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6.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7.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8.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1.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2.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3.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4.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5.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6.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7.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8.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9.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theme/theme40.xml" ContentType="application/vnd.openxmlformats-officedocument.theme+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41.xml" ContentType="application/vnd.openxmlformats-officedocument.theme+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theme/theme42.xml" ContentType="application/vnd.openxmlformats-officedocument.theme+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theme/theme43.xml" ContentType="application/vnd.openxmlformats-officedocument.theme+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theme/theme44.xml" ContentType="application/vnd.openxmlformats-officedocument.theme+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theme/theme45.xml" ContentType="application/vnd.openxmlformats-officedocument.theme+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theme/theme46.xml" ContentType="application/vnd.openxmlformats-officedocument.theme+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theme/theme47.xml" ContentType="application/vnd.openxmlformats-officedocument.theme+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theme/theme48.xml" ContentType="application/vnd.openxmlformats-officedocument.theme+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theme/theme49.xml" ContentType="application/vnd.openxmlformats-officedocument.theme+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theme/theme50.xml" ContentType="application/vnd.openxmlformats-officedocument.theme+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theme/theme51.xml" ContentType="application/vnd.openxmlformats-officedocument.theme+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theme/theme52.xml" ContentType="application/vnd.openxmlformats-officedocument.theme+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theme/theme53.xml" ContentType="application/vnd.openxmlformats-officedocument.theme+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theme/theme54.xml" ContentType="application/vnd.openxmlformats-officedocument.theme+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theme/theme55.xml" ContentType="application/vnd.openxmlformats-officedocument.theme+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theme/theme56.xml" ContentType="application/vnd.openxmlformats-officedocument.theme+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theme/theme57.xml" ContentType="application/vnd.openxmlformats-officedocument.theme+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theme/theme58.xml" ContentType="application/vnd.openxmlformats-officedocument.theme+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theme/theme59.xml" ContentType="application/vnd.openxmlformats-officedocument.theme+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theme/theme60.xml" ContentType="application/vnd.openxmlformats-officedocument.theme+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theme/theme61.xml" ContentType="application/vnd.openxmlformats-officedocument.theme+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theme/theme62.xml" ContentType="application/vnd.openxmlformats-officedocument.theme+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theme/theme63.xml" ContentType="application/vnd.openxmlformats-officedocument.theme+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theme/theme64.xml" ContentType="application/vnd.openxmlformats-officedocument.theme+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theme/theme65.xml" ContentType="application/vnd.openxmlformats-officedocument.theme+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theme/theme66.xml" ContentType="application/vnd.openxmlformats-officedocument.theme+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theme/theme67.xml" ContentType="application/vnd.openxmlformats-officedocument.theme+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theme/theme68.xml" ContentType="application/vnd.openxmlformats-officedocument.theme+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theme/theme69.xml" ContentType="application/vnd.openxmlformats-officedocument.theme+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theme/theme70.xml" ContentType="application/vnd.openxmlformats-officedocument.theme+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theme/theme71.xml" ContentType="application/vnd.openxmlformats-officedocument.theme+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theme/theme72.xml" ContentType="application/vnd.openxmlformats-officedocument.theme+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theme/theme73.xml" ContentType="application/vnd.openxmlformats-officedocument.theme+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theme/theme74.xml" ContentType="application/vnd.openxmlformats-officedocument.theme+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theme/theme75.xml" ContentType="application/vnd.openxmlformats-officedocument.theme+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theme/theme76.xml" ContentType="application/vnd.openxmlformats-officedocument.theme+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theme/theme77.xml" ContentType="application/vnd.openxmlformats-officedocument.theme+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theme/theme78.xml" ContentType="application/vnd.openxmlformats-officedocument.theme+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theme/theme79.xml" ContentType="application/vnd.openxmlformats-officedocument.theme+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theme/theme80.xml" ContentType="application/vnd.openxmlformats-officedocument.theme+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theme/theme81.xml" ContentType="application/vnd.openxmlformats-officedocument.theme+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theme/theme82.xml" ContentType="application/vnd.openxmlformats-officedocument.theme+xml"/>
  <Override PartName="/ppt/theme/theme83.xml" ContentType="application/vnd.openxmlformats-officedocument.theme+xml"/>
  <Override PartName="/ppt/theme/theme8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theme/themeOverride1.xml" ContentType="application/vnd.openxmlformats-officedocument.themeOverride+xml"/>
  <Override PartName="/ppt/charts/chart4.xml" ContentType="application/vnd.openxmlformats-officedocument.drawingml.chart+xml"/>
  <Override PartName="/ppt/theme/themeOverride2.xml" ContentType="application/vnd.openxmlformats-officedocument.themeOverride+xml"/>
  <Override PartName="/ppt/charts/chart5.xml" ContentType="application/vnd.openxmlformats-officedocument.drawingml.chart+xml"/>
  <Override PartName="/ppt/theme/themeOverride3.xml" ContentType="application/vnd.openxmlformats-officedocument.themeOverride+xml"/>
  <Override PartName="/ppt/charts/chart6.xml" ContentType="application/vnd.openxmlformats-officedocument.drawingml.chart+xml"/>
  <Override PartName="/ppt/theme/themeOverride4.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7.xml" ContentType="application/vnd.openxmlformats-officedocument.drawingml.chart+xml"/>
  <Override PartName="/ppt/theme/themeOverride5.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52" r:id="rId23"/>
    <p:sldMasterId id="2147485665" r:id="rId24"/>
    <p:sldMasterId id="2147485714" r:id="rId25"/>
    <p:sldMasterId id="2147486472" r:id="rId26"/>
    <p:sldMasterId id="2147486594" r:id="rId27"/>
    <p:sldMasterId id="2147486871" r:id="rId28"/>
    <p:sldMasterId id="2147487120" r:id="rId29"/>
    <p:sldMasterId id="2147487144" r:id="rId30"/>
    <p:sldMasterId id="2147487194" r:id="rId31"/>
    <p:sldMasterId id="2147487206" r:id="rId32"/>
    <p:sldMasterId id="2147487258" r:id="rId33"/>
    <p:sldMasterId id="2147487459" r:id="rId34"/>
    <p:sldMasterId id="2147487471" r:id="rId35"/>
    <p:sldMasterId id="2147487483" r:id="rId36"/>
    <p:sldMasterId id="2147487574" r:id="rId37"/>
    <p:sldMasterId id="2147487623" r:id="rId38"/>
    <p:sldMasterId id="2147487743" r:id="rId39"/>
    <p:sldMasterId id="2147488072" r:id="rId40"/>
    <p:sldMasterId id="2147488085" r:id="rId41"/>
    <p:sldMasterId id="2147488097" r:id="rId42"/>
    <p:sldMasterId id="2147488134" r:id="rId43"/>
    <p:sldMasterId id="2147488265" r:id="rId44"/>
    <p:sldMasterId id="2147488316" r:id="rId45"/>
    <p:sldMasterId id="2147488340" r:id="rId46"/>
    <p:sldMasterId id="2147488378" r:id="rId47"/>
    <p:sldMasterId id="2147488559" r:id="rId48"/>
    <p:sldMasterId id="2147488624" r:id="rId49"/>
    <p:sldMasterId id="2147488637" r:id="rId50"/>
    <p:sldMasterId id="2147488747" r:id="rId51"/>
    <p:sldMasterId id="2147488785" r:id="rId52"/>
    <p:sldMasterId id="2147488975" r:id="rId53"/>
    <p:sldMasterId id="2147488978" r:id="rId54"/>
    <p:sldMasterId id="2147488991" r:id="rId55"/>
    <p:sldMasterId id="2147489016" r:id="rId56"/>
    <p:sldMasterId id="2147489028" r:id="rId57"/>
    <p:sldMasterId id="2147489084" r:id="rId58"/>
    <p:sldMasterId id="2147489216" r:id="rId59"/>
    <p:sldMasterId id="2147489228" r:id="rId60"/>
    <p:sldMasterId id="2147489240" r:id="rId61"/>
    <p:sldMasterId id="2147489252" r:id="rId62"/>
    <p:sldMasterId id="2147489265" r:id="rId63"/>
    <p:sldMasterId id="2147489277" r:id="rId64"/>
    <p:sldMasterId id="2147489289" r:id="rId65"/>
    <p:sldMasterId id="2147489421" r:id="rId66"/>
    <p:sldMasterId id="2147489426" r:id="rId67"/>
    <p:sldMasterId id="2147489439" r:id="rId68"/>
    <p:sldMasterId id="2147489452" r:id="rId69"/>
    <p:sldMasterId id="2147489464" r:id="rId70"/>
    <p:sldMasterId id="2147489477" r:id="rId71"/>
    <p:sldMasterId id="2147489482" r:id="rId72"/>
    <p:sldMasterId id="2147489495" r:id="rId73"/>
    <p:sldMasterId id="2147489508" r:id="rId74"/>
    <p:sldMasterId id="2147489521" r:id="rId75"/>
    <p:sldMasterId id="2147489534" r:id="rId76"/>
    <p:sldMasterId id="2147489547" r:id="rId77"/>
    <p:sldMasterId id="2147489550" r:id="rId78"/>
    <p:sldMasterId id="2147489562" r:id="rId79"/>
    <p:sldMasterId id="2147489574" r:id="rId80"/>
    <p:sldMasterId id="2147489587" r:id="rId81"/>
    <p:sldMasterId id="2147489600" r:id="rId82"/>
  </p:sldMasterIdLst>
  <p:notesMasterIdLst>
    <p:notesMasterId r:id="rId357"/>
  </p:notesMasterIdLst>
  <p:handoutMasterIdLst>
    <p:handoutMasterId r:id="rId358"/>
  </p:handoutMasterIdLst>
  <p:sldIdLst>
    <p:sldId id="5652" r:id="rId83"/>
    <p:sldId id="5219" r:id="rId84"/>
    <p:sldId id="5218" r:id="rId85"/>
    <p:sldId id="5220" r:id="rId86"/>
    <p:sldId id="5221" r:id="rId87"/>
    <p:sldId id="5222" r:id="rId88"/>
    <p:sldId id="5223" r:id="rId89"/>
    <p:sldId id="4457" r:id="rId90"/>
    <p:sldId id="4436" r:id="rId91"/>
    <p:sldId id="4696" r:id="rId92"/>
    <p:sldId id="5742" r:id="rId93"/>
    <p:sldId id="5835" r:id="rId94"/>
    <p:sldId id="5715" r:id="rId95"/>
    <p:sldId id="5692" r:id="rId96"/>
    <p:sldId id="6042" r:id="rId97"/>
    <p:sldId id="5992" r:id="rId98"/>
    <p:sldId id="5224" r:id="rId99"/>
    <p:sldId id="5225" r:id="rId100"/>
    <p:sldId id="5232" r:id="rId101"/>
    <p:sldId id="5227" r:id="rId102"/>
    <p:sldId id="5226" r:id="rId103"/>
    <p:sldId id="5228" r:id="rId104"/>
    <p:sldId id="5229" r:id="rId105"/>
    <p:sldId id="5230" r:id="rId106"/>
    <p:sldId id="5374" r:id="rId107"/>
    <p:sldId id="5388" r:id="rId108"/>
    <p:sldId id="5233" r:id="rId109"/>
    <p:sldId id="5743" r:id="rId110"/>
    <p:sldId id="5744" r:id="rId111"/>
    <p:sldId id="5745" r:id="rId112"/>
    <p:sldId id="5746" r:id="rId113"/>
    <p:sldId id="3582" r:id="rId114"/>
    <p:sldId id="3609" r:id="rId115"/>
    <p:sldId id="4145" r:id="rId116"/>
    <p:sldId id="5577" r:id="rId117"/>
    <p:sldId id="5578" r:id="rId118"/>
    <p:sldId id="5579" r:id="rId119"/>
    <p:sldId id="3584" r:id="rId120"/>
    <p:sldId id="5748" r:id="rId121"/>
    <p:sldId id="3586" r:id="rId122"/>
    <p:sldId id="3848" r:id="rId123"/>
    <p:sldId id="5749" r:id="rId124"/>
    <p:sldId id="5750" r:id="rId125"/>
    <p:sldId id="3721" r:id="rId126"/>
    <p:sldId id="3722" r:id="rId127"/>
    <p:sldId id="5924" r:id="rId128"/>
    <p:sldId id="5923" r:id="rId129"/>
    <p:sldId id="6043" r:id="rId130"/>
    <p:sldId id="6044" r:id="rId131"/>
    <p:sldId id="5751" r:id="rId132"/>
    <p:sldId id="6045" r:id="rId133"/>
    <p:sldId id="5995" r:id="rId134"/>
    <p:sldId id="5997" r:id="rId135"/>
    <p:sldId id="6046" r:id="rId136"/>
    <p:sldId id="6047" r:id="rId137"/>
    <p:sldId id="6048" r:id="rId138"/>
    <p:sldId id="6049" r:id="rId139"/>
    <p:sldId id="6050" r:id="rId140"/>
    <p:sldId id="5179" r:id="rId141"/>
    <p:sldId id="5041" r:id="rId142"/>
    <p:sldId id="5058" r:id="rId143"/>
    <p:sldId id="5059" r:id="rId144"/>
    <p:sldId id="5060" r:id="rId145"/>
    <p:sldId id="5181" r:id="rId146"/>
    <p:sldId id="2690" r:id="rId147"/>
    <p:sldId id="5197" r:id="rId148"/>
    <p:sldId id="5198" r:id="rId149"/>
    <p:sldId id="5691" r:id="rId150"/>
    <p:sldId id="5215" r:id="rId151"/>
    <p:sldId id="5754" r:id="rId152"/>
    <p:sldId id="5234" r:id="rId153"/>
    <p:sldId id="5235" r:id="rId154"/>
    <p:sldId id="5236" r:id="rId155"/>
    <p:sldId id="5237" r:id="rId156"/>
    <p:sldId id="5238" r:id="rId157"/>
    <p:sldId id="5239" r:id="rId158"/>
    <p:sldId id="5240" r:id="rId159"/>
    <p:sldId id="5241" r:id="rId160"/>
    <p:sldId id="5242" r:id="rId161"/>
    <p:sldId id="5400" r:id="rId162"/>
    <p:sldId id="5205" r:id="rId163"/>
    <p:sldId id="5245" r:id="rId164"/>
    <p:sldId id="5246" r:id="rId165"/>
    <p:sldId id="5247" r:id="rId166"/>
    <p:sldId id="5248" r:id="rId167"/>
    <p:sldId id="5249" r:id="rId168"/>
    <p:sldId id="5509" r:id="rId169"/>
    <p:sldId id="5251" r:id="rId170"/>
    <p:sldId id="6051" r:id="rId171"/>
    <p:sldId id="5253" r:id="rId172"/>
    <p:sldId id="5254" r:id="rId173"/>
    <p:sldId id="5540" r:id="rId174"/>
    <p:sldId id="6052" r:id="rId175"/>
    <p:sldId id="5261" r:id="rId176"/>
    <p:sldId id="5262" r:id="rId177"/>
    <p:sldId id="5263" r:id="rId178"/>
    <p:sldId id="5264" r:id="rId179"/>
    <p:sldId id="5265" r:id="rId180"/>
    <p:sldId id="6054" r:id="rId181"/>
    <p:sldId id="5182" r:id="rId182"/>
    <p:sldId id="5011" r:id="rId183"/>
    <p:sldId id="5594" r:id="rId184"/>
    <p:sldId id="5595" r:id="rId185"/>
    <p:sldId id="5267" r:id="rId186"/>
    <p:sldId id="5976" r:id="rId187"/>
    <p:sldId id="5269" r:id="rId188"/>
    <p:sldId id="3759" r:id="rId189"/>
    <p:sldId id="5979" r:id="rId190"/>
    <p:sldId id="5593" r:id="rId191"/>
    <p:sldId id="6055" r:id="rId192"/>
    <p:sldId id="6056" r:id="rId193"/>
    <p:sldId id="6057" r:id="rId194"/>
    <p:sldId id="6053" r:id="rId195"/>
    <p:sldId id="2647" r:id="rId196"/>
    <p:sldId id="6007" r:id="rId197"/>
    <p:sldId id="6008" r:id="rId198"/>
    <p:sldId id="6009" r:id="rId199"/>
    <p:sldId id="6010" r:id="rId200"/>
    <p:sldId id="6011" r:id="rId201"/>
    <p:sldId id="6012" r:id="rId202"/>
    <p:sldId id="6013" r:id="rId203"/>
    <p:sldId id="6014" r:id="rId204"/>
    <p:sldId id="6015" r:id="rId205"/>
    <p:sldId id="5294" r:id="rId206"/>
    <p:sldId id="6017" r:id="rId207"/>
    <p:sldId id="6018" r:id="rId208"/>
    <p:sldId id="6019" r:id="rId209"/>
    <p:sldId id="6020" r:id="rId210"/>
    <p:sldId id="6021" r:id="rId211"/>
    <p:sldId id="6022" r:id="rId212"/>
    <p:sldId id="6023" r:id="rId213"/>
    <p:sldId id="6024" r:id="rId214"/>
    <p:sldId id="5312" r:id="rId215"/>
    <p:sldId id="6058" r:id="rId216"/>
    <p:sldId id="6059" r:id="rId217"/>
    <p:sldId id="6060" r:id="rId218"/>
    <p:sldId id="3372" r:id="rId219"/>
    <p:sldId id="5759" r:id="rId220"/>
    <p:sldId id="5834" r:id="rId221"/>
    <p:sldId id="5837" r:id="rId222"/>
    <p:sldId id="6061" r:id="rId223"/>
    <p:sldId id="6028" r:id="rId224"/>
    <p:sldId id="6029" r:id="rId225"/>
    <p:sldId id="6030" r:id="rId226"/>
    <p:sldId id="6031" r:id="rId227"/>
    <p:sldId id="5870" r:id="rId228"/>
    <p:sldId id="5869" r:id="rId229"/>
    <p:sldId id="6225" r:id="rId230"/>
    <p:sldId id="6065" r:id="rId231"/>
    <p:sldId id="6292" r:id="rId232"/>
    <p:sldId id="5918" r:id="rId233"/>
    <p:sldId id="5919" r:id="rId234"/>
    <p:sldId id="5920" r:id="rId235"/>
    <p:sldId id="5982" r:id="rId236"/>
    <p:sldId id="5983" r:id="rId237"/>
    <p:sldId id="6032" r:id="rId238"/>
    <p:sldId id="5984" r:id="rId239"/>
    <p:sldId id="6063" r:id="rId240"/>
    <p:sldId id="6064" r:id="rId241"/>
    <p:sldId id="3792" r:id="rId242"/>
    <p:sldId id="5351" r:id="rId243"/>
    <p:sldId id="5470" r:id="rId244"/>
    <p:sldId id="5471" r:id="rId245"/>
    <p:sldId id="6062" r:id="rId246"/>
    <p:sldId id="6226" r:id="rId247"/>
    <p:sldId id="6227" r:id="rId248"/>
    <p:sldId id="5879" r:id="rId249"/>
    <p:sldId id="5993" r:id="rId250"/>
    <p:sldId id="6228" r:id="rId251"/>
    <p:sldId id="6229" r:id="rId252"/>
    <p:sldId id="5500" r:id="rId253"/>
    <p:sldId id="5365" r:id="rId254"/>
    <p:sldId id="6230" r:id="rId255"/>
    <p:sldId id="6231" r:id="rId256"/>
    <p:sldId id="5614" r:id="rId257"/>
    <p:sldId id="5366" r:id="rId258"/>
    <p:sldId id="5777" r:id="rId259"/>
    <p:sldId id="5778" r:id="rId260"/>
    <p:sldId id="5779" r:id="rId261"/>
    <p:sldId id="5368" r:id="rId262"/>
    <p:sldId id="5771" r:id="rId263"/>
    <p:sldId id="5851" r:id="rId264"/>
    <p:sldId id="5773" r:id="rId265"/>
    <p:sldId id="6039" r:id="rId266"/>
    <p:sldId id="6034" r:id="rId267"/>
    <p:sldId id="5775" r:id="rId268"/>
    <p:sldId id="5776" r:id="rId269"/>
    <p:sldId id="5700" r:id="rId270"/>
    <p:sldId id="5855" r:id="rId271"/>
    <p:sldId id="5409" r:id="rId272"/>
    <p:sldId id="6038" r:id="rId273"/>
    <p:sldId id="6041" r:id="rId274"/>
    <p:sldId id="5359" r:id="rId275"/>
    <p:sldId id="5790" r:id="rId276"/>
    <p:sldId id="5791" r:id="rId277"/>
    <p:sldId id="5792" r:id="rId278"/>
    <p:sldId id="5793" r:id="rId279"/>
    <p:sldId id="5794" r:id="rId280"/>
    <p:sldId id="5795" r:id="rId281"/>
    <p:sldId id="5796" r:id="rId282"/>
    <p:sldId id="5797" r:id="rId283"/>
    <p:sldId id="5798" r:id="rId284"/>
    <p:sldId id="5799" r:id="rId285"/>
    <p:sldId id="5800" r:id="rId286"/>
    <p:sldId id="5801" r:id="rId287"/>
    <p:sldId id="1863" r:id="rId288"/>
    <p:sldId id="6036" r:id="rId289"/>
    <p:sldId id="6232" r:id="rId290"/>
    <p:sldId id="6073" r:id="rId291"/>
    <p:sldId id="6074" r:id="rId292"/>
    <p:sldId id="6075" r:id="rId293"/>
    <p:sldId id="6076" r:id="rId294"/>
    <p:sldId id="6077" r:id="rId295"/>
    <p:sldId id="5176" r:id="rId296"/>
    <p:sldId id="6078" r:id="rId297"/>
    <p:sldId id="6079" r:id="rId298"/>
    <p:sldId id="5643" r:id="rId299"/>
    <p:sldId id="6080" r:id="rId300"/>
    <p:sldId id="6081" r:id="rId301"/>
    <p:sldId id="6082" r:id="rId302"/>
    <p:sldId id="6097" r:id="rId303"/>
    <p:sldId id="6209" r:id="rId304"/>
    <p:sldId id="6083" r:id="rId305"/>
    <p:sldId id="6091" r:id="rId306"/>
    <p:sldId id="6092" r:id="rId307"/>
    <p:sldId id="6284" r:id="rId308"/>
    <p:sldId id="6285" r:id="rId309"/>
    <p:sldId id="6286" r:id="rId310"/>
    <p:sldId id="6287" r:id="rId311"/>
    <p:sldId id="6084" r:id="rId312"/>
    <p:sldId id="6085" r:id="rId313"/>
    <p:sldId id="6086" r:id="rId314"/>
    <p:sldId id="6290" r:id="rId315"/>
    <p:sldId id="5336" r:id="rId316"/>
    <p:sldId id="5337" r:id="rId317"/>
    <p:sldId id="5231" r:id="rId318"/>
    <p:sldId id="5341" r:id="rId319"/>
    <p:sldId id="4920" r:id="rId320"/>
    <p:sldId id="5485" r:id="rId321"/>
    <p:sldId id="5486" r:id="rId322"/>
    <p:sldId id="5487" r:id="rId323"/>
    <p:sldId id="5488" r:id="rId324"/>
    <p:sldId id="5489" r:id="rId325"/>
    <p:sldId id="5490" r:id="rId326"/>
    <p:sldId id="5491" r:id="rId327"/>
    <p:sldId id="5492" r:id="rId328"/>
    <p:sldId id="5493" r:id="rId329"/>
    <p:sldId id="5494" r:id="rId330"/>
    <p:sldId id="5495" r:id="rId331"/>
    <p:sldId id="5496" r:id="rId332"/>
    <p:sldId id="5497" r:id="rId333"/>
    <p:sldId id="5498" r:id="rId334"/>
    <p:sldId id="5499" r:id="rId335"/>
    <p:sldId id="6288" r:id="rId336"/>
    <p:sldId id="6291" r:id="rId337"/>
    <p:sldId id="5345" r:id="rId338"/>
    <p:sldId id="5343" r:id="rId339"/>
    <p:sldId id="5348" r:id="rId340"/>
    <p:sldId id="5342" r:id="rId341"/>
    <p:sldId id="5372" r:id="rId342"/>
    <p:sldId id="5586" r:id="rId343"/>
    <p:sldId id="5396" r:id="rId344"/>
    <p:sldId id="3853" r:id="rId345"/>
    <p:sldId id="4876" r:id="rId346"/>
    <p:sldId id="4875" r:id="rId347"/>
    <p:sldId id="5099" r:id="rId348"/>
    <p:sldId id="5788" r:id="rId349"/>
    <p:sldId id="5360" r:id="rId350"/>
    <p:sldId id="5612" r:id="rId351"/>
    <p:sldId id="5613" r:id="rId352"/>
    <p:sldId id="5787" r:id="rId353"/>
    <p:sldId id="5845" r:id="rId354"/>
    <p:sldId id="6289" r:id="rId355"/>
    <p:sldId id="6040" r:id="rId35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0432FF"/>
    <a:srgbClr val="8C0000"/>
    <a:srgbClr val="1A5712"/>
    <a:srgbClr val="FF00C4"/>
    <a:srgbClr val="948A54"/>
    <a:srgbClr val="2A55D6"/>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561" autoAdjust="0"/>
    <p:restoredTop sz="99433" autoAdjust="0"/>
  </p:normalViewPr>
  <p:slideViewPr>
    <p:cSldViewPr>
      <p:cViewPr varScale="1">
        <p:scale>
          <a:sx n="204" d="100"/>
          <a:sy n="204" d="100"/>
        </p:scale>
        <p:origin x="2392"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35.xml"/><Relationship Id="rId299" Type="http://schemas.openxmlformats.org/officeDocument/2006/relationships/slide" Target="slides/slide217.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77.xml"/><Relationship Id="rId324" Type="http://schemas.openxmlformats.org/officeDocument/2006/relationships/slide" Target="slides/slide242.xml"/><Relationship Id="rId170" Type="http://schemas.openxmlformats.org/officeDocument/2006/relationships/slide" Target="slides/slide88.xml"/><Relationship Id="rId226" Type="http://schemas.openxmlformats.org/officeDocument/2006/relationships/slide" Target="slides/slide144.xml"/><Relationship Id="rId268" Type="http://schemas.openxmlformats.org/officeDocument/2006/relationships/slide" Target="slides/slide186.xml"/><Relationship Id="rId32" Type="http://schemas.openxmlformats.org/officeDocument/2006/relationships/slideMaster" Target="slideMasters/slideMaster32.xml"/><Relationship Id="rId74" Type="http://schemas.openxmlformats.org/officeDocument/2006/relationships/slideMaster" Target="slideMasters/slideMaster74.xml"/><Relationship Id="rId128" Type="http://schemas.openxmlformats.org/officeDocument/2006/relationships/slide" Target="slides/slide46.xml"/><Relationship Id="rId335" Type="http://schemas.openxmlformats.org/officeDocument/2006/relationships/slide" Target="slides/slide253.xml"/><Relationship Id="rId5" Type="http://schemas.openxmlformats.org/officeDocument/2006/relationships/slideMaster" Target="slideMasters/slideMaster5.xml"/><Relationship Id="rId181" Type="http://schemas.openxmlformats.org/officeDocument/2006/relationships/slide" Target="slides/slide99.xml"/><Relationship Id="rId237" Type="http://schemas.openxmlformats.org/officeDocument/2006/relationships/slide" Target="slides/slide155.xml"/><Relationship Id="rId279" Type="http://schemas.openxmlformats.org/officeDocument/2006/relationships/slide" Target="slides/slide197.xml"/><Relationship Id="rId43" Type="http://schemas.openxmlformats.org/officeDocument/2006/relationships/slideMaster" Target="slideMasters/slideMaster43.xml"/><Relationship Id="rId139" Type="http://schemas.openxmlformats.org/officeDocument/2006/relationships/slide" Target="slides/slide57.xml"/><Relationship Id="rId290" Type="http://schemas.openxmlformats.org/officeDocument/2006/relationships/slide" Target="slides/slide208.xml"/><Relationship Id="rId304" Type="http://schemas.openxmlformats.org/officeDocument/2006/relationships/slide" Target="slides/slide222.xml"/><Relationship Id="rId346" Type="http://schemas.openxmlformats.org/officeDocument/2006/relationships/slide" Target="slides/slide264.xml"/><Relationship Id="rId85" Type="http://schemas.openxmlformats.org/officeDocument/2006/relationships/slide" Target="slides/slide3.xml"/><Relationship Id="rId150" Type="http://schemas.openxmlformats.org/officeDocument/2006/relationships/slide" Target="slides/slide68.xml"/><Relationship Id="rId192" Type="http://schemas.openxmlformats.org/officeDocument/2006/relationships/slide" Target="slides/slide110.xml"/><Relationship Id="rId206" Type="http://schemas.openxmlformats.org/officeDocument/2006/relationships/slide" Target="slides/slide124.xml"/><Relationship Id="rId248" Type="http://schemas.openxmlformats.org/officeDocument/2006/relationships/slide" Target="slides/slide166.xml"/><Relationship Id="rId12" Type="http://schemas.openxmlformats.org/officeDocument/2006/relationships/slideMaster" Target="slideMasters/slideMaster12.xml"/><Relationship Id="rId108" Type="http://schemas.openxmlformats.org/officeDocument/2006/relationships/slide" Target="slides/slide26.xml"/><Relationship Id="rId315" Type="http://schemas.openxmlformats.org/officeDocument/2006/relationships/slide" Target="slides/slide233.xml"/><Relationship Id="rId357" Type="http://schemas.openxmlformats.org/officeDocument/2006/relationships/notesMaster" Target="notesMasters/notesMaster1.xml"/><Relationship Id="rId54" Type="http://schemas.openxmlformats.org/officeDocument/2006/relationships/slideMaster" Target="slideMasters/slideMaster54.xml"/><Relationship Id="rId96" Type="http://schemas.openxmlformats.org/officeDocument/2006/relationships/slide" Target="slides/slide14.xml"/><Relationship Id="rId161" Type="http://schemas.openxmlformats.org/officeDocument/2006/relationships/slide" Target="slides/slide79.xml"/><Relationship Id="rId217" Type="http://schemas.openxmlformats.org/officeDocument/2006/relationships/slide" Target="slides/slide135.xml"/><Relationship Id="rId259" Type="http://schemas.openxmlformats.org/officeDocument/2006/relationships/slide" Target="slides/slide177.xml"/><Relationship Id="rId23" Type="http://schemas.openxmlformats.org/officeDocument/2006/relationships/slideMaster" Target="slideMasters/slideMaster23.xml"/><Relationship Id="rId119" Type="http://schemas.openxmlformats.org/officeDocument/2006/relationships/slide" Target="slides/slide37.xml"/><Relationship Id="rId270" Type="http://schemas.openxmlformats.org/officeDocument/2006/relationships/slide" Target="slides/slide188.xml"/><Relationship Id="rId326" Type="http://schemas.openxmlformats.org/officeDocument/2006/relationships/slide" Target="slides/slide244.xml"/><Relationship Id="rId65" Type="http://schemas.openxmlformats.org/officeDocument/2006/relationships/slideMaster" Target="slideMasters/slideMaster65.xml"/><Relationship Id="rId130" Type="http://schemas.openxmlformats.org/officeDocument/2006/relationships/slide" Target="slides/slide48.xml"/><Relationship Id="rId172" Type="http://schemas.openxmlformats.org/officeDocument/2006/relationships/slide" Target="slides/slide90.xml"/><Relationship Id="rId228" Type="http://schemas.openxmlformats.org/officeDocument/2006/relationships/slide" Target="slides/slide146.xml"/><Relationship Id="rId281" Type="http://schemas.openxmlformats.org/officeDocument/2006/relationships/slide" Target="slides/slide199.xml"/><Relationship Id="rId337" Type="http://schemas.openxmlformats.org/officeDocument/2006/relationships/slide" Target="slides/slide255.xml"/><Relationship Id="rId34" Type="http://schemas.openxmlformats.org/officeDocument/2006/relationships/slideMaster" Target="slideMasters/slideMaster34.xml"/><Relationship Id="rId76" Type="http://schemas.openxmlformats.org/officeDocument/2006/relationships/slideMaster" Target="slideMasters/slideMaster76.xml"/><Relationship Id="rId141" Type="http://schemas.openxmlformats.org/officeDocument/2006/relationships/slide" Target="slides/slide59.xml"/><Relationship Id="rId7" Type="http://schemas.openxmlformats.org/officeDocument/2006/relationships/slideMaster" Target="slideMasters/slideMaster7.xml"/><Relationship Id="rId183" Type="http://schemas.openxmlformats.org/officeDocument/2006/relationships/slide" Target="slides/slide101.xml"/><Relationship Id="rId239" Type="http://schemas.openxmlformats.org/officeDocument/2006/relationships/slide" Target="slides/slide157.xml"/><Relationship Id="rId250" Type="http://schemas.openxmlformats.org/officeDocument/2006/relationships/slide" Target="slides/slide168.xml"/><Relationship Id="rId292" Type="http://schemas.openxmlformats.org/officeDocument/2006/relationships/slide" Target="slides/slide210.xml"/><Relationship Id="rId306" Type="http://schemas.openxmlformats.org/officeDocument/2006/relationships/slide" Target="slides/slide224.xml"/><Relationship Id="rId45" Type="http://schemas.openxmlformats.org/officeDocument/2006/relationships/slideMaster" Target="slideMasters/slideMaster45.xml"/><Relationship Id="rId87" Type="http://schemas.openxmlformats.org/officeDocument/2006/relationships/slide" Target="slides/slide5.xml"/><Relationship Id="rId110" Type="http://schemas.openxmlformats.org/officeDocument/2006/relationships/slide" Target="slides/slide28.xml"/><Relationship Id="rId348" Type="http://schemas.openxmlformats.org/officeDocument/2006/relationships/slide" Target="slides/slide266.xml"/><Relationship Id="rId152" Type="http://schemas.openxmlformats.org/officeDocument/2006/relationships/slide" Target="slides/slide70.xml"/><Relationship Id="rId194" Type="http://schemas.openxmlformats.org/officeDocument/2006/relationships/slide" Target="slides/slide112.xml"/><Relationship Id="rId208" Type="http://schemas.openxmlformats.org/officeDocument/2006/relationships/slide" Target="slides/slide126.xml"/><Relationship Id="rId261" Type="http://schemas.openxmlformats.org/officeDocument/2006/relationships/slide" Target="slides/slide179.xml"/><Relationship Id="rId14" Type="http://schemas.openxmlformats.org/officeDocument/2006/relationships/slideMaster" Target="slideMasters/slideMaster14.xml"/><Relationship Id="rId56" Type="http://schemas.openxmlformats.org/officeDocument/2006/relationships/slideMaster" Target="slideMasters/slideMaster56.xml"/><Relationship Id="rId317" Type="http://schemas.openxmlformats.org/officeDocument/2006/relationships/slide" Target="slides/slide235.xml"/><Relationship Id="rId359" Type="http://schemas.openxmlformats.org/officeDocument/2006/relationships/presProps" Target="presProps.xml"/><Relationship Id="rId98" Type="http://schemas.openxmlformats.org/officeDocument/2006/relationships/slide" Target="slides/slide16.xml"/><Relationship Id="rId121" Type="http://schemas.openxmlformats.org/officeDocument/2006/relationships/slide" Target="slides/slide39.xml"/><Relationship Id="rId163" Type="http://schemas.openxmlformats.org/officeDocument/2006/relationships/slide" Target="slides/slide81.xml"/><Relationship Id="rId219" Type="http://schemas.openxmlformats.org/officeDocument/2006/relationships/slide" Target="slides/slide137.xml"/><Relationship Id="rId230" Type="http://schemas.openxmlformats.org/officeDocument/2006/relationships/slide" Target="slides/slide148.xml"/><Relationship Id="rId25" Type="http://schemas.openxmlformats.org/officeDocument/2006/relationships/slideMaster" Target="slideMasters/slideMaster25.xml"/><Relationship Id="rId67" Type="http://schemas.openxmlformats.org/officeDocument/2006/relationships/slideMaster" Target="slideMasters/slideMaster67.xml"/><Relationship Id="rId272" Type="http://schemas.openxmlformats.org/officeDocument/2006/relationships/slide" Target="slides/slide190.xml"/><Relationship Id="rId328" Type="http://schemas.openxmlformats.org/officeDocument/2006/relationships/slide" Target="slides/slide246.xml"/><Relationship Id="rId88" Type="http://schemas.openxmlformats.org/officeDocument/2006/relationships/slide" Target="slides/slide6.xml"/><Relationship Id="rId111" Type="http://schemas.openxmlformats.org/officeDocument/2006/relationships/slide" Target="slides/slide29.xml"/><Relationship Id="rId132" Type="http://schemas.openxmlformats.org/officeDocument/2006/relationships/slide" Target="slides/slide50.xml"/><Relationship Id="rId153" Type="http://schemas.openxmlformats.org/officeDocument/2006/relationships/slide" Target="slides/slide71.xml"/><Relationship Id="rId174" Type="http://schemas.openxmlformats.org/officeDocument/2006/relationships/slide" Target="slides/slide92.xml"/><Relationship Id="rId195" Type="http://schemas.openxmlformats.org/officeDocument/2006/relationships/slide" Target="slides/slide113.xml"/><Relationship Id="rId209" Type="http://schemas.openxmlformats.org/officeDocument/2006/relationships/slide" Target="slides/slide127.xml"/><Relationship Id="rId360" Type="http://schemas.openxmlformats.org/officeDocument/2006/relationships/viewProps" Target="viewProps.xml"/><Relationship Id="rId220" Type="http://schemas.openxmlformats.org/officeDocument/2006/relationships/slide" Target="slides/slide138.xml"/><Relationship Id="rId241" Type="http://schemas.openxmlformats.org/officeDocument/2006/relationships/slide" Target="slides/slide159.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180.xml"/><Relationship Id="rId283" Type="http://schemas.openxmlformats.org/officeDocument/2006/relationships/slide" Target="slides/slide201.xml"/><Relationship Id="rId318" Type="http://schemas.openxmlformats.org/officeDocument/2006/relationships/slide" Target="slides/slide236.xml"/><Relationship Id="rId339" Type="http://schemas.openxmlformats.org/officeDocument/2006/relationships/slide" Target="slides/slide257.xml"/><Relationship Id="rId78" Type="http://schemas.openxmlformats.org/officeDocument/2006/relationships/slideMaster" Target="slideMasters/slideMaster78.xml"/><Relationship Id="rId99" Type="http://schemas.openxmlformats.org/officeDocument/2006/relationships/slide" Target="slides/slide17.xml"/><Relationship Id="rId101" Type="http://schemas.openxmlformats.org/officeDocument/2006/relationships/slide" Target="slides/slide19.xml"/><Relationship Id="rId122" Type="http://schemas.openxmlformats.org/officeDocument/2006/relationships/slide" Target="slides/slide40.xml"/><Relationship Id="rId143" Type="http://schemas.openxmlformats.org/officeDocument/2006/relationships/slide" Target="slides/slide61.xml"/><Relationship Id="rId164" Type="http://schemas.openxmlformats.org/officeDocument/2006/relationships/slide" Target="slides/slide82.xml"/><Relationship Id="rId185" Type="http://schemas.openxmlformats.org/officeDocument/2006/relationships/slide" Target="slides/slide103.xml"/><Relationship Id="rId350" Type="http://schemas.openxmlformats.org/officeDocument/2006/relationships/slide" Target="slides/slide268.xml"/><Relationship Id="rId9" Type="http://schemas.openxmlformats.org/officeDocument/2006/relationships/slideMaster" Target="slideMasters/slideMaster9.xml"/><Relationship Id="rId210" Type="http://schemas.openxmlformats.org/officeDocument/2006/relationships/slide" Target="slides/slide128.xml"/><Relationship Id="rId26" Type="http://schemas.openxmlformats.org/officeDocument/2006/relationships/slideMaster" Target="slideMasters/slideMaster26.xml"/><Relationship Id="rId231" Type="http://schemas.openxmlformats.org/officeDocument/2006/relationships/slide" Target="slides/slide149.xml"/><Relationship Id="rId252" Type="http://schemas.openxmlformats.org/officeDocument/2006/relationships/slide" Target="slides/slide170.xml"/><Relationship Id="rId273" Type="http://schemas.openxmlformats.org/officeDocument/2006/relationships/slide" Target="slides/slide191.xml"/><Relationship Id="rId294" Type="http://schemas.openxmlformats.org/officeDocument/2006/relationships/slide" Target="slides/slide212.xml"/><Relationship Id="rId308" Type="http://schemas.openxmlformats.org/officeDocument/2006/relationships/slide" Target="slides/slide226.xml"/><Relationship Id="rId329" Type="http://schemas.openxmlformats.org/officeDocument/2006/relationships/slide" Target="slides/slide247.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 Target="slides/slide7.xml"/><Relationship Id="rId112" Type="http://schemas.openxmlformats.org/officeDocument/2006/relationships/slide" Target="slides/slide30.xml"/><Relationship Id="rId133" Type="http://schemas.openxmlformats.org/officeDocument/2006/relationships/slide" Target="slides/slide51.xml"/><Relationship Id="rId154" Type="http://schemas.openxmlformats.org/officeDocument/2006/relationships/slide" Target="slides/slide72.xml"/><Relationship Id="rId175" Type="http://schemas.openxmlformats.org/officeDocument/2006/relationships/slide" Target="slides/slide93.xml"/><Relationship Id="rId340" Type="http://schemas.openxmlformats.org/officeDocument/2006/relationships/slide" Target="slides/slide258.xml"/><Relationship Id="rId361" Type="http://schemas.openxmlformats.org/officeDocument/2006/relationships/theme" Target="theme/theme1.xml"/><Relationship Id="rId196" Type="http://schemas.openxmlformats.org/officeDocument/2006/relationships/slide" Target="slides/slide114.xml"/><Relationship Id="rId200" Type="http://schemas.openxmlformats.org/officeDocument/2006/relationships/slide" Target="slides/slide118.xml"/><Relationship Id="rId16" Type="http://schemas.openxmlformats.org/officeDocument/2006/relationships/slideMaster" Target="slideMasters/slideMaster16.xml"/><Relationship Id="rId221" Type="http://schemas.openxmlformats.org/officeDocument/2006/relationships/slide" Target="slides/slide139.xml"/><Relationship Id="rId242" Type="http://schemas.openxmlformats.org/officeDocument/2006/relationships/slide" Target="slides/slide160.xml"/><Relationship Id="rId263" Type="http://schemas.openxmlformats.org/officeDocument/2006/relationships/slide" Target="slides/slide181.xml"/><Relationship Id="rId284" Type="http://schemas.openxmlformats.org/officeDocument/2006/relationships/slide" Target="slides/slide202.xml"/><Relationship Id="rId319" Type="http://schemas.openxmlformats.org/officeDocument/2006/relationships/slide" Target="slides/slide237.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Master" Target="slideMasters/slideMaster79.xml"/><Relationship Id="rId102" Type="http://schemas.openxmlformats.org/officeDocument/2006/relationships/slide" Target="slides/slide20.xml"/><Relationship Id="rId123" Type="http://schemas.openxmlformats.org/officeDocument/2006/relationships/slide" Target="slides/slide41.xml"/><Relationship Id="rId144" Type="http://schemas.openxmlformats.org/officeDocument/2006/relationships/slide" Target="slides/slide62.xml"/><Relationship Id="rId330" Type="http://schemas.openxmlformats.org/officeDocument/2006/relationships/slide" Target="slides/slide248.xml"/><Relationship Id="rId90" Type="http://schemas.openxmlformats.org/officeDocument/2006/relationships/slide" Target="slides/slide8.xml"/><Relationship Id="rId165" Type="http://schemas.openxmlformats.org/officeDocument/2006/relationships/slide" Target="slides/slide83.xml"/><Relationship Id="rId186" Type="http://schemas.openxmlformats.org/officeDocument/2006/relationships/slide" Target="slides/slide104.xml"/><Relationship Id="rId351" Type="http://schemas.openxmlformats.org/officeDocument/2006/relationships/slide" Target="slides/slide269.xml"/><Relationship Id="rId211" Type="http://schemas.openxmlformats.org/officeDocument/2006/relationships/slide" Target="slides/slide129.xml"/><Relationship Id="rId232" Type="http://schemas.openxmlformats.org/officeDocument/2006/relationships/slide" Target="slides/slide150.xml"/><Relationship Id="rId253" Type="http://schemas.openxmlformats.org/officeDocument/2006/relationships/slide" Target="slides/slide171.xml"/><Relationship Id="rId274" Type="http://schemas.openxmlformats.org/officeDocument/2006/relationships/slide" Target="slides/slide192.xml"/><Relationship Id="rId295" Type="http://schemas.openxmlformats.org/officeDocument/2006/relationships/slide" Target="slides/slide213.xml"/><Relationship Id="rId309" Type="http://schemas.openxmlformats.org/officeDocument/2006/relationships/slide" Target="slides/slide227.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 Target="slides/slide31.xml"/><Relationship Id="rId134" Type="http://schemas.openxmlformats.org/officeDocument/2006/relationships/slide" Target="slides/slide52.xml"/><Relationship Id="rId320" Type="http://schemas.openxmlformats.org/officeDocument/2006/relationships/slide" Target="slides/slide238.xml"/><Relationship Id="rId80" Type="http://schemas.openxmlformats.org/officeDocument/2006/relationships/slideMaster" Target="slideMasters/slideMaster80.xml"/><Relationship Id="rId155" Type="http://schemas.openxmlformats.org/officeDocument/2006/relationships/slide" Target="slides/slide73.xml"/><Relationship Id="rId176" Type="http://schemas.openxmlformats.org/officeDocument/2006/relationships/slide" Target="slides/slide94.xml"/><Relationship Id="rId197" Type="http://schemas.openxmlformats.org/officeDocument/2006/relationships/slide" Target="slides/slide115.xml"/><Relationship Id="rId341" Type="http://schemas.openxmlformats.org/officeDocument/2006/relationships/slide" Target="slides/slide259.xml"/><Relationship Id="rId362" Type="http://schemas.openxmlformats.org/officeDocument/2006/relationships/tableStyles" Target="tableStyles.xml"/><Relationship Id="rId201" Type="http://schemas.openxmlformats.org/officeDocument/2006/relationships/slide" Target="slides/slide119.xml"/><Relationship Id="rId222" Type="http://schemas.openxmlformats.org/officeDocument/2006/relationships/slide" Target="slides/slide140.xml"/><Relationship Id="rId243" Type="http://schemas.openxmlformats.org/officeDocument/2006/relationships/slide" Target="slides/slide161.xml"/><Relationship Id="rId264" Type="http://schemas.openxmlformats.org/officeDocument/2006/relationships/slide" Target="slides/slide182.xml"/><Relationship Id="rId285" Type="http://schemas.openxmlformats.org/officeDocument/2006/relationships/slide" Target="slides/slide203.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21.xml"/><Relationship Id="rId124" Type="http://schemas.openxmlformats.org/officeDocument/2006/relationships/slide" Target="slides/slide42.xml"/><Relationship Id="rId310" Type="http://schemas.openxmlformats.org/officeDocument/2006/relationships/slide" Target="slides/slide228.xml"/><Relationship Id="rId70" Type="http://schemas.openxmlformats.org/officeDocument/2006/relationships/slideMaster" Target="slideMasters/slideMaster70.xml"/><Relationship Id="rId91" Type="http://schemas.openxmlformats.org/officeDocument/2006/relationships/slide" Target="slides/slide9.xml"/><Relationship Id="rId145" Type="http://schemas.openxmlformats.org/officeDocument/2006/relationships/slide" Target="slides/slide63.xml"/><Relationship Id="rId166" Type="http://schemas.openxmlformats.org/officeDocument/2006/relationships/slide" Target="slides/slide84.xml"/><Relationship Id="rId187" Type="http://schemas.openxmlformats.org/officeDocument/2006/relationships/slide" Target="slides/slide105.xml"/><Relationship Id="rId331" Type="http://schemas.openxmlformats.org/officeDocument/2006/relationships/slide" Target="slides/slide249.xml"/><Relationship Id="rId352" Type="http://schemas.openxmlformats.org/officeDocument/2006/relationships/slide" Target="slides/slide270.xml"/><Relationship Id="rId1" Type="http://schemas.openxmlformats.org/officeDocument/2006/relationships/slideMaster" Target="slideMasters/slideMaster1.xml"/><Relationship Id="rId212" Type="http://schemas.openxmlformats.org/officeDocument/2006/relationships/slide" Target="slides/slide130.xml"/><Relationship Id="rId233" Type="http://schemas.openxmlformats.org/officeDocument/2006/relationships/slide" Target="slides/slide151.xml"/><Relationship Id="rId254" Type="http://schemas.openxmlformats.org/officeDocument/2006/relationships/slide" Target="slides/slide172.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32.xml"/><Relationship Id="rId275" Type="http://schemas.openxmlformats.org/officeDocument/2006/relationships/slide" Target="slides/slide193.xml"/><Relationship Id="rId296" Type="http://schemas.openxmlformats.org/officeDocument/2006/relationships/slide" Target="slides/slide214.xml"/><Relationship Id="rId300" Type="http://schemas.openxmlformats.org/officeDocument/2006/relationships/slide" Target="slides/slide218.xml"/><Relationship Id="rId60" Type="http://schemas.openxmlformats.org/officeDocument/2006/relationships/slideMaster" Target="slideMasters/slideMaster60.xml"/><Relationship Id="rId81" Type="http://schemas.openxmlformats.org/officeDocument/2006/relationships/slideMaster" Target="slideMasters/slideMaster81.xml"/><Relationship Id="rId135" Type="http://schemas.openxmlformats.org/officeDocument/2006/relationships/slide" Target="slides/slide53.xml"/><Relationship Id="rId156" Type="http://schemas.openxmlformats.org/officeDocument/2006/relationships/slide" Target="slides/slide74.xml"/><Relationship Id="rId177" Type="http://schemas.openxmlformats.org/officeDocument/2006/relationships/slide" Target="slides/slide95.xml"/><Relationship Id="rId198" Type="http://schemas.openxmlformats.org/officeDocument/2006/relationships/slide" Target="slides/slide116.xml"/><Relationship Id="rId321" Type="http://schemas.openxmlformats.org/officeDocument/2006/relationships/slide" Target="slides/slide239.xml"/><Relationship Id="rId342" Type="http://schemas.openxmlformats.org/officeDocument/2006/relationships/slide" Target="slides/slide260.xml"/><Relationship Id="rId202" Type="http://schemas.openxmlformats.org/officeDocument/2006/relationships/slide" Target="slides/slide120.xml"/><Relationship Id="rId223" Type="http://schemas.openxmlformats.org/officeDocument/2006/relationships/slide" Target="slides/slide141.xml"/><Relationship Id="rId244" Type="http://schemas.openxmlformats.org/officeDocument/2006/relationships/slide" Target="slides/slide162.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83.xml"/><Relationship Id="rId286" Type="http://schemas.openxmlformats.org/officeDocument/2006/relationships/slide" Target="slides/slide204.xml"/><Relationship Id="rId50" Type="http://schemas.openxmlformats.org/officeDocument/2006/relationships/slideMaster" Target="slideMasters/slideMaster50.xml"/><Relationship Id="rId104" Type="http://schemas.openxmlformats.org/officeDocument/2006/relationships/slide" Target="slides/slide22.xml"/><Relationship Id="rId125" Type="http://schemas.openxmlformats.org/officeDocument/2006/relationships/slide" Target="slides/slide43.xml"/><Relationship Id="rId146" Type="http://schemas.openxmlformats.org/officeDocument/2006/relationships/slide" Target="slides/slide64.xml"/><Relationship Id="rId167" Type="http://schemas.openxmlformats.org/officeDocument/2006/relationships/slide" Target="slides/slide85.xml"/><Relationship Id="rId188" Type="http://schemas.openxmlformats.org/officeDocument/2006/relationships/slide" Target="slides/slide106.xml"/><Relationship Id="rId311" Type="http://schemas.openxmlformats.org/officeDocument/2006/relationships/slide" Target="slides/slide229.xml"/><Relationship Id="rId332" Type="http://schemas.openxmlformats.org/officeDocument/2006/relationships/slide" Target="slides/slide250.xml"/><Relationship Id="rId353" Type="http://schemas.openxmlformats.org/officeDocument/2006/relationships/slide" Target="slides/slide271.xml"/><Relationship Id="rId71" Type="http://schemas.openxmlformats.org/officeDocument/2006/relationships/slideMaster" Target="slideMasters/slideMaster71.xml"/><Relationship Id="rId92" Type="http://schemas.openxmlformats.org/officeDocument/2006/relationships/slide" Target="slides/slide10.xml"/><Relationship Id="rId213" Type="http://schemas.openxmlformats.org/officeDocument/2006/relationships/slide" Target="slides/slide131.xml"/><Relationship Id="rId234" Type="http://schemas.openxmlformats.org/officeDocument/2006/relationships/slide" Target="slides/slide15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73.xml"/><Relationship Id="rId276" Type="http://schemas.openxmlformats.org/officeDocument/2006/relationships/slide" Target="slides/slide194.xml"/><Relationship Id="rId297" Type="http://schemas.openxmlformats.org/officeDocument/2006/relationships/slide" Target="slides/slide215.xml"/><Relationship Id="rId40" Type="http://schemas.openxmlformats.org/officeDocument/2006/relationships/slideMaster" Target="slideMasters/slideMaster40.xml"/><Relationship Id="rId115" Type="http://schemas.openxmlformats.org/officeDocument/2006/relationships/slide" Target="slides/slide33.xml"/><Relationship Id="rId136" Type="http://schemas.openxmlformats.org/officeDocument/2006/relationships/slide" Target="slides/slide54.xml"/><Relationship Id="rId157" Type="http://schemas.openxmlformats.org/officeDocument/2006/relationships/slide" Target="slides/slide75.xml"/><Relationship Id="rId178" Type="http://schemas.openxmlformats.org/officeDocument/2006/relationships/slide" Target="slides/slide96.xml"/><Relationship Id="rId301" Type="http://schemas.openxmlformats.org/officeDocument/2006/relationships/slide" Target="slides/slide219.xml"/><Relationship Id="rId322" Type="http://schemas.openxmlformats.org/officeDocument/2006/relationships/slide" Target="slides/slide240.xml"/><Relationship Id="rId343" Type="http://schemas.openxmlformats.org/officeDocument/2006/relationships/slide" Target="slides/slide261.xml"/><Relationship Id="rId61" Type="http://schemas.openxmlformats.org/officeDocument/2006/relationships/slideMaster" Target="slideMasters/slideMaster61.xml"/><Relationship Id="rId82" Type="http://schemas.openxmlformats.org/officeDocument/2006/relationships/slideMaster" Target="slideMasters/slideMaster82.xml"/><Relationship Id="rId199" Type="http://schemas.openxmlformats.org/officeDocument/2006/relationships/slide" Target="slides/slide117.xml"/><Relationship Id="rId203" Type="http://schemas.openxmlformats.org/officeDocument/2006/relationships/slide" Target="slides/slide121.xml"/><Relationship Id="rId19" Type="http://schemas.openxmlformats.org/officeDocument/2006/relationships/slideMaster" Target="slideMasters/slideMaster19.xml"/><Relationship Id="rId224" Type="http://schemas.openxmlformats.org/officeDocument/2006/relationships/slide" Target="slides/slide142.xml"/><Relationship Id="rId245" Type="http://schemas.openxmlformats.org/officeDocument/2006/relationships/slide" Target="slides/slide163.xml"/><Relationship Id="rId266" Type="http://schemas.openxmlformats.org/officeDocument/2006/relationships/slide" Target="slides/slide184.xml"/><Relationship Id="rId287" Type="http://schemas.openxmlformats.org/officeDocument/2006/relationships/slide" Target="slides/slide205.xml"/><Relationship Id="rId30" Type="http://schemas.openxmlformats.org/officeDocument/2006/relationships/slideMaster" Target="slideMasters/slideMaster30.xml"/><Relationship Id="rId105" Type="http://schemas.openxmlformats.org/officeDocument/2006/relationships/slide" Target="slides/slide23.xml"/><Relationship Id="rId126" Type="http://schemas.openxmlformats.org/officeDocument/2006/relationships/slide" Target="slides/slide44.xml"/><Relationship Id="rId147" Type="http://schemas.openxmlformats.org/officeDocument/2006/relationships/slide" Target="slides/slide65.xml"/><Relationship Id="rId168" Type="http://schemas.openxmlformats.org/officeDocument/2006/relationships/slide" Target="slides/slide86.xml"/><Relationship Id="rId312" Type="http://schemas.openxmlformats.org/officeDocument/2006/relationships/slide" Target="slides/slide230.xml"/><Relationship Id="rId333" Type="http://schemas.openxmlformats.org/officeDocument/2006/relationships/slide" Target="slides/slide251.xml"/><Relationship Id="rId354" Type="http://schemas.openxmlformats.org/officeDocument/2006/relationships/slide" Target="slides/slide272.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 Target="slides/slide11.xml"/><Relationship Id="rId189" Type="http://schemas.openxmlformats.org/officeDocument/2006/relationships/slide" Target="slides/slide107.xml"/><Relationship Id="rId3" Type="http://schemas.openxmlformats.org/officeDocument/2006/relationships/slideMaster" Target="slideMasters/slideMaster3.xml"/><Relationship Id="rId214" Type="http://schemas.openxmlformats.org/officeDocument/2006/relationships/slide" Target="slides/slide132.xml"/><Relationship Id="rId235" Type="http://schemas.openxmlformats.org/officeDocument/2006/relationships/slide" Target="slides/slide153.xml"/><Relationship Id="rId256" Type="http://schemas.openxmlformats.org/officeDocument/2006/relationships/slide" Target="slides/slide174.xml"/><Relationship Id="rId277" Type="http://schemas.openxmlformats.org/officeDocument/2006/relationships/slide" Target="slides/slide195.xml"/><Relationship Id="rId298" Type="http://schemas.openxmlformats.org/officeDocument/2006/relationships/slide" Target="slides/slide216.xml"/><Relationship Id="rId116" Type="http://schemas.openxmlformats.org/officeDocument/2006/relationships/slide" Target="slides/slide34.xml"/><Relationship Id="rId137" Type="http://schemas.openxmlformats.org/officeDocument/2006/relationships/slide" Target="slides/slide55.xml"/><Relationship Id="rId158" Type="http://schemas.openxmlformats.org/officeDocument/2006/relationships/slide" Target="slides/slide76.xml"/><Relationship Id="rId302" Type="http://schemas.openxmlformats.org/officeDocument/2006/relationships/slide" Target="slides/slide220.xml"/><Relationship Id="rId323" Type="http://schemas.openxmlformats.org/officeDocument/2006/relationships/slide" Target="slides/slide241.xml"/><Relationship Id="rId344" Type="http://schemas.openxmlformats.org/officeDocument/2006/relationships/slide" Target="slides/slide262.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xml"/><Relationship Id="rId179" Type="http://schemas.openxmlformats.org/officeDocument/2006/relationships/slide" Target="slides/slide97.xml"/><Relationship Id="rId190" Type="http://schemas.openxmlformats.org/officeDocument/2006/relationships/slide" Target="slides/slide108.xml"/><Relationship Id="rId204" Type="http://schemas.openxmlformats.org/officeDocument/2006/relationships/slide" Target="slides/slide122.xml"/><Relationship Id="rId225" Type="http://schemas.openxmlformats.org/officeDocument/2006/relationships/slide" Target="slides/slide143.xml"/><Relationship Id="rId246" Type="http://schemas.openxmlformats.org/officeDocument/2006/relationships/slide" Target="slides/slide164.xml"/><Relationship Id="rId267" Type="http://schemas.openxmlformats.org/officeDocument/2006/relationships/slide" Target="slides/slide185.xml"/><Relationship Id="rId288" Type="http://schemas.openxmlformats.org/officeDocument/2006/relationships/slide" Target="slides/slide206.xml"/><Relationship Id="rId106" Type="http://schemas.openxmlformats.org/officeDocument/2006/relationships/slide" Target="slides/slide24.xml"/><Relationship Id="rId127" Type="http://schemas.openxmlformats.org/officeDocument/2006/relationships/slide" Target="slides/slide45.xml"/><Relationship Id="rId313" Type="http://schemas.openxmlformats.org/officeDocument/2006/relationships/slide" Target="slides/slide23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Master" Target="slideMasters/slideMaster73.xml"/><Relationship Id="rId94" Type="http://schemas.openxmlformats.org/officeDocument/2006/relationships/slide" Target="slides/slide12.xml"/><Relationship Id="rId148" Type="http://schemas.openxmlformats.org/officeDocument/2006/relationships/slide" Target="slides/slide66.xml"/><Relationship Id="rId169" Type="http://schemas.openxmlformats.org/officeDocument/2006/relationships/slide" Target="slides/slide87.xml"/><Relationship Id="rId334" Type="http://schemas.openxmlformats.org/officeDocument/2006/relationships/slide" Target="slides/slide252.xml"/><Relationship Id="rId355" Type="http://schemas.openxmlformats.org/officeDocument/2006/relationships/slide" Target="slides/slide273.xml"/><Relationship Id="rId4" Type="http://schemas.openxmlformats.org/officeDocument/2006/relationships/slideMaster" Target="slideMasters/slideMaster4.xml"/><Relationship Id="rId180" Type="http://schemas.openxmlformats.org/officeDocument/2006/relationships/slide" Target="slides/slide98.xml"/><Relationship Id="rId215" Type="http://schemas.openxmlformats.org/officeDocument/2006/relationships/slide" Target="slides/slide133.xml"/><Relationship Id="rId236" Type="http://schemas.openxmlformats.org/officeDocument/2006/relationships/slide" Target="slides/slide154.xml"/><Relationship Id="rId257" Type="http://schemas.openxmlformats.org/officeDocument/2006/relationships/slide" Target="slides/slide175.xml"/><Relationship Id="rId278" Type="http://schemas.openxmlformats.org/officeDocument/2006/relationships/slide" Target="slides/slide196.xml"/><Relationship Id="rId303" Type="http://schemas.openxmlformats.org/officeDocument/2006/relationships/slide" Target="slides/slide221.xml"/><Relationship Id="rId42" Type="http://schemas.openxmlformats.org/officeDocument/2006/relationships/slideMaster" Target="slideMasters/slideMaster42.xml"/><Relationship Id="rId84" Type="http://schemas.openxmlformats.org/officeDocument/2006/relationships/slide" Target="slides/slide2.xml"/><Relationship Id="rId138" Type="http://schemas.openxmlformats.org/officeDocument/2006/relationships/slide" Target="slides/slide56.xml"/><Relationship Id="rId345" Type="http://schemas.openxmlformats.org/officeDocument/2006/relationships/slide" Target="slides/slide263.xml"/><Relationship Id="rId191" Type="http://schemas.openxmlformats.org/officeDocument/2006/relationships/slide" Target="slides/slide109.xml"/><Relationship Id="rId205" Type="http://schemas.openxmlformats.org/officeDocument/2006/relationships/slide" Target="slides/slide123.xml"/><Relationship Id="rId247" Type="http://schemas.openxmlformats.org/officeDocument/2006/relationships/slide" Target="slides/slide165.xml"/><Relationship Id="rId107" Type="http://schemas.openxmlformats.org/officeDocument/2006/relationships/slide" Target="slides/slide25.xml"/><Relationship Id="rId289" Type="http://schemas.openxmlformats.org/officeDocument/2006/relationships/slide" Target="slides/slide207.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67.xml"/><Relationship Id="rId314" Type="http://schemas.openxmlformats.org/officeDocument/2006/relationships/slide" Target="slides/slide232.xml"/><Relationship Id="rId356" Type="http://schemas.openxmlformats.org/officeDocument/2006/relationships/slide" Target="slides/slide274.xml"/><Relationship Id="rId95" Type="http://schemas.openxmlformats.org/officeDocument/2006/relationships/slide" Target="slides/slide13.xml"/><Relationship Id="rId160" Type="http://schemas.openxmlformats.org/officeDocument/2006/relationships/slide" Target="slides/slide78.xml"/><Relationship Id="rId216" Type="http://schemas.openxmlformats.org/officeDocument/2006/relationships/slide" Target="slides/slide134.xml"/><Relationship Id="rId258" Type="http://schemas.openxmlformats.org/officeDocument/2006/relationships/slide" Target="slides/slide176.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36.xml"/><Relationship Id="rId325" Type="http://schemas.openxmlformats.org/officeDocument/2006/relationships/slide" Target="slides/slide243.xml"/><Relationship Id="rId171" Type="http://schemas.openxmlformats.org/officeDocument/2006/relationships/slide" Target="slides/slide89.xml"/><Relationship Id="rId227" Type="http://schemas.openxmlformats.org/officeDocument/2006/relationships/slide" Target="slides/slide145.xml"/><Relationship Id="rId269" Type="http://schemas.openxmlformats.org/officeDocument/2006/relationships/slide" Target="slides/slide187.xml"/><Relationship Id="rId33" Type="http://schemas.openxmlformats.org/officeDocument/2006/relationships/slideMaster" Target="slideMasters/slideMaster33.xml"/><Relationship Id="rId129" Type="http://schemas.openxmlformats.org/officeDocument/2006/relationships/slide" Target="slides/slide47.xml"/><Relationship Id="rId280" Type="http://schemas.openxmlformats.org/officeDocument/2006/relationships/slide" Target="slides/slide198.xml"/><Relationship Id="rId336" Type="http://schemas.openxmlformats.org/officeDocument/2006/relationships/slide" Target="slides/slide254.xml"/><Relationship Id="rId75" Type="http://schemas.openxmlformats.org/officeDocument/2006/relationships/slideMaster" Target="slideMasters/slideMaster75.xml"/><Relationship Id="rId140" Type="http://schemas.openxmlformats.org/officeDocument/2006/relationships/slide" Target="slides/slide58.xml"/><Relationship Id="rId182" Type="http://schemas.openxmlformats.org/officeDocument/2006/relationships/slide" Target="slides/slide100.xml"/><Relationship Id="rId6" Type="http://schemas.openxmlformats.org/officeDocument/2006/relationships/slideMaster" Target="slideMasters/slideMaster6.xml"/><Relationship Id="rId238" Type="http://schemas.openxmlformats.org/officeDocument/2006/relationships/slide" Target="slides/slide156.xml"/><Relationship Id="rId291" Type="http://schemas.openxmlformats.org/officeDocument/2006/relationships/slide" Target="slides/slide209.xml"/><Relationship Id="rId305" Type="http://schemas.openxmlformats.org/officeDocument/2006/relationships/slide" Target="slides/slide223.xml"/><Relationship Id="rId347" Type="http://schemas.openxmlformats.org/officeDocument/2006/relationships/slide" Target="slides/slide265.xml"/><Relationship Id="rId44" Type="http://schemas.openxmlformats.org/officeDocument/2006/relationships/slideMaster" Target="slideMasters/slideMaster44.xml"/><Relationship Id="rId86" Type="http://schemas.openxmlformats.org/officeDocument/2006/relationships/slide" Target="slides/slide4.xml"/><Relationship Id="rId151" Type="http://schemas.openxmlformats.org/officeDocument/2006/relationships/slide" Target="slides/slide69.xml"/><Relationship Id="rId193" Type="http://schemas.openxmlformats.org/officeDocument/2006/relationships/slide" Target="slides/slide111.xml"/><Relationship Id="rId207" Type="http://schemas.openxmlformats.org/officeDocument/2006/relationships/slide" Target="slides/slide125.xml"/><Relationship Id="rId249" Type="http://schemas.openxmlformats.org/officeDocument/2006/relationships/slide" Target="slides/slide167.xml"/><Relationship Id="rId13" Type="http://schemas.openxmlformats.org/officeDocument/2006/relationships/slideMaster" Target="slideMasters/slideMaster13.xml"/><Relationship Id="rId109" Type="http://schemas.openxmlformats.org/officeDocument/2006/relationships/slide" Target="slides/slide27.xml"/><Relationship Id="rId260" Type="http://schemas.openxmlformats.org/officeDocument/2006/relationships/slide" Target="slides/slide178.xml"/><Relationship Id="rId316" Type="http://schemas.openxmlformats.org/officeDocument/2006/relationships/slide" Target="slides/slide234.xml"/><Relationship Id="rId55" Type="http://schemas.openxmlformats.org/officeDocument/2006/relationships/slideMaster" Target="slideMasters/slideMaster55.xml"/><Relationship Id="rId97" Type="http://schemas.openxmlformats.org/officeDocument/2006/relationships/slide" Target="slides/slide15.xml"/><Relationship Id="rId120" Type="http://schemas.openxmlformats.org/officeDocument/2006/relationships/slide" Target="slides/slide38.xml"/><Relationship Id="rId358" Type="http://schemas.openxmlformats.org/officeDocument/2006/relationships/handoutMaster" Target="handoutMasters/handoutMaster1.xml"/><Relationship Id="rId162" Type="http://schemas.openxmlformats.org/officeDocument/2006/relationships/slide" Target="slides/slide80.xml"/><Relationship Id="rId218" Type="http://schemas.openxmlformats.org/officeDocument/2006/relationships/slide" Target="slides/slide136.xml"/><Relationship Id="rId271" Type="http://schemas.openxmlformats.org/officeDocument/2006/relationships/slide" Target="slides/slide189.xml"/><Relationship Id="rId24" Type="http://schemas.openxmlformats.org/officeDocument/2006/relationships/slideMaster" Target="slideMasters/slideMaster24.xml"/><Relationship Id="rId66" Type="http://schemas.openxmlformats.org/officeDocument/2006/relationships/slideMaster" Target="slideMasters/slideMaster66.xml"/><Relationship Id="rId131" Type="http://schemas.openxmlformats.org/officeDocument/2006/relationships/slide" Target="slides/slide49.xml"/><Relationship Id="rId327" Type="http://schemas.openxmlformats.org/officeDocument/2006/relationships/slide" Target="slides/slide245.xml"/><Relationship Id="rId173" Type="http://schemas.openxmlformats.org/officeDocument/2006/relationships/slide" Target="slides/slide91.xml"/><Relationship Id="rId229" Type="http://schemas.openxmlformats.org/officeDocument/2006/relationships/slide" Target="slides/slide147.xml"/><Relationship Id="rId240" Type="http://schemas.openxmlformats.org/officeDocument/2006/relationships/slide" Target="slides/slide158.xml"/><Relationship Id="rId35" Type="http://schemas.openxmlformats.org/officeDocument/2006/relationships/slideMaster" Target="slideMasters/slideMaster35.xml"/><Relationship Id="rId77" Type="http://schemas.openxmlformats.org/officeDocument/2006/relationships/slideMaster" Target="slideMasters/slideMaster77.xml"/><Relationship Id="rId100" Type="http://schemas.openxmlformats.org/officeDocument/2006/relationships/slide" Target="slides/slide18.xml"/><Relationship Id="rId282" Type="http://schemas.openxmlformats.org/officeDocument/2006/relationships/slide" Target="slides/slide200.xml"/><Relationship Id="rId338" Type="http://schemas.openxmlformats.org/officeDocument/2006/relationships/slide" Target="slides/slide256.xml"/><Relationship Id="rId8" Type="http://schemas.openxmlformats.org/officeDocument/2006/relationships/slideMaster" Target="slideMasters/slideMaster8.xml"/><Relationship Id="rId142" Type="http://schemas.openxmlformats.org/officeDocument/2006/relationships/slide" Target="slides/slide60.xml"/><Relationship Id="rId184" Type="http://schemas.openxmlformats.org/officeDocument/2006/relationships/slide" Target="slides/slide102.xml"/><Relationship Id="rId251" Type="http://schemas.openxmlformats.org/officeDocument/2006/relationships/slide" Target="slides/slide169.xml"/><Relationship Id="rId46" Type="http://schemas.openxmlformats.org/officeDocument/2006/relationships/slideMaster" Target="slideMasters/slideMaster46.xml"/><Relationship Id="rId293" Type="http://schemas.openxmlformats.org/officeDocument/2006/relationships/slide" Target="slides/slide211.xml"/><Relationship Id="rId307" Type="http://schemas.openxmlformats.org/officeDocument/2006/relationships/slide" Target="slides/slide225.xml"/><Relationship Id="rId349" Type="http://schemas.openxmlformats.org/officeDocument/2006/relationships/slide" Target="slides/slide267.xml"/></Relationships>
</file>

<file path=ppt/charts/_rels/chart1.xml.rels><?xml version="1.0" encoding="UTF-8" standalone="yes"?>
<Relationships xmlns="http://schemas.openxmlformats.org/package/2006/relationships"><Relationship Id="rId1" Type="http://schemas.openxmlformats.org/officeDocument/2006/relationships/oleObject" Target="file:////vboxsrv\shared\samsung%20page%20copy\PageCopy_Power_v2.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9608280097063"/>
          <c:y val="4.2294921468149803E-2"/>
          <c:w val="0.81248526717179204"/>
          <c:h val="0.792204724409449"/>
        </c:manualLayout>
      </c:layout>
      <c:barChart>
        <c:barDir val="col"/>
        <c:grouping val="clustered"/>
        <c:varyColors val="0"/>
        <c:ser>
          <c:idx val="0"/>
          <c:order val="0"/>
          <c:tx>
            <c:strRef>
              <c:f>Summary!$M$15</c:f>
              <c:strCache>
                <c:ptCount val="1"/>
                <c:pt idx="0">
                  <c:v>Baseline</c:v>
                </c:pt>
              </c:strCache>
            </c:strRef>
          </c:tx>
          <c:spPr>
            <a:solidFill>
              <a:schemeClr val="accent1"/>
            </a:solidFill>
          </c:spPr>
          <c:invertIfNegative val="0"/>
          <c:cat>
            <c:strRef>
              <c:f>Summary!$L$16:$L$17</c:f>
              <c:strCache>
                <c:ptCount val="2"/>
                <c:pt idx="0">
                  <c:v>Latency</c:v>
                </c:pt>
                <c:pt idx="1">
                  <c:v>Energy</c:v>
                </c:pt>
              </c:strCache>
            </c:strRef>
          </c:cat>
          <c:val>
            <c:numRef>
              <c:f>Summary!$M$16:$M$17</c:f>
              <c:numCache>
                <c:formatCode>General</c:formatCode>
                <c:ptCount val="2"/>
                <c:pt idx="0">
                  <c:v>1</c:v>
                </c:pt>
                <c:pt idx="1">
                  <c:v>1</c:v>
                </c:pt>
              </c:numCache>
            </c:numRef>
          </c:val>
          <c:extLst>
            <c:ext xmlns:c16="http://schemas.microsoft.com/office/drawing/2014/chart" uri="{C3380CC4-5D6E-409C-BE32-E72D297353CC}">
              <c16:uniqueId val="{00000000-7826-9D49-811B-D9535C7E3A55}"/>
            </c:ext>
          </c:extLst>
        </c:ser>
        <c:ser>
          <c:idx val="1"/>
          <c:order val="1"/>
          <c:tx>
            <c:strRef>
              <c:f>Summary!$N$15</c:f>
              <c:strCache>
                <c:ptCount val="1"/>
                <c:pt idx="0">
                  <c:v>Intra-Subarray</c:v>
                </c:pt>
              </c:strCache>
            </c:strRef>
          </c:tx>
          <c:invertIfNegative val="0"/>
          <c:cat>
            <c:strRef>
              <c:f>Summary!$L$16:$L$17</c:f>
              <c:strCache>
                <c:ptCount val="2"/>
                <c:pt idx="0">
                  <c:v>Latency</c:v>
                </c:pt>
                <c:pt idx="1">
                  <c:v>Energy</c:v>
                </c:pt>
              </c:strCache>
            </c:strRef>
          </c:cat>
          <c:val>
            <c:numRef>
              <c:f>Summary!$N$16:$N$17</c:f>
              <c:numCache>
                <c:formatCode>General</c:formatCode>
                <c:ptCount val="2"/>
                <c:pt idx="0">
                  <c:v>8.8582677165354298E-2</c:v>
                </c:pt>
                <c:pt idx="1">
                  <c:v>1.3448690025594699E-2</c:v>
                </c:pt>
              </c:numCache>
            </c:numRef>
          </c:val>
          <c:extLst>
            <c:ext xmlns:c16="http://schemas.microsoft.com/office/drawing/2014/chart" uri="{C3380CC4-5D6E-409C-BE32-E72D297353CC}">
              <c16:uniqueId val="{00000001-7826-9D49-811B-D9535C7E3A55}"/>
            </c:ext>
          </c:extLst>
        </c:ser>
        <c:ser>
          <c:idx val="2"/>
          <c:order val="2"/>
          <c:tx>
            <c:strRef>
              <c:f>Summary!$O$15</c:f>
              <c:strCache>
                <c:ptCount val="1"/>
                <c:pt idx="0">
                  <c:v>Inter-Bank</c:v>
                </c:pt>
              </c:strCache>
            </c:strRef>
          </c:tx>
          <c:invertIfNegative val="0"/>
          <c:cat>
            <c:strRef>
              <c:f>Summary!$L$16:$L$17</c:f>
              <c:strCache>
                <c:ptCount val="2"/>
                <c:pt idx="0">
                  <c:v>Latency</c:v>
                </c:pt>
                <c:pt idx="1">
                  <c:v>Energy</c:v>
                </c:pt>
              </c:strCache>
            </c:strRef>
          </c:cat>
          <c:val>
            <c:numRef>
              <c:f>Summary!$O$16:$O$17</c:f>
              <c:numCache>
                <c:formatCode>General</c:formatCode>
                <c:ptCount val="2"/>
                <c:pt idx="0">
                  <c:v>0.51673228346456701</c:v>
                </c:pt>
                <c:pt idx="1">
                  <c:v>0.31183065183633102</c:v>
                </c:pt>
              </c:numCache>
            </c:numRef>
          </c:val>
          <c:extLst>
            <c:ext xmlns:c16="http://schemas.microsoft.com/office/drawing/2014/chart" uri="{C3380CC4-5D6E-409C-BE32-E72D297353CC}">
              <c16:uniqueId val="{00000002-7826-9D49-811B-D9535C7E3A55}"/>
            </c:ext>
          </c:extLst>
        </c:ser>
        <c:ser>
          <c:idx val="3"/>
          <c:order val="3"/>
          <c:tx>
            <c:strRef>
              <c:f>Summary!$P$15</c:f>
              <c:strCache>
                <c:ptCount val="1"/>
                <c:pt idx="0">
                  <c:v>Inter-Subarray</c:v>
                </c:pt>
              </c:strCache>
            </c:strRef>
          </c:tx>
          <c:invertIfNegative val="0"/>
          <c:cat>
            <c:strRef>
              <c:f>Summary!$L$16:$L$17</c:f>
              <c:strCache>
                <c:ptCount val="2"/>
                <c:pt idx="0">
                  <c:v>Latency</c:v>
                </c:pt>
                <c:pt idx="1">
                  <c:v>Energy</c:v>
                </c:pt>
              </c:strCache>
            </c:strRef>
          </c:cat>
          <c:val>
            <c:numRef>
              <c:f>Summary!$P$16:$P$17</c:f>
              <c:numCache>
                <c:formatCode>General</c:formatCode>
                <c:ptCount val="2"/>
                <c:pt idx="0">
                  <c:v>1.0147637795275599</c:v>
                </c:pt>
                <c:pt idx="1">
                  <c:v>0.67849912393909895</c:v>
                </c:pt>
              </c:numCache>
            </c:numRef>
          </c:val>
          <c:extLst>
            <c:ext xmlns:c16="http://schemas.microsoft.com/office/drawing/2014/chart" uri="{C3380CC4-5D6E-409C-BE32-E72D297353CC}">
              <c16:uniqueId val="{00000003-7826-9D49-811B-D9535C7E3A55}"/>
            </c:ext>
          </c:extLst>
        </c:ser>
        <c:dLbls>
          <c:showLegendKey val="0"/>
          <c:showVal val="0"/>
          <c:showCatName val="0"/>
          <c:showSerName val="0"/>
          <c:showPercent val="0"/>
          <c:showBubbleSize val="0"/>
        </c:dLbls>
        <c:gapWidth val="150"/>
        <c:axId val="1745777488"/>
        <c:axId val="1745818560"/>
      </c:barChart>
      <c:catAx>
        <c:axId val="1745777488"/>
        <c:scaling>
          <c:orientation val="minMax"/>
        </c:scaling>
        <c:delete val="0"/>
        <c:axPos val="b"/>
        <c:numFmt formatCode="General" sourceLinked="0"/>
        <c:majorTickMark val="out"/>
        <c:minorTickMark val="none"/>
        <c:tickLblPos val="nextTo"/>
        <c:txPr>
          <a:bodyPr/>
          <a:lstStyle/>
          <a:p>
            <a:pPr>
              <a:defRPr sz="2400"/>
            </a:pPr>
            <a:endParaRPr lang="en-US"/>
          </a:p>
        </c:txPr>
        <c:crossAx val="1745818560"/>
        <c:crosses val="autoZero"/>
        <c:auto val="1"/>
        <c:lblAlgn val="ctr"/>
        <c:lblOffset val="100"/>
        <c:noMultiLvlLbl val="0"/>
      </c:catAx>
      <c:valAx>
        <c:axId val="1745818560"/>
        <c:scaling>
          <c:orientation val="minMax"/>
        </c:scaling>
        <c:delete val="0"/>
        <c:axPos val="l"/>
        <c:majorGridlines/>
        <c:title>
          <c:tx>
            <c:rich>
              <a:bodyPr rot="-5400000" vert="horz"/>
              <a:lstStyle/>
              <a:p>
                <a:pPr>
                  <a:defRPr/>
                </a:pPr>
                <a:r>
                  <a:rPr lang="en-US" sz="2400" dirty="0"/>
                  <a:t>Normalized</a:t>
                </a:r>
                <a:r>
                  <a:rPr lang="en-US" sz="2400" baseline="0" dirty="0"/>
                  <a:t> Savings</a:t>
                </a:r>
                <a:endParaRPr lang="en-US" sz="2400" dirty="0"/>
              </a:p>
            </c:rich>
          </c:tx>
          <c:overlay val="0"/>
        </c:title>
        <c:numFmt formatCode="General" sourceLinked="1"/>
        <c:majorTickMark val="out"/>
        <c:minorTickMark val="none"/>
        <c:tickLblPos val="nextTo"/>
        <c:txPr>
          <a:bodyPr/>
          <a:lstStyle/>
          <a:p>
            <a:pPr>
              <a:defRPr sz="1800"/>
            </a:pPr>
            <a:endParaRPr lang="en-US"/>
          </a:p>
        </c:txPr>
        <c:crossAx val="1745777488"/>
        <c:crosses val="autoZero"/>
        <c:crossBetween val="between"/>
      </c:valAx>
    </c:plotArea>
    <c:legend>
      <c:legendPos val="r"/>
      <c:layout>
        <c:manualLayout>
          <c:xMode val="edge"/>
          <c:yMode val="edge"/>
          <c:x val="0.28331835289456703"/>
          <c:y val="2.2068074823980298E-3"/>
          <c:w val="0.667939508740653"/>
          <c:h val="0.14108903053784899"/>
        </c:manualLayout>
      </c:layout>
      <c:overlay val="0"/>
      <c:spPr>
        <a:solidFill>
          <a:schemeClr val="bg1"/>
        </a:solidFill>
        <a:ln>
          <a:solidFill>
            <a:schemeClr val="tx1"/>
          </a:solidFill>
        </a:ln>
      </c:spPr>
      <c:txPr>
        <a:bodyPr/>
        <a:lstStyle/>
        <a:p>
          <a:pPr>
            <a:defRPr sz="2000"/>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481578691552"/>
          <c:y val="7.03358448482896E-2"/>
          <c:w val="0.81172292699523696"/>
          <c:h val="0.54584290990013495"/>
        </c:manualLayout>
      </c:layout>
      <c:barChart>
        <c:barDir val="bar"/>
        <c:grouping val="clustered"/>
        <c:varyColors val="0"/>
        <c:ser>
          <c:idx val="0"/>
          <c:order val="0"/>
          <c:tx>
            <c:strRef>
              <c:f>Sheet1!$B$1</c:f>
              <c:strCache>
                <c:ptCount val="1"/>
                <c:pt idx="0">
                  <c:v>열3</c:v>
                </c:pt>
              </c:strCache>
            </c:strRef>
          </c:tx>
          <c:spPr>
            <a:solidFill>
              <a:schemeClr val="accent1"/>
            </a:solidFill>
            <a:ln>
              <a:solidFill>
                <a:schemeClr val="accent1">
                  <a:lumMod val="50000"/>
                </a:schemeClr>
              </a:solidFill>
            </a:ln>
            <a:effectLst/>
          </c:spPr>
          <c:invertIfNegative val="0"/>
          <c:dLbls>
            <c:dLbl>
              <c:idx val="0"/>
              <c:tx>
                <c:rich>
                  <a:bodyPr/>
                  <a:lstStyle/>
                  <a:p>
                    <a:r>
                      <a:rPr lang="en-US" altLang="ko-KR" dirty="0"/>
                      <a:t>+42%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6C2F-1441-AEBA-F00D20293B02}"/>
                </c:ext>
              </c:extLst>
            </c:dLbl>
            <c:dLbl>
              <c:idx val="1"/>
              <c:delete val="1"/>
              <c:extLst>
                <c:ext xmlns:c15="http://schemas.microsoft.com/office/drawing/2012/chart" uri="{CE6537A1-D6FC-4f65-9D91-7224C49458BB}"/>
                <c:ext xmlns:c16="http://schemas.microsoft.com/office/drawing/2014/chart" uri="{C3380CC4-5D6E-409C-BE32-E72D297353CC}">
                  <c16:uniqueId val="{00000001-6C2F-1441-AEBA-F00D20293B02}"/>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128 Cores</c:v>
                </c:pt>
                <c:pt idx="1">
                  <c:v>32 Cores</c:v>
                </c:pt>
              </c:strCache>
            </c:strRef>
          </c:cat>
          <c:val>
            <c:numRef>
              <c:f>Sheet1!$B$2:$B$3</c:f>
              <c:numCache>
                <c:formatCode>General</c:formatCode>
                <c:ptCount val="2"/>
                <c:pt idx="0">
                  <c:v>1.420607344</c:v>
                </c:pt>
                <c:pt idx="1">
                  <c:v>1</c:v>
                </c:pt>
              </c:numCache>
            </c:numRef>
          </c:val>
          <c:extLst>
            <c:ext xmlns:c16="http://schemas.microsoft.com/office/drawing/2014/chart" uri="{C3380CC4-5D6E-409C-BE32-E72D297353CC}">
              <c16:uniqueId val="{00000002-6C2F-1441-AEBA-F00D20293B02}"/>
            </c:ext>
          </c:extLst>
        </c:ser>
        <c:dLbls>
          <c:showLegendKey val="0"/>
          <c:showVal val="0"/>
          <c:showCatName val="0"/>
          <c:showSerName val="0"/>
          <c:showPercent val="0"/>
          <c:showBubbleSize val="0"/>
        </c:dLbls>
        <c:gapWidth val="50"/>
        <c:axId val="-1970970072"/>
        <c:axId val="-1970966552"/>
      </c:barChart>
      <c:catAx>
        <c:axId val="-1970970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970966552"/>
        <c:crosses val="autoZero"/>
        <c:auto val="1"/>
        <c:lblAlgn val="ctr"/>
        <c:lblOffset val="100"/>
        <c:noMultiLvlLbl val="0"/>
      </c:catAx>
      <c:valAx>
        <c:axId val="-1970966552"/>
        <c:scaling>
          <c:orientation val="minMax"/>
          <c:max val="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dirty="0"/>
                  <a:t>Speedup</a:t>
                </a:r>
                <a:endParaRPr lang="ko-KR" altLang="en-US" dirty="0"/>
              </a:p>
            </c:rich>
          </c:tx>
          <c:layout>
            <c:manualLayout>
              <c:xMode val="edge"/>
              <c:yMode val="edge"/>
              <c:x val="0.509829153300282"/>
              <c:y val="0.82470364039603605"/>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970970072"/>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latin typeface="+mn-lt"/>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CEFA-1E43-994B-B6D98FA7C8D3}"/>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CEFA-1E43-994B-B6D98FA7C8D3}"/>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CEFA-1E43-994B-B6D98FA7C8D3}"/>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CEFA-1E43-994B-B6D98FA7C8D3}"/>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CEFA-1E43-994B-B6D98FA7C8D3}"/>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CEFA-1E43-994B-B6D98FA7C8D3}"/>
              </c:ext>
            </c:extLst>
          </c:dPt>
          <c:dLbls>
            <c:dLbl>
              <c:idx val="0"/>
              <c:delete val="1"/>
              <c:extLst>
                <c:ext xmlns:c15="http://schemas.microsoft.com/office/drawing/2012/chart" uri="{CE6537A1-D6FC-4f65-9D91-7224C49458BB}"/>
                <c:ext xmlns:c16="http://schemas.microsoft.com/office/drawing/2014/chart" uri="{C3380CC4-5D6E-409C-BE32-E72D297353CC}">
                  <c16:uniqueId val="{00000001-CEFA-1E43-994B-B6D98FA7C8D3}"/>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CEFA-1E43-994B-B6D98FA7C8D3}"/>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CEFA-1E43-994B-B6D98FA7C8D3}"/>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CEFA-1E43-994B-B6D98FA7C8D3}"/>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CEFA-1E43-994B-B6D98FA7C8D3}"/>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CEFA-1E43-994B-B6D98FA7C8D3}"/>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CEFA-1E43-994B-B6D98FA7C8D3}"/>
            </c:ext>
          </c:extLst>
        </c:ser>
        <c:dLbls>
          <c:showLegendKey val="0"/>
          <c:showVal val="0"/>
          <c:showCatName val="0"/>
          <c:showSerName val="0"/>
          <c:showPercent val="0"/>
          <c:showBubbleSize val="0"/>
        </c:dLbls>
        <c:gapWidth val="80"/>
        <c:overlap val="-27"/>
        <c:axId val="1734719568"/>
        <c:axId val="1714371296"/>
      </c:barChart>
      <c:catAx>
        <c:axId val="173471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14371296"/>
        <c:crosses val="autoZero"/>
        <c:auto val="1"/>
        <c:lblAlgn val="ctr"/>
        <c:lblOffset val="100"/>
        <c:noMultiLvlLbl val="0"/>
      </c:catAx>
      <c:valAx>
        <c:axId val="17143712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3471956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115C-3D45-A46B-2EEE9BCABE6F}"/>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115C-3D45-A46B-2EEE9BCABE6F}"/>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115C-3D45-A46B-2EEE9BCABE6F}"/>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115C-3D45-A46B-2EEE9BCABE6F}"/>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115C-3D45-A46B-2EEE9BCABE6F}"/>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115C-3D45-A46B-2EEE9BCABE6F}"/>
              </c:ext>
            </c:extLst>
          </c:dPt>
          <c:dLbls>
            <c:dLbl>
              <c:idx val="0"/>
              <c:delete val="1"/>
              <c:extLst>
                <c:ext xmlns:c15="http://schemas.microsoft.com/office/drawing/2012/chart" uri="{CE6537A1-D6FC-4f65-9D91-7224C49458BB}"/>
                <c:ext xmlns:c16="http://schemas.microsoft.com/office/drawing/2014/chart" uri="{C3380CC4-5D6E-409C-BE32-E72D297353CC}">
                  <c16:uniqueId val="{00000001-115C-3D45-A46B-2EEE9BCABE6F}"/>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115C-3D45-A46B-2EEE9BCABE6F}"/>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115C-3D45-A46B-2EEE9BCABE6F}"/>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115C-3D45-A46B-2EEE9BCABE6F}"/>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115C-3D45-A46B-2EEE9BCABE6F}"/>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115C-3D45-A46B-2EEE9BCABE6F}"/>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115C-3D45-A46B-2EEE9BCABE6F}"/>
            </c:ext>
          </c:extLst>
        </c:ser>
        <c:dLbls>
          <c:showLegendKey val="0"/>
          <c:showVal val="0"/>
          <c:showCatName val="0"/>
          <c:showSerName val="0"/>
          <c:showPercent val="0"/>
          <c:showBubbleSize val="0"/>
        </c:dLbls>
        <c:gapWidth val="80"/>
        <c:overlap val="-27"/>
        <c:axId val="1235585376"/>
        <c:axId val="1235589440"/>
      </c:barChart>
      <c:catAx>
        <c:axId val="1235585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589440"/>
        <c:crosses val="autoZero"/>
        <c:auto val="1"/>
        <c:lblAlgn val="ctr"/>
        <c:lblOffset val="100"/>
        <c:noMultiLvlLbl val="0"/>
      </c:catAx>
      <c:valAx>
        <c:axId val="12355894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585376"/>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altLang="ko-KR" b="1" dirty="0"/>
              <a:t>Memory </a:t>
            </a:r>
            <a:r>
              <a:rPr lang="en-US" altLang="ko-KR" b="1"/>
              <a:t>Bandwidth Consumption</a:t>
            </a:r>
            <a:endParaRPr lang="en-US" altLang="ko-KR" b="1" dirty="0"/>
          </a:p>
        </c:rich>
      </c:tx>
      <c:overlay val="0"/>
      <c:spPr>
        <a:noFill/>
        <a:ln>
          <a:noFill/>
        </a:ln>
        <a:effectLst/>
      </c:spPr>
    </c:title>
    <c:autoTitleDeleted val="0"/>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B2E7-F342-9C6A-BC9A260D59A6}"/>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B2E7-F342-9C6A-BC9A260D59A6}"/>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B2E7-F342-9C6A-BC9A260D59A6}"/>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B2E7-F342-9C6A-BC9A260D59A6}"/>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B2E7-F342-9C6A-BC9A260D59A6}"/>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B2E7-F342-9C6A-BC9A260D59A6}"/>
              </c:ext>
            </c:extLst>
          </c:dPt>
          <c:dLbls>
            <c:dLbl>
              <c:idx val="0"/>
              <c:tx>
                <c:rich>
                  <a:bodyPr/>
                  <a:lstStyle/>
                  <a:p>
                    <a:r>
                      <a:rPr lang="en-US" altLang="ko-KR" sz="1800" dirty="0"/>
                      <a:t>80GB/s</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B2E7-F342-9C6A-BC9A260D59A6}"/>
                </c:ext>
              </c:extLst>
            </c:dLbl>
            <c:dLbl>
              <c:idx val="1"/>
              <c:tx>
                <c:rich>
                  <a:bodyPr/>
                  <a:lstStyle/>
                  <a:p>
                    <a:r>
                      <a:rPr lang="en-US" altLang="ko-KR" sz="1800" dirty="0"/>
                      <a:t>190GB/s</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B2E7-F342-9C6A-BC9A260D59A6}"/>
                </c:ext>
              </c:extLst>
            </c:dLbl>
            <c:dLbl>
              <c:idx val="2"/>
              <c:tx>
                <c:rich>
                  <a:bodyPr/>
                  <a:lstStyle/>
                  <a:p>
                    <a:r>
                      <a:rPr lang="en-US" altLang="ko-KR" sz="1800" dirty="0"/>
                      <a:t>243GB/s</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B2E7-F342-9C6A-BC9A260D59A6}"/>
                </c:ext>
              </c:extLst>
            </c:dLbl>
            <c:dLbl>
              <c:idx val="3"/>
              <c:tx>
                <c:rich>
                  <a:bodyPr/>
                  <a:lstStyle/>
                  <a:p>
                    <a:r>
                      <a:rPr lang="en-US" altLang="ko-KR" b="1" dirty="0"/>
                      <a:t>1.3TB/s</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B2E7-F342-9C6A-BC9A260D59A6}"/>
                </c:ext>
              </c:extLst>
            </c:dLbl>
            <c:dLbl>
              <c:idx val="4"/>
              <c:tx>
                <c:rich>
                  <a:bodyPr/>
                  <a:lstStyle/>
                  <a:p>
                    <a:r>
                      <a:rPr lang="en-US" altLang="ko-KR" b="1" dirty="0"/>
                      <a:t>2.2TB/s</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B2E7-F342-9C6A-BC9A260D59A6}"/>
                </c:ext>
              </c:extLst>
            </c:dLbl>
            <c:dLbl>
              <c:idx val="5"/>
              <c:tx>
                <c:rich>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r>
                      <a:rPr lang="en-US" altLang="ko-KR" b="1" dirty="0"/>
                      <a:t>2.9TB/s</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B2E7-F342-9C6A-BC9A260D59A6}"/>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7.9545171498E-2</c:v>
                </c:pt>
                <c:pt idx="1">
                  <c:v>0.19040264943999999</c:v>
                </c:pt>
                <c:pt idx="2">
                  <c:v>0.24288608168</c:v>
                </c:pt>
                <c:pt idx="3">
                  <c:v>1.2943036050600001</c:v>
                </c:pt>
                <c:pt idx="4">
                  <c:v>2.2439987488000002</c:v>
                </c:pt>
                <c:pt idx="5">
                  <c:v>2.9196510961999991</c:v>
                </c:pt>
              </c:numCache>
            </c:numRef>
          </c:val>
          <c:extLst>
            <c:ext xmlns:c16="http://schemas.microsoft.com/office/drawing/2014/chart" uri="{C3380CC4-5D6E-409C-BE32-E72D297353CC}">
              <c16:uniqueId val="{0000000C-B2E7-F342-9C6A-BC9A260D59A6}"/>
            </c:ext>
          </c:extLst>
        </c:ser>
        <c:dLbls>
          <c:showLegendKey val="0"/>
          <c:showVal val="0"/>
          <c:showCatName val="0"/>
          <c:showSerName val="0"/>
          <c:showPercent val="0"/>
          <c:showBubbleSize val="0"/>
        </c:dLbls>
        <c:gapWidth val="80"/>
        <c:overlap val="-27"/>
        <c:axId val="1216099712"/>
        <c:axId val="1216103472"/>
      </c:barChart>
      <c:catAx>
        <c:axId val="121609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16103472"/>
        <c:crosses val="autoZero"/>
        <c:auto val="1"/>
        <c:lblAlgn val="ctr"/>
        <c:lblOffset val="100"/>
        <c:noMultiLvlLbl val="0"/>
      </c:catAx>
      <c:valAx>
        <c:axId val="12161034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altLang="ko-KR" sz="1800" dirty="0"/>
                  <a:t>Memory Bandwidth</a:t>
                </a:r>
                <a:r>
                  <a:rPr lang="en-US" altLang="ko-KR" sz="1800" baseline="0" dirty="0"/>
                  <a:t> (TB/s)</a:t>
                </a:r>
              </a:p>
            </c:rich>
          </c:tx>
          <c:layout>
            <c:manualLayout>
              <c:xMode val="edge"/>
              <c:yMode val="edge"/>
              <c:x val="0"/>
              <c:y val="0.14917297913327701"/>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16099712"/>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Memory Layers</c:v>
                </c:pt>
              </c:strCache>
            </c:strRef>
          </c:tx>
          <c:spPr>
            <a:solidFill>
              <a:schemeClr val="accent1">
                <a:shade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Sheet1!$B$2:$B$3</c:f>
              <c:numCache>
                <c:formatCode>General</c:formatCode>
                <c:ptCount val="2"/>
                <c:pt idx="0">
                  <c:v>6.3750664600000007E-2</c:v>
                </c:pt>
                <c:pt idx="1">
                  <c:v>2.4336080491188499E-2</c:v>
                </c:pt>
              </c:numCache>
            </c:numRef>
          </c:val>
          <c:extLst>
            <c:ext xmlns:c16="http://schemas.microsoft.com/office/drawing/2014/chart" uri="{C3380CC4-5D6E-409C-BE32-E72D297353CC}">
              <c16:uniqueId val="{00000000-21E2-A34E-A0AB-C0BCD6FD406E}"/>
            </c:ext>
          </c:extLst>
        </c:ser>
        <c:ser>
          <c:idx val="1"/>
          <c:order val="1"/>
          <c:tx>
            <c:strRef>
              <c:f>Sheet1!$C$1</c:f>
              <c:strCache>
                <c:ptCount val="1"/>
                <c:pt idx="0">
                  <c:v>Logic Layers</c:v>
                </c:pt>
              </c:strCache>
            </c:strRef>
          </c:tx>
          <c:spPr>
            <a:solidFill>
              <a:schemeClr val="accent1"/>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Sheet1!$C$2:$C$3</c:f>
              <c:numCache>
                <c:formatCode>General</c:formatCode>
                <c:ptCount val="2"/>
                <c:pt idx="0">
                  <c:v>0.93624933539999999</c:v>
                </c:pt>
                <c:pt idx="1">
                  <c:v>8.9919873647840196E-2</c:v>
                </c:pt>
              </c:numCache>
            </c:numRef>
          </c:val>
          <c:extLst>
            <c:ext xmlns:c16="http://schemas.microsoft.com/office/drawing/2014/chart" uri="{C3380CC4-5D6E-409C-BE32-E72D297353CC}">
              <c16:uniqueId val="{00000001-21E2-A34E-A0AB-C0BCD6FD406E}"/>
            </c:ext>
          </c:extLst>
        </c:ser>
        <c:ser>
          <c:idx val="2"/>
          <c:order val="2"/>
          <c:tx>
            <c:strRef>
              <c:f>Sheet1!$D$1</c:f>
              <c:strCache>
                <c:ptCount val="1"/>
                <c:pt idx="0">
                  <c:v>Cores</c:v>
                </c:pt>
              </c:strCache>
            </c:strRef>
          </c:tx>
          <c:spPr>
            <a:solidFill>
              <a:schemeClr val="accent1">
                <a:tint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Sheet1!$D$2:$D$3</c:f>
              <c:numCache>
                <c:formatCode>General</c:formatCode>
                <c:ptCount val="2"/>
                <c:pt idx="0">
                  <c:v>0</c:v>
                </c:pt>
                <c:pt idx="1">
                  <c:v>2.0218882855307301E-2</c:v>
                </c:pt>
              </c:numCache>
            </c:numRef>
          </c:val>
          <c:extLst>
            <c:ext xmlns:c16="http://schemas.microsoft.com/office/drawing/2014/chart" uri="{C3380CC4-5D6E-409C-BE32-E72D297353CC}">
              <c16:uniqueId val="{00000002-21E2-A34E-A0AB-C0BCD6FD406E}"/>
            </c:ext>
          </c:extLst>
        </c:ser>
        <c:dLbls>
          <c:showLegendKey val="0"/>
          <c:showVal val="0"/>
          <c:showCatName val="0"/>
          <c:showSerName val="0"/>
          <c:showPercent val="0"/>
          <c:showBubbleSize val="0"/>
        </c:dLbls>
        <c:gapWidth val="80"/>
        <c:overlap val="100"/>
        <c:axId val="1235739568"/>
        <c:axId val="1235744384"/>
      </c:barChart>
      <c:catAx>
        <c:axId val="123573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44384"/>
        <c:crosses val="autoZero"/>
        <c:auto val="1"/>
        <c:lblAlgn val="ctr"/>
        <c:lblOffset val="100"/>
        <c:noMultiLvlLbl val="0"/>
      </c:catAx>
      <c:valAx>
        <c:axId val="1235744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3956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3941054243219594E-2"/>
          <c:y val="4.8983281677068301E-2"/>
          <c:w val="0.90133672353455796"/>
          <c:h val="0.79114703361194805"/>
        </c:manualLayout>
      </c:layout>
      <c:barChart>
        <c:barDir val="col"/>
        <c:grouping val="clustered"/>
        <c:varyColors val="1"/>
        <c:ser>
          <c:idx val="0"/>
          <c:order val="0"/>
          <c:tx>
            <c:strRef>
              <c:f>Sheet1!$B$1</c:f>
              <c:strCache>
                <c:ptCount val="1"/>
                <c:pt idx="0">
                  <c:v>System/Application Crash</c:v>
                </c:pt>
              </c:strCache>
            </c:strRef>
          </c:tx>
          <c:invertIfNegative val="0"/>
          <c:dPt>
            <c:idx val="0"/>
            <c:invertIfNegative val="0"/>
            <c:bubble3D val="0"/>
            <c:spPr>
              <a:gradFill rotWithShape="1">
                <a:gsLst>
                  <a:gs pos="0">
                    <a:schemeClr val="accent5">
                      <a:shade val="65000"/>
                      <a:satMod val="103000"/>
                      <a:lumMod val="102000"/>
                      <a:tint val="94000"/>
                    </a:schemeClr>
                  </a:gs>
                  <a:gs pos="50000">
                    <a:schemeClr val="accent5">
                      <a:shade val="65000"/>
                      <a:satMod val="110000"/>
                      <a:lumMod val="100000"/>
                      <a:shade val="100000"/>
                    </a:schemeClr>
                  </a:gs>
                  <a:gs pos="100000">
                    <a:schemeClr val="accent5">
                      <a:shade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30A2-8040-83D1-3CFDD9F44996}"/>
              </c:ext>
            </c:extLst>
          </c:dPt>
          <c:dPt>
            <c:idx val="1"/>
            <c:invertIfNegative val="0"/>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30A2-8040-83D1-3CFDD9F44996}"/>
              </c:ext>
            </c:extLst>
          </c:dPt>
          <c:dPt>
            <c:idx val="2"/>
            <c:invertIfNegative val="0"/>
            <c:bubble3D val="0"/>
            <c:spPr>
              <a:gradFill rotWithShape="1">
                <a:gsLst>
                  <a:gs pos="0">
                    <a:schemeClr val="accent5">
                      <a:tint val="65000"/>
                      <a:satMod val="103000"/>
                      <a:lumMod val="102000"/>
                      <a:tint val="94000"/>
                    </a:schemeClr>
                  </a:gs>
                  <a:gs pos="50000">
                    <a:schemeClr val="accent5">
                      <a:tint val="65000"/>
                      <a:satMod val="110000"/>
                      <a:lumMod val="100000"/>
                      <a:shade val="100000"/>
                    </a:schemeClr>
                  </a:gs>
                  <a:gs pos="100000">
                    <a:schemeClr val="accent5">
                      <a:tint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30A2-8040-83D1-3CFDD9F44996}"/>
              </c:ext>
            </c:extLst>
          </c:dPt>
          <c:errBars>
            <c:errBarType val="both"/>
            <c:errValType val="cust"/>
            <c:noEndCap val="0"/>
            <c:plus>
              <c:numRef>
                <c:f>Sheet1!$D$2:$D$4</c:f>
                <c:numCache>
                  <c:formatCode>General</c:formatCode>
                  <c:ptCount val="3"/>
                  <c:pt idx="0">
                    <c:v>0.28470000000000001</c:v>
                  </c:pt>
                  <c:pt idx="1">
                    <c:v>0.14299999999999999</c:v>
                  </c:pt>
                  <c:pt idx="2">
                    <c:v>0.23699999999999999</c:v>
                  </c:pt>
                </c:numCache>
              </c:numRef>
            </c:plus>
            <c:minus>
              <c:numRef>
                <c:f>Sheet1!$D$2:$D$4</c:f>
                <c:numCache>
                  <c:formatCode>General</c:formatCode>
                  <c:ptCount val="3"/>
                  <c:pt idx="0">
                    <c:v>0.28470000000000001</c:v>
                  </c:pt>
                  <c:pt idx="1">
                    <c:v>0.14299999999999999</c:v>
                  </c:pt>
                  <c:pt idx="2">
                    <c:v>0.23699999999999999</c:v>
                  </c:pt>
                </c:numCache>
              </c:numRef>
            </c:minus>
            <c:spPr>
              <a:noFill/>
              <a:ln w="25400" cap="flat" cmpd="sng" algn="ctr">
                <a:solidFill>
                  <a:schemeClr val="tx1">
                    <a:lumMod val="65000"/>
                    <a:lumOff val="35000"/>
                  </a:schemeClr>
                </a:solidFill>
                <a:round/>
              </a:ln>
              <a:effectLst/>
            </c:spPr>
          </c:errBars>
          <c:cat>
            <c:strRef>
              <c:f>Sheet1!$A$2:$A$4</c:f>
              <c:strCache>
                <c:ptCount val="3"/>
                <c:pt idx="0">
                  <c:v>App/Data A</c:v>
                </c:pt>
                <c:pt idx="1">
                  <c:v>App/Data B</c:v>
                </c:pt>
                <c:pt idx="2">
                  <c:v>App/Data C</c:v>
                </c:pt>
              </c:strCache>
            </c:strRef>
          </c:cat>
          <c:val>
            <c:numRef>
              <c:f>Sheet1!$B$2:$B$4</c:f>
              <c:numCache>
                <c:formatCode>General</c:formatCode>
                <c:ptCount val="3"/>
                <c:pt idx="0">
                  <c:v>1.041365345675441</c:v>
                </c:pt>
                <c:pt idx="1">
                  <c:v>0.63897763578274802</c:v>
                </c:pt>
                <c:pt idx="2">
                  <c:v>0.247729149463254</c:v>
                </c:pt>
              </c:numCache>
            </c:numRef>
          </c:val>
          <c:extLst>
            <c:ext xmlns:c16="http://schemas.microsoft.com/office/drawing/2014/chart" uri="{C3380CC4-5D6E-409C-BE32-E72D297353CC}">
              <c16:uniqueId val="{00000006-30A2-8040-83D1-3CFDD9F44996}"/>
            </c:ext>
          </c:extLst>
        </c:ser>
        <c:dLbls>
          <c:showLegendKey val="0"/>
          <c:showVal val="0"/>
          <c:showCatName val="0"/>
          <c:showSerName val="0"/>
          <c:showPercent val="0"/>
          <c:showBubbleSize val="0"/>
        </c:dLbls>
        <c:gapWidth val="60"/>
        <c:overlap val="-24"/>
        <c:axId val="1272880312"/>
        <c:axId val="1280023800"/>
      </c:barChart>
      <c:catAx>
        <c:axId val="127288031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280023800"/>
        <c:crosses val="autoZero"/>
        <c:auto val="1"/>
        <c:lblAlgn val="ctr"/>
        <c:lblOffset val="100"/>
        <c:noMultiLvlLbl val="0"/>
      </c:catAx>
      <c:valAx>
        <c:axId val="1280023800"/>
        <c:scaling>
          <c:orientation val="minMax"/>
          <c:min val="0"/>
        </c:scaling>
        <c:delete val="1"/>
        <c:axPos val="l"/>
        <c:title>
          <c:tx>
            <c:rich>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r>
                  <a:rPr lang="en-US"/>
                  <a:t>Memory error vulnerability</a:t>
                </a:r>
              </a:p>
            </c:rich>
          </c:tx>
          <c:overlay val="0"/>
          <c:spPr>
            <a:noFill/>
            <a:ln>
              <a:noFill/>
            </a:ln>
            <a:effectLst/>
          </c:spPr>
        </c:title>
        <c:numFmt formatCode="General" sourceLinked="1"/>
        <c:majorTickMark val="none"/>
        <c:minorTickMark val="none"/>
        <c:tickLblPos val="nextTo"/>
        <c:crossAx val="1272880312"/>
        <c:crosses val="autoZero"/>
        <c:crossBetween val="between"/>
      </c:valAx>
      <c:spPr>
        <a:noFill/>
        <a:ln>
          <a:noFill/>
        </a:ln>
        <a:effectLst/>
      </c:spPr>
    </c:plotArea>
    <c:plotVisOnly val="1"/>
    <c:dispBlanksAs val="gap"/>
    <c:showDLblsOverMax val="0"/>
  </c:chart>
  <c:spPr>
    <a:noFill/>
    <a:ln>
      <a:noFill/>
    </a:ln>
    <a:effectLst/>
  </c:spPr>
  <c:txPr>
    <a:bodyPr/>
    <a:lstStyle/>
    <a:p>
      <a:pPr>
        <a:defRPr sz="2800"/>
      </a:pPr>
      <a:endParaRPr lang="en-US"/>
    </a:p>
  </c:txPr>
  <c:externalData r:id="rId2">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image" Target="../media/image2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6/29/21</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6/29/21</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43017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50882"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
        <p:nvSpPr>
          <p:cNvPr id="25088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EFE2350-F2DF-964B-A38F-A60565610F04}"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Tree>
    <p:extLst>
      <p:ext uri="{BB962C8B-B14F-4D97-AF65-F5344CB8AC3E}">
        <p14:creationId xmlns:p14="http://schemas.microsoft.com/office/powerpoint/2010/main" val="1376073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7236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44399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reiterate our three key takeaways from our experimental characterization, we find that </a:t>
            </a:r>
          </a:p>
          <a:p>
            <a:endParaRPr lang="en-US" dirty="0"/>
          </a:p>
          <a:p>
            <a:r>
              <a:rPr lang="en-US" dirty="0"/>
              <a:t>[CLICK] First, chips of newer DRAM technology nodes are more vulnerable to </a:t>
            </a:r>
            <a:r>
              <a:rPr lang="en-US" dirty="0" err="1"/>
              <a:t>RowHammer</a:t>
            </a:r>
            <a:endParaRPr lang="en-US" dirty="0"/>
          </a:p>
          <a:p>
            <a:endParaRPr lang="en-US" dirty="0"/>
          </a:p>
          <a:p>
            <a:r>
              <a:rPr lang="en-US" dirty="0"/>
              <a:t>[CLICK] Second,  there are chips today whose weakest cells fail after only 4800 hammers </a:t>
            </a:r>
          </a:p>
          <a:p>
            <a:endParaRPr lang="en-US" dirty="0"/>
          </a:p>
          <a:p>
            <a:r>
              <a:rPr lang="en-US" dirty="0"/>
              <a:t>[CLICK] Third, chips of newer DRAM technology nodes can exhibit </a:t>
            </a:r>
            <a:r>
              <a:rPr lang="en-US" dirty="0" err="1"/>
              <a:t>RowHammer</a:t>
            </a:r>
            <a:r>
              <a:rPr lang="en-US" dirty="0"/>
              <a:t> bit flips in more rows and farther away from the victim row</a:t>
            </a:r>
          </a:p>
          <a:p>
            <a:endParaRPr lang="en-US" dirty="0"/>
          </a:p>
          <a:p>
            <a:endParaRPr lang="en-US" dirty="0"/>
          </a:p>
          <a:p>
            <a:endParaRPr lang="en-US" dirty="0"/>
          </a:p>
          <a:p>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81123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5512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20482"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a:lstStyle/>
          <a:p>
            <a:r>
              <a:rPr lang="en-US" sz="3100">
                <a:latin typeface="Lucida Grande" charset="0"/>
                <a:cs typeface="Lucida Grande" charset="0"/>
                <a:sym typeface="Lucida Grande" charset="0"/>
              </a:rPr>
              <a:t>copy</a:t>
            </a:r>
          </a:p>
        </p:txBody>
      </p:sp>
    </p:spTree>
    <p:extLst>
      <p:ext uri="{BB962C8B-B14F-4D97-AF65-F5344CB8AC3E}">
        <p14:creationId xmlns:p14="http://schemas.microsoft.com/office/powerpoint/2010/main" val="7379203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Consumer</a:t>
            </a:r>
            <a:r>
              <a:rPr lang="en-US" baseline="0" dirty="0"/>
              <a:t> devices like tablets smartphone and wearable are now everywhere and used by billions of people.</a:t>
            </a:r>
          </a:p>
          <a:p>
            <a:r>
              <a:rPr lang="en-US" dirty="0"/>
              <a:t>One of the</a:t>
            </a:r>
            <a:r>
              <a:rPr lang="en-US" baseline="0" dirty="0"/>
              <a:t> major challenge in these devices is battery limitation which makes the energy consumption a critical concern </a:t>
            </a:r>
            <a:r>
              <a:rPr lang="mr-IN" baseline="0" dirty="0"/>
              <a:t>…</a:t>
            </a:r>
            <a:endParaRPr lang="en-US" baseline="0" dirty="0"/>
          </a:p>
          <a:p>
            <a:endParaRPr lang="en-US" baseline="0" dirty="0"/>
          </a:p>
          <a:p>
            <a:endParaRPr lang="en-US" baseline="0" dirty="0"/>
          </a:p>
          <a:p>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55069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64954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Throughout our analysis, we make</a:t>
            </a:r>
            <a:r>
              <a:rPr lang="en-US" baseline="0" dirty="0"/>
              <a:t> a key observation </a:t>
            </a:r>
            <a:r>
              <a:rPr lang="en-US" dirty="0"/>
              <a:t>that</a:t>
            </a:r>
            <a:r>
              <a:rPr lang="en-US" baseline="0" dirty="0"/>
              <a:t> out of all sources of energy consumption, data movement is a major contributor to the total system energy. We find that across all of the workloads</a:t>
            </a:r>
            <a:r>
              <a:rPr lang="en-US" dirty="0"/>
              <a:t>,</a:t>
            </a:r>
            <a:r>
              <a:rPr lang="en-US" baseline="0" dirty="0"/>
              <a:t> on average around 62.7% of total system energy is spent on data movement.</a:t>
            </a:r>
          </a:p>
          <a:p>
            <a:endParaRPr lang="en-US" baseline="0" dirty="0"/>
          </a:p>
          <a:p>
            <a:r>
              <a:rPr lang="en-US" baseline="0" dirty="0"/>
              <a:t>One way to reduce data movement cost is to move computation close to data, or </a:t>
            </a:r>
            <a:r>
              <a:rPr lang="mr-IN" baseline="0" dirty="0"/>
              <a:t>…</a:t>
            </a:r>
            <a:endParaRPr lang="en-US" baseline="0" dirty="0"/>
          </a:p>
          <a:p>
            <a:r>
              <a:rPr lang="en-US" baseline="0" dirty="0"/>
              <a:t>One potential solution to address this cost it do move computation close to data, or in other words, do </a:t>
            </a:r>
            <a:r>
              <a:rPr lang="en-US" baseline="0" dirty="0" err="1"/>
              <a:t>procesing</a:t>
            </a:r>
            <a:r>
              <a:rPr lang="en-US" baseline="0" dirty="0"/>
              <a:t> in memory. However, the challenge is that these devices.</a:t>
            </a:r>
          </a:p>
          <a:p>
            <a:endParaRPr lang="en-US" baseline="0" dirty="0"/>
          </a:p>
          <a:p>
            <a:endParaRPr lang="en-US" baseline="0" dirty="0"/>
          </a:p>
          <a:p>
            <a:r>
              <a:rPr lang="en-US" dirty="0"/>
              <a:t>One potential</a:t>
            </a:r>
            <a:r>
              <a:rPr lang="en-US" baseline="0" dirty="0"/>
              <a:t> solution to mitigate data movement cost and reduce total system energy is to execute data-movement heavy portions of application close to data, or in other words, do processing in memory. However, consumer devices are </a:t>
            </a:r>
            <a:r>
              <a:rPr lang="en-US" baseline="0" dirty="0" err="1"/>
              <a:t>extermely</a:t>
            </a:r>
            <a:r>
              <a:rPr lang="en-US" baseline="0" dirty="0"/>
              <a:t> limited in terms of area and power budget. So the question is can we move part of the data movement heavy portion given the limited area and energy budget. Our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1352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latin typeface="+mn-lt"/>
                <a:ea typeface="+mn-ea"/>
                <a:cs typeface="+mn-cs"/>
              </a:rPr>
              <a:t>To figure</a:t>
            </a:r>
            <a:r>
              <a:rPr lang="en-US" sz="1200" kern="1200" baseline="0" dirty="0">
                <a:solidFill>
                  <a:schemeClr val="tx1"/>
                </a:solidFill>
                <a:latin typeface="+mn-lt"/>
                <a:ea typeface="+mn-ea"/>
                <a:cs typeface="+mn-cs"/>
              </a:rPr>
              <a:t> out if we can use processing in memory, we dig deeper into our analysis and we make another key observation that majority of data movement often comes form simple functions and </a:t>
            </a:r>
            <a:r>
              <a:rPr lang="en-US" sz="1200" kern="1200" baseline="0" dirty="0" err="1">
                <a:solidFill>
                  <a:schemeClr val="tx1"/>
                </a:solidFill>
                <a:latin typeface="+mn-lt"/>
                <a:ea typeface="+mn-ea"/>
                <a:cs typeface="+mn-cs"/>
              </a:rPr>
              <a:t>pritmitives</a:t>
            </a:r>
            <a:r>
              <a:rPr lang="en-US" sz="1200" kern="1200" baseline="0" dirty="0">
                <a:solidFill>
                  <a:schemeClr val="tx1"/>
                </a:solidFill>
                <a:latin typeface="+mn-lt"/>
                <a:ea typeface="+mn-ea"/>
                <a:cs typeface="+mn-cs"/>
              </a:rPr>
              <a:t>. We find that these simple function can be implemented in memory as either a small embedded core, or group of small fixed function accelerators. Our result shows that offloading these function to PIM logic can significantly reduce data movement for each function and reduce energy on average around 55%  and improve </a:t>
            </a:r>
            <a:r>
              <a:rPr lang="en-US" sz="1200" kern="1200" baseline="0" dirty="0" err="1">
                <a:solidFill>
                  <a:schemeClr val="tx1"/>
                </a:solidFill>
                <a:latin typeface="+mn-lt"/>
                <a:ea typeface="+mn-ea"/>
                <a:cs typeface="+mn-cs"/>
              </a:rPr>
              <a:t>perforamcne</a:t>
            </a:r>
            <a:r>
              <a:rPr lang="en-US" sz="1200" kern="1200" baseline="0" dirty="0">
                <a:solidFill>
                  <a:schemeClr val="tx1"/>
                </a:solidFill>
                <a:latin typeface="+mn-lt"/>
                <a:ea typeface="+mn-ea"/>
                <a:cs typeface="+mn-cs"/>
              </a:rPr>
              <a:t> around 54%.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 our PIM core can reduce significant portion of data movement, reduce </a:t>
            </a:r>
            <a:r>
              <a:rPr lang="en-US" sz="1200" kern="1200" baseline="0" dirty="0" err="1">
                <a:solidFill>
                  <a:schemeClr val="tx1"/>
                </a:solidFill>
                <a:latin typeface="+mn-lt"/>
                <a:ea typeface="+mn-ea"/>
                <a:cs typeface="+mn-cs"/>
              </a:rPr>
              <a:t>enregy</a:t>
            </a:r>
            <a:r>
              <a:rPr lang="en-US" sz="1200" kern="1200" baseline="0" dirty="0">
                <a:solidFill>
                  <a:schemeClr val="tx1"/>
                </a:solidFill>
                <a:latin typeface="+mn-lt"/>
                <a:ea typeface="+mn-ea"/>
                <a:cs typeface="+mn-cs"/>
              </a:rPr>
              <a:t> by 49.1% for each function and improve performance up to 2.2X. While using group of fixed function accelerator reduce energy by 55.4% and improve performance by up to 2.5X. </a:t>
            </a:r>
          </a:p>
          <a:p>
            <a:endParaRPr lang="en-US" sz="1200" kern="1200" baseline="0" dirty="0">
              <a:solidFill>
                <a:schemeClr val="tx1"/>
              </a:solidFill>
              <a:latin typeface="+mn-lt"/>
              <a:ea typeface="+mn-ea"/>
              <a:cs typeface="+mn-cs"/>
            </a:endParaRPr>
          </a:p>
          <a:p>
            <a:pPr lvl="1">
              <a:spcBef>
                <a:spcPts val="600"/>
              </a:spcBef>
            </a:pPr>
            <a:r>
              <a:rPr lang="en-US" sz="1200" kern="1200" baseline="0" dirty="0">
                <a:solidFill>
                  <a:schemeClr val="tx1"/>
                </a:solidFill>
                <a:latin typeface="+mn-lt"/>
                <a:ea typeface="+mn-ea"/>
                <a:cs typeface="+mn-cs"/>
              </a:rPr>
              <a:t>Or use </a:t>
            </a:r>
            <a:r>
              <a:rPr lang="en-US" sz="1200" kern="1200" baseline="0" dirty="0" err="1">
                <a:solidFill>
                  <a:schemeClr val="tx1"/>
                </a:solidFill>
                <a:latin typeface="+mn-lt"/>
                <a:ea typeface="+mn-ea"/>
                <a:cs typeface="+mn-cs"/>
              </a:rPr>
              <a:t>Saugata’s</a:t>
            </a:r>
            <a:r>
              <a:rPr lang="en-US" sz="1200" kern="1200" baseline="0" dirty="0">
                <a:solidFill>
                  <a:schemeClr val="tx1"/>
                </a:solidFill>
                <a:latin typeface="+mn-lt"/>
                <a:ea typeface="+mn-ea"/>
                <a:cs typeface="+mn-cs"/>
              </a:rPr>
              <a:t> approach : </a:t>
            </a:r>
            <a:r>
              <a:rPr lang="en-US" sz="2100" b="0" dirty="0">
                <a:solidFill>
                  <a:srgbClr val="00B050"/>
                </a:solidFill>
              </a:rPr>
              <a:t>Reduces </a:t>
            </a:r>
            <a:r>
              <a:rPr lang="en-US" sz="2100" dirty="0">
                <a:solidFill>
                  <a:srgbClr val="00B050"/>
                </a:solidFill>
              </a:rPr>
              <a:t>total system energy </a:t>
            </a:r>
            <a:r>
              <a:rPr lang="en-US" sz="2100" b="0" dirty="0">
                <a:solidFill>
                  <a:srgbClr val="00B050"/>
                </a:solidFill>
              </a:rPr>
              <a:t>by an average of </a:t>
            </a:r>
            <a:r>
              <a:rPr lang="en-US" sz="2100" dirty="0">
                <a:solidFill>
                  <a:srgbClr val="00B050"/>
                </a:solidFill>
              </a:rPr>
              <a:t>55.4%</a:t>
            </a:r>
          </a:p>
          <a:p>
            <a:pPr lvl="1">
              <a:spcBef>
                <a:spcPts val="300"/>
              </a:spcBef>
            </a:pPr>
            <a:r>
              <a:rPr lang="en-US" sz="2100" b="0" dirty="0">
                <a:solidFill>
                  <a:srgbClr val="00B050"/>
                </a:solidFill>
              </a:rPr>
              <a:t>Reduces </a:t>
            </a:r>
            <a:r>
              <a:rPr lang="en-US" sz="2100" dirty="0">
                <a:solidFill>
                  <a:srgbClr val="00B050"/>
                </a:solidFill>
              </a:rPr>
              <a:t>execution time</a:t>
            </a:r>
            <a:r>
              <a:rPr lang="en-US" sz="2100" b="0" dirty="0">
                <a:solidFill>
                  <a:srgbClr val="00B050"/>
                </a:solidFill>
              </a:rPr>
              <a:t> by an average of </a:t>
            </a:r>
            <a:r>
              <a:rPr lang="en-US" sz="2100" dirty="0">
                <a:solidFill>
                  <a:srgbClr val="00B050"/>
                </a:solidFill>
              </a:rPr>
              <a:t>54.2%</a:t>
            </a:r>
            <a:endParaRPr lang="en-US" sz="2400" dirty="0">
              <a:solidFill>
                <a:srgbClr val="00B050"/>
              </a:solidFill>
            </a:endParaRPr>
          </a:p>
          <a:p>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Our result show that both of them can significantly reduce the data movement for each function.</a:t>
            </a: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Feedback: talk about result more</a:t>
            </a:r>
          </a:p>
          <a:p>
            <a:r>
              <a:rPr lang="en-US" sz="1200" kern="1200" dirty="0">
                <a:solidFill>
                  <a:schemeClr val="tx1"/>
                </a:solidFill>
                <a:latin typeface="+mn-lt"/>
                <a:ea typeface="+mn-ea"/>
                <a:cs typeface="+mn-cs"/>
              </a:rPr>
              <a:t>Don’t talk about specific detail like </a:t>
            </a:r>
            <a:r>
              <a:rPr lang="en-US" sz="1200" kern="1200" dirty="0" err="1">
                <a:solidFill>
                  <a:schemeClr val="tx1"/>
                </a:solidFill>
                <a:latin typeface="+mn-lt"/>
                <a:ea typeface="+mn-ea"/>
                <a:cs typeface="+mn-cs"/>
              </a:rPr>
              <a:t>MemCopy</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MemSet</a:t>
            </a:r>
            <a:r>
              <a:rPr lang="en-US" sz="1200" kern="1200" dirty="0">
                <a:solidFill>
                  <a:schemeClr val="tx1"/>
                </a:solidFill>
                <a:latin typeface="+mn-lt"/>
                <a:ea typeface="+mn-ea"/>
                <a:cs typeface="+mn-cs"/>
              </a:rPr>
              <a:t> stuff like that</a:t>
            </a:r>
          </a:p>
          <a:p>
            <a:r>
              <a:rPr lang="en-US" sz="1200" kern="1200" dirty="0">
                <a:solidFill>
                  <a:schemeClr val="tx1"/>
                </a:solidFill>
                <a:latin typeface="+mn-lt"/>
                <a:ea typeface="+mn-ea"/>
                <a:cs typeface="+mn-cs"/>
              </a:rPr>
              <a:t>Main take away:</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data movement come from simple functions</a:t>
            </a:r>
            <a:r>
              <a:rPr lang="en-US" sz="1200" kern="1200" baseline="0" dirty="0">
                <a:solidFill>
                  <a:schemeClr val="tx1"/>
                </a:solidFill>
                <a:latin typeface="+mn-lt"/>
                <a:ea typeface="+mn-ea"/>
                <a:cs typeface="+mn-cs"/>
              </a:rPr>
              <a:t> that are simple enough to implement in PIM</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We find that these</a:t>
            </a:r>
            <a:r>
              <a:rPr lang="en-US" sz="1200" kern="1200" baseline="0" dirty="0">
                <a:solidFill>
                  <a:schemeClr val="tx1"/>
                </a:solidFill>
                <a:latin typeface="+mn-lt"/>
                <a:ea typeface="+mn-ea"/>
                <a:cs typeface="+mn-cs"/>
              </a:rPr>
              <a:t> functions and </a:t>
            </a:r>
            <a:r>
              <a:rPr lang="en-US" sz="1200" kern="1200" baseline="0" dirty="0" err="1">
                <a:solidFill>
                  <a:schemeClr val="tx1"/>
                </a:solidFill>
                <a:latin typeface="+mn-lt"/>
                <a:ea typeface="+mn-ea"/>
                <a:cs typeface="+mn-cs"/>
              </a:rPr>
              <a:t>primitves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can be implemented as PIM logic using either (1) a small low-power general-purpose embedded core or (2) a group of small fixed-function accelerators (PIM accelerators).</a:t>
            </a:r>
            <a:r>
              <a:rPr lang="en-US" sz="1200" kern="1200" baseline="0" dirty="0">
                <a:solidFill>
                  <a:schemeClr val="tx1"/>
                </a:solidFill>
                <a:latin typeface="+mn-lt"/>
                <a:ea typeface="+mn-ea"/>
                <a:cs typeface="+mn-cs"/>
              </a:rPr>
              <a:t> Our Analysis shows that both are cost-feasible to use in consumer devices. We find that they eliminate a significant fraction of </a:t>
            </a:r>
            <a:r>
              <a:rPr lang="en-US" sz="1200" kern="1200" baseline="0" dirty="0" err="1">
                <a:solidFill>
                  <a:schemeClr val="tx1"/>
                </a:solidFill>
                <a:latin typeface="+mn-lt"/>
                <a:ea typeface="+mn-ea"/>
                <a:cs typeface="+mn-cs"/>
              </a:rPr>
              <a:t>dat</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amovement</a:t>
            </a:r>
            <a:r>
              <a:rPr lang="en-US" sz="1200" kern="1200" baseline="0" dirty="0">
                <a:solidFill>
                  <a:schemeClr val="tx1"/>
                </a:solidFill>
                <a:latin typeface="+mn-lt"/>
                <a:ea typeface="+mn-ea"/>
                <a:cs typeface="+mn-cs"/>
              </a:rPr>
              <a:t>, and reduce energy consumption for each of these operation on average by 49 and 55%.</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1726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2</a:t>
            </a:fld>
            <a:endParaRPr lang="en-US"/>
          </a:p>
        </p:txBody>
      </p:sp>
    </p:spTree>
    <p:extLst>
      <p:ext uri="{BB962C8B-B14F-4D97-AF65-F5344CB8AC3E}">
        <p14:creationId xmlns:p14="http://schemas.microsoft.com/office/powerpoint/2010/main" val="15363571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45168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62090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34" charset="-128"/>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41949107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34" charset="-128"/>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4943062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base" latinLnBrk="0" hangingPunct="1">
              <a:lnSpc>
                <a:spcPct val="100000"/>
              </a:lnSpc>
              <a:spcBef>
                <a:spcPct val="0"/>
              </a:spcBef>
              <a:spcAft>
                <a:spcPct val="0"/>
              </a:spcAft>
              <a:buClrTx/>
              <a:buSzTx/>
              <a:buFontTx/>
              <a:buNone/>
              <a:tabLst/>
              <a:defRPr/>
            </a:pPr>
            <a:fld id="{01F22E10-F738-7441-B00D-D602C05DDFF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28538" rtl="0" eaLnBrk="1" fontAlgn="base" latinLnBrk="0" hangingPunct="1">
                <a:lnSpc>
                  <a:spcPct val="100000"/>
                </a:lnSpc>
                <a:spcBef>
                  <a:spcPct val="0"/>
                </a:spcBef>
                <a:spcAft>
                  <a:spcPct val="0"/>
                </a:spcAft>
                <a:buClrTx/>
                <a:buSzTx/>
                <a:buFontTx/>
                <a:buNone/>
                <a:tabLst/>
                <a:defRPr/>
              </a:pPr>
              <a:t>170</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
        <p:nvSpPr>
          <p:cNvPr id="136194"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36195" name="Rectangle 3"/>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6936847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base" latinLnBrk="0" hangingPunct="1">
              <a:lnSpc>
                <a:spcPct val="100000"/>
              </a:lnSpc>
              <a:spcBef>
                <a:spcPct val="0"/>
              </a:spcBef>
              <a:spcAft>
                <a:spcPct val="0"/>
              </a:spcAft>
              <a:buClrTx/>
              <a:buSzTx/>
              <a:buFontTx/>
              <a:buNone/>
              <a:tabLst/>
              <a:defRPr/>
            </a:pPr>
            <a:fld id="{01F22E10-F738-7441-B00D-D602C05DDFF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28538" rtl="0" eaLnBrk="1" fontAlgn="base" latinLnBrk="0" hangingPunct="1">
                <a:lnSpc>
                  <a:spcPct val="100000"/>
                </a:lnSpc>
                <a:spcBef>
                  <a:spcPct val="0"/>
                </a:spcBef>
                <a:spcAft>
                  <a:spcPct val="0"/>
                </a:spcAft>
                <a:buClrTx/>
                <a:buSzTx/>
                <a:buFontTx/>
                <a:buNone/>
                <a:tabLst/>
                <a:defRPr/>
              </a:pPr>
              <a:t>175</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
        <p:nvSpPr>
          <p:cNvPr id="136194"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36195" name="Rectangle 3"/>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9938205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Perhaps we have taken processor-centric system design a bit too far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40053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9208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206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129577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207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422628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95350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1165225" y="676275"/>
            <a:ext cx="4713288" cy="3533775"/>
          </a:xfrm>
          <a:ln/>
        </p:spPr>
      </p:sp>
      <p:sp>
        <p:nvSpPr>
          <p:cNvPr id="27651" name="Rectangle 3"/>
          <p:cNvSpPr>
            <a:spLocks noGrp="1" noChangeArrowheads="1"/>
          </p:cNvSpPr>
          <p:nvPr>
            <p:ph type="body" idx="1"/>
          </p:nvPr>
        </p:nvSpPr>
        <p:spPr>
          <a:xfrm>
            <a:off x="897994" y="4434208"/>
            <a:ext cx="5166647" cy="4135091"/>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Professor Mutlu</a:t>
            </a:r>
            <a:r>
              <a:rPr lang="ja-JP" altLang="en-US" dirty="0"/>
              <a:t>’</a:t>
            </a:r>
            <a:r>
              <a:rPr lang="en-US" dirty="0"/>
              <a:t>s research focus is all aspects of computer</a:t>
            </a:r>
            <a:r>
              <a:rPr lang="en-US" baseline="0" dirty="0"/>
              <a:t> </a:t>
            </a:r>
            <a:r>
              <a:rPr lang="en-US" dirty="0"/>
              <a:t>architecture, HW/SW interaction</a:t>
            </a:r>
            <a:r>
              <a:rPr lang="en-US" baseline="0" dirty="0"/>
              <a:t> and bioinformatics</a:t>
            </a:r>
            <a:r>
              <a:rPr lang="en-US" dirty="0"/>
              <a:t>. </a:t>
            </a:r>
          </a:p>
          <a:p>
            <a:endParaRPr lang="en-US" dirty="0"/>
          </a:p>
          <a:p>
            <a:r>
              <a:rPr lang="en-US" dirty="0"/>
              <a:t>He is looking for students to perform research</a:t>
            </a:r>
            <a:r>
              <a:rPr lang="en-US" baseline="0" dirty="0"/>
              <a:t> in these areas.</a:t>
            </a:r>
            <a:endParaRPr lang="en-US" dirty="0"/>
          </a:p>
          <a:p>
            <a:endParaRPr lang="en-US" dirty="0"/>
          </a:p>
          <a:p>
            <a:r>
              <a:rPr lang="en-US" dirty="0"/>
              <a:t>He and his group, SAFARI,</a:t>
            </a:r>
            <a:r>
              <a:rPr lang="en-US" baseline="0" dirty="0"/>
              <a:t> solve fundamental problems spanning:</a:t>
            </a:r>
          </a:p>
          <a:p>
            <a:endParaRPr lang="en-US" dirty="0"/>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Memory, memory, memory, storage, interconnects</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Parallel architectures, heterogeneous architectures, GP-GPUs</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System/architecture interaction, new execution models</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Energy efficiency, fault tolerance, hardware security </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Genome sequence analysis and assembly</a:t>
            </a:r>
          </a:p>
          <a:p>
            <a:pPr defTabSz="931774" fontAlgn="base">
              <a:spcBef>
                <a:spcPct val="0"/>
              </a:spcBef>
              <a:spcAft>
                <a:spcPct val="0"/>
              </a:spcAft>
              <a:buFontTx/>
              <a:buChar char="•"/>
            </a:pPr>
            <a:endParaRPr lang="en-US" b="1" i="1" dirty="0">
              <a:solidFill>
                <a:srgbClr val="3333CC"/>
              </a:solidFill>
              <a:latin typeface="Arial Narrow" charset="0"/>
              <a:ea typeface="ＭＳ Ｐゴシック" charset="0"/>
              <a:cs typeface="Arial" charset="0"/>
            </a:endParaRPr>
          </a:p>
          <a:p>
            <a:pPr defTabSz="931774" fontAlgn="base">
              <a:spcBef>
                <a:spcPct val="0"/>
              </a:spcBef>
              <a:spcAft>
                <a:spcPct val="0"/>
              </a:spcAft>
            </a:pPr>
            <a:r>
              <a:rPr lang="en-US" dirty="0">
                <a:solidFill>
                  <a:srgbClr val="3333CC"/>
                </a:solidFill>
                <a:latin typeface="Arial Narrow" charset="0"/>
                <a:ea typeface="ＭＳ Ｐゴシック" charset="0"/>
                <a:cs typeface="Arial" charset="0"/>
              </a:rPr>
              <a:t>His group does broad research spanning systems to logic with architecture at center</a:t>
            </a:r>
          </a:p>
          <a:p>
            <a:pPr defTabSz="931774" fontAlgn="base">
              <a:spcBef>
                <a:spcPct val="0"/>
              </a:spcBef>
              <a:spcAft>
                <a:spcPct val="0"/>
              </a:spcAft>
              <a:buFontTx/>
              <a:buChar char="•"/>
            </a:pPr>
            <a:endParaRPr lang="en-US" b="1" i="1" dirty="0">
              <a:solidFill>
                <a:srgbClr val="3333CC"/>
              </a:solidFill>
              <a:latin typeface="Arial Narrow" charset="0"/>
              <a:ea typeface="ＭＳ Ｐゴシック" charset="0"/>
              <a:cs typeface="Arial" charset="0"/>
            </a:endParaRPr>
          </a:p>
          <a:p>
            <a:endParaRPr lang="en-US" dirty="0"/>
          </a:p>
        </p:txBody>
      </p:sp>
    </p:spTree>
    <p:extLst>
      <p:ext uri="{BB962C8B-B14F-4D97-AF65-F5344CB8AC3E}">
        <p14:creationId xmlns:p14="http://schemas.microsoft.com/office/powerpoint/2010/main" val="37965238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base" latinLnBrk="0" hangingPunct="1">
              <a:lnSpc>
                <a:spcPct val="100000"/>
              </a:lnSpc>
              <a:spcBef>
                <a:spcPct val="0"/>
              </a:spcBef>
              <a:spcAft>
                <a:spcPct val="0"/>
              </a:spcAft>
              <a:buClrTx/>
              <a:buSzTx/>
              <a:buFontTx/>
              <a:buNone/>
              <a:tabLst/>
              <a:defRPr/>
            </a:pPr>
            <a:fld id="{01F22E10-F738-7441-B00D-D602C05DDFF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28538" rtl="0" eaLnBrk="1" fontAlgn="base" latinLnBrk="0" hangingPunct="1">
                <a:lnSpc>
                  <a:spcPct val="100000"/>
                </a:lnSpc>
                <a:spcBef>
                  <a:spcPct val="0"/>
                </a:spcBef>
                <a:spcAft>
                  <a:spcPct val="0"/>
                </a:spcAft>
                <a:buClrTx/>
                <a:buSzTx/>
                <a:buFontTx/>
                <a:buNone/>
                <a:tabLst/>
                <a:defRPr/>
              </a:pPr>
              <a:t>238</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
        <p:nvSpPr>
          <p:cNvPr id="136194"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36195" name="Rectangle 3"/>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7113939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r>
              <a:rPr lang="en-US" dirty="0"/>
              <a:t>As we have shown earlier, either across</a:t>
            </a:r>
            <a:r>
              <a:rPr lang="en-US" baseline="0" dirty="0"/>
              <a:t> or within </a:t>
            </a:r>
            <a:r>
              <a:rPr lang="en-US" dirty="0"/>
              <a:t>applications, our characterization can identify data that are vulnerable to memory errors and data that are tolerant to memory errors.</a:t>
            </a:r>
          </a:p>
          <a:p>
            <a:pPr marL="174708" indent="-174708">
              <a:buFontTx/>
              <a:buChar char="-"/>
            </a:pPr>
            <a:r>
              <a:rPr lang="en-US" dirty="0"/>
              <a:t>To exploit this observation, we would like to map these different data onto different memory modules according to their memory error tolerance.</a:t>
            </a:r>
          </a:p>
          <a:p>
            <a:pPr marL="174708" indent="-174708">
              <a:buFontTx/>
              <a:buChar char="-"/>
            </a:pPr>
            <a:r>
              <a:rPr lang="en-US" dirty="0"/>
              <a:t>As an example here, we map vulnerable data to reliable memory to improve reliability, and map tolerant data to low-cost less-reliable memory </a:t>
            </a:r>
            <a:r>
              <a:rPr lang="en-US" baseline="0" dirty="0"/>
              <a:t>to </a:t>
            </a:r>
            <a:r>
              <a:rPr lang="en-US" dirty="0"/>
              <a:t>exploit its tolerance and lower the cost. We call this mechanism heterogeneous-reliability memory, HRM.</a:t>
            </a:r>
          </a:p>
          <a:p>
            <a:pPr marL="174708" indent="-174708">
              <a:buFontTx/>
              <a:buChar char="-"/>
            </a:pPr>
            <a:r>
              <a:rPr lang="en-US" dirty="0"/>
              <a:t>Reliable</a:t>
            </a:r>
            <a:r>
              <a:rPr lang="en-US" baseline="0" dirty="0"/>
              <a:t> memory consists of … Low cost memory consists of …</a:t>
            </a:r>
            <a:endParaRPr lang="en-US" dirty="0"/>
          </a:p>
          <a:p>
            <a:pPr marL="174708" indent="-174708">
              <a:buFontTx/>
              <a:buChar char="-"/>
            </a:pPr>
            <a:r>
              <a:rPr lang="en-US" dirty="0"/>
              <a:t>As we will show later, HRM allows us to use weaker error protection in memory, and enables the use of less-tested memory chips to lower the cost of the memory system, while still achieving reasonable single-server reliability target.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D199FA-7989-4A25-927C-BEF5C8B584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24756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Now</a:t>
            </a:r>
            <a:r>
              <a:rPr lang="en-US" baseline="0" dirty="0"/>
              <a:t> we have described the key idea </a:t>
            </a:r>
            <a:r>
              <a:rPr lang="en-US" dirty="0"/>
              <a:t>of HRM and </a:t>
            </a:r>
            <a:r>
              <a:rPr lang="en-US" dirty="0" err="1"/>
              <a:t>Par+R</a:t>
            </a:r>
            <a:r>
              <a:rPr lang="en-US" baseline="0" dirty="0"/>
              <a:t>, let’s look at our mechanism to put them together.</a:t>
            </a:r>
          </a:p>
          <a:p>
            <a:pPr marL="171450" indent="-171450">
              <a:buFontTx/>
              <a:buChar char="-"/>
            </a:pPr>
            <a:r>
              <a:rPr lang="en-US" baseline="0" dirty="0"/>
              <a:t>First, we characterize and classify application data in terms of their memory error tolerance, rank them from vulnerable to tolerant.</a:t>
            </a:r>
          </a:p>
          <a:p>
            <a:pPr marL="171450" indent="-171450">
              <a:buFontTx/>
              <a:buChar char="-"/>
            </a:pPr>
            <a:r>
              <a:rPr lang="en-US" dirty="0"/>
              <a:t>Then, we</a:t>
            </a:r>
            <a:r>
              <a:rPr lang="en-US" baseline="0" dirty="0"/>
              <a:t> map application data to HRM according to their error tolerance. As an example here, vulnerable data is mapped to reliable memory, tolerable data is mapped to low-cost memory, and recoverable data</a:t>
            </a:r>
            <a:r>
              <a:rPr lang="en-US" dirty="0"/>
              <a:t> </a:t>
            </a:r>
            <a:r>
              <a:rPr lang="en-US" baseline="0" dirty="0"/>
              <a:t>is mapped to </a:t>
            </a:r>
            <a:r>
              <a:rPr lang="en-US" dirty="0"/>
              <a:t>parity </a:t>
            </a:r>
            <a:r>
              <a:rPr lang="en-US" baseline="0" dirty="0"/>
              <a:t>memory with </a:t>
            </a:r>
            <a:r>
              <a:rPr lang="en-US" baseline="0" dirty="0" err="1"/>
              <a:t>Par+R</a:t>
            </a:r>
            <a:r>
              <a:rPr lang="en-US"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D199FA-7989-4A25-927C-BEF5C8B584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48672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64ef98b623_2_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64ef98b623_2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contrast, using a DRAM chip partitioned into four voltage domains can use a many-to-four DNN to DRAM mapping, using four different voltage values with error rates indicated by the yellow, red, green, and blue lines</a:t>
            </a:r>
            <a:endParaRPr/>
          </a:p>
        </p:txBody>
      </p:sp>
    </p:spTree>
    <p:extLst>
      <p:ext uri="{BB962C8B-B14F-4D97-AF65-F5344CB8AC3E}">
        <p14:creationId xmlns:p14="http://schemas.microsoft.com/office/powerpoint/2010/main" val="1061999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3206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6047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7803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sz="1200" b="0" i="0" kern="1200" dirty="0">
                <a:solidFill>
                  <a:schemeClr val="tx1"/>
                </a:solidFill>
                <a:effectLst/>
                <a:latin typeface="+mn-lt"/>
                <a:ea typeface="+mn-ea"/>
                <a:cs typeface="+mn-cs"/>
              </a:rPr>
              <a:t>However, since the development of high throughput sequencing (HTS) technologies, the cost of genome sequencing has fallen off a cliff (&lt;&lt; 1,000$) making it viable for almost everyone's use.</a:t>
            </a:r>
          </a:p>
          <a:p>
            <a:br>
              <a:rPr lang="en-US" dirty="0"/>
            </a:b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2041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Genome analysis starts with sequencing random short DNA fragments of copies of the original molecule.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Unfortunately,</a:t>
            </a:r>
            <a:r>
              <a:rPr lang="en-US" sz="1200" b="0" i="0" kern="1200" baseline="0" dirty="0">
                <a:solidFill>
                  <a:schemeClr val="tx1"/>
                </a:solidFill>
                <a:effectLst/>
                <a:latin typeface="+mn-lt"/>
                <a:ea typeface="+mn-ea"/>
                <a:cs typeface="+mn-cs"/>
              </a:rPr>
              <a:t> these reads </a:t>
            </a:r>
            <a:r>
              <a:rPr lang="en-US" sz="1200" kern="1200" dirty="0">
                <a:solidFill>
                  <a:schemeClr val="tx1"/>
                </a:solidFill>
                <a:effectLst/>
                <a:latin typeface="+mn-lt"/>
                <a:ea typeface="+mn-ea"/>
                <a:cs typeface="+mn-cs"/>
              </a:rPr>
              <a:t>lack information about their order and which part of genome they are originated from.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Hence</a:t>
            </a:r>
            <a:r>
              <a:rPr lang="en-US" sz="1200" kern="1200" baseline="0" dirty="0">
                <a:solidFill>
                  <a:schemeClr val="tx1"/>
                </a:solidFill>
                <a:effectLst/>
                <a:latin typeface="+mn-lt"/>
                <a:ea typeface="+mn-ea"/>
                <a:cs typeface="+mn-cs"/>
              </a:rPr>
              <a:t> the second step is to map these reads to a long reference genome.</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131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854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3.xml"/></Relationships>
</file>

<file path=ppt/slideLayouts/_rels/slideLayout5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5.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6.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1.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77.xml"/></Relationships>
</file>

<file path=ppt/slideLayouts/_rels/slideLayout8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7.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127648336"/>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574409365"/>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92228468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17325218"/>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126706334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268328824"/>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661899907"/>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19158762"/>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43735403"/>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335995463"/>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597273031"/>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59548188"/>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6/29/21</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6/29/21</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6/29/21</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6/29/21</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6/29/21</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6/29/21</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6/29/21</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6/29/21</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6/29/21</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6/29/21</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6/29/21</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6/29/21</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2021. 6. 29.</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2021. 6. 29.</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2021. 6. 29.</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2021. 6. 29.</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2021. 6. 29.</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2021. 6. 29.</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2021. 6. 29.</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6/29/21</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6/29/21</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6/29/21</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6/29/21</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6/29/21</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6/29/21</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6/29/21</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6/29/21</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6/29/21</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6/29/21</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6/29/21</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6/29/21</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62C6DF-45F1-4B5C-AB56-7A1B175EDAF2}" type="datetime1">
              <a:rPr lang="en-US" smtClean="0">
                <a:solidFill>
                  <a:prstClr val="black">
                    <a:tint val="75000"/>
                  </a:prstClr>
                </a:solidFill>
              </a:rPr>
              <a:pPr/>
              <a:t>6/29/21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2F9376-125E-4038-9239-01F6FB99A311}" type="datetime1">
              <a:rPr lang="en-US" smtClean="0">
                <a:solidFill>
                  <a:prstClr val="black">
                    <a:tint val="75000"/>
                  </a:prstClr>
                </a:solidFill>
              </a:rPr>
              <a:pPr/>
              <a:t>6/29/21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869440-780F-4CA0-ADC0-2E0F480BE34C}" type="datetime1">
              <a:rPr lang="en-US" smtClean="0">
                <a:solidFill>
                  <a:prstClr val="black">
                    <a:tint val="75000"/>
                  </a:prstClr>
                </a:solidFill>
              </a:rPr>
              <a:pPr/>
              <a:t>6/29/21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91E5A5-56F5-45DD-9EBC-3EBCBD7D9DB6}" type="datetime1">
              <a:rPr lang="en-US" smtClean="0">
                <a:solidFill>
                  <a:prstClr val="black">
                    <a:tint val="75000"/>
                  </a:prstClr>
                </a:solidFill>
              </a:rPr>
              <a:pPr/>
              <a:t>6/29/21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BF0BC3-6E3B-45EA-BC57-19A66917F11D}" type="datetime1">
              <a:rPr lang="en-US" smtClean="0">
                <a:solidFill>
                  <a:prstClr val="black">
                    <a:tint val="75000"/>
                  </a:prstClr>
                </a:solidFill>
              </a:rPr>
              <a:pPr/>
              <a:t>6/29/21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C4508D-41CE-4C5D-8C95-4F2685A18AA3}" type="datetime1">
              <a:rPr lang="en-US" smtClean="0">
                <a:solidFill>
                  <a:prstClr val="black">
                    <a:tint val="75000"/>
                  </a:prstClr>
                </a:solidFill>
              </a:rPr>
              <a:pPr/>
              <a:t>6/29/21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8B1997-8A50-49F7-8E56-952DC0A8FF7E}" type="datetime1">
              <a:rPr lang="en-US" smtClean="0">
                <a:solidFill>
                  <a:prstClr val="black">
                    <a:tint val="75000"/>
                  </a:prstClr>
                </a:solidFill>
              </a:rPr>
              <a:pPr/>
              <a:t>6/29/21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AA5356-38C7-490A-B21B-42AA2783D31F}" type="datetime1">
              <a:rPr lang="en-US" smtClean="0">
                <a:solidFill>
                  <a:prstClr val="black">
                    <a:tint val="75000"/>
                  </a:prstClr>
                </a:solidFill>
              </a:rPr>
              <a:pPr/>
              <a:t>6/29/21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49FDA4-1E33-4FA0-87FA-844395F4715B}" type="datetime1">
              <a:rPr lang="en-US" smtClean="0">
                <a:solidFill>
                  <a:prstClr val="black">
                    <a:tint val="75000"/>
                  </a:prstClr>
                </a:solidFill>
              </a:rPr>
              <a:pPr/>
              <a:t>6/29/21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10498C-2F13-458E-B42A-99F5303B9184}" type="datetime1">
              <a:rPr lang="en-US" smtClean="0">
                <a:solidFill>
                  <a:prstClr val="black">
                    <a:tint val="75000"/>
                  </a:prstClr>
                </a:solidFill>
              </a:rPr>
              <a:pPr/>
              <a:t>6/29/21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FA4EC7-3420-4389-8C46-A991F3944D59}" type="datetime1">
              <a:rPr lang="en-US" smtClean="0">
                <a:solidFill>
                  <a:prstClr val="black">
                    <a:tint val="75000"/>
                  </a:prstClr>
                </a:solidFill>
              </a:rPr>
              <a:pPr/>
              <a:t>6/29/21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228600" indent="0" algn="ctr">
              <a:buNone/>
              <a:defRPr/>
            </a:lvl2pPr>
            <a:lvl3pPr marL="457200" indent="0" algn="ctr">
              <a:buNone/>
              <a:defRPr/>
            </a:lvl3pPr>
            <a:lvl4pPr marL="685800" indent="0" algn="ctr">
              <a:buNone/>
              <a:defRPr/>
            </a:lvl4pPr>
            <a:lvl5pPr marL="914400" indent="0" algn="ctr">
              <a:buNone/>
              <a:defRPr/>
            </a:lvl5pPr>
            <a:lvl6pPr marL="1143000" indent="0" algn="ctr">
              <a:buNone/>
              <a:defRPr/>
            </a:lvl6pPr>
            <a:lvl7pPr marL="1371600" indent="0" algn="ctr">
              <a:buNone/>
              <a:defRPr/>
            </a:lvl7pPr>
            <a:lvl8pPr marL="1600200" indent="0" algn="ctr">
              <a:buNone/>
              <a:defRPr/>
            </a:lvl8pPr>
            <a:lvl9pPr marL="1828800" indent="0" algn="ctr">
              <a:buNone/>
              <a:defRPr/>
            </a:lvl9pPr>
          </a:lstStyle>
          <a:p>
            <a:r>
              <a:rPr lang="en-US"/>
              <a:t>Click to edit Master subtitle style</a:t>
            </a:r>
          </a:p>
        </p:txBody>
      </p:sp>
    </p:spTree>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722313" y="2906712"/>
            <a:ext cx="7772400" cy="1500188"/>
          </a:xfrm>
        </p:spPr>
        <p:txBody>
          <a:bodyPr anchor="b"/>
          <a:lstStyle>
            <a:lvl1pPr marL="0" indent="0">
              <a:buNone/>
              <a:defRPr sz="1000"/>
            </a:lvl1pPr>
            <a:lvl2pPr marL="228600" indent="0">
              <a:buNone/>
              <a:defRPr sz="900"/>
            </a:lvl2pPr>
            <a:lvl3pPr marL="457200" indent="0">
              <a:buNone/>
              <a:defRPr sz="800"/>
            </a:lvl3pPr>
            <a:lvl4pPr marL="685800" indent="0">
              <a:buNone/>
              <a:defRPr sz="700"/>
            </a:lvl4pPr>
            <a:lvl5pPr marL="914400" indent="0">
              <a:buNone/>
              <a:defRPr sz="700"/>
            </a:lvl5pPr>
            <a:lvl6pPr marL="1143000" indent="0">
              <a:buNone/>
              <a:defRPr sz="700"/>
            </a:lvl6pPr>
            <a:lvl7pPr marL="1371600" indent="0">
              <a:buNone/>
              <a:defRPr sz="700"/>
            </a:lvl7pPr>
            <a:lvl8pPr marL="1600200" indent="0">
              <a:buNone/>
              <a:defRPr sz="700"/>
            </a:lvl8pPr>
            <a:lvl9pPr marL="1828800" indent="0">
              <a:buNone/>
              <a:defRPr sz="700"/>
            </a:lvl9pPr>
          </a:lstStyle>
          <a:p>
            <a:pPr lvl="0"/>
            <a:r>
              <a:rPr lang="en-US"/>
              <a:t>Click to edit Master text styles</a:t>
            </a: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91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2"/>
            <a:ext cx="4041775"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196850"/>
            <a:ext cx="2019300" cy="6026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9100" y="196850"/>
            <a:ext cx="5981700" cy="6026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86678B-5A7A-4B90-B104-08D81DE501A8}" type="datetime1">
              <a:rPr lang="en-US" smtClean="0">
                <a:solidFill>
                  <a:prstClr val="black">
                    <a:tint val="75000"/>
                  </a:prstClr>
                </a:solidFill>
              </a:rPr>
              <a:pPr/>
              <a:t>6/29/21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723445"/>
          </a:xfrm>
        </p:spPr>
        <p:txBody>
          <a:bodyPr>
            <a:normAutofit/>
          </a:bodyPr>
          <a:lstStyle>
            <a:lvl1pPr>
              <a:defRPr sz="3600" b="1">
                <a:solidFill>
                  <a:schemeClr val="accent5">
                    <a:lumMod val="50000"/>
                  </a:schemeClr>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628650" y="1210491"/>
            <a:ext cx="7886700" cy="4966472"/>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8C58419-6133-49E9-B2AC-5BC3AB74657C}" type="datetime1">
              <a:rPr lang="en-US" smtClean="0">
                <a:solidFill>
                  <a:prstClr val="black">
                    <a:tint val="75000"/>
                  </a:prstClr>
                </a:solidFill>
              </a:rPr>
              <a:pPr/>
              <a:t>6/29/21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atin typeface="Gill Sans MT" panose="020B0502020104020203" pitchFamily="34" charset="0"/>
              </a:defRPr>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0A1266-C3DB-42D6-86AE-14035E33A8BD}" type="datetime1">
              <a:rPr lang="en-US" smtClean="0">
                <a:solidFill>
                  <a:prstClr val="black">
                    <a:tint val="75000"/>
                  </a:prstClr>
                </a:solidFill>
              </a:rPr>
              <a:pPr/>
              <a:t>6/29/21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F00D769-23A8-4C3A-A7DA-3008081AC88D}" type="datetime1">
              <a:rPr lang="en-US" smtClean="0">
                <a:solidFill>
                  <a:prstClr val="black">
                    <a:tint val="75000"/>
                  </a:prstClr>
                </a:solidFill>
              </a:rPr>
              <a:pPr/>
              <a:t>6/29/21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8A3600-220B-4590-B408-BA8ECB6E25BB}" type="datetime1">
              <a:rPr lang="en-US" smtClean="0">
                <a:solidFill>
                  <a:prstClr val="black">
                    <a:tint val="75000"/>
                  </a:prstClr>
                </a:solidFill>
              </a:rPr>
              <a:pPr/>
              <a:t>6/29/21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8CEDA88-5A0B-4296-ADE5-A67D092B0EAE}" type="datetime1">
              <a:rPr lang="en-US" smtClean="0">
                <a:solidFill>
                  <a:prstClr val="black">
                    <a:tint val="75000"/>
                  </a:prstClr>
                </a:solidFill>
              </a:rPr>
              <a:pPr/>
              <a:t>6/29/21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54AAEB-00FA-49C4-903C-825242744E6F}" type="datetime1">
              <a:rPr lang="en-US" smtClean="0">
                <a:solidFill>
                  <a:prstClr val="black">
                    <a:tint val="75000"/>
                  </a:prstClr>
                </a:solidFill>
              </a:rPr>
              <a:pPr/>
              <a:t>6/29/21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3D5CC0-D307-42C4-8DD8-A1304BC2F6A7}" type="datetime1">
              <a:rPr lang="en-US" smtClean="0">
                <a:solidFill>
                  <a:prstClr val="black">
                    <a:tint val="75000"/>
                  </a:prstClr>
                </a:solidFill>
              </a:rPr>
              <a:pPr/>
              <a:t>6/29/21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E897031-1807-44C6-9E33-9D4219CB35E4}" type="datetime1">
              <a:rPr lang="en-US" smtClean="0">
                <a:solidFill>
                  <a:prstClr val="black">
                    <a:tint val="75000"/>
                  </a:prstClr>
                </a:solidFill>
              </a:rPr>
              <a:pPr/>
              <a:t>6/29/21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070DDE-3A47-4319-8657-B02B4FE328D8}" type="datetime1">
              <a:rPr lang="en-US" smtClean="0">
                <a:solidFill>
                  <a:prstClr val="black">
                    <a:tint val="75000"/>
                  </a:prstClr>
                </a:solidFill>
              </a:rPr>
              <a:pPr/>
              <a:t>6/29/21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501CC4-A03E-4285-8700-BD0558A54FBC}" type="datetime1">
              <a:rPr lang="en-US" smtClean="0">
                <a:solidFill>
                  <a:prstClr val="black">
                    <a:tint val="75000"/>
                  </a:prstClr>
                </a:solidFill>
              </a:rPr>
              <a:pPr/>
              <a:t>6/29/21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eaLnBrk="0" hangingPunc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eaLnBrk="0" hangingPunct="0">
              <a:defRPr sz="1200" smtClean="0"/>
            </a:lvl1pPr>
          </a:lstStyle>
          <a:p>
            <a:pPr>
              <a:defRPr/>
            </a:pPr>
            <a:fld id="{3337BF1A-2471-8F44-AA10-9A6AA4B4E0AC}" type="slidenum">
              <a:rPr lang="en-US" altLang="en-US"/>
              <a:pPr>
                <a:defRPr/>
              </a:pPr>
              <a:t>‹#›</a:t>
            </a:fld>
            <a:endParaRPr lang="en-US" altLang="en-US"/>
          </a:p>
        </p:txBody>
      </p:sp>
    </p:spTree>
    <p:extLst>
      <p:ext uri="{BB962C8B-B14F-4D97-AF65-F5344CB8AC3E}">
        <p14:creationId xmlns:p14="http://schemas.microsoft.com/office/powerpoint/2010/main" val="3087076613"/>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693BED2-1B18-8744-B8F0-03CBD3594789}" type="slidenum">
              <a:rPr lang="en-US" altLang="en-US"/>
              <a:pPr>
                <a:defRPr/>
              </a:pPr>
              <a:t>‹#›</a:t>
            </a:fld>
            <a:endParaRPr lang="en-US" altLang="en-US"/>
          </a:p>
        </p:txBody>
      </p:sp>
    </p:spTree>
    <p:extLst>
      <p:ext uri="{BB962C8B-B14F-4D97-AF65-F5344CB8AC3E}">
        <p14:creationId xmlns:p14="http://schemas.microsoft.com/office/powerpoint/2010/main" val="3810149434"/>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5F36C014-2CFC-0248-B17F-D9D3ED4B0741}" type="slidenum">
              <a:rPr lang="en-US" altLang="en-US"/>
              <a:pPr>
                <a:defRPr/>
              </a:pPr>
              <a:t>‹#›</a:t>
            </a:fld>
            <a:endParaRPr lang="en-US" altLang="en-US"/>
          </a:p>
        </p:txBody>
      </p:sp>
    </p:spTree>
    <p:extLst>
      <p:ext uri="{BB962C8B-B14F-4D97-AF65-F5344CB8AC3E}">
        <p14:creationId xmlns:p14="http://schemas.microsoft.com/office/powerpoint/2010/main" val="2083475498"/>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27884B9F-AA6F-5146-9D4E-F8B9364A5890}" type="slidenum">
              <a:rPr lang="en-US" altLang="en-US"/>
              <a:pPr>
                <a:defRPr/>
              </a:pPr>
              <a:t>‹#›</a:t>
            </a:fld>
            <a:endParaRPr lang="en-US" altLang="en-US"/>
          </a:p>
        </p:txBody>
      </p:sp>
    </p:spTree>
    <p:extLst>
      <p:ext uri="{BB962C8B-B14F-4D97-AF65-F5344CB8AC3E}">
        <p14:creationId xmlns:p14="http://schemas.microsoft.com/office/powerpoint/2010/main" val="3417448"/>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eaLnBrk="0" hangingPunct="0">
              <a:defRPr smtClean="0"/>
            </a:lvl1pPr>
          </a:lstStyle>
          <a:p>
            <a:pPr>
              <a:defRPr/>
            </a:pPr>
            <a:fld id="{6632DC94-572A-394E-9D76-1A9221DAD858}" type="slidenum">
              <a:rPr lang="en-US" altLang="en-US"/>
              <a:pPr>
                <a:defRPr/>
              </a:pPr>
              <a:t>‹#›</a:t>
            </a:fld>
            <a:endParaRPr lang="en-US" altLang="en-US"/>
          </a:p>
        </p:txBody>
      </p:sp>
    </p:spTree>
    <p:extLst>
      <p:ext uri="{BB962C8B-B14F-4D97-AF65-F5344CB8AC3E}">
        <p14:creationId xmlns:p14="http://schemas.microsoft.com/office/powerpoint/2010/main" val="3093445701"/>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eaLnBrk="0" hangingPunct="0">
              <a:defRPr smtClean="0"/>
            </a:lvl1pPr>
          </a:lstStyle>
          <a:p>
            <a:pPr>
              <a:defRPr/>
            </a:pPr>
            <a:fld id="{71F917F0-9109-1345-BF35-EE606B428F97}" type="slidenum">
              <a:rPr lang="en-US" altLang="en-US"/>
              <a:pPr>
                <a:defRPr/>
              </a:pPr>
              <a:t>‹#›</a:t>
            </a:fld>
            <a:endParaRPr lang="en-US" altLang="en-US"/>
          </a:p>
        </p:txBody>
      </p:sp>
    </p:spTree>
    <p:extLst>
      <p:ext uri="{BB962C8B-B14F-4D97-AF65-F5344CB8AC3E}">
        <p14:creationId xmlns:p14="http://schemas.microsoft.com/office/powerpoint/2010/main" val="2752119605"/>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eaLnBrk="0" hangingPunct="0">
              <a:defRPr smtClean="0"/>
            </a:lvl1pPr>
          </a:lstStyle>
          <a:p>
            <a:pPr>
              <a:defRPr/>
            </a:pPr>
            <a:fld id="{53D5049F-F691-FD4A-87B4-FC136EBC24AE}" type="slidenum">
              <a:rPr lang="en-US" altLang="en-US"/>
              <a:pPr>
                <a:defRPr/>
              </a:pPr>
              <a:t>‹#›</a:t>
            </a:fld>
            <a:endParaRPr lang="en-US" altLang="en-US"/>
          </a:p>
        </p:txBody>
      </p:sp>
    </p:spTree>
    <p:extLst>
      <p:ext uri="{BB962C8B-B14F-4D97-AF65-F5344CB8AC3E}">
        <p14:creationId xmlns:p14="http://schemas.microsoft.com/office/powerpoint/2010/main" val="3273736856"/>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C4FF2DC8-52E2-BA40-9B61-ADB6606CB234}" type="slidenum">
              <a:rPr lang="en-US" altLang="en-US"/>
              <a:pPr>
                <a:defRPr/>
              </a:pPr>
              <a:t>‹#›</a:t>
            </a:fld>
            <a:endParaRPr lang="en-US" altLang="en-US"/>
          </a:p>
        </p:txBody>
      </p:sp>
    </p:spTree>
    <p:extLst>
      <p:ext uri="{BB962C8B-B14F-4D97-AF65-F5344CB8AC3E}">
        <p14:creationId xmlns:p14="http://schemas.microsoft.com/office/powerpoint/2010/main" val="1807450089"/>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E86DCD5A-1682-9A4A-A8BE-C69B256BA033}" type="slidenum">
              <a:rPr lang="en-US" altLang="en-US"/>
              <a:pPr>
                <a:defRPr/>
              </a:pPr>
              <a:t>‹#›</a:t>
            </a:fld>
            <a:endParaRPr lang="en-US" altLang="en-US"/>
          </a:p>
        </p:txBody>
      </p:sp>
    </p:spTree>
    <p:extLst>
      <p:ext uri="{BB962C8B-B14F-4D97-AF65-F5344CB8AC3E}">
        <p14:creationId xmlns:p14="http://schemas.microsoft.com/office/powerpoint/2010/main" val="3761828218"/>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B82F0991-4873-3C42-B683-77E9BCEE3FE6}" type="slidenum">
              <a:rPr lang="en-US" altLang="en-US"/>
              <a:pPr>
                <a:defRPr/>
              </a:pPr>
              <a:t>‹#›</a:t>
            </a:fld>
            <a:endParaRPr lang="en-US" altLang="en-US"/>
          </a:p>
        </p:txBody>
      </p:sp>
    </p:spTree>
    <p:extLst>
      <p:ext uri="{BB962C8B-B14F-4D97-AF65-F5344CB8AC3E}">
        <p14:creationId xmlns:p14="http://schemas.microsoft.com/office/powerpoint/2010/main" val="880693441"/>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B8C91F0-DD8C-7E4D-9F03-2FF316F79135}" type="slidenum">
              <a:rPr lang="en-US" altLang="en-US"/>
              <a:pPr>
                <a:defRPr/>
              </a:pPr>
              <a:t>‹#›</a:t>
            </a:fld>
            <a:endParaRPr lang="en-US" altLang="en-US"/>
          </a:p>
        </p:txBody>
      </p:sp>
    </p:spTree>
    <p:extLst>
      <p:ext uri="{BB962C8B-B14F-4D97-AF65-F5344CB8AC3E}">
        <p14:creationId xmlns:p14="http://schemas.microsoft.com/office/powerpoint/2010/main" val="2831490560"/>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62F0A46D-7C23-D442-BDA7-74E36D162CC8}" type="slidenum">
              <a:rPr lang="en-US" altLang="en-US"/>
              <a:pPr>
                <a:defRPr/>
              </a:pPr>
              <a:t>‹#›</a:t>
            </a:fld>
            <a:endParaRPr lang="en-US" altLang="en-US"/>
          </a:p>
        </p:txBody>
      </p:sp>
    </p:spTree>
    <p:extLst>
      <p:ext uri="{BB962C8B-B14F-4D97-AF65-F5344CB8AC3E}">
        <p14:creationId xmlns:p14="http://schemas.microsoft.com/office/powerpoint/2010/main" val="166955143"/>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6/29/21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680555288"/>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6/29/21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551146983"/>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6/29/21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70417059"/>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6/29/21</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40288607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6/29/21</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182953428"/>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6/29/21</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917967468"/>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6/29/21</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114535082"/>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6/29/21</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116666942"/>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6/29/21</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506696824"/>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6/29/21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814439633"/>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6/29/21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569929455"/>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456820"/>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26908"/>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6354275"/>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248345"/>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797984"/>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6771066"/>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6128682"/>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798312"/>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677376"/>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940184"/>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021759"/>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6/29/21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922012122"/>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6/29/21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9097427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6/29/21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39459670"/>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6/29/21</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586836580"/>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6/29/21</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538937078"/>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6/29/21</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26248155"/>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6/29/21</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957706365"/>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6/29/21</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66082106"/>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6/29/21</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12540118"/>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6/29/21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305648210"/>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6/29/21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726393183"/>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194996880"/>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3022748827"/>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2844348648"/>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673294743"/>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2431732729"/>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978746972"/>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386205692"/>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666324575"/>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1766707855"/>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452579808"/>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11013932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1698652"/>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8482364"/>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3161478"/>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4185520"/>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4878452"/>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9680095"/>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736310"/>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1627763"/>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7407949"/>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1999752"/>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7868246"/>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03425495"/>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470731054"/>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1852116492"/>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969844510"/>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307270744"/>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13182394"/>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986152822"/>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062486270"/>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01887834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983644539"/>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968205396"/>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CDC00C90-2B48-774D-9D10-ACD2AA1FABF5}"/>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99AEA994-74D3-F245-934E-07CD18FA44C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503ED410-A9AE-8449-9FA1-D23B9ED458F9}"/>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C5096B33-C878-B64E-8604-BF7B8540464E}"/>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D5E56938-326F-5F44-80B6-62A0071E3E54}"/>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2C0A28E5-8C47-A644-82FE-3D3608916BE2}"/>
              </a:ext>
            </a:extLst>
          </p:cNvPr>
          <p:cNvSpPr>
            <a:spLocks noGrp="1" noChangeArrowheads="1"/>
          </p:cNvSpPr>
          <p:nvPr>
            <p:ph type="sldNum" sz="quarter" idx="12"/>
          </p:nvPr>
        </p:nvSpPr>
        <p:spPr/>
        <p:txBody>
          <a:bodyPr/>
          <a:lstStyle>
            <a:lvl1pPr>
              <a:defRPr sz="1200"/>
            </a:lvl1pPr>
          </a:lstStyle>
          <a:p>
            <a:pPr>
              <a:defRPr/>
            </a:pPr>
            <a:fld id="{25068BFD-CE97-1846-81A4-E105DC1B4DBA}" type="slidenum">
              <a:rPr lang="en-US" altLang="en-US"/>
              <a:pPr>
                <a:defRPr/>
              </a:pPr>
              <a:t>‹#›</a:t>
            </a:fld>
            <a:endParaRPr lang="en-US" altLang="en-US"/>
          </a:p>
        </p:txBody>
      </p:sp>
    </p:spTree>
    <p:extLst>
      <p:ext uri="{BB962C8B-B14F-4D97-AF65-F5344CB8AC3E}">
        <p14:creationId xmlns:p14="http://schemas.microsoft.com/office/powerpoint/2010/main" val="4043721932"/>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C7EF4DF-9854-0047-B390-FE284708696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15A02980-DCD2-954D-8D11-E3B6E3D1C240}"/>
              </a:ext>
            </a:extLst>
          </p:cNvPr>
          <p:cNvSpPr>
            <a:spLocks noGrp="1" noChangeArrowheads="1"/>
          </p:cNvSpPr>
          <p:nvPr>
            <p:ph type="sldNum" sz="quarter" idx="11"/>
          </p:nvPr>
        </p:nvSpPr>
        <p:spPr>
          <a:ln/>
        </p:spPr>
        <p:txBody>
          <a:bodyPr/>
          <a:lstStyle>
            <a:lvl1pPr>
              <a:defRPr/>
            </a:lvl1pPr>
          </a:lstStyle>
          <a:p>
            <a:pPr>
              <a:defRPr/>
            </a:pPr>
            <a:fld id="{696CF17A-3047-224B-BC46-DD606BE3B229}" type="slidenum">
              <a:rPr lang="en-US" altLang="en-US"/>
              <a:pPr>
                <a:defRPr/>
              </a:pPr>
              <a:t>‹#›</a:t>
            </a:fld>
            <a:endParaRPr lang="en-US" altLang="en-US"/>
          </a:p>
        </p:txBody>
      </p:sp>
    </p:spTree>
    <p:extLst>
      <p:ext uri="{BB962C8B-B14F-4D97-AF65-F5344CB8AC3E}">
        <p14:creationId xmlns:p14="http://schemas.microsoft.com/office/powerpoint/2010/main" val="165626076"/>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CE49ADBD-06B6-8446-AA68-DEB60554B86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FB0AD4B-F99D-A04F-AFEA-C26A531657EF}"/>
              </a:ext>
            </a:extLst>
          </p:cNvPr>
          <p:cNvSpPr>
            <a:spLocks noGrp="1" noChangeArrowheads="1"/>
          </p:cNvSpPr>
          <p:nvPr>
            <p:ph type="sldNum" sz="quarter" idx="11"/>
          </p:nvPr>
        </p:nvSpPr>
        <p:spPr>
          <a:ln/>
        </p:spPr>
        <p:txBody>
          <a:bodyPr/>
          <a:lstStyle>
            <a:lvl1pPr>
              <a:defRPr/>
            </a:lvl1pPr>
          </a:lstStyle>
          <a:p>
            <a:pPr>
              <a:defRPr/>
            </a:pPr>
            <a:fld id="{480945C1-562E-0B43-8BA6-CECFB3DB6883}" type="slidenum">
              <a:rPr lang="en-US" altLang="en-US"/>
              <a:pPr>
                <a:defRPr/>
              </a:pPr>
              <a:t>‹#›</a:t>
            </a:fld>
            <a:endParaRPr lang="en-US" altLang="en-US"/>
          </a:p>
        </p:txBody>
      </p:sp>
    </p:spTree>
    <p:extLst>
      <p:ext uri="{BB962C8B-B14F-4D97-AF65-F5344CB8AC3E}">
        <p14:creationId xmlns:p14="http://schemas.microsoft.com/office/powerpoint/2010/main" val="2847917747"/>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7B0B1CC9-3AFE-3B4A-916B-FD0123FECDB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D0ADB426-B89D-CE46-AC70-3C1BF392FD2A}"/>
              </a:ext>
            </a:extLst>
          </p:cNvPr>
          <p:cNvSpPr>
            <a:spLocks noGrp="1" noChangeArrowheads="1"/>
          </p:cNvSpPr>
          <p:nvPr>
            <p:ph type="sldNum" sz="quarter" idx="11"/>
          </p:nvPr>
        </p:nvSpPr>
        <p:spPr>
          <a:ln/>
        </p:spPr>
        <p:txBody>
          <a:bodyPr/>
          <a:lstStyle>
            <a:lvl1pPr>
              <a:defRPr/>
            </a:lvl1pPr>
          </a:lstStyle>
          <a:p>
            <a:pPr>
              <a:defRPr/>
            </a:pPr>
            <a:fld id="{FD41BB3E-5830-2B45-BB27-0294365D18EF}" type="slidenum">
              <a:rPr lang="en-US" altLang="en-US"/>
              <a:pPr>
                <a:defRPr/>
              </a:pPr>
              <a:t>‹#›</a:t>
            </a:fld>
            <a:endParaRPr lang="en-US" altLang="en-US"/>
          </a:p>
        </p:txBody>
      </p:sp>
    </p:spTree>
    <p:extLst>
      <p:ext uri="{BB962C8B-B14F-4D97-AF65-F5344CB8AC3E}">
        <p14:creationId xmlns:p14="http://schemas.microsoft.com/office/powerpoint/2010/main" val="2759301775"/>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8422B8E-BA55-FE4A-81E9-8B46CBC0B31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2E94FC70-3D31-9340-9E6C-A712F6C3A501}"/>
              </a:ext>
            </a:extLst>
          </p:cNvPr>
          <p:cNvSpPr>
            <a:spLocks noGrp="1" noChangeArrowheads="1"/>
          </p:cNvSpPr>
          <p:nvPr>
            <p:ph type="sldNum" sz="quarter" idx="11"/>
          </p:nvPr>
        </p:nvSpPr>
        <p:spPr>
          <a:ln/>
        </p:spPr>
        <p:txBody>
          <a:bodyPr/>
          <a:lstStyle>
            <a:lvl1pPr>
              <a:defRPr/>
            </a:lvl1pPr>
          </a:lstStyle>
          <a:p>
            <a:pPr>
              <a:defRPr/>
            </a:pPr>
            <a:fld id="{ACEFB2BF-590A-6A48-A02A-D30AA854250D}" type="slidenum">
              <a:rPr lang="en-US" altLang="en-US"/>
              <a:pPr>
                <a:defRPr/>
              </a:pPr>
              <a:t>‹#›</a:t>
            </a:fld>
            <a:endParaRPr lang="en-US" altLang="en-US"/>
          </a:p>
        </p:txBody>
      </p:sp>
    </p:spTree>
    <p:extLst>
      <p:ext uri="{BB962C8B-B14F-4D97-AF65-F5344CB8AC3E}">
        <p14:creationId xmlns:p14="http://schemas.microsoft.com/office/powerpoint/2010/main" val="2982690492"/>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F3CC42-0BD2-394C-8B7F-5631AD30E6A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4679DEDC-0C3A-3C44-A2D5-4BD3691757A9}"/>
              </a:ext>
            </a:extLst>
          </p:cNvPr>
          <p:cNvSpPr>
            <a:spLocks noGrp="1" noChangeArrowheads="1"/>
          </p:cNvSpPr>
          <p:nvPr>
            <p:ph type="sldNum" sz="quarter" idx="11"/>
          </p:nvPr>
        </p:nvSpPr>
        <p:spPr>
          <a:ln/>
        </p:spPr>
        <p:txBody>
          <a:bodyPr/>
          <a:lstStyle>
            <a:lvl1pPr>
              <a:defRPr/>
            </a:lvl1pPr>
          </a:lstStyle>
          <a:p>
            <a:pPr>
              <a:defRPr/>
            </a:pPr>
            <a:fld id="{CF03530E-84F0-4E4D-97EC-F41FDF532921}" type="slidenum">
              <a:rPr lang="en-US" altLang="en-US"/>
              <a:pPr>
                <a:defRPr/>
              </a:pPr>
              <a:t>‹#›</a:t>
            </a:fld>
            <a:endParaRPr lang="en-US" altLang="en-US"/>
          </a:p>
        </p:txBody>
      </p:sp>
    </p:spTree>
    <p:extLst>
      <p:ext uri="{BB962C8B-B14F-4D97-AF65-F5344CB8AC3E}">
        <p14:creationId xmlns:p14="http://schemas.microsoft.com/office/powerpoint/2010/main" val="2379072469"/>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E18DF1E5-E2E8-6947-99AF-7738B051BC7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9663BC53-9B1F-B146-8B0E-991A3099170E}"/>
              </a:ext>
            </a:extLst>
          </p:cNvPr>
          <p:cNvSpPr>
            <a:spLocks noGrp="1" noChangeArrowheads="1"/>
          </p:cNvSpPr>
          <p:nvPr>
            <p:ph type="sldNum" sz="quarter" idx="11"/>
          </p:nvPr>
        </p:nvSpPr>
        <p:spPr>
          <a:ln/>
        </p:spPr>
        <p:txBody>
          <a:bodyPr/>
          <a:lstStyle>
            <a:lvl1pPr>
              <a:defRPr/>
            </a:lvl1pPr>
          </a:lstStyle>
          <a:p>
            <a:pPr>
              <a:defRPr/>
            </a:pPr>
            <a:fld id="{AF3C5C33-E6A1-4847-95A7-3EBF9E8B9CAD}" type="slidenum">
              <a:rPr lang="en-US" altLang="en-US"/>
              <a:pPr>
                <a:defRPr/>
              </a:pPr>
              <a:t>‹#›</a:t>
            </a:fld>
            <a:endParaRPr lang="en-US" altLang="en-US"/>
          </a:p>
        </p:txBody>
      </p:sp>
    </p:spTree>
    <p:extLst>
      <p:ext uri="{BB962C8B-B14F-4D97-AF65-F5344CB8AC3E}">
        <p14:creationId xmlns:p14="http://schemas.microsoft.com/office/powerpoint/2010/main" val="4021952159"/>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3E7E5B98-DD40-5A4E-A09F-1A9E05C90B7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4051EDA-0257-094E-A24D-0D703F040B2B}"/>
              </a:ext>
            </a:extLst>
          </p:cNvPr>
          <p:cNvSpPr>
            <a:spLocks noGrp="1" noChangeArrowheads="1"/>
          </p:cNvSpPr>
          <p:nvPr>
            <p:ph type="sldNum" sz="quarter" idx="11"/>
          </p:nvPr>
        </p:nvSpPr>
        <p:spPr>
          <a:ln/>
        </p:spPr>
        <p:txBody>
          <a:bodyPr/>
          <a:lstStyle>
            <a:lvl1pPr>
              <a:defRPr/>
            </a:lvl1pPr>
          </a:lstStyle>
          <a:p>
            <a:pPr>
              <a:defRPr/>
            </a:pPr>
            <a:fld id="{96F1F150-A575-9E40-AA2B-9458DBEC6D59}" type="slidenum">
              <a:rPr lang="en-US" altLang="en-US"/>
              <a:pPr>
                <a:defRPr/>
              </a:pPr>
              <a:t>‹#›</a:t>
            </a:fld>
            <a:endParaRPr lang="en-US" altLang="en-US"/>
          </a:p>
        </p:txBody>
      </p:sp>
    </p:spTree>
    <p:extLst>
      <p:ext uri="{BB962C8B-B14F-4D97-AF65-F5344CB8AC3E}">
        <p14:creationId xmlns:p14="http://schemas.microsoft.com/office/powerpoint/2010/main" val="2253111488"/>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F7DFFAD8-B4E9-194F-A4BA-01659826153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D408619-7AF3-7B4F-BD18-D47A85A5592E}"/>
              </a:ext>
            </a:extLst>
          </p:cNvPr>
          <p:cNvSpPr>
            <a:spLocks noGrp="1" noChangeArrowheads="1"/>
          </p:cNvSpPr>
          <p:nvPr>
            <p:ph type="sldNum" sz="quarter" idx="11"/>
          </p:nvPr>
        </p:nvSpPr>
        <p:spPr>
          <a:ln/>
        </p:spPr>
        <p:txBody>
          <a:bodyPr/>
          <a:lstStyle>
            <a:lvl1pPr>
              <a:defRPr/>
            </a:lvl1pPr>
          </a:lstStyle>
          <a:p>
            <a:pPr>
              <a:defRPr/>
            </a:pPr>
            <a:fld id="{E844B256-FDB8-A24A-BC54-E455A5EB84A9}" type="slidenum">
              <a:rPr lang="en-US" altLang="en-US"/>
              <a:pPr>
                <a:defRPr/>
              </a:pPr>
              <a:t>‹#›</a:t>
            </a:fld>
            <a:endParaRPr lang="en-US" altLang="en-US"/>
          </a:p>
        </p:txBody>
      </p:sp>
    </p:spTree>
    <p:extLst>
      <p:ext uri="{BB962C8B-B14F-4D97-AF65-F5344CB8AC3E}">
        <p14:creationId xmlns:p14="http://schemas.microsoft.com/office/powerpoint/2010/main" val="1922563859"/>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9E45739-2222-874D-9ADA-D29F4ED43FB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E334804F-BD3E-3B41-A0D1-E466DD49F22E}"/>
              </a:ext>
            </a:extLst>
          </p:cNvPr>
          <p:cNvSpPr>
            <a:spLocks noGrp="1" noChangeArrowheads="1"/>
          </p:cNvSpPr>
          <p:nvPr>
            <p:ph type="sldNum" sz="quarter" idx="11"/>
          </p:nvPr>
        </p:nvSpPr>
        <p:spPr>
          <a:ln/>
        </p:spPr>
        <p:txBody>
          <a:bodyPr/>
          <a:lstStyle>
            <a:lvl1pPr>
              <a:defRPr/>
            </a:lvl1pPr>
          </a:lstStyle>
          <a:p>
            <a:pPr>
              <a:defRPr/>
            </a:pPr>
            <a:fld id="{18BB26D8-7164-314F-AD57-1692E7A0EDBC}" type="slidenum">
              <a:rPr lang="en-US" altLang="en-US"/>
              <a:pPr>
                <a:defRPr/>
              </a:pPr>
              <a:t>‹#›</a:t>
            </a:fld>
            <a:endParaRPr lang="en-US" altLang="en-US"/>
          </a:p>
        </p:txBody>
      </p:sp>
    </p:spTree>
    <p:extLst>
      <p:ext uri="{BB962C8B-B14F-4D97-AF65-F5344CB8AC3E}">
        <p14:creationId xmlns:p14="http://schemas.microsoft.com/office/powerpoint/2010/main" val="457244716"/>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82887B67-9E93-F84F-9444-CEA91BB1C94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69B68B1E-88E7-FB46-BF5C-290B340EEA78}"/>
              </a:ext>
            </a:extLst>
          </p:cNvPr>
          <p:cNvSpPr>
            <a:spLocks noGrp="1" noChangeArrowheads="1"/>
          </p:cNvSpPr>
          <p:nvPr>
            <p:ph type="sldNum" sz="quarter" idx="11"/>
          </p:nvPr>
        </p:nvSpPr>
        <p:spPr>
          <a:ln/>
        </p:spPr>
        <p:txBody>
          <a:bodyPr/>
          <a:lstStyle>
            <a:lvl1pPr>
              <a:defRPr/>
            </a:lvl1pPr>
          </a:lstStyle>
          <a:p>
            <a:pPr>
              <a:defRPr/>
            </a:pPr>
            <a:fld id="{67BFF8DB-66A4-8F4B-9ECB-5597B3DAFE8A}" type="slidenum">
              <a:rPr lang="en-US" altLang="en-US"/>
              <a:pPr>
                <a:defRPr/>
              </a:pPr>
              <a:t>‹#›</a:t>
            </a:fld>
            <a:endParaRPr lang="en-US" altLang="en-US"/>
          </a:p>
        </p:txBody>
      </p:sp>
    </p:spTree>
    <p:extLst>
      <p:ext uri="{BB962C8B-B14F-4D97-AF65-F5344CB8AC3E}">
        <p14:creationId xmlns:p14="http://schemas.microsoft.com/office/powerpoint/2010/main" val="3159951418"/>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55F49D8D-996B-D84B-BAC3-E81FCC0D249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B64841AC-0C79-4A4E-B268-24574D71519A}"/>
              </a:ext>
            </a:extLst>
          </p:cNvPr>
          <p:cNvSpPr>
            <a:spLocks noGrp="1" noChangeArrowheads="1"/>
          </p:cNvSpPr>
          <p:nvPr>
            <p:ph type="sldNum" sz="quarter" idx="11"/>
          </p:nvPr>
        </p:nvSpPr>
        <p:spPr>
          <a:ln/>
        </p:spPr>
        <p:txBody>
          <a:bodyPr/>
          <a:lstStyle>
            <a:lvl1pPr>
              <a:defRPr/>
            </a:lvl1pPr>
          </a:lstStyle>
          <a:p>
            <a:pPr>
              <a:defRPr/>
            </a:pPr>
            <a:fld id="{1299FE76-E591-2347-A8E7-E38782B1C689}" type="slidenum">
              <a:rPr lang="en-US" altLang="en-US"/>
              <a:pPr>
                <a:defRPr/>
              </a:pPr>
              <a:t>‹#›</a:t>
            </a:fld>
            <a:endParaRPr lang="en-US" altLang="en-US"/>
          </a:p>
        </p:txBody>
      </p:sp>
    </p:spTree>
    <p:extLst>
      <p:ext uri="{BB962C8B-B14F-4D97-AF65-F5344CB8AC3E}">
        <p14:creationId xmlns:p14="http://schemas.microsoft.com/office/powerpoint/2010/main" val="3501174241"/>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2658042"/>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1775802"/>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3966446"/>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2931253"/>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9473481"/>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812012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8014594"/>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6802520"/>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4679863"/>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054041"/>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3516007"/>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80714961"/>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849193371"/>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589501526"/>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46749651"/>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0607654"/>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66817788"/>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203430946"/>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3621467233"/>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558646969"/>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878319528"/>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740107998"/>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795907748"/>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0732605"/>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5015029"/>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98103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cstate="screen">
            <a:extLst>
              <a:ext uri="{28A0092B-C50C-407E-A947-70E740481C1C}">
                <a14:useLocalDpi xmlns:a14="http://schemas.microsoft.com/office/drawing/2010/main"/>
              </a:ext>
            </a:extLst>
          </a:blip>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cstate="screen">
            <a:lum bright="-8000"/>
            <a:extLst>
              <a:ext uri="{28A0092B-C50C-407E-A947-70E740481C1C}">
                <a14:useLocalDpi xmlns:a14="http://schemas.microsoft.com/office/drawing/2010/main"/>
              </a:ext>
            </a:extLst>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7690679"/>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2297728"/>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2848735"/>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0509781"/>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5865026"/>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24540"/>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0601080"/>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2048029"/>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3"/>
            <a:ext cx="8987622"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4"/>
            <a:ext cx="8987622" cy="531875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2513139621"/>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6611412"/>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3683005"/>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991947"/>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6846919"/>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5541919"/>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9768868"/>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381794"/>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5540252"/>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0510753"/>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2388659"/>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0961845"/>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1937757"/>
      </p:ext>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1889456"/>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6784263"/>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9137394"/>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7434173"/>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0469503"/>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4542624"/>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8563842"/>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4580434"/>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4604124"/>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1290896"/>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7256847"/>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3021770"/>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1203353"/>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881052"/>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58093815"/>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0366137"/>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9387529"/>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5807467"/>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723211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5917201"/>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2576942"/>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3375152"/>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8697546"/>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3563949"/>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5968767"/>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8010157"/>
      </p:ext>
    </p:extLst>
  </p:cSld>
  <p:clrMapOvr>
    <a:masterClrMapping/>
  </p:clrMapOvr>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0068310"/>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2751675"/>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3721418"/>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0145277"/>
      </p:ext>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3586944"/>
      </p:ext>
    </p:extLst>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26344101"/>
      </p:ext>
    </p:extLst>
  </p:cSld>
  <p:clrMapOvr>
    <a:masterClrMapping/>
  </p:clrMapOvr>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4338968"/>
      </p:ext>
    </p:extLst>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AF4A5797-4A52-3C47-A60F-384E101789BB}" type="slidenum">
              <a:rPr lang="en-US"/>
              <a:pPr>
                <a:defRPr/>
              </a:pPr>
              <a:t>‹#›</a:t>
            </a:fld>
            <a:endParaRPr lang="en-US"/>
          </a:p>
        </p:txBody>
      </p:sp>
    </p:spTree>
    <p:extLst>
      <p:ext uri="{BB962C8B-B14F-4D97-AF65-F5344CB8AC3E}">
        <p14:creationId xmlns:p14="http://schemas.microsoft.com/office/powerpoint/2010/main" val="1532664424"/>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5A4FB91F-8620-9C4D-8A32-1AD02BFD54B1}" type="slidenum">
              <a:rPr lang="en-US"/>
              <a:pPr>
                <a:defRPr/>
              </a:pPr>
              <a:t>‹#›</a:t>
            </a:fld>
            <a:endParaRPr lang="en-US"/>
          </a:p>
        </p:txBody>
      </p:sp>
    </p:spTree>
    <p:extLst>
      <p:ext uri="{BB962C8B-B14F-4D97-AF65-F5344CB8AC3E}">
        <p14:creationId xmlns:p14="http://schemas.microsoft.com/office/powerpoint/2010/main" val="1013330960"/>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073B9C50-E303-F947-B3E2-3E825F48C7D2}" type="slidenum">
              <a:rPr lang="en-US"/>
              <a:pPr>
                <a:defRPr/>
              </a:pPr>
              <a:t>‹#›</a:t>
            </a:fld>
            <a:endParaRPr lang="en-US"/>
          </a:p>
        </p:txBody>
      </p:sp>
    </p:spTree>
    <p:extLst>
      <p:ext uri="{BB962C8B-B14F-4D97-AF65-F5344CB8AC3E}">
        <p14:creationId xmlns:p14="http://schemas.microsoft.com/office/powerpoint/2010/main" val="780721335"/>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20808B7-3DFC-6D40-89A2-98C67E53C3E2}" type="slidenum">
              <a:rPr lang="en-US"/>
              <a:pPr>
                <a:defRPr/>
              </a:pPr>
              <a:t>‹#›</a:t>
            </a:fld>
            <a:endParaRPr lang="en-US"/>
          </a:p>
        </p:txBody>
      </p:sp>
    </p:spTree>
    <p:extLst>
      <p:ext uri="{BB962C8B-B14F-4D97-AF65-F5344CB8AC3E}">
        <p14:creationId xmlns:p14="http://schemas.microsoft.com/office/powerpoint/2010/main" val="2994295624"/>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FA78E456-01DF-094D-8CFB-DA5FA9E8BD10}" type="slidenum">
              <a:rPr lang="en-US"/>
              <a:pPr>
                <a:defRPr/>
              </a:pPr>
              <a:t>‹#›</a:t>
            </a:fld>
            <a:endParaRPr lang="en-US"/>
          </a:p>
        </p:txBody>
      </p:sp>
    </p:spTree>
    <p:extLst>
      <p:ext uri="{BB962C8B-B14F-4D97-AF65-F5344CB8AC3E}">
        <p14:creationId xmlns:p14="http://schemas.microsoft.com/office/powerpoint/2010/main" val="229640177"/>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428B0D83-FC11-C440-9D61-A92EDF7AC339}" type="slidenum">
              <a:rPr lang="en-US"/>
              <a:pPr>
                <a:defRPr/>
              </a:pPr>
              <a:t>‹#›</a:t>
            </a:fld>
            <a:endParaRPr lang="en-US"/>
          </a:p>
        </p:txBody>
      </p:sp>
    </p:spTree>
    <p:extLst>
      <p:ext uri="{BB962C8B-B14F-4D97-AF65-F5344CB8AC3E}">
        <p14:creationId xmlns:p14="http://schemas.microsoft.com/office/powerpoint/2010/main" val="3883942028"/>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293D0A55-7789-CF47-ACA7-2311AFA1B98E}" type="slidenum">
              <a:rPr lang="en-US"/>
              <a:pPr>
                <a:defRPr/>
              </a:pPr>
              <a:t>‹#›</a:t>
            </a:fld>
            <a:endParaRPr lang="en-US"/>
          </a:p>
        </p:txBody>
      </p:sp>
    </p:spTree>
    <p:extLst>
      <p:ext uri="{BB962C8B-B14F-4D97-AF65-F5344CB8AC3E}">
        <p14:creationId xmlns:p14="http://schemas.microsoft.com/office/powerpoint/2010/main" val="3374944274"/>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E99BBE6-A637-304C-B5B7-9A7E3C08C57E}" type="slidenum">
              <a:rPr lang="en-US"/>
              <a:pPr>
                <a:defRPr/>
              </a:pPr>
              <a:t>‹#›</a:t>
            </a:fld>
            <a:endParaRPr lang="en-US"/>
          </a:p>
        </p:txBody>
      </p:sp>
    </p:spTree>
    <p:extLst>
      <p:ext uri="{BB962C8B-B14F-4D97-AF65-F5344CB8AC3E}">
        <p14:creationId xmlns:p14="http://schemas.microsoft.com/office/powerpoint/2010/main" val="847208058"/>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35BCF56-964A-F947-93A6-92ACEE6C7F5E}" type="slidenum">
              <a:rPr lang="en-US"/>
              <a:pPr>
                <a:defRPr/>
              </a:pPr>
              <a:t>‹#›</a:t>
            </a:fld>
            <a:endParaRPr lang="en-US"/>
          </a:p>
        </p:txBody>
      </p:sp>
    </p:spTree>
    <p:extLst>
      <p:ext uri="{BB962C8B-B14F-4D97-AF65-F5344CB8AC3E}">
        <p14:creationId xmlns:p14="http://schemas.microsoft.com/office/powerpoint/2010/main" val="3856979627"/>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1CA570-B74D-4749-94AD-86C253965FD8}" type="slidenum">
              <a:rPr lang="en-US"/>
              <a:pPr>
                <a:defRPr/>
              </a:pPr>
              <a:t>‹#›</a:t>
            </a:fld>
            <a:endParaRPr lang="en-US"/>
          </a:p>
        </p:txBody>
      </p:sp>
    </p:spTree>
    <p:extLst>
      <p:ext uri="{BB962C8B-B14F-4D97-AF65-F5344CB8AC3E}">
        <p14:creationId xmlns:p14="http://schemas.microsoft.com/office/powerpoint/2010/main" val="557915780"/>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20CE11DC-2133-4F4D-8A86-82695C13466E}" type="slidenum">
              <a:rPr lang="en-US"/>
              <a:pPr>
                <a:defRPr/>
              </a:pPr>
              <a:t>‹#›</a:t>
            </a:fld>
            <a:endParaRPr lang="en-US"/>
          </a:p>
        </p:txBody>
      </p:sp>
    </p:spTree>
    <p:extLst>
      <p:ext uri="{BB962C8B-B14F-4D97-AF65-F5344CB8AC3E}">
        <p14:creationId xmlns:p14="http://schemas.microsoft.com/office/powerpoint/2010/main" val="2231705550"/>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6D320AC-71F7-B345-A8F3-275013FA312A}" type="slidenum">
              <a:rPr lang="en-US"/>
              <a:pPr>
                <a:defRPr/>
              </a:pPr>
              <a:t>‹#›</a:t>
            </a:fld>
            <a:endParaRPr lang="en-US"/>
          </a:p>
        </p:txBody>
      </p:sp>
    </p:spTree>
    <p:extLst>
      <p:ext uri="{BB962C8B-B14F-4D97-AF65-F5344CB8AC3E}">
        <p14:creationId xmlns:p14="http://schemas.microsoft.com/office/powerpoint/2010/main" val="3489979743"/>
      </p:ext>
    </p:extLst>
  </p:cSld>
  <p:clrMapOvr>
    <a:masterClrMapping/>
  </p:clrMapOvr>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7269631"/>
      </p:ext>
    </p:extLst>
  </p:cSld>
  <p:clrMapOvr>
    <a:masterClrMapping/>
  </p:clrMapOvr>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74391"/>
      </p:ext>
    </p:extLst>
  </p:cSld>
  <p:clrMapOvr>
    <a:masterClrMapping/>
  </p:clrMapOvr>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5482950"/>
      </p:ext>
    </p:extLst>
  </p:cSld>
  <p:clrMapOvr>
    <a:masterClrMapping/>
  </p:clrMapOvr>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484604"/>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6305679"/>
      </p:ext>
    </p:extLst>
  </p:cSld>
  <p:clrMapOvr>
    <a:masterClrMapping/>
  </p:clrMapOvr>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94105328"/>
      </p:ext>
    </p:extLst>
  </p:cSld>
  <p:clrMapOvr>
    <a:masterClrMapping/>
  </p:clrMapOvr>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4969480"/>
      </p:ext>
    </p:extLst>
  </p:cSld>
  <p:clrMapOvr>
    <a:masterClrMapping/>
  </p:clrMapOvr>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185131"/>
      </p:ext>
    </p:extLst>
  </p:cSld>
  <p:clrMapOvr>
    <a:masterClrMapping/>
  </p:clrMapOvr>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4230101"/>
      </p:ext>
    </p:extLst>
  </p:cSld>
  <p:clrMapOvr>
    <a:masterClrMapping/>
  </p:clrMapOvr>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35113"/>
      </p:ext>
    </p:extLst>
  </p:cSld>
  <p:clrMapOvr>
    <a:masterClrMapping/>
  </p:clrMapOvr>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5070776"/>
      </p:ext>
    </p:extLst>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3503890"/>
      </p:ext>
    </p:extLst>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2647218"/>
      </p:ext>
    </p:extLst>
  </p:cSld>
  <p:clrMapOvr>
    <a:masterClrMapping/>
  </p:clrMapOv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6397697"/>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1724017"/>
      </p:ext>
    </p:extLst>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54423395"/>
      </p:ext>
    </p:extLst>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8492406"/>
      </p:ext>
    </p:extLst>
  </p:cSld>
  <p:clrMapOvr>
    <a:masterClrMapping/>
  </p:clrMapOvr>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8364639"/>
      </p:ext>
    </p:extLst>
  </p:cSld>
  <p:clrMapOvr>
    <a:masterClrMapping/>
  </p:clrMapOvr>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2089538"/>
      </p:ext>
    </p:extLst>
  </p:cSld>
  <p:clrMapOvr>
    <a:masterClrMapping/>
  </p:clrMapOvr>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1450286"/>
      </p:ext>
    </p:extLst>
  </p:cSld>
  <p:clrMapOvr>
    <a:masterClrMapping/>
  </p:clrMapOvr>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5437046"/>
      </p:ext>
    </p:extLst>
  </p:cSld>
  <p:clrMapOvr>
    <a:masterClrMapping/>
  </p:clrMapOvr>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5617253"/>
      </p:ext>
    </p:extLst>
  </p:cSld>
  <p:clrMapOvr>
    <a:masterClrMapping/>
  </p:clrMapOvr>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19884774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10"/>
          </p:nvPr>
        </p:nvSpPr>
        <p:spPr>
          <a:xfrm>
            <a:off x="8077200" y="6340475"/>
            <a:ext cx="685800" cy="365125"/>
          </a:xfrm>
        </p:spPr>
        <p:txBody>
          <a:bodyPr wrap="square" numCol="1" anchorCtr="0" compatLnSpc="1">
            <a:prstTxWarp prst="textNoShape">
              <a:avLst/>
            </a:prstTxWarp>
          </a:bodyPr>
          <a:lstStyle>
            <a:lvl1pPr fontAlgn="base">
              <a:spcBef>
                <a:spcPct val="0"/>
              </a:spcBef>
              <a:spcAft>
                <a:spcPct val="0"/>
              </a:spcAft>
              <a:defRPr sz="2000">
                <a:solidFill>
                  <a:srgbClr val="898989"/>
                </a:solidFill>
                <a:latin typeface="Cambria Math" charset="0"/>
                <a:ea typeface="ＭＳ Ｐゴシック" charset="0"/>
                <a:cs typeface="Cambria Math" charset="0"/>
              </a:defRPr>
            </a:lvl1pPr>
          </a:lstStyle>
          <a:p>
            <a:fld id="{2F9AB1DC-1F54-3E4A-95A3-3C4F38B38287}" type="slidenum">
              <a:rPr lang="en-US"/>
              <a:pPr/>
              <a:t>‹#›</a:t>
            </a:fld>
            <a:endParaRPr lang="en-US"/>
          </a:p>
        </p:txBody>
      </p:sp>
    </p:spTree>
    <p:extLst>
      <p:ext uri="{BB962C8B-B14F-4D97-AF65-F5344CB8AC3E}">
        <p14:creationId xmlns:p14="http://schemas.microsoft.com/office/powerpoint/2010/main" val="2841846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D5ABD69-D797-204B-8AF8-3D380E6914CA}" type="slidenum">
              <a:rPr lang="en-US"/>
              <a:pPr>
                <a:defRPr/>
              </a:pPr>
              <a:t>‹#›</a:t>
            </a:fld>
            <a:endParaRPr lang="en-US"/>
          </a:p>
        </p:txBody>
      </p:sp>
    </p:spTree>
    <p:extLst>
      <p:ext uri="{BB962C8B-B14F-4D97-AF65-F5344CB8AC3E}">
        <p14:creationId xmlns:p14="http://schemas.microsoft.com/office/powerpoint/2010/main" val="32662541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4167CB6-3B08-5F41-8B2C-916DD676D121}" type="slidenum">
              <a:rPr lang="en-US"/>
              <a:pPr>
                <a:defRPr/>
              </a:pPr>
              <a:t>‹#›</a:t>
            </a:fld>
            <a:endParaRPr lang="en-US"/>
          </a:p>
        </p:txBody>
      </p:sp>
    </p:spTree>
    <p:extLst>
      <p:ext uri="{BB962C8B-B14F-4D97-AF65-F5344CB8AC3E}">
        <p14:creationId xmlns:p14="http://schemas.microsoft.com/office/powerpoint/2010/main" val="743503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A0D681A-F5B4-9644-896C-61B2B0FDE4AA}" type="slidenum">
              <a:rPr lang="en-US"/>
              <a:pPr>
                <a:defRPr/>
              </a:pPr>
              <a:t>‹#›</a:t>
            </a:fld>
            <a:endParaRPr lang="en-US"/>
          </a:p>
        </p:txBody>
      </p:sp>
    </p:spTree>
    <p:extLst>
      <p:ext uri="{BB962C8B-B14F-4D97-AF65-F5344CB8AC3E}">
        <p14:creationId xmlns:p14="http://schemas.microsoft.com/office/powerpoint/2010/main" val="12144894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9EE30A7-2F09-2442-8BD0-04F2DD3C2603}" type="slidenum">
              <a:rPr lang="en-US"/>
              <a:pPr>
                <a:defRPr/>
              </a:pPr>
              <a:t>‹#›</a:t>
            </a:fld>
            <a:endParaRPr lang="en-US"/>
          </a:p>
        </p:txBody>
      </p:sp>
    </p:spTree>
    <p:extLst>
      <p:ext uri="{BB962C8B-B14F-4D97-AF65-F5344CB8AC3E}">
        <p14:creationId xmlns:p14="http://schemas.microsoft.com/office/powerpoint/2010/main" val="1211867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56C5735-7F4B-8947-B422-F91141E3F4AD}" type="slidenum">
              <a:rPr lang="en-US"/>
              <a:pPr>
                <a:defRPr/>
              </a:pPr>
              <a:t>‹#›</a:t>
            </a:fld>
            <a:endParaRPr lang="en-US"/>
          </a:p>
        </p:txBody>
      </p:sp>
    </p:spTree>
    <p:extLst>
      <p:ext uri="{BB962C8B-B14F-4D97-AF65-F5344CB8AC3E}">
        <p14:creationId xmlns:p14="http://schemas.microsoft.com/office/powerpoint/2010/main" val="35327614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E84826-6BA8-884D-A601-2AAB8825DBC3}" type="slidenum">
              <a:rPr lang="en-US"/>
              <a:pPr>
                <a:defRPr/>
              </a:pPr>
              <a:t>‹#›</a:t>
            </a:fld>
            <a:endParaRPr lang="en-US"/>
          </a:p>
        </p:txBody>
      </p:sp>
    </p:spTree>
    <p:extLst>
      <p:ext uri="{BB962C8B-B14F-4D97-AF65-F5344CB8AC3E}">
        <p14:creationId xmlns:p14="http://schemas.microsoft.com/office/powerpoint/2010/main" val="3274990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531BACC-C330-6040-8E9C-315FB8A2D4F3}" type="slidenum">
              <a:rPr lang="en-US"/>
              <a:pPr>
                <a:defRPr/>
              </a:pPr>
              <a:t>‹#›</a:t>
            </a:fld>
            <a:endParaRPr lang="en-US"/>
          </a:p>
        </p:txBody>
      </p:sp>
    </p:spTree>
    <p:extLst>
      <p:ext uri="{BB962C8B-B14F-4D97-AF65-F5344CB8AC3E}">
        <p14:creationId xmlns:p14="http://schemas.microsoft.com/office/powerpoint/2010/main" val="15352287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A13EE9E-551C-B04A-8AEF-33C040418E39}" type="slidenum">
              <a:rPr lang="en-US"/>
              <a:pPr>
                <a:defRPr/>
              </a:pPr>
              <a:t>‹#›</a:t>
            </a:fld>
            <a:endParaRPr lang="en-US"/>
          </a:p>
        </p:txBody>
      </p:sp>
    </p:spTree>
    <p:extLst>
      <p:ext uri="{BB962C8B-B14F-4D97-AF65-F5344CB8AC3E}">
        <p14:creationId xmlns:p14="http://schemas.microsoft.com/office/powerpoint/2010/main" val="214386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200974D-7775-EC48-B655-6C7A7623F53B}" type="slidenum">
              <a:rPr lang="en-US"/>
              <a:pPr>
                <a:defRPr/>
              </a:pPr>
              <a:t>‹#›</a:t>
            </a:fld>
            <a:endParaRPr lang="en-US"/>
          </a:p>
        </p:txBody>
      </p:sp>
    </p:spTree>
    <p:extLst>
      <p:ext uri="{BB962C8B-B14F-4D97-AF65-F5344CB8AC3E}">
        <p14:creationId xmlns:p14="http://schemas.microsoft.com/office/powerpoint/2010/main" val="3943938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625676"/>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2090546"/>
      </p:ext>
    </p:extLst>
  </p:cSld>
  <p:clrMapOvr>
    <a:masterClrMapping/>
  </p:clrMapOvr>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9100005"/>
      </p:ext>
    </p:extLst>
  </p:cSld>
  <p:clrMapOvr>
    <a:masterClrMapping/>
  </p:clrMapOvr>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5056819"/>
      </p:ext>
    </p:extLst>
  </p:cSld>
  <p:clrMapOvr>
    <a:masterClrMapping/>
  </p:clrMapOvr>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6412476"/>
      </p:ext>
    </p:extLst>
  </p:cSld>
  <p:clrMapOvr>
    <a:masterClrMapping/>
  </p:clrMapOvr>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8089379"/>
      </p:ext>
    </p:extLst>
  </p:cSld>
  <p:clrMapOvr>
    <a:masterClrMapping/>
  </p:clrMapOvr>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5081763"/>
      </p:ext>
    </p:extLst>
  </p:cSld>
  <p:clrMapOvr>
    <a:masterClrMapping/>
  </p:clrMapOvr>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8603731"/>
      </p:ext>
    </p:extLst>
  </p:cSld>
  <p:clrMapOvr>
    <a:masterClrMapping/>
  </p:clrMapOvr>
  <p:transition/>
</p:sldLayout>
</file>

<file path=ppt/slideLayouts/slideLayout6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8735776"/>
      </p:ext>
    </p:extLst>
  </p:cSld>
  <p:clrMapOvr>
    <a:masterClrMapping/>
  </p:clrMapOvr>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766877"/>
      </p:ext>
    </p:extLst>
  </p:cSld>
  <p:clrMapOvr>
    <a:masterClrMapping/>
  </p:clrMapOvr>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6333599"/>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1804900"/>
      </p:ext>
    </p:extLst>
  </p:cSld>
  <p:clrMapOvr>
    <a:masterClrMapping/>
  </p:clrMapOvr>
  <p:transition/>
</p:sldLayout>
</file>

<file path=ppt/slideLayouts/slideLayout6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67627032"/>
      </p:ext>
    </p:extLst>
  </p:cSld>
  <p:clrMapOvr>
    <a:masterClrMapping/>
  </p:clrMapOvr>
  <p:transition/>
</p:sldLayout>
</file>

<file path=ppt/slideLayouts/slideLayout6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867705307"/>
      </p:ext>
    </p:extLst>
  </p:cSld>
  <p:clrMapOvr>
    <a:masterClrMapping/>
  </p:clrMapOvr>
  <p:transition/>
</p:sldLayout>
</file>

<file path=ppt/slideLayouts/slideLayout6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909213287"/>
      </p:ext>
    </p:extLst>
  </p:cSld>
  <p:clrMapOvr>
    <a:masterClrMapping/>
  </p:clrMapOvr>
  <p:transition/>
</p:sldLayout>
</file>

<file path=ppt/slideLayouts/slideLayout6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04551678"/>
      </p:ext>
    </p:extLst>
  </p:cSld>
  <p:clrMapOvr>
    <a:masterClrMapping/>
  </p:clrMapOvr>
  <p:transition/>
</p:sldLayout>
</file>

<file path=ppt/slideLayouts/slideLayout6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52114607"/>
      </p:ext>
    </p:extLst>
  </p:cSld>
  <p:clrMapOvr>
    <a:masterClrMapping/>
  </p:clrMapOvr>
  <p:transition/>
</p:sldLayout>
</file>

<file path=ppt/slideLayouts/slideLayout6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396304225"/>
      </p:ext>
    </p:extLst>
  </p:cSld>
  <p:clrMapOvr>
    <a:masterClrMapping/>
  </p:clrMapOvr>
  <p:transition/>
</p:sldLayout>
</file>

<file path=ppt/slideLayouts/slideLayout6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686446272"/>
      </p:ext>
    </p:extLst>
  </p:cSld>
  <p:clrMapOvr>
    <a:masterClrMapping/>
  </p:clrMapOvr>
  <p:transition/>
</p:sldLayout>
</file>

<file path=ppt/slideLayouts/slideLayout6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4147850429"/>
      </p:ext>
    </p:extLst>
  </p:cSld>
  <p:clrMapOvr>
    <a:masterClrMapping/>
  </p:clrMapOvr>
  <p:transition/>
</p:sldLayout>
</file>

<file path=ppt/slideLayouts/slideLayout6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2727827147"/>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402603565"/>
      </p:ext>
    </p:extLst>
  </p:cSld>
  <p:clrMapOvr>
    <a:masterClrMapping/>
  </p:clrMapOvr>
  <p:transition/>
</p:sldLayout>
</file>

<file path=ppt/slideLayouts/slideLayout6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41652260"/>
      </p:ext>
    </p:extLst>
  </p:cSld>
  <p:clrMapOvr>
    <a:masterClrMapping/>
  </p:clrMapOvr>
  <p:transition/>
</p:sldLayout>
</file>

<file path=ppt/slideLayouts/slideLayout6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0238494"/>
      </p:ext>
    </p:extLst>
  </p:cSld>
  <p:clrMapOvr>
    <a:masterClrMapping/>
  </p:clrMapOvr>
  <p:transition/>
</p:sldLayout>
</file>

<file path=ppt/slideLayouts/slideLayout6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7273774"/>
      </p:ext>
    </p:extLst>
  </p:cSld>
  <p:clrMapOvr>
    <a:masterClrMapping/>
  </p:clrMapOvr>
  <p:transition/>
</p:sldLayout>
</file>

<file path=ppt/slideLayouts/slideLayout6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1525032"/>
      </p:ext>
    </p:extLst>
  </p:cSld>
  <p:clrMapOvr>
    <a:masterClrMapping/>
  </p:clrMapOvr>
  <p:transition/>
</p:sldLayout>
</file>

<file path=ppt/slideLayouts/slideLayout6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407841"/>
      </p:ext>
    </p:extLst>
  </p:cSld>
  <p:clrMapOvr>
    <a:masterClrMapping/>
  </p:clrMapOvr>
  <p:transition/>
</p:sldLayout>
</file>

<file path=ppt/slideLayouts/slideLayout6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8197304"/>
      </p:ext>
    </p:extLst>
  </p:cSld>
  <p:clrMapOvr>
    <a:masterClrMapping/>
  </p:clrMapOvr>
  <p:transition/>
</p:sldLayout>
</file>

<file path=ppt/slideLayouts/slideLayout6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5844893"/>
      </p:ext>
    </p:extLst>
  </p:cSld>
  <p:clrMapOvr>
    <a:masterClrMapping/>
  </p:clrMapOvr>
  <p:transition/>
</p:sldLayout>
</file>

<file path=ppt/slideLayouts/slideLayout6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6572785"/>
      </p:ext>
    </p:extLst>
  </p:cSld>
  <p:clrMapOvr>
    <a:masterClrMapping/>
  </p:clrMapOvr>
  <p:transition/>
</p:sldLayout>
</file>

<file path=ppt/slideLayouts/slideLayout6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2490012"/>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24392628"/>
      </p:ext>
    </p:extLst>
  </p:cSld>
  <p:clrMapOvr>
    <a:masterClrMapping/>
  </p:clrMapOvr>
  <p:transition/>
</p:sldLayout>
</file>

<file path=ppt/slideLayouts/slideLayout6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3930839"/>
      </p:ext>
    </p:extLst>
  </p:cSld>
  <p:clrMapOvr>
    <a:masterClrMapping/>
  </p:clrMapOvr>
  <p:transition/>
</p:sldLayout>
</file>

<file path=ppt/slideLayouts/slideLayout6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6634247"/>
      </p:ext>
    </p:extLst>
  </p:cSld>
  <p:clrMapOvr>
    <a:masterClrMapping/>
  </p:clrMapOvr>
  <p:transition/>
</p:sldLayout>
</file>

<file path=ppt/slideLayouts/slideLayout6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3547196"/>
      </p:ext>
    </p:extLst>
  </p:cSld>
  <p:clrMapOvr>
    <a:masterClrMapping/>
  </p:clrMapOvr>
  <p:transition/>
</p:sldLayout>
</file>

<file path=ppt/slideLayouts/slideLayout6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9537139"/>
      </p:ext>
    </p:extLst>
  </p:cSld>
  <p:clrMapOvr>
    <a:masterClrMapping/>
  </p:clrMapOvr>
  <p:transition/>
</p:sldLayout>
</file>

<file path=ppt/slideLayouts/slideLayout6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4076267"/>
      </p:ext>
    </p:extLst>
  </p:cSld>
  <p:clrMapOvr>
    <a:masterClrMapping/>
  </p:clrMapOvr>
  <p:transition/>
</p:sldLayout>
</file>

<file path=ppt/slideLayouts/slideLayout6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7316184"/>
      </p:ext>
    </p:extLst>
  </p:cSld>
  <p:clrMapOvr>
    <a:masterClrMapping/>
  </p:clrMapOvr>
  <p:transition/>
</p:sldLayout>
</file>

<file path=ppt/slideLayouts/slideLayout6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5361187"/>
      </p:ext>
    </p:extLst>
  </p:cSld>
  <p:clrMapOvr>
    <a:masterClrMapping/>
  </p:clrMapOvr>
  <p:transition/>
</p:sldLayout>
</file>

<file path=ppt/slideLayouts/slideLayout6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5929227"/>
      </p:ext>
    </p:extLst>
  </p:cSld>
  <p:clrMapOvr>
    <a:masterClrMapping/>
  </p:clrMapOvr>
  <p:transition/>
</p:sldLayout>
</file>

<file path=ppt/slideLayouts/slideLayout6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019400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5794084"/>
      </p:ext>
    </p:extLst>
  </p:cSld>
  <p:clrMapOvr>
    <a:masterClrMapping/>
  </p:clrMapOvr>
  <p:transition/>
</p:sldLayout>
</file>

<file path=ppt/slideLayouts/slideLayout7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9503525"/>
      </p:ext>
    </p:extLst>
  </p:cSld>
  <p:clrMapOvr>
    <a:masterClrMapping/>
  </p:clrMapOvr>
  <p:transition/>
</p:sldLayout>
</file>

<file path=ppt/slideLayouts/slideLayout7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9029388"/>
      </p:ext>
    </p:extLst>
  </p:cSld>
  <p:clrMapOvr>
    <a:masterClrMapping/>
  </p:clrMapOvr>
  <p:transition/>
</p:sldLayout>
</file>

<file path=ppt/slideLayouts/slideLayout7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7053703"/>
      </p:ext>
    </p:extLst>
  </p:cSld>
  <p:clrMapOvr>
    <a:masterClrMapping/>
  </p:clrMapOvr>
  <p:transition/>
</p:sldLayout>
</file>

<file path=ppt/slideLayouts/slideLayout70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1183286"/>
      </p:ext>
    </p:extLst>
  </p:cSld>
  <p:clrMapOvr>
    <a:masterClrMapping/>
  </p:clrMapOvr>
  <p:transition/>
</p:sldLayout>
</file>

<file path=ppt/slideLayouts/slideLayout70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651554"/>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5"/>
            <a:ext cx="8987623"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5"/>
            <a:ext cx="8987623" cy="5318753"/>
          </a:xfrm>
          <a:prstGeom prst="rect">
            <a:avLst/>
          </a:prstGeom>
        </p:spPr>
        <p:txBody>
          <a:bodyPr/>
          <a:lstStyle>
            <a:lvl1pPr>
              <a:defRPr sz="3600">
                <a:latin typeface="Cambria" panose="02040503050406030204" pitchFamily="18" charset="0"/>
              </a:defRPr>
            </a:lvl1pPr>
            <a:lvl2pPr marL="685783" indent="-228594">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safari.png"/>
          <p:cNvPicPr>
            <a:picLocks noChangeAspect="1"/>
          </p:cNvPicPr>
          <p:nvPr userDrawn="1"/>
        </p:nvPicPr>
        <p:blipFill>
          <a:blip r:embed="rId2" cstate="print"/>
          <a:stretch>
            <a:fillRect/>
          </a:stretch>
        </p:blipFill>
        <p:spPr>
          <a:xfrm>
            <a:off x="189560" y="6413144"/>
            <a:ext cx="1080120" cy="312523"/>
          </a:xfrm>
          <a:prstGeom prst="rect">
            <a:avLst/>
          </a:prstGeom>
        </p:spPr>
      </p:pic>
    </p:spTree>
    <p:extLst>
      <p:ext uri="{BB962C8B-B14F-4D97-AF65-F5344CB8AC3E}">
        <p14:creationId xmlns:p14="http://schemas.microsoft.com/office/powerpoint/2010/main" val="408745664"/>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11090338"/>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75870631"/>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DEBDFEA4-C20F-104A-BC27-408CBECDF119}" type="slidenum">
              <a:rPr lang="en-US" altLang="en-US"/>
              <a:pPr>
                <a:defRPr/>
              </a:pPr>
              <a:t>‹#›</a:t>
            </a:fld>
            <a:endParaRPr lang="en-US" altLang="en-US"/>
          </a:p>
        </p:txBody>
      </p:sp>
    </p:spTree>
    <p:extLst>
      <p:ext uri="{BB962C8B-B14F-4D97-AF65-F5344CB8AC3E}">
        <p14:creationId xmlns:p14="http://schemas.microsoft.com/office/powerpoint/2010/main" val="3669861593"/>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85EC0B31-7E1A-5D4D-983E-2275653A8B31}" type="slidenum">
              <a:rPr lang="en-US" altLang="en-US"/>
              <a:pPr>
                <a:defRPr/>
              </a:pPr>
              <a:t>‹#›</a:t>
            </a:fld>
            <a:endParaRPr lang="en-US" altLang="en-US"/>
          </a:p>
        </p:txBody>
      </p:sp>
    </p:spTree>
    <p:extLst>
      <p:ext uri="{BB962C8B-B14F-4D97-AF65-F5344CB8AC3E}">
        <p14:creationId xmlns:p14="http://schemas.microsoft.com/office/powerpoint/2010/main" val="134450037"/>
      </p:ext>
    </p:extLst>
  </p:cSld>
  <p:clrMapOvr>
    <a:masterClrMapping/>
  </p:clrMapOvr>
  <p:transition/>
</p:sldLayout>
</file>

<file path=ppt/slideLayouts/slideLayout7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E0BEF943-F4A0-4D46-B4C9-58E9F66D0EF1}" type="slidenum">
              <a:rPr lang="en-US" altLang="en-US"/>
              <a:pPr>
                <a:defRPr/>
              </a:pPr>
              <a:t>‹#›</a:t>
            </a:fld>
            <a:endParaRPr lang="en-US" altLang="en-US"/>
          </a:p>
        </p:txBody>
      </p:sp>
    </p:spTree>
    <p:extLst>
      <p:ext uri="{BB962C8B-B14F-4D97-AF65-F5344CB8AC3E}">
        <p14:creationId xmlns:p14="http://schemas.microsoft.com/office/powerpoint/2010/main" val="1064580612"/>
      </p:ext>
    </p:extLst>
  </p:cSld>
  <p:clrMapOvr>
    <a:masterClrMapping/>
  </p:clrMapOvr>
  <p:transition/>
</p:sldLayout>
</file>

<file path=ppt/slideLayouts/slideLayout7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4475E6A-3752-FC41-B8A3-75D7F64530DA}" type="slidenum">
              <a:rPr lang="en-US" altLang="en-US"/>
              <a:pPr>
                <a:defRPr/>
              </a:pPr>
              <a:t>‹#›</a:t>
            </a:fld>
            <a:endParaRPr lang="en-US" altLang="en-US"/>
          </a:p>
        </p:txBody>
      </p:sp>
    </p:spTree>
    <p:extLst>
      <p:ext uri="{BB962C8B-B14F-4D97-AF65-F5344CB8AC3E}">
        <p14:creationId xmlns:p14="http://schemas.microsoft.com/office/powerpoint/2010/main" val="3360622150"/>
      </p:ext>
    </p:extLst>
  </p:cSld>
  <p:clrMapOvr>
    <a:masterClrMapping/>
  </p:clrMapOvr>
  <p:transition/>
</p:sldLayout>
</file>

<file path=ppt/slideLayouts/slideLayout7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D5D7E345-B863-7F48-B37E-C4D1A0E761A7}" type="slidenum">
              <a:rPr lang="en-US" altLang="en-US"/>
              <a:pPr>
                <a:defRPr/>
              </a:pPr>
              <a:t>‹#›</a:t>
            </a:fld>
            <a:endParaRPr lang="en-US" altLang="en-US"/>
          </a:p>
        </p:txBody>
      </p:sp>
    </p:spTree>
    <p:extLst>
      <p:ext uri="{BB962C8B-B14F-4D97-AF65-F5344CB8AC3E}">
        <p14:creationId xmlns:p14="http://schemas.microsoft.com/office/powerpoint/2010/main" val="3825790000"/>
      </p:ext>
    </p:extLst>
  </p:cSld>
  <p:clrMapOvr>
    <a:masterClrMapping/>
  </p:clrMapOvr>
  <p:transition/>
</p:sldLayout>
</file>

<file path=ppt/slideLayouts/slideLayout7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DDAD7548-FD3A-9B40-80D2-DE711E168A26}" type="slidenum">
              <a:rPr lang="en-US" altLang="en-US"/>
              <a:pPr>
                <a:defRPr/>
              </a:pPr>
              <a:t>‹#›</a:t>
            </a:fld>
            <a:endParaRPr lang="en-US" altLang="en-US"/>
          </a:p>
        </p:txBody>
      </p:sp>
    </p:spTree>
    <p:extLst>
      <p:ext uri="{BB962C8B-B14F-4D97-AF65-F5344CB8AC3E}">
        <p14:creationId xmlns:p14="http://schemas.microsoft.com/office/powerpoint/2010/main" val="3839668887"/>
      </p:ext>
    </p:extLst>
  </p:cSld>
  <p:clrMapOvr>
    <a:masterClrMapping/>
  </p:clrMapOvr>
  <p:transition/>
</p:sldLayout>
</file>

<file path=ppt/slideLayouts/slideLayout7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08DCDF4F-585B-6D4F-A4CB-C67AB7D5B765}" type="slidenum">
              <a:rPr lang="en-US" altLang="en-US"/>
              <a:pPr>
                <a:defRPr/>
              </a:pPr>
              <a:t>‹#›</a:t>
            </a:fld>
            <a:endParaRPr lang="en-US" altLang="en-US"/>
          </a:p>
        </p:txBody>
      </p:sp>
    </p:spTree>
    <p:extLst>
      <p:ext uri="{BB962C8B-B14F-4D97-AF65-F5344CB8AC3E}">
        <p14:creationId xmlns:p14="http://schemas.microsoft.com/office/powerpoint/2010/main" val="378820143"/>
      </p:ext>
    </p:extLst>
  </p:cSld>
  <p:clrMapOvr>
    <a:masterClrMapping/>
  </p:clrMapOvr>
  <p:transition/>
</p:sldLayout>
</file>

<file path=ppt/slideLayouts/slideLayout7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90FC4979-FCD7-694E-8B26-68BFE56F7694}" type="slidenum">
              <a:rPr lang="en-US" altLang="en-US"/>
              <a:pPr>
                <a:defRPr/>
              </a:pPr>
              <a:t>‹#›</a:t>
            </a:fld>
            <a:endParaRPr lang="en-US" altLang="en-US"/>
          </a:p>
        </p:txBody>
      </p:sp>
    </p:spTree>
    <p:extLst>
      <p:ext uri="{BB962C8B-B14F-4D97-AF65-F5344CB8AC3E}">
        <p14:creationId xmlns:p14="http://schemas.microsoft.com/office/powerpoint/2010/main" val="3828807734"/>
      </p:ext>
    </p:extLst>
  </p:cSld>
  <p:clrMapOvr>
    <a:masterClrMapping/>
  </p:clrMapOvr>
  <p:transition/>
</p:sldLayout>
</file>

<file path=ppt/slideLayouts/slideLayout7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CF8051ED-7F0F-1747-91E3-F6CFAF063EC3}" type="slidenum">
              <a:rPr lang="en-US" altLang="en-US"/>
              <a:pPr>
                <a:defRPr/>
              </a:pPr>
              <a:t>‹#›</a:t>
            </a:fld>
            <a:endParaRPr lang="en-US" altLang="en-US"/>
          </a:p>
        </p:txBody>
      </p:sp>
    </p:spTree>
    <p:extLst>
      <p:ext uri="{BB962C8B-B14F-4D97-AF65-F5344CB8AC3E}">
        <p14:creationId xmlns:p14="http://schemas.microsoft.com/office/powerpoint/2010/main" val="3815451285"/>
      </p:ext>
    </p:extLst>
  </p:cSld>
  <p:clrMapOvr>
    <a:masterClrMapping/>
  </p:clrMapOvr>
  <p:transition/>
</p:sldLayout>
</file>

<file path=ppt/slideLayouts/slideLayout7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DF10535E-D52C-7148-ABB0-7547E77158BC}" type="slidenum">
              <a:rPr lang="en-US" altLang="en-US"/>
              <a:pPr>
                <a:defRPr/>
              </a:pPr>
              <a:t>‹#›</a:t>
            </a:fld>
            <a:endParaRPr lang="en-US" altLang="en-US"/>
          </a:p>
        </p:txBody>
      </p:sp>
    </p:spTree>
    <p:extLst>
      <p:ext uri="{BB962C8B-B14F-4D97-AF65-F5344CB8AC3E}">
        <p14:creationId xmlns:p14="http://schemas.microsoft.com/office/powerpoint/2010/main" val="2917025023"/>
      </p:ext>
    </p:extLst>
  </p:cSld>
  <p:clrMapOvr>
    <a:masterClrMapping/>
  </p:clrMapOvr>
  <p:transition/>
</p:sldLayout>
</file>

<file path=ppt/slideLayouts/slideLayout7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437D0A7A-F6FB-1F48-9A4B-A6A40DC9AC24}" type="slidenum">
              <a:rPr lang="en-US" altLang="en-US"/>
              <a:pPr>
                <a:defRPr/>
              </a:pPr>
              <a:t>‹#›</a:t>
            </a:fld>
            <a:endParaRPr lang="en-US" altLang="en-US"/>
          </a:p>
        </p:txBody>
      </p:sp>
    </p:spTree>
    <p:extLst>
      <p:ext uri="{BB962C8B-B14F-4D97-AF65-F5344CB8AC3E}">
        <p14:creationId xmlns:p14="http://schemas.microsoft.com/office/powerpoint/2010/main" val="1321780326"/>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F40AFC27-E9C2-A540-A3C4-249358E56051}" type="slidenum">
              <a:rPr lang="en-US" altLang="en-US"/>
              <a:pPr>
                <a:defRPr/>
              </a:pPr>
              <a:t>‹#›</a:t>
            </a:fld>
            <a:endParaRPr lang="en-US" altLang="en-US"/>
          </a:p>
        </p:txBody>
      </p:sp>
    </p:spTree>
    <p:extLst>
      <p:ext uri="{BB962C8B-B14F-4D97-AF65-F5344CB8AC3E}">
        <p14:creationId xmlns:p14="http://schemas.microsoft.com/office/powerpoint/2010/main" val="1439888438"/>
      </p:ext>
    </p:extLst>
  </p:cSld>
  <p:clrMapOvr>
    <a:masterClrMapping/>
  </p:clrMapOvr>
  <p:transition/>
</p:sldLayout>
</file>

<file path=ppt/slideLayouts/slideLayout7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F95B04E4-937C-664F-B51F-D8C30ABD33B0}"/>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48FE1C4B-D953-0249-AAC5-1CEBC09BA0D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6CEAA0A5-E9E4-5140-BD46-DA6256C8BD9D}"/>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D19D6D91-79A7-6D42-B64F-582CA85CF65A}"/>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FA33B19D-FBD6-3545-A911-696365B2674E}"/>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E3F69791-C3A5-1144-92B1-333CF796E52A}"/>
              </a:ext>
            </a:extLst>
          </p:cNvPr>
          <p:cNvSpPr>
            <a:spLocks noGrp="1" noChangeArrowheads="1"/>
          </p:cNvSpPr>
          <p:nvPr>
            <p:ph type="sldNum" sz="quarter" idx="12"/>
          </p:nvPr>
        </p:nvSpPr>
        <p:spPr/>
        <p:txBody>
          <a:bodyPr/>
          <a:lstStyle>
            <a:lvl1pPr>
              <a:defRPr sz="1200" smtClean="0"/>
            </a:lvl1pPr>
          </a:lstStyle>
          <a:p>
            <a:pPr>
              <a:defRPr/>
            </a:pPr>
            <a:fld id="{3B3FDAE8-A59F-B84A-B845-84C535A39ED0}" type="slidenum">
              <a:rPr lang="en-US" altLang="en-US"/>
              <a:pPr>
                <a:defRPr/>
              </a:pPr>
              <a:t>‹#›</a:t>
            </a:fld>
            <a:endParaRPr lang="en-US" altLang="en-US"/>
          </a:p>
        </p:txBody>
      </p:sp>
    </p:spTree>
    <p:extLst>
      <p:ext uri="{BB962C8B-B14F-4D97-AF65-F5344CB8AC3E}">
        <p14:creationId xmlns:p14="http://schemas.microsoft.com/office/powerpoint/2010/main" val="656669209"/>
      </p:ext>
    </p:extLst>
  </p:cSld>
  <p:clrMapOvr>
    <a:masterClrMapping/>
  </p:clrMapOvr>
  <p:transition/>
</p:sldLayout>
</file>

<file path=ppt/slideLayouts/slideLayout7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73A97B69-F936-9541-A4C0-4803E0D9803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ACF1560-B282-884D-8A11-92C4A17C9387}"/>
              </a:ext>
            </a:extLst>
          </p:cNvPr>
          <p:cNvSpPr>
            <a:spLocks noGrp="1" noChangeArrowheads="1"/>
          </p:cNvSpPr>
          <p:nvPr>
            <p:ph type="sldNum" sz="quarter" idx="11"/>
          </p:nvPr>
        </p:nvSpPr>
        <p:spPr>
          <a:ln/>
        </p:spPr>
        <p:txBody>
          <a:bodyPr/>
          <a:lstStyle>
            <a:lvl1pPr>
              <a:defRPr/>
            </a:lvl1pPr>
          </a:lstStyle>
          <a:p>
            <a:pPr>
              <a:defRPr/>
            </a:pPr>
            <a:fld id="{ABF4462A-42FE-A84B-9002-68A00ADE644F}" type="slidenum">
              <a:rPr lang="en-US" altLang="en-US"/>
              <a:pPr>
                <a:defRPr/>
              </a:pPr>
              <a:t>‹#›</a:t>
            </a:fld>
            <a:endParaRPr lang="en-US" altLang="en-US"/>
          </a:p>
        </p:txBody>
      </p:sp>
    </p:spTree>
    <p:extLst>
      <p:ext uri="{BB962C8B-B14F-4D97-AF65-F5344CB8AC3E}">
        <p14:creationId xmlns:p14="http://schemas.microsoft.com/office/powerpoint/2010/main" val="336813805"/>
      </p:ext>
    </p:extLst>
  </p:cSld>
  <p:clrMapOvr>
    <a:masterClrMapping/>
  </p:clrMapOvr>
  <p:transition/>
</p:sldLayout>
</file>

<file path=ppt/slideLayouts/slideLayout7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F2623055-6F7E-CF4A-ADEE-B8106026EC5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508F7ABC-7804-9A45-8345-A3C1D4AE2951}"/>
              </a:ext>
            </a:extLst>
          </p:cNvPr>
          <p:cNvSpPr>
            <a:spLocks noGrp="1" noChangeArrowheads="1"/>
          </p:cNvSpPr>
          <p:nvPr>
            <p:ph type="sldNum" sz="quarter" idx="11"/>
          </p:nvPr>
        </p:nvSpPr>
        <p:spPr>
          <a:ln/>
        </p:spPr>
        <p:txBody>
          <a:bodyPr/>
          <a:lstStyle>
            <a:lvl1pPr>
              <a:defRPr/>
            </a:lvl1pPr>
          </a:lstStyle>
          <a:p>
            <a:pPr>
              <a:defRPr/>
            </a:pPr>
            <a:fld id="{33CFE70D-E1B6-6444-B39A-56D9F01DCD47}" type="slidenum">
              <a:rPr lang="en-US" altLang="en-US"/>
              <a:pPr>
                <a:defRPr/>
              </a:pPr>
              <a:t>‹#›</a:t>
            </a:fld>
            <a:endParaRPr lang="en-US" altLang="en-US"/>
          </a:p>
        </p:txBody>
      </p:sp>
    </p:spTree>
    <p:extLst>
      <p:ext uri="{BB962C8B-B14F-4D97-AF65-F5344CB8AC3E}">
        <p14:creationId xmlns:p14="http://schemas.microsoft.com/office/powerpoint/2010/main" val="3520389837"/>
      </p:ext>
    </p:extLst>
  </p:cSld>
  <p:clrMapOvr>
    <a:masterClrMapping/>
  </p:clrMapOvr>
  <p:transition/>
</p:sldLayout>
</file>

<file path=ppt/slideLayouts/slideLayout7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371F563C-CD40-A941-946F-51381E41C508}"/>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3913447-512A-8E4A-90A4-7079BD9A51DA}"/>
              </a:ext>
            </a:extLst>
          </p:cNvPr>
          <p:cNvSpPr>
            <a:spLocks noGrp="1" noChangeArrowheads="1"/>
          </p:cNvSpPr>
          <p:nvPr>
            <p:ph type="sldNum" sz="quarter" idx="11"/>
          </p:nvPr>
        </p:nvSpPr>
        <p:spPr>
          <a:ln/>
        </p:spPr>
        <p:txBody>
          <a:bodyPr/>
          <a:lstStyle>
            <a:lvl1pPr>
              <a:defRPr/>
            </a:lvl1pPr>
          </a:lstStyle>
          <a:p>
            <a:pPr>
              <a:defRPr/>
            </a:pPr>
            <a:fld id="{F061E867-9ECF-604D-A3A5-B01890269E4D}" type="slidenum">
              <a:rPr lang="en-US" altLang="en-US"/>
              <a:pPr>
                <a:defRPr/>
              </a:pPr>
              <a:t>‹#›</a:t>
            </a:fld>
            <a:endParaRPr lang="en-US" altLang="en-US"/>
          </a:p>
        </p:txBody>
      </p:sp>
    </p:spTree>
    <p:extLst>
      <p:ext uri="{BB962C8B-B14F-4D97-AF65-F5344CB8AC3E}">
        <p14:creationId xmlns:p14="http://schemas.microsoft.com/office/powerpoint/2010/main" val="3125631256"/>
      </p:ext>
    </p:extLst>
  </p:cSld>
  <p:clrMapOvr>
    <a:masterClrMapping/>
  </p:clrMapOvr>
  <p:transition/>
</p:sldLayout>
</file>

<file path=ppt/slideLayouts/slideLayout7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5F572121-A8E8-2D44-9C8A-867F1E7CF2D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375A6BC4-4875-D14C-AD8B-EDD376D8CFAC}"/>
              </a:ext>
            </a:extLst>
          </p:cNvPr>
          <p:cNvSpPr>
            <a:spLocks noGrp="1" noChangeArrowheads="1"/>
          </p:cNvSpPr>
          <p:nvPr>
            <p:ph type="sldNum" sz="quarter" idx="11"/>
          </p:nvPr>
        </p:nvSpPr>
        <p:spPr>
          <a:ln/>
        </p:spPr>
        <p:txBody>
          <a:bodyPr/>
          <a:lstStyle>
            <a:lvl1pPr>
              <a:defRPr/>
            </a:lvl1pPr>
          </a:lstStyle>
          <a:p>
            <a:pPr>
              <a:defRPr/>
            </a:pPr>
            <a:fld id="{6BF9FD31-60B6-C346-9D89-A4089B899D90}" type="slidenum">
              <a:rPr lang="en-US" altLang="en-US"/>
              <a:pPr>
                <a:defRPr/>
              </a:pPr>
              <a:t>‹#›</a:t>
            </a:fld>
            <a:endParaRPr lang="en-US" altLang="en-US"/>
          </a:p>
        </p:txBody>
      </p:sp>
    </p:spTree>
    <p:extLst>
      <p:ext uri="{BB962C8B-B14F-4D97-AF65-F5344CB8AC3E}">
        <p14:creationId xmlns:p14="http://schemas.microsoft.com/office/powerpoint/2010/main" val="3008841999"/>
      </p:ext>
    </p:extLst>
  </p:cSld>
  <p:clrMapOvr>
    <a:masterClrMapping/>
  </p:clrMapOvr>
  <p:transition/>
</p:sldLayout>
</file>

<file path=ppt/slideLayouts/slideLayout7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4209F53-5EDE-1248-9733-CEB7AFA430D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CED11C88-124D-0347-AECA-31127847197C}"/>
              </a:ext>
            </a:extLst>
          </p:cNvPr>
          <p:cNvSpPr>
            <a:spLocks noGrp="1" noChangeArrowheads="1"/>
          </p:cNvSpPr>
          <p:nvPr>
            <p:ph type="sldNum" sz="quarter" idx="11"/>
          </p:nvPr>
        </p:nvSpPr>
        <p:spPr>
          <a:ln/>
        </p:spPr>
        <p:txBody>
          <a:bodyPr/>
          <a:lstStyle>
            <a:lvl1pPr>
              <a:defRPr/>
            </a:lvl1pPr>
          </a:lstStyle>
          <a:p>
            <a:pPr>
              <a:defRPr/>
            </a:pPr>
            <a:fld id="{ABA189F7-876C-7946-AB0D-5451C843C772}" type="slidenum">
              <a:rPr lang="en-US" altLang="en-US"/>
              <a:pPr>
                <a:defRPr/>
              </a:pPr>
              <a:t>‹#›</a:t>
            </a:fld>
            <a:endParaRPr lang="en-US" altLang="en-US"/>
          </a:p>
        </p:txBody>
      </p:sp>
    </p:spTree>
    <p:extLst>
      <p:ext uri="{BB962C8B-B14F-4D97-AF65-F5344CB8AC3E}">
        <p14:creationId xmlns:p14="http://schemas.microsoft.com/office/powerpoint/2010/main" val="2700192181"/>
      </p:ext>
    </p:extLst>
  </p:cSld>
  <p:clrMapOvr>
    <a:masterClrMapping/>
  </p:clrMapOvr>
  <p:transition/>
</p:sldLayout>
</file>

<file path=ppt/slideLayouts/slideLayout7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9347127D-50D6-804E-BBDB-090FFD76C82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34CA717C-BE13-1D47-AAC5-E762962F17AE}"/>
              </a:ext>
            </a:extLst>
          </p:cNvPr>
          <p:cNvSpPr>
            <a:spLocks noGrp="1" noChangeArrowheads="1"/>
          </p:cNvSpPr>
          <p:nvPr>
            <p:ph type="sldNum" sz="quarter" idx="11"/>
          </p:nvPr>
        </p:nvSpPr>
        <p:spPr>
          <a:ln/>
        </p:spPr>
        <p:txBody>
          <a:bodyPr/>
          <a:lstStyle>
            <a:lvl1pPr>
              <a:defRPr/>
            </a:lvl1pPr>
          </a:lstStyle>
          <a:p>
            <a:pPr>
              <a:defRPr/>
            </a:pPr>
            <a:fld id="{AA20B547-CD99-0740-9575-71E48EA0F20D}" type="slidenum">
              <a:rPr lang="en-US" altLang="en-US"/>
              <a:pPr>
                <a:defRPr/>
              </a:pPr>
              <a:t>‹#›</a:t>
            </a:fld>
            <a:endParaRPr lang="en-US" altLang="en-US"/>
          </a:p>
        </p:txBody>
      </p:sp>
    </p:spTree>
    <p:extLst>
      <p:ext uri="{BB962C8B-B14F-4D97-AF65-F5344CB8AC3E}">
        <p14:creationId xmlns:p14="http://schemas.microsoft.com/office/powerpoint/2010/main" val="2363873900"/>
      </p:ext>
    </p:extLst>
  </p:cSld>
  <p:clrMapOvr>
    <a:masterClrMapping/>
  </p:clrMapOvr>
  <p:transition/>
</p:sldLayout>
</file>

<file path=ppt/slideLayouts/slideLayout7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5A4E499A-3343-9649-900F-C1B6B1CC41A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9BAFF69-6AD8-F144-AFCC-520891BC230A}"/>
              </a:ext>
            </a:extLst>
          </p:cNvPr>
          <p:cNvSpPr>
            <a:spLocks noGrp="1" noChangeArrowheads="1"/>
          </p:cNvSpPr>
          <p:nvPr>
            <p:ph type="sldNum" sz="quarter" idx="11"/>
          </p:nvPr>
        </p:nvSpPr>
        <p:spPr>
          <a:ln/>
        </p:spPr>
        <p:txBody>
          <a:bodyPr/>
          <a:lstStyle>
            <a:lvl1pPr>
              <a:defRPr/>
            </a:lvl1pPr>
          </a:lstStyle>
          <a:p>
            <a:pPr>
              <a:defRPr/>
            </a:pPr>
            <a:fld id="{0EE647DD-C717-6B4E-971B-369A4AC6E6F3}" type="slidenum">
              <a:rPr lang="en-US" altLang="en-US"/>
              <a:pPr>
                <a:defRPr/>
              </a:pPr>
              <a:t>‹#›</a:t>
            </a:fld>
            <a:endParaRPr lang="en-US" altLang="en-US"/>
          </a:p>
        </p:txBody>
      </p:sp>
    </p:spTree>
    <p:extLst>
      <p:ext uri="{BB962C8B-B14F-4D97-AF65-F5344CB8AC3E}">
        <p14:creationId xmlns:p14="http://schemas.microsoft.com/office/powerpoint/2010/main" val="1931207740"/>
      </p:ext>
    </p:extLst>
  </p:cSld>
  <p:clrMapOvr>
    <a:masterClrMapping/>
  </p:clrMapOvr>
  <p:transition/>
</p:sldLayout>
</file>

<file path=ppt/slideLayouts/slideLayout7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E62CFF8-7633-3B4B-A468-F476C6361E3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3917E0F-F572-F344-8271-E7F412A98639}"/>
              </a:ext>
            </a:extLst>
          </p:cNvPr>
          <p:cNvSpPr>
            <a:spLocks noGrp="1" noChangeArrowheads="1"/>
          </p:cNvSpPr>
          <p:nvPr>
            <p:ph type="sldNum" sz="quarter" idx="11"/>
          </p:nvPr>
        </p:nvSpPr>
        <p:spPr>
          <a:ln/>
        </p:spPr>
        <p:txBody>
          <a:bodyPr/>
          <a:lstStyle>
            <a:lvl1pPr>
              <a:defRPr/>
            </a:lvl1pPr>
          </a:lstStyle>
          <a:p>
            <a:pPr>
              <a:defRPr/>
            </a:pPr>
            <a:fld id="{64A61CCF-7B61-6046-A6E3-819C5F7B3F8C}" type="slidenum">
              <a:rPr lang="en-US" altLang="en-US"/>
              <a:pPr>
                <a:defRPr/>
              </a:pPr>
              <a:t>‹#›</a:t>
            </a:fld>
            <a:endParaRPr lang="en-US" altLang="en-US"/>
          </a:p>
        </p:txBody>
      </p:sp>
    </p:spTree>
    <p:extLst>
      <p:ext uri="{BB962C8B-B14F-4D97-AF65-F5344CB8AC3E}">
        <p14:creationId xmlns:p14="http://schemas.microsoft.com/office/powerpoint/2010/main" val="2776628319"/>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FF2FD485-06A1-EE45-9A8B-F048E7EEEAE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3E0F4D9-5214-6441-8A0F-C2CBFC75B8CF}"/>
              </a:ext>
            </a:extLst>
          </p:cNvPr>
          <p:cNvSpPr>
            <a:spLocks noGrp="1" noChangeArrowheads="1"/>
          </p:cNvSpPr>
          <p:nvPr>
            <p:ph type="sldNum" sz="quarter" idx="11"/>
          </p:nvPr>
        </p:nvSpPr>
        <p:spPr>
          <a:ln/>
        </p:spPr>
        <p:txBody>
          <a:bodyPr/>
          <a:lstStyle>
            <a:lvl1pPr>
              <a:defRPr/>
            </a:lvl1pPr>
          </a:lstStyle>
          <a:p>
            <a:pPr>
              <a:defRPr/>
            </a:pPr>
            <a:fld id="{F24D7BF4-82CD-7E43-873E-37D879C1B9E0}" type="slidenum">
              <a:rPr lang="en-US" altLang="en-US"/>
              <a:pPr>
                <a:defRPr/>
              </a:pPr>
              <a:t>‹#›</a:t>
            </a:fld>
            <a:endParaRPr lang="en-US" altLang="en-US"/>
          </a:p>
        </p:txBody>
      </p:sp>
    </p:spTree>
    <p:extLst>
      <p:ext uri="{BB962C8B-B14F-4D97-AF65-F5344CB8AC3E}">
        <p14:creationId xmlns:p14="http://schemas.microsoft.com/office/powerpoint/2010/main" val="2834360889"/>
      </p:ext>
    </p:extLst>
  </p:cSld>
  <p:clrMapOvr>
    <a:masterClrMapping/>
  </p:clrMapOvr>
  <p:transition/>
</p:sldLayout>
</file>

<file path=ppt/slideLayouts/slideLayout7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0F2C3A7A-5BD4-D542-A789-B3C16EBBD7D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C538ED7B-3605-2040-BC3F-5A78278E3E39}"/>
              </a:ext>
            </a:extLst>
          </p:cNvPr>
          <p:cNvSpPr>
            <a:spLocks noGrp="1" noChangeArrowheads="1"/>
          </p:cNvSpPr>
          <p:nvPr>
            <p:ph type="sldNum" sz="quarter" idx="11"/>
          </p:nvPr>
        </p:nvSpPr>
        <p:spPr>
          <a:ln/>
        </p:spPr>
        <p:txBody>
          <a:bodyPr/>
          <a:lstStyle>
            <a:lvl1pPr>
              <a:defRPr/>
            </a:lvl1pPr>
          </a:lstStyle>
          <a:p>
            <a:pPr>
              <a:defRPr/>
            </a:pPr>
            <a:fld id="{1F0AD733-BDC3-EB40-9C11-FAC3CFD161D0}" type="slidenum">
              <a:rPr lang="en-US" altLang="en-US"/>
              <a:pPr>
                <a:defRPr/>
              </a:pPr>
              <a:t>‹#›</a:t>
            </a:fld>
            <a:endParaRPr lang="en-US" altLang="en-US"/>
          </a:p>
        </p:txBody>
      </p:sp>
    </p:spTree>
    <p:extLst>
      <p:ext uri="{BB962C8B-B14F-4D97-AF65-F5344CB8AC3E}">
        <p14:creationId xmlns:p14="http://schemas.microsoft.com/office/powerpoint/2010/main" val="264920298"/>
      </p:ext>
    </p:extLst>
  </p:cSld>
  <p:clrMapOvr>
    <a:masterClrMapping/>
  </p:clrMapOvr>
  <p:transition/>
</p:sldLayout>
</file>

<file path=ppt/slideLayouts/slideLayout73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8D14A05F-C43C-B549-A1DA-16E973F5AA3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04D961FA-CC1E-B14D-A413-07AD525F4F1D}"/>
              </a:ext>
            </a:extLst>
          </p:cNvPr>
          <p:cNvSpPr>
            <a:spLocks noGrp="1" noChangeArrowheads="1"/>
          </p:cNvSpPr>
          <p:nvPr>
            <p:ph type="sldNum" sz="quarter" idx="11"/>
          </p:nvPr>
        </p:nvSpPr>
        <p:spPr>
          <a:ln/>
        </p:spPr>
        <p:txBody>
          <a:bodyPr/>
          <a:lstStyle>
            <a:lvl1pPr>
              <a:defRPr/>
            </a:lvl1pPr>
          </a:lstStyle>
          <a:p>
            <a:pPr>
              <a:defRPr/>
            </a:pPr>
            <a:fld id="{8897B481-D5ED-9E41-8320-7EA96DF4FEC5}" type="slidenum">
              <a:rPr lang="en-US" altLang="en-US"/>
              <a:pPr>
                <a:defRPr/>
              </a:pPr>
              <a:t>‹#›</a:t>
            </a:fld>
            <a:endParaRPr lang="en-US" altLang="en-US"/>
          </a:p>
        </p:txBody>
      </p:sp>
    </p:spTree>
    <p:extLst>
      <p:ext uri="{BB962C8B-B14F-4D97-AF65-F5344CB8AC3E}">
        <p14:creationId xmlns:p14="http://schemas.microsoft.com/office/powerpoint/2010/main" val="1988320743"/>
      </p:ext>
    </p:extLst>
  </p:cSld>
  <p:clrMapOvr>
    <a:masterClrMapping/>
  </p:clrMapOvr>
  <p:transition/>
</p:sldLayout>
</file>

<file path=ppt/slideLayouts/slideLayout7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6/29/21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196108178"/>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6/29/21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110984745"/>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6/29/21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452750206"/>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6/29/21</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779339614"/>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6/29/21</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272494996"/>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6/29/21</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26120637"/>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6/29/21</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5008381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6/29/21</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781501313"/>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6/29/21</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916513094"/>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6/29/21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953576459"/>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6/29/21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873999604"/>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8AD672FA-6339-CE41-9F07-09C3D4EAFFEB}"/>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8A9478E9-6D3F-3141-A5A1-C884727CF6F8}"/>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7CA3EB0D-EA22-834D-9D29-4A066205305E}"/>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F2025DFA-C983-F343-95CF-857FE2DECA67}"/>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3485F640-0DE9-0C43-B145-E80A4A815CB6}"/>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A863ED2B-36DB-A641-AB6F-11943435264D}"/>
              </a:ext>
            </a:extLst>
          </p:cNvPr>
          <p:cNvSpPr>
            <a:spLocks noGrp="1" noChangeArrowheads="1"/>
          </p:cNvSpPr>
          <p:nvPr>
            <p:ph type="sldNum" sz="quarter" idx="12"/>
          </p:nvPr>
        </p:nvSpPr>
        <p:spPr/>
        <p:txBody>
          <a:bodyPr/>
          <a:lstStyle>
            <a:lvl1pPr>
              <a:defRPr sz="1200"/>
            </a:lvl1pPr>
          </a:lstStyle>
          <a:p>
            <a:pPr>
              <a:defRPr/>
            </a:pPr>
            <a:fld id="{1DD8A012-9FFD-AF43-993B-1B5111DE884D}" type="slidenum">
              <a:rPr lang="en-US" altLang="en-US"/>
              <a:pPr>
                <a:defRPr/>
              </a:pPr>
              <a:t>‹#›</a:t>
            </a:fld>
            <a:endParaRPr lang="en-US" altLang="en-US"/>
          </a:p>
        </p:txBody>
      </p:sp>
    </p:spTree>
    <p:extLst>
      <p:ext uri="{BB962C8B-B14F-4D97-AF65-F5344CB8AC3E}">
        <p14:creationId xmlns:p14="http://schemas.microsoft.com/office/powerpoint/2010/main" val="1926379301"/>
      </p:ext>
    </p:extLst>
  </p:cSld>
  <p:clrMapOvr>
    <a:masterClrMapping/>
  </p:clrMapOvr>
  <p:transition/>
</p:sldLayout>
</file>

<file path=ppt/slideLayouts/slideLayout7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487A28DB-EB70-C549-9CBF-EC5A384A4B5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D7420B76-A099-C64B-9B67-800067521FE6}"/>
              </a:ext>
            </a:extLst>
          </p:cNvPr>
          <p:cNvSpPr>
            <a:spLocks noGrp="1" noChangeArrowheads="1"/>
          </p:cNvSpPr>
          <p:nvPr>
            <p:ph type="sldNum" sz="quarter" idx="11"/>
          </p:nvPr>
        </p:nvSpPr>
        <p:spPr>
          <a:ln/>
        </p:spPr>
        <p:txBody>
          <a:bodyPr/>
          <a:lstStyle>
            <a:lvl1pPr>
              <a:defRPr/>
            </a:lvl1pPr>
          </a:lstStyle>
          <a:p>
            <a:pPr>
              <a:defRPr/>
            </a:pPr>
            <a:fld id="{2F90E66B-D170-A84B-AD98-A0D06085EB20}" type="slidenum">
              <a:rPr lang="en-US" altLang="en-US"/>
              <a:pPr>
                <a:defRPr/>
              </a:pPr>
              <a:t>‹#›</a:t>
            </a:fld>
            <a:endParaRPr lang="en-US" altLang="en-US"/>
          </a:p>
        </p:txBody>
      </p:sp>
    </p:spTree>
    <p:extLst>
      <p:ext uri="{BB962C8B-B14F-4D97-AF65-F5344CB8AC3E}">
        <p14:creationId xmlns:p14="http://schemas.microsoft.com/office/powerpoint/2010/main" val="3887994603"/>
      </p:ext>
    </p:extLst>
  </p:cSld>
  <p:clrMapOvr>
    <a:masterClrMapping/>
  </p:clrMapOvr>
  <p:transition/>
</p:sldLayout>
</file>

<file path=ppt/slideLayouts/slideLayout7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68F6DD82-5894-9443-AFB2-2DB6F31FE4F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90B67BC-4A11-FE42-9669-EFCCA2F1F040}"/>
              </a:ext>
            </a:extLst>
          </p:cNvPr>
          <p:cNvSpPr>
            <a:spLocks noGrp="1" noChangeArrowheads="1"/>
          </p:cNvSpPr>
          <p:nvPr>
            <p:ph type="sldNum" sz="quarter" idx="11"/>
          </p:nvPr>
        </p:nvSpPr>
        <p:spPr>
          <a:ln/>
        </p:spPr>
        <p:txBody>
          <a:bodyPr/>
          <a:lstStyle>
            <a:lvl1pPr>
              <a:defRPr/>
            </a:lvl1pPr>
          </a:lstStyle>
          <a:p>
            <a:pPr>
              <a:defRPr/>
            </a:pPr>
            <a:fld id="{5ECD8E6A-C3E3-D64A-BDB1-C1623B5F98F3}" type="slidenum">
              <a:rPr lang="en-US" altLang="en-US"/>
              <a:pPr>
                <a:defRPr/>
              </a:pPr>
              <a:t>‹#›</a:t>
            </a:fld>
            <a:endParaRPr lang="en-US" altLang="en-US"/>
          </a:p>
        </p:txBody>
      </p:sp>
    </p:spTree>
    <p:extLst>
      <p:ext uri="{BB962C8B-B14F-4D97-AF65-F5344CB8AC3E}">
        <p14:creationId xmlns:p14="http://schemas.microsoft.com/office/powerpoint/2010/main" val="2083778801"/>
      </p:ext>
    </p:extLst>
  </p:cSld>
  <p:clrMapOvr>
    <a:masterClrMapping/>
  </p:clrMapOvr>
  <p:transition/>
</p:sldLayout>
</file>

<file path=ppt/slideLayouts/slideLayout7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0D1C58E8-B0C3-C044-8C95-923E6424918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CFD7574-337C-D849-80E5-5F4A5D4D1A24}"/>
              </a:ext>
            </a:extLst>
          </p:cNvPr>
          <p:cNvSpPr>
            <a:spLocks noGrp="1" noChangeArrowheads="1"/>
          </p:cNvSpPr>
          <p:nvPr>
            <p:ph type="sldNum" sz="quarter" idx="11"/>
          </p:nvPr>
        </p:nvSpPr>
        <p:spPr>
          <a:ln/>
        </p:spPr>
        <p:txBody>
          <a:bodyPr/>
          <a:lstStyle>
            <a:lvl1pPr>
              <a:defRPr/>
            </a:lvl1pPr>
          </a:lstStyle>
          <a:p>
            <a:pPr>
              <a:defRPr/>
            </a:pPr>
            <a:fld id="{E85F5822-869C-614B-8FBD-5D7C2F57C28C}" type="slidenum">
              <a:rPr lang="en-US" altLang="en-US"/>
              <a:pPr>
                <a:defRPr/>
              </a:pPr>
              <a:t>‹#›</a:t>
            </a:fld>
            <a:endParaRPr lang="en-US" altLang="en-US"/>
          </a:p>
        </p:txBody>
      </p:sp>
    </p:spTree>
    <p:extLst>
      <p:ext uri="{BB962C8B-B14F-4D97-AF65-F5344CB8AC3E}">
        <p14:creationId xmlns:p14="http://schemas.microsoft.com/office/powerpoint/2010/main" val="2309291151"/>
      </p:ext>
    </p:extLst>
  </p:cSld>
  <p:clrMapOvr>
    <a:masterClrMapping/>
  </p:clrMapOvr>
  <p:transition/>
</p:sldLayout>
</file>

<file path=ppt/slideLayouts/slideLayout7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4AFD789-89FA-8642-8359-527022AA9E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8B38C27A-4594-7142-8DD1-0B5D92B48620}"/>
              </a:ext>
            </a:extLst>
          </p:cNvPr>
          <p:cNvSpPr>
            <a:spLocks noGrp="1" noChangeArrowheads="1"/>
          </p:cNvSpPr>
          <p:nvPr>
            <p:ph type="sldNum" sz="quarter" idx="11"/>
          </p:nvPr>
        </p:nvSpPr>
        <p:spPr>
          <a:ln/>
        </p:spPr>
        <p:txBody>
          <a:bodyPr/>
          <a:lstStyle>
            <a:lvl1pPr>
              <a:defRPr/>
            </a:lvl1pPr>
          </a:lstStyle>
          <a:p>
            <a:pPr>
              <a:defRPr/>
            </a:pPr>
            <a:fld id="{503FE3E7-3301-EC4F-BAF4-DA08D63D48A2}" type="slidenum">
              <a:rPr lang="en-US" altLang="en-US"/>
              <a:pPr>
                <a:defRPr/>
              </a:pPr>
              <a:t>‹#›</a:t>
            </a:fld>
            <a:endParaRPr lang="en-US" altLang="en-US"/>
          </a:p>
        </p:txBody>
      </p:sp>
    </p:spTree>
    <p:extLst>
      <p:ext uri="{BB962C8B-B14F-4D97-AF65-F5344CB8AC3E}">
        <p14:creationId xmlns:p14="http://schemas.microsoft.com/office/powerpoint/2010/main" val="667195961"/>
      </p:ext>
    </p:extLst>
  </p:cSld>
  <p:clrMapOvr>
    <a:masterClrMapping/>
  </p:clrMapOvr>
  <p:transition/>
</p:sldLayout>
</file>

<file path=ppt/slideLayouts/slideLayout7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4179D247-6FE5-2446-843D-38D2BFBB796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9D05C15A-9ECB-1649-A20E-D8040C8C8D09}"/>
              </a:ext>
            </a:extLst>
          </p:cNvPr>
          <p:cNvSpPr>
            <a:spLocks noGrp="1" noChangeArrowheads="1"/>
          </p:cNvSpPr>
          <p:nvPr>
            <p:ph type="sldNum" sz="quarter" idx="11"/>
          </p:nvPr>
        </p:nvSpPr>
        <p:spPr>
          <a:ln/>
        </p:spPr>
        <p:txBody>
          <a:bodyPr/>
          <a:lstStyle>
            <a:lvl1pPr>
              <a:defRPr/>
            </a:lvl1pPr>
          </a:lstStyle>
          <a:p>
            <a:pPr>
              <a:defRPr/>
            </a:pPr>
            <a:fld id="{9EEA160B-8660-A04F-9AB1-52C56219BFBB}" type="slidenum">
              <a:rPr lang="en-US" altLang="en-US"/>
              <a:pPr>
                <a:defRPr/>
              </a:pPr>
              <a:t>‹#›</a:t>
            </a:fld>
            <a:endParaRPr lang="en-US" altLang="en-US"/>
          </a:p>
        </p:txBody>
      </p:sp>
    </p:spTree>
    <p:extLst>
      <p:ext uri="{BB962C8B-B14F-4D97-AF65-F5344CB8AC3E}">
        <p14:creationId xmlns:p14="http://schemas.microsoft.com/office/powerpoint/2010/main" val="4279668005"/>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1B6342D5-357A-B242-98F7-B5A4AF27632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44C803E1-C885-104B-9026-B620951D1F62}"/>
              </a:ext>
            </a:extLst>
          </p:cNvPr>
          <p:cNvSpPr>
            <a:spLocks noGrp="1" noChangeArrowheads="1"/>
          </p:cNvSpPr>
          <p:nvPr>
            <p:ph type="sldNum" sz="quarter" idx="11"/>
          </p:nvPr>
        </p:nvSpPr>
        <p:spPr>
          <a:ln/>
        </p:spPr>
        <p:txBody>
          <a:bodyPr/>
          <a:lstStyle>
            <a:lvl1pPr>
              <a:defRPr/>
            </a:lvl1pPr>
          </a:lstStyle>
          <a:p>
            <a:pPr>
              <a:defRPr/>
            </a:pPr>
            <a:fld id="{1260C3CB-FFC5-2943-86BB-92490FEA3C87}" type="slidenum">
              <a:rPr lang="en-US" altLang="en-US"/>
              <a:pPr>
                <a:defRPr/>
              </a:pPr>
              <a:t>‹#›</a:t>
            </a:fld>
            <a:endParaRPr lang="en-US" altLang="en-US"/>
          </a:p>
        </p:txBody>
      </p:sp>
    </p:spTree>
    <p:extLst>
      <p:ext uri="{BB962C8B-B14F-4D97-AF65-F5344CB8AC3E}">
        <p14:creationId xmlns:p14="http://schemas.microsoft.com/office/powerpoint/2010/main" val="4144253915"/>
      </p:ext>
    </p:extLst>
  </p:cSld>
  <p:clrMapOvr>
    <a:masterClrMapping/>
  </p:clrMapOvr>
  <p:transition/>
</p:sldLayout>
</file>

<file path=ppt/slideLayouts/slideLayout7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CC452122-67F4-254F-90B7-EEFE7EA78B4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7F7320F4-1D75-6A47-971C-DF47D1A08DF5}"/>
              </a:ext>
            </a:extLst>
          </p:cNvPr>
          <p:cNvSpPr>
            <a:spLocks noGrp="1" noChangeArrowheads="1"/>
          </p:cNvSpPr>
          <p:nvPr>
            <p:ph type="sldNum" sz="quarter" idx="11"/>
          </p:nvPr>
        </p:nvSpPr>
        <p:spPr>
          <a:ln/>
        </p:spPr>
        <p:txBody>
          <a:bodyPr/>
          <a:lstStyle>
            <a:lvl1pPr>
              <a:defRPr/>
            </a:lvl1pPr>
          </a:lstStyle>
          <a:p>
            <a:pPr>
              <a:defRPr/>
            </a:pPr>
            <a:fld id="{2A60F1EE-C46E-A64A-BA91-3AC0D2DB9FD5}" type="slidenum">
              <a:rPr lang="en-US" altLang="en-US"/>
              <a:pPr>
                <a:defRPr/>
              </a:pPr>
              <a:t>‹#›</a:t>
            </a:fld>
            <a:endParaRPr lang="en-US" altLang="en-US"/>
          </a:p>
        </p:txBody>
      </p:sp>
    </p:spTree>
    <p:extLst>
      <p:ext uri="{BB962C8B-B14F-4D97-AF65-F5344CB8AC3E}">
        <p14:creationId xmlns:p14="http://schemas.microsoft.com/office/powerpoint/2010/main" val="1697673626"/>
      </p:ext>
    </p:extLst>
  </p:cSld>
  <p:clrMapOvr>
    <a:masterClrMapping/>
  </p:clrMapOvr>
  <p:transition/>
</p:sldLayout>
</file>

<file path=ppt/slideLayouts/slideLayout7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CFFCFE6C-36AF-E640-A2BC-E189297B94C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4C43B765-AAD5-6F42-8D0C-1BD8EF5BD48D}"/>
              </a:ext>
            </a:extLst>
          </p:cNvPr>
          <p:cNvSpPr>
            <a:spLocks noGrp="1" noChangeArrowheads="1"/>
          </p:cNvSpPr>
          <p:nvPr>
            <p:ph type="sldNum" sz="quarter" idx="11"/>
          </p:nvPr>
        </p:nvSpPr>
        <p:spPr>
          <a:ln/>
        </p:spPr>
        <p:txBody>
          <a:bodyPr/>
          <a:lstStyle>
            <a:lvl1pPr>
              <a:defRPr/>
            </a:lvl1pPr>
          </a:lstStyle>
          <a:p>
            <a:pPr>
              <a:defRPr/>
            </a:pPr>
            <a:fld id="{93F00F3A-745D-F649-9D38-49583842D181}" type="slidenum">
              <a:rPr lang="en-US" altLang="en-US"/>
              <a:pPr>
                <a:defRPr/>
              </a:pPr>
              <a:t>‹#›</a:t>
            </a:fld>
            <a:endParaRPr lang="en-US" altLang="en-US"/>
          </a:p>
        </p:txBody>
      </p:sp>
    </p:spTree>
    <p:extLst>
      <p:ext uri="{BB962C8B-B14F-4D97-AF65-F5344CB8AC3E}">
        <p14:creationId xmlns:p14="http://schemas.microsoft.com/office/powerpoint/2010/main" val="1263830155"/>
      </p:ext>
    </p:extLst>
  </p:cSld>
  <p:clrMapOvr>
    <a:masterClrMapping/>
  </p:clrMapOvr>
  <p:transition/>
</p:sldLayout>
</file>

<file path=ppt/slideLayouts/slideLayout7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9E8655C5-7BD0-3442-886E-234821E407D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2604EF9B-850A-994A-A1C0-9E6E45BEAC8E}"/>
              </a:ext>
            </a:extLst>
          </p:cNvPr>
          <p:cNvSpPr>
            <a:spLocks noGrp="1" noChangeArrowheads="1"/>
          </p:cNvSpPr>
          <p:nvPr>
            <p:ph type="sldNum" sz="quarter" idx="11"/>
          </p:nvPr>
        </p:nvSpPr>
        <p:spPr>
          <a:ln/>
        </p:spPr>
        <p:txBody>
          <a:bodyPr/>
          <a:lstStyle>
            <a:lvl1pPr>
              <a:defRPr/>
            </a:lvl1pPr>
          </a:lstStyle>
          <a:p>
            <a:pPr>
              <a:defRPr/>
            </a:pPr>
            <a:fld id="{5767DCD7-BC73-E847-B0C3-6A1166D4C5DD}" type="slidenum">
              <a:rPr lang="en-US" altLang="en-US"/>
              <a:pPr>
                <a:defRPr/>
              </a:pPr>
              <a:t>‹#›</a:t>
            </a:fld>
            <a:endParaRPr lang="en-US" altLang="en-US"/>
          </a:p>
        </p:txBody>
      </p:sp>
    </p:spTree>
    <p:extLst>
      <p:ext uri="{BB962C8B-B14F-4D97-AF65-F5344CB8AC3E}">
        <p14:creationId xmlns:p14="http://schemas.microsoft.com/office/powerpoint/2010/main" val="3003269670"/>
      </p:ext>
    </p:extLst>
  </p:cSld>
  <p:clrMapOvr>
    <a:masterClrMapping/>
  </p:clrMapOvr>
  <p:transition/>
</p:sldLayout>
</file>

<file path=ppt/slideLayouts/slideLayout7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DDC2D6A6-7EB8-A34F-8DCF-4DEE370284E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1D3AC6C-E0BA-8B4B-9078-28F01E1F537C}"/>
              </a:ext>
            </a:extLst>
          </p:cNvPr>
          <p:cNvSpPr>
            <a:spLocks noGrp="1" noChangeArrowheads="1"/>
          </p:cNvSpPr>
          <p:nvPr>
            <p:ph type="sldNum" sz="quarter" idx="11"/>
          </p:nvPr>
        </p:nvSpPr>
        <p:spPr>
          <a:ln/>
        </p:spPr>
        <p:txBody>
          <a:bodyPr/>
          <a:lstStyle>
            <a:lvl1pPr>
              <a:defRPr/>
            </a:lvl1pPr>
          </a:lstStyle>
          <a:p>
            <a:pPr>
              <a:defRPr/>
            </a:pPr>
            <a:fld id="{F83DF811-9866-7545-B37C-ECEFF032CC59}" type="slidenum">
              <a:rPr lang="en-US" altLang="en-US"/>
              <a:pPr>
                <a:defRPr/>
              </a:pPr>
              <a:t>‹#›</a:t>
            </a:fld>
            <a:endParaRPr lang="en-US" altLang="en-US"/>
          </a:p>
        </p:txBody>
      </p:sp>
    </p:spTree>
    <p:extLst>
      <p:ext uri="{BB962C8B-B14F-4D97-AF65-F5344CB8AC3E}">
        <p14:creationId xmlns:p14="http://schemas.microsoft.com/office/powerpoint/2010/main" val="124387686"/>
      </p:ext>
    </p:extLst>
  </p:cSld>
  <p:clrMapOvr>
    <a:masterClrMapping/>
  </p:clrMapOvr>
  <p:transition/>
</p:sldLayout>
</file>

<file path=ppt/slideLayouts/slideLayout75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99FFBC4E-B5F7-684F-9032-173071980B9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A59679A0-D655-8B48-9C34-E461C1BCD408}"/>
              </a:ext>
            </a:extLst>
          </p:cNvPr>
          <p:cNvSpPr>
            <a:spLocks noGrp="1" noChangeArrowheads="1"/>
          </p:cNvSpPr>
          <p:nvPr>
            <p:ph type="sldNum" sz="quarter" idx="11"/>
          </p:nvPr>
        </p:nvSpPr>
        <p:spPr>
          <a:ln/>
        </p:spPr>
        <p:txBody>
          <a:bodyPr/>
          <a:lstStyle>
            <a:lvl1pPr>
              <a:defRPr/>
            </a:lvl1pPr>
          </a:lstStyle>
          <a:p>
            <a:pPr>
              <a:defRPr/>
            </a:pPr>
            <a:fld id="{AA974377-449D-1442-BFA7-E8E1157DE0FC}" type="slidenum">
              <a:rPr lang="en-US" altLang="en-US"/>
              <a:pPr>
                <a:defRPr/>
              </a:pPr>
              <a:t>‹#›</a:t>
            </a:fld>
            <a:endParaRPr lang="en-US" altLang="en-US"/>
          </a:p>
        </p:txBody>
      </p:sp>
    </p:spTree>
    <p:extLst>
      <p:ext uri="{BB962C8B-B14F-4D97-AF65-F5344CB8AC3E}">
        <p14:creationId xmlns:p14="http://schemas.microsoft.com/office/powerpoint/2010/main" val="3901614098"/>
      </p:ext>
    </p:extLst>
  </p:cSld>
  <p:clrMapOvr>
    <a:masterClrMapping/>
  </p:clrMapOvr>
  <p:transition/>
</p:sldLayout>
</file>

<file path=ppt/slideLayouts/slideLayout75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19398"/>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5"/>
            <a:ext cx="8987623"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5"/>
            <a:ext cx="8987623" cy="5318753"/>
          </a:xfrm>
          <a:prstGeom prst="rect">
            <a:avLst/>
          </a:prstGeom>
        </p:spPr>
        <p:txBody>
          <a:bodyPr/>
          <a:lstStyle>
            <a:lvl1pPr>
              <a:defRPr sz="3600">
                <a:latin typeface="Cambria" panose="02040503050406030204" pitchFamily="18" charset="0"/>
              </a:defRPr>
            </a:lvl1pPr>
            <a:lvl2pPr marL="685783" indent="-228594">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9560" y="6413144"/>
            <a:ext cx="1080120" cy="312523"/>
          </a:xfrm>
          <a:prstGeom prst="rect">
            <a:avLst/>
          </a:prstGeom>
        </p:spPr>
      </p:pic>
    </p:spTree>
    <p:extLst>
      <p:ext uri="{BB962C8B-B14F-4D97-AF65-F5344CB8AC3E}">
        <p14:creationId xmlns:p14="http://schemas.microsoft.com/office/powerpoint/2010/main" val="2989149324"/>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41631205"/>
      </p:ext>
    </p:extLst>
  </p:cSld>
  <p:clrMapOvr>
    <a:masterClrMapping/>
  </p:clrMapOvr>
</p:sldLayout>
</file>

<file path=ppt/slideLayouts/slideLayout75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6946904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charset="0"/>
                <a:ea typeface="Arial" charset="0"/>
                <a:cs typeface="Arial"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fld id="{D3A7DCBA-C183-8B41-90A0-6DFD962BF7FD}" type="slidenum">
              <a:rPr lang="en-US" altLang="en-US"/>
              <a:pPr/>
              <a:t>‹#›</a:t>
            </a:fld>
            <a:endParaRPr lang="en-US" altLang="en-US"/>
          </a:p>
        </p:txBody>
      </p:sp>
    </p:spTree>
    <p:extLst>
      <p:ext uri="{BB962C8B-B14F-4D97-AF65-F5344CB8AC3E}">
        <p14:creationId xmlns:p14="http://schemas.microsoft.com/office/powerpoint/2010/main" val="614581144"/>
      </p:ext>
    </p:extLst>
  </p:cSld>
  <p:clrMapOvr>
    <a:masterClrMapping/>
  </p:clrMapOvr>
  <p:transition/>
</p:sldLayout>
</file>

<file path=ppt/slideLayouts/slideLayout7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76EADBC6-E218-9749-83D0-D418C023158C}" type="slidenum">
              <a:rPr lang="en-US" altLang="en-US"/>
              <a:pPr/>
              <a:t>‹#›</a:t>
            </a:fld>
            <a:endParaRPr lang="en-US" altLang="en-US"/>
          </a:p>
        </p:txBody>
      </p:sp>
    </p:spTree>
    <p:extLst>
      <p:ext uri="{BB962C8B-B14F-4D97-AF65-F5344CB8AC3E}">
        <p14:creationId xmlns:p14="http://schemas.microsoft.com/office/powerpoint/2010/main" val="3415948681"/>
      </p:ext>
    </p:extLst>
  </p:cSld>
  <p:clrMapOvr>
    <a:masterClrMapping/>
  </p:clrMapOvr>
  <p:transition/>
</p:sldLayout>
</file>

<file path=ppt/slideLayouts/slideLayout7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764B5091-F527-F846-B0E6-8A00610558CF}" type="slidenum">
              <a:rPr lang="en-US" altLang="en-US"/>
              <a:pPr/>
              <a:t>‹#›</a:t>
            </a:fld>
            <a:endParaRPr lang="en-US" altLang="en-US"/>
          </a:p>
        </p:txBody>
      </p:sp>
    </p:spTree>
    <p:extLst>
      <p:ext uri="{BB962C8B-B14F-4D97-AF65-F5344CB8AC3E}">
        <p14:creationId xmlns:p14="http://schemas.microsoft.com/office/powerpoint/2010/main" val="3518194885"/>
      </p:ext>
    </p:extLst>
  </p:cSld>
  <p:clrMapOvr>
    <a:masterClrMapping/>
  </p:clrMapOvr>
  <p:transition/>
</p:sldLayout>
</file>

<file path=ppt/slideLayouts/slideLayout7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3566FAC6-684A-9245-8840-0A684E5C0892}" type="slidenum">
              <a:rPr lang="en-US" altLang="en-US"/>
              <a:pPr/>
              <a:t>‹#›</a:t>
            </a:fld>
            <a:endParaRPr lang="en-US" altLang="en-US"/>
          </a:p>
        </p:txBody>
      </p:sp>
    </p:spTree>
    <p:extLst>
      <p:ext uri="{BB962C8B-B14F-4D97-AF65-F5344CB8AC3E}">
        <p14:creationId xmlns:p14="http://schemas.microsoft.com/office/powerpoint/2010/main" val="2955723394"/>
      </p:ext>
    </p:extLst>
  </p:cSld>
  <p:clrMapOvr>
    <a:masterClrMapping/>
  </p:clrMapOvr>
  <p:transition/>
</p:sldLayout>
</file>

<file path=ppt/slideLayouts/slideLayout7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206B168E-7910-294E-9278-FD11E61804A0}" type="slidenum">
              <a:rPr lang="en-US" altLang="en-US"/>
              <a:pPr/>
              <a:t>‹#›</a:t>
            </a:fld>
            <a:endParaRPr lang="en-US" altLang="en-US"/>
          </a:p>
        </p:txBody>
      </p:sp>
    </p:spTree>
    <p:extLst>
      <p:ext uri="{BB962C8B-B14F-4D97-AF65-F5344CB8AC3E}">
        <p14:creationId xmlns:p14="http://schemas.microsoft.com/office/powerpoint/2010/main" val="3400374758"/>
      </p:ext>
    </p:extLst>
  </p:cSld>
  <p:clrMapOvr>
    <a:masterClrMapping/>
  </p:clrMapOvr>
  <p:transition/>
</p:sldLayout>
</file>

<file path=ppt/slideLayouts/slideLayout7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EA08563-1837-0448-940A-95C1DD1C7A24}" type="slidenum">
              <a:rPr lang="en-US" altLang="en-US"/>
              <a:pPr/>
              <a:t>‹#›</a:t>
            </a:fld>
            <a:endParaRPr lang="en-US" altLang="en-US"/>
          </a:p>
        </p:txBody>
      </p:sp>
    </p:spTree>
    <p:extLst>
      <p:ext uri="{BB962C8B-B14F-4D97-AF65-F5344CB8AC3E}">
        <p14:creationId xmlns:p14="http://schemas.microsoft.com/office/powerpoint/2010/main" val="912912849"/>
      </p:ext>
    </p:extLst>
  </p:cSld>
  <p:clrMapOvr>
    <a:masterClrMapping/>
  </p:clrMapOvr>
  <p:transition/>
</p:sldLayout>
</file>

<file path=ppt/slideLayouts/slideLayout7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A138FEB-0220-8F40-B141-083F92526A24}" type="slidenum">
              <a:rPr lang="en-US" altLang="en-US"/>
              <a:pPr/>
              <a:t>‹#›</a:t>
            </a:fld>
            <a:endParaRPr lang="en-US" altLang="en-US"/>
          </a:p>
        </p:txBody>
      </p:sp>
    </p:spTree>
    <p:extLst>
      <p:ext uri="{BB962C8B-B14F-4D97-AF65-F5344CB8AC3E}">
        <p14:creationId xmlns:p14="http://schemas.microsoft.com/office/powerpoint/2010/main" val="2786870470"/>
      </p:ext>
    </p:extLst>
  </p:cSld>
  <p:clrMapOvr>
    <a:masterClrMapping/>
  </p:clrMapOvr>
  <p:transition/>
</p:sldLayout>
</file>

<file path=ppt/slideLayouts/slideLayout7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B85F1E1-4E96-7648-9FF9-1E2FF1A018C5}" type="slidenum">
              <a:rPr lang="en-US" altLang="en-US"/>
              <a:pPr/>
              <a:t>‹#›</a:t>
            </a:fld>
            <a:endParaRPr lang="en-US" altLang="en-US"/>
          </a:p>
        </p:txBody>
      </p:sp>
    </p:spTree>
    <p:extLst>
      <p:ext uri="{BB962C8B-B14F-4D97-AF65-F5344CB8AC3E}">
        <p14:creationId xmlns:p14="http://schemas.microsoft.com/office/powerpoint/2010/main" val="3165901574"/>
      </p:ext>
    </p:extLst>
  </p:cSld>
  <p:clrMapOvr>
    <a:masterClrMapping/>
  </p:clrMapOvr>
  <p:transition/>
</p:sldLayout>
</file>

<file path=ppt/slideLayouts/slideLayout7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028D7F92-C12C-EF45-9367-36B78FAF3EAF}" type="slidenum">
              <a:rPr lang="en-US" altLang="en-US"/>
              <a:pPr/>
              <a:t>‹#›</a:t>
            </a:fld>
            <a:endParaRPr lang="en-US" altLang="en-US"/>
          </a:p>
        </p:txBody>
      </p:sp>
    </p:spTree>
    <p:extLst>
      <p:ext uri="{BB962C8B-B14F-4D97-AF65-F5344CB8AC3E}">
        <p14:creationId xmlns:p14="http://schemas.microsoft.com/office/powerpoint/2010/main" val="4045033539"/>
      </p:ext>
    </p:extLst>
  </p:cSld>
  <p:clrMapOvr>
    <a:masterClrMapping/>
  </p:clrMapOvr>
  <p:transition/>
</p:sldLayout>
</file>

<file path=ppt/slideLayouts/slideLayout7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0F532642-5A6A-9B4A-9D8A-C48DB28F3013}" type="slidenum">
              <a:rPr lang="en-US" altLang="en-US"/>
              <a:pPr/>
              <a:t>‹#›</a:t>
            </a:fld>
            <a:endParaRPr lang="en-US" altLang="en-US"/>
          </a:p>
        </p:txBody>
      </p:sp>
    </p:spTree>
    <p:extLst>
      <p:ext uri="{BB962C8B-B14F-4D97-AF65-F5344CB8AC3E}">
        <p14:creationId xmlns:p14="http://schemas.microsoft.com/office/powerpoint/2010/main" val="2379000966"/>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C2D5E10-3460-A148-95EA-8279587B97D8}" type="slidenum">
              <a:rPr lang="en-US" altLang="en-US"/>
              <a:pPr/>
              <a:t>‹#›</a:t>
            </a:fld>
            <a:endParaRPr lang="en-US" altLang="en-US"/>
          </a:p>
        </p:txBody>
      </p:sp>
    </p:spTree>
    <p:extLst>
      <p:ext uri="{BB962C8B-B14F-4D97-AF65-F5344CB8AC3E}">
        <p14:creationId xmlns:p14="http://schemas.microsoft.com/office/powerpoint/2010/main" val="308178894"/>
      </p:ext>
    </p:extLst>
  </p:cSld>
  <p:clrMapOvr>
    <a:masterClrMapping/>
  </p:clrMapOvr>
  <p:transition/>
</p:sldLayout>
</file>

<file path=ppt/slideLayouts/slideLayout77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7A2F47BF-2E15-9244-A7ED-4945DA8BCDB7}" type="slidenum">
              <a:rPr lang="en-US" altLang="en-US"/>
              <a:pPr/>
              <a:t>‹#›</a:t>
            </a:fld>
            <a:endParaRPr lang="en-US" altLang="en-US"/>
          </a:p>
        </p:txBody>
      </p:sp>
    </p:spTree>
    <p:extLst>
      <p:ext uri="{BB962C8B-B14F-4D97-AF65-F5344CB8AC3E}">
        <p14:creationId xmlns:p14="http://schemas.microsoft.com/office/powerpoint/2010/main" val="3994584553"/>
      </p:ext>
    </p:extLst>
  </p:cSld>
  <p:clrMapOvr>
    <a:masterClrMapping/>
  </p:clrMapOvr>
  <p:transition/>
</p:sldLayout>
</file>

<file path=ppt/slideLayouts/slideLayout7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3937871407"/>
      </p:ext>
    </p:extLst>
  </p:cSld>
  <p:clrMapOvr>
    <a:masterClrMapping/>
  </p:clrMapOvr>
  <p:transition/>
</p:sldLayout>
</file>

<file path=ppt/slideLayouts/slideLayout7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3250957968"/>
      </p:ext>
    </p:extLst>
  </p:cSld>
  <p:clrMapOvr>
    <a:masterClrMapping/>
  </p:clrMapOvr>
  <p:transition/>
</p:sldLayout>
</file>

<file path=ppt/slideLayouts/slideLayout7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2881416963"/>
      </p:ext>
    </p:extLst>
  </p:cSld>
  <p:clrMapOvr>
    <a:masterClrMapping/>
  </p:clrMapOvr>
  <p:transition/>
</p:sldLayout>
</file>

<file path=ppt/slideLayouts/slideLayout7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1436695258"/>
      </p:ext>
    </p:extLst>
  </p:cSld>
  <p:clrMapOvr>
    <a:masterClrMapping/>
  </p:clrMapOvr>
  <p:transition/>
</p:sldLayout>
</file>

<file path=ppt/slideLayouts/slideLayout7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243919184"/>
      </p:ext>
    </p:extLst>
  </p:cSld>
  <p:clrMapOvr>
    <a:masterClrMapping/>
  </p:clrMapOvr>
  <p:transition/>
</p:sldLayout>
</file>

<file path=ppt/slideLayouts/slideLayout7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2419350342"/>
      </p:ext>
    </p:extLst>
  </p:cSld>
  <p:clrMapOvr>
    <a:masterClrMapping/>
  </p:clrMapOvr>
  <p:transition/>
</p:sldLayout>
</file>

<file path=ppt/slideLayouts/slideLayout7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3992204742"/>
      </p:ext>
    </p:extLst>
  </p:cSld>
  <p:clrMapOvr>
    <a:masterClrMapping/>
  </p:clrMapOvr>
  <p:transition/>
</p:sldLayout>
</file>

<file path=ppt/slideLayouts/slideLayout7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371328890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3038239228"/>
      </p:ext>
    </p:extLst>
  </p:cSld>
  <p:clrMapOvr>
    <a:masterClrMapping/>
  </p:clrMapOvr>
  <p:transition/>
</p:sldLayout>
</file>

<file path=ppt/slideLayouts/slideLayout7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1500862515"/>
      </p:ext>
    </p:extLst>
  </p:cSld>
  <p:clrMapOvr>
    <a:masterClrMapping/>
  </p:clrMapOvr>
  <p:transition/>
</p:sldLayout>
</file>

<file path=ppt/slideLayouts/slideLayout7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3943734647"/>
      </p:ext>
    </p:extLst>
  </p:cSld>
  <p:clrMapOvr>
    <a:masterClrMapping/>
  </p:clrMapOvr>
  <p:transition/>
</p:sldLayout>
</file>

<file path=ppt/slideLayouts/slideLayout78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1739906517"/>
      </p:ext>
    </p:extLst>
  </p:cSld>
  <p:clrMapOvr>
    <a:masterClrMapping/>
  </p:clrMapOvr>
  <p:transition/>
</p:sldLayout>
</file>

<file path=ppt/slideLayouts/slideLayout7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714B2CC6-BCAC-1643-AB78-C2ADF490D950}"/>
              </a:ext>
            </a:extLst>
          </p:cNvPr>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0751B17A-BF36-4842-B734-E23F1865B0C4}"/>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28F08601-02AD-6D40-B66A-AFD9E5D60950}"/>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8055B2BB-4A1A-D34E-80ED-672CDAF1ADB7}"/>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a:defRPr/>
            </a:pPr>
            <a:endParaRPr lang="en-US"/>
          </a:p>
        </p:txBody>
      </p:sp>
      <p:sp>
        <p:nvSpPr>
          <p:cNvPr id="8" name="Rectangle 5">
            <a:extLst>
              <a:ext uri="{FF2B5EF4-FFF2-40B4-BE49-F238E27FC236}">
                <a16:creationId xmlns:a16="http://schemas.microsoft.com/office/drawing/2014/main" id="{6F15F5C2-BAE1-1849-939C-51DA7DCD9ABF}"/>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7013B461-D351-8C4C-8D06-99189598BB72}"/>
              </a:ext>
            </a:extLst>
          </p:cNvPr>
          <p:cNvSpPr>
            <a:spLocks noGrp="1" noChangeArrowheads="1"/>
          </p:cNvSpPr>
          <p:nvPr>
            <p:ph type="sldNum" sz="quarter" idx="12"/>
          </p:nvPr>
        </p:nvSpPr>
        <p:spPr/>
        <p:txBody>
          <a:bodyPr/>
          <a:lstStyle>
            <a:lvl1pPr>
              <a:defRPr sz="1200"/>
            </a:lvl1pPr>
          </a:lstStyle>
          <a:p>
            <a:fld id="{DE858C0F-DBE4-7F41-93EF-EEDB90BFFB25}" type="slidenum">
              <a:rPr lang="en-US" altLang="en-US"/>
              <a:pPr/>
              <a:t>‹#›</a:t>
            </a:fld>
            <a:endParaRPr lang="en-US" altLang="en-US"/>
          </a:p>
        </p:txBody>
      </p:sp>
    </p:spTree>
    <p:extLst>
      <p:ext uri="{BB962C8B-B14F-4D97-AF65-F5344CB8AC3E}">
        <p14:creationId xmlns:p14="http://schemas.microsoft.com/office/powerpoint/2010/main" val="3977383327"/>
      </p:ext>
    </p:extLst>
  </p:cSld>
  <p:clrMapOvr>
    <a:masterClrMapping/>
  </p:clrMapOvr>
  <p:transition/>
</p:sldLayout>
</file>

<file path=ppt/slideLayouts/slideLayout7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1320C456-BAB2-674B-9279-F74D1E6BAEB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87C3D555-B1CA-AC40-8B14-51B307E08C9C}"/>
              </a:ext>
            </a:extLst>
          </p:cNvPr>
          <p:cNvSpPr>
            <a:spLocks noGrp="1" noChangeArrowheads="1"/>
          </p:cNvSpPr>
          <p:nvPr>
            <p:ph type="sldNum" sz="quarter" idx="11"/>
          </p:nvPr>
        </p:nvSpPr>
        <p:spPr>
          <a:ln/>
        </p:spPr>
        <p:txBody>
          <a:bodyPr/>
          <a:lstStyle>
            <a:lvl1pPr>
              <a:defRPr/>
            </a:lvl1pPr>
          </a:lstStyle>
          <a:p>
            <a:fld id="{1BBEC082-DB60-894D-A65F-EC5CC660E7FA}" type="slidenum">
              <a:rPr lang="en-US" altLang="en-US"/>
              <a:pPr/>
              <a:t>‹#›</a:t>
            </a:fld>
            <a:endParaRPr lang="en-US" altLang="en-US"/>
          </a:p>
        </p:txBody>
      </p:sp>
    </p:spTree>
    <p:extLst>
      <p:ext uri="{BB962C8B-B14F-4D97-AF65-F5344CB8AC3E}">
        <p14:creationId xmlns:p14="http://schemas.microsoft.com/office/powerpoint/2010/main" val="2466993160"/>
      </p:ext>
    </p:extLst>
  </p:cSld>
  <p:clrMapOvr>
    <a:masterClrMapping/>
  </p:clrMapOvr>
  <p:transition/>
</p:sldLayout>
</file>

<file path=ppt/slideLayouts/slideLayout7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5D8824E4-CBD0-324D-B203-16810E3CD22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9883843B-4311-F64D-ABF4-8C528A440053}"/>
              </a:ext>
            </a:extLst>
          </p:cNvPr>
          <p:cNvSpPr>
            <a:spLocks noGrp="1" noChangeArrowheads="1"/>
          </p:cNvSpPr>
          <p:nvPr>
            <p:ph type="sldNum" sz="quarter" idx="11"/>
          </p:nvPr>
        </p:nvSpPr>
        <p:spPr>
          <a:ln/>
        </p:spPr>
        <p:txBody>
          <a:bodyPr/>
          <a:lstStyle>
            <a:lvl1pPr>
              <a:defRPr/>
            </a:lvl1pPr>
          </a:lstStyle>
          <a:p>
            <a:fld id="{9BFABF82-8CD4-944F-9794-F4BB55EAA671}" type="slidenum">
              <a:rPr lang="en-US" altLang="en-US"/>
              <a:pPr/>
              <a:t>‹#›</a:t>
            </a:fld>
            <a:endParaRPr lang="en-US" altLang="en-US"/>
          </a:p>
        </p:txBody>
      </p:sp>
    </p:spTree>
    <p:extLst>
      <p:ext uri="{BB962C8B-B14F-4D97-AF65-F5344CB8AC3E}">
        <p14:creationId xmlns:p14="http://schemas.microsoft.com/office/powerpoint/2010/main" val="2566957721"/>
      </p:ext>
    </p:extLst>
  </p:cSld>
  <p:clrMapOvr>
    <a:masterClrMapping/>
  </p:clrMapOvr>
  <p:transition/>
</p:sldLayout>
</file>

<file path=ppt/slideLayouts/slideLayout7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BFDEB397-DCF4-E046-9CEF-3C1373D51AA2}"/>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0E8B1ECD-5EF8-C347-8080-250C48299511}"/>
              </a:ext>
            </a:extLst>
          </p:cNvPr>
          <p:cNvSpPr>
            <a:spLocks noGrp="1" noChangeArrowheads="1"/>
          </p:cNvSpPr>
          <p:nvPr>
            <p:ph type="sldNum" sz="quarter" idx="11"/>
          </p:nvPr>
        </p:nvSpPr>
        <p:spPr>
          <a:ln/>
        </p:spPr>
        <p:txBody>
          <a:bodyPr/>
          <a:lstStyle>
            <a:lvl1pPr>
              <a:defRPr/>
            </a:lvl1pPr>
          </a:lstStyle>
          <a:p>
            <a:fld id="{BB7531F1-CE42-F44C-9E97-BCF6159B0BFB}" type="slidenum">
              <a:rPr lang="en-US" altLang="en-US"/>
              <a:pPr/>
              <a:t>‹#›</a:t>
            </a:fld>
            <a:endParaRPr lang="en-US" altLang="en-US"/>
          </a:p>
        </p:txBody>
      </p:sp>
    </p:spTree>
    <p:extLst>
      <p:ext uri="{BB962C8B-B14F-4D97-AF65-F5344CB8AC3E}">
        <p14:creationId xmlns:p14="http://schemas.microsoft.com/office/powerpoint/2010/main" val="4020645224"/>
      </p:ext>
    </p:extLst>
  </p:cSld>
  <p:clrMapOvr>
    <a:masterClrMapping/>
  </p:clrMapOvr>
  <p:transition/>
</p:sldLayout>
</file>

<file path=ppt/slideLayouts/slideLayout7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A77F40A4-3E89-1B45-BEBF-0AA9EDBC37F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7B6CB434-7272-F144-B3EB-748B298E8A16}"/>
              </a:ext>
            </a:extLst>
          </p:cNvPr>
          <p:cNvSpPr>
            <a:spLocks noGrp="1" noChangeArrowheads="1"/>
          </p:cNvSpPr>
          <p:nvPr>
            <p:ph type="sldNum" sz="quarter" idx="11"/>
          </p:nvPr>
        </p:nvSpPr>
        <p:spPr>
          <a:ln/>
        </p:spPr>
        <p:txBody>
          <a:bodyPr/>
          <a:lstStyle>
            <a:lvl1pPr>
              <a:defRPr/>
            </a:lvl1pPr>
          </a:lstStyle>
          <a:p>
            <a:fld id="{4BF0034D-4554-BD42-802B-E49E3DC77C97}" type="slidenum">
              <a:rPr lang="en-US" altLang="en-US"/>
              <a:pPr/>
              <a:t>‹#›</a:t>
            </a:fld>
            <a:endParaRPr lang="en-US" altLang="en-US"/>
          </a:p>
        </p:txBody>
      </p:sp>
    </p:spTree>
    <p:extLst>
      <p:ext uri="{BB962C8B-B14F-4D97-AF65-F5344CB8AC3E}">
        <p14:creationId xmlns:p14="http://schemas.microsoft.com/office/powerpoint/2010/main" val="4030300457"/>
      </p:ext>
    </p:extLst>
  </p:cSld>
  <p:clrMapOvr>
    <a:masterClrMapping/>
  </p:clrMapOvr>
  <p:transition/>
</p:sldLayout>
</file>

<file path=ppt/slideLayouts/slideLayout7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533EA543-58EC-1145-A87A-818F11E2CB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17CD2823-E242-7D44-9F36-68BECE5A08D6}"/>
              </a:ext>
            </a:extLst>
          </p:cNvPr>
          <p:cNvSpPr>
            <a:spLocks noGrp="1" noChangeArrowheads="1"/>
          </p:cNvSpPr>
          <p:nvPr>
            <p:ph type="sldNum" sz="quarter" idx="11"/>
          </p:nvPr>
        </p:nvSpPr>
        <p:spPr>
          <a:ln/>
        </p:spPr>
        <p:txBody>
          <a:bodyPr/>
          <a:lstStyle>
            <a:lvl1pPr>
              <a:defRPr/>
            </a:lvl1pPr>
          </a:lstStyle>
          <a:p>
            <a:fld id="{28AF0954-8371-A644-8944-406A45A852A9}" type="slidenum">
              <a:rPr lang="en-US" altLang="en-US"/>
              <a:pPr/>
              <a:t>‹#›</a:t>
            </a:fld>
            <a:endParaRPr lang="en-US" altLang="en-US"/>
          </a:p>
        </p:txBody>
      </p:sp>
    </p:spTree>
    <p:extLst>
      <p:ext uri="{BB962C8B-B14F-4D97-AF65-F5344CB8AC3E}">
        <p14:creationId xmlns:p14="http://schemas.microsoft.com/office/powerpoint/2010/main" val="3271192845"/>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7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D401DBD6-0D40-914C-A4A9-0E1A0562094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8D2885C7-A8DE-944D-A733-91FB1D23A917}"/>
              </a:ext>
            </a:extLst>
          </p:cNvPr>
          <p:cNvSpPr>
            <a:spLocks noGrp="1" noChangeArrowheads="1"/>
          </p:cNvSpPr>
          <p:nvPr>
            <p:ph type="sldNum" sz="quarter" idx="11"/>
          </p:nvPr>
        </p:nvSpPr>
        <p:spPr>
          <a:ln/>
        </p:spPr>
        <p:txBody>
          <a:bodyPr/>
          <a:lstStyle>
            <a:lvl1pPr>
              <a:defRPr/>
            </a:lvl1pPr>
          </a:lstStyle>
          <a:p>
            <a:fld id="{1BBB2226-A9FA-DB47-9CF0-2E287A38960E}" type="slidenum">
              <a:rPr lang="en-US" altLang="en-US"/>
              <a:pPr/>
              <a:t>‹#›</a:t>
            </a:fld>
            <a:endParaRPr lang="en-US" altLang="en-US"/>
          </a:p>
        </p:txBody>
      </p:sp>
    </p:spTree>
    <p:extLst>
      <p:ext uri="{BB962C8B-B14F-4D97-AF65-F5344CB8AC3E}">
        <p14:creationId xmlns:p14="http://schemas.microsoft.com/office/powerpoint/2010/main" val="966434369"/>
      </p:ext>
    </p:extLst>
  </p:cSld>
  <p:clrMapOvr>
    <a:masterClrMapping/>
  </p:clrMapOvr>
  <p:transition/>
</p:sldLayout>
</file>

<file path=ppt/slideLayouts/slideLayout7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6F3099B0-B9D2-8449-B33E-AE3FA8363DE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8D5B7DF8-5103-1B42-996C-8AA394272AE5}"/>
              </a:ext>
            </a:extLst>
          </p:cNvPr>
          <p:cNvSpPr>
            <a:spLocks noGrp="1" noChangeArrowheads="1"/>
          </p:cNvSpPr>
          <p:nvPr>
            <p:ph type="sldNum" sz="quarter" idx="11"/>
          </p:nvPr>
        </p:nvSpPr>
        <p:spPr>
          <a:ln/>
        </p:spPr>
        <p:txBody>
          <a:bodyPr/>
          <a:lstStyle>
            <a:lvl1pPr>
              <a:defRPr/>
            </a:lvl1pPr>
          </a:lstStyle>
          <a:p>
            <a:fld id="{FF674C63-9CEC-E640-98D8-DC688D3DD9E4}" type="slidenum">
              <a:rPr lang="en-US" altLang="en-US"/>
              <a:pPr/>
              <a:t>‹#›</a:t>
            </a:fld>
            <a:endParaRPr lang="en-US" altLang="en-US"/>
          </a:p>
        </p:txBody>
      </p:sp>
    </p:spTree>
    <p:extLst>
      <p:ext uri="{BB962C8B-B14F-4D97-AF65-F5344CB8AC3E}">
        <p14:creationId xmlns:p14="http://schemas.microsoft.com/office/powerpoint/2010/main" val="2883168066"/>
      </p:ext>
    </p:extLst>
  </p:cSld>
  <p:clrMapOvr>
    <a:masterClrMapping/>
  </p:clrMapOvr>
  <p:transition/>
</p:sldLayout>
</file>

<file path=ppt/slideLayouts/slideLayout7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500CE77-FA0E-B448-AA17-55A6703F6BA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B609F3A-95A7-5841-8128-4F348A5B515C}"/>
              </a:ext>
            </a:extLst>
          </p:cNvPr>
          <p:cNvSpPr>
            <a:spLocks noGrp="1" noChangeArrowheads="1"/>
          </p:cNvSpPr>
          <p:nvPr>
            <p:ph type="sldNum" sz="quarter" idx="11"/>
          </p:nvPr>
        </p:nvSpPr>
        <p:spPr>
          <a:ln/>
        </p:spPr>
        <p:txBody>
          <a:bodyPr/>
          <a:lstStyle>
            <a:lvl1pPr>
              <a:defRPr/>
            </a:lvl1pPr>
          </a:lstStyle>
          <a:p>
            <a:fld id="{1DB733DC-D3FD-4841-8A7A-4F4AB73A1310}" type="slidenum">
              <a:rPr lang="en-US" altLang="en-US"/>
              <a:pPr/>
              <a:t>‹#›</a:t>
            </a:fld>
            <a:endParaRPr lang="en-US" altLang="en-US"/>
          </a:p>
        </p:txBody>
      </p:sp>
    </p:spTree>
    <p:extLst>
      <p:ext uri="{BB962C8B-B14F-4D97-AF65-F5344CB8AC3E}">
        <p14:creationId xmlns:p14="http://schemas.microsoft.com/office/powerpoint/2010/main" val="1352280760"/>
      </p:ext>
    </p:extLst>
  </p:cSld>
  <p:clrMapOvr>
    <a:masterClrMapping/>
  </p:clrMapOvr>
  <p:transition/>
</p:sldLayout>
</file>

<file path=ppt/slideLayouts/slideLayout7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DCD27D1-ECFD-F447-88C4-5B5CD7C6446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CFB4D705-4483-1248-A730-79BF1918ACC8}"/>
              </a:ext>
            </a:extLst>
          </p:cNvPr>
          <p:cNvSpPr>
            <a:spLocks noGrp="1" noChangeArrowheads="1"/>
          </p:cNvSpPr>
          <p:nvPr>
            <p:ph type="sldNum" sz="quarter" idx="11"/>
          </p:nvPr>
        </p:nvSpPr>
        <p:spPr>
          <a:ln/>
        </p:spPr>
        <p:txBody>
          <a:bodyPr/>
          <a:lstStyle>
            <a:lvl1pPr>
              <a:defRPr/>
            </a:lvl1pPr>
          </a:lstStyle>
          <a:p>
            <a:fld id="{F3317078-9EBE-8343-B263-FE4EDA0B86E1}" type="slidenum">
              <a:rPr lang="en-US" altLang="en-US"/>
              <a:pPr/>
              <a:t>‹#›</a:t>
            </a:fld>
            <a:endParaRPr lang="en-US" altLang="en-US"/>
          </a:p>
        </p:txBody>
      </p:sp>
    </p:spTree>
    <p:extLst>
      <p:ext uri="{BB962C8B-B14F-4D97-AF65-F5344CB8AC3E}">
        <p14:creationId xmlns:p14="http://schemas.microsoft.com/office/powerpoint/2010/main" val="699979965"/>
      </p:ext>
    </p:extLst>
  </p:cSld>
  <p:clrMapOvr>
    <a:masterClrMapping/>
  </p:clrMapOvr>
  <p:transition/>
</p:sldLayout>
</file>

<file path=ppt/slideLayouts/slideLayout7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67F7E7C7-D54C-7E42-B902-18631D0E50C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0C1EF86-4B10-0E4B-87A4-4C31410E3E8A}"/>
              </a:ext>
            </a:extLst>
          </p:cNvPr>
          <p:cNvSpPr>
            <a:spLocks noGrp="1" noChangeArrowheads="1"/>
          </p:cNvSpPr>
          <p:nvPr>
            <p:ph type="sldNum" sz="quarter" idx="11"/>
          </p:nvPr>
        </p:nvSpPr>
        <p:spPr>
          <a:ln/>
        </p:spPr>
        <p:txBody>
          <a:bodyPr/>
          <a:lstStyle>
            <a:lvl1pPr>
              <a:defRPr/>
            </a:lvl1pPr>
          </a:lstStyle>
          <a:p>
            <a:fld id="{DAEEAFA2-6AF3-564D-8551-0ACDAB9DDF09}" type="slidenum">
              <a:rPr lang="en-US" altLang="en-US"/>
              <a:pPr/>
              <a:t>‹#›</a:t>
            </a:fld>
            <a:endParaRPr lang="en-US" altLang="en-US"/>
          </a:p>
        </p:txBody>
      </p:sp>
    </p:spTree>
    <p:extLst>
      <p:ext uri="{BB962C8B-B14F-4D97-AF65-F5344CB8AC3E}">
        <p14:creationId xmlns:p14="http://schemas.microsoft.com/office/powerpoint/2010/main" val="26575592"/>
      </p:ext>
    </p:extLst>
  </p:cSld>
  <p:clrMapOvr>
    <a:masterClrMapping/>
  </p:clrMapOvr>
  <p:transition/>
</p:sldLayout>
</file>

<file path=ppt/slideLayouts/slideLayout79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C90C948-2B96-0640-82B2-1E954D9CB72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E2E6134-7558-6D42-88BC-6E9B9E7448A4}"/>
              </a:ext>
            </a:extLst>
          </p:cNvPr>
          <p:cNvSpPr>
            <a:spLocks noGrp="1" noChangeArrowheads="1"/>
          </p:cNvSpPr>
          <p:nvPr>
            <p:ph type="sldNum" sz="quarter" idx="11"/>
          </p:nvPr>
        </p:nvSpPr>
        <p:spPr>
          <a:ln/>
        </p:spPr>
        <p:txBody>
          <a:bodyPr/>
          <a:lstStyle>
            <a:lvl1pPr>
              <a:defRPr/>
            </a:lvl1pPr>
          </a:lstStyle>
          <a:p>
            <a:fld id="{F0A436F3-25BF-5246-8097-CFB6BF81F56B}" type="slidenum">
              <a:rPr lang="en-US" altLang="en-US"/>
              <a:pPr/>
              <a:t>‹#›</a:t>
            </a:fld>
            <a:endParaRPr lang="en-US" altLang="en-US"/>
          </a:p>
        </p:txBody>
      </p:sp>
    </p:spTree>
    <p:extLst>
      <p:ext uri="{BB962C8B-B14F-4D97-AF65-F5344CB8AC3E}">
        <p14:creationId xmlns:p14="http://schemas.microsoft.com/office/powerpoint/2010/main" val="3977706807"/>
      </p:ext>
    </p:extLst>
  </p:cSld>
  <p:clrMapOvr>
    <a:masterClrMapping/>
  </p:clrMapOvr>
  <p:transition/>
</p:sldLayout>
</file>

<file path=ppt/slideLayouts/slideLayout7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AF4A5797-4A52-3C47-A60F-384E101789BB}" type="slidenum">
              <a:rPr lang="en-US"/>
              <a:pPr>
                <a:defRPr/>
              </a:pPr>
              <a:t>‹#›</a:t>
            </a:fld>
            <a:endParaRPr lang="en-US"/>
          </a:p>
        </p:txBody>
      </p:sp>
    </p:spTree>
    <p:extLst>
      <p:ext uri="{BB962C8B-B14F-4D97-AF65-F5344CB8AC3E}">
        <p14:creationId xmlns:p14="http://schemas.microsoft.com/office/powerpoint/2010/main" val="3848571862"/>
      </p:ext>
    </p:extLst>
  </p:cSld>
  <p:clrMapOvr>
    <a:masterClrMapping/>
  </p:clrMapOvr>
  <p:transition/>
</p:sldLayout>
</file>

<file path=ppt/slideLayouts/slideLayout7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5A4FB91F-8620-9C4D-8A32-1AD02BFD54B1}" type="slidenum">
              <a:rPr lang="en-US"/>
              <a:pPr>
                <a:defRPr/>
              </a:pPr>
              <a:t>‹#›</a:t>
            </a:fld>
            <a:endParaRPr lang="en-US"/>
          </a:p>
        </p:txBody>
      </p:sp>
    </p:spTree>
    <p:extLst>
      <p:ext uri="{BB962C8B-B14F-4D97-AF65-F5344CB8AC3E}">
        <p14:creationId xmlns:p14="http://schemas.microsoft.com/office/powerpoint/2010/main" val="2843002712"/>
      </p:ext>
    </p:extLst>
  </p:cSld>
  <p:clrMapOvr>
    <a:masterClrMapping/>
  </p:clrMapOvr>
  <p:transition/>
</p:sldLayout>
</file>

<file path=ppt/slideLayouts/slideLayout7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073B9C50-E303-F947-B3E2-3E825F48C7D2}" type="slidenum">
              <a:rPr lang="en-US"/>
              <a:pPr>
                <a:defRPr/>
              </a:pPr>
              <a:t>‹#›</a:t>
            </a:fld>
            <a:endParaRPr lang="en-US"/>
          </a:p>
        </p:txBody>
      </p:sp>
    </p:spTree>
    <p:extLst>
      <p:ext uri="{BB962C8B-B14F-4D97-AF65-F5344CB8AC3E}">
        <p14:creationId xmlns:p14="http://schemas.microsoft.com/office/powerpoint/2010/main" val="2006904996"/>
      </p:ext>
    </p:extLst>
  </p:cSld>
  <p:clrMapOvr>
    <a:masterClrMapping/>
  </p:clrMapOvr>
  <p:transition/>
</p:sldLayout>
</file>

<file path=ppt/slideLayouts/slideLayout7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20808B7-3DFC-6D40-89A2-98C67E53C3E2}" type="slidenum">
              <a:rPr lang="en-US"/>
              <a:pPr>
                <a:defRPr/>
              </a:pPr>
              <a:t>‹#›</a:t>
            </a:fld>
            <a:endParaRPr lang="en-US"/>
          </a:p>
        </p:txBody>
      </p:sp>
    </p:spTree>
    <p:extLst>
      <p:ext uri="{BB962C8B-B14F-4D97-AF65-F5344CB8AC3E}">
        <p14:creationId xmlns:p14="http://schemas.microsoft.com/office/powerpoint/2010/main" val="251503737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FA78E456-01DF-094D-8CFB-DA5FA9E8BD10}" type="slidenum">
              <a:rPr lang="en-US"/>
              <a:pPr>
                <a:defRPr/>
              </a:pPr>
              <a:t>‹#›</a:t>
            </a:fld>
            <a:endParaRPr lang="en-US"/>
          </a:p>
        </p:txBody>
      </p:sp>
    </p:spTree>
    <p:extLst>
      <p:ext uri="{BB962C8B-B14F-4D97-AF65-F5344CB8AC3E}">
        <p14:creationId xmlns:p14="http://schemas.microsoft.com/office/powerpoint/2010/main" val="2893569400"/>
      </p:ext>
    </p:extLst>
  </p:cSld>
  <p:clrMapOvr>
    <a:masterClrMapping/>
  </p:clrMapOvr>
  <p:transition/>
</p:sldLayout>
</file>

<file path=ppt/slideLayouts/slideLayout8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428B0D83-FC11-C440-9D61-A92EDF7AC339}" type="slidenum">
              <a:rPr lang="en-US"/>
              <a:pPr>
                <a:defRPr/>
              </a:pPr>
              <a:t>‹#›</a:t>
            </a:fld>
            <a:endParaRPr lang="en-US"/>
          </a:p>
        </p:txBody>
      </p:sp>
    </p:spTree>
    <p:extLst>
      <p:ext uri="{BB962C8B-B14F-4D97-AF65-F5344CB8AC3E}">
        <p14:creationId xmlns:p14="http://schemas.microsoft.com/office/powerpoint/2010/main" val="547705888"/>
      </p:ext>
    </p:extLst>
  </p:cSld>
  <p:clrMapOvr>
    <a:masterClrMapping/>
  </p:clrMapOvr>
  <p:transition/>
</p:sldLayout>
</file>

<file path=ppt/slideLayouts/slideLayout8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293D0A55-7789-CF47-ACA7-2311AFA1B98E}" type="slidenum">
              <a:rPr lang="en-US"/>
              <a:pPr>
                <a:defRPr/>
              </a:pPr>
              <a:t>‹#›</a:t>
            </a:fld>
            <a:endParaRPr lang="en-US"/>
          </a:p>
        </p:txBody>
      </p:sp>
    </p:spTree>
    <p:extLst>
      <p:ext uri="{BB962C8B-B14F-4D97-AF65-F5344CB8AC3E}">
        <p14:creationId xmlns:p14="http://schemas.microsoft.com/office/powerpoint/2010/main" val="1728249981"/>
      </p:ext>
    </p:extLst>
  </p:cSld>
  <p:clrMapOvr>
    <a:masterClrMapping/>
  </p:clrMapOvr>
  <p:transition/>
</p:sldLayout>
</file>

<file path=ppt/slideLayouts/slideLayout8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E99BBE6-A637-304C-B5B7-9A7E3C08C57E}" type="slidenum">
              <a:rPr lang="en-US"/>
              <a:pPr>
                <a:defRPr/>
              </a:pPr>
              <a:t>‹#›</a:t>
            </a:fld>
            <a:endParaRPr lang="en-US"/>
          </a:p>
        </p:txBody>
      </p:sp>
    </p:spTree>
    <p:extLst>
      <p:ext uri="{BB962C8B-B14F-4D97-AF65-F5344CB8AC3E}">
        <p14:creationId xmlns:p14="http://schemas.microsoft.com/office/powerpoint/2010/main" val="2705643819"/>
      </p:ext>
    </p:extLst>
  </p:cSld>
  <p:clrMapOvr>
    <a:masterClrMapping/>
  </p:clrMapOvr>
  <p:transition/>
</p:sldLayout>
</file>

<file path=ppt/slideLayouts/slideLayout8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35BCF56-964A-F947-93A6-92ACEE6C7F5E}" type="slidenum">
              <a:rPr lang="en-US"/>
              <a:pPr>
                <a:defRPr/>
              </a:pPr>
              <a:t>‹#›</a:t>
            </a:fld>
            <a:endParaRPr lang="en-US"/>
          </a:p>
        </p:txBody>
      </p:sp>
    </p:spTree>
    <p:extLst>
      <p:ext uri="{BB962C8B-B14F-4D97-AF65-F5344CB8AC3E}">
        <p14:creationId xmlns:p14="http://schemas.microsoft.com/office/powerpoint/2010/main" val="3137028892"/>
      </p:ext>
    </p:extLst>
  </p:cSld>
  <p:clrMapOvr>
    <a:masterClrMapping/>
  </p:clrMapOvr>
  <p:transition/>
</p:sldLayout>
</file>

<file path=ppt/slideLayouts/slideLayout8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1CA570-B74D-4749-94AD-86C253965FD8}" type="slidenum">
              <a:rPr lang="en-US"/>
              <a:pPr>
                <a:defRPr/>
              </a:pPr>
              <a:t>‹#›</a:t>
            </a:fld>
            <a:endParaRPr lang="en-US"/>
          </a:p>
        </p:txBody>
      </p:sp>
    </p:spTree>
    <p:extLst>
      <p:ext uri="{BB962C8B-B14F-4D97-AF65-F5344CB8AC3E}">
        <p14:creationId xmlns:p14="http://schemas.microsoft.com/office/powerpoint/2010/main" val="371226799"/>
      </p:ext>
    </p:extLst>
  </p:cSld>
  <p:clrMapOvr>
    <a:masterClrMapping/>
  </p:clrMapOvr>
  <p:transition/>
</p:sldLayout>
</file>

<file path=ppt/slideLayouts/slideLayout8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20CE11DC-2133-4F4D-8A86-82695C13466E}" type="slidenum">
              <a:rPr lang="en-US"/>
              <a:pPr>
                <a:defRPr/>
              </a:pPr>
              <a:t>‹#›</a:t>
            </a:fld>
            <a:endParaRPr lang="en-US"/>
          </a:p>
        </p:txBody>
      </p:sp>
    </p:spTree>
    <p:extLst>
      <p:ext uri="{BB962C8B-B14F-4D97-AF65-F5344CB8AC3E}">
        <p14:creationId xmlns:p14="http://schemas.microsoft.com/office/powerpoint/2010/main" val="1654421036"/>
      </p:ext>
    </p:extLst>
  </p:cSld>
  <p:clrMapOvr>
    <a:masterClrMapping/>
  </p:clrMapOvr>
  <p:transition/>
</p:sldLayout>
</file>

<file path=ppt/slideLayouts/slideLayout80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6D320AC-71F7-B345-A8F3-275013FA312A}" type="slidenum">
              <a:rPr lang="en-US"/>
              <a:pPr>
                <a:defRPr/>
              </a:pPr>
              <a:t>‹#›</a:t>
            </a:fld>
            <a:endParaRPr lang="en-US"/>
          </a:p>
        </p:txBody>
      </p:sp>
    </p:spTree>
    <p:extLst>
      <p:ext uri="{BB962C8B-B14F-4D97-AF65-F5344CB8AC3E}">
        <p14:creationId xmlns:p14="http://schemas.microsoft.com/office/powerpoint/2010/main" val="308291120"/>
      </p:ext>
    </p:extLst>
  </p:cSld>
  <p:clrMapOvr>
    <a:masterClrMapping/>
  </p:clrMapOvr>
  <p:transition/>
</p:sldLayout>
</file>

<file path=ppt/slideLayouts/slideLayout8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1273759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1231421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24598705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550350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39185490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1994388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13667649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27153473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22868660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30197412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41249157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1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15684885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4DFF4F-ED49-E545-9049-57D68EB3BF4A}"/>
              </a:ext>
            </a:extLst>
          </p:cNvPr>
          <p:cNvSpPr/>
          <p:nvPr userDrawn="1"/>
        </p:nvSpPr>
        <p:spPr>
          <a:xfrm>
            <a:off x="0" y="0"/>
            <a:ext cx="9144000" cy="4379053"/>
          </a:xfrm>
          <a:prstGeom prst="rect">
            <a:avLst/>
          </a:prstGeom>
          <a:solidFill>
            <a:srgbClr val="A5A5A5">
              <a:lumMod val="20000"/>
              <a:lumOff val="80000"/>
            </a:srgbClr>
          </a:solidFill>
          <a:ln w="12700" cap="flat" cmpd="sng" algn="ctr">
            <a:solidFill>
              <a:sysClr val="window" lastClr="FFFFFF"/>
            </a:solidFill>
            <a:prstDash val="solid"/>
            <a:miter lim="800000"/>
          </a:ln>
          <a:effectLst/>
        </p:spPr>
        <p:txBody>
          <a:bodyPr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endParaRPr kumimoji="0" lang="en-CH" sz="1351"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3" name="Subtitle 2"/>
          <p:cNvSpPr>
            <a:spLocks noGrp="1"/>
          </p:cNvSpPr>
          <p:nvPr>
            <p:ph type="subTitle" idx="1"/>
          </p:nvPr>
        </p:nvSpPr>
        <p:spPr>
          <a:xfrm>
            <a:off x="1109311" y="2839453"/>
            <a:ext cx="6858000" cy="1539600"/>
          </a:xfrm>
        </p:spPr>
        <p:txBody>
          <a:bodyPr>
            <a:normAutofit/>
          </a:bodyPr>
          <a:lstStyle>
            <a:lvl1pPr marL="0" indent="0" algn="ctr">
              <a:buNone/>
              <a:defRPr sz="3200" b="1" i="0" baseline="0">
                <a:latin typeface="+mj-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sz="3200" b="1" dirty="0">
                <a:latin typeface="Segoe UI" panose="020B0502040204020203" pitchFamily="34" charset="0"/>
                <a:ea typeface="Cambria" panose="02040503050406030204" pitchFamily="18" charset="0"/>
                <a:cs typeface="Segoe UI" panose="020B0502040204020203" pitchFamily="34" charset="0"/>
              </a:rPr>
              <a:t>Click to edit Master subtitle style</a:t>
            </a:r>
            <a:endParaRPr lang="en-US" dirty="0"/>
          </a:p>
        </p:txBody>
      </p:sp>
      <p:pic>
        <p:nvPicPr>
          <p:cNvPr id="12" name="Picture 2" descr="http://www.euroc-project.eu/fileadmin/imgEuroc/eurocConsortiumLogos/ethLogo.png">
            <a:extLst>
              <a:ext uri="{FF2B5EF4-FFF2-40B4-BE49-F238E27FC236}">
                <a16:creationId xmlns:a16="http://schemas.microsoft.com/office/drawing/2014/main" id="{8CF7D528-60B9-7C4D-8128-F52BA3A7A4B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86696" y="6030665"/>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4EC1F6D-190B-B448-B175-2B9886767CE2}"/>
              </a:ext>
            </a:extLst>
          </p:cNvPr>
          <p:cNvPicPr>
            <a:picLocks noChangeAspect="1"/>
          </p:cNvPicPr>
          <p:nvPr userDrawn="1"/>
        </p:nvPicPr>
        <p:blipFill>
          <a:blip r:embed="rId3"/>
          <a:stretch>
            <a:fillRect/>
          </a:stretch>
        </p:blipFill>
        <p:spPr>
          <a:xfrm>
            <a:off x="6084489" y="5887318"/>
            <a:ext cx="2640412" cy="607663"/>
          </a:xfrm>
          <a:prstGeom prst="rect">
            <a:avLst/>
          </a:prstGeom>
        </p:spPr>
      </p:pic>
      <p:sp>
        <p:nvSpPr>
          <p:cNvPr id="20" name="Text Placeholder 19">
            <a:extLst>
              <a:ext uri="{FF2B5EF4-FFF2-40B4-BE49-F238E27FC236}">
                <a16:creationId xmlns:a16="http://schemas.microsoft.com/office/drawing/2014/main" id="{0C2DCD12-E0A7-964E-8C01-30F57AE18A60}"/>
              </a:ext>
            </a:extLst>
          </p:cNvPr>
          <p:cNvSpPr>
            <a:spLocks noGrp="1"/>
          </p:cNvSpPr>
          <p:nvPr>
            <p:ph type="body" sz="quarter" idx="10" hasCustomPrompt="1"/>
          </p:nvPr>
        </p:nvSpPr>
        <p:spPr>
          <a:xfrm>
            <a:off x="0" y="220667"/>
            <a:ext cx="9144000" cy="2619375"/>
          </a:xfrm>
        </p:spPr>
        <p:txBody>
          <a:bodyPr anchor="ctr">
            <a:normAutofit/>
          </a:bodyPr>
          <a:lstStyle>
            <a:lvl1pPr marL="0" indent="0" algn="ctr">
              <a:buNone/>
              <a:defRPr sz="4800" b="1">
                <a:latin typeface="Segoe UI Symbol" panose="020B0502040204020203" pitchFamily="34" charset="0"/>
                <a:ea typeface="Segoe UI Symbol" panose="020B0502040204020203" pitchFamily="34" charset="0"/>
                <a:cs typeface="Segoe UI Historic" panose="020B0502040204020203" pitchFamily="34" charset="0"/>
              </a:defRPr>
            </a:lvl1pPr>
          </a:lstStyle>
          <a:p>
            <a:pPr lvl="0"/>
            <a:r>
              <a:rPr lang="en-US" dirty="0"/>
              <a:t>Click to edit Title</a:t>
            </a:r>
          </a:p>
        </p:txBody>
      </p:sp>
    </p:spTree>
    <p:extLst>
      <p:ext uri="{BB962C8B-B14F-4D97-AF65-F5344CB8AC3E}">
        <p14:creationId xmlns:p14="http://schemas.microsoft.com/office/powerpoint/2010/main" val="1503228778"/>
      </p:ext>
    </p:extLst>
  </p:cSld>
  <p:clrMapOvr>
    <a:masterClrMapping/>
  </p:clrMapOvr>
</p:sldLayout>
</file>

<file path=ppt/slideLayouts/slideLayout8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D2D3B90-BDF0-9E4D-963A-CE3F0519DFF8}"/>
              </a:ext>
            </a:extLst>
          </p:cNvPr>
          <p:cNvSpPr>
            <a:spLocks noGrp="1"/>
          </p:cNvSpPr>
          <p:nvPr>
            <p:ph type="title"/>
          </p:nvPr>
        </p:nvSpPr>
        <p:spPr>
          <a:xfrm>
            <a:off x="169011" y="132335"/>
            <a:ext cx="8894602" cy="606084"/>
          </a:xfrm>
          <a:prstGeom prst="rect">
            <a:avLst/>
          </a:prstGeom>
        </p:spPr>
        <p:txBody>
          <a:bodyPr/>
          <a:lstStyle>
            <a:lvl1pPr>
              <a:defRPr sz="4400" b="1">
                <a:latin typeface="Segoe UI" panose="020B0502040204020203" pitchFamily="34" charset="0"/>
                <a:cs typeface="Segoe UI" panose="020B0502040204020203" pitchFamily="34" charset="0"/>
              </a:defRPr>
            </a:lvl1pPr>
          </a:lstStyle>
          <a:p>
            <a:r>
              <a:rPr lang="en-US" dirty="0"/>
              <a:t>Click to edit Master title style</a:t>
            </a:r>
          </a:p>
        </p:txBody>
      </p:sp>
      <p:sp>
        <p:nvSpPr>
          <p:cNvPr id="13" name="Content Placeholder 2">
            <a:extLst>
              <a:ext uri="{FF2B5EF4-FFF2-40B4-BE49-F238E27FC236}">
                <a16:creationId xmlns:a16="http://schemas.microsoft.com/office/drawing/2014/main" id="{85EB6F8F-19D9-7A4A-967C-A1B0DB23569E}"/>
              </a:ext>
            </a:extLst>
          </p:cNvPr>
          <p:cNvSpPr>
            <a:spLocks noGrp="1"/>
          </p:cNvSpPr>
          <p:nvPr>
            <p:ph idx="1"/>
          </p:nvPr>
        </p:nvSpPr>
        <p:spPr>
          <a:xfrm>
            <a:off x="169011" y="936172"/>
            <a:ext cx="8894602" cy="5293805"/>
          </a:xfrm>
          <a:prstGeom prst="rect">
            <a:avLst/>
          </a:prstGeom>
        </p:spPr>
        <p:txBody>
          <a:bodyPr/>
          <a:lstStyle>
            <a:lvl1pPr>
              <a:defRPr sz="2800">
                <a:latin typeface="Segoe UI" panose="020B0502040204020203" pitchFamily="34" charset="0"/>
                <a:cs typeface="Segoe UI" panose="020B0502040204020203" pitchFamily="34" charset="0"/>
              </a:defRPr>
            </a:lvl1pPr>
            <a:lvl2pPr marL="685766" indent="-228589">
              <a:buFont typeface="Cambria" panose="02040503050406030204" pitchFamily="18" charset="0"/>
              <a:buChar char="-"/>
              <a:defRPr sz="2400">
                <a:latin typeface="Segoe UI" panose="020B0502040204020203" pitchFamily="34" charset="0"/>
                <a:cs typeface="Segoe UI" panose="020B0502040204020203" pitchFamily="34" charset="0"/>
              </a:defRPr>
            </a:lvl2pPr>
            <a:lvl3pPr>
              <a:defRPr sz="2000">
                <a:latin typeface="Segoe UI" panose="020B0502040204020203" pitchFamily="34" charset="0"/>
                <a:cs typeface="Segoe UI" panose="020B0502040204020203" pitchFamily="34" charset="0"/>
              </a:defRPr>
            </a:lvl3pPr>
            <a:lvl4pPr>
              <a:defRPr sz="2000">
                <a:latin typeface="Segoe UI" panose="020B0502040204020203" pitchFamily="34" charset="0"/>
                <a:cs typeface="Segoe UI" panose="020B0502040204020203" pitchFamily="34" charset="0"/>
              </a:defRPr>
            </a:lvl4pPr>
            <a:lvl5pPr>
              <a:defRPr sz="2000">
                <a:latin typeface="Segoe UI" panose="020B0502040204020203" pitchFamily="34" charset="0"/>
                <a:cs typeface="Segoe UI" panose="020B05020402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a:extLst>
              <a:ext uri="{FF2B5EF4-FFF2-40B4-BE49-F238E27FC236}">
                <a16:creationId xmlns:a16="http://schemas.microsoft.com/office/drawing/2014/main" id="{B8B30CEA-A32F-0B4F-94FF-2F238104D6CE}"/>
              </a:ext>
            </a:extLst>
          </p:cNvPr>
          <p:cNvSpPr txBox="1">
            <a:spLocks/>
          </p:cNvSpPr>
          <p:nvPr userDrawn="1"/>
        </p:nvSpPr>
        <p:spPr>
          <a:xfrm>
            <a:off x="7977054" y="6355716"/>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z="2000" smtClean="0">
                <a:latin typeface="Segoe UI" panose="020B0502040204020203" pitchFamily="34" charset="0"/>
                <a:cs typeface="Segoe UI" panose="020B0502040204020203" pitchFamily="34" charset="0"/>
              </a:rPr>
              <a:pPr/>
              <a:t>‹#›</a:t>
            </a:fld>
            <a:endParaRPr lang="en-US" sz="2000" dirty="0">
              <a:latin typeface="Segoe UI" panose="020B0502040204020203" pitchFamily="34" charset="0"/>
              <a:cs typeface="Segoe UI" panose="020B0502040204020203" pitchFamily="34" charset="0"/>
            </a:endParaRPr>
          </a:p>
        </p:txBody>
      </p:sp>
      <p:pic>
        <p:nvPicPr>
          <p:cNvPr id="15" name="Picture 14" descr="safari.png">
            <a:extLst>
              <a:ext uri="{FF2B5EF4-FFF2-40B4-BE49-F238E27FC236}">
                <a16:creationId xmlns:a16="http://schemas.microsoft.com/office/drawing/2014/main" id="{DCA7EB8C-F307-874D-B152-028FC5CC7DF9}"/>
              </a:ext>
            </a:extLst>
          </p:cNvPr>
          <p:cNvPicPr>
            <a:picLocks noChangeAspect="1"/>
          </p:cNvPicPr>
          <p:nvPr userDrawn="1"/>
        </p:nvPicPr>
        <p:blipFill>
          <a:blip r:embed="rId2" cstate="print"/>
          <a:stretch>
            <a:fillRect/>
          </a:stretch>
        </p:blipFill>
        <p:spPr>
          <a:xfrm>
            <a:off x="189560" y="6413145"/>
            <a:ext cx="1080120" cy="312523"/>
          </a:xfrm>
          <a:prstGeom prst="rect">
            <a:avLst/>
          </a:prstGeom>
        </p:spPr>
      </p:pic>
      <p:cxnSp>
        <p:nvCxnSpPr>
          <p:cNvPr id="16" name="Straight Connector 15">
            <a:extLst>
              <a:ext uri="{FF2B5EF4-FFF2-40B4-BE49-F238E27FC236}">
                <a16:creationId xmlns:a16="http://schemas.microsoft.com/office/drawing/2014/main" id="{89CD1133-1492-4A44-93C1-B89EF4FD41F6}"/>
              </a:ext>
            </a:extLst>
          </p:cNvPr>
          <p:cNvCxnSpPr>
            <a:cxnSpLocks/>
          </p:cNvCxnSpPr>
          <p:nvPr userDrawn="1"/>
        </p:nvCxnSpPr>
        <p:spPr>
          <a:xfrm>
            <a:off x="117027" y="831499"/>
            <a:ext cx="8894601"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3639277"/>
      </p:ext>
    </p:extLst>
  </p:cSld>
  <p:clrMapOvr>
    <a:masterClrMapping/>
  </p:clrMapOvr>
</p:sldLayout>
</file>

<file path=ppt/slideLayouts/slideLayout8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187587689"/>
      </p:ext>
    </p:extLst>
  </p:cSld>
  <p:clrMapOvr>
    <a:masterClrMapping/>
  </p:clrMapOvr>
  <p:transition/>
</p:sldLayout>
</file>

<file path=ppt/slideLayouts/slideLayout8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906073210"/>
      </p:ext>
    </p:extLst>
  </p:cSld>
  <p:clrMapOvr>
    <a:masterClrMapping/>
  </p:clrMapOvr>
  <p:transition/>
</p:sldLayout>
</file>

<file path=ppt/slideLayouts/slideLayout8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841937945"/>
      </p:ext>
    </p:extLst>
  </p:cSld>
  <p:clrMapOvr>
    <a:masterClrMapping/>
  </p:clrMapOvr>
  <p:transition/>
</p:sldLayout>
</file>

<file path=ppt/slideLayouts/slideLayout8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610741826"/>
      </p:ext>
    </p:extLst>
  </p:cSld>
  <p:clrMapOvr>
    <a:masterClrMapping/>
  </p:clrMapOvr>
  <p:transition/>
</p:sldLayout>
</file>

<file path=ppt/slideLayouts/slideLayout8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554522207"/>
      </p:ext>
    </p:extLst>
  </p:cSld>
  <p:clrMapOvr>
    <a:masterClrMapping/>
  </p:clrMapOvr>
  <p:transition/>
</p:sldLayout>
</file>

<file path=ppt/slideLayouts/slideLayout8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081880840"/>
      </p:ext>
    </p:extLst>
  </p:cSld>
  <p:clrMapOvr>
    <a:masterClrMapping/>
  </p:clrMapOvr>
  <p:transition/>
</p:sldLayout>
</file>

<file path=ppt/slideLayouts/slideLayout8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2232130875"/>
      </p:ext>
    </p:extLst>
  </p:cSld>
  <p:clrMapOvr>
    <a:masterClrMapping/>
  </p:clrMapOvr>
  <p:transition/>
</p:sldLayout>
</file>

<file path=ppt/slideLayouts/slideLayout8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104288215"/>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178303478"/>
      </p:ext>
    </p:extLst>
  </p:cSld>
  <p:clrMapOvr>
    <a:masterClrMapping/>
  </p:clrMapOvr>
  <p:transition/>
</p:sldLayout>
</file>

<file path=ppt/slideLayouts/slideLayout8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405102020"/>
      </p:ext>
    </p:extLst>
  </p:cSld>
  <p:clrMapOvr>
    <a:masterClrMapping/>
  </p:clrMapOvr>
  <p:transition/>
</p:sldLayout>
</file>

<file path=ppt/slideLayouts/slideLayout8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2170455392"/>
      </p:ext>
    </p:extLst>
  </p:cSld>
  <p:clrMapOvr>
    <a:masterClrMapping/>
  </p:clrMapOvr>
  <p:transition/>
</p:sldLayout>
</file>

<file path=ppt/slideLayouts/slideLayout8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406493594"/>
      </p:ext>
    </p:extLst>
  </p:cSld>
  <p:clrMapOvr>
    <a:masterClrMapping/>
  </p:clrMapOvr>
  <p:transition/>
</p:sldLayout>
</file>

<file path=ppt/slideLayouts/slideLayout8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41418167"/>
      </p:ext>
    </p:extLst>
  </p:cSld>
  <p:clrMapOvr>
    <a:masterClrMapping/>
  </p:clrMapOvr>
  <p:transition/>
</p:sldLayout>
</file>

<file path=ppt/slideLayouts/slideLayout8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19222955"/>
      </p:ext>
    </p:extLst>
  </p:cSld>
  <p:clrMapOvr>
    <a:masterClrMapping/>
  </p:clrMapOvr>
  <p:transition/>
</p:sldLayout>
</file>

<file path=ppt/slideLayouts/slideLayout8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98287346"/>
      </p:ext>
    </p:extLst>
  </p:cSld>
  <p:clrMapOvr>
    <a:masterClrMapping/>
  </p:clrMapOvr>
  <p:transition/>
</p:sldLayout>
</file>

<file path=ppt/slideLayouts/slideLayout8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24051311"/>
      </p:ext>
    </p:extLst>
  </p:cSld>
  <p:clrMapOvr>
    <a:masterClrMapping/>
  </p:clrMapOvr>
  <p:transition/>
</p:sldLayout>
</file>

<file path=ppt/slideLayouts/slideLayout8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93033677"/>
      </p:ext>
    </p:extLst>
  </p:cSld>
  <p:clrMapOvr>
    <a:masterClrMapping/>
  </p:clrMapOvr>
  <p:transition/>
</p:sldLayout>
</file>

<file path=ppt/slideLayouts/slideLayout8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783937851"/>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894882459"/>
      </p:ext>
    </p:extLst>
  </p:cSld>
  <p:clrMapOvr>
    <a:masterClrMapping/>
  </p:clrMapOvr>
  <p:transition/>
</p:sldLayout>
</file>

<file path=ppt/slideLayouts/slideLayout8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550556957"/>
      </p:ext>
    </p:extLst>
  </p:cSld>
  <p:clrMapOvr>
    <a:masterClrMapping/>
  </p:clrMapOvr>
  <p:transition/>
</p:sldLayout>
</file>

<file path=ppt/slideLayouts/slideLayout8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4073670780"/>
      </p:ext>
    </p:extLst>
  </p:cSld>
  <p:clrMapOvr>
    <a:masterClrMapping/>
  </p:clrMapOvr>
  <p:transition/>
</p:sldLayout>
</file>

<file path=ppt/slideLayouts/slideLayout8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0584815"/>
      </p:ext>
    </p:extLst>
  </p:cSld>
  <p:clrMapOvr>
    <a:masterClrMapping/>
  </p:clrMapOvr>
  <p:transition/>
</p:sldLayout>
</file>

<file path=ppt/slideLayouts/slideLayout8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7A08EACC-8CBF-5A41-8FD1-0ADD9A6E61AA}" type="slidenum">
              <a:rPr lang="en-US"/>
              <a:pPr>
                <a:defRPr/>
              </a:pPr>
              <a:t>‹#›</a:t>
            </a:fld>
            <a:endParaRPr lang="en-US"/>
          </a:p>
        </p:txBody>
      </p:sp>
    </p:spTree>
    <p:extLst>
      <p:ext uri="{BB962C8B-B14F-4D97-AF65-F5344CB8AC3E}">
        <p14:creationId xmlns:p14="http://schemas.microsoft.com/office/powerpoint/2010/main" val="1491448478"/>
      </p:ext>
    </p:extLst>
  </p:cSld>
  <p:clrMapOvr>
    <a:masterClrMapping/>
  </p:clrMapOvr>
  <p:transition/>
</p:sldLayout>
</file>

<file path=ppt/slideLayouts/slideLayout8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DA95AFC4-B67F-BC48-882B-8F3B14641016}" type="slidenum">
              <a:rPr lang="en-US"/>
              <a:pPr>
                <a:defRPr/>
              </a:pPr>
              <a:t>‹#›</a:t>
            </a:fld>
            <a:endParaRPr lang="en-US"/>
          </a:p>
        </p:txBody>
      </p:sp>
    </p:spTree>
    <p:extLst>
      <p:ext uri="{BB962C8B-B14F-4D97-AF65-F5344CB8AC3E}">
        <p14:creationId xmlns:p14="http://schemas.microsoft.com/office/powerpoint/2010/main" val="2773609142"/>
      </p:ext>
    </p:extLst>
  </p:cSld>
  <p:clrMapOvr>
    <a:masterClrMapping/>
  </p:clrMapOvr>
  <p:transition/>
</p:sldLayout>
</file>

<file path=ppt/slideLayouts/slideLayout8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C5605ADE-6E00-1045-8F07-42D08E36EF70}" type="slidenum">
              <a:rPr lang="en-US"/>
              <a:pPr>
                <a:defRPr/>
              </a:pPr>
              <a:t>‹#›</a:t>
            </a:fld>
            <a:endParaRPr lang="en-US"/>
          </a:p>
        </p:txBody>
      </p:sp>
    </p:spTree>
    <p:extLst>
      <p:ext uri="{BB962C8B-B14F-4D97-AF65-F5344CB8AC3E}">
        <p14:creationId xmlns:p14="http://schemas.microsoft.com/office/powerpoint/2010/main" val="1247199132"/>
      </p:ext>
    </p:extLst>
  </p:cSld>
  <p:clrMapOvr>
    <a:masterClrMapping/>
  </p:clrMapOvr>
  <p:transition/>
</p:sldLayout>
</file>

<file path=ppt/slideLayouts/slideLayout8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BE20E1A-63D1-9042-BE64-E6D77CA223CD}" type="slidenum">
              <a:rPr lang="en-US"/>
              <a:pPr>
                <a:defRPr/>
              </a:pPr>
              <a:t>‹#›</a:t>
            </a:fld>
            <a:endParaRPr lang="en-US"/>
          </a:p>
        </p:txBody>
      </p:sp>
    </p:spTree>
    <p:extLst>
      <p:ext uri="{BB962C8B-B14F-4D97-AF65-F5344CB8AC3E}">
        <p14:creationId xmlns:p14="http://schemas.microsoft.com/office/powerpoint/2010/main" val="4258539259"/>
      </p:ext>
    </p:extLst>
  </p:cSld>
  <p:clrMapOvr>
    <a:masterClrMapping/>
  </p:clrMapOvr>
  <p:transition/>
</p:sldLayout>
</file>

<file path=ppt/slideLayouts/slideLayout8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EC9CE9EA-6A87-A74E-8999-D522750AE4F5}" type="slidenum">
              <a:rPr lang="en-US"/>
              <a:pPr>
                <a:defRPr/>
              </a:pPr>
              <a:t>‹#›</a:t>
            </a:fld>
            <a:endParaRPr lang="en-US"/>
          </a:p>
        </p:txBody>
      </p:sp>
    </p:spTree>
    <p:extLst>
      <p:ext uri="{BB962C8B-B14F-4D97-AF65-F5344CB8AC3E}">
        <p14:creationId xmlns:p14="http://schemas.microsoft.com/office/powerpoint/2010/main" val="2981666507"/>
      </p:ext>
    </p:extLst>
  </p:cSld>
  <p:clrMapOvr>
    <a:masterClrMapping/>
  </p:clrMapOvr>
  <p:transition/>
</p:sldLayout>
</file>

<file path=ppt/slideLayouts/slideLayout8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FAB19C08-DC79-A243-8132-5D8141635E46}" type="slidenum">
              <a:rPr lang="en-US"/>
              <a:pPr>
                <a:defRPr/>
              </a:pPr>
              <a:t>‹#›</a:t>
            </a:fld>
            <a:endParaRPr lang="en-US"/>
          </a:p>
        </p:txBody>
      </p:sp>
    </p:spTree>
    <p:extLst>
      <p:ext uri="{BB962C8B-B14F-4D97-AF65-F5344CB8AC3E}">
        <p14:creationId xmlns:p14="http://schemas.microsoft.com/office/powerpoint/2010/main" val="535361444"/>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D78B06AB-FCA2-444B-B377-4DCE2DDA6114}" type="slidenum">
              <a:rPr lang="en-US"/>
              <a:pPr>
                <a:defRPr/>
              </a:pPr>
              <a:t>‹#›</a:t>
            </a:fld>
            <a:endParaRPr lang="en-US"/>
          </a:p>
        </p:txBody>
      </p:sp>
    </p:spTree>
    <p:extLst>
      <p:ext uri="{BB962C8B-B14F-4D97-AF65-F5344CB8AC3E}">
        <p14:creationId xmlns:p14="http://schemas.microsoft.com/office/powerpoint/2010/main" val="3115217263"/>
      </p:ext>
    </p:extLst>
  </p:cSld>
  <p:clrMapOvr>
    <a:masterClrMapping/>
  </p:clrMapOvr>
  <p:transition/>
</p:sldLayout>
</file>

<file path=ppt/slideLayouts/slideLayout8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A52F9B4-FA90-5240-B648-E2D01A3C941B}" type="slidenum">
              <a:rPr lang="en-US"/>
              <a:pPr>
                <a:defRPr/>
              </a:pPr>
              <a:t>‹#›</a:t>
            </a:fld>
            <a:endParaRPr lang="en-US"/>
          </a:p>
        </p:txBody>
      </p:sp>
    </p:spTree>
    <p:extLst>
      <p:ext uri="{BB962C8B-B14F-4D97-AF65-F5344CB8AC3E}">
        <p14:creationId xmlns:p14="http://schemas.microsoft.com/office/powerpoint/2010/main" val="2483956630"/>
      </p:ext>
    </p:extLst>
  </p:cSld>
  <p:clrMapOvr>
    <a:masterClrMapping/>
  </p:clrMapOvr>
  <p:transition/>
</p:sldLayout>
</file>

<file path=ppt/slideLayouts/slideLayout8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45DFDB1-BFE0-744A-994F-30B5CFD210AD}" type="slidenum">
              <a:rPr lang="en-US"/>
              <a:pPr>
                <a:defRPr/>
              </a:pPr>
              <a:t>‹#›</a:t>
            </a:fld>
            <a:endParaRPr lang="en-US"/>
          </a:p>
        </p:txBody>
      </p:sp>
    </p:spTree>
    <p:extLst>
      <p:ext uri="{BB962C8B-B14F-4D97-AF65-F5344CB8AC3E}">
        <p14:creationId xmlns:p14="http://schemas.microsoft.com/office/powerpoint/2010/main" val="1785157458"/>
      </p:ext>
    </p:extLst>
  </p:cSld>
  <p:clrMapOvr>
    <a:masterClrMapping/>
  </p:clrMapOvr>
  <p:transition/>
</p:sldLayout>
</file>

<file path=ppt/slideLayouts/slideLayout8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F7316A19-9990-D640-B1D8-2C318F01C3A0}" type="slidenum">
              <a:rPr lang="en-US"/>
              <a:pPr>
                <a:defRPr/>
              </a:pPr>
              <a:t>‹#›</a:t>
            </a:fld>
            <a:endParaRPr lang="en-US"/>
          </a:p>
        </p:txBody>
      </p:sp>
    </p:spTree>
    <p:extLst>
      <p:ext uri="{BB962C8B-B14F-4D97-AF65-F5344CB8AC3E}">
        <p14:creationId xmlns:p14="http://schemas.microsoft.com/office/powerpoint/2010/main" val="3793953041"/>
      </p:ext>
    </p:extLst>
  </p:cSld>
  <p:clrMapOvr>
    <a:masterClrMapping/>
  </p:clrMapOvr>
  <p:transition/>
</p:sldLayout>
</file>

<file path=ppt/slideLayouts/slideLayout8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C9D8FC-307F-634F-81A0-60FAC0836A9B}" type="slidenum">
              <a:rPr lang="en-US"/>
              <a:pPr>
                <a:defRPr/>
              </a:pPr>
              <a:t>‹#›</a:t>
            </a:fld>
            <a:endParaRPr lang="en-US"/>
          </a:p>
        </p:txBody>
      </p:sp>
    </p:spTree>
    <p:extLst>
      <p:ext uri="{BB962C8B-B14F-4D97-AF65-F5344CB8AC3E}">
        <p14:creationId xmlns:p14="http://schemas.microsoft.com/office/powerpoint/2010/main" val="1542795074"/>
      </p:ext>
    </p:extLst>
  </p:cSld>
  <p:clrMapOvr>
    <a:masterClrMapping/>
  </p:clrMapOvr>
  <p:transition/>
</p:sldLayout>
</file>

<file path=ppt/slideLayouts/slideLayout85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1D04884-23F1-204A-AF38-4A3015EE9154}" type="slidenum">
              <a:rPr lang="en-US"/>
              <a:pPr>
                <a:defRPr/>
              </a:pPr>
              <a:t>‹#›</a:t>
            </a:fld>
            <a:endParaRPr lang="en-US"/>
          </a:p>
        </p:txBody>
      </p:sp>
    </p:spTree>
    <p:extLst>
      <p:ext uri="{BB962C8B-B14F-4D97-AF65-F5344CB8AC3E}">
        <p14:creationId xmlns:p14="http://schemas.microsoft.com/office/powerpoint/2010/main" val="1082107146"/>
      </p:ext>
    </p:extLst>
  </p:cSld>
  <p:clrMapOvr>
    <a:masterClrMapping/>
  </p:clrMapOvr>
  <p:transition/>
</p:sldLayout>
</file>

<file path=ppt/slideLayouts/slideLayout856.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t>6/29/21</a:t>
            </a:fld>
            <a:endParaRPr lang="en-US"/>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492315846"/>
      </p:ext>
    </p:extLst>
  </p:cSld>
  <p:clrMapOvr>
    <a:overrideClrMapping bg1="lt1" tx1="dk1" bg2="lt2" tx2="dk2" accent1="accent1" accent2="accent2" accent3="accent3" accent4="accent4" accent5="accent5" accent6="accent6" hlink="hlink" folHlink="folHlink"/>
  </p:clrMapOvr>
</p:sldLayout>
</file>

<file path=ppt/slideLayouts/slideLayout857.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t>6/29/21</a:t>
            </a:fld>
            <a:endParaRPr lang="en-US"/>
          </a:p>
        </p:txBody>
      </p:sp>
      <p:sp>
        <p:nvSpPr>
          <p:cNvPr id="6" name="Footer Placeholder 5"/>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156730039"/>
      </p:ext>
    </p:extLst>
  </p:cSld>
  <p:clrMapOvr>
    <a:overrideClrMapping bg1="lt1" tx1="dk1" bg2="lt2" tx2="dk2" accent1="accent1" accent2="accent2" accent3="accent3" accent4="accent4" accent5="accent5" accent6="accent6" hlink="hlink" folHlink="folHlink"/>
  </p:clrMapOvr>
</p:sldLayout>
</file>

<file path=ppt/slideLayouts/slideLayout85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t>6/29/21</a:t>
            </a:fld>
            <a:endParaRPr lang="en-US"/>
          </a:p>
        </p:txBody>
      </p:sp>
      <p:sp>
        <p:nvSpPr>
          <p:cNvPr id="6" name="Footer Placeholder 5"/>
          <p:cNvSpPr>
            <a:spLocks noGrp="1"/>
          </p:cNvSpPr>
          <p:nvPr>
            <p:ph type="ftr" sz="quarter" idx="13"/>
          </p:nvPr>
        </p:nvSpPr>
        <p:spPr/>
        <p:txBody>
          <a:bodyPr/>
          <a:lstStyle/>
          <a:p>
            <a:endParaRPr lang="en-US" dirty="0"/>
          </a:p>
        </p:txBody>
      </p:sp>
      <p:sp>
        <p:nvSpPr>
          <p:cNvPr id="7" name="Slide Number Placeholder 6"/>
          <p:cNvSpPr>
            <a:spLocks noGrp="1"/>
          </p:cNvSpPr>
          <p:nvPr>
            <p:ph type="sldNum" sz="quarter" idx="14"/>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453638048"/>
      </p:ext>
    </p:extLst>
  </p:cSld>
  <p:clrMapOvr>
    <a:masterClrMapping/>
  </p:clrMapOvr>
</p:sldLayout>
</file>

<file path=ppt/slideLayouts/slideLayout8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t>6/29/21</a:t>
            </a:fld>
            <a:endParaRPr lang="en-US"/>
          </a:p>
        </p:txBody>
      </p:sp>
      <p:sp>
        <p:nvSpPr>
          <p:cNvPr id="5" name="Footer Placeholder 4"/>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0753413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t>6/29/21</a:t>
            </a:fld>
            <a:endParaRPr lang="en-US"/>
          </a:p>
        </p:txBody>
      </p:sp>
      <p:sp>
        <p:nvSpPr>
          <p:cNvPr id="6" name="Footer Placeholder 5"/>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156889935"/>
      </p:ext>
    </p:extLst>
  </p:cSld>
  <p:clrMapOvr>
    <a:masterClrMapping/>
  </p:clrMapOvr>
</p:sldLayout>
</file>

<file path=ppt/slideLayouts/slideLayout86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t>6/29/21</a:t>
            </a:fld>
            <a:endParaRPr lang="en-US"/>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164471572"/>
      </p:ext>
    </p:extLst>
  </p:cSld>
  <p:clrMapOvr>
    <a:masterClrMapping/>
  </p:clrMapOvr>
</p:sldLayout>
</file>

<file path=ppt/slideLayouts/slideLayout8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t>6/29/21</a:t>
            </a:fld>
            <a:endParaRPr lang="en-US"/>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425733146"/>
      </p:ext>
    </p:extLst>
  </p:cSld>
  <p:clrMapOvr>
    <a:masterClrMapping/>
  </p:clrMapOvr>
</p:sldLayout>
</file>

<file path=ppt/slideLayouts/slideLayout8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t>6/29/21</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377600235"/>
      </p:ext>
    </p:extLst>
  </p:cSld>
  <p:clrMapOvr>
    <a:masterClrMapping/>
  </p:clrMapOvr>
</p:sldLayout>
</file>

<file path=ppt/slideLayouts/slideLayout8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t>6/29/21</a:t>
            </a:fld>
            <a:endParaRPr lang="en-US"/>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09409846"/>
      </p:ext>
    </p:extLst>
  </p:cSld>
  <p:clrMapOvr>
    <a:masterClrMapping/>
  </p:clrMapOvr>
</p:sldLayout>
</file>

<file path=ppt/slideLayouts/slideLayout865.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t>6/29/21</a:t>
            </a:fld>
            <a:endParaRPr lang="en-US"/>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802169756"/>
      </p:ext>
    </p:extLst>
  </p:cSld>
  <p:clrMapOvr>
    <a:overrideClrMapping bg1="dk1" tx1="lt1" bg2="dk2" tx2="lt2" accent1="accent1" accent2="accent2" accent3="accent3" accent4="accent4" accent5="accent5" accent6="accent6" hlink="hlink" folHlink="folHlink"/>
  </p:clrMapOvr>
</p:sldLayout>
</file>

<file path=ppt/slideLayouts/slideLayout8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t>6/29/21</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449382373"/>
      </p:ext>
    </p:extLst>
  </p:cSld>
  <p:clrMapOvr>
    <a:masterClrMapping/>
  </p:clrMapOvr>
</p:sldLayout>
</file>

<file path=ppt/slideLayouts/slideLayout8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t>6/29/21</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819989314"/>
      </p:ext>
    </p:extLst>
  </p:cSld>
  <p:clrMapOvr>
    <a:masterClrMapping/>
  </p:clrMapOvr>
</p:sldLayout>
</file>

<file path=ppt/slideLayouts/slideLayout86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45983413"/>
      </p:ext>
    </p:extLst>
  </p:cSld>
  <p:clrMapOvr>
    <a:masterClrMapping/>
  </p:clrMapOvr>
</p:sldLayout>
</file>

<file path=ppt/slideLayouts/slideLayout86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5226107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7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1" y="1536633"/>
            <a:ext cx="3999900" cy="45552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1" y="1536633"/>
            <a:ext cx="3999900" cy="45552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89743932"/>
      </p:ext>
    </p:extLst>
  </p:cSld>
  <p:clrMapOvr>
    <a:masterClrMapping/>
  </p:clrMapOvr>
</p:sldLayout>
</file>

<file path=ppt/slideLayouts/slideLayout87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97632061"/>
      </p:ext>
    </p:extLst>
  </p:cSld>
  <p:clrMapOvr>
    <a:masterClrMapping/>
  </p:clrMapOvr>
</p:sldLayout>
</file>

<file path=ppt/slideLayouts/slideLayout87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200"/>
          </a:xfrm>
          <a:prstGeom prst="rect">
            <a:avLst/>
          </a:prstGeom>
        </p:spPr>
        <p:txBody>
          <a:bodyPr spcFirstLastPara="1" wrap="square" lIns="91425" tIns="91425" rIns="91425" bIns="91425" anchor="t" anchorCtr="0">
            <a:noAutofit/>
          </a:bodyPr>
          <a:lstStyle>
            <a:lvl1pPr marL="457189" lvl="0" indent="-304792">
              <a:spcBef>
                <a:spcPts val="0"/>
              </a:spcBef>
              <a:spcAft>
                <a:spcPts val="0"/>
              </a:spcAft>
              <a:buSzPts val="1200"/>
              <a:buChar char="●"/>
              <a:defRPr sz="12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85627640"/>
      </p:ext>
    </p:extLst>
  </p:cSld>
  <p:clrMapOvr>
    <a:masterClrMapping/>
  </p:clrMapOvr>
</p:sldLayout>
</file>

<file path=ppt/slideLayouts/slideLayout87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1" y="600200"/>
            <a:ext cx="63678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11341379"/>
      </p:ext>
    </p:extLst>
  </p:cSld>
  <p:clrMapOvr>
    <a:masterClrMapping/>
  </p:clrMapOvr>
</p:sldLayout>
</file>

<file path=ppt/slideLayouts/slideLayout87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800"/>
          </a:xfrm>
          <a:prstGeom prst="rect">
            <a:avLst/>
          </a:prstGeom>
        </p:spPr>
        <p:txBody>
          <a:bodyPr spcFirstLastPara="1" wrap="square" lIns="91425" tIns="91425" rIns="91425" bIns="91425" anchor="ctr"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54184069"/>
      </p:ext>
    </p:extLst>
  </p:cSld>
  <p:clrMapOvr>
    <a:masterClrMapping/>
  </p:clrMapOvr>
</p:sldLayout>
</file>

<file path=ppt/slideLayouts/slideLayout87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800"/>
          </a:xfrm>
          <a:prstGeom prst="rect">
            <a:avLst/>
          </a:prstGeom>
        </p:spPr>
        <p:txBody>
          <a:bodyPr spcFirstLastPara="1" wrap="square" lIns="91425" tIns="91425" rIns="91425" bIns="91425" anchor="ctr" anchorCtr="0">
            <a:noAutofit/>
          </a:bodyPr>
          <a:lstStyle>
            <a:lvl1pPr marL="457189" lvl="0" indent="-228594">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08008864"/>
      </p:ext>
    </p:extLst>
  </p:cSld>
  <p:clrMapOvr>
    <a:masterClrMapping/>
  </p:clrMapOvr>
</p:sldLayout>
</file>

<file path=ppt/slideLayouts/slideLayout87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400"/>
          </a:xfrm>
          <a:prstGeom prst="rect">
            <a:avLst/>
          </a:prstGeom>
        </p:spPr>
        <p:txBody>
          <a:bodyPr spcFirstLastPara="1" wrap="square" lIns="91425" tIns="91425" rIns="91425" bIns="91425" anchor="t" anchorCtr="0">
            <a:noAutofit/>
          </a:bodyPr>
          <a:lstStyle>
            <a:lvl1pPr marL="457189" lvl="0" indent="-342891" algn="ctr">
              <a:spcBef>
                <a:spcPts val="0"/>
              </a:spcBef>
              <a:spcAft>
                <a:spcPts val="0"/>
              </a:spcAft>
              <a:buSzPts val="1800"/>
              <a:buChar char="●"/>
              <a:defRPr/>
            </a:lvl1pPr>
            <a:lvl2pPr marL="914377" lvl="1" indent="-317492" algn="ctr">
              <a:spcBef>
                <a:spcPts val="1600"/>
              </a:spcBef>
              <a:spcAft>
                <a:spcPts val="0"/>
              </a:spcAft>
              <a:buSzPts val="1400"/>
              <a:buChar char="○"/>
              <a:defRPr/>
            </a:lvl2pPr>
            <a:lvl3pPr marL="1371566" lvl="2" indent="-317492" algn="ctr">
              <a:spcBef>
                <a:spcPts val="1600"/>
              </a:spcBef>
              <a:spcAft>
                <a:spcPts val="0"/>
              </a:spcAft>
              <a:buSzPts val="1400"/>
              <a:buChar char="■"/>
              <a:defRPr/>
            </a:lvl3pPr>
            <a:lvl4pPr marL="1828754" lvl="3" indent="-317492" algn="ctr">
              <a:spcBef>
                <a:spcPts val="1600"/>
              </a:spcBef>
              <a:spcAft>
                <a:spcPts val="0"/>
              </a:spcAft>
              <a:buSzPts val="1400"/>
              <a:buChar char="●"/>
              <a:defRPr/>
            </a:lvl4pPr>
            <a:lvl5pPr marL="2285943" lvl="4" indent="-317492" algn="ctr">
              <a:spcBef>
                <a:spcPts val="1600"/>
              </a:spcBef>
              <a:spcAft>
                <a:spcPts val="0"/>
              </a:spcAft>
              <a:buSzPts val="1400"/>
              <a:buChar char="○"/>
              <a:defRPr/>
            </a:lvl5pPr>
            <a:lvl6pPr marL="2743131" lvl="5" indent="-317492" algn="ctr">
              <a:spcBef>
                <a:spcPts val="1600"/>
              </a:spcBef>
              <a:spcAft>
                <a:spcPts val="0"/>
              </a:spcAft>
              <a:buSzPts val="1400"/>
              <a:buChar char="■"/>
              <a:defRPr/>
            </a:lvl6pPr>
            <a:lvl7pPr marL="3200320" lvl="6" indent="-317492" algn="ctr">
              <a:spcBef>
                <a:spcPts val="1600"/>
              </a:spcBef>
              <a:spcAft>
                <a:spcPts val="0"/>
              </a:spcAft>
              <a:buSzPts val="1400"/>
              <a:buChar char="●"/>
              <a:defRPr/>
            </a:lvl7pPr>
            <a:lvl8pPr marL="3657509" lvl="7" indent="-317492" algn="ctr">
              <a:spcBef>
                <a:spcPts val="1600"/>
              </a:spcBef>
              <a:spcAft>
                <a:spcPts val="0"/>
              </a:spcAft>
              <a:buSzPts val="1400"/>
              <a:buChar char="○"/>
              <a:defRPr/>
            </a:lvl8pPr>
            <a:lvl9pPr marL="4114697" lvl="8" indent="-317492"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47712271"/>
      </p:ext>
    </p:extLst>
  </p:cSld>
  <p:clrMapOvr>
    <a:masterClrMapping/>
  </p:clrMapOvr>
</p:sldLayout>
</file>

<file path=ppt/slideLayouts/slideLayout87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491470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9.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pn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3.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image" Target="../media/image1.png"/></Relationships>
</file>

<file path=ppt/slideMasters/_rels/slideMaster26.xml.rels><?xml version="1.0" encoding="UTF-8" standalone="yes"?>
<Relationships xmlns="http://schemas.openxmlformats.org/package/2006/relationships"><Relationship Id="rId8" Type="http://schemas.openxmlformats.org/officeDocument/2006/relationships/theme" Target="../theme/theme26.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5" Type="http://schemas.openxmlformats.org/officeDocument/2006/relationships/slideLayout" Target="../slideLayouts/slideLayout275.xml"/><Relationship Id="rId4"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image" Target="../media/image1.png"/><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7.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image" Target="../media/image1.png"/><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8.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image" Target="../media/image1.png"/><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29.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theme" Target="../theme/theme30.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slideLayout" Target="../slideLayouts/slideLayout322.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image" Target="../media/image1.png"/><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1.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2.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image" Target="../media/image1.png"/><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3.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3.xml"/><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4.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4.xml"/><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35.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5.xml"/><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6.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6.xml"/><Relationship Id="rId13" Type="http://schemas.openxmlformats.org/officeDocument/2006/relationships/image" Target="../media/image1.png"/><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7.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7.xml"/><Relationship Id="rId13" Type="http://schemas.openxmlformats.org/officeDocument/2006/relationships/image" Target="../media/image1.png"/><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38.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image" Target="../media/image1.png"/><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theme" Target="../theme/theme39.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9.xml"/><Relationship Id="rId13" Type="http://schemas.openxmlformats.org/officeDocument/2006/relationships/theme" Target="../theme/theme40.xml"/><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slideLayout" Target="../slideLayouts/slideLayout433.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1.xml"/><Relationship Id="rId3" Type="http://schemas.openxmlformats.org/officeDocument/2006/relationships/slideLayout" Target="../slideLayouts/slideLayout436.xml"/><Relationship Id="rId7" Type="http://schemas.openxmlformats.org/officeDocument/2006/relationships/slideLayout" Target="../slideLayouts/slideLayout440.xml"/><Relationship Id="rId12" Type="http://schemas.openxmlformats.org/officeDocument/2006/relationships/theme" Target="../theme/theme41.xml"/><Relationship Id="rId2" Type="http://schemas.openxmlformats.org/officeDocument/2006/relationships/slideLayout" Target="../slideLayouts/slideLayout435.xml"/><Relationship Id="rId1" Type="http://schemas.openxmlformats.org/officeDocument/2006/relationships/slideLayout" Target="../slideLayouts/slideLayout434.xml"/><Relationship Id="rId6" Type="http://schemas.openxmlformats.org/officeDocument/2006/relationships/slideLayout" Target="../slideLayouts/slideLayout439.xml"/><Relationship Id="rId11" Type="http://schemas.openxmlformats.org/officeDocument/2006/relationships/slideLayout" Target="../slideLayouts/slideLayout444.xml"/><Relationship Id="rId5" Type="http://schemas.openxmlformats.org/officeDocument/2006/relationships/slideLayout" Target="../slideLayouts/slideLayout438.xml"/><Relationship Id="rId10" Type="http://schemas.openxmlformats.org/officeDocument/2006/relationships/slideLayout" Target="../slideLayouts/slideLayout443.xml"/><Relationship Id="rId4" Type="http://schemas.openxmlformats.org/officeDocument/2006/relationships/slideLayout" Target="../slideLayouts/slideLayout437.xml"/><Relationship Id="rId9" Type="http://schemas.openxmlformats.org/officeDocument/2006/relationships/slideLayout" Target="../slideLayouts/slideLayout442.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2.xml"/><Relationship Id="rId3" Type="http://schemas.openxmlformats.org/officeDocument/2006/relationships/slideLayout" Target="../slideLayouts/slideLayout447.xml"/><Relationship Id="rId7" Type="http://schemas.openxmlformats.org/officeDocument/2006/relationships/slideLayout" Target="../slideLayouts/slideLayout451.xml"/><Relationship Id="rId12" Type="http://schemas.openxmlformats.org/officeDocument/2006/relationships/theme" Target="../theme/theme42.xml"/><Relationship Id="rId2" Type="http://schemas.openxmlformats.org/officeDocument/2006/relationships/slideLayout" Target="../slideLayouts/slideLayout446.xml"/><Relationship Id="rId1" Type="http://schemas.openxmlformats.org/officeDocument/2006/relationships/slideLayout" Target="../slideLayouts/slideLayout445.xml"/><Relationship Id="rId6" Type="http://schemas.openxmlformats.org/officeDocument/2006/relationships/slideLayout" Target="../slideLayouts/slideLayout450.xml"/><Relationship Id="rId11" Type="http://schemas.openxmlformats.org/officeDocument/2006/relationships/slideLayout" Target="../slideLayouts/slideLayout455.xml"/><Relationship Id="rId5" Type="http://schemas.openxmlformats.org/officeDocument/2006/relationships/slideLayout" Target="../slideLayouts/slideLayout449.xml"/><Relationship Id="rId10" Type="http://schemas.openxmlformats.org/officeDocument/2006/relationships/slideLayout" Target="../slideLayouts/slideLayout454.xml"/><Relationship Id="rId4" Type="http://schemas.openxmlformats.org/officeDocument/2006/relationships/slideLayout" Target="../slideLayouts/slideLayout448.xml"/><Relationship Id="rId9" Type="http://schemas.openxmlformats.org/officeDocument/2006/relationships/slideLayout" Target="../slideLayouts/slideLayout453.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3.xml"/><Relationship Id="rId3" Type="http://schemas.openxmlformats.org/officeDocument/2006/relationships/slideLayout" Target="../slideLayouts/slideLayout458.xml"/><Relationship Id="rId7" Type="http://schemas.openxmlformats.org/officeDocument/2006/relationships/slideLayout" Target="../slideLayouts/slideLayout462.xml"/><Relationship Id="rId12" Type="http://schemas.openxmlformats.org/officeDocument/2006/relationships/theme" Target="../theme/theme43.xml"/><Relationship Id="rId2" Type="http://schemas.openxmlformats.org/officeDocument/2006/relationships/slideLayout" Target="../slideLayouts/slideLayout457.xml"/><Relationship Id="rId1" Type="http://schemas.openxmlformats.org/officeDocument/2006/relationships/slideLayout" Target="../slideLayouts/slideLayout456.xml"/><Relationship Id="rId6" Type="http://schemas.openxmlformats.org/officeDocument/2006/relationships/slideLayout" Target="../slideLayouts/slideLayout461.xml"/><Relationship Id="rId11" Type="http://schemas.openxmlformats.org/officeDocument/2006/relationships/slideLayout" Target="../slideLayouts/slideLayout466.xml"/><Relationship Id="rId5" Type="http://schemas.openxmlformats.org/officeDocument/2006/relationships/slideLayout" Target="../slideLayouts/slideLayout460.xml"/><Relationship Id="rId10" Type="http://schemas.openxmlformats.org/officeDocument/2006/relationships/slideLayout" Target="../slideLayouts/slideLayout465.xml"/><Relationship Id="rId4" Type="http://schemas.openxmlformats.org/officeDocument/2006/relationships/slideLayout" Target="../slideLayouts/slideLayout459.xml"/><Relationship Id="rId9" Type="http://schemas.openxmlformats.org/officeDocument/2006/relationships/slideLayout" Target="../slideLayouts/slideLayout464.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4.xml"/><Relationship Id="rId13" Type="http://schemas.openxmlformats.org/officeDocument/2006/relationships/image" Target="../media/image1.png"/><Relationship Id="rId3" Type="http://schemas.openxmlformats.org/officeDocument/2006/relationships/slideLayout" Target="../slideLayouts/slideLayout469.xml"/><Relationship Id="rId7" Type="http://schemas.openxmlformats.org/officeDocument/2006/relationships/slideLayout" Target="../slideLayouts/slideLayout473.xml"/><Relationship Id="rId12" Type="http://schemas.openxmlformats.org/officeDocument/2006/relationships/theme" Target="../theme/theme44.xml"/><Relationship Id="rId2" Type="http://schemas.openxmlformats.org/officeDocument/2006/relationships/slideLayout" Target="../slideLayouts/slideLayout468.xml"/><Relationship Id="rId1" Type="http://schemas.openxmlformats.org/officeDocument/2006/relationships/slideLayout" Target="../slideLayouts/slideLayout467.xml"/><Relationship Id="rId6" Type="http://schemas.openxmlformats.org/officeDocument/2006/relationships/slideLayout" Target="../slideLayouts/slideLayout472.xml"/><Relationship Id="rId11" Type="http://schemas.openxmlformats.org/officeDocument/2006/relationships/slideLayout" Target="../slideLayouts/slideLayout477.xml"/><Relationship Id="rId5" Type="http://schemas.openxmlformats.org/officeDocument/2006/relationships/slideLayout" Target="../slideLayouts/slideLayout471.xml"/><Relationship Id="rId10" Type="http://schemas.openxmlformats.org/officeDocument/2006/relationships/slideLayout" Target="../slideLayouts/slideLayout476.xml"/><Relationship Id="rId4" Type="http://schemas.openxmlformats.org/officeDocument/2006/relationships/slideLayout" Target="../slideLayouts/slideLayout470.xml"/><Relationship Id="rId9" Type="http://schemas.openxmlformats.org/officeDocument/2006/relationships/slideLayout" Target="../slideLayouts/slideLayout475.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5.xml"/><Relationship Id="rId3" Type="http://schemas.openxmlformats.org/officeDocument/2006/relationships/slideLayout" Target="../slideLayouts/slideLayout480.xml"/><Relationship Id="rId7" Type="http://schemas.openxmlformats.org/officeDocument/2006/relationships/slideLayout" Target="../slideLayouts/slideLayout484.xml"/><Relationship Id="rId12" Type="http://schemas.openxmlformats.org/officeDocument/2006/relationships/theme" Target="../theme/theme45.xml"/><Relationship Id="rId2" Type="http://schemas.openxmlformats.org/officeDocument/2006/relationships/slideLayout" Target="../slideLayouts/slideLayout479.xml"/><Relationship Id="rId1" Type="http://schemas.openxmlformats.org/officeDocument/2006/relationships/slideLayout" Target="../slideLayouts/slideLayout478.xml"/><Relationship Id="rId6" Type="http://schemas.openxmlformats.org/officeDocument/2006/relationships/slideLayout" Target="../slideLayouts/slideLayout483.xml"/><Relationship Id="rId11" Type="http://schemas.openxmlformats.org/officeDocument/2006/relationships/slideLayout" Target="../slideLayouts/slideLayout488.xml"/><Relationship Id="rId5" Type="http://schemas.openxmlformats.org/officeDocument/2006/relationships/slideLayout" Target="../slideLayouts/slideLayout482.xml"/><Relationship Id="rId10" Type="http://schemas.openxmlformats.org/officeDocument/2006/relationships/slideLayout" Target="../slideLayouts/slideLayout487.xml"/><Relationship Id="rId4" Type="http://schemas.openxmlformats.org/officeDocument/2006/relationships/slideLayout" Target="../slideLayouts/slideLayout481.xml"/><Relationship Id="rId9" Type="http://schemas.openxmlformats.org/officeDocument/2006/relationships/slideLayout" Target="../slideLayouts/slideLayout486.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6.xml"/><Relationship Id="rId3" Type="http://schemas.openxmlformats.org/officeDocument/2006/relationships/slideLayout" Target="../slideLayouts/slideLayout491.xml"/><Relationship Id="rId7" Type="http://schemas.openxmlformats.org/officeDocument/2006/relationships/slideLayout" Target="../slideLayouts/slideLayout495.xml"/><Relationship Id="rId12" Type="http://schemas.openxmlformats.org/officeDocument/2006/relationships/theme" Target="../theme/theme46.xml"/><Relationship Id="rId2" Type="http://schemas.openxmlformats.org/officeDocument/2006/relationships/slideLayout" Target="../slideLayouts/slideLayout490.xml"/><Relationship Id="rId1" Type="http://schemas.openxmlformats.org/officeDocument/2006/relationships/slideLayout" Target="../slideLayouts/slideLayout489.xml"/><Relationship Id="rId6" Type="http://schemas.openxmlformats.org/officeDocument/2006/relationships/slideLayout" Target="../slideLayouts/slideLayout494.xml"/><Relationship Id="rId11" Type="http://schemas.openxmlformats.org/officeDocument/2006/relationships/slideLayout" Target="../slideLayouts/slideLayout499.xml"/><Relationship Id="rId5" Type="http://schemas.openxmlformats.org/officeDocument/2006/relationships/slideLayout" Target="../slideLayouts/slideLayout493.xml"/><Relationship Id="rId10" Type="http://schemas.openxmlformats.org/officeDocument/2006/relationships/slideLayout" Target="../slideLayouts/slideLayout498.xml"/><Relationship Id="rId4" Type="http://schemas.openxmlformats.org/officeDocument/2006/relationships/slideLayout" Target="../slideLayouts/slideLayout492.xml"/><Relationship Id="rId9" Type="http://schemas.openxmlformats.org/officeDocument/2006/relationships/slideLayout" Target="../slideLayouts/slideLayout497.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7.xml"/><Relationship Id="rId13" Type="http://schemas.openxmlformats.org/officeDocument/2006/relationships/image" Target="../media/image1.png"/><Relationship Id="rId3" Type="http://schemas.openxmlformats.org/officeDocument/2006/relationships/slideLayout" Target="../slideLayouts/slideLayout502.xml"/><Relationship Id="rId7" Type="http://schemas.openxmlformats.org/officeDocument/2006/relationships/slideLayout" Target="../slideLayouts/slideLayout506.xml"/><Relationship Id="rId12" Type="http://schemas.openxmlformats.org/officeDocument/2006/relationships/theme" Target="../theme/theme47.xml"/><Relationship Id="rId2" Type="http://schemas.openxmlformats.org/officeDocument/2006/relationships/slideLayout" Target="../slideLayouts/slideLayout501.xml"/><Relationship Id="rId1" Type="http://schemas.openxmlformats.org/officeDocument/2006/relationships/slideLayout" Target="../slideLayouts/slideLayout500.xml"/><Relationship Id="rId6" Type="http://schemas.openxmlformats.org/officeDocument/2006/relationships/slideLayout" Target="../slideLayouts/slideLayout505.xml"/><Relationship Id="rId11" Type="http://schemas.openxmlformats.org/officeDocument/2006/relationships/slideLayout" Target="../slideLayouts/slideLayout510.xml"/><Relationship Id="rId5" Type="http://schemas.openxmlformats.org/officeDocument/2006/relationships/slideLayout" Target="../slideLayouts/slideLayout504.xml"/><Relationship Id="rId10" Type="http://schemas.openxmlformats.org/officeDocument/2006/relationships/slideLayout" Target="../slideLayouts/slideLayout509.xml"/><Relationship Id="rId4" Type="http://schemas.openxmlformats.org/officeDocument/2006/relationships/slideLayout" Target="../slideLayouts/slideLayout503.xml"/><Relationship Id="rId9" Type="http://schemas.openxmlformats.org/officeDocument/2006/relationships/slideLayout" Target="../slideLayouts/slideLayout508.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18.xml"/><Relationship Id="rId13" Type="http://schemas.openxmlformats.org/officeDocument/2006/relationships/image" Target="../media/image1.png"/><Relationship Id="rId3" Type="http://schemas.openxmlformats.org/officeDocument/2006/relationships/slideLayout" Target="../slideLayouts/slideLayout513.xml"/><Relationship Id="rId7" Type="http://schemas.openxmlformats.org/officeDocument/2006/relationships/slideLayout" Target="../slideLayouts/slideLayout517.xml"/><Relationship Id="rId12" Type="http://schemas.openxmlformats.org/officeDocument/2006/relationships/theme" Target="../theme/theme48.xml"/><Relationship Id="rId2" Type="http://schemas.openxmlformats.org/officeDocument/2006/relationships/slideLayout" Target="../slideLayouts/slideLayout512.xml"/><Relationship Id="rId1" Type="http://schemas.openxmlformats.org/officeDocument/2006/relationships/slideLayout" Target="../slideLayouts/slideLayout511.xml"/><Relationship Id="rId6" Type="http://schemas.openxmlformats.org/officeDocument/2006/relationships/slideLayout" Target="../slideLayouts/slideLayout516.xml"/><Relationship Id="rId11" Type="http://schemas.openxmlformats.org/officeDocument/2006/relationships/slideLayout" Target="../slideLayouts/slideLayout521.xml"/><Relationship Id="rId5" Type="http://schemas.openxmlformats.org/officeDocument/2006/relationships/slideLayout" Target="../slideLayouts/slideLayout515.xml"/><Relationship Id="rId10" Type="http://schemas.openxmlformats.org/officeDocument/2006/relationships/slideLayout" Target="../slideLayouts/slideLayout520.xml"/><Relationship Id="rId4" Type="http://schemas.openxmlformats.org/officeDocument/2006/relationships/slideLayout" Target="../slideLayouts/slideLayout514.xml"/><Relationship Id="rId9" Type="http://schemas.openxmlformats.org/officeDocument/2006/relationships/slideLayout" Target="../slideLayouts/slideLayout519.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29.xml"/><Relationship Id="rId13" Type="http://schemas.openxmlformats.org/officeDocument/2006/relationships/theme" Target="../theme/theme49.xml"/><Relationship Id="rId3" Type="http://schemas.openxmlformats.org/officeDocument/2006/relationships/slideLayout" Target="../slideLayouts/slideLayout524.xml"/><Relationship Id="rId7" Type="http://schemas.openxmlformats.org/officeDocument/2006/relationships/slideLayout" Target="../slideLayouts/slideLayout528.xml"/><Relationship Id="rId12" Type="http://schemas.openxmlformats.org/officeDocument/2006/relationships/slideLayout" Target="../slideLayouts/slideLayout533.xml"/><Relationship Id="rId2" Type="http://schemas.openxmlformats.org/officeDocument/2006/relationships/slideLayout" Target="../slideLayouts/slideLayout523.xml"/><Relationship Id="rId1" Type="http://schemas.openxmlformats.org/officeDocument/2006/relationships/slideLayout" Target="../slideLayouts/slideLayout522.xml"/><Relationship Id="rId6" Type="http://schemas.openxmlformats.org/officeDocument/2006/relationships/slideLayout" Target="../slideLayouts/slideLayout527.xml"/><Relationship Id="rId11" Type="http://schemas.openxmlformats.org/officeDocument/2006/relationships/slideLayout" Target="../slideLayouts/slideLayout532.xml"/><Relationship Id="rId5" Type="http://schemas.openxmlformats.org/officeDocument/2006/relationships/slideLayout" Target="../slideLayouts/slideLayout526.xml"/><Relationship Id="rId10" Type="http://schemas.openxmlformats.org/officeDocument/2006/relationships/slideLayout" Target="../slideLayouts/slideLayout531.xml"/><Relationship Id="rId4" Type="http://schemas.openxmlformats.org/officeDocument/2006/relationships/slideLayout" Target="../slideLayouts/slideLayout525.xml"/><Relationship Id="rId9" Type="http://schemas.openxmlformats.org/officeDocument/2006/relationships/slideLayout" Target="../slideLayouts/slideLayout5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1.xml"/><Relationship Id="rId13" Type="http://schemas.openxmlformats.org/officeDocument/2006/relationships/image" Target="../media/image1.png"/><Relationship Id="rId3" Type="http://schemas.openxmlformats.org/officeDocument/2006/relationships/slideLayout" Target="../slideLayouts/slideLayout536.xml"/><Relationship Id="rId7" Type="http://schemas.openxmlformats.org/officeDocument/2006/relationships/slideLayout" Target="../slideLayouts/slideLayout540.xml"/><Relationship Id="rId12" Type="http://schemas.openxmlformats.org/officeDocument/2006/relationships/theme" Target="../theme/theme50.xml"/><Relationship Id="rId2" Type="http://schemas.openxmlformats.org/officeDocument/2006/relationships/slideLayout" Target="../slideLayouts/slideLayout535.xml"/><Relationship Id="rId1" Type="http://schemas.openxmlformats.org/officeDocument/2006/relationships/slideLayout" Target="../slideLayouts/slideLayout534.xml"/><Relationship Id="rId6" Type="http://schemas.openxmlformats.org/officeDocument/2006/relationships/slideLayout" Target="../slideLayouts/slideLayout539.xml"/><Relationship Id="rId11" Type="http://schemas.openxmlformats.org/officeDocument/2006/relationships/slideLayout" Target="../slideLayouts/slideLayout544.xml"/><Relationship Id="rId5" Type="http://schemas.openxmlformats.org/officeDocument/2006/relationships/slideLayout" Target="../slideLayouts/slideLayout538.xml"/><Relationship Id="rId10" Type="http://schemas.openxmlformats.org/officeDocument/2006/relationships/slideLayout" Target="../slideLayouts/slideLayout543.xml"/><Relationship Id="rId4" Type="http://schemas.openxmlformats.org/officeDocument/2006/relationships/slideLayout" Target="../slideLayouts/slideLayout537.xml"/><Relationship Id="rId9" Type="http://schemas.openxmlformats.org/officeDocument/2006/relationships/slideLayout" Target="../slideLayouts/slideLayout542.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2.xml"/><Relationship Id="rId13" Type="http://schemas.openxmlformats.org/officeDocument/2006/relationships/image" Target="../media/image1.png"/><Relationship Id="rId3" Type="http://schemas.openxmlformats.org/officeDocument/2006/relationships/slideLayout" Target="../slideLayouts/slideLayout547.xml"/><Relationship Id="rId7" Type="http://schemas.openxmlformats.org/officeDocument/2006/relationships/slideLayout" Target="../slideLayouts/slideLayout551.xml"/><Relationship Id="rId12" Type="http://schemas.openxmlformats.org/officeDocument/2006/relationships/theme" Target="../theme/theme51.xml"/><Relationship Id="rId2" Type="http://schemas.openxmlformats.org/officeDocument/2006/relationships/slideLayout" Target="../slideLayouts/slideLayout546.xml"/><Relationship Id="rId1" Type="http://schemas.openxmlformats.org/officeDocument/2006/relationships/slideLayout" Target="../slideLayouts/slideLayout545.xml"/><Relationship Id="rId6" Type="http://schemas.openxmlformats.org/officeDocument/2006/relationships/slideLayout" Target="../slideLayouts/slideLayout550.xml"/><Relationship Id="rId11" Type="http://schemas.openxmlformats.org/officeDocument/2006/relationships/slideLayout" Target="../slideLayouts/slideLayout555.xml"/><Relationship Id="rId5" Type="http://schemas.openxmlformats.org/officeDocument/2006/relationships/slideLayout" Target="../slideLayouts/slideLayout549.xml"/><Relationship Id="rId10" Type="http://schemas.openxmlformats.org/officeDocument/2006/relationships/slideLayout" Target="../slideLayouts/slideLayout554.xml"/><Relationship Id="rId4" Type="http://schemas.openxmlformats.org/officeDocument/2006/relationships/slideLayout" Target="../slideLayouts/slideLayout548.xml"/><Relationship Id="rId9" Type="http://schemas.openxmlformats.org/officeDocument/2006/relationships/slideLayout" Target="../slideLayouts/slideLayout553.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3.xml"/><Relationship Id="rId3" Type="http://schemas.openxmlformats.org/officeDocument/2006/relationships/slideLayout" Target="../slideLayouts/slideLayout558.xml"/><Relationship Id="rId7" Type="http://schemas.openxmlformats.org/officeDocument/2006/relationships/slideLayout" Target="../slideLayouts/slideLayout562.xml"/><Relationship Id="rId12" Type="http://schemas.openxmlformats.org/officeDocument/2006/relationships/theme" Target="../theme/theme52.xml"/><Relationship Id="rId2" Type="http://schemas.openxmlformats.org/officeDocument/2006/relationships/slideLayout" Target="../slideLayouts/slideLayout557.xml"/><Relationship Id="rId1" Type="http://schemas.openxmlformats.org/officeDocument/2006/relationships/slideLayout" Target="../slideLayouts/slideLayout556.xml"/><Relationship Id="rId6" Type="http://schemas.openxmlformats.org/officeDocument/2006/relationships/slideLayout" Target="../slideLayouts/slideLayout561.xml"/><Relationship Id="rId11" Type="http://schemas.openxmlformats.org/officeDocument/2006/relationships/slideLayout" Target="../slideLayouts/slideLayout566.xml"/><Relationship Id="rId5" Type="http://schemas.openxmlformats.org/officeDocument/2006/relationships/slideLayout" Target="../slideLayouts/slideLayout560.xml"/><Relationship Id="rId10" Type="http://schemas.openxmlformats.org/officeDocument/2006/relationships/slideLayout" Target="../slideLayouts/slideLayout565.xml"/><Relationship Id="rId4" Type="http://schemas.openxmlformats.org/officeDocument/2006/relationships/slideLayout" Target="../slideLayouts/slideLayout559.xml"/><Relationship Id="rId9" Type="http://schemas.openxmlformats.org/officeDocument/2006/relationships/slideLayout" Target="../slideLayouts/slideLayout564.xml"/></Relationships>
</file>

<file path=ppt/slideMasters/_rels/slideMaster53.xml.rels><?xml version="1.0" encoding="UTF-8" standalone="yes"?>
<Relationships xmlns="http://schemas.openxmlformats.org/package/2006/relationships"><Relationship Id="rId3" Type="http://schemas.openxmlformats.org/officeDocument/2006/relationships/theme" Target="../theme/theme53.xml"/><Relationship Id="rId2" Type="http://schemas.openxmlformats.org/officeDocument/2006/relationships/slideLayout" Target="../slideLayouts/slideLayout568.xml"/><Relationship Id="rId1" Type="http://schemas.openxmlformats.org/officeDocument/2006/relationships/slideLayout" Target="../slideLayouts/slideLayout567.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76.xml"/><Relationship Id="rId13" Type="http://schemas.openxmlformats.org/officeDocument/2006/relationships/theme" Target="../theme/theme54.xml"/><Relationship Id="rId3" Type="http://schemas.openxmlformats.org/officeDocument/2006/relationships/slideLayout" Target="../slideLayouts/slideLayout571.xml"/><Relationship Id="rId7" Type="http://schemas.openxmlformats.org/officeDocument/2006/relationships/slideLayout" Target="../slideLayouts/slideLayout575.xml"/><Relationship Id="rId12" Type="http://schemas.openxmlformats.org/officeDocument/2006/relationships/slideLayout" Target="../slideLayouts/slideLayout580.xml"/><Relationship Id="rId2" Type="http://schemas.openxmlformats.org/officeDocument/2006/relationships/slideLayout" Target="../slideLayouts/slideLayout570.xml"/><Relationship Id="rId1" Type="http://schemas.openxmlformats.org/officeDocument/2006/relationships/slideLayout" Target="../slideLayouts/slideLayout569.xml"/><Relationship Id="rId6" Type="http://schemas.openxmlformats.org/officeDocument/2006/relationships/slideLayout" Target="../slideLayouts/slideLayout574.xml"/><Relationship Id="rId11" Type="http://schemas.openxmlformats.org/officeDocument/2006/relationships/slideLayout" Target="../slideLayouts/slideLayout579.xml"/><Relationship Id="rId5" Type="http://schemas.openxmlformats.org/officeDocument/2006/relationships/slideLayout" Target="../slideLayouts/slideLayout573.xml"/><Relationship Id="rId10" Type="http://schemas.openxmlformats.org/officeDocument/2006/relationships/slideLayout" Target="../slideLayouts/slideLayout578.xml"/><Relationship Id="rId4" Type="http://schemas.openxmlformats.org/officeDocument/2006/relationships/slideLayout" Target="../slideLayouts/slideLayout572.xml"/><Relationship Id="rId9" Type="http://schemas.openxmlformats.org/officeDocument/2006/relationships/slideLayout" Target="../slideLayouts/slideLayout577.xml"/><Relationship Id="rId14" Type="http://schemas.openxmlformats.org/officeDocument/2006/relationships/image" Target="../media/image1.png"/></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88.xml"/><Relationship Id="rId13" Type="http://schemas.openxmlformats.org/officeDocument/2006/relationships/image" Target="../media/image1.png"/><Relationship Id="rId3" Type="http://schemas.openxmlformats.org/officeDocument/2006/relationships/slideLayout" Target="../slideLayouts/slideLayout583.xml"/><Relationship Id="rId7" Type="http://schemas.openxmlformats.org/officeDocument/2006/relationships/slideLayout" Target="../slideLayouts/slideLayout587.xml"/><Relationship Id="rId12" Type="http://schemas.openxmlformats.org/officeDocument/2006/relationships/theme" Target="../theme/theme55.xml"/><Relationship Id="rId2" Type="http://schemas.openxmlformats.org/officeDocument/2006/relationships/slideLayout" Target="../slideLayouts/slideLayout582.xml"/><Relationship Id="rId1" Type="http://schemas.openxmlformats.org/officeDocument/2006/relationships/slideLayout" Target="../slideLayouts/slideLayout581.xml"/><Relationship Id="rId6" Type="http://schemas.openxmlformats.org/officeDocument/2006/relationships/slideLayout" Target="../slideLayouts/slideLayout586.xml"/><Relationship Id="rId11" Type="http://schemas.openxmlformats.org/officeDocument/2006/relationships/slideLayout" Target="../slideLayouts/slideLayout591.xml"/><Relationship Id="rId5" Type="http://schemas.openxmlformats.org/officeDocument/2006/relationships/slideLayout" Target="../slideLayouts/slideLayout585.xml"/><Relationship Id="rId10" Type="http://schemas.openxmlformats.org/officeDocument/2006/relationships/slideLayout" Target="../slideLayouts/slideLayout590.xml"/><Relationship Id="rId4" Type="http://schemas.openxmlformats.org/officeDocument/2006/relationships/slideLayout" Target="../slideLayouts/slideLayout584.xml"/><Relationship Id="rId9" Type="http://schemas.openxmlformats.org/officeDocument/2006/relationships/slideLayout" Target="../slideLayouts/slideLayout589.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99.xml"/><Relationship Id="rId13" Type="http://schemas.openxmlformats.org/officeDocument/2006/relationships/image" Target="../media/image1.png"/><Relationship Id="rId3" Type="http://schemas.openxmlformats.org/officeDocument/2006/relationships/slideLayout" Target="../slideLayouts/slideLayout594.xml"/><Relationship Id="rId7" Type="http://schemas.openxmlformats.org/officeDocument/2006/relationships/slideLayout" Target="../slideLayouts/slideLayout598.xml"/><Relationship Id="rId12" Type="http://schemas.openxmlformats.org/officeDocument/2006/relationships/theme" Target="../theme/theme56.xml"/><Relationship Id="rId2" Type="http://schemas.openxmlformats.org/officeDocument/2006/relationships/slideLayout" Target="../slideLayouts/slideLayout593.xml"/><Relationship Id="rId1" Type="http://schemas.openxmlformats.org/officeDocument/2006/relationships/slideLayout" Target="../slideLayouts/slideLayout592.xml"/><Relationship Id="rId6" Type="http://schemas.openxmlformats.org/officeDocument/2006/relationships/slideLayout" Target="../slideLayouts/slideLayout597.xml"/><Relationship Id="rId11" Type="http://schemas.openxmlformats.org/officeDocument/2006/relationships/slideLayout" Target="../slideLayouts/slideLayout602.xml"/><Relationship Id="rId5" Type="http://schemas.openxmlformats.org/officeDocument/2006/relationships/slideLayout" Target="../slideLayouts/slideLayout596.xml"/><Relationship Id="rId10" Type="http://schemas.openxmlformats.org/officeDocument/2006/relationships/slideLayout" Target="../slideLayouts/slideLayout601.xml"/><Relationship Id="rId4" Type="http://schemas.openxmlformats.org/officeDocument/2006/relationships/slideLayout" Target="../slideLayouts/slideLayout595.xml"/><Relationship Id="rId9" Type="http://schemas.openxmlformats.org/officeDocument/2006/relationships/slideLayout" Target="../slideLayouts/slideLayout600.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10.xml"/><Relationship Id="rId13" Type="http://schemas.openxmlformats.org/officeDocument/2006/relationships/image" Target="../media/image1.png"/><Relationship Id="rId3" Type="http://schemas.openxmlformats.org/officeDocument/2006/relationships/slideLayout" Target="../slideLayouts/slideLayout605.xml"/><Relationship Id="rId7" Type="http://schemas.openxmlformats.org/officeDocument/2006/relationships/slideLayout" Target="../slideLayouts/slideLayout609.xml"/><Relationship Id="rId12" Type="http://schemas.openxmlformats.org/officeDocument/2006/relationships/theme" Target="../theme/theme57.xml"/><Relationship Id="rId2" Type="http://schemas.openxmlformats.org/officeDocument/2006/relationships/slideLayout" Target="../slideLayouts/slideLayout604.xml"/><Relationship Id="rId1" Type="http://schemas.openxmlformats.org/officeDocument/2006/relationships/slideLayout" Target="../slideLayouts/slideLayout603.xml"/><Relationship Id="rId6" Type="http://schemas.openxmlformats.org/officeDocument/2006/relationships/slideLayout" Target="../slideLayouts/slideLayout608.xml"/><Relationship Id="rId11" Type="http://schemas.openxmlformats.org/officeDocument/2006/relationships/slideLayout" Target="../slideLayouts/slideLayout613.xml"/><Relationship Id="rId5" Type="http://schemas.openxmlformats.org/officeDocument/2006/relationships/slideLayout" Target="../slideLayouts/slideLayout607.xml"/><Relationship Id="rId10" Type="http://schemas.openxmlformats.org/officeDocument/2006/relationships/slideLayout" Target="../slideLayouts/slideLayout612.xml"/><Relationship Id="rId4" Type="http://schemas.openxmlformats.org/officeDocument/2006/relationships/slideLayout" Target="../slideLayouts/slideLayout606.xml"/><Relationship Id="rId9" Type="http://schemas.openxmlformats.org/officeDocument/2006/relationships/slideLayout" Target="../slideLayouts/slideLayout611.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21.xml"/><Relationship Id="rId13" Type="http://schemas.openxmlformats.org/officeDocument/2006/relationships/theme" Target="../theme/theme58.xml"/><Relationship Id="rId3" Type="http://schemas.openxmlformats.org/officeDocument/2006/relationships/slideLayout" Target="../slideLayouts/slideLayout616.xml"/><Relationship Id="rId7" Type="http://schemas.openxmlformats.org/officeDocument/2006/relationships/slideLayout" Target="../slideLayouts/slideLayout620.xml"/><Relationship Id="rId12" Type="http://schemas.openxmlformats.org/officeDocument/2006/relationships/slideLayout" Target="../slideLayouts/slideLayout625.xml"/><Relationship Id="rId2" Type="http://schemas.openxmlformats.org/officeDocument/2006/relationships/slideLayout" Target="../slideLayouts/slideLayout615.xml"/><Relationship Id="rId1" Type="http://schemas.openxmlformats.org/officeDocument/2006/relationships/slideLayout" Target="../slideLayouts/slideLayout614.xml"/><Relationship Id="rId6" Type="http://schemas.openxmlformats.org/officeDocument/2006/relationships/slideLayout" Target="../slideLayouts/slideLayout619.xml"/><Relationship Id="rId11" Type="http://schemas.openxmlformats.org/officeDocument/2006/relationships/slideLayout" Target="../slideLayouts/slideLayout624.xml"/><Relationship Id="rId5" Type="http://schemas.openxmlformats.org/officeDocument/2006/relationships/slideLayout" Target="../slideLayouts/slideLayout618.xml"/><Relationship Id="rId10" Type="http://schemas.openxmlformats.org/officeDocument/2006/relationships/slideLayout" Target="../slideLayouts/slideLayout623.xml"/><Relationship Id="rId4" Type="http://schemas.openxmlformats.org/officeDocument/2006/relationships/slideLayout" Target="../slideLayouts/slideLayout617.xml"/><Relationship Id="rId9" Type="http://schemas.openxmlformats.org/officeDocument/2006/relationships/slideLayout" Target="../slideLayouts/slideLayout622.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33.xml"/><Relationship Id="rId13" Type="http://schemas.openxmlformats.org/officeDocument/2006/relationships/image" Target="../media/image1.png"/><Relationship Id="rId3" Type="http://schemas.openxmlformats.org/officeDocument/2006/relationships/slideLayout" Target="../slideLayouts/slideLayout628.xml"/><Relationship Id="rId7" Type="http://schemas.openxmlformats.org/officeDocument/2006/relationships/slideLayout" Target="../slideLayouts/slideLayout632.xml"/><Relationship Id="rId12" Type="http://schemas.openxmlformats.org/officeDocument/2006/relationships/theme" Target="../theme/theme59.xml"/><Relationship Id="rId2" Type="http://schemas.openxmlformats.org/officeDocument/2006/relationships/slideLayout" Target="../slideLayouts/slideLayout627.xml"/><Relationship Id="rId1" Type="http://schemas.openxmlformats.org/officeDocument/2006/relationships/slideLayout" Target="../slideLayouts/slideLayout626.xml"/><Relationship Id="rId6" Type="http://schemas.openxmlformats.org/officeDocument/2006/relationships/slideLayout" Target="../slideLayouts/slideLayout631.xml"/><Relationship Id="rId11" Type="http://schemas.openxmlformats.org/officeDocument/2006/relationships/slideLayout" Target="../slideLayouts/slideLayout636.xml"/><Relationship Id="rId5" Type="http://schemas.openxmlformats.org/officeDocument/2006/relationships/slideLayout" Target="../slideLayouts/slideLayout630.xml"/><Relationship Id="rId10" Type="http://schemas.openxmlformats.org/officeDocument/2006/relationships/slideLayout" Target="../slideLayouts/slideLayout635.xml"/><Relationship Id="rId4" Type="http://schemas.openxmlformats.org/officeDocument/2006/relationships/slideLayout" Target="../slideLayouts/slideLayout629.xml"/><Relationship Id="rId9" Type="http://schemas.openxmlformats.org/officeDocument/2006/relationships/slideLayout" Target="../slideLayouts/slideLayout63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44.xml"/><Relationship Id="rId13" Type="http://schemas.openxmlformats.org/officeDocument/2006/relationships/image" Target="../media/image1.png"/><Relationship Id="rId3" Type="http://schemas.openxmlformats.org/officeDocument/2006/relationships/slideLayout" Target="../slideLayouts/slideLayout639.xml"/><Relationship Id="rId7" Type="http://schemas.openxmlformats.org/officeDocument/2006/relationships/slideLayout" Target="../slideLayouts/slideLayout643.xml"/><Relationship Id="rId12" Type="http://schemas.openxmlformats.org/officeDocument/2006/relationships/theme" Target="../theme/theme60.xml"/><Relationship Id="rId2" Type="http://schemas.openxmlformats.org/officeDocument/2006/relationships/slideLayout" Target="../slideLayouts/slideLayout638.xml"/><Relationship Id="rId1" Type="http://schemas.openxmlformats.org/officeDocument/2006/relationships/slideLayout" Target="../slideLayouts/slideLayout637.xml"/><Relationship Id="rId6" Type="http://schemas.openxmlformats.org/officeDocument/2006/relationships/slideLayout" Target="../slideLayouts/slideLayout642.xml"/><Relationship Id="rId11" Type="http://schemas.openxmlformats.org/officeDocument/2006/relationships/slideLayout" Target="../slideLayouts/slideLayout647.xml"/><Relationship Id="rId5" Type="http://schemas.openxmlformats.org/officeDocument/2006/relationships/slideLayout" Target="../slideLayouts/slideLayout641.xml"/><Relationship Id="rId10" Type="http://schemas.openxmlformats.org/officeDocument/2006/relationships/slideLayout" Target="../slideLayouts/slideLayout646.xml"/><Relationship Id="rId4" Type="http://schemas.openxmlformats.org/officeDocument/2006/relationships/slideLayout" Target="../slideLayouts/slideLayout640.xml"/><Relationship Id="rId9" Type="http://schemas.openxmlformats.org/officeDocument/2006/relationships/slideLayout" Target="../slideLayouts/slideLayout645.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55.xml"/><Relationship Id="rId3" Type="http://schemas.openxmlformats.org/officeDocument/2006/relationships/slideLayout" Target="../slideLayouts/slideLayout650.xml"/><Relationship Id="rId7" Type="http://schemas.openxmlformats.org/officeDocument/2006/relationships/slideLayout" Target="../slideLayouts/slideLayout654.xml"/><Relationship Id="rId12" Type="http://schemas.openxmlformats.org/officeDocument/2006/relationships/theme" Target="../theme/theme61.xml"/><Relationship Id="rId2" Type="http://schemas.openxmlformats.org/officeDocument/2006/relationships/slideLayout" Target="../slideLayouts/slideLayout649.xml"/><Relationship Id="rId1" Type="http://schemas.openxmlformats.org/officeDocument/2006/relationships/slideLayout" Target="../slideLayouts/slideLayout648.xml"/><Relationship Id="rId6" Type="http://schemas.openxmlformats.org/officeDocument/2006/relationships/slideLayout" Target="../slideLayouts/slideLayout653.xml"/><Relationship Id="rId11" Type="http://schemas.openxmlformats.org/officeDocument/2006/relationships/slideLayout" Target="../slideLayouts/slideLayout658.xml"/><Relationship Id="rId5" Type="http://schemas.openxmlformats.org/officeDocument/2006/relationships/slideLayout" Target="../slideLayouts/slideLayout652.xml"/><Relationship Id="rId10" Type="http://schemas.openxmlformats.org/officeDocument/2006/relationships/slideLayout" Target="../slideLayouts/slideLayout657.xml"/><Relationship Id="rId4" Type="http://schemas.openxmlformats.org/officeDocument/2006/relationships/slideLayout" Target="../slideLayouts/slideLayout651.xml"/><Relationship Id="rId9" Type="http://schemas.openxmlformats.org/officeDocument/2006/relationships/slideLayout" Target="../slideLayouts/slideLayout656.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66.xml"/><Relationship Id="rId13" Type="http://schemas.openxmlformats.org/officeDocument/2006/relationships/theme" Target="../theme/theme62.xml"/><Relationship Id="rId3" Type="http://schemas.openxmlformats.org/officeDocument/2006/relationships/slideLayout" Target="../slideLayouts/slideLayout661.xml"/><Relationship Id="rId7" Type="http://schemas.openxmlformats.org/officeDocument/2006/relationships/slideLayout" Target="../slideLayouts/slideLayout665.xml"/><Relationship Id="rId12" Type="http://schemas.openxmlformats.org/officeDocument/2006/relationships/slideLayout" Target="../slideLayouts/slideLayout670.xml"/><Relationship Id="rId2" Type="http://schemas.openxmlformats.org/officeDocument/2006/relationships/slideLayout" Target="../slideLayouts/slideLayout660.xml"/><Relationship Id="rId1" Type="http://schemas.openxmlformats.org/officeDocument/2006/relationships/slideLayout" Target="../slideLayouts/slideLayout659.xml"/><Relationship Id="rId6" Type="http://schemas.openxmlformats.org/officeDocument/2006/relationships/slideLayout" Target="../slideLayouts/slideLayout664.xml"/><Relationship Id="rId11" Type="http://schemas.openxmlformats.org/officeDocument/2006/relationships/slideLayout" Target="../slideLayouts/slideLayout669.xml"/><Relationship Id="rId5" Type="http://schemas.openxmlformats.org/officeDocument/2006/relationships/slideLayout" Target="../slideLayouts/slideLayout663.xml"/><Relationship Id="rId10" Type="http://schemas.openxmlformats.org/officeDocument/2006/relationships/slideLayout" Target="../slideLayouts/slideLayout668.xml"/><Relationship Id="rId4" Type="http://schemas.openxmlformats.org/officeDocument/2006/relationships/slideLayout" Target="../slideLayouts/slideLayout662.xml"/><Relationship Id="rId9" Type="http://schemas.openxmlformats.org/officeDocument/2006/relationships/slideLayout" Target="../slideLayouts/slideLayout667.xml"/><Relationship Id="rId14" Type="http://schemas.openxmlformats.org/officeDocument/2006/relationships/image" Target="../media/image1.png"/></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78.xml"/><Relationship Id="rId13" Type="http://schemas.openxmlformats.org/officeDocument/2006/relationships/image" Target="../media/image1.png"/><Relationship Id="rId3" Type="http://schemas.openxmlformats.org/officeDocument/2006/relationships/slideLayout" Target="../slideLayouts/slideLayout673.xml"/><Relationship Id="rId7" Type="http://schemas.openxmlformats.org/officeDocument/2006/relationships/slideLayout" Target="../slideLayouts/slideLayout677.xml"/><Relationship Id="rId12" Type="http://schemas.openxmlformats.org/officeDocument/2006/relationships/theme" Target="../theme/theme63.xml"/><Relationship Id="rId2" Type="http://schemas.openxmlformats.org/officeDocument/2006/relationships/slideLayout" Target="../slideLayouts/slideLayout672.xml"/><Relationship Id="rId1" Type="http://schemas.openxmlformats.org/officeDocument/2006/relationships/slideLayout" Target="../slideLayouts/slideLayout671.xml"/><Relationship Id="rId6" Type="http://schemas.openxmlformats.org/officeDocument/2006/relationships/slideLayout" Target="../slideLayouts/slideLayout676.xml"/><Relationship Id="rId11" Type="http://schemas.openxmlformats.org/officeDocument/2006/relationships/slideLayout" Target="../slideLayouts/slideLayout681.xml"/><Relationship Id="rId5" Type="http://schemas.openxmlformats.org/officeDocument/2006/relationships/slideLayout" Target="../slideLayouts/slideLayout675.xml"/><Relationship Id="rId10" Type="http://schemas.openxmlformats.org/officeDocument/2006/relationships/slideLayout" Target="../slideLayouts/slideLayout680.xml"/><Relationship Id="rId4" Type="http://schemas.openxmlformats.org/officeDocument/2006/relationships/slideLayout" Target="../slideLayouts/slideLayout674.xml"/><Relationship Id="rId9" Type="http://schemas.openxmlformats.org/officeDocument/2006/relationships/slideLayout" Target="../slideLayouts/slideLayout679.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689.xml"/><Relationship Id="rId13" Type="http://schemas.openxmlformats.org/officeDocument/2006/relationships/image" Target="../media/image1.png"/><Relationship Id="rId3" Type="http://schemas.openxmlformats.org/officeDocument/2006/relationships/slideLayout" Target="../slideLayouts/slideLayout684.xml"/><Relationship Id="rId7" Type="http://schemas.openxmlformats.org/officeDocument/2006/relationships/slideLayout" Target="../slideLayouts/slideLayout688.xml"/><Relationship Id="rId12" Type="http://schemas.openxmlformats.org/officeDocument/2006/relationships/theme" Target="../theme/theme64.xml"/><Relationship Id="rId2" Type="http://schemas.openxmlformats.org/officeDocument/2006/relationships/slideLayout" Target="../slideLayouts/slideLayout683.xml"/><Relationship Id="rId1" Type="http://schemas.openxmlformats.org/officeDocument/2006/relationships/slideLayout" Target="../slideLayouts/slideLayout682.xml"/><Relationship Id="rId6" Type="http://schemas.openxmlformats.org/officeDocument/2006/relationships/slideLayout" Target="../slideLayouts/slideLayout687.xml"/><Relationship Id="rId11" Type="http://schemas.openxmlformats.org/officeDocument/2006/relationships/slideLayout" Target="../slideLayouts/slideLayout692.xml"/><Relationship Id="rId5" Type="http://schemas.openxmlformats.org/officeDocument/2006/relationships/slideLayout" Target="../slideLayouts/slideLayout686.xml"/><Relationship Id="rId10" Type="http://schemas.openxmlformats.org/officeDocument/2006/relationships/slideLayout" Target="../slideLayouts/slideLayout691.xml"/><Relationship Id="rId4" Type="http://schemas.openxmlformats.org/officeDocument/2006/relationships/slideLayout" Target="../slideLayouts/slideLayout685.xml"/><Relationship Id="rId9" Type="http://schemas.openxmlformats.org/officeDocument/2006/relationships/slideLayout" Target="../slideLayouts/slideLayout690.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700.xml"/><Relationship Id="rId13" Type="http://schemas.openxmlformats.org/officeDocument/2006/relationships/theme" Target="../theme/theme65.xml"/><Relationship Id="rId3" Type="http://schemas.openxmlformats.org/officeDocument/2006/relationships/slideLayout" Target="../slideLayouts/slideLayout695.xml"/><Relationship Id="rId7" Type="http://schemas.openxmlformats.org/officeDocument/2006/relationships/slideLayout" Target="../slideLayouts/slideLayout699.xml"/><Relationship Id="rId12" Type="http://schemas.openxmlformats.org/officeDocument/2006/relationships/slideLayout" Target="../slideLayouts/slideLayout704.xml"/><Relationship Id="rId2" Type="http://schemas.openxmlformats.org/officeDocument/2006/relationships/slideLayout" Target="../slideLayouts/slideLayout694.xml"/><Relationship Id="rId1" Type="http://schemas.openxmlformats.org/officeDocument/2006/relationships/slideLayout" Target="../slideLayouts/slideLayout693.xml"/><Relationship Id="rId6" Type="http://schemas.openxmlformats.org/officeDocument/2006/relationships/slideLayout" Target="../slideLayouts/slideLayout698.xml"/><Relationship Id="rId11" Type="http://schemas.openxmlformats.org/officeDocument/2006/relationships/slideLayout" Target="../slideLayouts/slideLayout703.xml"/><Relationship Id="rId5" Type="http://schemas.openxmlformats.org/officeDocument/2006/relationships/slideLayout" Target="../slideLayouts/slideLayout697.xml"/><Relationship Id="rId10" Type="http://schemas.openxmlformats.org/officeDocument/2006/relationships/slideLayout" Target="../slideLayouts/slideLayout702.xml"/><Relationship Id="rId4" Type="http://schemas.openxmlformats.org/officeDocument/2006/relationships/slideLayout" Target="../slideLayouts/slideLayout696.xml"/><Relationship Id="rId9" Type="http://schemas.openxmlformats.org/officeDocument/2006/relationships/slideLayout" Target="../slideLayouts/slideLayout701.xml"/><Relationship Id="rId14" Type="http://schemas.openxmlformats.org/officeDocument/2006/relationships/image" Target="../media/image1.png"/></Relationships>
</file>

<file path=ppt/slideMasters/_rels/slideMaster66.xml.rels><?xml version="1.0" encoding="UTF-8" standalone="yes"?>
<Relationships xmlns="http://schemas.openxmlformats.org/package/2006/relationships"><Relationship Id="rId3" Type="http://schemas.openxmlformats.org/officeDocument/2006/relationships/slideLayout" Target="../slideLayouts/slideLayout707.xml"/><Relationship Id="rId2" Type="http://schemas.openxmlformats.org/officeDocument/2006/relationships/slideLayout" Target="../slideLayouts/slideLayout706.xml"/><Relationship Id="rId1" Type="http://schemas.openxmlformats.org/officeDocument/2006/relationships/slideLayout" Target="../slideLayouts/slideLayout705.xml"/><Relationship Id="rId5" Type="http://schemas.openxmlformats.org/officeDocument/2006/relationships/theme" Target="../theme/theme66.xml"/><Relationship Id="rId4" Type="http://schemas.openxmlformats.org/officeDocument/2006/relationships/slideLayout" Target="../slideLayouts/slideLayout708.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716.xml"/><Relationship Id="rId13" Type="http://schemas.openxmlformats.org/officeDocument/2006/relationships/theme" Target="../theme/theme67.xml"/><Relationship Id="rId3" Type="http://schemas.openxmlformats.org/officeDocument/2006/relationships/slideLayout" Target="../slideLayouts/slideLayout711.xml"/><Relationship Id="rId7" Type="http://schemas.openxmlformats.org/officeDocument/2006/relationships/slideLayout" Target="../slideLayouts/slideLayout715.xml"/><Relationship Id="rId12" Type="http://schemas.openxmlformats.org/officeDocument/2006/relationships/slideLayout" Target="../slideLayouts/slideLayout720.xml"/><Relationship Id="rId2" Type="http://schemas.openxmlformats.org/officeDocument/2006/relationships/slideLayout" Target="../slideLayouts/slideLayout710.xml"/><Relationship Id="rId1" Type="http://schemas.openxmlformats.org/officeDocument/2006/relationships/slideLayout" Target="../slideLayouts/slideLayout709.xml"/><Relationship Id="rId6" Type="http://schemas.openxmlformats.org/officeDocument/2006/relationships/slideLayout" Target="../slideLayouts/slideLayout714.xml"/><Relationship Id="rId11" Type="http://schemas.openxmlformats.org/officeDocument/2006/relationships/slideLayout" Target="../slideLayouts/slideLayout719.xml"/><Relationship Id="rId5" Type="http://schemas.openxmlformats.org/officeDocument/2006/relationships/slideLayout" Target="../slideLayouts/slideLayout713.xml"/><Relationship Id="rId10" Type="http://schemas.openxmlformats.org/officeDocument/2006/relationships/slideLayout" Target="../slideLayouts/slideLayout718.xml"/><Relationship Id="rId4" Type="http://schemas.openxmlformats.org/officeDocument/2006/relationships/slideLayout" Target="../slideLayouts/slideLayout712.xml"/><Relationship Id="rId9" Type="http://schemas.openxmlformats.org/officeDocument/2006/relationships/slideLayout" Target="../slideLayouts/slideLayout717.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728.xml"/><Relationship Id="rId13" Type="http://schemas.openxmlformats.org/officeDocument/2006/relationships/theme" Target="../theme/theme68.xml"/><Relationship Id="rId3" Type="http://schemas.openxmlformats.org/officeDocument/2006/relationships/slideLayout" Target="../slideLayouts/slideLayout723.xml"/><Relationship Id="rId7" Type="http://schemas.openxmlformats.org/officeDocument/2006/relationships/slideLayout" Target="../slideLayouts/slideLayout727.xml"/><Relationship Id="rId12" Type="http://schemas.openxmlformats.org/officeDocument/2006/relationships/slideLayout" Target="../slideLayouts/slideLayout732.xml"/><Relationship Id="rId2" Type="http://schemas.openxmlformats.org/officeDocument/2006/relationships/slideLayout" Target="../slideLayouts/slideLayout722.xml"/><Relationship Id="rId1" Type="http://schemas.openxmlformats.org/officeDocument/2006/relationships/slideLayout" Target="../slideLayouts/slideLayout721.xml"/><Relationship Id="rId6" Type="http://schemas.openxmlformats.org/officeDocument/2006/relationships/slideLayout" Target="../slideLayouts/slideLayout726.xml"/><Relationship Id="rId11" Type="http://schemas.openxmlformats.org/officeDocument/2006/relationships/slideLayout" Target="../slideLayouts/slideLayout731.xml"/><Relationship Id="rId5" Type="http://schemas.openxmlformats.org/officeDocument/2006/relationships/slideLayout" Target="../slideLayouts/slideLayout725.xml"/><Relationship Id="rId10" Type="http://schemas.openxmlformats.org/officeDocument/2006/relationships/slideLayout" Target="../slideLayouts/slideLayout730.xml"/><Relationship Id="rId4" Type="http://schemas.openxmlformats.org/officeDocument/2006/relationships/slideLayout" Target="../slideLayouts/slideLayout724.xml"/><Relationship Id="rId9" Type="http://schemas.openxmlformats.org/officeDocument/2006/relationships/slideLayout" Target="../slideLayouts/slideLayout729.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740.xml"/><Relationship Id="rId3" Type="http://schemas.openxmlformats.org/officeDocument/2006/relationships/slideLayout" Target="../slideLayouts/slideLayout735.xml"/><Relationship Id="rId7" Type="http://schemas.openxmlformats.org/officeDocument/2006/relationships/slideLayout" Target="../slideLayouts/slideLayout739.xml"/><Relationship Id="rId12" Type="http://schemas.openxmlformats.org/officeDocument/2006/relationships/theme" Target="../theme/theme69.xml"/><Relationship Id="rId2" Type="http://schemas.openxmlformats.org/officeDocument/2006/relationships/slideLayout" Target="../slideLayouts/slideLayout734.xml"/><Relationship Id="rId1" Type="http://schemas.openxmlformats.org/officeDocument/2006/relationships/slideLayout" Target="../slideLayouts/slideLayout733.xml"/><Relationship Id="rId6" Type="http://schemas.openxmlformats.org/officeDocument/2006/relationships/slideLayout" Target="../slideLayouts/slideLayout738.xml"/><Relationship Id="rId11" Type="http://schemas.openxmlformats.org/officeDocument/2006/relationships/slideLayout" Target="../slideLayouts/slideLayout743.xml"/><Relationship Id="rId5" Type="http://schemas.openxmlformats.org/officeDocument/2006/relationships/slideLayout" Target="../slideLayouts/slideLayout737.xml"/><Relationship Id="rId10" Type="http://schemas.openxmlformats.org/officeDocument/2006/relationships/slideLayout" Target="../slideLayouts/slideLayout742.xml"/><Relationship Id="rId4" Type="http://schemas.openxmlformats.org/officeDocument/2006/relationships/slideLayout" Target="../slideLayouts/slideLayout736.xml"/><Relationship Id="rId9" Type="http://schemas.openxmlformats.org/officeDocument/2006/relationships/slideLayout" Target="../slideLayouts/slideLayout74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70.xml.rels><?xml version="1.0" encoding="UTF-8" standalone="yes"?>
<Relationships xmlns="http://schemas.openxmlformats.org/package/2006/relationships"><Relationship Id="rId8" Type="http://schemas.openxmlformats.org/officeDocument/2006/relationships/slideLayout" Target="../slideLayouts/slideLayout751.xml"/><Relationship Id="rId13" Type="http://schemas.openxmlformats.org/officeDocument/2006/relationships/theme" Target="../theme/theme70.xml"/><Relationship Id="rId3" Type="http://schemas.openxmlformats.org/officeDocument/2006/relationships/slideLayout" Target="../slideLayouts/slideLayout746.xml"/><Relationship Id="rId7" Type="http://schemas.openxmlformats.org/officeDocument/2006/relationships/slideLayout" Target="../slideLayouts/slideLayout750.xml"/><Relationship Id="rId12" Type="http://schemas.openxmlformats.org/officeDocument/2006/relationships/slideLayout" Target="../slideLayouts/slideLayout755.xml"/><Relationship Id="rId2" Type="http://schemas.openxmlformats.org/officeDocument/2006/relationships/slideLayout" Target="../slideLayouts/slideLayout745.xml"/><Relationship Id="rId1" Type="http://schemas.openxmlformats.org/officeDocument/2006/relationships/slideLayout" Target="../slideLayouts/slideLayout744.xml"/><Relationship Id="rId6" Type="http://schemas.openxmlformats.org/officeDocument/2006/relationships/slideLayout" Target="../slideLayouts/slideLayout749.xml"/><Relationship Id="rId11" Type="http://schemas.openxmlformats.org/officeDocument/2006/relationships/slideLayout" Target="../slideLayouts/slideLayout754.xml"/><Relationship Id="rId5" Type="http://schemas.openxmlformats.org/officeDocument/2006/relationships/slideLayout" Target="../slideLayouts/slideLayout748.xml"/><Relationship Id="rId10" Type="http://schemas.openxmlformats.org/officeDocument/2006/relationships/slideLayout" Target="../slideLayouts/slideLayout753.xml"/><Relationship Id="rId4" Type="http://schemas.openxmlformats.org/officeDocument/2006/relationships/slideLayout" Target="../slideLayouts/slideLayout747.xml"/><Relationship Id="rId9" Type="http://schemas.openxmlformats.org/officeDocument/2006/relationships/slideLayout" Target="../slideLayouts/slideLayout752.xml"/></Relationships>
</file>

<file path=ppt/slideMasters/_rels/slideMaster71.xml.rels><?xml version="1.0" encoding="UTF-8" standalone="yes"?>
<Relationships xmlns="http://schemas.openxmlformats.org/package/2006/relationships"><Relationship Id="rId3" Type="http://schemas.openxmlformats.org/officeDocument/2006/relationships/slideLayout" Target="../slideLayouts/slideLayout758.xml"/><Relationship Id="rId2" Type="http://schemas.openxmlformats.org/officeDocument/2006/relationships/slideLayout" Target="../slideLayouts/slideLayout757.xml"/><Relationship Id="rId1" Type="http://schemas.openxmlformats.org/officeDocument/2006/relationships/slideLayout" Target="../slideLayouts/slideLayout756.xml"/><Relationship Id="rId5" Type="http://schemas.openxmlformats.org/officeDocument/2006/relationships/theme" Target="../theme/theme71.xml"/><Relationship Id="rId4" Type="http://schemas.openxmlformats.org/officeDocument/2006/relationships/slideLayout" Target="../slideLayouts/slideLayout759.xml"/></Relationships>
</file>

<file path=ppt/slideMasters/_rels/slideMaster72.xml.rels><?xml version="1.0" encoding="UTF-8" standalone="yes"?>
<Relationships xmlns="http://schemas.openxmlformats.org/package/2006/relationships"><Relationship Id="rId8" Type="http://schemas.openxmlformats.org/officeDocument/2006/relationships/slideLayout" Target="../slideLayouts/slideLayout767.xml"/><Relationship Id="rId13" Type="http://schemas.openxmlformats.org/officeDocument/2006/relationships/theme" Target="../theme/theme72.xml"/><Relationship Id="rId3" Type="http://schemas.openxmlformats.org/officeDocument/2006/relationships/slideLayout" Target="../slideLayouts/slideLayout762.xml"/><Relationship Id="rId7" Type="http://schemas.openxmlformats.org/officeDocument/2006/relationships/slideLayout" Target="../slideLayouts/slideLayout766.xml"/><Relationship Id="rId12" Type="http://schemas.openxmlformats.org/officeDocument/2006/relationships/slideLayout" Target="../slideLayouts/slideLayout771.xml"/><Relationship Id="rId2" Type="http://schemas.openxmlformats.org/officeDocument/2006/relationships/slideLayout" Target="../slideLayouts/slideLayout761.xml"/><Relationship Id="rId1" Type="http://schemas.openxmlformats.org/officeDocument/2006/relationships/slideLayout" Target="../slideLayouts/slideLayout760.xml"/><Relationship Id="rId6" Type="http://schemas.openxmlformats.org/officeDocument/2006/relationships/slideLayout" Target="../slideLayouts/slideLayout765.xml"/><Relationship Id="rId11" Type="http://schemas.openxmlformats.org/officeDocument/2006/relationships/slideLayout" Target="../slideLayouts/slideLayout770.xml"/><Relationship Id="rId5" Type="http://schemas.openxmlformats.org/officeDocument/2006/relationships/slideLayout" Target="../slideLayouts/slideLayout764.xml"/><Relationship Id="rId10" Type="http://schemas.openxmlformats.org/officeDocument/2006/relationships/slideLayout" Target="../slideLayouts/slideLayout769.xml"/><Relationship Id="rId4" Type="http://schemas.openxmlformats.org/officeDocument/2006/relationships/slideLayout" Target="../slideLayouts/slideLayout763.xml"/><Relationship Id="rId9" Type="http://schemas.openxmlformats.org/officeDocument/2006/relationships/slideLayout" Target="../slideLayouts/slideLayout768.xml"/></Relationships>
</file>

<file path=ppt/slideMasters/_rels/slideMaster73.xml.rels><?xml version="1.0" encoding="UTF-8" standalone="yes"?>
<Relationships xmlns="http://schemas.openxmlformats.org/package/2006/relationships"><Relationship Id="rId8" Type="http://schemas.openxmlformats.org/officeDocument/2006/relationships/slideLayout" Target="../slideLayouts/slideLayout779.xml"/><Relationship Id="rId13" Type="http://schemas.openxmlformats.org/officeDocument/2006/relationships/theme" Target="../theme/theme73.xml"/><Relationship Id="rId3" Type="http://schemas.openxmlformats.org/officeDocument/2006/relationships/slideLayout" Target="../slideLayouts/slideLayout774.xml"/><Relationship Id="rId7" Type="http://schemas.openxmlformats.org/officeDocument/2006/relationships/slideLayout" Target="../slideLayouts/slideLayout778.xml"/><Relationship Id="rId12" Type="http://schemas.openxmlformats.org/officeDocument/2006/relationships/slideLayout" Target="../slideLayouts/slideLayout783.xml"/><Relationship Id="rId2" Type="http://schemas.openxmlformats.org/officeDocument/2006/relationships/slideLayout" Target="../slideLayouts/slideLayout773.xml"/><Relationship Id="rId1" Type="http://schemas.openxmlformats.org/officeDocument/2006/relationships/slideLayout" Target="../slideLayouts/slideLayout772.xml"/><Relationship Id="rId6" Type="http://schemas.openxmlformats.org/officeDocument/2006/relationships/slideLayout" Target="../slideLayouts/slideLayout777.xml"/><Relationship Id="rId11" Type="http://schemas.openxmlformats.org/officeDocument/2006/relationships/slideLayout" Target="../slideLayouts/slideLayout782.xml"/><Relationship Id="rId5" Type="http://schemas.openxmlformats.org/officeDocument/2006/relationships/slideLayout" Target="../slideLayouts/slideLayout776.xml"/><Relationship Id="rId10" Type="http://schemas.openxmlformats.org/officeDocument/2006/relationships/slideLayout" Target="../slideLayouts/slideLayout781.xml"/><Relationship Id="rId4" Type="http://schemas.openxmlformats.org/officeDocument/2006/relationships/slideLayout" Target="../slideLayouts/slideLayout775.xml"/><Relationship Id="rId9" Type="http://schemas.openxmlformats.org/officeDocument/2006/relationships/slideLayout" Target="../slideLayouts/slideLayout780.xml"/><Relationship Id="rId14" Type="http://schemas.openxmlformats.org/officeDocument/2006/relationships/image" Target="../media/image1.png"/></Relationships>
</file>

<file path=ppt/slideMasters/_rels/slideMaster74.xml.rels><?xml version="1.0" encoding="UTF-8" standalone="yes"?>
<Relationships xmlns="http://schemas.openxmlformats.org/package/2006/relationships"><Relationship Id="rId8" Type="http://schemas.openxmlformats.org/officeDocument/2006/relationships/slideLayout" Target="../slideLayouts/slideLayout791.xml"/><Relationship Id="rId13" Type="http://schemas.openxmlformats.org/officeDocument/2006/relationships/theme" Target="../theme/theme74.xml"/><Relationship Id="rId3" Type="http://schemas.openxmlformats.org/officeDocument/2006/relationships/slideLayout" Target="../slideLayouts/slideLayout786.xml"/><Relationship Id="rId7" Type="http://schemas.openxmlformats.org/officeDocument/2006/relationships/slideLayout" Target="../slideLayouts/slideLayout790.xml"/><Relationship Id="rId12" Type="http://schemas.openxmlformats.org/officeDocument/2006/relationships/slideLayout" Target="../slideLayouts/slideLayout795.xml"/><Relationship Id="rId2" Type="http://schemas.openxmlformats.org/officeDocument/2006/relationships/slideLayout" Target="../slideLayouts/slideLayout785.xml"/><Relationship Id="rId1" Type="http://schemas.openxmlformats.org/officeDocument/2006/relationships/slideLayout" Target="../slideLayouts/slideLayout784.xml"/><Relationship Id="rId6" Type="http://schemas.openxmlformats.org/officeDocument/2006/relationships/slideLayout" Target="../slideLayouts/slideLayout789.xml"/><Relationship Id="rId11" Type="http://schemas.openxmlformats.org/officeDocument/2006/relationships/slideLayout" Target="../slideLayouts/slideLayout794.xml"/><Relationship Id="rId5" Type="http://schemas.openxmlformats.org/officeDocument/2006/relationships/slideLayout" Target="../slideLayouts/slideLayout788.xml"/><Relationship Id="rId10" Type="http://schemas.openxmlformats.org/officeDocument/2006/relationships/slideLayout" Target="../slideLayouts/slideLayout793.xml"/><Relationship Id="rId4" Type="http://schemas.openxmlformats.org/officeDocument/2006/relationships/slideLayout" Target="../slideLayouts/slideLayout787.xml"/><Relationship Id="rId9" Type="http://schemas.openxmlformats.org/officeDocument/2006/relationships/slideLayout" Target="../slideLayouts/slideLayout792.xml"/></Relationships>
</file>

<file path=ppt/slideMasters/_rels/slideMaster75.xml.rels><?xml version="1.0" encoding="UTF-8" standalone="yes"?>
<Relationships xmlns="http://schemas.openxmlformats.org/package/2006/relationships"><Relationship Id="rId8" Type="http://schemas.openxmlformats.org/officeDocument/2006/relationships/slideLayout" Target="../slideLayouts/slideLayout803.xml"/><Relationship Id="rId13" Type="http://schemas.openxmlformats.org/officeDocument/2006/relationships/theme" Target="../theme/theme75.xml"/><Relationship Id="rId3" Type="http://schemas.openxmlformats.org/officeDocument/2006/relationships/slideLayout" Target="../slideLayouts/slideLayout798.xml"/><Relationship Id="rId7" Type="http://schemas.openxmlformats.org/officeDocument/2006/relationships/slideLayout" Target="../slideLayouts/slideLayout802.xml"/><Relationship Id="rId12" Type="http://schemas.openxmlformats.org/officeDocument/2006/relationships/slideLayout" Target="../slideLayouts/slideLayout807.xml"/><Relationship Id="rId2" Type="http://schemas.openxmlformats.org/officeDocument/2006/relationships/slideLayout" Target="../slideLayouts/slideLayout797.xml"/><Relationship Id="rId1" Type="http://schemas.openxmlformats.org/officeDocument/2006/relationships/slideLayout" Target="../slideLayouts/slideLayout796.xml"/><Relationship Id="rId6" Type="http://schemas.openxmlformats.org/officeDocument/2006/relationships/slideLayout" Target="../slideLayouts/slideLayout801.xml"/><Relationship Id="rId11" Type="http://schemas.openxmlformats.org/officeDocument/2006/relationships/slideLayout" Target="../slideLayouts/slideLayout806.xml"/><Relationship Id="rId5" Type="http://schemas.openxmlformats.org/officeDocument/2006/relationships/slideLayout" Target="../slideLayouts/slideLayout800.xml"/><Relationship Id="rId10" Type="http://schemas.openxmlformats.org/officeDocument/2006/relationships/slideLayout" Target="../slideLayouts/slideLayout805.xml"/><Relationship Id="rId4" Type="http://schemas.openxmlformats.org/officeDocument/2006/relationships/slideLayout" Target="../slideLayouts/slideLayout799.xml"/><Relationship Id="rId9" Type="http://schemas.openxmlformats.org/officeDocument/2006/relationships/slideLayout" Target="../slideLayouts/slideLayout804.xml"/></Relationships>
</file>

<file path=ppt/slideMasters/_rels/slideMaster76.xml.rels><?xml version="1.0" encoding="UTF-8" standalone="yes"?>
<Relationships xmlns="http://schemas.openxmlformats.org/package/2006/relationships"><Relationship Id="rId8" Type="http://schemas.openxmlformats.org/officeDocument/2006/relationships/slideLayout" Target="../slideLayouts/slideLayout815.xml"/><Relationship Id="rId13" Type="http://schemas.openxmlformats.org/officeDocument/2006/relationships/theme" Target="../theme/theme76.xml"/><Relationship Id="rId3" Type="http://schemas.openxmlformats.org/officeDocument/2006/relationships/slideLayout" Target="../slideLayouts/slideLayout810.xml"/><Relationship Id="rId7" Type="http://schemas.openxmlformats.org/officeDocument/2006/relationships/slideLayout" Target="../slideLayouts/slideLayout814.xml"/><Relationship Id="rId12" Type="http://schemas.openxmlformats.org/officeDocument/2006/relationships/slideLayout" Target="../slideLayouts/slideLayout819.xml"/><Relationship Id="rId2" Type="http://schemas.openxmlformats.org/officeDocument/2006/relationships/slideLayout" Target="../slideLayouts/slideLayout809.xml"/><Relationship Id="rId1" Type="http://schemas.openxmlformats.org/officeDocument/2006/relationships/slideLayout" Target="../slideLayouts/slideLayout808.xml"/><Relationship Id="rId6" Type="http://schemas.openxmlformats.org/officeDocument/2006/relationships/slideLayout" Target="../slideLayouts/slideLayout813.xml"/><Relationship Id="rId11" Type="http://schemas.openxmlformats.org/officeDocument/2006/relationships/slideLayout" Target="../slideLayouts/slideLayout818.xml"/><Relationship Id="rId5" Type="http://schemas.openxmlformats.org/officeDocument/2006/relationships/slideLayout" Target="../slideLayouts/slideLayout812.xml"/><Relationship Id="rId10" Type="http://schemas.openxmlformats.org/officeDocument/2006/relationships/slideLayout" Target="../slideLayouts/slideLayout817.xml"/><Relationship Id="rId4" Type="http://schemas.openxmlformats.org/officeDocument/2006/relationships/slideLayout" Target="../slideLayouts/slideLayout811.xml"/><Relationship Id="rId9" Type="http://schemas.openxmlformats.org/officeDocument/2006/relationships/slideLayout" Target="../slideLayouts/slideLayout816.xml"/><Relationship Id="rId14" Type="http://schemas.openxmlformats.org/officeDocument/2006/relationships/image" Target="../media/image1.png"/></Relationships>
</file>

<file path=ppt/slideMasters/_rels/slideMaster77.xml.rels><?xml version="1.0" encoding="UTF-8" standalone="yes"?>
<Relationships xmlns="http://schemas.openxmlformats.org/package/2006/relationships"><Relationship Id="rId3" Type="http://schemas.openxmlformats.org/officeDocument/2006/relationships/theme" Target="../theme/theme77.xml"/><Relationship Id="rId2" Type="http://schemas.openxmlformats.org/officeDocument/2006/relationships/slideLayout" Target="../slideLayouts/slideLayout821.xml"/><Relationship Id="rId1" Type="http://schemas.openxmlformats.org/officeDocument/2006/relationships/slideLayout" Target="../slideLayouts/slideLayout820.xml"/></Relationships>
</file>

<file path=ppt/slideMasters/_rels/slideMaster78.xml.rels><?xml version="1.0" encoding="UTF-8" standalone="yes"?>
<Relationships xmlns="http://schemas.openxmlformats.org/package/2006/relationships"><Relationship Id="rId8" Type="http://schemas.openxmlformats.org/officeDocument/2006/relationships/slideLayout" Target="../slideLayouts/slideLayout829.xml"/><Relationship Id="rId13" Type="http://schemas.openxmlformats.org/officeDocument/2006/relationships/image" Target="../media/image1.png"/><Relationship Id="rId3" Type="http://schemas.openxmlformats.org/officeDocument/2006/relationships/slideLayout" Target="../slideLayouts/slideLayout824.xml"/><Relationship Id="rId7" Type="http://schemas.openxmlformats.org/officeDocument/2006/relationships/slideLayout" Target="../slideLayouts/slideLayout828.xml"/><Relationship Id="rId12" Type="http://schemas.openxmlformats.org/officeDocument/2006/relationships/theme" Target="../theme/theme78.xml"/><Relationship Id="rId2" Type="http://schemas.openxmlformats.org/officeDocument/2006/relationships/slideLayout" Target="../slideLayouts/slideLayout823.xml"/><Relationship Id="rId1" Type="http://schemas.openxmlformats.org/officeDocument/2006/relationships/slideLayout" Target="../slideLayouts/slideLayout822.xml"/><Relationship Id="rId6" Type="http://schemas.openxmlformats.org/officeDocument/2006/relationships/slideLayout" Target="../slideLayouts/slideLayout827.xml"/><Relationship Id="rId11" Type="http://schemas.openxmlformats.org/officeDocument/2006/relationships/slideLayout" Target="../slideLayouts/slideLayout832.xml"/><Relationship Id="rId5" Type="http://schemas.openxmlformats.org/officeDocument/2006/relationships/slideLayout" Target="../slideLayouts/slideLayout826.xml"/><Relationship Id="rId10" Type="http://schemas.openxmlformats.org/officeDocument/2006/relationships/slideLayout" Target="../slideLayouts/slideLayout831.xml"/><Relationship Id="rId4" Type="http://schemas.openxmlformats.org/officeDocument/2006/relationships/slideLayout" Target="../slideLayouts/slideLayout825.xml"/><Relationship Id="rId9" Type="http://schemas.openxmlformats.org/officeDocument/2006/relationships/slideLayout" Target="../slideLayouts/slideLayout830.xml"/></Relationships>
</file>

<file path=ppt/slideMasters/_rels/slideMaster79.xml.rels><?xml version="1.0" encoding="UTF-8" standalone="yes"?>
<Relationships xmlns="http://schemas.openxmlformats.org/package/2006/relationships"><Relationship Id="rId8" Type="http://schemas.openxmlformats.org/officeDocument/2006/relationships/slideLayout" Target="../slideLayouts/slideLayout840.xml"/><Relationship Id="rId13" Type="http://schemas.openxmlformats.org/officeDocument/2006/relationships/image" Target="../media/image1.png"/><Relationship Id="rId3" Type="http://schemas.openxmlformats.org/officeDocument/2006/relationships/slideLayout" Target="../slideLayouts/slideLayout835.xml"/><Relationship Id="rId7" Type="http://schemas.openxmlformats.org/officeDocument/2006/relationships/slideLayout" Target="../slideLayouts/slideLayout839.xml"/><Relationship Id="rId12" Type="http://schemas.openxmlformats.org/officeDocument/2006/relationships/theme" Target="../theme/theme79.xml"/><Relationship Id="rId2" Type="http://schemas.openxmlformats.org/officeDocument/2006/relationships/slideLayout" Target="../slideLayouts/slideLayout834.xml"/><Relationship Id="rId1" Type="http://schemas.openxmlformats.org/officeDocument/2006/relationships/slideLayout" Target="../slideLayouts/slideLayout833.xml"/><Relationship Id="rId6" Type="http://schemas.openxmlformats.org/officeDocument/2006/relationships/slideLayout" Target="../slideLayouts/slideLayout838.xml"/><Relationship Id="rId11" Type="http://schemas.openxmlformats.org/officeDocument/2006/relationships/slideLayout" Target="../slideLayouts/slideLayout843.xml"/><Relationship Id="rId5" Type="http://schemas.openxmlformats.org/officeDocument/2006/relationships/slideLayout" Target="../slideLayouts/slideLayout837.xml"/><Relationship Id="rId10" Type="http://schemas.openxmlformats.org/officeDocument/2006/relationships/slideLayout" Target="../slideLayouts/slideLayout842.xml"/><Relationship Id="rId4" Type="http://schemas.openxmlformats.org/officeDocument/2006/relationships/slideLayout" Target="../slideLayouts/slideLayout836.xml"/><Relationship Id="rId9" Type="http://schemas.openxmlformats.org/officeDocument/2006/relationships/slideLayout" Target="../slideLayouts/slideLayout84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0.xml.rels><?xml version="1.0" encoding="UTF-8" standalone="yes"?>
<Relationships xmlns="http://schemas.openxmlformats.org/package/2006/relationships"><Relationship Id="rId8" Type="http://schemas.openxmlformats.org/officeDocument/2006/relationships/slideLayout" Target="../slideLayouts/slideLayout851.xml"/><Relationship Id="rId13" Type="http://schemas.openxmlformats.org/officeDocument/2006/relationships/theme" Target="../theme/theme80.xml"/><Relationship Id="rId3" Type="http://schemas.openxmlformats.org/officeDocument/2006/relationships/slideLayout" Target="../slideLayouts/slideLayout846.xml"/><Relationship Id="rId7" Type="http://schemas.openxmlformats.org/officeDocument/2006/relationships/slideLayout" Target="../slideLayouts/slideLayout850.xml"/><Relationship Id="rId12" Type="http://schemas.openxmlformats.org/officeDocument/2006/relationships/slideLayout" Target="../slideLayouts/slideLayout855.xml"/><Relationship Id="rId2" Type="http://schemas.openxmlformats.org/officeDocument/2006/relationships/slideLayout" Target="../slideLayouts/slideLayout845.xml"/><Relationship Id="rId1" Type="http://schemas.openxmlformats.org/officeDocument/2006/relationships/slideLayout" Target="../slideLayouts/slideLayout844.xml"/><Relationship Id="rId6" Type="http://schemas.openxmlformats.org/officeDocument/2006/relationships/slideLayout" Target="../slideLayouts/slideLayout849.xml"/><Relationship Id="rId11" Type="http://schemas.openxmlformats.org/officeDocument/2006/relationships/slideLayout" Target="../slideLayouts/slideLayout854.xml"/><Relationship Id="rId5" Type="http://schemas.openxmlformats.org/officeDocument/2006/relationships/slideLayout" Target="../slideLayouts/slideLayout848.xml"/><Relationship Id="rId10" Type="http://schemas.openxmlformats.org/officeDocument/2006/relationships/slideLayout" Target="../slideLayouts/slideLayout853.xml"/><Relationship Id="rId4" Type="http://schemas.openxmlformats.org/officeDocument/2006/relationships/slideLayout" Target="../slideLayouts/slideLayout847.xml"/><Relationship Id="rId9" Type="http://schemas.openxmlformats.org/officeDocument/2006/relationships/slideLayout" Target="../slideLayouts/slideLayout852.xml"/></Relationships>
</file>

<file path=ppt/slideMasters/_rels/slideMaster81.xml.rels><?xml version="1.0" encoding="UTF-8" standalone="yes"?>
<Relationships xmlns="http://schemas.openxmlformats.org/package/2006/relationships"><Relationship Id="rId8" Type="http://schemas.openxmlformats.org/officeDocument/2006/relationships/slideLayout" Target="../slideLayouts/slideLayout863.xml"/><Relationship Id="rId13" Type="http://schemas.openxmlformats.org/officeDocument/2006/relationships/theme" Target="../theme/theme81.xml"/><Relationship Id="rId3" Type="http://schemas.openxmlformats.org/officeDocument/2006/relationships/slideLayout" Target="../slideLayouts/slideLayout858.xml"/><Relationship Id="rId7" Type="http://schemas.openxmlformats.org/officeDocument/2006/relationships/slideLayout" Target="../slideLayouts/slideLayout862.xml"/><Relationship Id="rId12" Type="http://schemas.openxmlformats.org/officeDocument/2006/relationships/slideLayout" Target="../slideLayouts/slideLayout867.xml"/><Relationship Id="rId2" Type="http://schemas.openxmlformats.org/officeDocument/2006/relationships/slideLayout" Target="../slideLayouts/slideLayout857.xml"/><Relationship Id="rId1" Type="http://schemas.openxmlformats.org/officeDocument/2006/relationships/slideLayout" Target="../slideLayouts/slideLayout856.xml"/><Relationship Id="rId6" Type="http://schemas.openxmlformats.org/officeDocument/2006/relationships/slideLayout" Target="../slideLayouts/slideLayout861.xml"/><Relationship Id="rId11" Type="http://schemas.openxmlformats.org/officeDocument/2006/relationships/slideLayout" Target="../slideLayouts/slideLayout866.xml"/><Relationship Id="rId5" Type="http://schemas.openxmlformats.org/officeDocument/2006/relationships/slideLayout" Target="../slideLayouts/slideLayout860.xml"/><Relationship Id="rId10" Type="http://schemas.openxmlformats.org/officeDocument/2006/relationships/slideLayout" Target="../slideLayouts/slideLayout865.xml"/><Relationship Id="rId4" Type="http://schemas.openxmlformats.org/officeDocument/2006/relationships/slideLayout" Target="../slideLayouts/slideLayout859.xml"/><Relationship Id="rId9" Type="http://schemas.openxmlformats.org/officeDocument/2006/relationships/slideLayout" Target="../slideLayouts/slideLayout864.xml"/></Relationships>
</file>

<file path=ppt/slideMasters/_rels/slideMaster82.xml.rels><?xml version="1.0" encoding="UTF-8" standalone="yes"?>
<Relationships xmlns="http://schemas.openxmlformats.org/package/2006/relationships"><Relationship Id="rId8" Type="http://schemas.openxmlformats.org/officeDocument/2006/relationships/slideLayout" Target="../slideLayouts/slideLayout875.xml"/><Relationship Id="rId3" Type="http://schemas.openxmlformats.org/officeDocument/2006/relationships/slideLayout" Target="../slideLayouts/slideLayout870.xml"/><Relationship Id="rId7" Type="http://schemas.openxmlformats.org/officeDocument/2006/relationships/slideLayout" Target="../slideLayouts/slideLayout874.xml"/><Relationship Id="rId2" Type="http://schemas.openxmlformats.org/officeDocument/2006/relationships/slideLayout" Target="../slideLayouts/slideLayout869.xml"/><Relationship Id="rId1" Type="http://schemas.openxmlformats.org/officeDocument/2006/relationships/slideLayout" Target="../slideLayouts/slideLayout868.xml"/><Relationship Id="rId6" Type="http://schemas.openxmlformats.org/officeDocument/2006/relationships/slideLayout" Target="../slideLayouts/slideLayout873.xml"/><Relationship Id="rId11" Type="http://schemas.openxmlformats.org/officeDocument/2006/relationships/theme" Target="../theme/theme82.xml"/><Relationship Id="rId5" Type="http://schemas.openxmlformats.org/officeDocument/2006/relationships/slideLayout" Target="../slideLayouts/slideLayout872.xml"/><Relationship Id="rId10" Type="http://schemas.openxmlformats.org/officeDocument/2006/relationships/slideLayout" Target="../slideLayouts/slideLayout877.xml"/><Relationship Id="rId4" Type="http://schemas.openxmlformats.org/officeDocument/2006/relationships/slideLayout" Target="../slideLayouts/slideLayout871.xml"/><Relationship Id="rId9" Type="http://schemas.openxmlformats.org/officeDocument/2006/relationships/slideLayout" Target="../slideLayouts/slideLayout87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0284"/>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 id="21474856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6/29/21</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2021. 6. 29.</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6/29/21</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01E2B0-9580-443F-A6BA-B15F0931263F}" type="datetime1">
              <a:rPr lang="en-US" smtClean="0">
                <a:solidFill>
                  <a:prstClr val="black">
                    <a:tint val="75000"/>
                  </a:prstClr>
                </a:solidFill>
              </a:rPr>
              <a:pPr/>
              <a:t>6/29/21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407785"/>
      </p:ext>
    </p:extLst>
  </p:cSld>
  <p:clrMap bg1="lt1" tx1="dk1" bg2="lt2" tx2="dk2" accent1="accent1" accent2="accent2" accent3="accent3" accent4="accent4" accent5="accent5" accent6="accent6" hlink="hlink" folHlink="folHlink"/>
  <p:sldLayoutIdLst>
    <p:sldLayoutId id="2147487460" r:id="rId1"/>
    <p:sldLayoutId id="2147487461" r:id="rId2"/>
    <p:sldLayoutId id="2147487462" r:id="rId3"/>
    <p:sldLayoutId id="2147487463" r:id="rId4"/>
    <p:sldLayoutId id="2147487464" r:id="rId5"/>
    <p:sldLayoutId id="2147487465" r:id="rId6"/>
    <p:sldLayoutId id="2147487466" r:id="rId7"/>
    <p:sldLayoutId id="2147487467" r:id="rId8"/>
    <p:sldLayoutId id="2147487468" r:id="rId9"/>
    <p:sldLayoutId id="2147487469" r:id="rId10"/>
    <p:sldLayoutId id="2147487470"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19100" y="196850"/>
            <a:ext cx="8077200" cy="558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title style</a:t>
            </a:r>
          </a:p>
        </p:txBody>
      </p:sp>
      <p:sp>
        <p:nvSpPr>
          <p:cNvPr id="2050" name="Rectangle 2"/>
          <p:cNvSpPr>
            <a:spLocks noGrp="1" noChangeArrowheads="1"/>
          </p:cNvSpPr>
          <p:nvPr>
            <p:ph type="body" idx="1"/>
          </p:nvPr>
        </p:nvSpPr>
        <p:spPr bwMode="auto">
          <a:xfrm>
            <a:off x="419100" y="1047750"/>
            <a:ext cx="8077200" cy="517525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text styles</a:t>
            </a:r>
          </a:p>
          <a:p>
            <a:pPr lvl="1"/>
            <a:r>
              <a:rPr lang="en-US">
                <a:sym typeface="Myriad Pro Bold Cond" charset="0"/>
              </a:rPr>
              <a:t>Second level</a:t>
            </a:r>
          </a:p>
          <a:p>
            <a:pPr lvl="2"/>
            <a:r>
              <a:rPr lang="en-US">
                <a:sym typeface="Myriad Pro Bold Cond" charset="0"/>
              </a:rPr>
              <a:t>Third level</a:t>
            </a:r>
          </a:p>
          <a:p>
            <a:pPr lvl="3"/>
            <a:r>
              <a:rPr lang="en-US">
                <a:sym typeface="Myriad Pro Bold Cond" charset="0"/>
              </a:rPr>
              <a:t>Fourth level</a:t>
            </a:r>
          </a:p>
          <a:p>
            <a:pPr lvl="4"/>
            <a:r>
              <a:rPr lang="en-US">
                <a:sym typeface="Myriad Pro Bold Cond" charset="0"/>
              </a:rPr>
              <a:t>Fifth level</a:t>
            </a:r>
          </a:p>
        </p:txBody>
      </p:sp>
    </p:spTree>
    <p:extLst>
      <p:ext uri="{BB962C8B-B14F-4D97-AF65-F5344CB8AC3E}">
        <p14:creationId xmlns:p14="http://schemas.microsoft.com/office/powerpoint/2010/main" val="1377622706"/>
      </p:ext>
    </p:extLst>
  </p:cSld>
  <p:clrMap bg1="lt1" tx1="dk1" bg2="lt2" tx2="dk2" accent1="accent1" accent2="accent2" accent3="accent3" accent4="accent4" accent5="accent5" accent6="accent6" hlink="hlink" folHlink="folHlink"/>
  <p:sldLayoutIdLst>
    <p:sldLayoutId id="2147487472" r:id="rId1"/>
    <p:sldLayoutId id="2147487473" r:id="rId2"/>
    <p:sldLayoutId id="2147487474" r:id="rId3"/>
    <p:sldLayoutId id="2147487475" r:id="rId4"/>
    <p:sldLayoutId id="2147487476" r:id="rId5"/>
    <p:sldLayoutId id="2147487477" r:id="rId6"/>
    <p:sldLayoutId id="2147487478" r:id="rId7"/>
    <p:sldLayoutId id="2147487479" r:id="rId8"/>
    <p:sldLayoutId id="2147487480" r:id="rId9"/>
    <p:sldLayoutId id="2147487481" r:id="rId10"/>
    <p:sldLayoutId id="2147487482" r:id="rId11"/>
  </p:sldLayoutIdLst>
  <p:transition/>
  <p:txStyles>
    <p:titleStyle>
      <a:lvl1pPr algn="l" rtl="0" fontAlgn="base">
        <a:spcBef>
          <a:spcPct val="0"/>
        </a:spcBef>
        <a:spcAft>
          <a:spcPct val="0"/>
        </a:spcAft>
        <a:defRPr sz="4200">
          <a:solidFill>
            <a:schemeClr val="tx1"/>
          </a:solidFill>
          <a:latin typeface="+mj-lt"/>
          <a:ea typeface="+mj-ea"/>
          <a:cs typeface="+mj-cs"/>
          <a:sym typeface="Myriad Pro Bold Cond" charset="0"/>
        </a:defRPr>
      </a:lvl1pPr>
      <a:lvl2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2pPr>
      <a:lvl3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3pPr>
      <a:lvl4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4pPr>
      <a:lvl5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5pPr>
      <a:lvl6pPr marL="2286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6pPr>
      <a:lvl7pPr marL="4572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7pPr>
      <a:lvl8pPr marL="6858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8pPr>
      <a:lvl9pPr marL="9144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9pPr>
    </p:titleStyle>
    <p:bodyStyle>
      <a:lvl1pPr marL="400050" indent="-400050" algn="l" rtl="0" fontAlgn="base">
        <a:spcBef>
          <a:spcPts val="700"/>
        </a:spcBef>
        <a:spcAft>
          <a:spcPct val="0"/>
        </a:spcAft>
        <a:buSzPct val="120000"/>
        <a:buFont typeface="Lucida Grande" charset="0"/>
        <a:buChar char="▪"/>
        <a:defRPr sz="2800">
          <a:solidFill>
            <a:schemeClr val="tx1"/>
          </a:solidFill>
          <a:latin typeface="+mn-lt"/>
          <a:ea typeface="+mn-ea"/>
          <a:cs typeface="+mn-cs"/>
          <a:sym typeface="Myriad Pro Bold Cond" charset="0"/>
        </a:defRPr>
      </a:lvl1pPr>
      <a:lvl2pPr marL="6921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2pPr>
      <a:lvl3pPr marL="10287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3pPr>
      <a:lvl4pPr marL="13589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4pPr>
      <a:lvl5pPr marL="16954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5pPr>
      <a:lvl6pPr marL="19240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6pPr>
      <a:lvl7pPr marL="21526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7pPr>
      <a:lvl8pPr marL="23812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8pPr>
      <a:lvl9pPr marL="26098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330472-63BD-4F26-8322-E7B4933B0A11}" type="datetime1">
              <a:rPr lang="en-US" smtClean="0">
                <a:solidFill>
                  <a:prstClr val="black">
                    <a:tint val="75000"/>
                  </a:prstClr>
                </a:solidFill>
              </a:rPr>
              <a:pPr/>
              <a:t>6/29/21</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2000">
                <a:solidFill>
                  <a:schemeClr val="tx1">
                    <a:lumMod val="65000"/>
                    <a:lumOff val="35000"/>
                  </a:schemeClr>
                </a:solidFill>
              </a:defRPr>
            </a:lvl1pPr>
          </a:lstStyle>
          <a:p>
            <a:fld id="{41761933-5E43-49A2-AD73-7C7EDD79F2C4}"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1460422161"/>
      </p:ext>
    </p:extLst>
  </p:cSld>
  <p:clrMap bg1="lt1" tx1="dk1" bg2="lt2" tx2="dk2" accent1="accent1" accent2="accent2" accent3="accent3" accent4="accent4" accent5="accent5" accent6="accent6" hlink="hlink" folHlink="folHlink"/>
  <p:sldLayoutIdLst>
    <p:sldLayoutId id="2147487484" r:id="rId1"/>
    <p:sldLayoutId id="2147487485" r:id="rId2"/>
    <p:sldLayoutId id="2147487486" r:id="rId3"/>
    <p:sldLayoutId id="2147487487" r:id="rId4"/>
    <p:sldLayoutId id="2147487488" r:id="rId5"/>
    <p:sldLayoutId id="2147487489" r:id="rId6"/>
    <p:sldLayoutId id="2147487490" r:id="rId7"/>
    <p:sldLayoutId id="2147487491" r:id="rId8"/>
    <p:sldLayoutId id="2147487492" r:id="rId9"/>
    <p:sldLayoutId id="2147487493" r:id="rId10"/>
    <p:sldLayoutId id="2147487494" r:id="rId1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80899"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smtClean="0">
                <a:solidFill>
                  <a:srgbClr val="000000"/>
                </a:solidFill>
                <a:latin typeface="Garamond" charset="0"/>
              </a:defRPr>
            </a:lvl1pPr>
          </a:lstStyle>
          <a:p>
            <a:pPr fontAlgn="base">
              <a:spcBef>
                <a:spcPct val="0"/>
              </a:spcBef>
              <a:spcAft>
                <a:spcPct val="0"/>
              </a:spcAft>
              <a:defRPr/>
            </a:pPr>
            <a:fld id="{A09D29E3-D8D3-9442-B127-7FC5C7AABDC8}"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8090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8090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3516416445"/>
      </p:ext>
    </p:extLst>
  </p:cSld>
  <p:clrMap bg1="lt1" tx1="dk1" bg2="lt2" tx2="dk2" accent1="accent1" accent2="accent2" accent3="accent3" accent4="accent4" accent5="accent5" accent6="accent6" hlink="hlink" folHlink="folHlink"/>
  <p:sldLayoutIdLst>
    <p:sldLayoutId id="2147488073" r:id="rId1"/>
    <p:sldLayoutId id="2147488074" r:id="rId2"/>
    <p:sldLayoutId id="2147488075" r:id="rId3"/>
    <p:sldLayoutId id="2147488076" r:id="rId4"/>
    <p:sldLayoutId id="2147488077" r:id="rId5"/>
    <p:sldLayoutId id="2147488078" r:id="rId6"/>
    <p:sldLayoutId id="2147488079" r:id="rId7"/>
    <p:sldLayoutId id="2147488080" r:id="rId8"/>
    <p:sldLayoutId id="2147488081" r:id="rId9"/>
    <p:sldLayoutId id="2147488082" r:id="rId10"/>
    <p:sldLayoutId id="2147488083" r:id="rId11"/>
    <p:sldLayoutId id="214748808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69710141"/>
      </p:ext>
    </p:extLst>
  </p:cSld>
  <p:clrMap bg1="lt1" tx1="dk1" bg2="lt2" tx2="dk2" accent1="accent1" accent2="accent2" accent3="accent3" accent4="accent4" accent5="accent5" accent6="accent6" hlink="hlink" folHlink="folHlink"/>
  <p:sldLayoutIdLst>
    <p:sldLayoutId id="2147488135" r:id="rId1"/>
    <p:sldLayoutId id="2147488136" r:id="rId2"/>
    <p:sldLayoutId id="2147488137" r:id="rId3"/>
    <p:sldLayoutId id="2147488138" r:id="rId4"/>
    <p:sldLayoutId id="2147488139" r:id="rId5"/>
    <p:sldLayoutId id="2147488140" r:id="rId6"/>
    <p:sldLayoutId id="2147488141" r:id="rId7"/>
    <p:sldLayoutId id="2147488142" r:id="rId8"/>
    <p:sldLayoutId id="2147488143" r:id="rId9"/>
    <p:sldLayoutId id="2147488144" r:id="rId10"/>
    <p:sldLayoutId id="2147488145"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6765284"/>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8858751"/>
      </p:ext>
    </p:extLst>
  </p:cSld>
  <p:clrMap bg1="lt1" tx1="dk1" bg2="lt2" tx2="dk2" accent1="accent1" accent2="accent2" accent3="accent3" accent4="accent4" accent5="accent5" accent6="accent6" hlink="hlink" folHlink="folHlink"/>
  <p:sldLayoutIdLst>
    <p:sldLayoutId id="2147488317" r:id="rId1"/>
    <p:sldLayoutId id="2147488318" r:id="rId2"/>
    <p:sldLayoutId id="2147488319" r:id="rId3"/>
    <p:sldLayoutId id="2147488320" r:id="rId4"/>
    <p:sldLayoutId id="2147488321" r:id="rId5"/>
    <p:sldLayoutId id="2147488322" r:id="rId6"/>
    <p:sldLayoutId id="2147488323" r:id="rId7"/>
    <p:sldLayoutId id="2147488324" r:id="rId8"/>
    <p:sldLayoutId id="2147488325" r:id="rId9"/>
    <p:sldLayoutId id="2147488326" r:id="rId10"/>
    <p:sldLayoutId id="2147488327"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eaLnBrk="1" hangingPunct="1">
              <a:defRPr/>
            </a:pPr>
            <a:fld id="{72694B9D-8BFE-654E-8D86-2D1B27ECA5D0}" type="slidenum">
              <a:rPr lang="en-US" altLang="en-US"/>
              <a:pPr eaLnBrk="1" hangingPunct="1">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483791172"/>
      </p:ext>
    </p:extLst>
  </p:cSld>
  <p:clrMap bg1="lt1" tx1="dk1" bg2="lt2" tx2="dk2" accent1="accent1" accent2="accent2" accent3="accent3" accent4="accent4" accent5="accent5" accent6="accent6" hlink="hlink" folHlink="folHlink"/>
  <p:sldLayoutIdLst>
    <p:sldLayoutId id="2147488341" r:id="rId1"/>
    <p:sldLayoutId id="2147488342" r:id="rId2"/>
    <p:sldLayoutId id="2147488343" r:id="rId3"/>
    <p:sldLayoutId id="2147488344" r:id="rId4"/>
    <p:sldLayoutId id="2147488345" r:id="rId5"/>
    <p:sldLayoutId id="2147488346" r:id="rId6"/>
    <p:sldLayoutId id="2147488347" r:id="rId7"/>
    <p:sldLayoutId id="2147488348" r:id="rId8"/>
    <p:sldLayoutId id="2147488349" r:id="rId9"/>
    <p:sldLayoutId id="2147488350" r:id="rId10"/>
    <p:sldLayoutId id="214748835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eaLnBrk="1" fontAlgn="auto" hangingPunct="1">
              <a:spcBef>
                <a:spcPts val="0"/>
              </a:spcBef>
              <a:spcAft>
                <a:spcPts val="0"/>
              </a:spcAft>
            </a:pPr>
            <a:fld id="{6F400BD0-49BF-48FC-8114-37C1D4F5AB3D}" type="slidenum">
              <a:rPr lang="en-US" altLang="en-US">
                <a:solidFill>
                  <a:srgbClr val="000000"/>
                </a:solidFill>
                <a:ea typeface=""/>
              </a:rPr>
              <a:pPr defTabSz="914024"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41121451"/>
      </p:ext>
    </p:extLst>
  </p:cSld>
  <p:clrMap bg1="lt1" tx1="dk1" bg2="lt2" tx2="dk2" accent1="accent1" accent2="accent2" accent3="accent3" accent4="accent4" accent5="accent5" accent6="accent6" hlink="hlink" folHlink="folHlink"/>
  <p:sldLayoutIdLst>
    <p:sldLayoutId id="2147488379" r:id="rId1"/>
    <p:sldLayoutId id="2147488380" r:id="rId2"/>
    <p:sldLayoutId id="2147488381" r:id="rId3"/>
    <p:sldLayoutId id="2147488382" r:id="rId4"/>
    <p:sldLayoutId id="2147488383" r:id="rId5"/>
    <p:sldLayoutId id="2147488384" r:id="rId6"/>
    <p:sldLayoutId id="2147488385" r:id="rId7"/>
    <p:sldLayoutId id="2147488386" r:id="rId8"/>
    <p:sldLayoutId id="2147488387" r:id="rId9"/>
    <p:sldLayoutId id="2147488388" r:id="rId10"/>
    <p:sldLayoutId id="214748838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72707315"/>
      </p:ext>
    </p:extLst>
  </p:cSld>
  <p:clrMap bg1="lt1" tx1="dk1" bg2="lt2" tx2="dk2" accent1="accent1" accent2="accent2" accent3="accent3" accent4="accent4" accent5="accent5" accent6="accent6" hlink="hlink" folHlink="folHlink"/>
  <p:sldLayoutIdLst>
    <p:sldLayoutId id="2147488560" r:id="rId1"/>
    <p:sldLayoutId id="2147488561" r:id="rId2"/>
    <p:sldLayoutId id="2147488562" r:id="rId3"/>
    <p:sldLayoutId id="2147488563" r:id="rId4"/>
    <p:sldLayoutId id="2147488564" r:id="rId5"/>
    <p:sldLayoutId id="2147488565" r:id="rId6"/>
    <p:sldLayoutId id="2147488566" r:id="rId7"/>
    <p:sldLayoutId id="2147488567" r:id="rId8"/>
    <p:sldLayoutId id="2147488568" r:id="rId9"/>
    <p:sldLayoutId id="2147488569" r:id="rId10"/>
    <p:sldLayoutId id="214748857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50C7FBDD-E441-CD4F-8D0B-986DA964BE6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4C961336-C8C0-B349-AA8E-7AF2E55425BE}"/>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359B2321-3A35-4A4F-B784-F9EB82CDF06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803C6AB3-8E66-0C47-9AFC-E6BBCC85987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1D4941C2-832B-CE44-A6CD-6ECEF1806624}" type="slidenum">
              <a:rPr lang="en-US" altLang="en-US"/>
              <a:pPr>
                <a:defRPr/>
              </a:pPr>
              <a:t>‹#›</a:t>
            </a:fld>
            <a:endParaRPr lang="en-US" altLang="en-US"/>
          </a:p>
        </p:txBody>
      </p:sp>
      <p:sp>
        <p:nvSpPr>
          <p:cNvPr id="1030" name="Line 1032">
            <a:extLst>
              <a:ext uri="{FF2B5EF4-FFF2-40B4-BE49-F238E27FC236}">
                <a16:creationId xmlns:a16="http://schemas.microsoft.com/office/drawing/2014/main" id="{84905974-26AA-1845-8C01-E86327ED24C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E18BF5C3-4749-A240-A740-B0558883607B}"/>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72272598"/>
      </p:ext>
    </p:extLst>
  </p:cSld>
  <p:clrMap bg1="lt1" tx1="dk1" bg2="lt2" tx2="dk2" accent1="accent1" accent2="accent2" accent3="accent3" accent4="accent4" accent5="accent5" accent6="accent6" hlink="hlink" folHlink="folHlink"/>
  <p:sldLayoutIdLst>
    <p:sldLayoutId id="2147488625" r:id="rId1"/>
    <p:sldLayoutId id="2147488626" r:id="rId2"/>
    <p:sldLayoutId id="2147488627" r:id="rId3"/>
    <p:sldLayoutId id="2147488628" r:id="rId4"/>
    <p:sldLayoutId id="2147488629" r:id="rId5"/>
    <p:sldLayoutId id="2147488630" r:id="rId6"/>
    <p:sldLayoutId id="2147488631" r:id="rId7"/>
    <p:sldLayoutId id="2147488632" r:id="rId8"/>
    <p:sldLayoutId id="2147488633" r:id="rId9"/>
    <p:sldLayoutId id="2147488634" r:id="rId10"/>
    <p:sldLayoutId id="2147488635" r:id="rId11"/>
    <p:sldLayoutId id="214748863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4223090201"/>
      </p:ext>
    </p:extLst>
  </p:cSld>
  <p:clrMap bg1="lt1" tx1="dk1" bg2="lt2" tx2="dk2" accent1="accent1" accent2="accent2" accent3="accent3" accent4="accent4" accent5="accent5" accent6="accent6" hlink="hlink" folHlink="folHlink"/>
  <p:sldLayoutIdLst>
    <p:sldLayoutId id="2147488638" r:id="rId1"/>
    <p:sldLayoutId id="2147488639" r:id="rId2"/>
    <p:sldLayoutId id="2147488640" r:id="rId3"/>
    <p:sldLayoutId id="2147488641" r:id="rId4"/>
    <p:sldLayoutId id="2147488642" r:id="rId5"/>
    <p:sldLayoutId id="2147488643" r:id="rId6"/>
    <p:sldLayoutId id="2147488644" r:id="rId7"/>
    <p:sldLayoutId id="2147488645" r:id="rId8"/>
    <p:sldLayoutId id="2147488646" r:id="rId9"/>
    <p:sldLayoutId id="2147488647" r:id="rId10"/>
    <p:sldLayoutId id="214748864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05458997"/>
      </p:ext>
    </p:extLst>
  </p:cSld>
  <p:clrMap bg1="lt1" tx1="dk1" bg2="lt2" tx2="dk2" accent1="accent1" accent2="accent2" accent3="accent3" accent4="accent4" accent5="accent5" accent6="accent6" hlink="hlink" folHlink="folHlink"/>
  <p:sldLayoutIdLst>
    <p:sldLayoutId id="2147488748" r:id="rId1"/>
    <p:sldLayoutId id="2147488749" r:id="rId2"/>
    <p:sldLayoutId id="2147488750" r:id="rId3"/>
    <p:sldLayoutId id="2147488751" r:id="rId4"/>
    <p:sldLayoutId id="2147488752" r:id="rId5"/>
    <p:sldLayoutId id="2147488753" r:id="rId6"/>
    <p:sldLayoutId id="2147488754" r:id="rId7"/>
    <p:sldLayoutId id="2147488755" r:id="rId8"/>
    <p:sldLayoutId id="2147488756" r:id="rId9"/>
    <p:sldLayoutId id="2147488757" r:id="rId10"/>
    <p:sldLayoutId id="214748875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678549"/>
      </p:ext>
    </p:extLst>
  </p:cSld>
  <p:clrMap bg1="lt1" tx1="dk1" bg2="lt2" tx2="dk2" accent1="accent1" accent2="accent2" accent3="accent3" accent4="accent4" accent5="accent5" accent6="accent6" hlink="hlink" folHlink="folHlink"/>
  <p:sldLayoutIdLst>
    <p:sldLayoutId id="2147488786" r:id="rId1"/>
    <p:sldLayoutId id="2147488787" r:id="rId2"/>
    <p:sldLayoutId id="2147488788" r:id="rId3"/>
    <p:sldLayoutId id="2147488789" r:id="rId4"/>
    <p:sldLayoutId id="2147488790" r:id="rId5"/>
    <p:sldLayoutId id="2147488791" r:id="rId6"/>
    <p:sldLayoutId id="2147488792" r:id="rId7"/>
    <p:sldLayoutId id="2147488793" r:id="rId8"/>
    <p:sldLayoutId id="2147488794" r:id="rId9"/>
    <p:sldLayoutId id="2147488795" r:id="rId10"/>
    <p:sldLayoutId id="214748879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4415746"/>
      </p:ext>
    </p:extLst>
  </p:cSld>
  <p:clrMap bg1="lt1" tx1="dk1" bg2="lt2" tx2="dk2" accent1="accent1" accent2="accent2" accent3="accent3" accent4="accent4" accent5="accent5" accent6="accent6" hlink="hlink" folHlink="folHlink"/>
  <p:sldLayoutIdLst>
    <p:sldLayoutId id="2147488976" r:id="rId1"/>
    <p:sldLayoutId id="214748897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8926065"/>
      </p:ext>
    </p:extLst>
  </p:cSld>
  <p:clrMap bg1="lt1" tx1="dk1" bg2="lt2" tx2="dk2" accent1="accent1" accent2="accent2" accent3="accent3" accent4="accent4" accent5="accent5" accent6="accent6" hlink="hlink" folHlink="folHlink"/>
  <p:sldLayoutIdLst>
    <p:sldLayoutId id="2147488979" r:id="rId1"/>
    <p:sldLayoutId id="2147488980" r:id="rId2"/>
    <p:sldLayoutId id="2147488981" r:id="rId3"/>
    <p:sldLayoutId id="2147488982" r:id="rId4"/>
    <p:sldLayoutId id="2147488983" r:id="rId5"/>
    <p:sldLayoutId id="2147488984" r:id="rId6"/>
    <p:sldLayoutId id="2147488985" r:id="rId7"/>
    <p:sldLayoutId id="2147488986" r:id="rId8"/>
    <p:sldLayoutId id="2147488987" r:id="rId9"/>
    <p:sldLayoutId id="2147488988" r:id="rId10"/>
    <p:sldLayoutId id="2147488989" r:id="rId11"/>
    <p:sldLayoutId id="2147488990"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632983355"/>
      </p:ext>
    </p:extLst>
  </p:cSld>
  <p:clrMap bg1="lt1" tx1="dk1" bg2="lt2" tx2="dk2" accent1="accent1" accent2="accent2" accent3="accent3" accent4="accent4" accent5="accent5" accent6="accent6" hlink="hlink" folHlink="folHlink"/>
  <p:sldLayoutIdLst>
    <p:sldLayoutId id="2147488992" r:id="rId1"/>
    <p:sldLayoutId id="2147488993" r:id="rId2"/>
    <p:sldLayoutId id="2147488994" r:id="rId3"/>
    <p:sldLayoutId id="2147488995" r:id="rId4"/>
    <p:sldLayoutId id="2147488996" r:id="rId5"/>
    <p:sldLayoutId id="2147488997" r:id="rId6"/>
    <p:sldLayoutId id="2147488998" r:id="rId7"/>
    <p:sldLayoutId id="2147488999" r:id="rId8"/>
    <p:sldLayoutId id="2147489000" r:id="rId9"/>
    <p:sldLayoutId id="2147489001" r:id="rId10"/>
    <p:sldLayoutId id="214748900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945773964"/>
      </p:ext>
    </p:extLst>
  </p:cSld>
  <p:clrMap bg1="lt1" tx1="dk1" bg2="lt2" tx2="dk2" accent1="accent1" accent2="accent2" accent3="accent3" accent4="accent4" accent5="accent5" accent6="accent6" hlink="hlink" folHlink="folHlink"/>
  <p:sldLayoutIdLst>
    <p:sldLayoutId id="2147489017" r:id="rId1"/>
    <p:sldLayoutId id="2147489018" r:id="rId2"/>
    <p:sldLayoutId id="2147489019" r:id="rId3"/>
    <p:sldLayoutId id="2147489020" r:id="rId4"/>
    <p:sldLayoutId id="2147489021" r:id="rId5"/>
    <p:sldLayoutId id="2147489022" r:id="rId6"/>
    <p:sldLayoutId id="2147489023" r:id="rId7"/>
    <p:sldLayoutId id="2147489024" r:id="rId8"/>
    <p:sldLayoutId id="2147489025" r:id="rId9"/>
    <p:sldLayoutId id="2147489026" r:id="rId10"/>
    <p:sldLayoutId id="2147489027"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575735985"/>
      </p:ext>
    </p:extLst>
  </p:cSld>
  <p:clrMap bg1="lt1" tx1="dk1" bg2="lt2" tx2="dk2" accent1="accent1" accent2="accent2" accent3="accent3" accent4="accent4" accent5="accent5" accent6="accent6" hlink="hlink" folHlink="folHlink"/>
  <p:sldLayoutIdLst>
    <p:sldLayoutId id="2147489029" r:id="rId1"/>
    <p:sldLayoutId id="2147489030" r:id="rId2"/>
    <p:sldLayoutId id="2147489031" r:id="rId3"/>
    <p:sldLayoutId id="2147489032" r:id="rId4"/>
    <p:sldLayoutId id="2147489033" r:id="rId5"/>
    <p:sldLayoutId id="2147489034" r:id="rId6"/>
    <p:sldLayoutId id="2147489035" r:id="rId7"/>
    <p:sldLayoutId id="2147489036" r:id="rId8"/>
    <p:sldLayoutId id="2147489037" r:id="rId9"/>
    <p:sldLayoutId id="2147489038" r:id="rId10"/>
    <p:sldLayoutId id="2147489039"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0BD7560A-9F5D-7742-BEE3-53E7C8CD2AD3}"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58377764"/>
      </p:ext>
    </p:extLst>
  </p:cSld>
  <p:clrMap bg1="lt1" tx1="dk1" bg2="lt2" tx2="dk2" accent1="accent1" accent2="accent2" accent3="accent3" accent4="accent4" accent5="accent5" accent6="accent6" hlink="hlink" folHlink="folHlink"/>
  <p:sldLayoutIdLst>
    <p:sldLayoutId id="2147489085" r:id="rId1"/>
    <p:sldLayoutId id="2147489086" r:id="rId2"/>
    <p:sldLayoutId id="2147489087" r:id="rId3"/>
    <p:sldLayoutId id="2147489088" r:id="rId4"/>
    <p:sldLayoutId id="2147489089" r:id="rId5"/>
    <p:sldLayoutId id="2147489090" r:id="rId6"/>
    <p:sldLayoutId id="2147489091" r:id="rId7"/>
    <p:sldLayoutId id="2147489092" r:id="rId8"/>
    <p:sldLayoutId id="2147489093" r:id="rId9"/>
    <p:sldLayoutId id="2147489094" r:id="rId10"/>
    <p:sldLayoutId id="2147489095" r:id="rId11"/>
    <p:sldLayoutId id="214748909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75654414"/>
      </p:ext>
    </p:extLst>
  </p:cSld>
  <p:clrMap bg1="lt1" tx1="dk1" bg2="lt2" tx2="dk2" accent1="accent1" accent2="accent2" accent3="accent3" accent4="accent4" accent5="accent5" accent6="accent6" hlink="hlink" folHlink="folHlink"/>
  <p:sldLayoutIdLst>
    <p:sldLayoutId id="2147489217" r:id="rId1"/>
    <p:sldLayoutId id="2147489218" r:id="rId2"/>
    <p:sldLayoutId id="2147489219" r:id="rId3"/>
    <p:sldLayoutId id="2147489220" r:id="rId4"/>
    <p:sldLayoutId id="2147489221" r:id="rId5"/>
    <p:sldLayoutId id="2147489222" r:id="rId6"/>
    <p:sldLayoutId id="2147489223" r:id="rId7"/>
    <p:sldLayoutId id="2147489224" r:id="rId8"/>
    <p:sldLayoutId id="2147489225" r:id="rId9"/>
    <p:sldLayoutId id="2147489226" r:id="rId10"/>
    <p:sldLayoutId id="214748922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724132488"/>
      </p:ext>
    </p:extLst>
  </p:cSld>
  <p:clrMap bg1="lt1" tx1="dk1" bg2="lt2" tx2="dk2" accent1="accent1" accent2="accent2" accent3="accent3" accent4="accent4" accent5="accent5" accent6="accent6" hlink="hlink" folHlink="folHlink"/>
  <p:sldLayoutIdLst>
    <p:sldLayoutId id="2147489229" r:id="rId1"/>
    <p:sldLayoutId id="2147489230" r:id="rId2"/>
    <p:sldLayoutId id="2147489231" r:id="rId3"/>
    <p:sldLayoutId id="2147489232" r:id="rId4"/>
    <p:sldLayoutId id="2147489233" r:id="rId5"/>
    <p:sldLayoutId id="2147489234" r:id="rId6"/>
    <p:sldLayoutId id="2147489235" r:id="rId7"/>
    <p:sldLayoutId id="2147489236" r:id="rId8"/>
    <p:sldLayoutId id="2147489237" r:id="rId9"/>
    <p:sldLayoutId id="2147489238" r:id="rId10"/>
    <p:sldLayoutId id="214748923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9810" name="Title Placeholder 1"/>
          <p:cNvSpPr>
            <a:spLocks noGrp="1"/>
          </p:cNvSpPr>
          <p:nvPr>
            <p:ph type="title"/>
          </p:nvPr>
        </p:nvSpPr>
        <p:spPr bwMode="auto">
          <a:xfrm>
            <a:off x="228600" y="152400"/>
            <a:ext cx="86868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9811" name="Text Placeholder 2"/>
          <p:cNvSpPr>
            <a:spLocks noGrp="1"/>
          </p:cNvSpPr>
          <p:nvPr>
            <p:ph type="body" idx="1"/>
          </p:nvPr>
        </p:nvSpPr>
        <p:spPr bwMode="auto">
          <a:xfrm>
            <a:off x="228600" y="1219200"/>
            <a:ext cx="8686800" cy="55022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ea typeface="+mn-ea"/>
                <a:cs typeface="+mn-cs"/>
              </a:defRPr>
            </a:lvl1pPr>
          </a:lstStyle>
          <a:p>
            <a:pPr>
              <a:defRPr/>
            </a:pPr>
            <a:fld id="{04427566-1EA6-5D4B-A5C7-FD3E6A54EA41}" type="slidenum">
              <a:rPr lang="en-US"/>
              <a:pPr>
                <a:defRPr/>
              </a:pPr>
              <a:t>‹#›</a:t>
            </a:fld>
            <a:endParaRPr lang="en-US"/>
          </a:p>
        </p:txBody>
      </p:sp>
    </p:spTree>
    <p:extLst>
      <p:ext uri="{BB962C8B-B14F-4D97-AF65-F5344CB8AC3E}">
        <p14:creationId xmlns:p14="http://schemas.microsoft.com/office/powerpoint/2010/main" val="3034384770"/>
      </p:ext>
    </p:extLst>
  </p:cSld>
  <p:clrMap bg1="lt1" tx1="dk1" bg2="lt2" tx2="dk2" accent1="accent1" accent2="accent2" accent3="accent3" accent4="accent4" accent5="accent5" accent6="accent6" hlink="hlink" folHlink="folHlink"/>
  <p:sldLayoutIdLst>
    <p:sldLayoutId id="2147489241" r:id="rId1"/>
    <p:sldLayoutId id="2147489242" r:id="rId2"/>
    <p:sldLayoutId id="2147489243" r:id="rId3"/>
    <p:sldLayoutId id="2147489244" r:id="rId4"/>
    <p:sldLayoutId id="2147489245" r:id="rId5"/>
    <p:sldLayoutId id="2147489246" r:id="rId6"/>
    <p:sldLayoutId id="2147489247" r:id="rId7"/>
    <p:sldLayoutId id="2147489248" r:id="rId8"/>
    <p:sldLayoutId id="2147489249" r:id="rId9"/>
    <p:sldLayoutId id="2147489250" r:id="rId10"/>
    <p:sldLayoutId id="2147489251"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fontAlgn="base">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2pPr>
      <a:lvl3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3pPr>
      <a:lvl4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4pPr>
      <a:lvl5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5pPr>
      <a:lvl6pPr marL="4572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25920399"/>
      </p:ext>
    </p:extLst>
  </p:cSld>
  <p:clrMap bg1="lt1" tx1="dk1" bg2="lt2" tx2="dk2" accent1="accent1" accent2="accent2" accent3="accent3" accent4="accent4" accent5="accent5" accent6="accent6" hlink="hlink" folHlink="folHlink"/>
  <p:sldLayoutIdLst>
    <p:sldLayoutId id="2147489253" r:id="rId1"/>
    <p:sldLayoutId id="2147489254" r:id="rId2"/>
    <p:sldLayoutId id="2147489255" r:id="rId3"/>
    <p:sldLayoutId id="2147489256" r:id="rId4"/>
    <p:sldLayoutId id="2147489257" r:id="rId5"/>
    <p:sldLayoutId id="2147489258" r:id="rId6"/>
    <p:sldLayoutId id="2147489259" r:id="rId7"/>
    <p:sldLayoutId id="2147489260" r:id="rId8"/>
    <p:sldLayoutId id="2147489261" r:id="rId9"/>
    <p:sldLayoutId id="2147489262" r:id="rId10"/>
    <p:sldLayoutId id="2147489263" r:id="rId11"/>
    <p:sldLayoutId id="21474892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63842944"/>
      </p:ext>
    </p:extLst>
  </p:cSld>
  <p:clrMap bg1="lt1" tx1="dk1" bg2="lt2" tx2="dk2" accent1="accent1" accent2="accent2" accent3="accent3" accent4="accent4" accent5="accent5" accent6="accent6" hlink="hlink" folHlink="folHlink"/>
  <p:sldLayoutIdLst>
    <p:sldLayoutId id="2147489266" r:id="rId1"/>
    <p:sldLayoutId id="2147489267" r:id="rId2"/>
    <p:sldLayoutId id="2147489268" r:id="rId3"/>
    <p:sldLayoutId id="2147489269" r:id="rId4"/>
    <p:sldLayoutId id="2147489270" r:id="rId5"/>
    <p:sldLayoutId id="2147489271" r:id="rId6"/>
    <p:sldLayoutId id="2147489272" r:id="rId7"/>
    <p:sldLayoutId id="2147489273" r:id="rId8"/>
    <p:sldLayoutId id="2147489274" r:id="rId9"/>
    <p:sldLayoutId id="2147489275" r:id="rId10"/>
    <p:sldLayoutId id="2147489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3724846254"/>
      </p:ext>
    </p:extLst>
  </p:cSld>
  <p:clrMap bg1="lt1" tx1="dk1" bg2="lt2" tx2="dk2" accent1="accent1" accent2="accent2" accent3="accent3" accent4="accent4" accent5="accent5" accent6="accent6" hlink="hlink" folHlink="folHlink"/>
  <p:sldLayoutIdLst>
    <p:sldLayoutId id="2147489278" r:id="rId1"/>
    <p:sldLayoutId id="2147489279" r:id="rId2"/>
    <p:sldLayoutId id="2147489280" r:id="rId3"/>
    <p:sldLayoutId id="2147489281" r:id="rId4"/>
    <p:sldLayoutId id="2147489282" r:id="rId5"/>
    <p:sldLayoutId id="2147489283" r:id="rId6"/>
    <p:sldLayoutId id="2147489284" r:id="rId7"/>
    <p:sldLayoutId id="2147489285" r:id="rId8"/>
    <p:sldLayoutId id="2147489286" r:id="rId9"/>
    <p:sldLayoutId id="2147489287" r:id="rId10"/>
    <p:sldLayoutId id="21474892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3515937"/>
      </p:ext>
    </p:extLst>
  </p:cSld>
  <p:clrMap bg1="lt1" tx1="dk1" bg2="lt2" tx2="dk2" accent1="accent1" accent2="accent2" accent3="accent3" accent4="accent4" accent5="accent5" accent6="accent6" hlink="hlink" folHlink="folHlink"/>
  <p:sldLayoutIdLst>
    <p:sldLayoutId id="2147489290" r:id="rId1"/>
    <p:sldLayoutId id="2147489291" r:id="rId2"/>
    <p:sldLayoutId id="2147489292" r:id="rId3"/>
    <p:sldLayoutId id="2147489293" r:id="rId4"/>
    <p:sldLayoutId id="2147489294" r:id="rId5"/>
    <p:sldLayoutId id="2147489295" r:id="rId6"/>
    <p:sldLayoutId id="2147489296" r:id="rId7"/>
    <p:sldLayoutId id="2147489297" r:id="rId8"/>
    <p:sldLayoutId id="2147489298" r:id="rId9"/>
    <p:sldLayoutId id="2147489299" r:id="rId10"/>
    <p:sldLayoutId id="2147489300" r:id="rId11"/>
    <p:sldLayoutId id="2147489301"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2889786"/>
      </p:ext>
    </p:extLst>
  </p:cSld>
  <p:clrMap bg1="lt1" tx1="dk1" bg2="lt2" tx2="dk2" accent1="accent1" accent2="accent2" accent3="accent3" accent4="accent4" accent5="accent5" accent6="accent6" hlink="hlink" folHlink="folHlink"/>
  <p:sldLayoutIdLst>
    <p:sldLayoutId id="2147489422" r:id="rId1"/>
    <p:sldLayoutId id="2147489423" r:id="rId2"/>
    <p:sldLayoutId id="2147489424" r:id="rId3"/>
    <p:sldLayoutId id="2147489425" r:id="rId4"/>
  </p:sldLayoutIdLst>
  <p:hf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fontAlgn="base">
              <a:spcBef>
                <a:spcPct val="0"/>
              </a:spcBef>
              <a:spcAft>
                <a:spcPct val="0"/>
              </a:spcAft>
              <a:defRPr/>
            </a:pPr>
            <a:fld id="{38BFFD3A-6A6D-EB47-A2AE-382792C4B855}"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3307802973"/>
      </p:ext>
    </p:extLst>
  </p:cSld>
  <p:clrMap bg1="lt1" tx1="dk1" bg2="lt2" tx2="dk2" accent1="accent1" accent2="accent2" accent3="accent3" accent4="accent4" accent5="accent5" accent6="accent6" hlink="hlink" folHlink="folHlink"/>
  <p:sldLayoutIdLst>
    <p:sldLayoutId id="2147489427" r:id="rId1"/>
    <p:sldLayoutId id="2147489428" r:id="rId2"/>
    <p:sldLayoutId id="2147489429" r:id="rId3"/>
    <p:sldLayoutId id="2147489430" r:id="rId4"/>
    <p:sldLayoutId id="2147489431" r:id="rId5"/>
    <p:sldLayoutId id="2147489432" r:id="rId6"/>
    <p:sldLayoutId id="2147489433" r:id="rId7"/>
    <p:sldLayoutId id="2147489434" r:id="rId8"/>
    <p:sldLayoutId id="2147489435" r:id="rId9"/>
    <p:sldLayoutId id="2147489436" r:id="rId10"/>
    <p:sldLayoutId id="2147489437" r:id="rId11"/>
    <p:sldLayoutId id="2147489438"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D2A1118F-5AEB-1E4F-91F1-AAD0EF8B94DD}"/>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6D270052-F7BE-8348-A64B-192F0F84E230}"/>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D4894F77-4824-1C4D-B980-C0F4BA1A550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57C535B2-C077-3C46-A187-4CBEF0169A1B}"/>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smtClean="0">
                <a:solidFill>
                  <a:srgbClr val="000000"/>
                </a:solidFill>
                <a:latin typeface="Garamond" panose="02020404030301010803" pitchFamily="18" charset="0"/>
                <a:cs typeface="Arial" panose="020B0604020202020204" pitchFamily="34" charset="0"/>
              </a:defRPr>
            </a:lvl1pPr>
          </a:lstStyle>
          <a:p>
            <a:pPr>
              <a:defRPr/>
            </a:pPr>
            <a:fld id="{AF8AB043-1D33-1946-871F-639FD9DFAC19}" type="slidenum">
              <a:rPr lang="en-US" altLang="en-US"/>
              <a:pPr>
                <a:defRPr/>
              </a:pPr>
              <a:t>‹#›</a:t>
            </a:fld>
            <a:endParaRPr lang="en-US" altLang="en-US"/>
          </a:p>
        </p:txBody>
      </p:sp>
      <p:sp>
        <p:nvSpPr>
          <p:cNvPr id="1030" name="Line 1032">
            <a:extLst>
              <a:ext uri="{FF2B5EF4-FFF2-40B4-BE49-F238E27FC236}">
                <a16:creationId xmlns:a16="http://schemas.microsoft.com/office/drawing/2014/main" id="{4245D39E-8948-0B44-AA3A-86720DC0358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11EABD36-339A-AE41-A37E-CEB75DC7CEF9}"/>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479672173"/>
      </p:ext>
    </p:extLst>
  </p:cSld>
  <p:clrMap bg1="lt1" tx1="dk1" bg2="lt2" tx2="dk2" accent1="accent1" accent2="accent2" accent3="accent3" accent4="accent4" accent5="accent5" accent6="accent6" hlink="hlink" folHlink="folHlink"/>
  <p:sldLayoutIdLst>
    <p:sldLayoutId id="2147489440" r:id="rId1"/>
    <p:sldLayoutId id="2147489441" r:id="rId2"/>
    <p:sldLayoutId id="2147489442" r:id="rId3"/>
    <p:sldLayoutId id="2147489443" r:id="rId4"/>
    <p:sldLayoutId id="2147489444" r:id="rId5"/>
    <p:sldLayoutId id="2147489445" r:id="rId6"/>
    <p:sldLayoutId id="2147489446" r:id="rId7"/>
    <p:sldLayoutId id="2147489447" r:id="rId8"/>
    <p:sldLayoutId id="2147489448" r:id="rId9"/>
    <p:sldLayoutId id="2147489449" r:id="rId10"/>
    <p:sldLayoutId id="2147489450" r:id="rId11"/>
    <p:sldLayoutId id="214748945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492883"/>
            <a:ext cx="1828800" cy="365125"/>
          </a:xfrm>
          <a:prstGeom prst="rect">
            <a:avLst/>
          </a:prstGeom>
          <a:solidFill>
            <a:schemeClr val="bg1"/>
          </a:solidFill>
        </p:spPr>
        <p:txBody>
          <a:bodyPr vert="horz" lIns="91440" tIns="45720" rIns="91440" bIns="45720" rtlCol="0" anchor="ctr"/>
          <a:lstStyle>
            <a:lvl1pPr algn="r">
              <a:defRPr sz="2400" b="1">
                <a:solidFill>
                  <a:srgbClr val="0070C0"/>
                </a:solidFill>
              </a:defRPr>
            </a:lvl1pPr>
          </a:lstStyle>
          <a:p>
            <a:fld id="{BA2D8F13-174C-467F-9D40-7DDEF70CAB8C}" type="slidenum">
              <a:rPr lang="en-US" smtClean="0"/>
              <a:t>‹#›</a:t>
            </a:fld>
            <a:endParaRPr lang="en-US"/>
          </a:p>
        </p:txBody>
      </p:sp>
    </p:spTree>
    <p:extLst>
      <p:ext uri="{BB962C8B-B14F-4D97-AF65-F5344CB8AC3E}">
        <p14:creationId xmlns:p14="http://schemas.microsoft.com/office/powerpoint/2010/main" val="1988421453"/>
      </p:ext>
    </p:extLst>
  </p:cSld>
  <p:clrMap bg1="lt1" tx1="dk1" bg2="lt2" tx2="dk2" accent1="accent1" accent2="accent2" accent3="accent3" accent4="accent4" accent5="accent5" accent6="accent6" hlink="hlink" folHlink="folHlink"/>
  <p:sldLayoutIdLst>
    <p:sldLayoutId id="2147489453" r:id="rId1"/>
    <p:sldLayoutId id="2147489454" r:id="rId2"/>
    <p:sldLayoutId id="2147489455" r:id="rId3"/>
    <p:sldLayoutId id="2147489456" r:id="rId4"/>
    <p:sldLayoutId id="2147489457" r:id="rId5"/>
    <p:sldLayoutId id="2147489458" r:id="rId6"/>
    <p:sldLayoutId id="2147489459" r:id="rId7"/>
    <p:sldLayoutId id="2147489460" r:id="rId8"/>
    <p:sldLayoutId id="2147489461" r:id="rId9"/>
    <p:sldLayoutId id="2147489462" r:id="rId10"/>
    <p:sldLayoutId id="2147489463"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cstate="screen">
            <a:lum bright="-8000"/>
            <a:extLst>
              <a:ext uri="{28A0092B-C50C-407E-A947-70E740481C1C}">
                <a14:useLocalDpi xmlns:a14="http://schemas.microsoft.com/office/drawing/2010/main"/>
              </a:ext>
            </a:extLst>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1026">
            <a:extLst>
              <a:ext uri="{FF2B5EF4-FFF2-40B4-BE49-F238E27FC236}">
                <a16:creationId xmlns:a16="http://schemas.microsoft.com/office/drawing/2014/main" id="{293312E8-D4E9-DF40-A8C4-DF1173C808DE}"/>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65539" name="Rectangle 1027">
            <a:extLst>
              <a:ext uri="{FF2B5EF4-FFF2-40B4-BE49-F238E27FC236}">
                <a16:creationId xmlns:a16="http://schemas.microsoft.com/office/drawing/2014/main" id="{99E0C9D0-C579-0047-B2F6-E08FA639B3DA}"/>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3A0F77C-4198-5F4B-A635-231322DC2587}"/>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02C852AA-A1E8-8D4B-B4FB-6FB8486E1E9B}"/>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E586AA2A-F159-A34D-9A1A-4E62B010AF7D}" type="slidenum">
              <a:rPr lang="en-US" altLang="en-US"/>
              <a:pPr>
                <a:defRPr/>
              </a:pPr>
              <a:t>‹#›</a:t>
            </a:fld>
            <a:endParaRPr lang="en-US" altLang="en-US"/>
          </a:p>
        </p:txBody>
      </p:sp>
      <p:sp>
        <p:nvSpPr>
          <p:cNvPr id="65542" name="Line 1032">
            <a:extLst>
              <a:ext uri="{FF2B5EF4-FFF2-40B4-BE49-F238E27FC236}">
                <a16:creationId xmlns:a16="http://schemas.microsoft.com/office/drawing/2014/main" id="{4BA4688A-F7FE-4548-AE49-2C5A7052C9EE}"/>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43" name="Line 1033">
            <a:extLst>
              <a:ext uri="{FF2B5EF4-FFF2-40B4-BE49-F238E27FC236}">
                <a16:creationId xmlns:a16="http://schemas.microsoft.com/office/drawing/2014/main" id="{C27013B1-3B44-034A-99B2-F0E4C84B801C}"/>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601476882"/>
      </p:ext>
    </p:extLst>
  </p:cSld>
  <p:clrMap bg1="lt1" tx1="dk1" bg2="lt2" tx2="dk2" accent1="accent1" accent2="accent2" accent3="accent3" accent4="accent4" accent5="accent5" accent6="accent6" hlink="hlink" folHlink="folHlink"/>
  <p:sldLayoutIdLst>
    <p:sldLayoutId id="2147489465" r:id="rId1"/>
    <p:sldLayoutId id="2147489466" r:id="rId2"/>
    <p:sldLayoutId id="2147489467" r:id="rId3"/>
    <p:sldLayoutId id="2147489468" r:id="rId4"/>
    <p:sldLayoutId id="2147489469" r:id="rId5"/>
    <p:sldLayoutId id="2147489470" r:id="rId6"/>
    <p:sldLayoutId id="2147489471" r:id="rId7"/>
    <p:sldLayoutId id="2147489472" r:id="rId8"/>
    <p:sldLayoutId id="2147489473" r:id="rId9"/>
    <p:sldLayoutId id="2147489474" r:id="rId10"/>
    <p:sldLayoutId id="2147489475" r:id="rId11"/>
    <p:sldLayoutId id="214748947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6733472"/>
      </p:ext>
    </p:extLst>
  </p:cSld>
  <p:clrMap bg1="lt1" tx1="dk1" bg2="lt2" tx2="dk2" accent1="accent1" accent2="accent2" accent3="accent3" accent4="accent4" accent5="accent5" accent6="accent6" hlink="hlink" folHlink="folHlink"/>
  <p:sldLayoutIdLst>
    <p:sldLayoutId id="2147489478" r:id="rId1"/>
    <p:sldLayoutId id="2147489479" r:id="rId2"/>
    <p:sldLayoutId id="2147489480" r:id="rId3"/>
    <p:sldLayoutId id="2147489481" r:id="rId4"/>
  </p:sldLayoutIdLst>
  <p:hf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370EA6E8-131D-304C-81D9-F81A6EBD71AF}" type="slidenum">
              <a:rPr lang="en-US" altLang="en-US" smtClean="0">
                <a:ea typeface="ＭＳ Ｐゴシック" charset="-128"/>
              </a:rPr>
              <a:pPr fontAlgn="base">
                <a:spcBef>
                  <a:spcPct val="0"/>
                </a:spcBef>
                <a:spcAft>
                  <a:spcPct val="0"/>
                </a:spcAft>
              </a:pPr>
              <a:t>‹#›</a:t>
            </a:fld>
            <a:endParaRPr lang="en-US" altLang="en-US">
              <a:ea typeface="ＭＳ Ｐゴシック" charset="-128"/>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2087471772"/>
      </p:ext>
    </p:extLst>
  </p:cSld>
  <p:clrMap bg1="lt1" tx1="dk1" bg2="lt2" tx2="dk2" accent1="accent1" accent2="accent2" accent3="accent3" accent4="accent4" accent5="accent5" accent6="accent6" hlink="hlink" folHlink="folHlink"/>
  <p:sldLayoutIdLst>
    <p:sldLayoutId id="2147489483" r:id="rId1"/>
    <p:sldLayoutId id="2147489484" r:id="rId2"/>
    <p:sldLayoutId id="2147489485" r:id="rId3"/>
    <p:sldLayoutId id="2147489486" r:id="rId4"/>
    <p:sldLayoutId id="2147489487" r:id="rId5"/>
    <p:sldLayoutId id="2147489488" r:id="rId6"/>
    <p:sldLayoutId id="2147489489" r:id="rId7"/>
    <p:sldLayoutId id="2147489490" r:id="rId8"/>
    <p:sldLayoutId id="2147489491" r:id="rId9"/>
    <p:sldLayoutId id="2147489492" r:id="rId10"/>
    <p:sldLayoutId id="2147489493" r:id="rId11"/>
    <p:sldLayoutId id="214748949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116006909"/>
      </p:ext>
    </p:extLst>
  </p:cSld>
  <p:clrMap bg1="lt1" tx1="dk1" bg2="lt2" tx2="dk2" accent1="accent1" accent2="accent2" accent3="accent3" accent4="accent4" accent5="accent5" accent6="accent6" hlink="hlink" folHlink="folHlink"/>
  <p:sldLayoutIdLst>
    <p:sldLayoutId id="2147489496" r:id="rId1"/>
    <p:sldLayoutId id="2147489497" r:id="rId2"/>
    <p:sldLayoutId id="2147489498" r:id="rId3"/>
    <p:sldLayoutId id="2147489499" r:id="rId4"/>
    <p:sldLayoutId id="2147489500" r:id="rId5"/>
    <p:sldLayoutId id="2147489501" r:id="rId6"/>
    <p:sldLayoutId id="2147489502" r:id="rId7"/>
    <p:sldLayoutId id="2147489503" r:id="rId8"/>
    <p:sldLayoutId id="2147489504" r:id="rId9"/>
    <p:sldLayoutId id="2147489505" r:id="rId10"/>
    <p:sldLayoutId id="2147489506" r:id="rId11"/>
    <p:sldLayoutId id="214748950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E6597FE0-60A1-034A-A636-36595A800F00}"/>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D0B67E57-9F41-B942-81B9-9C49558CA570}"/>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3BE90E2-0FA9-C945-9333-68CC9FE4F5D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191BEC63-1DEA-0847-B8BC-002CCC743F2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panose="02020404030301010803" pitchFamily="18" charset="0"/>
                <a:cs typeface="Arial" panose="020B0604020202020204" pitchFamily="34" charset="0"/>
              </a:defRPr>
            </a:lvl1pPr>
          </a:lstStyle>
          <a:p>
            <a:fld id="{764B09B3-2352-4B45-BFD9-B15BF150B2F8}" type="slidenum">
              <a:rPr lang="en-US" altLang="en-US"/>
              <a:pPr/>
              <a:t>‹#›</a:t>
            </a:fld>
            <a:endParaRPr lang="en-US" altLang="en-US"/>
          </a:p>
        </p:txBody>
      </p:sp>
      <p:sp>
        <p:nvSpPr>
          <p:cNvPr id="1030" name="Line 1032">
            <a:extLst>
              <a:ext uri="{FF2B5EF4-FFF2-40B4-BE49-F238E27FC236}">
                <a16:creationId xmlns:a16="http://schemas.microsoft.com/office/drawing/2014/main" id="{3B64EC2B-D863-2044-B2D5-E738C6E47F61}"/>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A5047C56-8C24-0345-894A-0C4BCF3C536F}"/>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801124694"/>
      </p:ext>
    </p:extLst>
  </p:cSld>
  <p:clrMap bg1="lt1" tx1="dk1" bg2="lt2" tx2="dk2" accent1="accent1" accent2="accent2" accent3="accent3" accent4="accent4" accent5="accent5" accent6="accent6" hlink="hlink" folHlink="folHlink"/>
  <p:sldLayoutIdLst>
    <p:sldLayoutId id="2147489509" r:id="rId1"/>
    <p:sldLayoutId id="2147489510" r:id="rId2"/>
    <p:sldLayoutId id="2147489511" r:id="rId3"/>
    <p:sldLayoutId id="2147489512" r:id="rId4"/>
    <p:sldLayoutId id="2147489513" r:id="rId5"/>
    <p:sldLayoutId id="2147489514" r:id="rId6"/>
    <p:sldLayoutId id="2147489515" r:id="rId7"/>
    <p:sldLayoutId id="2147489516" r:id="rId8"/>
    <p:sldLayoutId id="2147489517" r:id="rId9"/>
    <p:sldLayoutId id="2147489518" r:id="rId10"/>
    <p:sldLayoutId id="2147489519" r:id="rId11"/>
    <p:sldLayoutId id="2147489520"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eaLnBrk="1" hangingPunct="1">
              <a:defRPr/>
            </a:pPr>
            <a:fld id="{0BD7560A-9F5D-7742-BEE3-53E7C8CD2AD3}" type="slidenum">
              <a:rPr lang="en-US">
                <a:ea typeface="ＭＳ Ｐゴシック" charset="0"/>
              </a:rPr>
              <a:pPr eaLnBrk="1" hangingPunct="1">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502783933"/>
      </p:ext>
    </p:extLst>
  </p:cSld>
  <p:clrMap bg1="lt1" tx1="dk1" bg2="lt2" tx2="dk2" accent1="accent1" accent2="accent2" accent3="accent3" accent4="accent4" accent5="accent5" accent6="accent6" hlink="hlink" folHlink="folHlink"/>
  <p:sldLayoutIdLst>
    <p:sldLayoutId id="2147489522" r:id="rId1"/>
    <p:sldLayoutId id="2147489523" r:id="rId2"/>
    <p:sldLayoutId id="2147489524" r:id="rId3"/>
    <p:sldLayoutId id="2147489525" r:id="rId4"/>
    <p:sldLayoutId id="2147489526" r:id="rId5"/>
    <p:sldLayoutId id="2147489527" r:id="rId6"/>
    <p:sldLayoutId id="2147489528" r:id="rId7"/>
    <p:sldLayoutId id="2147489529" r:id="rId8"/>
    <p:sldLayoutId id="2147489530" r:id="rId9"/>
    <p:sldLayoutId id="2147489531" r:id="rId10"/>
    <p:sldLayoutId id="2147489532" r:id="rId11"/>
    <p:sldLayoutId id="2147489533"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55D46416-474E-184B-A5AD-7D0BC91A8C60}"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3756156645"/>
      </p:ext>
    </p:extLst>
  </p:cSld>
  <p:clrMap bg1="lt1" tx1="dk1" bg2="lt2" tx2="dk2" accent1="accent1" accent2="accent2" accent3="accent3" accent4="accent4" accent5="accent5" accent6="accent6" hlink="hlink" folHlink="folHlink"/>
  <p:sldLayoutIdLst>
    <p:sldLayoutId id="2147489535" r:id="rId1"/>
    <p:sldLayoutId id="2147489536" r:id="rId2"/>
    <p:sldLayoutId id="2147489537" r:id="rId3"/>
    <p:sldLayoutId id="2147489538" r:id="rId4"/>
    <p:sldLayoutId id="2147489539" r:id="rId5"/>
    <p:sldLayoutId id="2147489540" r:id="rId6"/>
    <p:sldLayoutId id="2147489541" r:id="rId7"/>
    <p:sldLayoutId id="2147489542" r:id="rId8"/>
    <p:sldLayoutId id="2147489543" r:id="rId9"/>
    <p:sldLayoutId id="2147489544" r:id="rId10"/>
    <p:sldLayoutId id="2147489545" r:id="rId11"/>
    <p:sldLayoutId id="214748954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883CA-0B62-DB46-9CBE-B5DC6D4673F1}" type="datetimeFigureOut">
              <a:rPr lang="en-US" smtClean="0"/>
              <a:t>6/29/21</a:t>
            </a:fld>
            <a:endParaRPr lang="en-US"/>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59D53D-D438-2342-97DF-4908BDD5F974}" type="slidenum">
              <a:rPr lang="en-US" smtClean="0"/>
              <a:t>‹#›</a:t>
            </a:fld>
            <a:endParaRPr lang="en-US"/>
          </a:p>
        </p:txBody>
      </p:sp>
    </p:spTree>
    <p:extLst>
      <p:ext uri="{BB962C8B-B14F-4D97-AF65-F5344CB8AC3E}">
        <p14:creationId xmlns:p14="http://schemas.microsoft.com/office/powerpoint/2010/main" val="3497416351"/>
      </p:ext>
    </p:extLst>
  </p:cSld>
  <p:clrMap bg1="lt1" tx1="dk1" bg2="lt2" tx2="dk2" accent1="accent1" accent2="accent2" accent3="accent3" accent4="accent4" accent5="accent5" accent6="accent6" hlink="hlink" folHlink="folHlink"/>
  <p:sldLayoutIdLst>
    <p:sldLayoutId id="2147489548" r:id="rId1"/>
    <p:sldLayoutId id="2147489549" r:id="rId2"/>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20717180"/>
      </p:ext>
    </p:extLst>
  </p:cSld>
  <p:clrMap bg1="lt1" tx1="dk1" bg2="lt2" tx2="dk2" accent1="accent1" accent2="accent2" accent3="accent3" accent4="accent4" accent5="accent5" accent6="accent6" hlink="hlink" folHlink="folHlink"/>
  <p:sldLayoutIdLst>
    <p:sldLayoutId id="2147489551" r:id="rId1"/>
    <p:sldLayoutId id="2147489552" r:id="rId2"/>
    <p:sldLayoutId id="2147489553" r:id="rId3"/>
    <p:sldLayoutId id="2147489554" r:id="rId4"/>
    <p:sldLayoutId id="2147489555" r:id="rId5"/>
    <p:sldLayoutId id="2147489556" r:id="rId6"/>
    <p:sldLayoutId id="2147489557" r:id="rId7"/>
    <p:sldLayoutId id="2147489558" r:id="rId8"/>
    <p:sldLayoutId id="2147489559" r:id="rId9"/>
    <p:sldLayoutId id="2147489560" r:id="rId10"/>
    <p:sldLayoutId id="214748956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73550971"/>
      </p:ext>
    </p:extLst>
  </p:cSld>
  <p:clrMap bg1="lt1" tx1="dk1" bg2="lt2" tx2="dk2" accent1="accent1" accent2="accent2" accent3="accent3" accent4="accent4" accent5="accent5" accent6="accent6" hlink="hlink" folHlink="folHlink"/>
  <p:sldLayoutIdLst>
    <p:sldLayoutId id="2147489563" r:id="rId1"/>
    <p:sldLayoutId id="2147489564" r:id="rId2"/>
    <p:sldLayoutId id="2147489565" r:id="rId3"/>
    <p:sldLayoutId id="2147489566" r:id="rId4"/>
    <p:sldLayoutId id="2147489567" r:id="rId5"/>
    <p:sldLayoutId id="2147489568" r:id="rId6"/>
    <p:sldLayoutId id="2147489569" r:id="rId7"/>
    <p:sldLayoutId id="2147489570" r:id="rId8"/>
    <p:sldLayoutId id="2147489571" r:id="rId9"/>
    <p:sldLayoutId id="2147489572" r:id="rId10"/>
    <p:sldLayoutId id="2147489573"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1730"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01731"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eaLnBrk="1" hangingPunct="1">
              <a:defRPr/>
            </a:pPr>
            <a:fld id="{0BC070B0-CA22-7745-8A7B-A53F4880160F}" type="slidenum">
              <a:rPr lang="en-US">
                <a:ea typeface="ＭＳ Ｐゴシック" charset="0"/>
              </a:rPr>
              <a:pPr eaLnBrk="1" hangingPunct="1">
                <a:defRPr/>
              </a:pPr>
              <a:t>‹#›</a:t>
            </a:fld>
            <a:endParaRPr lang="en-US">
              <a:ea typeface="ＭＳ Ｐゴシック" charset="0"/>
            </a:endParaRPr>
          </a:p>
        </p:txBody>
      </p:sp>
      <p:sp>
        <p:nvSpPr>
          <p:cNvPr id="201734"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201735"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773433811"/>
      </p:ext>
    </p:extLst>
  </p:cSld>
  <p:clrMap bg1="lt1" tx1="dk1" bg2="lt2" tx2="dk2" accent1="accent1" accent2="accent2" accent3="accent3" accent4="accent4" accent5="accent5" accent6="accent6" hlink="hlink" folHlink="folHlink"/>
  <p:sldLayoutIdLst>
    <p:sldLayoutId id="2147489575" r:id="rId1"/>
    <p:sldLayoutId id="2147489576" r:id="rId2"/>
    <p:sldLayoutId id="2147489577" r:id="rId3"/>
    <p:sldLayoutId id="2147489578" r:id="rId4"/>
    <p:sldLayoutId id="2147489579" r:id="rId5"/>
    <p:sldLayoutId id="2147489580" r:id="rId6"/>
    <p:sldLayoutId id="2147489581" r:id="rId7"/>
    <p:sldLayoutId id="2147489582" r:id="rId8"/>
    <p:sldLayoutId id="2147489583" r:id="rId9"/>
    <p:sldLayoutId id="2147489584" r:id="rId10"/>
    <p:sldLayoutId id="2147489585" r:id="rId11"/>
    <p:sldLayoutId id="214748958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t>6/29/21</a:t>
            </a:fld>
            <a:endParaRPr lang="en-US"/>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781373689"/>
      </p:ext>
    </p:extLst>
  </p:cSld>
  <p:clrMap bg1="lt1" tx1="dk1" bg2="lt2" tx2="dk2" accent1="accent1" accent2="accent2" accent3="accent3" accent4="accent4" accent5="accent5" accent6="accent6" hlink="hlink" folHlink="folHlink"/>
  <p:sldLayoutIdLst>
    <p:sldLayoutId id="2147489588" r:id="rId1"/>
    <p:sldLayoutId id="2147489589" r:id="rId2"/>
    <p:sldLayoutId id="2147489590" r:id="rId3"/>
    <p:sldLayoutId id="2147489591" r:id="rId4"/>
    <p:sldLayoutId id="2147489592" r:id="rId5"/>
    <p:sldLayoutId id="2147489593" r:id="rId6"/>
    <p:sldLayoutId id="2147489594" r:id="rId7"/>
    <p:sldLayoutId id="2147489595" r:id="rId8"/>
    <p:sldLayoutId id="2147489596" r:id="rId9"/>
    <p:sldLayoutId id="2147489597" r:id="rId10"/>
    <p:sldLayoutId id="2147489598" r:id="rId11"/>
    <p:sldLayoutId id="2147489599"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9" y="6217623"/>
            <a:ext cx="548700" cy="5248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52854243"/>
      </p:ext>
    </p:extLst>
  </p:cSld>
  <p:clrMap bg1="lt1" tx1="dk1" bg2="dk2" tx2="lt2" accent1="accent1" accent2="accent2" accent3="accent3" accent4="accent4" accent5="accent5" accent6="accent6" hlink="hlink" folHlink="folHlink"/>
  <p:sldLayoutIdLst>
    <p:sldLayoutId id="2147489601" r:id="rId1"/>
    <p:sldLayoutId id="2147489602" r:id="rId2"/>
    <p:sldLayoutId id="2147489603" r:id="rId3"/>
    <p:sldLayoutId id="2147489604" r:id="rId4"/>
    <p:sldLayoutId id="2147489605" r:id="rId5"/>
    <p:sldLayoutId id="2147489606" r:id="rId6"/>
    <p:sldLayoutId id="2147489607" r:id="rId7"/>
    <p:sldLayoutId id="2147489608" r:id="rId8"/>
    <p:sldLayoutId id="2147489609" r:id="rId9"/>
    <p:sldLayoutId id="2147489610"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arxiv.org/pdf/1711.08774.pdf" TargetMode="Externa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97.xml"/></Relationships>
</file>

<file path=ppt/slides/_rels/slide101.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hyperlink" Target="http://hpca22.site.ac.upc.edu/" TargetMode="External"/><Relationship Id="rId7" Type="http://schemas.openxmlformats.org/officeDocument/2006/relationships/image" Target="../media/image98.png"/><Relationship Id="rId2" Type="http://schemas.openxmlformats.org/officeDocument/2006/relationships/hyperlink" Target="https://users.ece.cmu.edu/~omutlu/pub/lisa-dram_hpca16.pdf" TargetMode="External"/><Relationship Id="rId1" Type="http://schemas.openxmlformats.org/officeDocument/2006/relationships/slideLayout" Target="../slideLayouts/slideLayout809.xml"/><Relationship Id="rId6" Type="http://schemas.openxmlformats.org/officeDocument/2006/relationships/hyperlink" Target="https://github.com/CMU-SAFARI/RamulatorSharp" TargetMode="External"/><Relationship Id="rId5" Type="http://schemas.openxmlformats.org/officeDocument/2006/relationships/hyperlink" Target="https://users.ece.cmu.edu/~omutlu/pub/lisa-dram_kevinchang_hpca16-talk.pdf" TargetMode="External"/><Relationship Id="rId4" Type="http://schemas.openxmlformats.org/officeDocument/2006/relationships/hyperlink" Target="https://users.ece.cmu.edu/~omutlu/pub/lisa-dram_kevinchang_hpca16-talk.pptx" TargetMode="External"/></Relationships>
</file>

<file path=ppt/slides/_rels/slide102.xml.rels><?xml version="1.0" encoding="UTF-8" standalone="yes"?>
<Relationships xmlns="http://schemas.openxmlformats.org/package/2006/relationships"><Relationship Id="rId3" Type="http://schemas.openxmlformats.org/officeDocument/2006/relationships/hyperlink" Target="http://www.microarch.org/micro53/" TargetMode="External"/><Relationship Id="rId2" Type="http://schemas.openxmlformats.org/officeDocument/2006/relationships/hyperlink" Target="https://people.inf.ethz.ch/omutlu/pub/FIGARO-fine-grained-in-DRAM-data-relocation-and-caching_micro20.pdf" TargetMode="External"/><Relationship Id="rId1" Type="http://schemas.openxmlformats.org/officeDocument/2006/relationships/slideLayout" Target="../slideLayouts/slideLayout809.xml"/><Relationship Id="rId4" Type="http://schemas.openxmlformats.org/officeDocument/2006/relationships/image" Target="../media/image100.png"/></Relationships>
</file>

<file path=ppt/slides/_rels/slide103.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s://people.inf.ethz.ch/omutlu/pub/network-on-memory-data-copy_ieee-cal20.pdf" TargetMode="External"/><Relationship Id="rId1" Type="http://schemas.openxmlformats.org/officeDocument/2006/relationships/slideLayout" Target="../slideLayouts/slideLayout809.xml"/><Relationship Id="rId4" Type="http://schemas.openxmlformats.org/officeDocument/2006/relationships/image" Target="../media/image101.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68.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03.tiff"/><Relationship Id="rId2" Type="http://schemas.openxmlformats.org/officeDocument/2006/relationships/image" Target="../media/image102.tiff"/><Relationship Id="rId1" Type="http://schemas.openxmlformats.org/officeDocument/2006/relationships/slideLayout" Target="../slideLayouts/slideLayout638.xml"/></Relationships>
</file>

<file path=ppt/slides/_rels/slide108.xml.rels><?xml version="1.0" encoding="UTF-8" standalone="yes"?>
<Relationships xmlns="http://schemas.openxmlformats.org/package/2006/relationships"><Relationship Id="rId8" Type="http://schemas.openxmlformats.org/officeDocument/2006/relationships/hyperlink" Target="https://people.inf.ethz.ch/omutlu/pub/ambit-bulk-bitwise-dram_micro17-poster.pptx" TargetMode="External"/><Relationship Id="rId3" Type="http://schemas.openxmlformats.org/officeDocument/2006/relationships/hyperlink" Target="http://www.microarch.org/micro50/" TargetMode="External"/><Relationship Id="rId7" Type="http://schemas.openxmlformats.org/officeDocument/2006/relationships/hyperlink" Target="https://people.inf.ethz.ch/omutlu/pub/ambit-bulk-bitwise-dram_micro17-lightning-talk.pdf" TargetMode="External"/><Relationship Id="rId2" Type="http://schemas.openxmlformats.org/officeDocument/2006/relationships/hyperlink" Target="https://people.inf.ethz.ch/omutlu/pub/ambit-bulk-bitwise-dram_micro17.pdf" TargetMode="External"/><Relationship Id="rId1" Type="http://schemas.openxmlformats.org/officeDocument/2006/relationships/slideLayout" Target="../slideLayouts/slideLayout13.xml"/><Relationship Id="rId6" Type="http://schemas.openxmlformats.org/officeDocument/2006/relationships/hyperlink" Target="https://people.inf.ethz.ch/omutlu/pub/ambit-bulk-bitwise-dram_micro17-lightning-talk.pptx" TargetMode="External"/><Relationship Id="rId5" Type="http://schemas.openxmlformats.org/officeDocument/2006/relationships/hyperlink" Target="https://people.inf.ethz.ch/omutlu/pub/ambit-bulk-bitwise-dram_micro17-talk.pdf" TargetMode="External"/><Relationship Id="rId10" Type="http://schemas.openxmlformats.org/officeDocument/2006/relationships/image" Target="../media/image104.tiff"/><Relationship Id="rId4" Type="http://schemas.openxmlformats.org/officeDocument/2006/relationships/hyperlink" Target="https://people.inf.ethz.ch/omutlu/pub/ambit-bulk-bitwise-dram_micro17-talk.pptx" TargetMode="External"/><Relationship Id="rId9" Type="http://schemas.openxmlformats.org/officeDocument/2006/relationships/hyperlink" Target="https://people.inf.ethz.ch/omutlu/pub/ambit-bulk-bitwise-dram_micro17-poster.pdf" TargetMode="External"/></Relationships>
</file>

<file path=ppt/slides/_rels/slide10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hyperlink" Target="https://arxiv.org/pdf/1905.09822.pdf" TargetMode="External"/><Relationship Id="rId1" Type="http://schemas.openxmlformats.org/officeDocument/2006/relationships/slideLayout" Target="../slideLayouts/slideLayout346.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arxiv.org/pdf/1711.08774.pdf" TargetMode="Externa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10.xml.rels><?xml version="1.0" encoding="UTF-8" standalone="yes"?>
<Relationships xmlns="http://schemas.openxmlformats.org/package/2006/relationships"><Relationship Id="rId8" Type="http://schemas.openxmlformats.org/officeDocument/2006/relationships/hyperlink" Target="https://people.inf.ethz.ch/omutlu/pub/SIMDRAM_asplos21-talk.pdf" TargetMode="External"/><Relationship Id="rId3" Type="http://schemas.openxmlformats.org/officeDocument/2006/relationships/hyperlink" Target="https://asplos-conference.org/" TargetMode="External"/><Relationship Id="rId7" Type="http://schemas.openxmlformats.org/officeDocument/2006/relationships/hyperlink" Target="https://people.inf.ethz.ch/omutlu/pub/SIMDRAM_asplos21-talk.pptx" TargetMode="External"/><Relationship Id="rId2" Type="http://schemas.openxmlformats.org/officeDocument/2006/relationships/hyperlink" Target="https://people.inf.ethz.ch/omutlu/pub/SIMDRAM_asplos21.pdf" TargetMode="External"/><Relationship Id="rId1" Type="http://schemas.openxmlformats.org/officeDocument/2006/relationships/slideLayout" Target="../slideLayouts/slideLayout346.xml"/><Relationship Id="rId6" Type="http://schemas.openxmlformats.org/officeDocument/2006/relationships/hyperlink" Target="https://people.inf.ethz.ch/omutlu/pub/SIMDRAM_asplos21-short-talk.pdf" TargetMode="External"/><Relationship Id="rId11" Type="http://schemas.openxmlformats.org/officeDocument/2006/relationships/image" Target="../media/image106.png"/><Relationship Id="rId5" Type="http://schemas.openxmlformats.org/officeDocument/2006/relationships/hyperlink" Target="https://people.inf.ethz.ch/omutlu/pub/SIMDRAM_asplos21-short-talk.pptx" TargetMode="External"/><Relationship Id="rId10" Type="http://schemas.openxmlformats.org/officeDocument/2006/relationships/hyperlink" Target="https://www.youtube.com/watch?v=bas9U7djW_8&amp;list=PL5Q2soXY2Zi8_VVChACnON4sfh2bJ5IrD&amp;index=116" TargetMode="External"/><Relationship Id="rId4" Type="http://schemas.openxmlformats.org/officeDocument/2006/relationships/hyperlink" Target="https://people.inf.ethz.ch/omutlu/pub/SIMDRAM_asplos21-extended-abstract.pdf" TargetMode="External"/><Relationship Id="rId9" Type="http://schemas.openxmlformats.org/officeDocument/2006/relationships/hyperlink" Target="https://www.youtube.com/watch?v=g0fE1c7w0xk&amp;list=PL5Q2soXY2Zi8_VVChACnON4sfh2bJ5IrD&amp;index=115" TargetMode="External"/></Relationships>
</file>

<file path=ppt/slides/_rels/slide111.xml.rels><?xml version="1.0" encoding="UTF-8" standalone="yes"?>
<Relationships xmlns="http://schemas.openxmlformats.org/package/2006/relationships"><Relationship Id="rId8" Type="http://schemas.openxmlformats.org/officeDocument/2006/relationships/hyperlink" Target="https://people.inf.ethz.ch/omutlu/pub/dram-latency-puf_hpca18_lightning-talk.pdf" TargetMode="External"/><Relationship Id="rId3" Type="http://schemas.openxmlformats.org/officeDocument/2006/relationships/hyperlink" Target="https://hpca2018.ece.ucsb.edu/" TargetMode="External"/><Relationship Id="rId7" Type="http://schemas.openxmlformats.org/officeDocument/2006/relationships/hyperlink" Target="https://people.inf.ethz.ch/omutlu/pub/dram-latency-puf_hpca18_lightning-talk.pptx" TargetMode="External"/><Relationship Id="rId2" Type="http://schemas.openxmlformats.org/officeDocument/2006/relationships/hyperlink" Target="https://people.inf.ethz.ch/omutlu/pub/dram-latency-puf_hpca18.pdf" TargetMode="External"/><Relationship Id="rId1" Type="http://schemas.openxmlformats.org/officeDocument/2006/relationships/slideLayout" Target="../slideLayouts/slideLayout2.xml"/><Relationship Id="rId6" Type="http://schemas.openxmlformats.org/officeDocument/2006/relationships/hyperlink" Target="https://people.inf.ethz.ch/omutlu/pub/dram-latency-puf_hpca18_talk.pdf" TargetMode="External"/><Relationship Id="rId5" Type="http://schemas.openxmlformats.org/officeDocument/2006/relationships/hyperlink" Target="https://people.inf.ethz.ch/omutlu/pub/dram-latency-puf_hpca18_talk.pptx" TargetMode="External"/><Relationship Id="rId10" Type="http://schemas.openxmlformats.org/officeDocument/2006/relationships/image" Target="../media/image107.png"/><Relationship Id="rId4" Type="http://schemas.openxmlformats.org/officeDocument/2006/relationships/hyperlink" Target="https://www.youtube.com/watch?v=Xw0laEEDmsM&amp;feature=youtu.be" TargetMode="External"/><Relationship Id="rId9" Type="http://schemas.openxmlformats.org/officeDocument/2006/relationships/hyperlink" Target="https://www.youtube.com/watch?v=7gqnrTZpjxE" TargetMode="External"/></Relationships>
</file>

<file path=ppt/slides/_rels/slide112.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hyperlink" Target="http://hpca2019.seas.gwu.edu/" TargetMode="External"/><Relationship Id="rId7" Type="http://schemas.openxmlformats.org/officeDocument/2006/relationships/hyperlink" Target="https://www.youtube.com/watch?v=Y3hPv1I5f8Y&amp;list=PL5Q2soXY2Zi-DyoI3HbqcdtUm9YWRR_z-&amp;index=16" TargetMode="External"/><Relationship Id="rId2" Type="http://schemas.openxmlformats.org/officeDocument/2006/relationships/hyperlink" Target="https://people.inf.ethz.ch/omutlu/pub/drange-dram-latency-based-true-random-number-generator_hpca19.pdf" TargetMode="External"/><Relationship Id="rId1" Type="http://schemas.openxmlformats.org/officeDocument/2006/relationships/slideLayout" Target="../slideLayouts/slideLayout260.xml"/><Relationship Id="rId6" Type="http://schemas.openxmlformats.org/officeDocument/2006/relationships/hyperlink" Target="https://www.youtube.com/watch?v=g_GtYdzIPK4&amp;list=PL5Q2soXY2Zi8_VVChACnON4sfh2bJ5IrD&amp;index=19" TargetMode="External"/><Relationship Id="rId5" Type="http://schemas.openxmlformats.org/officeDocument/2006/relationships/hyperlink" Target="https://people.inf.ethz.ch/omutlu/pub/drange-dram-latency-based-true-random-number-generator_hpca19-talk.pdf" TargetMode="External"/><Relationship Id="rId4" Type="http://schemas.openxmlformats.org/officeDocument/2006/relationships/hyperlink" Target="https://people.inf.ethz.ch/omutlu/pub/drange-dram-latency-based-true-random-number-generator_hpca19-talk.pptx" TargetMode="Externa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45.xml"/></Relationships>
</file>

<file path=ppt/slides/_rels/slide11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236.xml"/><Relationship Id="rId6" Type="http://schemas.openxmlformats.org/officeDocument/2006/relationships/chart" Target="../charts/chart2.xml"/><Relationship Id="rId5" Type="http://schemas.openxmlformats.org/officeDocument/2006/relationships/image" Target="../media/image112.png"/><Relationship Id="rId4" Type="http://schemas.openxmlformats.org/officeDocument/2006/relationships/image" Target="../media/image111.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hyperlink" Target="http://www.computer.org/micro/" TargetMode="External"/><Relationship Id="rId7" Type="http://schemas.openxmlformats.org/officeDocument/2006/relationships/image" Target="../media/image34.png"/><Relationship Id="rId2" Type="http://schemas.openxmlformats.org/officeDocument/2006/relationships/hyperlink" Target="https://people.inf.ethz.ch/omutlu/pub/AcceleratingGenomeAnalysis_ieeemicro20.pdf" TargetMode="External"/><Relationship Id="rId1" Type="http://schemas.openxmlformats.org/officeDocument/2006/relationships/slideLayout" Target="../slideLayouts/slideLayout2.xml"/><Relationship Id="rId6" Type="http://schemas.openxmlformats.org/officeDocument/2006/relationships/hyperlink" Target="https://www.youtube.com/watch?v=hPnSmfwu2-A" TargetMode="External"/><Relationship Id="rId5" Type="http://schemas.openxmlformats.org/officeDocument/2006/relationships/hyperlink" Target="https://people.inf.ethz.ch/omutlu/pub/onur-AcceleratingGenomeAnalysis-AACBB-Keynote-Feb-16-2019-FINAL.pdf" TargetMode="External"/><Relationship Id="rId4" Type="http://schemas.openxmlformats.org/officeDocument/2006/relationships/hyperlink" Target="https://people.inf.ethz.ch/omutlu/pub/onur-AcceleratingGenomeAnalysis-AACBB-Keynote-Feb-16-2019-FINAL.pptx" TargetMode="Externa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tesseract-pim-architecture-for-graph-processing_isca15.pdf" TargetMode="External"/><Relationship Id="rId1" Type="http://schemas.openxmlformats.org/officeDocument/2006/relationships/slideLayout" Target="../slideLayouts/slideLayout13.xml"/><Relationship Id="rId6" Type="http://schemas.openxmlformats.org/officeDocument/2006/relationships/image" Target="../media/image113.png"/><Relationship Id="rId5" Type="http://schemas.openxmlformats.org/officeDocument/2006/relationships/hyperlink" Target="http://users.ece.cmu.edu/~omutlu/pub/tesseract-pim-architecture-for-graph-processing_isca15-lightning-talk.pdf" TargetMode="External"/><Relationship Id="rId4" Type="http://schemas.openxmlformats.org/officeDocument/2006/relationships/hyperlink" Target="http://users.ece.cmu.edu/~omutlu/pub/tesseract-pim-architecture-for-graph-processing_isca15-talk.pdf" TargetMode="External"/></Relationships>
</file>

<file path=ppt/slides/_rels/slide125.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18.jpg"/><Relationship Id="rId2" Type="http://schemas.openxmlformats.org/officeDocument/2006/relationships/image" Target="../media/image114.png"/><Relationship Id="rId1" Type="http://schemas.openxmlformats.org/officeDocument/2006/relationships/slideLayout" Target="../slideLayouts/slideLayout733.xml"/><Relationship Id="rId6" Type="http://schemas.openxmlformats.org/officeDocument/2006/relationships/image" Target="../media/image117.png"/><Relationship Id="rId5" Type="http://schemas.openxmlformats.org/officeDocument/2006/relationships/image" Target="../media/image1.png"/><Relationship Id="rId4" Type="http://schemas.openxmlformats.org/officeDocument/2006/relationships/image" Target="../media/image116.png"/></Relationships>
</file>

<file path=ppt/slides/_rels/slide12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22.png"/><Relationship Id="rId2" Type="http://schemas.openxmlformats.org/officeDocument/2006/relationships/notesSlide" Target="../notesSlides/notesSlide16.xml"/><Relationship Id="rId1" Type="http://schemas.openxmlformats.org/officeDocument/2006/relationships/slideLayout" Target="../slideLayouts/slideLayout734.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127.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png"/><Relationship Id="rId7" Type="http://schemas.openxmlformats.org/officeDocument/2006/relationships/image" Target="../media/image126.png"/><Relationship Id="rId2" Type="http://schemas.openxmlformats.org/officeDocument/2006/relationships/notesSlide" Target="../notesSlides/notesSlide17.xml"/><Relationship Id="rId1" Type="http://schemas.openxmlformats.org/officeDocument/2006/relationships/slideLayout" Target="../slideLayouts/slideLayout734.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1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34.xml"/></Relationships>
</file>

<file path=ppt/slides/_rels/slide1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34.xml"/></Relationships>
</file>

<file path=ppt/slides/_rels/slide13.xml.rels><?xml version="1.0" encoding="UTF-8" standalone="yes"?>
<Relationships xmlns="http://schemas.openxmlformats.org/package/2006/relationships"><Relationship Id="rId8" Type="http://schemas.openxmlformats.org/officeDocument/2006/relationships/hyperlink" Target="https://people.inf.ethz.ch/omutlu/pub/GenASM-approximate-string-matching-framework-for-genome-analysis_micro20-talk.pptx" TargetMode="External"/><Relationship Id="rId3" Type="http://schemas.openxmlformats.org/officeDocument/2006/relationships/hyperlink" Target="http://www.microarch.org/micro53/" TargetMode="External"/><Relationship Id="rId7" Type="http://schemas.openxmlformats.org/officeDocument/2006/relationships/hyperlink" Target="https://www.youtube.com/watch?v=srQVqPJFqjo" TargetMode="External"/><Relationship Id="rId2" Type="http://schemas.openxmlformats.org/officeDocument/2006/relationships/hyperlink" Target="https://people.inf.ethz.ch/omutlu/pub/GenASM-approximate-string-matching-framework-for-genome-analysis_micro20.pdf" TargetMode="External"/><Relationship Id="rId1" Type="http://schemas.openxmlformats.org/officeDocument/2006/relationships/slideLayout" Target="../slideLayouts/slideLayout672.xml"/><Relationship Id="rId6" Type="http://schemas.openxmlformats.org/officeDocument/2006/relationships/hyperlink" Target="https://people.inf.ethz.ch/omutlu/pub/GenASM-approximate-string-matching-framework-for-genome-analysis_micro20-lightning-talk.pdf" TargetMode="External"/><Relationship Id="rId5" Type="http://schemas.openxmlformats.org/officeDocument/2006/relationships/hyperlink" Target="https://people.inf.ethz.ch/omutlu/pub/GenASM-approximate-string-matching-framework-for-genome-analysis_micro20-lightning-talk.pptx" TargetMode="External"/><Relationship Id="rId10" Type="http://schemas.openxmlformats.org/officeDocument/2006/relationships/image" Target="../media/image35.png"/><Relationship Id="rId4" Type="http://schemas.openxmlformats.org/officeDocument/2006/relationships/hyperlink" Target="https://www.youtube.com/watch?v=nJs3RRnvk_k" TargetMode="External"/><Relationship Id="rId9" Type="http://schemas.openxmlformats.org/officeDocument/2006/relationships/hyperlink" Target="https://people.inf.ethz.ch/omutlu/pub/GenASM-approximate-string-matching-framework-for-genome-analysis_micro20-talk.pdf" TargetMode="External"/></Relationships>
</file>

<file path=ppt/slides/_rels/slide13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457.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457.xml"/><Relationship Id="rId5" Type="http://schemas.openxmlformats.org/officeDocument/2006/relationships/image" Target="../media/image129.png"/><Relationship Id="rId4" Type="http://schemas.openxmlformats.org/officeDocument/2006/relationships/image" Target="../media/image128.png"/></Relationships>
</file>

<file path=ppt/slides/_rels/slide132.xml.rels><?xml version="1.0" encoding="UTF-8" standalone="yes"?>
<Relationships xmlns="http://schemas.openxmlformats.org/package/2006/relationships"><Relationship Id="rId8" Type="http://schemas.openxmlformats.org/officeDocument/2006/relationships/hyperlink" Target="https://people.inf.ethz.ch/omutlu/pub/Google-consumer-workloads-data-movement-and-PIM_asplos18-poster.pptx" TargetMode="External"/><Relationship Id="rId3" Type="http://schemas.openxmlformats.org/officeDocument/2006/relationships/hyperlink" Target="https://www.asplos2018.org/" TargetMode="External"/><Relationship Id="rId7" Type="http://schemas.openxmlformats.org/officeDocument/2006/relationships/hyperlink" Target="https://people.inf.ethz.ch/omutlu/pub/Google-consumer-workloads-data-movement-and-PIM_asplos18-lightning-talk.pdf" TargetMode="External"/><Relationship Id="rId12" Type="http://schemas.openxmlformats.org/officeDocument/2006/relationships/image" Target="../media/image43.tiff"/><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6" Type="http://schemas.openxmlformats.org/officeDocument/2006/relationships/hyperlink" Target="https://people.inf.ethz.ch/omutlu/pub/Google-consumer-workloads-data-movement-and-PIM_asplos18-lightning-talk.pptx" TargetMode="External"/><Relationship Id="rId11" Type="http://schemas.openxmlformats.org/officeDocument/2006/relationships/hyperlink" Target="https://www.youtube.com/watch?v=OTB_72HYIn0" TargetMode="External"/><Relationship Id="rId5" Type="http://schemas.openxmlformats.org/officeDocument/2006/relationships/hyperlink" Target="https://people.inf.ethz.ch/omutlu/pub/Google-consumer-workloads-data-movement-and-PIM_asplos18-talk.pdf" TargetMode="External"/><Relationship Id="rId10" Type="http://schemas.openxmlformats.org/officeDocument/2006/relationships/hyperlink" Target="https://www.youtube.com/watch?v=pklgnQ3ejZ4" TargetMode="External"/><Relationship Id="rId4" Type="http://schemas.openxmlformats.org/officeDocument/2006/relationships/hyperlink" Target="https://people.inf.ethz.ch/omutlu/pub/Google-consumer-workloads-data-movement-and-PIM_asplos18-talk.pptx" TargetMode="External"/><Relationship Id="rId9" Type="http://schemas.openxmlformats.org/officeDocument/2006/relationships/hyperlink" Target="https://people.inf.ethz.ch/omutlu/pub/Google-consumer-workloads-data-movement-and-PIM_asplos18-poster.pdf" TargetMode="External"/></Relationships>
</file>

<file path=ppt/slides/_rels/slide133.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379.xml"/></Relationships>
</file>

<file path=ppt/slides/_rels/slide134.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135.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users.ece.cmu.edu/~omutlu/pub/scheduling-for-GPU-processing-in-memory_pact16.pdf" TargetMode="External"/><Relationship Id="rId1" Type="http://schemas.openxmlformats.org/officeDocument/2006/relationships/slideLayout" Target="../slideLayouts/slideLayout13.xml"/><Relationship Id="rId4" Type="http://schemas.openxmlformats.org/officeDocument/2006/relationships/image" Target="../media/image132.png"/></Relationships>
</file>

<file path=ppt/slides/_rels/slide136.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users.ece.cmu.edu/~omutlu/pub/in-memory-pointer-chasing-accelerator_iccd16.pdf" TargetMode="External"/><Relationship Id="rId1" Type="http://schemas.openxmlformats.org/officeDocument/2006/relationships/slideLayout" Target="../slideLayouts/slideLayout13.xml"/><Relationship Id="rId4" Type="http://schemas.openxmlformats.org/officeDocument/2006/relationships/image" Target="../media/image133.png"/></Relationships>
</file>

<file path=ppt/slides/_rels/slide137.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hyperlink" Target="http://isca2016.eecs.umich.edu/" TargetMode="External"/><Relationship Id="rId7" Type="http://schemas.openxmlformats.org/officeDocument/2006/relationships/hyperlink" Target="https://users.ece.cmu.edu/~omutlu/pub/enhanced-memory-controller-for-dependent-loads_milad_isca16-lightning-talk.pdf" TargetMode="External"/><Relationship Id="rId2" Type="http://schemas.openxmlformats.org/officeDocument/2006/relationships/hyperlink" Target="https://users.ece.cmu.edu/~omutlu/pub/enhanced-memory-controller-for-dependent-loads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enhanced-memory-controller-for-dependent-loads_milad_isca16-lightning-talk.pptx" TargetMode="External"/><Relationship Id="rId5" Type="http://schemas.openxmlformats.org/officeDocument/2006/relationships/hyperlink" Target="https://users.ece.cmu.edu/~omutlu/pub/enhanced-memory-controller-for-dependent-loads_milad_isca16-talk.pdf" TargetMode="External"/><Relationship Id="rId4" Type="http://schemas.openxmlformats.org/officeDocument/2006/relationships/hyperlink" Target="https://users.ece.cmu.edu/~omutlu/pub/enhanced-memory-controller-for-dependent-loads_milad_isca16-talk.pptx" TargetMode="External"/><Relationship Id="rId9" Type="http://schemas.openxmlformats.org/officeDocument/2006/relationships/image" Target="../media/image135.png"/></Relationships>
</file>

<file path=ppt/slides/_rels/slide138.xml.rels><?xml version="1.0" encoding="UTF-8" standalone="yes"?>
<Relationships xmlns="http://schemas.openxmlformats.org/package/2006/relationships"><Relationship Id="rId8" Type="http://schemas.openxmlformats.org/officeDocument/2006/relationships/hyperlink" Target="https://people.inf.ethz.ch/omutlu/pub/continuous-runahead-engine_micro16-poster.pdf" TargetMode="External"/><Relationship Id="rId3" Type="http://schemas.openxmlformats.org/officeDocument/2006/relationships/hyperlink" Target="http://www.microarch.org/micro49/" TargetMode="External"/><Relationship Id="rId7" Type="http://schemas.openxmlformats.org/officeDocument/2006/relationships/hyperlink" Target="https://people.inf.ethz.ch/omutlu/pub/continuous-runahead-engine_micro16-poster.pptx" TargetMode="External"/><Relationship Id="rId2" Type="http://schemas.openxmlformats.org/officeDocument/2006/relationships/hyperlink" Target="https://people.inf.ethz.ch/omutlu/pub/continuous-runahead-engine_micro16.pdf" TargetMode="External"/><Relationship Id="rId1" Type="http://schemas.openxmlformats.org/officeDocument/2006/relationships/slideLayout" Target="../slideLayouts/slideLayout13.xml"/><Relationship Id="rId6" Type="http://schemas.openxmlformats.org/officeDocument/2006/relationships/hyperlink" Target="https://people.inf.ethz.ch/omutlu/pub/continuous-runahead-engine_micro16-lightning-session-talk.pdf" TargetMode="External"/><Relationship Id="rId5" Type="http://schemas.openxmlformats.org/officeDocument/2006/relationships/hyperlink" Target="https://people.inf.ethz.ch/omutlu/pub/continuous-runahead-engine_micro16-talk.pdf" TargetMode="External"/><Relationship Id="rId4" Type="http://schemas.openxmlformats.org/officeDocument/2006/relationships/hyperlink" Target="https://people.inf.ethz.ch/omutlu/pub/continuous-runahead-engine_micro16-talk.pptx" TargetMode="External"/><Relationship Id="rId9" Type="http://schemas.openxmlformats.org/officeDocument/2006/relationships/image" Target="../media/image136.png"/></Relationships>
</file>

<file path=ppt/slides/_rels/slide139.xml.rels><?xml version="1.0" encoding="UTF-8" standalone="yes"?>
<Relationships xmlns="http://schemas.openxmlformats.org/package/2006/relationships"><Relationship Id="rId8" Type="http://schemas.openxmlformats.org/officeDocument/2006/relationships/hyperlink" Target="https://www.youtube.com/watch?v=xMiuqUyjkk0" TargetMode="External"/><Relationship Id="rId3" Type="http://schemas.openxmlformats.org/officeDocument/2006/relationships/hyperlink" Target="https://www.fpl2020.org/" TargetMode="External"/><Relationship Id="rId7" Type="http://schemas.openxmlformats.org/officeDocument/2006/relationships/hyperlink" Target="https://people.inf.ethz.ch/omutlu/pub/NERO-near-memory-stencil-acceleration-for-weather_fpl20-lightning-talk.pdf" TargetMode="External"/><Relationship Id="rId2" Type="http://schemas.openxmlformats.org/officeDocument/2006/relationships/hyperlink" Target="https://people.inf.ethz.ch/omutlu/pub/NERO-near-memory-stencil-acceleration-for-weather_fpl20.pdf" TargetMode="External"/><Relationship Id="rId1" Type="http://schemas.openxmlformats.org/officeDocument/2006/relationships/slideLayout" Target="../slideLayouts/slideLayout13.xml"/><Relationship Id="rId6" Type="http://schemas.openxmlformats.org/officeDocument/2006/relationships/hyperlink" Target="https://people.inf.ethz.ch/omutlu/pub/NERO-near-memory-stencil-acceleration-for-weather_fpl20-lightning-talk.pptx" TargetMode="External"/><Relationship Id="rId5" Type="http://schemas.openxmlformats.org/officeDocument/2006/relationships/hyperlink" Target="https://people.inf.ethz.ch/omutlu/pub/NERO-near-memory-stencil-acceleration-for-weather_fpl20-talk.pdf" TargetMode="External"/><Relationship Id="rId4" Type="http://schemas.openxmlformats.org/officeDocument/2006/relationships/hyperlink" Target="https://people.inf.ethz.ch/omutlu/pub/NERO-near-memory-stencil-acceleration-for-weather_fpl20-talk.pptx" TargetMode="External"/><Relationship Id="rId9" Type="http://schemas.openxmlformats.org/officeDocument/2006/relationships/image" Target="../media/image137.pn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672.xml"/></Relationships>
</file>

<file path=ppt/slides/_rels/slide140.xml.rels><?xml version="1.0" encoding="UTF-8" standalone="yes"?>
<Relationships xmlns="http://schemas.openxmlformats.org/package/2006/relationships"><Relationship Id="rId8" Type="http://schemas.openxmlformats.org/officeDocument/2006/relationships/hyperlink" Target="https://people.inf.ethz.ch/omutlu/pub/GenASM-approximate-string-matching-framework-for-genome-analysis_micro20-talk.pptx" TargetMode="External"/><Relationship Id="rId3" Type="http://schemas.openxmlformats.org/officeDocument/2006/relationships/hyperlink" Target="http://www.microarch.org/micro53/" TargetMode="External"/><Relationship Id="rId7" Type="http://schemas.openxmlformats.org/officeDocument/2006/relationships/hyperlink" Target="https://www.youtube.com/watch?v=srQVqPJFqjo" TargetMode="External"/><Relationship Id="rId2" Type="http://schemas.openxmlformats.org/officeDocument/2006/relationships/hyperlink" Target="https://people.inf.ethz.ch/omutlu/pub/GenASM-approximate-string-matching-framework-for-genome-analysis_micro20.pdf" TargetMode="External"/><Relationship Id="rId1" Type="http://schemas.openxmlformats.org/officeDocument/2006/relationships/slideLayout" Target="../slideLayouts/slideLayout672.xml"/><Relationship Id="rId6" Type="http://schemas.openxmlformats.org/officeDocument/2006/relationships/hyperlink" Target="https://people.inf.ethz.ch/omutlu/pub/GenASM-approximate-string-matching-framework-for-genome-analysis_micro20-lightning-talk.pdf" TargetMode="External"/><Relationship Id="rId5" Type="http://schemas.openxmlformats.org/officeDocument/2006/relationships/hyperlink" Target="https://people.inf.ethz.ch/omutlu/pub/GenASM-approximate-string-matching-framework-for-genome-analysis_micro20-lightning-talk.pptx" TargetMode="External"/><Relationship Id="rId10" Type="http://schemas.openxmlformats.org/officeDocument/2006/relationships/image" Target="../media/image35.png"/><Relationship Id="rId4" Type="http://schemas.openxmlformats.org/officeDocument/2006/relationships/hyperlink" Target="https://www.youtube.com/watch?v=nJs3RRnvk_k" TargetMode="External"/><Relationship Id="rId9" Type="http://schemas.openxmlformats.org/officeDocument/2006/relationships/hyperlink" Target="https://people.inf.ethz.ch/omutlu/pub/GenASM-approximate-string-matching-framework-for-genome-analysis_micro20-talk.pdf" TargetMode="External"/></Relationships>
</file>

<file path=ppt/slides/_rels/slide141.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hyperlink" Target="http://www.iccd-conf.com/" TargetMode="External"/><Relationship Id="rId7" Type="http://schemas.openxmlformats.org/officeDocument/2006/relationships/hyperlink" Target="https://github.com/CMU-SAFARI/NATSA" TargetMode="External"/><Relationship Id="rId2" Type="http://schemas.openxmlformats.org/officeDocument/2006/relationships/hyperlink" Target="https://people.inf.ethz.ch/omutlu/pub/NATSA_time-series-analysis-near-data_iccd20.pdf" TargetMode="External"/><Relationship Id="rId1" Type="http://schemas.openxmlformats.org/officeDocument/2006/relationships/slideLayout" Target="../slideLayouts/slideLayout13.xml"/><Relationship Id="rId6" Type="http://schemas.openxmlformats.org/officeDocument/2006/relationships/hyperlink" Target="https://www.youtube.com/watch?v=PwhtSAVa_W4" TargetMode="External"/><Relationship Id="rId5" Type="http://schemas.openxmlformats.org/officeDocument/2006/relationships/hyperlink" Target="https://people.inf.ethz.ch/omutlu/pub/NATSA_time-series-analysis-near-data_iccd20-talk.pdf" TargetMode="External"/><Relationship Id="rId4" Type="http://schemas.openxmlformats.org/officeDocument/2006/relationships/hyperlink" Target="https://people.inf.ethz.ch/omutlu/pub/NATSA_time-series-analysis-near-data_iccd20-talk.pptx" TargetMode="Externa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hyperlink" Target="https://people.inf.ethz.ch/omutlu/projects.htm" TargetMode="External"/><Relationship Id="rId2" Type="http://schemas.openxmlformats.org/officeDocument/2006/relationships/hyperlink" Target="https://people.inf.ethz.ch/omutlu/pub/ModernPrimerOnPIM_springer-emerging-computing-bookchapter21.pdf" TargetMode="External"/><Relationship Id="rId1" Type="http://schemas.openxmlformats.org/officeDocument/2006/relationships/slideLayout" Target="../slideLayouts/slideLayout13.xml"/><Relationship Id="rId5" Type="http://schemas.openxmlformats.org/officeDocument/2006/relationships/image" Target="../media/image139.png"/><Relationship Id="rId4" Type="http://schemas.openxmlformats.org/officeDocument/2006/relationships/hyperlink" Target="https://arxiv.org/pdf/1903.03988.pdf" TargetMode="External"/></Relationships>
</file>

<file path=ppt/slides/_rels/slide144.xml.rels><?xml version="1.0" encoding="UTF-8" standalone="yes"?>
<Relationships xmlns="http://schemas.openxmlformats.org/package/2006/relationships"><Relationship Id="rId3" Type="http://schemas.openxmlformats.org/officeDocument/2006/relationships/hyperlink" Target="https://www.research.ibm.com/journal/" TargetMode="External"/><Relationship Id="rId2" Type="http://schemas.openxmlformats.org/officeDocument/2006/relationships/hyperlink" Target="https://arxiv.org/pdf/1907.12947.pdf" TargetMode="External"/><Relationship Id="rId1" Type="http://schemas.openxmlformats.org/officeDocument/2006/relationships/slideLayout" Target="../slideLayouts/slideLayout13.xml"/><Relationship Id="rId4" Type="http://schemas.openxmlformats.org/officeDocument/2006/relationships/image" Target="../media/image140.png"/></Relationships>
</file>

<file path=ppt/slides/_rels/slide145.xml.rels><?xml version="1.0" encoding="UTF-8" standalone="yes"?>
<Relationships xmlns="http://schemas.openxmlformats.org/package/2006/relationships"><Relationship Id="rId3" Type="http://schemas.openxmlformats.org/officeDocument/2006/relationships/hyperlink" Target="https://www.anandtech.com/show/14750/hot-chips-31-analysis-inmemory-processing-by-upmem" TargetMode="External"/><Relationship Id="rId2" Type="http://schemas.openxmlformats.org/officeDocument/2006/relationships/image" Target="../media/image141.tiff"/><Relationship Id="rId1" Type="http://schemas.openxmlformats.org/officeDocument/2006/relationships/slideLayout" Target="../slideLayouts/slideLayout523.xml"/><Relationship Id="rId5" Type="http://schemas.openxmlformats.org/officeDocument/2006/relationships/hyperlink" Target="https://www.upmem.com/video-upmem-presenting-its-true-processing-in-memory-solution-hot-chips-2019/" TargetMode="External"/><Relationship Id="rId4" Type="http://schemas.openxmlformats.org/officeDocument/2006/relationships/image" Target="../media/image142.tiff"/></Relationships>
</file>

<file path=ppt/slides/_rels/slide146.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22.xml"/><Relationship Id="rId1" Type="http://schemas.openxmlformats.org/officeDocument/2006/relationships/slideLayout" Target="../slideLayouts/slideLayout821.xml"/><Relationship Id="rId4" Type="http://schemas.openxmlformats.org/officeDocument/2006/relationships/hyperlink" Target="http://www.upmem.com/" TargetMode="External"/></Relationships>
</file>

<file path=ppt/slides/_rels/slide147.xml.rels><?xml version="1.0" encoding="UTF-8" standalone="yes"?>
<Relationships xmlns="http://schemas.openxmlformats.org/package/2006/relationships"><Relationship Id="rId3" Type="http://schemas.openxmlformats.org/officeDocument/2006/relationships/image" Target="../media/image144.emf"/><Relationship Id="rId2" Type="http://schemas.openxmlformats.org/officeDocument/2006/relationships/notesSlide" Target="../notesSlides/notesSlide23.xml"/><Relationship Id="rId1" Type="http://schemas.openxmlformats.org/officeDocument/2006/relationships/slideLayout" Target="../slideLayouts/slideLayout821.xml"/></Relationships>
</file>

<file path=ppt/slides/_rels/slide14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hyperlink" Target="https://www.youtube.com/watch?v=Sscy1Wrr22A&amp;list=PL5Q2soXY2Zi9xidyIgBxUz7xRPS-wisBN&amp;index=26" TargetMode="External"/><Relationship Id="rId1" Type="http://schemas.openxmlformats.org/officeDocument/2006/relationships/slideLayout" Target="../slideLayouts/slideLayout236.xml"/></Relationships>
</file>

<file path=ppt/slides/_rels/slide14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hyperlink" Target="https://arxiv.org/pdf/2105.03814.pdf" TargetMode="External"/><Relationship Id="rId1" Type="http://schemas.openxmlformats.org/officeDocument/2006/relationships/slideLayout" Target="../slideLayouts/slideLayout523.xml"/></Relationships>
</file>

<file path=ppt/slides/_rels/slide15.xml.rels><?xml version="1.0" encoding="UTF-8" standalone="yes"?>
<Relationships xmlns="http://schemas.openxmlformats.org/package/2006/relationships"><Relationship Id="rId3" Type="http://schemas.openxmlformats.org/officeDocument/2006/relationships/hyperlink" Target="https://www.technion.ac.il/en/" TargetMode="External"/><Relationship Id="rId7" Type="http://schemas.openxmlformats.org/officeDocument/2006/relationships/image" Target="../media/image38.png"/><Relationship Id="rId2" Type="http://schemas.openxmlformats.org/officeDocument/2006/relationships/hyperlink" Target="https://people.inf.ethz.ch/omutlu/pub/onur-Technion-AcceleratingGenomeAnalysis-Jan-26-2021-final.pptx" TargetMode="External"/><Relationship Id="rId1" Type="http://schemas.openxmlformats.org/officeDocument/2006/relationships/slideLayout" Target="../slideLayouts/slideLayout672.xml"/><Relationship Id="rId6" Type="http://schemas.openxmlformats.org/officeDocument/2006/relationships/hyperlink" Target="https://people.inf.ethz.ch/omutlu/pub/AcceleratingGenomeAnalysis_ieeemicro20.pdf" TargetMode="External"/><Relationship Id="rId5" Type="http://schemas.openxmlformats.org/officeDocument/2006/relationships/hyperlink" Target="https://www.youtube.com/watch?v=r7sn41lH-4A" TargetMode="External"/><Relationship Id="rId4" Type="http://schemas.openxmlformats.org/officeDocument/2006/relationships/hyperlink" Target="https://people.inf.ethz.ch/omutlu/pub/onur-Technion-AcceleratingGenomeAnalysis-Jan-26-2021-final.pdf" TargetMode="External"/></Relationships>
</file>

<file path=ppt/slides/_rels/slide150.xml.rels><?xml version="1.0" encoding="UTF-8" standalone="yes"?>
<Relationships xmlns="http://schemas.openxmlformats.org/package/2006/relationships"><Relationship Id="rId3" Type="http://schemas.openxmlformats.org/officeDocument/2006/relationships/hyperlink" Target="http://www.computer.org/micro/" TargetMode="External"/><Relationship Id="rId2" Type="http://schemas.openxmlformats.org/officeDocument/2006/relationships/hyperlink" Target="https://arxiv.org/pdf/2106.06433.pdf" TargetMode="External"/><Relationship Id="rId1" Type="http://schemas.openxmlformats.org/officeDocument/2006/relationships/slideLayout" Target="../slideLayouts/slideLayout2.xml"/><Relationship Id="rId4" Type="http://schemas.openxmlformats.org/officeDocument/2006/relationships/image" Target="../media/image147.png"/></Relationships>
</file>

<file path=ppt/slides/_rels/slide151.xml.rels><?xml version="1.0" encoding="UTF-8" standalone="yes"?>
<Relationships xmlns="http://schemas.openxmlformats.org/package/2006/relationships"><Relationship Id="rId3" Type="http://schemas.openxmlformats.org/officeDocument/2006/relationships/hyperlink" Target="https://news.samsung.com/global/samsung-develops-industrys-first-high-bandwidth-memory-with-ai-processing-power" TargetMode="External"/><Relationship Id="rId2" Type="http://schemas.openxmlformats.org/officeDocument/2006/relationships/image" Target="../media/image148.png"/><Relationship Id="rId1" Type="http://schemas.openxmlformats.org/officeDocument/2006/relationships/slideLayout" Target="../slideLayouts/slideLayout523.xml"/></Relationships>
</file>

<file path=ppt/slides/_rels/slide15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523.xml"/></Relationships>
</file>

<file path=ppt/slides/_rels/slide15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51.png"/><Relationship Id="rId1" Type="http://schemas.openxmlformats.org/officeDocument/2006/relationships/slideLayout" Target="../slideLayouts/slideLayout523.xml"/></Relationships>
</file>

<file path=ppt/slides/_rels/slide154.xml.rels><?xml version="1.0" encoding="UTF-8" standalone="yes"?>
<Relationships xmlns="http://schemas.openxmlformats.org/package/2006/relationships"><Relationship Id="rId3" Type="http://schemas.openxmlformats.org/officeDocument/2006/relationships/hyperlink" Target="https://www.youtube.com/watch?v=j2GIigqn1Qw&amp;list=PL5Q2soXY2Zi9xidyIgBxUz7xRPS-wisBN&amp;index=13" TargetMode="External"/><Relationship Id="rId2" Type="http://schemas.openxmlformats.org/officeDocument/2006/relationships/hyperlink" Target="https://www.youtube.com/watch?v=oGcZAGwfEUE&amp;list=PL5Q2soXY2Zi9xidyIgBxUz7xRPS-wisBN&amp;index=12" TargetMode="External"/><Relationship Id="rId1" Type="http://schemas.openxmlformats.org/officeDocument/2006/relationships/slideLayout" Target="../slideLayouts/slideLayout260.xml"/><Relationship Id="rId6" Type="http://schemas.openxmlformats.org/officeDocument/2006/relationships/hyperlink" Target="https://www.youtube.com/onurmutlulectures" TargetMode="External"/><Relationship Id="rId5" Type="http://schemas.openxmlformats.org/officeDocument/2006/relationships/hyperlink" Target="https://www.youtube.com/watch?v=Sscy1Wrr22A&amp;list=PL5Q2soXY2Zi9xidyIgBxUz7xRPS-wisBN&amp;index=25" TargetMode="External"/><Relationship Id="rId4" Type="http://schemas.openxmlformats.org/officeDocument/2006/relationships/hyperlink" Target="https://www.youtube.com/watch?v=gR7XR-Eepcg&amp;list=PL5Q2soXY2Zi9xidyIgBxUz7xRPS-wisBN&amp;index=10" TargetMode="External"/></Relationships>
</file>

<file path=ppt/slides/_rels/slide155.xml.rels><?xml version="1.0" encoding="UTF-8" standalone="yes"?>
<Relationships xmlns="http://schemas.openxmlformats.org/package/2006/relationships"><Relationship Id="rId3" Type="http://schemas.openxmlformats.org/officeDocument/2006/relationships/hyperlink" Target="https://www.youtube.com/watch?v=j2GIigqn1Qw&amp;list=PL5Q2soXY2Zi9xidyIgBxUz7xRPS-wisBN&amp;index=13" TargetMode="External"/><Relationship Id="rId2" Type="http://schemas.openxmlformats.org/officeDocument/2006/relationships/hyperlink" Target="https://www.youtube.com/watch?v=oGcZAGwfEUE&amp;list=PL5Q2soXY2Zi9xidyIgBxUz7xRPS-wisBN&amp;index=12" TargetMode="External"/><Relationship Id="rId1" Type="http://schemas.openxmlformats.org/officeDocument/2006/relationships/slideLayout" Target="../slideLayouts/slideLayout260.xml"/><Relationship Id="rId5" Type="http://schemas.openxmlformats.org/officeDocument/2006/relationships/hyperlink" Target="https://www.youtube.com/onurmutlulectures" TargetMode="External"/><Relationship Id="rId4" Type="http://schemas.openxmlformats.org/officeDocument/2006/relationships/hyperlink" Target="https://www.youtube.com/watch?v=gR7XR-Eepcg&amp;list=PL5Q2soXY2Zi9xidyIgBxUz7xRPS-wisBN&amp;index=10" TargetMode="External"/></Relationships>
</file>

<file path=ppt/slides/_rels/slide156.xml.rels><?xml version="1.0" encoding="UTF-8" standalone="yes"?>
<Relationships xmlns="http://schemas.openxmlformats.org/package/2006/relationships"><Relationship Id="rId8" Type="http://schemas.openxmlformats.org/officeDocument/2006/relationships/hyperlink" Target="https://www.youtube.com/watch?v=1S9P5-i4EuI" TargetMode="External"/><Relationship Id="rId3" Type="http://schemas.openxmlformats.org/officeDocument/2006/relationships/hyperlink" Target="https://ieee-iedm.org/program/tutorials/" TargetMode="External"/><Relationship Id="rId7" Type="http://schemas.openxmlformats.org/officeDocument/2006/relationships/hyperlink" Target="https://www.youtube.com/watch?v=H3sEaINPBOE" TargetMode="External"/><Relationship Id="rId12" Type="http://schemas.openxmlformats.org/officeDocument/2006/relationships/hyperlink" Target="https://www.youtube.com/onurmutlulectures" TargetMode="External"/><Relationship Id="rId2" Type="http://schemas.openxmlformats.org/officeDocument/2006/relationships/hyperlink" Target="https://people.inf.ethz.ch/omutlu/pub/onur-IEDM-Tutorial-MemoryCentricComputingSystems-December-12-2020-FINAL.pptx" TargetMode="External"/><Relationship Id="rId1" Type="http://schemas.openxmlformats.org/officeDocument/2006/relationships/slideLayout" Target="../slideLayouts/slideLayout236.xml"/><Relationship Id="rId6" Type="http://schemas.openxmlformats.org/officeDocument/2006/relationships/hyperlink" Target="https://people.inf.ethz.ch/omutlu/pub/onur-IEDM-Tutorial-ExecutiveSummary-MemoryCentricComputingSystems-December-12-2020-FINAL.pdf" TargetMode="External"/><Relationship Id="rId11" Type="http://schemas.openxmlformats.org/officeDocument/2006/relationships/hyperlink" Target="https://people.inf.ethz.ch/omutlu/pub/ModernPrimerOnPIM_springer-emerging-computing-bookchapter21.pdf" TargetMode="External"/><Relationship Id="rId5" Type="http://schemas.openxmlformats.org/officeDocument/2006/relationships/hyperlink" Target="https://people.inf.ethz.ch/omutlu/pub/onur-IEDM-Tutorial-ExecutiveSummary-MemoryCentricComputingSystems-December-12-2020-FINAL.pptx" TargetMode="External"/><Relationship Id="rId10" Type="http://schemas.openxmlformats.org/officeDocument/2006/relationships/hyperlink" Target="https://people.inf.ethz.ch/omutlu/pub/intelligent-architectures-for-intelligent-machines_keynote-paper_VLSI20.pdf" TargetMode="External"/><Relationship Id="rId4" Type="http://schemas.openxmlformats.org/officeDocument/2006/relationships/hyperlink" Target="https://people.inf.ethz.ch/omutlu/pub/onur-IEDM-Tutorial-MemoryCentricComputingSystems-December-12-2020-FINAL.pdf" TargetMode="External"/><Relationship Id="rId9" Type="http://schemas.openxmlformats.org/officeDocument/2006/relationships/hyperlink" Target="https://ieee-iedm.org/wp-content/uploads/2020/11/Mutlu.pdf" TargetMode="External"/></Relationships>
</file>

<file path=ppt/slides/_rels/slide157.xml.rels><?xml version="1.0" encoding="UTF-8" standalone="yes"?>
<Relationships xmlns="http://schemas.openxmlformats.org/package/2006/relationships"><Relationship Id="rId8" Type="http://schemas.openxmlformats.org/officeDocument/2006/relationships/hyperlink" Target="https://www.youtube.com/watch?v=1S9P5-i4EuI" TargetMode="External"/><Relationship Id="rId13" Type="http://schemas.openxmlformats.org/officeDocument/2006/relationships/image" Target="../media/image152.png"/><Relationship Id="rId3" Type="http://schemas.openxmlformats.org/officeDocument/2006/relationships/hyperlink" Target="https://ieee-iedm.org/program/tutorials/" TargetMode="External"/><Relationship Id="rId7" Type="http://schemas.openxmlformats.org/officeDocument/2006/relationships/hyperlink" Target="https://www.youtube.com/watch?v=H3sEaINPBOE" TargetMode="External"/><Relationship Id="rId12" Type="http://schemas.openxmlformats.org/officeDocument/2006/relationships/hyperlink" Target="https://www.youtube.com/onurmutlulectures" TargetMode="External"/><Relationship Id="rId2" Type="http://schemas.openxmlformats.org/officeDocument/2006/relationships/hyperlink" Target="https://people.inf.ethz.ch/omutlu/pub/onur-IEDM-Tutorial-MemoryCentricComputingSystems-December-12-2020-FINAL.pptx" TargetMode="External"/><Relationship Id="rId1" Type="http://schemas.openxmlformats.org/officeDocument/2006/relationships/slideLayout" Target="../slideLayouts/slideLayout236.xml"/><Relationship Id="rId6" Type="http://schemas.openxmlformats.org/officeDocument/2006/relationships/hyperlink" Target="https://people.inf.ethz.ch/omutlu/pub/onur-IEDM-Tutorial-ExecutiveSummary-MemoryCentricComputingSystems-December-12-2020-FINAL.pdf" TargetMode="External"/><Relationship Id="rId11" Type="http://schemas.openxmlformats.org/officeDocument/2006/relationships/hyperlink" Target="https://people.inf.ethz.ch/omutlu/pub/ModernPrimerOnPIM_springer-emerging-computing-bookchapter21.pdf" TargetMode="External"/><Relationship Id="rId5" Type="http://schemas.openxmlformats.org/officeDocument/2006/relationships/hyperlink" Target="https://people.inf.ethz.ch/omutlu/pub/onur-IEDM-Tutorial-ExecutiveSummary-MemoryCentricComputingSystems-December-12-2020-FINAL.pptx" TargetMode="External"/><Relationship Id="rId10" Type="http://schemas.openxmlformats.org/officeDocument/2006/relationships/hyperlink" Target="https://people.inf.ethz.ch/omutlu/pub/intelligent-architectures-for-intelligent-machines_keynote-paper_VLSI20.pdf" TargetMode="External"/><Relationship Id="rId4" Type="http://schemas.openxmlformats.org/officeDocument/2006/relationships/hyperlink" Target="https://people.inf.ethz.ch/omutlu/pub/onur-IEDM-Tutorial-MemoryCentricComputingSystems-December-12-2020-FINAL.pdf" TargetMode="External"/><Relationship Id="rId9" Type="http://schemas.openxmlformats.org/officeDocument/2006/relationships/hyperlink" Target="https://ieee-iedm.org/wp-content/uploads/2020/11/Mutlu.pdf" TargetMode="Externa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ygmQpdDTL7o&amp;list=PL5Q2soXY2Zi9xidyIgBxUz7xRPS-wisBN&amp;index=14" TargetMode="External"/><Relationship Id="rId2" Type="http://schemas.openxmlformats.org/officeDocument/2006/relationships/hyperlink" Target="https://www.youtube.com/watch?v=CrRb32v7SJc&amp;list=PL5Q2soXY2Zi9xidyIgBxUz7xRPS-wisBN&amp;index=5" TargetMode="External"/><Relationship Id="rId1" Type="http://schemas.openxmlformats.org/officeDocument/2006/relationships/slideLayout" Target="../slideLayouts/slideLayout260.xml"/><Relationship Id="rId6" Type="http://schemas.openxmlformats.org/officeDocument/2006/relationships/hyperlink" Target="https://www.youtube.com/onurmutlulectures" TargetMode="External"/><Relationship Id="rId5" Type="http://schemas.openxmlformats.org/officeDocument/2006/relationships/hyperlink" Target="https://www.youtube.com/watch?v=rgjl8ZyLsAg&amp;list=PL5Q2soXY2Zi9E2bBVAgCqLgwiDRQDTyId" TargetMode="External"/><Relationship Id="rId4" Type="http://schemas.openxmlformats.org/officeDocument/2006/relationships/hyperlink" Target="https://www.youtube.com/watch?v=gR7XR-Eepcg&amp;list=PL5Q2soXY2Zi9xidyIgBxUz7xRPS-wisBN&amp;index=10" TargetMode="Externa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hyperlink" Target="https://arxiv.org/pdf/2105.03725.pdf" TargetMode="External"/><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arxiv.org/pdf/1711.08774.pdf" TargetMode="External"/><Relationship Id="rId1" Type="http://schemas.openxmlformats.org/officeDocument/2006/relationships/slideLayout" Target="../slideLayouts/slideLayout672.xml"/><Relationship Id="rId4" Type="http://schemas.openxmlformats.org/officeDocument/2006/relationships/image" Target="../media/image154.png"/></Relationships>
</file>

<file path=ppt/slides/_rels/slide16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672.xml"/></Relationships>
</file>

<file path=ppt/slides/_rels/slide167.xml.rels><?xml version="1.0" encoding="UTF-8" standalone="yes"?>
<Relationships xmlns="http://schemas.openxmlformats.org/package/2006/relationships"><Relationship Id="rId3" Type="http://schemas.openxmlformats.org/officeDocument/2006/relationships/hyperlink" Target="http://www.computer.org/micro/" TargetMode="External"/><Relationship Id="rId7" Type="http://schemas.openxmlformats.org/officeDocument/2006/relationships/image" Target="../media/image34.png"/><Relationship Id="rId2" Type="http://schemas.openxmlformats.org/officeDocument/2006/relationships/hyperlink" Target="https://people.inf.ethz.ch/omutlu/pub/AcceleratingGenomeAnalysis_ieeemicro20.pdf" TargetMode="External"/><Relationship Id="rId1" Type="http://schemas.openxmlformats.org/officeDocument/2006/relationships/slideLayout" Target="../slideLayouts/slideLayout236.xml"/><Relationship Id="rId6" Type="http://schemas.openxmlformats.org/officeDocument/2006/relationships/hyperlink" Target="https://www.youtube.com/watch?v=hPnSmfwu2-A" TargetMode="External"/><Relationship Id="rId5" Type="http://schemas.openxmlformats.org/officeDocument/2006/relationships/hyperlink" Target="https://people.inf.ethz.ch/omutlu/pub/onur-AcceleratingGenomeAnalysis-AACBB-Keynote-Feb-16-2019-FINAL.pdf" TargetMode="External"/><Relationship Id="rId4" Type="http://schemas.openxmlformats.org/officeDocument/2006/relationships/hyperlink" Target="https://people.inf.ethz.ch/omutlu/pub/onur-AcceleratingGenomeAnalysis-AACBB-Keynote-Feb-16-2019-FINAL.pptx" TargetMode="External"/></Relationships>
</file>

<file path=ppt/slides/_rels/slide168.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hyperlink" Target="https://www.technion.ac.il/en/" TargetMode="External"/><Relationship Id="rId7" Type="http://schemas.openxmlformats.org/officeDocument/2006/relationships/hyperlink" Target="https://www.youtube.com/watch?v=r7sn41lH-4A&amp;list=PL5Q2soXY2Zi8D_5MGV6EnXEJHnV2YFBJl&amp;index=41" TargetMode="External"/><Relationship Id="rId2" Type="http://schemas.openxmlformats.org/officeDocument/2006/relationships/hyperlink" Target="https://people.inf.ethz.ch/omutlu/pub/onur-Technion-AcceleratingGenomeAnalysis-Jan-26-2021-final.pptx" TargetMode="External"/><Relationship Id="rId1" Type="http://schemas.openxmlformats.org/officeDocument/2006/relationships/slideLayout" Target="../slideLayouts/slideLayout672.xml"/><Relationship Id="rId6" Type="http://schemas.openxmlformats.org/officeDocument/2006/relationships/hyperlink" Target="https://people.inf.ethz.ch/omutlu/pub/AcceleratingGenomeAnalysis_ieeemicro20.pdf" TargetMode="External"/><Relationship Id="rId5" Type="http://schemas.openxmlformats.org/officeDocument/2006/relationships/hyperlink" Target="https://www.youtube.com/watch?v=r7sn41lH-4A" TargetMode="External"/><Relationship Id="rId4" Type="http://schemas.openxmlformats.org/officeDocument/2006/relationships/hyperlink" Target="https://people.inf.ethz.ch/omutlu/pub/onur-Technion-AcceleratingGenomeAnalysis-Jan-26-2021-final.pdf" TargetMode="External"/></Relationships>
</file>

<file path=ppt/slides/_rels/slide169.xml.rels><?xml version="1.0" encoding="UTF-8" standalone="yes"?>
<Relationships xmlns="http://schemas.openxmlformats.org/package/2006/relationships"><Relationship Id="rId3" Type="http://schemas.openxmlformats.org/officeDocument/2006/relationships/hyperlink" Target="https://www.youtube.com/watch?v=ygmQpdDTL7o&amp;list=PL5Q2soXY2Zi9xidyIgBxUz7xRPS-wisBN&amp;index=14" TargetMode="External"/><Relationship Id="rId2" Type="http://schemas.openxmlformats.org/officeDocument/2006/relationships/hyperlink" Target="https://www.youtube.com/watch?v=CrRb32v7SJc&amp;list=PL5Q2soXY2Zi9xidyIgBxUz7xRPS-wisBN&amp;index=5" TargetMode="External"/><Relationship Id="rId1" Type="http://schemas.openxmlformats.org/officeDocument/2006/relationships/slideLayout" Target="../slideLayouts/slideLayout260.xml"/><Relationship Id="rId6" Type="http://schemas.openxmlformats.org/officeDocument/2006/relationships/hyperlink" Target="https://www.youtube.com/onurmutlulectures" TargetMode="External"/><Relationship Id="rId5" Type="http://schemas.openxmlformats.org/officeDocument/2006/relationships/hyperlink" Target="https://www.youtube.com/watch?v=rgjl8ZyLsAg&amp;list=PL5Q2soXY2Zi9E2bBVAgCqLgwiDRQDTyId" TargetMode="External"/><Relationship Id="rId4" Type="http://schemas.openxmlformats.org/officeDocument/2006/relationships/hyperlink" Target="https://www.youtube.com/watch?v=gR7XR-Eepcg&amp;list=PL5Q2soXY2Zi9xidyIgBxUz7xRPS-wisBN&amp;index=10"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3.xml.rels><?xml version="1.0" encoding="UTF-8" standalone="yes"?>
<Relationships xmlns="http://schemas.openxmlformats.org/package/2006/relationships"><Relationship Id="rId8" Type="http://schemas.openxmlformats.org/officeDocument/2006/relationships/hyperlink" Target="https://www.youtube.com/watch?v=1S9P5-i4EuI" TargetMode="External"/><Relationship Id="rId3" Type="http://schemas.openxmlformats.org/officeDocument/2006/relationships/hyperlink" Target="https://ieee-iedm.org/program/tutorials/" TargetMode="External"/><Relationship Id="rId7" Type="http://schemas.openxmlformats.org/officeDocument/2006/relationships/hyperlink" Target="https://www.youtube.com/watch?v=H3sEaINPBOE" TargetMode="External"/><Relationship Id="rId12" Type="http://schemas.openxmlformats.org/officeDocument/2006/relationships/hyperlink" Target="https://www.youtube.com/onurmutlulectures" TargetMode="External"/><Relationship Id="rId2" Type="http://schemas.openxmlformats.org/officeDocument/2006/relationships/hyperlink" Target="https://people.inf.ethz.ch/omutlu/pub/onur-IEDM-Tutorial-MemoryCentricComputingSystems-December-12-2020-FINAL.pptx" TargetMode="External"/><Relationship Id="rId1" Type="http://schemas.openxmlformats.org/officeDocument/2006/relationships/slideLayout" Target="../slideLayouts/slideLayout236.xml"/><Relationship Id="rId6" Type="http://schemas.openxmlformats.org/officeDocument/2006/relationships/hyperlink" Target="https://people.inf.ethz.ch/omutlu/pub/onur-IEDM-Tutorial-ExecutiveSummary-MemoryCentricComputingSystems-December-12-2020-FINAL.pdf" TargetMode="External"/><Relationship Id="rId11" Type="http://schemas.openxmlformats.org/officeDocument/2006/relationships/hyperlink" Target="https://people.inf.ethz.ch/omutlu/pub/ModernPrimerOnPIM_springer-emerging-computing-bookchapter21.pdf" TargetMode="External"/><Relationship Id="rId5" Type="http://schemas.openxmlformats.org/officeDocument/2006/relationships/hyperlink" Target="https://people.inf.ethz.ch/omutlu/pub/onur-IEDM-Tutorial-ExecutiveSummary-MemoryCentricComputingSystems-December-12-2020-FINAL.pptx" TargetMode="External"/><Relationship Id="rId10" Type="http://schemas.openxmlformats.org/officeDocument/2006/relationships/hyperlink" Target="https://people.inf.ethz.ch/omutlu/pub/intelligent-architectures-for-intelligent-machines_keynote-paper_VLSI20.pdf" TargetMode="External"/><Relationship Id="rId4" Type="http://schemas.openxmlformats.org/officeDocument/2006/relationships/hyperlink" Target="https://people.inf.ethz.ch/omutlu/pub/onur-IEDM-Tutorial-MemoryCentricComputingSystems-December-12-2020-FINAL.pdf" TargetMode="External"/><Relationship Id="rId9" Type="http://schemas.openxmlformats.org/officeDocument/2006/relationships/hyperlink" Target="https://ieee-iedm.org/wp-content/uploads/2020/11/Mutlu.pdf" TargetMode="External"/></Relationships>
</file>

<file path=ppt/slides/_rels/slide174.xml.rels><?xml version="1.0" encoding="UTF-8" standalone="yes"?>
<Relationships xmlns="http://schemas.openxmlformats.org/package/2006/relationships"><Relationship Id="rId8" Type="http://schemas.openxmlformats.org/officeDocument/2006/relationships/hyperlink" Target="https://www.youtube.com/watch?v=1S9P5-i4EuI" TargetMode="External"/><Relationship Id="rId13" Type="http://schemas.openxmlformats.org/officeDocument/2006/relationships/image" Target="../media/image152.png"/><Relationship Id="rId3" Type="http://schemas.openxmlformats.org/officeDocument/2006/relationships/hyperlink" Target="https://ieee-iedm.org/program/tutorials/" TargetMode="External"/><Relationship Id="rId7" Type="http://schemas.openxmlformats.org/officeDocument/2006/relationships/hyperlink" Target="https://www.youtube.com/watch?v=H3sEaINPBOE" TargetMode="External"/><Relationship Id="rId12" Type="http://schemas.openxmlformats.org/officeDocument/2006/relationships/hyperlink" Target="https://www.youtube.com/onurmutlulectures" TargetMode="External"/><Relationship Id="rId2" Type="http://schemas.openxmlformats.org/officeDocument/2006/relationships/hyperlink" Target="https://people.inf.ethz.ch/omutlu/pub/onur-IEDM-Tutorial-MemoryCentricComputingSystems-December-12-2020-FINAL.pptx" TargetMode="External"/><Relationship Id="rId1" Type="http://schemas.openxmlformats.org/officeDocument/2006/relationships/slideLayout" Target="../slideLayouts/slideLayout236.xml"/><Relationship Id="rId6" Type="http://schemas.openxmlformats.org/officeDocument/2006/relationships/hyperlink" Target="https://people.inf.ethz.ch/omutlu/pub/onur-IEDM-Tutorial-ExecutiveSummary-MemoryCentricComputingSystems-December-12-2020-FINAL.pdf" TargetMode="External"/><Relationship Id="rId11" Type="http://schemas.openxmlformats.org/officeDocument/2006/relationships/hyperlink" Target="https://people.inf.ethz.ch/omutlu/pub/ModernPrimerOnPIM_springer-emerging-computing-bookchapter21.pdf" TargetMode="External"/><Relationship Id="rId5" Type="http://schemas.openxmlformats.org/officeDocument/2006/relationships/hyperlink" Target="https://people.inf.ethz.ch/omutlu/pub/onur-IEDM-Tutorial-ExecutiveSummary-MemoryCentricComputingSystems-December-12-2020-FINAL.pptx" TargetMode="External"/><Relationship Id="rId10" Type="http://schemas.openxmlformats.org/officeDocument/2006/relationships/hyperlink" Target="https://people.inf.ethz.ch/omutlu/pub/intelligent-architectures-for-intelligent-machines_keynote-paper_VLSI20.pdf" TargetMode="External"/><Relationship Id="rId4" Type="http://schemas.openxmlformats.org/officeDocument/2006/relationships/hyperlink" Target="https://people.inf.ethz.ch/omutlu/pub/onur-IEDM-Tutorial-MemoryCentricComputingSystems-December-12-2020-FINAL.pdf" TargetMode="External"/><Relationship Id="rId9" Type="http://schemas.openxmlformats.org/officeDocument/2006/relationships/hyperlink" Target="https://ieee-iedm.org/wp-content/uploads/2020/11/Mutlu.pdf" TargetMode="Externa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36.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9.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182.xml.rels><?xml version="1.0" encoding="UTF-8" standalone="yes"?>
<Relationships xmlns="http://schemas.openxmlformats.org/package/2006/relationships"><Relationship Id="rId3" Type="http://schemas.openxmlformats.org/officeDocument/2006/relationships/hyperlink" Target="https://people.inf.ethz.ch/omutlu/projects.htm" TargetMode="External"/><Relationship Id="rId2" Type="http://schemas.openxmlformats.org/officeDocument/2006/relationships/hyperlink" Target="https://people.inf.ethz.ch/omutlu/pub/ModernPrimerOnPIM_springer-emerging-computing-bookchapter21.pdf" TargetMode="External"/><Relationship Id="rId1" Type="http://schemas.openxmlformats.org/officeDocument/2006/relationships/slideLayout" Target="../slideLayouts/slideLayout236.xml"/><Relationship Id="rId5" Type="http://schemas.openxmlformats.org/officeDocument/2006/relationships/image" Target="../media/image139.png"/><Relationship Id="rId4" Type="http://schemas.openxmlformats.org/officeDocument/2006/relationships/hyperlink" Target="https://arxiv.org/pdf/1903.03988.pdf" TargetMode="External"/></Relationships>
</file>

<file path=ppt/slides/_rels/slide183.xml.rels><?xml version="1.0" encoding="UTF-8" standalone="yes"?>
<Relationships xmlns="http://schemas.openxmlformats.org/package/2006/relationships"><Relationship Id="rId3" Type="http://schemas.openxmlformats.org/officeDocument/2006/relationships/hyperlink" Target="https://www.research.ibm.com/journal/" TargetMode="External"/><Relationship Id="rId2" Type="http://schemas.openxmlformats.org/officeDocument/2006/relationships/hyperlink" Target="https://arxiv.org/pdf/1907.12947.pdf" TargetMode="External"/><Relationship Id="rId1" Type="http://schemas.openxmlformats.org/officeDocument/2006/relationships/slideLayout" Target="../slideLayouts/slideLayout236.xml"/><Relationship Id="rId4" Type="http://schemas.openxmlformats.org/officeDocument/2006/relationships/image" Target="../media/image140.png"/></Relationships>
</file>

<file path=ppt/slides/_rels/slide184.xml.rels><?xml version="1.0" encoding="UTF-8" standalone="yes"?>
<Relationships xmlns="http://schemas.openxmlformats.org/package/2006/relationships"><Relationship Id="rId8" Type="http://schemas.openxmlformats.org/officeDocument/2006/relationships/hyperlink" Target="https://www.youtube.com/watch?v=1S9P5-i4EuI" TargetMode="External"/><Relationship Id="rId3" Type="http://schemas.openxmlformats.org/officeDocument/2006/relationships/hyperlink" Target="https://ieee-iedm.org/program/tutorials/" TargetMode="External"/><Relationship Id="rId7" Type="http://schemas.openxmlformats.org/officeDocument/2006/relationships/hyperlink" Target="https://www.youtube.com/watch?v=H3sEaINPBOE" TargetMode="External"/><Relationship Id="rId12" Type="http://schemas.openxmlformats.org/officeDocument/2006/relationships/hyperlink" Target="https://www.youtube.com/onurmutlulectures" TargetMode="External"/><Relationship Id="rId2" Type="http://schemas.openxmlformats.org/officeDocument/2006/relationships/hyperlink" Target="https://people.inf.ethz.ch/omutlu/pub/onur-IEDM-Tutorial-MemoryCentricComputingSystems-December-12-2020-FINAL.pptx" TargetMode="External"/><Relationship Id="rId1" Type="http://schemas.openxmlformats.org/officeDocument/2006/relationships/slideLayout" Target="../slideLayouts/slideLayout236.xml"/><Relationship Id="rId6" Type="http://schemas.openxmlformats.org/officeDocument/2006/relationships/hyperlink" Target="https://people.inf.ethz.ch/omutlu/pub/onur-IEDM-Tutorial-ExecutiveSummary-MemoryCentricComputingSystems-December-12-2020-FINAL.pdf" TargetMode="External"/><Relationship Id="rId11" Type="http://schemas.openxmlformats.org/officeDocument/2006/relationships/hyperlink" Target="https://people.inf.ethz.ch/omutlu/pub/ModernPrimerOnPIM_springer-emerging-computing-bookchapter21.pdf" TargetMode="External"/><Relationship Id="rId5" Type="http://schemas.openxmlformats.org/officeDocument/2006/relationships/hyperlink" Target="https://people.inf.ethz.ch/omutlu/pub/onur-IEDM-Tutorial-ExecutiveSummary-MemoryCentricComputingSystems-December-12-2020-FINAL.pptx" TargetMode="External"/><Relationship Id="rId10" Type="http://schemas.openxmlformats.org/officeDocument/2006/relationships/hyperlink" Target="https://people.inf.ethz.ch/omutlu/pub/intelligent-architectures-for-intelligent-machines_keynote-paper_VLSI20.pdf" TargetMode="External"/><Relationship Id="rId4" Type="http://schemas.openxmlformats.org/officeDocument/2006/relationships/hyperlink" Target="https://people.inf.ethz.ch/omutlu/pub/onur-IEDM-Tutorial-MemoryCentricComputingSystems-December-12-2020-FINAL.pdf" TargetMode="External"/><Relationship Id="rId9" Type="http://schemas.openxmlformats.org/officeDocument/2006/relationships/hyperlink" Target="https://ieee-iedm.org/wp-content/uploads/2020/11/Mutlu.pdf" TargetMode="External"/></Relationships>
</file>

<file path=ppt/slides/_rels/slide185.xml.rels><?xml version="1.0" encoding="UTF-8" standalone="yes"?>
<Relationships xmlns="http://schemas.openxmlformats.org/package/2006/relationships"><Relationship Id="rId8" Type="http://schemas.openxmlformats.org/officeDocument/2006/relationships/hyperlink" Target="https://www.youtube.com/watch?v=1S9P5-i4EuI" TargetMode="External"/><Relationship Id="rId13" Type="http://schemas.openxmlformats.org/officeDocument/2006/relationships/image" Target="../media/image152.png"/><Relationship Id="rId3" Type="http://schemas.openxmlformats.org/officeDocument/2006/relationships/hyperlink" Target="https://ieee-iedm.org/program/tutorials/" TargetMode="External"/><Relationship Id="rId7" Type="http://schemas.openxmlformats.org/officeDocument/2006/relationships/hyperlink" Target="https://www.youtube.com/watch?v=H3sEaINPBOE" TargetMode="External"/><Relationship Id="rId12" Type="http://schemas.openxmlformats.org/officeDocument/2006/relationships/hyperlink" Target="https://www.youtube.com/onurmutlulectures" TargetMode="External"/><Relationship Id="rId2" Type="http://schemas.openxmlformats.org/officeDocument/2006/relationships/hyperlink" Target="https://people.inf.ethz.ch/omutlu/pub/onur-IEDM-Tutorial-MemoryCentricComputingSystems-December-12-2020-FINAL.pptx" TargetMode="External"/><Relationship Id="rId1" Type="http://schemas.openxmlformats.org/officeDocument/2006/relationships/slideLayout" Target="../slideLayouts/slideLayout236.xml"/><Relationship Id="rId6" Type="http://schemas.openxmlformats.org/officeDocument/2006/relationships/hyperlink" Target="https://people.inf.ethz.ch/omutlu/pub/onur-IEDM-Tutorial-ExecutiveSummary-MemoryCentricComputingSystems-December-12-2020-FINAL.pdf" TargetMode="External"/><Relationship Id="rId11" Type="http://schemas.openxmlformats.org/officeDocument/2006/relationships/hyperlink" Target="https://people.inf.ethz.ch/omutlu/pub/ModernPrimerOnPIM_springer-emerging-computing-bookchapter21.pdf" TargetMode="External"/><Relationship Id="rId5" Type="http://schemas.openxmlformats.org/officeDocument/2006/relationships/hyperlink" Target="https://people.inf.ethz.ch/omutlu/pub/onur-IEDM-Tutorial-ExecutiveSummary-MemoryCentricComputingSystems-December-12-2020-FINAL.pptx" TargetMode="External"/><Relationship Id="rId10" Type="http://schemas.openxmlformats.org/officeDocument/2006/relationships/hyperlink" Target="https://people.inf.ethz.ch/omutlu/pub/intelligent-architectures-for-intelligent-machines_keynote-paper_VLSI20.pdf" TargetMode="External"/><Relationship Id="rId4" Type="http://schemas.openxmlformats.org/officeDocument/2006/relationships/hyperlink" Target="https://people.inf.ethz.ch/omutlu/pub/onur-IEDM-Tutorial-MemoryCentricComputingSystems-December-12-2020-FINAL.pdf" TargetMode="External"/><Relationship Id="rId9" Type="http://schemas.openxmlformats.org/officeDocument/2006/relationships/hyperlink" Target="https://ieee-iedm.org/wp-content/uploads/2020/11/Mutlu.pdf" TargetMode="Externa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187.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hyperlink" Target="http://www.safari.ethz.ch/" TargetMode="External"/><Relationship Id="rId1" Type="http://schemas.openxmlformats.org/officeDocument/2006/relationships/slideLayout" Target="../slideLayouts/slideLayout236.xml"/></Relationships>
</file>

<file path=ppt/slides/_rels/slide18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8.png"/><Relationship Id="rId1" Type="http://schemas.openxmlformats.org/officeDocument/2006/relationships/slideLayout" Target="../slideLayouts/slideLayout706.xml"/><Relationship Id="rId6" Type="http://schemas.openxmlformats.org/officeDocument/2006/relationships/hyperlink" Target="https://safari.ethz.ch/safari-newsletter-january-2021/" TargetMode="External"/><Relationship Id="rId5" Type="http://schemas.openxmlformats.org/officeDocument/2006/relationships/image" Target="../media/image159.jpeg"/><Relationship Id="rId4" Type="http://schemas.openxmlformats.org/officeDocument/2006/relationships/hyperlink" Target="http://www.safari.ethz.ch/" TargetMode="External"/></Relationships>
</file>

<file path=ppt/slides/_rels/slide18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hyperlink" Target="https://safari.ethz.ch/safari-newsletter-april-2020/" TargetMode="External"/><Relationship Id="rId1" Type="http://schemas.openxmlformats.org/officeDocument/2006/relationships/slideLayout" Target="../slideLayouts/slideLayout615.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36.xml"/></Relationships>
</file>

<file path=ppt/slides/_rels/slide190.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hyperlink" Target="https://safari.ethz.ch/safari-newsletter-january-2021/" TargetMode="External"/><Relationship Id="rId1" Type="http://schemas.openxmlformats.org/officeDocument/2006/relationships/slideLayout" Target="../slideLayouts/slideLayout615.xml"/></Relationships>
</file>

<file path=ppt/slides/_rels/slide191.xml.rels><?xml version="1.0" encoding="UTF-8" standalone="yes"?>
<Relationships xmlns="http://schemas.openxmlformats.org/package/2006/relationships"><Relationship Id="rId3" Type="http://schemas.openxmlformats.org/officeDocument/2006/relationships/hyperlink" Target="https://www.youtube.com/onurmutlulectures" TargetMode="External"/><Relationship Id="rId2" Type="http://schemas.openxmlformats.org/officeDocument/2006/relationships/hyperlink" Target="https://people.inf.ethz.ch/omutlu/projects.htm" TargetMode="External"/><Relationship Id="rId1" Type="http://schemas.openxmlformats.org/officeDocument/2006/relationships/slideLayout" Target="../slideLayouts/slideLayout773.xml"/></Relationships>
</file>

<file path=ppt/slides/_rels/slide192.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hyperlink" Target="https://people.inf.ethz.ch/omutlu" TargetMode="Externa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36.xml"/></Relationships>
</file>

<file path=ppt/slides/_rels/slide19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36.xml"/></Relationships>
</file>

<file path=ppt/slides/_rels/slide19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36.xml"/><Relationship Id="rId4" Type="http://schemas.openxmlformats.org/officeDocument/2006/relationships/image" Target="../media/image164.png"/></Relationships>
</file>

<file path=ppt/slides/_rels/slide197.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710.xml"/></Relationships>
</file>

<file path=ppt/slides/_rels/slide19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710.xml"/></Relationships>
</file>

<file path=ppt/slides/_rels/slide199.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23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479.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200.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236.xml"/></Relationships>
</file>

<file path=ppt/slides/_rels/slide201.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slideLayout" Target="../slideLayouts/slideLayout710.xml"/></Relationships>
</file>

<file path=ppt/slides/_rels/slide202.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722.xml"/></Relationships>
</file>

<file path=ppt/slides/_rels/slide203.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slideLayout" Target="../slideLayouts/slideLayout236.xml"/><Relationship Id="rId4" Type="http://schemas.openxmlformats.org/officeDocument/2006/relationships/hyperlink" Target="https://commons.wikimedia.org/w/index.php?curid=31493356" TargetMode="External"/></Relationships>
</file>

<file path=ppt/slides/_rels/slide204.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710.xml"/></Relationships>
</file>

<file path=ppt/slides/_rels/slide205.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710.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4.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82.xml"/></Relationships>
</file>

<file path=ppt/slides/_rels/slide208.xml.rels><?xml version="1.0" encoding="UTF-8" standalone="yes"?>
<Relationships xmlns="http://schemas.openxmlformats.org/package/2006/relationships"><Relationship Id="rId3" Type="http://schemas.openxmlformats.org/officeDocument/2006/relationships/hyperlink" Target="mailto:omutlu@gmail.com" TargetMode="External"/><Relationship Id="rId2" Type="http://schemas.openxmlformats.org/officeDocument/2006/relationships/hyperlink" Target="https://people.inf.ethz.ch/omutlu/" TargetMode="External"/><Relationship Id="rId1" Type="http://schemas.openxmlformats.org/officeDocument/2006/relationships/slideLayout" Target="../slideLayouts/slideLayout745.xml"/><Relationship Id="rId5" Type="http://schemas.openxmlformats.org/officeDocument/2006/relationships/image" Target="../media/image177.png"/><Relationship Id="rId4" Type="http://schemas.openxmlformats.org/officeDocument/2006/relationships/hyperlink" Target="https://people.inf.ethz.ch/omutlu/projects.htm" TargetMode="External"/></Relationships>
</file>

<file path=ppt/slides/_rels/slide209.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178.png"/><Relationship Id="rId7" Type="http://schemas.openxmlformats.org/officeDocument/2006/relationships/image" Target="../media/image181.jpe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180.png"/><Relationship Id="rId5" Type="http://schemas.openxmlformats.org/officeDocument/2006/relationships/image" Target="../media/image179.jpeg"/><Relationship Id="rId10" Type="http://schemas.openxmlformats.org/officeDocument/2006/relationships/image" Target="../media/image182.png"/><Relationship Id="rId4" Type="http://schemas.microsoft.com/office/2007/relationships/hdphoto" Target="../media/hdphoto3.wdp"/><Relationship Id="rId9" Type="http://schemas.openxmlformats.org/officeDocument/2006/relationships/image" Target="../media/image88.png"/></Relationships>
</file>

<file path=ppt/slides/_rels/slide21.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43.tiff"/></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image" Target="../media/image183.jpg"/><Relationship Id="rId2" Type="http://schemas.openxmlformats.org/officeDocument/2006/relationships/hyperlink" Target="http://www.safari.ethz.ch/" TargetMode="External"/><Relationship Id="rId1" Type="http://schemas.openxmlformats.org/officeDocument/2006/relationships/slideLayout" Target="../slideLayouts/slideLayout615.xml"/></Relationships>
</file>

<file path=ppt/slides/_rels/slide2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84.png"/><Relationship Id="rId1" Type="http://schemas.openxmlformats.org/officeDocument/2006/relationships/slideLayout" Target="../slideLayouts/slideLayout757.xml"/><Relationship Id="rId6" Type="http://schemas.openxmlformats.org/officeDocument/2006/relationships/hyperlink" Target="https://safari.ethz.ch/safari-newsletter-april-2020/" TargetMode="External"/><Relationship Id="rId5" Type="http://schemas.openxmlformats.org/officeDocument/2006/relationships/image" Target="../media/image185.jpeg"/><Relationship Id="rId4" Type="http://schemas.openxmlformats.org/officeDocument/2006/relationships/hyperlink" Target="http://www.safari.ethz.ch/" TargetMode="External"/></Relationships>
</file>

<file path=ppt/slides/_rels/slide21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hyperlink" Target="https://safari.ethz.ch/safari-newsletter-january-2021/" TargetMode="External"/><Relationship Id="rId1" Type="http://schemas.openxmlformats.org/officeDocument/2006/relationships/slideLayout" Target="../slideLayouts/slideLayout615.xml"/></Relationships>
</file>

<file path=ppt/slides/_rels/slide217.xml.rels><?xml version="1.0" encoding="UTF-8" standalone="yes"?>
<Relationships xmlns="http://schemas.openxmlformats.org/package/2006/relationships"><Relationship Id="rId2" Type="http://schemas.openxmlformats.org/officeDocument/2006/relationships/hyperlink" Target="https://safari.ethz.ch/safari-alumni/" TargetMode="External"/><Relationship Id="rId1" Type="http://schemas.openxmlformats.org/officeDocument/2006/relationships/slideLayout" Target="../slideLayouts/slideLayout823.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761.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67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761.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834.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834.xml"/></Relationships>
</file>

<file path=ppt/slides/_rels/slide223.xml.rels><?xml version="1.0" encoding="UTF-8" standalone="yes"?>
<Relationships xmlns="http://schemas.openxmlformats.org/package/2006/relationships"><Relationship Id="rId8" Type="http://schemas.openxmlformats.org/officeDocument/2006/relationships/hyperlink" Target="https://www.youtube.com/watch?v=sgd7PHQQ1AI&amp;list=PL5Q2soXY2Zi8D_5MGV6EnXEJHnV2YFBJl&amp;index=39" TargetMode="External"/><Relationship Id="rId3" Type="http://schemas.openxmlformats.org/officeDocument/2006/relationships/hyperlink" Target="https://www.youtube.com/watch?v=kgiZlSOcGFM&amp;list=PL5Q2soXY2Zi8D_5MGV6EnXEJHnV2YFBJl&amp;index=1" TargetMode="External"/><Relationship Id="rId7" Type="http://schemas.openxmlformats.org/officeDocument/2006/relationships/hyperlink" Target="https://www.youtube.com/watch?v=c6_LgzuNdkw&amp;list=PL5Q2soXY2Zi8D_5MGV6EnXEJHnV2YFBJl&amp;index=25" TargetMode="External"/><Relationship Id="rId2" Type="http://schemas.openxmlformats.org/officeDocument/2006/relationships/hyperlink" Target="https://www.youtube.com/onurmutlulectures" TargetMode="External"/><Relationship Id="rId1" Type="http://schemas.openxmlformats.org/officeDocument/2006/relationships/slideLayout" Target="../slideLayouts/slideLayout512.xml"/><Relationship Id="rId6" Type="http://schemas.openxmlformats.org/officeDocument/2006/relationships/hyperlink" Target="https://www.youtube.com/watch?v=F7xZLNMIY1E&amp;list=PL5Q2soXY2Zi8D_5MGV6EnXEJHnV2YFBJl&amp;index=3" TargetMode="External"/><Relationship Id="rId5" Type="http://schemas.openxmlformats.org/officeDocument/2006/relationships/hyperlink" Target="https://www.youtube.com/watch?v=r7sn41lH-4A&amp;list=PL5Q2soXY2Zi8D_5MGV6EnXEJHnV2YFBJl&amp;index=41" TargetMode="External"/><Relationship Id="rId4" Type="http://schemas.openxmlformats.org/officeDocument/2006/relationships/hyperlink" Target="https://www.youtube.com/watch?v=njX_14584Jw&amp;list=PL5Q2soXY2Zi8D_5MGV6EnXEJHnV2YFBJl&amp;index=16" TargetMode="External"/></Relationships>
</file>

<file path=ppt/slides/_rels/slide224.xml.rels><?xml version="1.0" encoding="UTF-8" standalone="yes"?>
<Relationships xmlns="http://schemas.openxmlformats.org/package/2006/relationships"><Relationship Id="rId3" Type="http://schemas.openxmlformats.org/officeDocument/2006/relationships/hyperlink" Target="https://www.youtube.com/watch?v=c3mPdZA-Fmc&amp;list=PL5Q2soXY2Zi9xidyIgBxUz7xRPS-wisBN" TargetMode="External"/><Relationship Id="rId2" Type="http://schemas.openxmlformats.org/officeDocument/2006/relationships/hyperlink" Target="https://www.youtube.com/watch?v=LbC0EZY8yw4&amp;list=PL5Q2soXY2Zi_uej3aY39YB5pfW4SJ7LlN" TargetMode="External"/><Relationship Id="rId1" Type="http://schemas.openxmlformats.org/officeDocument/2006/relationships/slideLayout" Target="../slideLayouts/slideLayout512.xml"/><Relationship Id="rId4" Type="http://schemas.openxmlformats.org/officeDocument/2006/relationships/hyperlink" Target="https://www.youtube.com/onurmutlulectures" TargetMode="External"/></Relationships>
</file>

<file path=ppt/slides/_rels/slide225.xml.rels><?xml version="1.0" encoding="UTF-8" standalone="yes"?>
<Relationships xmlns="http://schemas.openxmlformats.org/package/2006/relationships"><Relationship Id="rId3" Type="http://schemas.openxmlformats.org/officeDocument/2006/relationships/hyperlink" Target="https://www.youtube.com/onurmutlulectures" TargetMode="External"/><Relationship Id="rId2" Type="http://schemas.openxmlformats.org/officeDocument/2006/relationships/image" Target="../media/image186.png"/><Relationship Id="rId1" Type="http://schemas.openxmlformats.org/officeDocument/2006/relationships/slideLayout" Target="../slideLayouts/slideLayout512.xml"/></Relationships>
</file>

<file path=ppt/slides/_rels/slide226.xml.rels><?xml version="1.0" encoding="UTF-8" standalone="yes"?>
<Relationships xmlns="http://schemas.openxmlformats.org/package/2006/relationships"><Relationship Id="rId3" Type="http://schemas.openxmlformats.org/officeDocument/2006/relationships/hyperlink" Target="https://www.youtube.com/watch?v=LbC0EZY8yw4&amp;list=PL5Q2soXY2Zi_uej3aY39YB5pfW4SJ7LlN" TargetMode="External"/><Relationship Id="rId2" Type="http://schemas.openxmlformats.org/officeDocument/2006/relationships/hyperlink" Target="https://safari.ethz.ch/digitaltechnik/spring2021/doku.php?id=schedule" TargetMode="External"/><Relationship Id="rId1" Type="http://schemas.openxmlformats.org/officeDocument/2006/relationships/slideLayout" Target="../slideLayouts/slideLayout512.xml"/><Relationship Id="rId4" Type="http://schemas.openxmlformats.org/officeDocument/2006/relationships/image" Target="../media/image187.png"/></Relationships>
</file>

<file path=ppt/slides/_rels/slide227.xml.rels><?xml version="1.0" encoding="UTF-8" standalone="yes"?>
<Relationships xmlns="http://schemas.openxmlformats.org/package/2006/relationships"><Relationship Id="rId3" Type="http://schemas.openxmlformats.org/officeDocument/2006/relationships/hyperlink" Target="https://www.youtube.com/watch?v=c3mPdZA-Fmc&amp;list=PL5Q2soXY2Zi9xidyIgBxUz7xRPS-wisBN" TargetMode="External"/><Relationship Id="rId2" Type="http://schemas.openxmlformats.org/officeDocument/2006/relationships/hyperlink" Target="https://safari.ethz.ch/architecture/fall2020/doku.php?id=schedule" TargetMode="External"/><Relationship Id="rId1" Type="http://schemas.openxmlformats.org/officeDocument/2006/relationships/slideLayout" Target="../slideLayouts/slideLayout512.xml"/><Relationship Id="rId4" Type="http://schemas.openxmlformats.org/officeDocument/2006/relationships/image" Target="../media/image188.png"/></Relationships>
</file>

<file path=ppt/slides/_rels/slide228.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hyperlink" Target="https://www.youtube.com/watch?v=83tlorht7Mc&amp;list=PL5Q2soXY2Zi8D_5MGV6EnXEJHnV2YFBJl&amp;index=54" TargetMode="External"/><Relationship Id="rId1" Type="http://schemas.openxmlformats.org/officeDocument/2006/relationships/slideLayout" Target="../slideLayouts/slideLayout512.xml"/></Relationships>
</file>

<file path=ppt/slides/_rels/slide22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hyperlink" Target="https://www.youtube.com/watch?v=Sscy1Wrr22A&amp;list=PL5Q2soXY2Zi9xidyIgBxUz7xRPS-wisBN&amp;index=26" TargetMode="External"/><Relationship Id="rId1" Type="http://schemas.openxmlformats.org/officeDocument/2006/relationships/slideLayout" Target="../slideLayouts/slideLayout23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0.xml.rels><?xml version="1.0" encoding="UTF-8" standalone="yes"?>
<Relationships xmlns="http://schemas.openxmlformats.org/package/2006/relationships"><Relationship Id="rId3" Type="http://schemas.openxmlformats.org/officeDocument/2006/relationships/hyperlink" Target="https://www.youtube.com/watch?v=tcQ3zZ3JpuA&amp;list=PL5Q2soXY2Zi8D_5MGV6EnXEJHnV2YFBJl&amp;index=15" TargetMode="External"/><Relationship Id="rId2" Type="http://schemas.openxmlformats.org/officeDocument/2006/relationships/hyperlink" Target="https://www.youtube.com/watch?v=8ffSEKZhmvo&amp;list=PL5Q2soXY2Zi_4oP9LdL3cc8G6NIjD2Ydz" TargetMode="External"/><Relationship Id="rId1" Type="http://schemas.openxmlformats.org/officeDocument/2006/relationships/slideLayout" Target="../slideLayouts/slideLayout125.xml"/></Relationships>
</file>

<file path=ppt/slides/_rels/slide231.xml.rels><?xml version="1.0" encoding="UTF-8" standalone="yes"?>
<Relationships xmlns="http://schemas.openxmlformats.org/package/2006/relationships"><Relationship Id="rId8" Type="http://schemas.openxmlformats.org/officeDocument/2006/relationships/hyperlink" Target="https://v.youku.com/v_show/id_XNDI3MjU3MTM0OA" TargetMode="External"/><Relationship Id="rId3" Type="http://schemas.openxmlformats.org/officeDocument/2006/relationships/hyperlink" Target="https://www.sigarch.org/benefit/awards/acm-sigarch-maurice-wilkes-award/" TargetMode="External"/><Relationship Id="rId7" Type="http://schemas.openxmlformats.org/officeDocument/2006/relationships/hyperlink" Target="https://www.youtube.com/watch?v=8ffSEKZhmvo" TargetMode="External"/><Relationship Id="rId12" Type="http://schemas.openxmlformats.org/officeDocument/2006/relationships/hyperlink" Target="https://people.inf.ethz.ch/omutlu/pub/onur-DAC-EarlyCareerWorkshopPanel-ImpactfulResearch-July-19-2020-withbackup-FINAL.pdf" TargetMode="External"/><Relationship Id="rId2" Type="http://schemas.openxmlformats.org/officeDocument/2006/relationships/hyperlink" Target="https://people.inf.ethz.ch/omutlu/pub/onur-MauriceWilkesAward-June-25-2019-FINAL-public.pptx" TargetMode="External"/><Relationship Id="rId1" Type="http://schemas.openxmlformats.org/officeDocument/2006/relationships/slideLayout" Target="../slideLayouts/slideLayout546.xml"/><Relationship Id="rId6" Type="http://schemas.openxmlformats.org/officeDocument/2006/relationships/hyperlink" Target="https://v.youku.com/v_show/id_XNDI3MjU2ODIwNA" TargetMode="External"/><Relationship Id="rId11" Type="http://schemas.openxmlformats.org/officeDocument/2006/relationships/hyperlink" Target="https://sites.google.com/gapp.nthu.edu.tw/dac-ecw20/" TargetMode="External"/><Relationship Id="rId5" Type="http://schemas.openxmlformats.org/officeDocument/2006/relationships/hyperlink" Target="https://www.youtube.com/watch?v=tcQ3zZ3JpuA" TargetMode="External"/><Relationship Id="rId10" Type="http://schemas.openxmlformats.org/officeDocument/2006/relationships/hyperlink" Target="https://people.inf.ethz.ch/omutlu/pub/onur-DAC-EarlyCareerWorkshopPanel-ImpactfulResearch-July-19-2020-withbackup-FINAL.pptx" TargetMode="External"/><Relationship Id="rId4" Type="http://schemas.openxmlformats.org/officeDocument/2006/relationships/hyperlink" Target="https://people.inf.ethz.ch/omutlu/pub/onur-MauriceWilkesAward-June-25-2019-FINAL-public.pdf" TargetMode="External"/><Relationship Id="rId9" Type="http://schemas.openxmlformats.org/officeDocument/2006/relationships/hyperlink" Target="https://inf.ethz.ch/news-and-events/spotlights/2019/06/mutlu-ACM-SIGARCH-award.html" TargetMode="External"/></Relationships>
</file>

<file path=ppt/slides/_rels/slide232.xml.rels><?xml version="1.0" encoding="UTF-8" standalone="yes"?>
<Relationships xmlns="http://schemas.openxmlformats.org/package/2006/relationships"><Relationship Id="rId3" Type="http://schemas.openxmlformats.org/officeDocument/2006/relationships/hyperlink" Target="http://scholar.google.com/citations?user=7XyGUGkAAAAJ&amp;hl=en" TargetMode="External"/><Relationship Id="rId2" Type="http://schemas.openxmlformats.org/officeDocument/2006/relationships/hyperlink" Target="https://people.inf.ethz.ch/omutlu/projects.htm" TargetMode="External"/><Relationship Id="rId1" Type="http://schemas.openxmlformats.org/officeDocument/2006/relationships/slideLayout" Target="../slideLayouts/slideLayout773.xml"/><Relationship Id="rId4" Type="http://schemas.openxmlformats.org/officeDocument/2006/relationships/hyperlink" Target="https://www.youtube.com/onurmutlulectures" TargetMode="Externa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77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89.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50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797.xml"/></Relationships>
</file>

<file path=ppt/slides/_rels/slide241.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797.xml"/></Relationships>
</file>

<file path=ppt/slides/_rels/slide242.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797.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797.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797.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845.xml"/></Relationships>
</file>

<file path=ppt/slides/_rels/slide246.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845.xml"/><Relationship Id="rId4" Type="http://schemas.openxmlformats.org/officeDocument/2006/relationships/image" Target="../media/image192.png"/></Relationships>
</file>

<file path=ppt/slides/_rels/slide247.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845.xml"/></Relationships>
</file>

<file path=ppt/slides/_rels/slide248.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845.xml"/><Relationship Id="rId4" Type="http://schemas.openxmlformats.org/officeDocument/2006/relationships/image" Target="../media/image194.png"/></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84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0.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845.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845.xml"/></Relationships>
</file>

<file path=ppt/slides/_rels/slide252.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845.xml"/><Relationship Id="rId4" Type="http://schemas.openxmlformats.org/officeDocument/2006/relationships/image" Target="../media/image197.png"/></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77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845.xml"/></Relationships>
</file>

<file path=ppt/slides/_rels/slide258.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845.xml"/></Relationships>
</file>

<file path=ppt/slides/_rels/slide259.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84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0.xml.rels><?xml version="1.0" encoding="UTF-8" standalone="yes"?>
<Relationships xmlns="http://schemas.openxmlformats.org/package/2006/relationships"><Relationship Id="rId8" Type="http://schemas.openxmlformats.org/officeDocument/2006/relationships/hyperlink" Target="https://youtu.be/hasM-p7Ag_g" TargetMode="External"/><Relationship Id="rId3" Type="http://schemas.openxmlformats.org/officeDocument/2006/relationships/hyperlink" Target="http://iscaconf.org/isca2018/" TargetMode="External"/><Relationship Id="rId7" Type="http://schemas.openxmlformats.org/officeDocument/2006/relationships/hyperlink" Target="https://people.inf.ethz.ch/omutlu/pub/X-MEM_Expressive-Memory-for-Rich-Cross-Layer-Abstractions_isca18-lightning-talk.pdf" TargetMode="External"/><Relationship Id="rId2" Type="http://schemas.openxmlformats.org/officeDocument/2006/relationships/hyperlink" Target="https://people.inf.ethz.ch/omutlu/pub/X-MEM_Expressive-Memory-for-Rich-Cross-Layer-Abstractions_isca18.pdf" TargetMode="External"/><Relationship Id="rId1" Type="http://schemas.openxmlformats.org/officeDocument/2006/relationships/slideLayout" Target="../slideLayouts/slideLayout845.xml"/><Relationship Id="rId6" Type="http://schemas.openxmlformats.org/officeDocument/2006/relationships/hyperlink" Target="https://people.inf.ethz.ch/omutlu/pub/X-MEM_Expressive-Memory-for-Rich-Cross-Layer-Abstractions_isca18-lightning-talk.pptx" TargetMode="External"/><Relationship Id="rId5" Type="http://schemas.openxmlformats.org/officeDocument/2006/relationships/hyperlink" Target="https://people.inf.ethz.ch/omutlu/pub/X-MEM_Expressive-Memory-for-Rich-Cross-Layer-Abstractions_isca18-talk.pdf" TargetMode="External"/><Relationship Id="rId4" Type="http://schemas.openxmlformats.org/officeDocument/2006/relationships/hyperlink" Target="https://people.inf.ethz.ch/omutlu/pub/X-MEM_Expressive-Memory-for-Rich-Cross-Layer-Abstractions_isca18-talk.pptx" TargetMode="External"/><Relationship Id="rId9" Type="http://schemas.openxmlformats.org/officeDocument/2006/relationships/image" Target="../media/image200.png"/></Relationships>
</file>

<file path=ppt/slides/_rels/slide261.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845.xml"/></Relationships>
</file>

<file path=ppt/slides/_rels/slide262.xml.rels><?xml version="1.0" encoding="UTF-8" standalone="yes"?>
<Relationships xmlns="http://schemas.openxmlformats.org/package/2006/relationships"><Relationship Id="rId8" Type="http://schemas.openxmlformats.org/officeDocument/2006/relationships/hyperlink" Target="https://youtu.be/M_0qvO97_hM" TargetMode="External"/><Relationship Id="rId3" Type="http://schemas.openxmlformats.org/officeDocument/2006/relationships/hyperlink" Target="http://iscaconf.org/isca2018/" TargetMode="External"/><Relationship Id="rId7" Type="http://schemas.openxmlformats.org/officeDocument/2006/relationships/hyperlink" Target="https://people.inf.ethz.ch/omutlu/pub/LocalityDescriptor-Cross-Layer-GPU-Data-Locality-Abstraction_isca18-lightning-talk.pdf" TargetMode="External"/><Relationship Id="rId2" Type="http://schemas.openxmlformats.org/officeDocument/2006/relationships/hyperlink" Target="https://people.inf.ethz.ch/omutlu/pub/LocalityDescriptor-Cross-Layer-GPU-Data-Locality-Abstraction_isca18.pdf" TargetMode="External"/><Relationship Id="rId1" Type="http://schemas.openxmlformats.org/officeDocument/2006/relationships/slideLayout" Target="../slideLayouts/slideLayout845.xml"/><Relationship Id="rId6" Type="http://schemas.openxmlformats.org/officeDocument/2006/relationships/hyperlink" Target="https://people.inf.ethz.ch/omutlu/pub/LocalityDescriptor-Cross-Layer-GPU-Data-Locality-Abstraction_isca18-lightning-talk.pptx" TargetMode="External"/><Relationship Id="rId5" Type="http://schemas.openxmlformats.org/officeDocument/2006/relationships/hyperlink" Target="https://people.inf.ethz.ch/omutlu/pub/LocalityDescriptor-Cross-Layer-GPU-Data-Locality-Abstraction_isca18-talk.pdf" TargetMode="External"/><Relationship Id="rId4" Type="http://schemas.openxmlformats.org/officeDocument/2006/relationships/hyperlink" Target="https://people.inf.ethz.ch/omutlu/pub/LocalityDescriptor-Cross-Layer-GPU-Data-Locality-Abstraction_isca18-talk.pptx" TargetMode="External"/><Relationship Id="rId9" Type="http://schemas.openxmlformats.org/officeDocument/2006/relationships/image" Target="../media/image202.png"/></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264.xml.rels><?xml version="1.0" encoding="UTF-8" standalone="yes"?>
<Relationships xmlns="http://schemas.openxmlformats.org/package/2006/relationships"><Relationship Id="rId8" Type="http://schemas.openxmlformats.org/officeDocument/2006/relationships/image" Target="../media/image203.png"/><Relationship Id="rId3" Type="http://schemas.openxmlformats.org/officeDocument/2006/relationships/hyperlink" Target="http://2014.dsn.org/" TargetMode="External"/><Relationship Id="rId7" Type="http://schemas.openxmlformats.org/officeDocument/2006/relationships/hyperlink" Target="http://www.zdnet.com/how-good-does-memory-need-to-be-7000031853/" TargetMode="External"/><Relationship Id="rId2" Type="http://schemas.openxmlformats.org/officeDocument/2006/relationships/hyperlink" Target="http://users.ece.cmu.edu/~omutlu/pub/heterogeneous-reliability-memory-for-data-centers_dsn14.pdf" TargetMode="External"/><Relationship Id="rId1" Type="http://schemas.openxmlformats.org/officeDocument/2006/relationships/slideLayout" Target="../slideLayouts/slideLayout2.xml"/><Relationship Id="rId6" Type="http://schemas.openxmlformats.org/officeDocument/2006/relationships/hyperlink" Target="http://users.ece.cmu.edu/~omutlu/pub/heterogeneous-reliability-memory-for-data-centers_luo_dsn14-talk.pdf" TargetMode="External"/><Relationship Id="rId5" Type="http://schemas.openxmlformats.org/officeDocument/2006/relationships/hyperlink" Target="http://users.ece.cmu.edu/~omutlu/pub/heterogeneous-reliability-memory-for-data-centers_luo_dsn14-talk.pptx" TargetMode="External"/><Relationship Id="rId4" Type="http://schemas.openxmlformats.org/officeDocument/2006/relationships/hyperlink" Target="http://users.ece.cmu.edu/~omutlu/pub/heterogeneous-reliability-memory_dsn14-summary.pdf" TargetMode="External"/></Relationships>
</file>

<file path=ppt/slides/_rels/slide26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2.xml"/><Relationship Id="rId1" Type="http://schemas.openxmlformats.org/officeDocument/2006/relationships/slideLayout" Target="../slideLayouts/slideLayout253.xml"/><Relationship Id="rId4" Type="http://schemas.openxmlformats.org/officeDocument/2006/relationships/image" Target="../media/image204.jpeg"/></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62.xml"/></Relationships>
</file>

<file path=ppt/slides/_rels/slide267.xml.rels><?xml version="1.0" encoding="UTF-8" standalone="yes"?>
<Relationships xmlns="http://schemas.openxmlformats.org/package/2006/relationships"><Relationship Id="rId8" Type="http://schemas.openxmlformats.org/officeDocument/2006/relationships/image" Target="../media/image203.png"/><Relationship Id="rId3" Type="http://schemas.openxmlformats.org/officeDocument/2006/relationships/hyperlink" Target="http://2014.dsn.org/" TargetMode="External"/><Relationship Id="rId7" Type="http://schemas.openxmlformats.org/officeDocument/2006/relationships/hyperlink" Target="http://www.zdnet.com/how-good-does-memory-need-to-be-7000031853/" TargetMode="External"/><Relationship Id="rId2" Type="http://schemas.openxmlformats.org/officeDocument/2006/relationships/hyperlink" Target="http://users.ece.cmu.edu/~omutlu/pub/heterogeneous-reliability-memory-for-data-centers_dsn14.pdf" TargetMode="External"/><Relationship Id="rId1" Type="http://schemas.openxmlformats.org/officeDocument/2006/relationships/slideLayout" Target="../slideLayouts/slideLayout2.xml"/><Relationship Id="rId6" Type="http://schemas.openxmlformats.org/officeDocument/2006/relationships/hyperlink" Target="http://users.ece.cmu.edu/~omutlu/pub/heterogeneous-reliability-memory-for-data-centers_luo_dsn14-talk.pdf" TargetMode="External"/><Relationship Id="rId5" Type="http://schemas.openxmlformats.org/officeDocument/2006/relationships/hyperlink" Target="http://users.ece.cmu.edu/~omutlu/pub/heterogeneous-reliability-memory-for-data-centers_luo_dsn14-talk.pptx" TargetMode="External"/><Relationship Id="rId4" Type="http://schemas.openxmlformats.org/officeDocument/2006/relationships/hyperlink" Target="http://users.ece.cmu.edu/~omutlu/pub/heterogeneous-reliability-memory_dsn14-summary.pdf" TargetMode="Externa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845.xml"/></Relationships>
</file>

<file path=ppt/slides/_rels/slide269.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34.xml"/><Relationship Id="rId1" Type="http://schemas.openxmlformats.org/officeDocument/2006/relationships/slideLayout" Target="../slideLayouts/slideLayout869.xml"/><Relationship Id="rId4" Type="http://schemas.openxmlformats.org/officeDocument/2006/relationships/image" Target="../media/image20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0.xml.rels><?xml version="1.0" encoding="UTF-8" standalone="yes"?>
<Relationships xmlns="http://schemas.openxmlformats.org/package/2006/relationships"><Relationship Id="rId3" Type="http://schemas.openxmlformats.org/officeDocument/2006/relationships/hyperlink" Target="http://www.microarch.org/micro52/" TargetMode="External"/><Relationship Id="rId7" Type="http://schemas.openxmlformats.org/officeDocument/2006/relationships/image" Target="../media/image207.png"/><Relationship Id="rId2" Type="http://schemas.openxmlformats.org/officeDocument/2006/relationships/hyperlink" Target="https://people.inf.ethz.ch/omutlu/pub/EDEN-efficient-DNN-inference-with-approximate-memory_micro19.pdf" TargetMode="External"/><Relationship Id="rId1" Type="http://schemas.openxmlformats.org/officeDocument/2006/relationships/slideLayout" Target="../slideLayouts/slideLayout2.xml"/><Relationship Id="rId6" Type="http://schemas.openxmlformats.org/officeDocument/2006/relationships/hyperlink" Target="https://www.youtube.com/watch?v=oS-bKY75gXQ" TargetMode="External"/><Relationship Id="rId5" Type="http://schemas.openxmlformats.org/officeDocument/2006/relationships/hyperlink" Target="https://people.inf.ethz.ch/omutlu/pub/EDEN-efficient-DNN-inference-with-approximate-memory_micro19-lightning-talk.pdf" TargetMode="External"/><Relationship Id="rId4" Type="http://schemas.openxmlformats.org/officeDocument/2006/relationships/hyperlink" Target="https://people.inf.ethz.ch/omutlu/pub/EDEN-efficient-DNN-inference-with-approximate-memory_micro19-lightning-talk.pptx" TargetMode="External"/></Relationships>
</file>

<file path=ppt/slides/_rels/slide271.xml.rels><?xml version="1.0" encoding="UTF-8" standalone="yes"?>
<Relationships xmlns="http://schemas.openxmlformats.org/package/2006/relationships"><Relationship Id="rId8" Type="http://schemas.openxmlformats.org/officeDocument/2006/relationships/hyperlink" Target="https://people.inf.ethz.ch/omutlu/pub/SMASH-sparse-matrix-software-hardware-acceleration_micro19-poster.pptx" TargetMode="External"/><Relationship Id="rId3" Type="http://schemas.openxmlformats.org/officeDocument/2006/relationships/hyperlink" Target="http://www.microarch.org/micro52/" TargetMode="External"/><Relationship Id="rId7" Type="http://schemas.openxmlformats.org/officeDocument/2006/relationships/hyperlink" Target="https://people.inf.ethz.ch/omutlu/pub/SMASH-sparse-matrix-software-hardware-acceleration_micro19-lightning-talk.pdf" TargetMode="External"/><Relationship Id="rId12" Type="http://schemas.openxmlformats.org/officeDocument/2006/relationships/image" Target="../media/image208.png"/><Relationship Id="rId2" Type="http://schemas.openxmlformats.org/officeDocument/2006/relationships/hyperlink" Target="https://people.inf.ethz.ch/omutlu/pub/SMASH-sparse-matrix-software-hardware-acceleration_micro19.pdf" TargetMode="External"/><Relationship Id="rId1" Type="http://schemas.openxmlformats.org/officeDocument/2006/relationships/slideLayout" Target="../slideLayouts/slideLayout2.xml"/><Relationship Id="rId6" Type="http://schemas.openxmlformats.org/officeDocument/2006/relationships/hyperlink" Target="https://people.inf.ethz.ch/omutlu/pub/SMASH-sparse-matrix-software-hardware-acceleration_micro19-lightning-talk.pptx" TargetMode="External"/><Relationship Id="rId11" Type="http://schemas.openxmlformats.org/officeDocument/2006/relationships/hyperlink" Target="https://www.youtube.com/watch?v=LWYVQ3o_SdU" TargetMode="External"/><Relationship Id="rId5" Type="http://schemas.openxmlformats.org/officeDocument/2006/relationships/hyperlink" Target="https://people.inf.ethz.ch/omutlu/pub/SMASH-sparse-matrix-software-hardware-acceleration_micro19-talk.pdf" TargetMode="External"/><Relationship Id="rId10" Type="http://schemas.openxmlformats.org/officeDocument/2006/relationships/hyperlink" Target="https://www.youtube.com/watch?v=VN0PQ5zgLGg" TargetMode="External"/><Relationship Id="rId4" Type="http://schemas.openxmlformats.org/officeDocument/2006/relationships/hyperlink" Target="https://people.inf.ethz.ch/omutlu/pub/SMASH-sparse-matrix-software-hardware-acceleration_micro19-talk.pptx" TargetMode="External"/><Relationship Id="rId9" Type="http://schemas.openxmlformats.org/officeDocument/2006/relationships/hyperlink" Target="https://people.inf.ethz.ch/omutlu/pub/SMASH-sparse-matrix-software-hardware-acceleration_micro19-poster.pdf" TargetMode="External"/></Relationships>
</file>

<file path=ppt/slides/_rels/slide272.xml.rels><?xml version="1.0" encoding="UTF-8" standalone="yes"?>
<Relationships xmlns="http://schemas.openxmlformats.org/package/2006/relationships"><Relationship Id="rId8" Type="http://schemas.openxmlformats.org/officeDocument/2006/relationships/hyperlink" Target="https://people.inf.ethz.ch/omutlu/pub/VBI-virtual-block-interface_isca20-ARM-Research-Summit-poster.pptx" TargetMode="External"/><Relationship Id="rId13" Type="http://schemas.openxmlformats.org/officeDocument/2006/relationships/image" Target="../media/image209.png"/><Relationship Id="rId3" Type="http://schemas.openxmlformats.org/officeDocument/2006/relationships/hyperlink" Target="http://iscaconf.org/isca2020/" TargetMode="External"/><Relationship Id="rId7" Type="http://schemas.openxmlformats.org/officeDocument/2006/relationships/hyperlink" Target="https://people.inf.ethz.ch/omutlu/pub/VBI-virtual-block-interface_isca20-lightning-talk.pdf" TargetMode="External"/><Relationship Id="rId12" Type="http://schemas.openxmlformats.org/officeDocument/2006/relationships/hyperlink" Target="https://www.youtube.com/watch?v=PPR7YrBi7IQ" TargetMode="External"/><Relationship Id="rId2" Type="http://schemas.openxmlformats.org/officeDocument/2006/relationships/hyperlink" Target="https://people.inf.ethz.ch/omutlu/pub/VBI-virtual-block-interface_isca20.pdf" TargetMode="External"/><Relationship Id="rId1" Type="http://schemas.openxmlformats.org/officeDocument/2006/relationships/slideLayout" Target="../slideLayouts/slideLayout2.xml"/><Relationship Id="rId6" Type="http://schemas.openxmlformats.org/officeDocument/2006/relationships/hyperlink" Target="https://people.inf.ethz.ch/omutlu/pub/VBI-virtual-block-interface_isca20-lightning-talk.pptx" TargetMode="External"/><Relationship Id="rId11" Type="http://schemas.openxmlformats.org/officeDocument/2006/relationships/hyperlink" Target="https://youtu.be/04l-Zlaue0k" TargetMode="External"/><Relationship Id="rId5" Type="http://schemas.openxmlformats.org/officeDocument/2006/relationships/hyperlink" Target="https://people.inf.ethz.ch/omutlu/pub/VBI-virtual-block-interface_isca20-talk.pdf" TargetMode="External"/><Relationship Id="rId10" Type="http://schemas.openxmlformats.org/officeDocument/2006/relationships/hyperlink" Target="https://www.youtube.com/watch?v=7c6LgVrCwPo" TargetMode="External"/><Relationship Id="rId4" Type="http://schemas.openxmlformats.org/officeDocument/2006/relationships/hyperlink" Target="https://people.inf.ethz.ch/omutlu/pub/VBI-virtual-block-interface_isca20-talk.pptx" TargetMode="External"/><Relationship Id="rId9" Type="http://schemas.openxmlformats.org/officeDocument/2006/relationships/hyperlink" Target="https://people.inf.ethz.ch/omutlu/pub/VBI-virtual-block-interface_isca20-ARM-Research-Summit-poster.pdf" TargetMode="Externa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772.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46.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8" Type="http://schemas.openxmlformats.org/officeDocument/2006/relationships/hyperlink" Target="https://people.inf.ethz.ch/omutlu/pub/memory-scaling_memcon13.pdf" TargetMode="External"/><Relationship Id="rId3" Type="http://schemas.openxmlformats.org/officeDocument/2006/relationships/hyperlink" Target="http://www.ewh.ieee.org/soc/eds/imw/" TargetMode="External"/><Relationship Id="rId7" Type="http://schemas.openxmlformats.org/officeDocument/2006/relationships/image" Target="../media/image48.png"/><Relationship Id="rId2" Type="http://schemas.openxmlformats.org/officeDocument/2006/relationships/hyperlink" Target="https://people.inf.ethz.ch/omutlu/pub/memory-scaling_imw13.pdf" TargetMode="External"/><Relationship Id="rId1" Type="http://schemas.openxmlformats.org/officeDocument/2006/relationships/slideLayout" Target="../slideLayouts/slideLayout236.xml"/><Relationship Id="rId6" Type="http://schemas.openxmlformats.org/officeDocument/2006/relationships/hyperlink" Target="http://www.eetimes.com/document.asp?doc_id=1280950" TargetMode="External"/><Relationship Id="rId5" Type="http://schemas.openxmlformats.org/officeDocument/2006/relationships/hyperlink" Target="https://people.inf.ethz.ch/omutlu/pub/mutlu_memory-scaling_imw13_invited-talk.pdf" TargetMode="External"/><Relationship Id="rId4" Type="http://schemas.openxmlformats.org/officeDocument/2006/relationships/hyperlink" Target="https://people.inf.ethz.ch/omutlu/pub/mutlu_memory-scaling_imw13_invited-talk.pptx"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38.xml"/></Relationships>
</file>

<file path=ppt/slides/_rels/slide33.xml.rels><?xml version="1.0" encoding="UTF-8" standalone="yes"?>
<Relationships xmlns="http://schemas.openxmlformats.org/package/2006/relationships"><Relationship Id="rId3" Type="http://schemas.openxmlformats.org/officeDocument/2006/relationships/hyperlink" Target="http://2015.dsn.org/" TargetMode="External"/><Relationship Id="rId7" Type="http://schemas.openxmlformats.org/officeDocument/2006/relationships/image" Target="../media/image50.png"/><Relationship Id="rId2" Type="http://schemas.openxmlformats.org/officeDocument/2006/relationships/hyperlink" Target="http://users.ece.cmu.edu/~omutlu/pub/memory-errors-at-facebook_dsn15.pdf" TargetMode="External"/><Relationship Id="rId1" Type="http://schemas.openxmlformats.org/officeDocument/2006/relationships/slideLayout" Target="../slideLayouts/slideLayout660.xml"/><Relationship Id="rId6" Type="http://schemas.openxmlformats.org/officeDocument/2006/relationships/hyperlink" Target="https://www.ece.cmu.edu/~safari/tools/memerr/index.html" TargetMode="External"/><Relationship Id="rId5" Type="http://schemas.openxmlformats.org/officeDocument/2006/relationships/hyperlink" Target="http://users.ece.cmu.edu/~omutlu/pub/memory-errors-at-facebook_dsn15-talk.pdf" TargetMode="External"/><Relationship Id="rId4" Type="http://schemas.openxmlformats.org/officeDocument/2006/relationships/hyperlink" Target="http://users.ece.cmu.edu/~omutlu/pub/memory-errors-at-facebook_dsn15-talk.pptx"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users.ece.cmu.edu/~omutlu/pub/avatar-dram-refresh_dsn15.pdf" TargetMode="External"/><Relationship Id="rId3" Type="http://schemas.openxmlformats.org/officeDocument/2006/relationships/image" Target="../media/image52.png"/><Relationship Id="rId7" Type="http://schemas.openxmlformats.org/officeDocument/2006/relationships/hyperlink" Target="http://users.ece.cmu.edu/~omutlu/pub/adaptive-latency-dram_hpca15.pdf" TargetMode="External"/><Relationship Id="rId2" Type="http://schemas.openxmlformats.org/officeDocument/2006/relationships/image" Target="../media/image51.png"/><Relationship Id="rId1" Type="http://schemas.openxmlformats.org/officeDocument/2006/relationships/slideLayout" Target="../slideLayouts/slideLayout638.xml"/><Relationship Id="rId6" Type="http://schemas.openxmlformats.org/officeDocument/2006/relationships/hyperlink" Target="http://users.ece.cmu.edu/~omutlu/pub/dram-row-hammer_isca14.pdf" TargetMode="External"/><Relationship Id="rId5" Type="http://schemas.openxmlformats.org/officeDocument/2006/relationships/hyperlink" Target="http://users.ece.cmu.edu/~omutlu/pub/error-mitigation-for-intermittent-dram-failures_sigmetrics14.pdf" TargetMode="External"/><Relationship Id="rId4" Type="http://schemas.openxmlformats.org/officeDocument/2006/relationships/hyperlink" Target="http://users.ece.cmu.edu/~omutlu/pub/dram-retention-time-characterization_isca13.pdf"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38.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672.xml"/><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github.com/CMU-SAFARI/SoftMC" TargetMode="External"/><Relationship Id="rId1" Type="http://schemas.openxmlformats.org/officeDocument/2006/relationships/slideLayout" Target="../slideLayouts/slideLayout67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38.xml"/></Relationships>
</file>

<file path=ppt/slides/_rels/slide3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23.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hyperlink" Target="http://users.ece.cmu.edu/~omutlu/pub/dram-row-hammer_isca14.pdf" TargetMode="External"/><Relationship Id="rId2" Type="http://schemas.openxmlformats.org/officeDocument/2006/relationships/notesSlide" Target="../notesSlides/notesSlide10.xml"/><Relationship Id="rId1" Type="http://schemas.openxmlformats.org/officeDocument/2006/relationships/slideLayout" Target="../slideLayouts/slideLayout649.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557.xml"/><Relationship Id="rId5" Type="http://schemas.openxmlformats.org/officeDocument/2006/relationships/hyperlink" Target="http://users.ece.cmu.edu/~omutlu/pub/dram-row-hammer_isca14.pdf" TargetMode="External"/><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2.xml"/><Relationship Id="rId1" Type="http://schemas.openxmlformats.org/officeDocument/2006/relationships/slideLayout" Target="../slideLayouts/slideLayout557.xml"/><Relationship Id="rId4" Type="http://schemas.openxmlformats.org/officeDocument/2006/relationships/image" Target="../media/image60.jpg"/></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36.xml"/><Relationship Id="rId6" Type="http://schemas.openxmlformats.org/officeDocument/2006/relationships/hyperlink" Target="http://users.ece.cmu.edu/~omutlu/pub/dram-row-hammer_isca14.pdf" TargetMode="External"/><Relationship Id="rId5" Type="http://schemas.openxmlformats.org/officeDocument/2006/relationships/hyperlink" Target="http://googleprojectzero.blogspot.com/2015/03/exploiting-dram-rowhammer-bug-to-gain.html" TargetMode="External"/><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hyperlink" Target="https://lab.dsst.io/32c3-slides/7197.html" TargetMode="External"/><Relationship Id="rId1" Type="http://schemas.openxmlformats.org/officeDocument/2006/relationships/slideLayout" Target="../slideLayouts/slideLayout236.xml"/></Relationships>
</file>

<file path=ppt/slides/_rels/slide4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36.xml"/></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85.xml"/></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85.xml"/></Relationships>
</file>

<file path=ppt/slides/_rels/slide48.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2" Type="http://schemas.openxmlformats.org/officeDocument/2006/relationships/image" Target="../media/image70.png"/><Relationship Id="rId1" Type="http://schemas.openxmlformats.org/officeDocument/2006/relationships/slideLayout" Target="../slideLayouts/slideLayout660.xml"/><Relationship Id="rId6" Type="http://schemas.openxmlformats.org/officeDocument/2006/relationships/hyperlink" Target="https://people.inf.ethz.ch/omutlu/pub/dram-row-hammer_kim_talk_isca14.pdf" TargetMode="External"/><Relationship Id="rId5" Type="http://schemas.openxmlformats.org/officeDocument/2006/relationships/hyperlink" Target="https://people.inf.ethz.ch/omutlu/pub/dram-row-hammer_kim_talk_isca14.pptx"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ieeexplore.ieee.org/xpl/RecentIssue.jsp?punumber=43" TargetMode="External"/><Relationship Id="rId2" Type="http://schemas.openxmlformats.org/officeDocument/2006/relationships/hyperlink" Target="https://people.inf.ethz.ch/omutlu/pub/RowHammer-Retrospective_ieee_tcad19.pdf" TargetMode="External"/><Relationship Id="rId1" Type="http://schemas.openxmlformats.org/officeDocument/2006/relationships/slideLayout" Target="../slideLayouts/slideLayout260.xml"/><Relationship Id="rId5" Type="http://schemas.openxmlformats.org/officeDocument/2006/relationships/image" Target="../media/image71.png"/><Relationship Id="rId4" Type="http://schemas.openxmlformats.org/officeDocument/2006/relationships/hyperlink" Target="https://arxiv.org/pdf/1904.09724.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51.xml.rels><?xml version="1.0" encoding="UTF-8" standalone="yes"?>
<Relationships xmlns="http://schemas.openxmlformats.org/package/2006/relationships"><Relationship Id="rId8" Type="http://schemas.openxmlformats.org/officeDocument/2006/relationships/hyperlink" Target="https://youtu.be/Lqxc4_ToMUw" TargetMode="External"/><Relationship Id="rId3" Type="http://schemas.openxmlformats.org/officeDocument/2006/relationships/hyperlink" Target="http://iscaconf.org/isca2020/" TargetMode="External"/><Relationship Id="rId7" Type="http://schemas.openxmlformats.org/officeDocument/2006/relationships/hyperlink" Target="https://people.inf.ethz.ch/omutlu/pub/Revisiting-RowHammer_isca20-lightning-talk.pdf" TargetMode="External"/><Relationship Id="rId2" Type="http://schemas.openxmlformats.org/officeDocument/2006/relationships/hyperlink" Target="https://people.inf.ethz.ch/omutlu/pub/Revisiting-RowHammer_isca20.pdf" TargetMode="External"/><Relationship Id="rId1" Type="http://schemas.openxmlformats.org/officeDocument/2006/relationships/slideLayout" Target="../slideLayouts/slideLayout260.xml"/><Relationship Id="rId6" Type="http://schemas.openxmlformats.org/officeDocument/2006/relationships/hyperlink" Target="https://people.inf.ethz.ch/omutlu/pub/Revisiting-RowHammer_isca20-lightning-talk.pptx" TargetMode="External"/><Relationship Id="rId5" Type="http://schemas.openxmlformats.org/officeDocument/2006/relationships/hyperlink" Target="https://people.inf.ethz.ch/omutlu/pub/Revisiting-RowHammer_isca20-talk.pdf" TargetMode="External"/><Relationship Id="rId10" Type="http://schemas.openxmlformats.org/officeDocument/2006/relationships/image" Target="../media/image72.png"/><Relationship Id="rId4" Type="http://schemas.openxmlformats.org/officeDocument/2006/relationships/hyperlink" Target="https://people.inf.ethz.ch/omutlu/pub/Revisiting-RowHammer_isca20-talk.pptx" TargetMode="External"/><Relationship Id="rId9" Type="http://schemas.openxmlformats.org/officeDocument/2006/relationships/hyperlink" Target="https://youtu.be/wDhqi3f1a3Q" TargetMode="Externa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68.xml"/></Relationships>
</file>

<file path=ppt/slides/_rels/slide53.xml.rels><?xml version="1.0" encoding="UTF-8" standalone="yes"?>
<Relationships xmlns="http://schemas.openxmlformats.org/package/2006/relationships"><Relationship Id="rId8" Type="http://schemas.openxmlformats.org/officeDocument/2006/relationships/hyperlink" Target="https://www.youtube.com/watch?v=u2C0prK-w7Q" TargetMode="External"/><Relationship Id="rId13" Type="http://schemas.openxmlformats.org/officeDocument/2006/relationships/image" Target="../media/image73.png"/><Relationship Id="rId3" Type="http://schemas.openxmlformats.org/officeDocument/2006/relationships/hyperlink" Target="https://www.ieee-security.org/TC/SP2020/" TargetMode="External"/><Relationship Id="rId7" Type="http://schemas.openxmlformats.org/officeDocument/2006/relationships/hyperlink" Target="https://safari.ethz.ch/architecture/fall2020/lib/exe/fetch.php?media=onur-comparch-fall2020-lecture5a-rowhammerin2020-trrespass-afterlecture.pdf" TargetMode="External"/><Relationship Id="rId12" Type="http://schemas.openxmlformats.org/officeDocument/2006/relationships/hyperlink" Target="https://pwnies.com/winners/" TargetMode="External"/><Relationship Id="rId2" Type="http://schemas.openxmlformats.org/officeDocument/2006/relationships/hyperlink" Target="http://people.inf.ethz.ch/omutlu/pub/rowhammer-TRRespass_ieee_security_privacy20.pdf" TargetMode="External"/><Relationship Id="rId1" Type="http://schemas.openxmlformats.org/officeDocument/2006/relationships/slideLayout" Target="../slideLayouts/slideLayout260.xml"/><Relationship Id="rId6" Type="http://schemas.openxmlformats.org/officeDocument/2006/relationships/hyperlink" Target="https://safari.ethz.ch/architecture/fall2020/lib/exe/fetch.php?media=onur-comparch-fall2020-lecture5a-rowhammerin2020-trrespass-afterlecture.pptx" TargetMode="External"/><Relationship Id="rId11" Type="http://schemas.openxmlformats.org/officeDocument/2006/relationships/hyperlink" Target="https://www.vusec.net/projects/trrespass/" TargetMode="External"/><Relationship Id="rId5" Type="http://schemas.openxmlformats.org/officeDocument/2006/relationships/hyperlink" Target="http://people.inf.ethz.ch/omutlu/pub/rowhammer-TRRespass_ieee_security_privacy20-talk.pdf" TargetMode="External"/><Relationship Id="rId10" Type="http://schemas.openxmlformats.org/officeDocument/2006/relationships/hyperlink" Target="https://github.com/vusec/trrespass" TargetMode="External"/><Relationship Id="rId4" Type="http://schemas.openxmlformats.org/officeDocument/2006/relationships/hyperlink" Target="http://people.inf.ethz.ch/omutlu/pub/rowhammer-TRRespass_ieee_security_privacy20-talk.pptx" TargetMode="External"/><Relationship Id="rId9" Type="http://schemas.openxmlformats.org/officeDocument/2006/relationships/hyperlink" Target="https://www.youtube.com/watch?v=pwRw7QqK_qA"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www.ieee-security.org/TC/SP2020/" TargetMode="External"/><Relationship Id="rId7" Type="http://schemas.openxmlformats.org/officeDocument/2006/relationships/image" Target="../media/image74.png"/><Relationship Id="rId2" Type="http://schemas.openxmlformats.org/officeDocument/2006/relationships/hyperlink" Target="https://people.inf.ethz.ch/omutlu/pub/rowhammer-vulnerability-testing-methodology-for-cloud_ieee_security_privacy20.pdf" TargetMode="External"/><Relationship Id="rId1" Type="http://schemas.openxmlformats.org/officeDocument/2006/relationships/slideLayout" Target="../slideLayouts/slideLayout260.xml"/><Relationship Id="rId6" Type="http://schemas.openxmlformats.org/officeDocument/2006/relationships/hyperlink" Target="https://www.youtube.com/watch?v=XP1SvxmJoHE" TargetMode="External"/><Relationship Id="rId5" Type="http://schemas.openxmlformats.org/officeDocument/2006/relationships/hyperlink" Target="https://people.inf.ethz.ch/omutlu/pub/rowhammer-vulnerability-testing-methodology-for-cloud_ieee_security_privacy20-talk.pdf" TargetMode="External"/><Relationship Id="rId4" Type="http://schemas.openxmlformats.org/officeDocument/2006/relationships/hyperlink" Target="https://people.inf.ethz.ch/omutlu/pub/rowhammer-vulnerability-testing-methodology-for-cloud_ieee_security_privacy20-talk.pptx" TargetMode="External"/></Relationships>
</file>

<file path=ppt/slides/_rels/slide55.xml.rels><?xml version="1.0" encoding="UTF-8" standalone="yes"?>
<Relationships xmlns="http://schemas.openxmlformats.org/package/2006/relationships"><Relationship Id="rId8" Type="http://schemas.openxmlformats.org/officeDocument/2006/relationships/hyperlink" Target="https://www.youtube.com/watch?v=cWbW4qoDFds" TargetMode="External"/><Relationship Id="rId3" Type="http://schemas.openxmlformats.org/officeDocument/2006/relationships/hyperlink" Target="https://www.hpca-conf.org/2021/" TargetMode="External"/><Relationship Id="rId7" Type="http://schemas.openxmlformats.org/officeDocument/2006/relationships/hyperlink" Target="https://people.inf.ethz.ch/omutlu/pub/BlockHammer-preventing-rowhammer-at-low-cost-by-blacklisting-rapidly-accessed-dram-rows_hpca21-short-talk.pdf" TargetMode="External"/><Relationship Id="rId2" Type="http://schemas.openxmlformats.org/officeDocument/2006/relationships/hyperlink" Target="https://people.inf.ethz.ch/omutlu/pub/BlockHammer_preventing-DRAM-rowhammer-at-low-cost_hpca21.pdf" TargetMode="External"/><Relationship Id="rId1" Type="http://schemas.openxmlformats.org/officeDocument/2006/relationships/slideLayout" Target="../slideLayouts/slideLayout260.xml"/><Relationship Id="rId6" Type="http://schemas.openxmlformats.org/officeDocument/2006/relationships/hyperlink" Target="https://people.inf.ethz.ch/omutlu/pub/BlockHammer-preventing-rowhammer-at-low-cost-by-blacklisting-rapidly-accessed-dram-rows_hpca21-short-talk.pptx" TargetMode="External"/><Relationship Id="rId5" Type="http://schemas.openxmlformats.org/officeDocument/2006/relationships/hyperlink" Target="https://people.inf.ethz.ch/omutlu/pub/BlockHammer-preventing-rowhammer-at-low-cost-by-blacklisting-rapidly-accessed-dram-rows_hpca21-talk.pdf" TargetMode="External"/><Relationship Id="rId10" Type="http://schemas.openxmlformats.org/officeDocument/2006/relationships/image" Target="../media/image75.tiff"/><Relationship Id="rId4" Type="http://schemas.openxmlformats.org/officeDocument/2006/relationships/hyperlink" Target="https://people.inf.ethz.ch/omutlu/pub/BlockHammer-preventing-rowhammer-at-low-cost-by-blacklisting-rapidly-accessed-dram-rows_hpca21-talk.pptx" TargetMode="External"/><Relationship Id="rId9" Type="http://schemas.openxmlformats.org/officeDocument/2006/relationships/hyperlink" Target="https://www.youtube.com/watch?v=40SXSKXW5kY"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www.youtube.com/watch?v=pwRw7QqK_qA&amp;list=PL5Q2soXY2Zi9xidyIgBxUz7xRPS-wisBN&amp;index=9" TargetMode="External"/><Relationship Id="rId2" Type="http://schemas.openxmlformats.org/officeDocument/2006/relationships/hyperlink" Target="https://www.youtube.com/watch?v=KDy632z23UE&amp;list=PL5Q2soXY2Zi9xidyIgBxUz7xRPS-wisBN&amp;index=8" TargetMode="External"/><Relationship Id="rId1" Type="http://schemas.openxmlformats.org/officeDocument/2006/relationships/slideLayout" Target="../slideLayouts/slideLayout236.xml"/><Relationship Id="rId6" Type="http://schemas.openxmlformats.org/officeDocument/2006/relationships/hyperlink" Target="https://www.youtube.com/onurmutlulectures" TargetMode="External"/><Relationship Id="rId5" Type="http://schemas.openxmlformats.org/officeDocument/2006/relationships/hyperlink" Target="https://www.youtube.com/watch?v=HvswnsfG3oQ&amp;list=PL5Q2soXY2Zi9xidyIgBxUz7xRPS-wisBN&amp;index=11" TargetMode="External"/><Relationship Id="rId4" Type="http://schemas.openxmlformats.org/officeDocument/2006/relationships/hyperlink" Target="https://www.youtube.com/watch?v=gR7XR-Eepcg&amp;list=PL5Q2soXY2Zi9xidyIgBxUz7xRPS-wisBN&amp;index=10"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www.youtube.com/watch?v=JV1uc1kOt04" TargetMode="External"/><Relationship Id="rId7" Type="http://schemas.openxmlformats.org/officeDocument/2006/relationships/image" Target="../media/image76.png"/><Relationship Id="rId2" Type="http://schemas.openxmlformats.org/officeDocument/2006/relationships/hyperlink" Target="https://people.inf.ethz.ch/omutlu/pub/onur-RowHammer-SEHAS-Keynote-HiPEAC-January-19-2021-final.pptx" TargetMode="External"/><Relationship Id="rId1" Type="http://schemas.openxmlformats.org/officeDocument/2006/relationships/slideLayout" Target="../slideLayouts/slideLayout236.xml"/><Relationship Id="rId6" Type="http://schemas.openxmlformats.org/officeDocument/2006/relationships/hyperlink" Target="https://www.youtube.com/watch?v=sgd7PHQQ1AI" TargetMode="External"/><Relationship Id="rId5" Type="http://schemas.openxmlformats.org/officeDocument/2006/relationships/hyperlink" Target="https://people.inf.ethz.ch/omutlu/pub/onur-RowHammer-SEHAS-Keynote-HiPEAC-January-19-2021-final.pdf" TargetMode="External"/><Relationship Id="rId4" Type="http://schemas.openxmlformats.org/officeDocument/2006/relationships/hyperlink" Target="https://www.hipeac.net/2021/budapest/#/"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4.xml"/><Relationship Id="rId1" Type="http://schemas.openxmlformats.org/officeDocument/2006/relationships/slideLayout" Target="../slideLayouts/slideLayout236.xml"/></Relationships>
</file>

<file path=ppt/slides/_rels/slide5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83.xml"/></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479.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60.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683.xml"/></Relationships>
</file>

<file path=ppt/slides/_rels/slide61.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683.xml"/></Relationships>
</file>

<file path=ppt/slides/_rels/slide62.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683.xml"/></Relationships>
</file>

<file path=ppt/slides/_rels/slide63.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683.xml"/></Relationships>
</file>

<file path=ppt/slides/_rels/slide64.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683.xml"/></Relationships>
</file>

<file path=ppt/slides/_rels/slide65.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67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479.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7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39.png"/><Relationship Id="rId1" Type="http://schemas.openxmlformats.org/officeDocument/2006/relationships/slideLayout" Target="../slideLayouts/slideLayout236.xml"/></Relationships>
</file>

<file path=ppt/slides/_rels/slide7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39.png"/><Relationship Id="rId1" Type="http://schemas.openxmlformats.org/officeDocument/2006/relationships/slideLayout" Target="../slideLayouts/slideLayout236.xml"/><Relationship Id="rId6" Type="http://schemas.openxmlformats.org/officeDocument/2006/relationships/image" Target="../media/image40.tiff"/><Relationship Id="rId5" Type="http://schemas.openxmlformats.org/officeDocument/2006/relationships/image" Target="../media/image42.jpeg"/><Relationship Id="rId4" Type="http://schemas.openxmlformats.org/officeDocument/2006/relationships/image" Target="../media/image88.png"/></Relationships>
</file>

<file path=ppt/slides/_rels/slide7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36.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www.economist.com/news/21631808-so-much-genetic-data-so-many-uses-genes-unzipped" TargetMode="External"/><Relationship Id="rId5" Type="http://schemas.openxmlformats.org/officeDocument/2006/relationships/image" Target="../media/image27.png"/><Relationship Id="rId4" Type="http://schemas.openxmlformats.org/officeDocument/2006/relationships/image" Target="../media/image26.jpeg"/></Relationships>
</file>

<file path=ppt/slides/_rels/slide8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36.xml"/></Relationships>
</file>

<file path=ppt/slides/_rels/slide81.xml.rels><?xml version="1.0" encoding="UTF-8" standalone="yes"?>
<Relationships xmlns="http://schemas.openxmlformats.org/package/2006/relationships"><Relationship Id="rId3" Type="http://schemas.openxmlformats.org/officeDocument/2006/relationships/hyperlink" Target="http://www.cs.arizona.edu/hpca9/" TargetMode="External"/><Relationship Id="rId2" Type="http://schemas.openxmlformats.org/officeDocument/2006/relationships/hyperlink" Target="https://people.inf.ethz.ch/omutlu/pub/mutlu_hpca03.pdf" TargetMode="External"/><Relationship Id="rId1" Type="http://schemas.openxmlformats.org/officeDocument/2006/relationships/slideLayout" Target="../slideLayouts/slideLayout423.xml"/><Relationship Id="rId5" Type="http://schemas.openxmlformats.org/officeDocument/2006/relationships/image" Target="../media/image91.tiff"/><Relationship Id="rId4" Type="http://schemas.openxmlformats.org/officeDocument/2006/relationships/hyperlink" Target="https://people.inf.ethz.ch/omutlu/pub/mutlu_hpca03_talk.pdf" TargetMode="External"/></Relationships>
</file>

<file path=ppt/slides/_rels/slide82.xml.rels><?xml version="1.0" encoding="UTF-8" standalone="yes"?>
<Relationships xmlns="http://schemas.openxmlformats.org/package/2006/relationships"><Relationship Id="rId2" Type="http://schemas.openxmlformats.org/officeDocument/2006/relationships/image" Target="../media/image92.tiff"/><Relationship Id="rId1" Type="http://schemas.openxmlformats.org/officeDocument/2006/relationships/slideLayout" Target="../slideLayouts/slideLayout236.xml"/></Relationships>
</file>

<file path=ppt/slides/_rels/slide83.xml.rels><?xml version="1.0" encoding="UTF-8" standalone="yes"?>
<Relationships xmlns="http://schemas.openxmlformats.org/package/2006/relationships"><Relationship Id="rId2" Type="http://schemas.openxmlformats.org/officeDocument/2006/relationships/image" Target="../media/image93.tiff"/><Relationship Id="rId1" Type="http://schemas.openxmlformats.org/officeDocument/2006/relationships/slideLayout" Target="../slideLayouts/slideLayout23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8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36.xml"/></Relationships>
</file>

<file path=ppt/slides/_rels/slide8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5.tif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43.tiff"/></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8.xml"/><Relationship Id="rId7" Type="http://schemas.openxmlformats.org/officeDocument/2006/relationships/image" Target="../media/image28.emf"/><Relationship Id="rId2" Type="http://schemas.openxmlformats.org/officeDocument/2006/relationships/slideLayout" Target="../slideLayouts/slideLayout440.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31.jpeg"/><Relationship Id="rId4" Type="http://schemas.openxmlformats.org/officeDocument/2006/relationships/image" Target="../media/image30.png"/><Relationship Id="rId9" Type="http://schemas.openxmlformats.org/officeDocument/2006/relationships/image" Target="../media/image29.emf"/></Relationships>
</file>

<file path=ppt/slides/_rels/slide9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45.xml"/></Relationships>
</file>

<file path=ppt/slides/_rels/slide9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68.xml"/></Relationships>
</file>

<file path=ppt/slides/_rels/slide9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57.xml"/></Relationships>
</file>

<file path=ppt/slides/_rels/slide99.xml.rels><?xml version="1.0" encoding="UTF-8" standalone="yes"?>
<Relationships xmlns="http://schemas.openxmlformats.org/package/2006/relationships"><Relationship Id="rId8" Type="http://schemas.openxmlformats.org/officeDocument/2006/relationships/hyperlink" Target="http://users.ece.cmu.edu/~omutlu/pub/rowclone_seshadri_micro13-poster.pptx" TargetMode="External"/><Relationship Id="rId3" Type="http://schemas.openxmlformats.org/officeDocument/2006/relationships/hyperlink" Target="http://www.microarch.org/micro46/" TargetMode="External"/><Relationship Id="rId7" Type="http://schemas.openxmlformats.org/officeDocument/2006/relationships/hyperlink" Target="http://users.ece.cmu.edu/~omutlu/pub/rowclone_seshadri_micro13_lightning-talk.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236.xml"/><Relationship Id="rId6" Type="http://schemas.openxmlformats.org/officeDocument/2006/relationships/hyperlink" Target="http://users.ece.cmu.edu/~omutlu/pub/rowclone_seshadri_micro13_lightning-talk.pptx" TargetMode="External"/><Relationship Id="rId5" Type="http://schemas.openxmlformats.org/officeDocument/2006/relationships/hyperlink" Target="http://users.ece.cmu.edu/~omutlu/pub/rowclone_seshadri_micro13-talk.pdf" TargetMode="External"/><Relationship Id="rId10" Type="http://schemas.openxmlformats.org/officeDocument/2006/relationships/image" Target="../media/image97.png"/><Relationship Id="rId4" Type="http://schemas.openxmlformats.org/officeDocument/2006/relationships/hyperlink" Target="http://users.ece.cmu.edu/~omutlu/pub/rowclone_seshadri_micro13-talk.pptx" TargetMode="External"/><Relationship Id="rId9" Type="http://schemas.openxmlformats.org/officeDocument/2006/relationships/hyperlink" Target="http://users.ece.cmu.edu/~omutlu/pub/rowclone_seshadri_micro13-poster.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30 June 2021</a:t>
            </a:r>
          </a:p>
          <a:p>
            <a:r>
              <a:rPr lang="en-US" sz="2200" dirty="0"/>
              <a:t>IEEE Data &amp; Storage Symposium (IEEE Bangalore)</a:t>
            </a:r>
          </a:p>
          <a:p>
            <a:pPr algn="l"/>
            <a:endParaRPr lang="en-US" sz="2200" dirty="0"/>
          </a:p>
        </p:txBody>
      </p:sp>
      <p:sp>
        <p:nvSpPr>
          <p:cNvPr id="13" name="Title 1"/>
          <p:cNvSpPr>
            <a:spLocks noGrp="1"/>
          </p:cNvSpPr>
          <p:nvPr>
            <p:ph type="ctrTitle"/>
          </p:nvPr>
        </p:nvSpPr>
        <p:spPr>
          <a:xfrm>
            <a:off x="216024" y="1052736"/>
            <a:ext cx="8820472" cy="2201416"/>
          </a:xfrm>
        </p:spPr>
        <p:txBody>
          <a:bodyPr>
            <a:noAutofit/>
          </a:bodyPr>
          <a:lstStyle/>
          <a:p>
            <a:pPr algn="ctr"/>
            <a:r>
              <a:rPr lang="en-US" dirty="0"/>
              <a:t>Intelligent Architectures</a:t>
            </a:r>
            <a:br>
              <a:rPr lang="en-US" dirty="0"/>
            </a:br>
            <a:r>
              <a:rPr lang="en-US" dirty="0"/>
              <a:t>for </a:t>
            </a:r>
            <a:br>
              <a:rPr lang="en-US" dirty="0"/>
            </a:br>
            <a:r>
              <a:rPr lang="en-US" dirty="0"/>
              <a:t>Intelligent Machines</a:t>
            </a:r>
            <a:endParaRPr lang="en-US" dirty="0">
              <a:solidFill>
                <a:srgbClr val="FF0000"/>
              </a:solidFill>
            </a:endParaRPr>
          </a:p>
        </p:txBody>
      </p:sp>
      <p:pic>
        <p:nvPicPr>
          <p:cNvPr id="10" name="Picture 2" descr="ETH Zurich short logo, black"/>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6982" t="19970" r="7940" b="18111"/>
          <a:stretch/>
        </p:blipFill>
        <p:spPr bwMode="auto">
          <a:xfrm>
            <a:off x="3261625" y="5805264"/>
            <a:ext cx="2750535" cy="78375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1915119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Genome Sequencing Technologies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336100" y="5036983"/>
            <a:ext cx="8193974"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8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Assembly: Computational Analysis of the Current State, Bottlenecks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and Future Directions</a:t>
            </a:r>
            <a:r>
              <a:rPr kumimoji="0" lang="en-US" sz="1800" b="0" i="0" u="none" strike="noStrike" kern="1200" cap="none" spc="0" normalizeH="0" baseline="0" noProof="0" dirty="0">
                <a:ln>
                  <a:noFill/>
                </a:ln>
                <a:solidFill>
                  <a:srgbClr val="000000"/>
                </a:solidFill>
                <a:effectLst/>
                <a:uLnTx/>
                <a:uFillTx/>
                <a:latin typeface="Tahoma"/>
                <a:ea typeface="+mn-ea"/>
                <a:cs typeface="+mn-cs"/>
              </a:rPr>
              <a:t>,” Briefings in Bioinformatics, 2018.</a:t>
            </a:r>
          </a:p>
          <a:p>
            <a:pPr lvl="0">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lang="en-US" dirty="0">
                <a:hlinkClick r:id="rId2"/>
              </a:rPr>
              <a:t>Open arxiv.org</a:t>
            </a:r>
            <a:r>
              <a:rPr lang="en-US">
                <a:hlinkClick r:id="rId2"/>
              </a:rPr>
              <a:t> version</a:t>
            </a:r>
            <a:r>
              <a:rPr lang="en-US"/>
              <a:t>]</a:t>
            </a: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5" name="Picture 4">
            <a:extLst>
              <a:ext uri="{FF2B5EF4-FFF2-40B4-BE49-F238E27FC236}">
                <a16:creationId xmlns:a16="http://schemas.microsoft.com/office/drawing/2014/main" id="{B7B92BBE-67D0-BE44-AFBF-F27F37B8A8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84784"/>
            <a:ext cx="9144000" cy="2202873"/>
          </a:xfrm>
          <a:prstGeom prst="rect">
            <a:avLst/>
          </a:prstGeom>
        </p:spPr>
      </p:pic>
      <p:pic>
        <p:nvPicPr>
          <p:cNvPr id="6" name="Picture 8">
            <a:extLst>
              <a:ext uri="{FF2B5EF4-FFF2-40B4-BE49-F238E27FC236}">
                <a16:creationId xmlns:a16="http://schemas.microsoft.com/office/drawing/2014/main" id="{DE735DFE-2D11-5849-BC1A-6B423D4888C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60801" y="2996952"/>
            <a:ext cx="2080800" cy="1523680"/>
          </a:xfrm>
          <a:prstGeom prst="rect">
            <a:avLst/>
          </a:prstGeom>
          <a:noFill/>
          <a:ln w="9525">
            <a:noFill/>
            <a:round/>
            <a:headEnd/>
            <a:tailEnd/>
          </a:ln>
        </p:spPr>
      </p:pic>
      <p:sp>
        <p:nvSpPr>
          <p:cNvPr id="7" name="Text Box 19">
            <a:extLst>
              <a:ext uri="{FF2B5EF4-FFF2-40B4-BE49-F238E27FC236}">
                <a16:creationId xmlns:a16="http://schemas.microsoft.com/office/drawing/2014/main" id="{9BD0F31E-C179-B049-9A06-915AC4721F68}"/>
              </a:ext>
            </a:extLst>
          </p:cNvPr>
          <p:cNvSpPr txBox="1">
            <a:spLocks noChangeArrowheads="1"/>
          </p:cNvSpPr>
          <p:nvPr/>
        </p:nvSpPr>
        <p:spPr bwMode="auto">
          <a:xfrm>
            <a:off x="6381120" y="4520632"/>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1254910644"/>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F5A00-ABCE-4F44-BBA9-29F9AF3BD4C7}"/>
              </a:ext>
            </a:extLst>
          </p:cNvPr>
          <p:cNvSpPr>
            <a:spLocks noGrp="1"/>
          </p:cNvSpPr>
          <p:nvPr>
            <p:ph type="title"/>
          </p:nvPr>
        </p:nvSpPr>
        <p:spPr>
          <a:xfrm>
            <a:off x="228600" y="152400"/>
            <a:ext cx="8610600" cy="1066800"/>
          </a:xfrm>
        </p:spPr>
        <p:txBody>
          <a:bodyPr/>
          <a:lstStyle/>
          <a:p>
            <a:r>
              <a:rPr lang="en-US" sz="3800" dirty="0"/>
              <a:t>RowClone Extensions and Follow-Up Work</a:t>
            </a:r>
          </a:p>
        </p:txBody>
      </p:sp>
      <p:sp>
        <p:nvSpPr>
          <p:cNvPr id="3" name="Content Placeholder 2">
            <a:extLst>
              <a:ext uri="{FF2B5EF4-FFF2-40B4-BE49-F238E27FC236}">
                <a16:creationId xmlns:a16="http://schemas.microsoft.com/office/drawing/2014/main" id="{B8D643A2-4FC2-8143-B99F-205908C4280B}"/>
              </a:ext>
            </a:extLst>
          </p:cNvPr>
          <p:cNvSpPr>
            <a:spLocks noGrp="1"/>
          </p:cNvSpPr>
          <p:nvPr>
            <p:ph idx="1"/>
          </p:nvPr>
        </p:nvSpPr>
        <p:spPr/>
        <p:txBody>
          <a:bodyPr/>
          <a:lstStyle/>
          <a:p>
            <a:r>
              <a:rPr lang="en-US" dirty="0"/>
              <a:t>Can we do </a:t>
            </a:r>
            <a:r>
              <a:rPr lang="en-US" dirty="0">
                <a:solidFill>
                  <a:srgbClr val="0432FF"/>
                </a:solidFill>
              </a:rPr>
              <a:t>faster inter-subarray copy</a:t>
            </a:r>
            <a:r>
              <a:rPr lang="en-US" dirty="0"/>
              <a:t>?</a:t>
            </a:r>
          </a:p>
          <a:p>
            <a:pPr lvl="1"/>
            <a:r>
              <a:rPr lang="en-US" dirty="0"/>
              <a:t>Yes, </a:t>
            </a:r>
            <a:r>
              <a:rPr lang="en-US" dirty="0">
                <a:solidFill>
                  <a:srgbClr val="FF0000"/>
                </a:solidFill>
              </a:rPr>
              <a:t>see LISA [Chang et al., HPCA 2016]</a:t>
            </a:r>
          </a:p>
          <a:p>
            <a:pPr lvl="1"/>
            <a:endParaRPr lang="en-US" dirty="0"/>
          </a:p>
          <a:p>
            <a:r>
              <a:rPr lang="en-US" dirty="0"/>
              <a:t>Can we enable </a:t>
            </a:r>
            <a:r>
              <a:rPr lang="en-US" dirty="0">
                <a:solidFill>
                  <a:srgbClr val="0432FF"/>
                </a:solidFill>
              </a:rPr>
              <a:t>data movement at smaller granularities within a bank</a:t>
            </a:r>
            <a:r>
              <a:rPr lang="en-US" dirty="0"/>
              <a:t>?</a:t>
            </a:r>
          </a:p>
          <a:p>
            <a:pPr lvl="1"/>
            <a:r>
              <a:rPr lang="en-US" dirty="0"/>
              <a:t>Yes, </a:t>
            </a:r>
            <a:r>
              <a:rPr lang="en-US" dirty="0">
                <a:solidFill>
                  <a:srgbClr val="FF0000"/>
                </a:solidFill>
              </a:rPr>
              <a:t>see FIGARO [Wang et al., MICRO 2020]</a:t>
            </a:r>
            <a:endParaRPr lang="en-US" sz="1400" dirty="0"/>
          </a:p>
          <a:p>
            <a:endParaRPr lang="en-US" dirty="0"/>
          </a:p>
          <a:p>
            <a:r>
              <a:rPr lang="en-US" dirty="0"/>
              <a:t>Can we do </a:t>
            </a:r>
            <a:r>
              <a:rPr lang="en-US" dirty="0">
                <a:solidFill>
                  <a:srgbClr val="0432FF"/>
                </a:solidFill>
              </a:rPr>
              <a:t>better inter-bank copy</a:t>
            </a:r>
            <a:r>
              <a:rPr lang="en-US" dirty="0"/>
              <a:t>?</a:t>
            </a:r>
          </a:p>
          <a:p>
            <a:pPr lvl="1"/>
            <a:r>
              <a:rPr lang="en-US" dirty="0"/>
              <a:t>Yes, </a:t>
            </a:r>
            <a:r>
              <a:rPr lang="en-US" dirty="0">
                <a:solidFill>
                  <a:srgbClr val="FF0000"/>
                </a:solidFill>
              </a:rPr>
              <a:t>see Network-on-Memory [CAL 2020]</a:t>
            </a:r>
            <a:endParaRPr lang="en-US" sz="1400" dirty="0"/>
          </a:p>
          <a:p>
            <a:endParaRPr lang="en-US" dirty="0"/>
          </a:p>
          <a:p>
            <a:r>
              <a:rPr lang="en-US" dirty="0"/>
              <a:t>Can similar ideas and DRAM properties be used to perform </a:t>
            </a:r>
            <a:r>
              <a:rPr lang="en-US" dirty="0">
                <a:solidFill>
                  <a:srgbClr val="0432FF"/>
                </a:solidFill>
              </a:rPr>
              <a:t>computation on data</a:t>
            </a:r>
            <a:r>
              <a:rPr lang="en-US" dirty="0"/>
              <a:t>?</a:t>
            </a:r>
          </a:p>
          <a:p>
            <a:pPr lvl="1"/>
            <a:r>
              <a:rPr lang="en-US" dirty="0"/>
              <a:t>Yes, </a:t>
            </a:r>
            <a:r>
              <a:rPr lang="en-US" dirty="0">
                <a:solidFill>
                  <a:srgbClr val="FF0000"/>
                </a:solidFill>
              </a:rPr>
              <a:t>see Ambit [Seshadri et al., CAL 2015, MICRO 2017]</a:t>
            </a:r>
          </a:p>
          <a:p>
            <a:endParaRPr lang="en-US" dirty="0"/>
          </a:p>
          <a:p>
            <a:endParaRPr lang="en-US" dirty="0"/>
          </a:p>
          <a:p>
            <a:pPr lvl="1"/>
            <a:endParaRPr lang="en-US" dirty="0"/>
          </a:p>
        </p:txBody>
      </p:sp>
      <p:sp>
        <p:nvSpPr>
          <p:cNvPr id="4" name="Slide Number Placeholder 3">
            <a:extLst>
              <a:ext uri="{FF2B5EF4-FFF2-40B4-BE49-F238E27FC236}">
                <a16:creationId xmlns:a16="http://schemas.microsoft.com/office/drawing/2014/main" id="{D4385214-686F-AE45-AD43-76EF3388C3A1}"/>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100</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Tree>
    <p:extLst>
      <p:ext uri="{BB962C8B-B14F-4D97-AF65-F5344CB8AC3E}">
        <p14:creationId xmlns:p14="http://schemas.microsoft.com/office/powerpoint/2010/main" val="4067701447"/>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LISA: Increasing Connectivity in DRAM</a:t>
            </a:r>
          </a:p>
        </p:txBody>
      </p:sp>
      <p:sp>
        <p:nvSpPr>
          <p:cNvPr id="3" name="Content Placeholder 2"/>
          <p:cNvSpPr>
            <a:spLocks noGrp="1"/>
          </p:cNvSpPr>
          <p:nvPr>
            <p:ph idx="1"/>
          </p:nvPr>
        </p:nvSpPr>
        <p:spPr/>
        <p:txBody>
          <a:bodyPr/>
          <a:lstStyle/>
          <a:p>
            <a:r>
              <a:rPr lang="en-US" sz="2100" dirty="0"/>
              <a:t>Kevin K. Chang, </a:t>
            </a:r>
            <a:r>
              <a:rPr lang="en-US" sz="2100" dirty="0" err="1"/>
              <a:t>Prashant</a:t>
            </a:r>
            <a:r>
              <a:rPr lang="en-US" sz="2100" dirty="0"/>
              <a:t> J. Nair, </a:t>
            </a:r>
            <a:r>
              <a:rPr lang="en-US" sz="2100" dirty="0" err="1"/>
              <a:t>Saugata</a:t>
            </a:r>
            <a:r>
              <a:rPr lang="en-US" sz="2100" dirty="0"/>
              <a:t> </a:t>
            </a:r>
            <a:r>
              <a:rPr lang="en-US" sz="2100" dirty="0" err="1"/>
              <a:t>Ghose</a:t>
            </a:r>
            <a:r>
              <a:rPr lang="en-US" sz="2100" dirty="0"/>
              <a:t>, </a:t>
            </a:r>
            <a:r>
              <a:rPr lang="en-US" sz="2100" dirty="0" err="1"/>
              <a:t>Donghyuk</a:t>
            </a:r>
            <a:r>
              <a:rPr lang="en-US" sz="2100" dirty="0"/>
              <a:t> Lee, </a:t>
            </a:r>
            <a:r>
              <a:rPr lang="en-US" sz="2100" dirty="0" err="1"/>
              <a:t>Moinuddin</a:t>
            </a:r>
            <a:r>
              <a:rPr lang="en-US" sz="2100" dirty="0"/>
              <a:t> K. </a:t>
            </a:r>
            <a:r>
              <a:rPr lang="en-US" sz="2100" dirty="0" err="1"/>
              <a:t>Qureshi</a:t>
            </a:r>
            <a:r>
              <a:rPr lang="en-US" sz="2100" dirty="0"/>
              <a:t>, and Onur Mutlu,</a:t>
            </a:r>
            <a:br>
              <a:rPr lang="en-US" sz="2100" dirty="0"/>
            </a:br>
            <a:r>
              <a:rPr lang="en-US" sz="2100" b="1" dirty="0">
                <a:solidFill>
                  <a:srgbClr val="0432FF"/>
                </a:solidFill>
                <a:hlinkClick r:id="rId2">
                  <a:extLst>
                    <a:ext uri="{A12FA001-AC4F-418D-AE19-62706E023703}">
                      <ahyp:hlinkClr xmlns:ahyp="http://schemas.microsoft.com/office/drawing/2018/hyperlinkcolor" val="tx"/>
                    </a:ext>
                  </a:extLst>
                </a:hlinkClick>
              </a:rPr>
              <a:t>"Low-Cost Inter-Linked Subarrays (LISA): Enabling Fast Inter-Subarray Data Movement in DRAM"</a:t>
            </a:r>
            <a:r>
              <a:rPr lang="en-US" sz="2100" dirty="0">
                <a:solidFill>
                  <a:srgbClr val="0432FF"/>
                </a:solidFill>
              </a:rPr>
              <a:t> </a:t>
            </a:r>
            <a:br>
              <a:rPr lang="en-US" sz="2100" dirty="0"/>
            </a:br>
            <a:r>
              <a:rPr lang="en-US" sz="2100" i="1" dirty="0"/>
              <a:t>Proceedings of the </a:t>
            </a:r>
            <a:r>
              <a:rPr lang="en-US" sz="2100" i="1" dirty="0">
                <a:hlinkClick r:id="rId3"/>
              </a:rPr>
              <a:t>22nd International Symposium on High-Performance Computer Architecture</a:t>
            </a:r>
            <a:r>
              <a:rPr lang="en-US" sz="2100" i="1" dirty="0"/>
              <a:t> (</a:t>
            </a:r>
            <a:r>
              <a:rPr lang="en-US" sz="2100" b="1" i="1" dirty="0"/>
              <a:t>HPCA</a:t>
            </a:r>
            <a:r>
              <a:rPr lang="en-US" sz="2100" i="1" dirty="0"/>
              <a:t>)</a:t>
            </a:r>
            <a:r>
              <a:rPr lang="en-US" sz="2100" dirty="0"/>
              <a:t>, Barcelona, Spain, March 2016.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br>
              <a:rPr lang="en-US" sz="2100" dirty="0"/>
            </a:br>
            <a:r>
              <a:rPr lang="en-US" sz="2100" dirty="0"/>
              <a:t>[</a:t>
            </a:r>
            <a:r>
              <a:rPr lang="en-US" sz="2100" dirty="0">
                <a:hlinkClick r:id="rId6"/>
              </a:rPr>
              <a:t>Source Code</a:t>
            </a:r>
            <a:r>
              <a:rPr lang="en-US" sz="21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p:cNvPicPr>
            <a:picLocks noChangeAspect="1"/>
          </p:cNvPicPr>
          <p:nvPr/>
        </p:nvPicPr>
        <p:blipFill>
          <a:blip r:embed="rId7"/>
          <a:stretch>
            <a:fillRect/>
          </a:stretch>
        </p:blipFill>
        <p:spPr>
          <a:xfrm>
            <a:off x="0" y="4537180"/>
            <a:ext cx="9144000" cy="908044"/>
          </a:xfrm>
          <a:prstGeom prst="rect">
            <a:avLst/>
          </a:prstGeom>
        </p:spPr>
      </p:pic>
      <p:pic>
        <p:nvPicPr>
          <p:cNvPr id="6" name="Picture 5"/>
          <p:cNvPicPr>
            <a:picLocks noChangeAspect="1"/>
          </p:cNvPicPr>
          <p:nvPr/>
        </p:nvPicPr>
        <p:blipFill>
          <a:blip r:embed="rId8"/>
          <a:stretch>
            <a:fillRect/>
          </a:stretch>
        </p:blipFill>
        <p:spPr>
          <a:xfrm>
            <a:off x="0" y="5526638"/>
            <a:ext cx="9144000" cy="710674"/>
          </a:xfrm>
          <a:prstGeom prst="rect">
            <a:avLst/>
          </a:prstGeom>
        </p:spPr>
      </p:pic>
    </p:spTree>
    <p:extLst>
      <p:ext uri="{BB962C8B-B14F-4D97-AF65-F5344CB8AC3E}">
        <p14:creationId xmlns:p14="http://schemas.microsoft.com/office/powerpoint/2010/main" val="18202998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FIGARO: Fine-Grained In-DRAM Copy</a:t>
            </a:r>
          </a:p>
        </p:txBody>
      </p:sp>
      <p:sp>
        <p:nvSpPr>
          <p:cNvPr id="3" name="Content Placeholder 2"/>
          <p:cNvSpPr>
            <a:spLocks noGrp="1"/>
          </p:cNvSpPr>
          <p:nvPr>
            <p:ph idx="1"/>
          </p:nvPr>
        </p:nvSpPr>
        <p:spPr/>
        <p:txBody>
          <a:bodyPr/>
          <a:lstStyle/>
          <a:p>
            <a:r>
              <a:rPr lang="en-US" sz="2000" dirty="0" err="1"/>
              <a:t>Yaohua</a:t>
            </a:r>
            <a:r>
              <a:rPr lang="en-US" sz="2000" dirty="0"/>
              <a:t> Wang, Lois </a:t>
            </a:r>
            <a:r>
              <a:rPr lang="en-US" sz="2000" dirty="0" err="1"/>
              <a:t>Orosa</a:t>
            </a:r>
            <a:r>
              <a:rPr lang="en-US" sz="2000" dirty="0"/>
              <a:t>, </a:t>
            </a:r>
            <a:r>
              <a:rPr lang="en-US" sz="2000" dirty="0" err="1"/>
              <a:t>Xiangjun</a:t>
            </a:r>
            <a:r>
              <a:rPr lang="en-US" sz="2000" dirty="0"/>
              <a:t> Peng, Yang Guo, Saugata Ghose, Minesh Patel, </a:t>
            </a:r>
            <a:r>
              <a:rPr lang="en-US" sz="2000" dirty="0" err="1"/>
              <a:t>Jeremie</a:t>
            </a:r>
            <a:r>
              <a:rPr lang="en-US" sz="2000" dirty="0"/>
              <a:t> S. Kim, Juan Gómez Luna, Mohammad </a:t>
            </a:r>
            <a:r>
              <a:rPr lang="en-US" sz="2000" dirty="0" err="1"/>
              <a:t>Sadrosadati</a:t>
            </a:r>
            <a:r>
              <a:rPr lang="en-US" sz="2000" dirty="0"/>
              <a:t>, Nika Mansouri </a:t>
            </a:r>
            <a:r>
              <a:rPr lang="en-US" sz="2000" dirty="0" err="1"/>
              <a:t>Ghiasi</a:t>
            </a:r>
            <a:r>
              <a:rPr lang="en-US" sz="2000" dirty="0"/>
              <a:t>, and Onur Mutlu,</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"FIGARO: Improving System Performance via Fine-Grained In-DRAM Data Relocation and Caching"</a:t>
            </a:r>
            <a:br>
              <a:rPr lang="en-US" sz="2000" dirty="0">
                <a:solidFill>
                  <a:srgbClr val="0432FF"/>
                </a:solidFill>
              </a:rPr>
            </a:br>
            <a:r>
              <a:rPr lang="en-US" sz="2000" i="1" dirty="0"/>
              <a:t>Proceedings of the </a:t>
            </a:r>
            <a:r>
              <a:rPr lang="en-US" sz="2000" i="1" dirty="0">
                <a:hlinkClick r:id="rId3"/>
              </a:rPr>
              <a:t>53rd International Symposium on Microarchitecture</a:t>
            </a:r>
            <a:r>
              <a:rPr lang="en-US" sz="2000" i="1" dirty="0"/>
              <a:t> (</a:t>
            </a:r>
            <a:r>
              <a:rPr lang="en-US" sz="2000" b="1" i="1" dirty="0"/>
              <a:t>MICRO</a:t>
            </a:r>
            <a:r>
              <a:rPr lang="en-US" sz="2000" i="1" dirty="0"/>
              <a:t>)</a:t>
            </a:r>
            <a:r>
              <a:rPr lang="en-US" sz="2000" dirty="0"/>
              <a:t>, Virtual, October 2020.</a:t>
            </a:r>
          </a:p>
          <a:p>
            <a:pPr marL="0" indent="0">
              <a:buNone/>
            </a:pPr>
            <a:endParaRPr lang="en-US" sz="21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7" name="Picture 6">
            <a:extLst>
              <a:ext uri="{FF2B5EF4-FFF2-40B4-BE49-F238E27FC236}">
                <a16:creationId xmlns:a16="http://schemas.microsoft.com/office/drawing/2014/main" id="{21EB1EDA-D3F9-2244-A889-1011E90C9966}"/>
              </a:ext>
            </a:extLst>
          </p:cNvPr>
          <p:cNvPicPr>
            <a:picLocks noChangeAspect="1"/>
          </p:cNvPicPr>
          <p:nvPr/>
        </p:nvPicPr>
        <p:blipFill>
          <a:blip r:embed="rId4"/>
          <a:stretch>
            <a:fillRect/>
          </a:stretch>
        </p:blipFill>
        <p:spPr>
          <a:xfrm>
            <a:off x="0" y="3952698"/>
            <a:ext cx="9144000" cy="2228720"/>
          </a:xfrm>
          <a:prstGeom prst="rect">
            <a:avLst/>
          </a:prstGeom>
        </p:spPr>
      </p:pic>
    </p:spTree>
    <p:extLst>
      <p:ext uri="{BB962C8B-B14F-4D97-AF65-F5344CB8AC3E}">
        <p14:creationId xmlns:p14="http://schemas.microsoft.com/office/powerpoint/2010/main" val="32091494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Network-On-Memory: Fast Inter-Bank Copy</a:t>
            </a:r>
          </a:p>
        </p:txBody>
      </p:sp>
      <p:sp>
        <p:nvSpPr>
          <p:cNvPr id="3" name="Content Placeholder 2"/>
          <p:cNvSpPr>
            <a:spLocks noGrp="1"/>
          </p:cNvSpPr>
          <p:nvPr>
            <p:ph idx="1"/>
          </p:nvPr>
        </p:nvSpPr>
        <p:spPr/>
        <p:txBody>
          <a:bodyPr/>
          <a:lstStyle/>
          <a:p>
            <a:r>
              <a:rPr lang="en-US" sz="2000" dirty="0" err="1"/>
              <a:t>Seyyed</a:t>
            </a:r>
            <a:r>
              <a:rPr lang="en-US" sz="2000" dirty="0"/>
              <a:t> Hossein </a:t>
            </a:r>
            <a:r>
              <a:rPr lang="en-US" sz="2000" dirty="0" err="1"/>
              <a:t>SeyyedAghaei</a:t>
            </a:r>
            <a:r>
              <a:rPr lang="en-US" sz="2000" dirty="0"/>
              <a:t> </a:t>
            </a:r>
            <a:r>
              <a:rPr lang="en-US" sz="2000" dirty="0" err="1"/>
              <a:t>Rezaei</a:t>
            </a:r>
            <a:r>
              <a:rPr lang="en-US" sz="2000" dirty="0"/>
              <a:t>, Mehdi </a:t>
            </a:r>
            <a:r>
              <a:rPr lang="en-US" sz="2000" dirty="0" err="1"/>
              <a:t>Modarressi</a:t>
            </a:r>
            <a:r>
              <a:rPr lang="en-US" sz="2000" dirty="0"/>
              <a:t>, </a:t>
            </a:r>
            <a:r>
              <a:rPr lang="en-US" sz="2000" dirty="0" err="1"/>
              <a:t>Rachata</a:t>
            </a:r>
            <a:r>
              <a:rPr lang="en-US" sz="2000" dirty="0"/>
              <a:t> Ausavarungnirun, Mohammad </a:t>
            </a:r>
            <a:r>
              <a:rPr lang="en-US" sz="2000" dirty="0" err="1"/>
              <a:t>Sadrosadati</a:t>
            </a:r>
            <a:r>
              <a:rPr lang="en-US" sz="2000" dirty="0"/>
              <a:t>, Onur Mutlu, and Masoud </a:t>
            </a:r>
            <a:r>
              <a:rPr lang="en-US" sz="2000" dirty="0" err="1"/>
              <a:t>Daneshtalab</a:t>
            </a:r>
            <a:r>
              <a:rPr lang="en-US" sz="2000" dirty="0"/>
              <a:t>,</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"NoM: Network-on-Memory for Inter-Bank Data Transfer in Highly-Banked Memories"</a:t>
            </a:r>
            <a:br>
              <a:rPr lang="en-US" sz="2000" dirty="0">
                <a:solidFill>
                  <a:srgbClr val="0432FF"/>
                </a:solidFill>
              </a:rPr>
            </a:br>
            <a:r>
              <a:rPr lang="en-US" sz="2000" i="1" dirty="0">
                <a:hlinkClick r:id="rId3"/>
              </a:rPr>
              <a:t>IEEE Computer Architecture Letters</a:t>
            </a:r>
            <a:r>
              <a:rPr lang="en-US" sz="2000" i="1" dirty="0"/>
              <a:t> (</a:t>
            </a:r>
            <a:r>
              <a:rPr lang="en-US" sz="2000" b="1" i="1" dirty="0"/>
              <a:t>CAL</a:t>
            </a:r>
            <a:r>
              <a:rPr lang="en-US" sz="2000" i="1" dirty="0"/>
              <a:t>)</a:t>
            </a:r>
            <a:r>
              <a:rPr lang="en-US" sz="2000" dirty="0"/>
              <a:t>, to appear in 2020.</a:t>
            </a:r>
          </a:p>
          <a:p>
            <a:pPr marL="0" indent="0">
              <a:buNone/>
            </a:pPr>
            <a:br>
              <a:rPr lang="en-US" sz="2000" dirty="0"/>
            </a:br>
            <a:endParaRPr lang="en-US" sz="20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0BB02404-C0AF-0A47-9A96-6BE1DE591513}"/>
              </a:ext>
            </a:extLst>
          </p:cNvPr>
          <p:cNvPicPr>
            <a:picLocks noChangeAspect="1"/>
          </p:cNvPicPr>
          <p:nvPr/>
        </p:nvPicPr>
        <p:blipFill>
          <a:blip r:embed="rId4"/>
          <a:stretch>
            <a:fillRect/>
          </a:stretch>
        </p:blipFill>
        <p:spPr>
          <a:xfrm>
            <a:off x="0" y="4191000"/>
            <a:ext cx="9144000" cy="1569990"/>
          </a:xfrm>
          <a:prstGeom prst="rect">
            <a:avLst/>
          </a:prstGeom>
        </p:spPr>
      </p:pic>
    </p:spTree>
    <p:extLst>
      <p:ext uri="{BB962C8B-B14F-4D97-AF65-F5344CB8AC3E}">
        <p14:creationId xmlns:p14="http://schemas.microsoft.com/office/powerpoint/2010/main" val="36479881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412750" y="1295400"/>
            <a:ext cx="5740400" cy="39497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0" name="Line 2"/>
          <p:cNvSpPr>
            <a:spLocks noChangeShapeType="1"/>
          </p:cNvSpPr>
          <p:nvPr/>
        </p:nvSpPr>
        <p:spPr bwMode="auto">
          <a:xfrm>
            <a:off x="3289300" y="4584704"/>
            <a:ext cx="0" cy="881857"/>
          </a:xfrm>
          <a:prstGeom prst="line">
            <a:avLst/>
          </a:prstGeom>
          <a:noFill/>
          <a:ln w="889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1" name="Rectangle 3"/>
          <p:cNvSpPr>
            <a:spLocks noGrp="1" noChangeArrowheads="1"/>
          </p:cNvSpPr>
          <p:nvPr>
            <p:ph type="title"/>
          </p:nvPr>
        </p:nvSpPr>
        <p:spPr>
          <a:xfrm>
            <a:off x="419100" y="196850"/>
            <a:ext cx="8724900" cy="558800"/>
          </a:xfrm>
          <a:ln/>
        </p:spPr>
        <p:txBody>
          <a:bodyPr/>
          <a:lstStyle/>
          <a:p>
            <a:r>
              <a:rPr lang="en-US" sz="4400" dirty="0">
                <a:solidFill>
                  <a:srgbClr val="1A5712"/>
                </a:solidFill>
                <a:latin typeface="Garamond"/>
                <a:cs typeface="Garamond"/>
              </a:rPr>
              <a:t>Memory as an Accelerator</a:t>
            </a:r>
          </a:p>
        </p:txBody>
      </p:sp>
      <p:sp>
        <p:nvSpPr>
          <p:cNvPr id="22532" name="Rectangle 4"/>
          <p:cNvSpPr>
            <a:spLocks/>
          </p:cNvSpPr>
          <p:nvPr/>
        </p:nvSpPr>
        <p:spPr bwMode="auto">
          <a:xfrm>
            <a:off x="6921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3" name="Rectangle 5"/>
          <p:cNvSpPr>
            <a:spLocks/>
          </p:cNvSpPr>
          <p:nvPr/>
        </p:nvSpPr>
        <p:spPr bwMode="auto">
          <a:xfrm>
            <a:off x="1062323" y="18245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4" name="Rectangle 6"/>
          <p:cNvSpPr>
            <a:spLocks/>
          </p:cNvSpPr>
          <p:nvPr/>
        </p:nvSpPr>
        <p:spPr bwMode="auto">
          <a:xfrm>
            <a:off x="19240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5" name="Rectangle 7"/>
          <p:cNvSpPr>
            <a:spLocks/>
          </p:cNvSpPr>
          <p:nvPr/>
        </p:nvSpPr>
        <p:spPr bwMode="auto">
          <a:xfrm>
            <a:off x="2296604" y="18245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6" name="Rectangle 8"/>
          <p:cNvSpPr>
            <a:spLocks/>
          </p:cNvSpPr>
          <p:nvPr/>
        </p:nvSpPr>
        <p:spPr bwMode="auto">
          <a:xfrm>
            <a:off x="6921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7" name="Rectangle 9"/>
          <p:cNvSpPr>
            <a:spLocks/>
          </p:cNvSpPr>
          <p:nvPr/>
        </p:nvSpPr>
        <p:spPr bwMode="auto">
          <a:xfrm>
            <a:off x="1064704" y="28913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8" name="Rectangle 10"/>
          <p:cNvSpPr>
            <a:spLocks/>
          </p:cNvSpPr>
          <p:nvPr/>
        </p:nvSpPr>
        <p:spPr bwMode="auto">
          <a:xfrm>
            <a:off x="19240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9" name="Rectangle 11"/>
          <p:cNvSpPr>
            <a:spLocks/>
          </p:cNvSpPr>
          <p:nvPr/>
        </p:nvSpPr>
        <p:spPr bwMode="auto">
          <a:xfrm>
            <a:off x="2296604" y="28913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0" name="Rectangle 12"/>
          <p:cNvSpPr>
            <a:spLocks/>
          </p:cNvSpPr>
          <p:nvPr/>
        </p:nvSpPr>
        <p:spPr bwMode="auto">
          <a:xfrm>
            <a:off x="3155950" y="16129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1" name="Rectangle 13"/>
          <p:cNvSpPr>
            <a:spLocks/>
          </p:cNvSpPr>
          <p:nvPr/>
        </p:nvSpPr>
        <p:spPr bwMode="auto">
          <a:xfrm>
            <a:off x="3172966" y="1734751"/>
            <a:ext cx="54859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mini-CPU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2" name="Rectangle 14"/>
          <p:cNvSpPr>
            <a:spLocks/>
          </p:cNvSpPr>
          <p:nvPr/>
        </p:nvSpPr>
        <p:spPr bwMode="auto">
          <a:xfrm>
            <a:off x="3155950" y="226695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3" name="Rectangle 15"/>
          <p:cNvSpPr>
            <a:spLocks/>
          </p:cNvSpPr>
          <p:nvPr/>
        </p:nvSpPr>
        <p:spPr bwMode="auto">
          <a:xfrm>
            <a:off x="3313402" y="2379668"/>
            <a:ext cx="269304" cy="3016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video</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4" name="Rectangle 16"/>
          <p:cNvSpPr>
            <a:spLocks/>
          </p:cNvSpPr>
          <p:nvPr/>
        </p:nvSpPr>
        <p:spPr bwMode="auto">
          <a:xfrm>
            <a:off x="4025900" y="16637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5" name="Rectangle 17"/>
          <p:cNvSpPr>
            <a:spLocks/>
          </p:cNvSpPr>
          <p:nvPr/>
        </p:nvSpPr>
        <p:spPr bwMode="auto">
          <a:xfrm>
            <a:off x="4053619" y="1762943"/>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6" name="Rectangle 18"/>
          <p:cNvSpPr>
            <a:spLocks/>
          </p:cNvSpPr>
          <p:nvPr/>
        </p:nvSpPr>
        <p:spPr bwMode="auto">
          <a:xfrm>
            <a:off x="4984750" y="16700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7" name="Rectangle 19"/>
          <p:cNvSpPr>
            <a:spLocks/>
          </p:cNvSpPr>
          <p:nvPr/>
        </p:nvSpPr>
        <p:spPr bwMode="auto">
          <a:xfrm>
            <a:off x="5010087" y="1772468"/>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8" name="Rectangle 20"/>
          <p:cNvSpPr>
            <a:spLocks/>
          </p:cNvSpPr>
          <p:nvPr/>
        </p:nvSpPr>
        <p:spPr bwMode="auto">
          <a:xfrm>
            <a:off x="4025900" y="26416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9" name="Rectangle 21"/>
          <p:cNvSpPr>
            <a:spLocks/>
          </p:cNvSpPr>
          <p:nvPr/>
        </p:nvSpPr>
        <p:spPr bwMode="auto">
          <a:xfrm>
            <a:off x="4051237" y="2744018"/>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50" name="Rectangle 22"/>
          <p:cNvSpPr>
            <a:spLocks/>
          </p:cNvSpPr>
          <p:nvPr/>
        </p:nvSpPr>
        <p:spPr bwMode="auto">
          <a:xfrm>
            <a:off x="4984750" y="26479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1" name="Rectangle 23"/>
          <p:cNvSpPr>
            <a:spLocks/>
          </p:cNvSpPr>
          <p:nvPr/>
        </p:nvSpPr>
        <p:spPr bwMode="auto">
          <a:xfrm>
            <a:off x="5010087" y="2750368"/>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52" name="Rectangle 24"/>
          <p:cNvSpPr>
            <a:spLocks/>
          </p:cNvSpPr>
          <p:nvPr/>
        </p:nvSpPr>
        <p:spPr bwMode="auto">
          <a:xfrm>
            <a:off x="3930650" y="1593850"/>
            <a:ext cx="1981200" cy="18796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3" name="Rectangle 25"/>
          <p:cNvSpPr>
            <a:spLocks/>
          </p:cNvSpPr>
          <p:nvPr/>
        </p:nvSpPr>
        <p:spPr bwMode="auto">
          <a:xfrm>
            <a:off x="692150" y="3733800"/>
            <a:ext cx="5207000" cy="8509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4" name="Rectangle 26"/>
          <p:cNvSpPr>
            <a:spLocks/>
          </p:cNvSpPr>
          <p:nvPr/>
        </p:nvSpPr>
        <p:spPr bwMode="auto">
          <a:xfrm>
            <a:off x="3188665" y="4107461"/>
            <a:ext cx="211597" cy="2051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LLC</a:t>
            </a:r>
          </a:p>
        </p:txBody>
      </p:sp>
      <p:sp>
        <p:nvSpPr>
          <p:cNvPr id="22555" name="Rectangle 27"/>
          <p:cNvSpPr>
            <a:spLocks/>
          </p:cNvSpPr>
          <p:nvPr/>
        </p:nvSpPr>
        <p:spPr bwMode="auto">
          <a:xfrm>
            <a:off x="2444750" y="4686300"/>
            <a:ext cx="1695450" cy="4445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6" name="Rectangle 28"/>
          <p:cNvSpPr>
            <a:spLocks/>
          </p:cNvSpPr>
          <p:nvPr/>
        </p:nvSpPr>
        <p:spPr bwMode="auto">
          <a:xfrm>
            <a:off x="2702571" y="4825008"/>
            <a:ext cx="1179810" cy="205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 Controller</a:t>
            </a:r>
          </a:p>
        </p:txBody>
      </p:sp>
      <p:sp>
        <p:nvSpPr>
          <p:cNvPr id="22557" name="Rectangle 29"/>
          <p:cNvSpPr>
            <a:spLocks/>
          </p:cNvSpPr>
          <p:nvPr/>
        </p:nvSpPr>
        <p:spPr bwMode="auto">
          <a:xfrm>
            <a:off x="6965950" y="4565650"/>
            <a:ext cx="1695450" cy="5842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8" name="Rectangle 30"/>
          <p:cNvSpPr>
            <a:spLocks/>
          </p:cNvSpPr>
          <p:nvPr/>
        </p:nvSpPr>
        <p:spPr bwMode="auto">
          <a:xfrm>
            <a:off x="7005762" y="4602304"/>
            <a:ext cx="1615827" cy="561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Specialized</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compute-capability</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in memory</a:t>
            </a:r>
          </a:p>
        </p:txBody>
      </p:sp>
      <p:sp>
        <p:nvSpPr>
          <p:cNvPr id="22559" name="Rectangle 31"/>
          <p:cNvSpPr>
            <a:spLocks/>
          </p:cNvSpPr>
          <p:nvPr/>
        </p:nvSpPr>
        <p:spPr bwMode="auto">
          <a:xfrm>
            <a:off x="6654800" y="1276350"/>
            <a:ext cx="2324100" cy="39497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0" name="Rectangle 32"/>
          <p:cNvSpPr>
            <a:spLocks/>
          </p:cNvSpPr>
          <p:nvPr/>
        </p:nvSpPr>
        <p:spPr bwMode="auto">
          <a:xfrm>
            <a:off x="7542787" y="2989858"/>
            <a:ext cx="538609" cy="205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a:t>
            </a:r>
          </a:p>
        </p:txBody>
      </p:sp>
      <p:sp>
        <p:nvSpPr>
          <p:cNvPr id="22561" name="Rectangle 33"/>
          <p:cNvSpPr>
            <a:spLocks/>
          </p:cNvSpPr>
          <p:nvPr/>
        </p:nvSpPr>
        <p:spPr bwMode="auto">
          <a:xfrm>
            <a:off x="6718300" y="1339850"/>
            <a:ext cx="2184400" cy="31369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2" name="Rectangle 34"/>
          <p:cNvSpPr>
            <a:spLocks/>
          </p:cNvSpPr>
          <p:nvPr/>
        </p:nvSpPr>
        <p:spPr bwMode="auto">
          <a:xfrm>
            <a:off x="3149600" y="29210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3" name="Rectangle 35"/>
          <p:cNvSpPr>
            <a:spLocks/>
          </p:cNvSpPr>
          <p:nvPr/>
        </p:nvSpPr>
        <p:spPr bwMode="auto">
          <a:xfrm>
            <a:off x="3245710" y="3033718"/>
            <a:ext cx="397545" cy="3016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imaging</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64" name="Rectangle 36"/>
          <p:cNvSpPr>
            <a:spLocks/>
          </p:cNvSpPr>
          <p:nvPr/>
        </p:nvSpPr>
        <p:spPr bwMode="auto">
          <a:xfrm>
            <a:off x="4311318" y="5523508"/>
            <a:ext cx="807913" cy="205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 Bus</a:t>
            </a:r>
          </a:p>
        </p:txBody>
      </p:sp>
      <p:sp>
        <p:nvSpPr>
          <p:cNvPr id="22565" name="Line 37"/>
          <p:cNvSpPr>
            <a:spLocks noChangeShapeType="1"/>
          </p:cNvSpPr>
          <p:nvPr/>
        </p:nvSpPr>
        <p:spPr bwMode="auto">
          <a:xfrm rot="10800000" flipH="1">
            <a:off x="416722" y="5460207"/>
            <a:ext cx="8562181" cy="0"/>
          </a:xfrm>
          <a:prstGeom prst="line">
            <a:avLst/>
          </a:prstGeom>
          <a:noFill/>
          <a:ln w="1016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6" name="Line 38"/>
          <p:cNvSpPr>
            <a:spLocks noChangeShapeType="1"/>
          </p:cNvSpPr>
          <p:nvPr/>
        </p:nvSpPr>
        <p:spPr bwMode="auto">
          <a:xfrm>
            <a:off x="7816850" y="5226848"/>
            <a:ext cx="0" cy="239713"/>
          </a:xfrm>
          <a:prstGeom prst="line">
            <a:avLst/>
          </a:prstGeom>
          <a:noFill/>
          <a:ln w="889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44" name="Rounded Rectangle 43"/>
          <p:cNvSpPr>
            <a:spLocks noChangeArrowheads="1"/>
          </p:cNvSpPr>
          <p:nvPr/>
        </p:nvSpPr>
        <p:spPr bwMode="auto">
          <a:xfrm rot="5400000">
            <a:off x="6712425" y="3890443"/>
            <a:ext cx="2133601" cy="2286000"/>
          </a:xfrm>
          <a:prstGeom prst="roundRect">
            <a:avLst>
              <a:gd name="adj" fmla="val 16667"/>
            </a:avLst>
          </a:prstGeom>
          <a:noFill/>
          <a:ln w="1143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40" tIns="45720" rIns="91440" b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42" name="TextBox 41"/>
          <p:cNvSpPr txBox="1"/>
          <p:nvPr/>
        </p:nvSpPr>
        <p:spPr>
          <a:xfrm>
            <a:off x="561526" y="6279703"/>
            <a:ext cx="74668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Tahoma"/>
                <a:ea typeface="ヒラギノ角ゴ ProN W6"/>
                <a:cs typeface="Tahoma"/>
              </a:rPr>
              <a:t>Memory similar to a “conventional” accelerator</a:t>
            </a:r>
          </a:p>
        </p:txBody>
      </p:sp>
    </p:spTree>
    <p:extLst>
      <p:ext uri="{BB962C8B-B14F-4D97-AF65-F5344CB8AC3E}">
        <p14:creationId xmlns:p14="http://schemas.microsoft.com/office/powerpoint/2010/main" val="61044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(Truly) In-Memory Computation	</a:t>
            </a:r>
          </a:p>
        </p:txBody>
      </p:sp>
      <p:sp>
        <p:nvSpPr>
          <p:cNvPr id="3" name="Content Placeholder 2"/>
          <p:cNvSpPr>
            <a:spLocks noGrp="1"/>
          </p:cNvSpPr>
          <p:nvPr>
            <p:ph idx="1"/>
          </p:nvPr>
        </p:nvSpPr>
        <p:spPr>
          <a:xfrm>
            <a:off x="228600" y="997527"/>
            <a:ext cx="8807896" cy="5193723"/>
          </a:xfrm>
        </p:spPr>
        <p:txBody>
          <a:bodyPr/>
          <a:lstStyle/>
          <a:p>
            <a:r>
              <a:rPr lang="en-US" dirty="0"/>
              <a:t>We can support </a:t>
            </a:r>
            <a:r>
              <a:rPr lang="en-US" dirty="0">
                <a:solidFill>
                  <a:srgbClr val="0000FF"/>
                </a:solidFill>
              </a:rPr>
              <a:t>in-DRAM AND, OR, NOT, MAJ</a:t>
            </a:r>
          </a:p>
          <a:p>
            <a:r>
              <a:rPr lang="en-US" dirty="0"/>
              <a:t>At low cost</a:t>
            </a:r>
          </a:p>
          <a:p>
            <a:r>
              <a:rPr lang="en-US" dirty="0">
                <a:solidFill>
                  <a:srgbClr val="0000FF"/>
                </a:solidFill>
              </a:rPr>
              <a:t>Using analog computation capability of DRAM</a:t>
            </a:r>
          </a:p>
          <a:p>
            <a:pPr lvl="1"/>
            <a:r>
              <a:rPr lang="en-US" dirty="0">
                <a:solidFill>
                  <a:srgbClr val="0000FF"/>
                </a:solidFill>
              </a:rPr>
              <a:t>Idea: activating multiple rows performs computation</a:t>
            </a:r>
          </a:p>
          <a:p>
            <a:r>
              <a:rPr lang="en-US" dirty="0">
                <a:solidFill>
                  <a:srgbClr val="FF0000"/>
                </a:solidFill>
              </a:rPr>
              <a:t>30-60X performance and energy improvement</a:t>
            </a:r>
          </a:p>
          <a:p>
            <a:pPr lvl="1"/>
            <a:r>
              <a:rPr lang="en-US" sz="2000" dirty="0"/>
              <a:t>Seshadri+, “</a:t>
            </a:r>
            <a:r>
              <a:rPr lang="en-US" sz="2000" dirty="0">
                <a:solidFill>
                  <a:schemeClr val="tx2">
                    <a:lumMod val="75000"/>
                  </a:schemeClr>
                </a:solidFill>
              </a:rPr>
              <a:t>Ambit: In-Memory Accelerator for Bulk Bitwise Operations Using Commodity DRAM Technology</a:t>
            </a:r>
            <a:r>
              <a:rPr lang="en-US" sz="2000" dirty="0"/>
              <a:t>,” MICRO 2017.</a:t>
            </a:r>
          </a:p>
          <a:p>
            <a:endParaRPr lang="en-US" dirty="0"/>
          </a:p>
          <a:p>
            <a:endParaRPr lang="en-US" dirty="0"/>
          </a:p>
          <a:p>
            <a:r>
              <a:rPr lang="en-US" dirty="0">
                <a:solidFill>
                  <a:srgbClr val="0000FF"/>
                </a:solidFill>
              </a:rPr>
              <a:t>New memory technologies </a:t>
            </a:r>
            <a:r>
              <a:rPr lang="en-US" dirty="0"/>
              <a:t>enable even more opportunities</a:t>
            </a:r>
          </a:p>
          <a:p>
            <a:pPr lvl="1"/>
            <a:r>
              <a:rPr lang="en-US" dirty="0"/>
              <a:t>Memristors, resistive RAM, phase change </a:t>
            </a:r>
            <a:r>
              <a:rPr lang="en-US" dirty="0" err="1"/>
              <a:t>mem</a:t>
            </a:r>
            <a:r>
              <a:rPr lang="en-US" dirty="0"/>
              <a:t>, STT-MRAM, </a:t>
            </a:r>
            <a:r>
              <a:rPr lang="is-IS" dirty="0"/>
              <a:t>…</a:t>
            </a:r>
            <a:endParaRPr lang="en-US" dirty="0"/>
          </a:p>
          <a:p>
            <a:pPr lvl="1"/>
            <a:r>
              <a:rPr lang="en-US" dirty="0"/>
              <a:t>Can operate on data </a:t>
            </a:r>
            <a:r>
              <a:rPr lang="en-US" dirty="0">
                <a:solidFill>
                  <a:srgbClr val="FF0000"/>
                </a:solidFill>
              </a:rPr>
              <a:t>with minimal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1149568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In-DRAM AND/OR: Triple Row Activation</a:t>
            </a:r>
          </a:p>
        </p:txBody>
      </p:sp>
      <p:sp>
        <p:nvSpPr>
          <p:cNvPr id="3" name="Content Placeholder 2"/>
          <p:cNvSpPr>
            <a:spLocks noGrp="1"/>
          </p:cNvSpPr>
          <p:nvPr>
            <p:ph idx="1"/>
          </p:nvPr>
        </p:nvSpPr>
        <p:spPr>
          <a:xfrm>
            <a:off x="228600" y="1056928"/>
            <a:ext cx="8610600" cy="4876800"/>
          </a:xfrm>
        </p:spPr>
        <p:txBody>
          <a:bodyPr/>
          <a:lstStyle/>
          <a:p>
            <a:endParaRPr lang="en-US"/>
          </a:p>
        </p:txBody>
      </p:sp>
      <p:sp>
        <p:nvSpPr>
          <p:cNvPr id="4" name="Slide Number Placeholder 3"/>
          <p:cNvSpPr>
            <a:spLocks noGrp="1"/>
          </p:cNvSpPr>
          <p:nvPr>
            <p:ph type="sldNum" sz="quarter" idx="11"/>
          </p:nvPr>
        </p:nvSpPr>
        <p:spPr>
          <a:xfrm>
            <a:off x="6804248" y="6356176"/>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
        <p:nvSpPr>
          <p:cNvPr id="71" name="Rectangle 70"/>
          <p:cNvSpPr/>
          <p:nvPr/>
        </p:nvSpPr>
        <p:spPr>
          <a:xfrm>
            <a:off x="1384300" y="31905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2" name="Rectangle 71"/>
          <p:cNvSpPr/>
          <p:nvPr/>
        </p:nvSpPr>
        <p:spPr>
          <a:xfrm>
            <a:off x="1371600" y="34761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3" name="Rectangle 72"/>
          <p:cNvSpPr/>
          <p:nvPr/>
        </p:nvSpPr>
        <p:spPr>
          <a:xfrm>
            <a:off x="1387613" y="2134614"/>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4" name="Rectangle 73"/>
          <p:cNvSpPr/>
          <p:nvPr/>
        </p:nvSpPr>
        <p:spPr>
          <a:xfrm>
            <a:off x="1390386" y="2420264"/>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75" name="Group 74"/>
          <p:cNvGrpSpPr/>
          <p:nvPr/>
        </p:nvGrpSpPr>
        <p:grpSpPr>
          <a:xfrm>
            <a:off x="1752600" y="1133128"/>
            <a:ext cx="3064024" cy="4958665"/>
            <a:chOff x="1828800" y="-857925"/>
            <a:chExt cx="4182533" cy="6768806"/>
          </a:xfrm>
        </p:grpSpPr>
        <p:grpSp>
          <p:nvGrpSpPr>
            <p:cNvPr id="76" name="Group 75"/>
            <p:cNvGrpSpPr/>
            <p:nvPr/>
          </p:nvGrpSpPr>
          <p:grpSpPr>
            <a:xfrm>
              <a:off x="3039533" y="3479094"/>
              <a:ext cx="2971800" cy="1119011"/>
              <a:chOff x="2667000" y="3041650"/>
              <a:chExt cx="2057400" cy="774700"/>
            </a:xfrm>
          </p:grpSpPr>
          <p:grpSp>
            <p:nvGrpSpPr>
              <p:cNvPr id="82" name="Group 81"/>
              <p:cNvGrpSpPr/>
              <p:nvPr/>
            </p:nvGrpSpPr>
            <p:grpSpPr>
              <a:xfrm>
                <a:off x="2667000" y="3048000"/>
                <a:ext cx="609600" cy="762000"/>
                <a:chOff x="2819400" y="3048000"/>
                <a:chExt cx="609600" cy="762000"/>
              </a:xfrm>
            </p:grpSpPr>
            <p:sp>
              <p:nvSpPr>
                <p:cNvPr id="88" name="Isosceles Triangle 87"/>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89" name="Oval 88"/>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83" name="Group 82"/>
              <p:cNvGrpSpPr/>
              <p:nvPr/>
            </p:nvGrpSpPr>
            <p:grpSpPr>
              <a:xfrm rot="10800000">
                <a:off x="4114800" y="3048000"/>
                <a:ext cx="609600" cy="762000"/>
                <a:chOff x="2819400" y="3048000"/>
                <a:chExt cx="609600" cy="762000"/>
              </a:xfrm>
            </p:grpSpPr>
            <p:sp>
              <p:nvSpPr>
                <p:cNvPr id="86" name="Isosceles Triangle 85"/>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87" name="Oval 86"/>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cxnSp>
            <p:nvCxnSpPr>
              <p:cNvPr id="84" name="Elbow Connector 83"/>
              <p:cNvCxnSpPr>
                <a:stCxn id="86" idx="3"/>
                <a:endCxn id="89" idx="0"/>
              </p:cNvCxnSpPr>
              <p:nvPr/>
            </p:nvCxnSpPr>
            <p:spPr>
              <a:xfrm rot="16200000" flipV="1">
                <a:off x="3695700" y="2324100"/>
                <a:ext cx="12700" cy="1447800"/>
              </a:xfrm>
              <a:prstGeom prst="bentConnector3">
                <a:avLst>
                  <a:gd name="adj1" fmla="val 4135134"/>
                </a:avLst>
              </a:prstGeom>
              <a:noFill/>
              <a:ln w="19050" cap="flat" cmpd="sng" algn="ctr">
                <a:solidFill>
                  <a:sysClr val="windowText" lastClr="000000">
                    <a:lumMod val="65000"/>
                    <a:lumOff val="35000"/>
                  </a:sysClr>
                </a:solidFill>
                <a:prstDash val="solid"/>
                <a:headEnd type="none" w="med" len="med"/>
                <a:tailEnd type="none" w="med" len="med"/>
              </a:ln>
              <a:effectLst/>
            </p:spPr>
          </p:cxnSp>
          <p:cxnSp>
            <p:nvCxnSpPr>
              <p:cNvPr id="85" name="Elbow Connector 84"/>
              <p:cNvCxnSpPr>
                <a:stCxn id="87" idx="0"/>
                <a:endCxn id="88" idx="3"/>
              </p:cNvCxnSpPr>
              <p:nvPr/>
            </p:nvCxnSpPr>
            <p:spPr>
              <a:xfrm rot="5400000">
                <a:off x="3695700" y="3086100"/>
                <a:ext cx="12700" cy="1447800"/>
              </a:xfrm>
              <a:prstGeom prst="bentConnector3">
                <a:avLst>
                  <a:gd name="adj1" fmla="val 4427024"/>
                </a:avLst>
              </a:prstGeom>
              <a:noFill/>
              <a:ln w="19050" cap="flat" cmpd="sng" algn="ctr">
                <a:solidFill>
                  <a:sysClr val="windowText" lastClr="000000">
                    <a:lumMod val="65000"/>
                    <a:lumOff val="35000"/>
                  </a:sysClr>
                </a:solidFill>
                <a:prstDash val="solid"/>
                <a:headEnd type="none" w="med" len="med"/>
                <a:tailEnd type="none" w="med" len="med"/>
              </a:ln>
              <a:effectLst/>
            </p:spPr>
          </p:cxnSp>
        </p:grpSp>
        <p:cxnSp>
          <p:nvCxnSpPr>
            <p:cNvPr id="77" name="Straight Connector 76"/>
            <p:cNvCxnSpPr>
              <a:endCxn id="88" idx="1"/>
            </p:cNvCxnSpPr>
            <p:nvPr/>
          </p:nvCxnSpPr>
          <p:spPr>
            <a:xfrm>
              <a:off x="1828800" y="4093633"/>
              <a:ext cx="1430867" cy="0"/>
            </a:xfrm>
            <a:prstGeom prst="line">
              <a:avLst/>
            </a:prstGeom>
            <a:noFill/>
            <a:ln w="38100" cap="flat" cmpd="sng" algn="ctr">
              <a:solidFill>
                <a:srgbClr val="C4442A"/>
              </a:solidFill>
              <a:prstDash val="solid"/>
              <a:headEnd type="none" w="med" len="med"/>
              <a:tailEnd type="none" w="med" len="med"/>
            </a:ln>
            <a:effectLst/>
          </p:spPr>
        </p:cxnSp>
        <p:cxnSp>
          <p:nvCxnSpPr>
            <p:cNvPr id="78" name="Straight Connector 77"/>
            <p:cNvCxnSpPr/>
            <p:nvPr/>
          </p:nvCxnSpPr>
          <p:spPr>
            <a:xfrm>
              <a:off x="2544233" y="4093633"/>
              <a:ext cx="0" cy="935567"/>
            </a:xfrm>
            <a:prstGeom prst="line">
              <a:avLst/>
            </a:prstGeom>
            <a:noFill/>
            <a:ln w="38100" cap="flat" cmpd="sng" algn="ctr">
              <a:solidFill>
                <a:srgbClr val="C4442A"/>
              </a:solidFill>
              <a:prstDash val="solid"/>
              <a:headEnd type="none" w="med" len="med"/>
              <a:tailEnd type="none" w="med" len="med"/>
            </a:ln>
            <a:effectLst/>
          </p:spPr>
        </p:cxnSp>
        <p:cxnSp>
          <p:nvCxnSpPr>
            <p:cNvPr id="79" name="Elbow Connector 78"/>
            <p:cNvCxnSpPr>
              <a:endCxn id="86" idx="5"/>
            </p:cNvCxnSpPr>
            <p:nvPr/>
          </p:nvCxnSpPr>
          <p:spPr>
            <a:xfrm flipV="1">
              <a:off x="2544233" y="3983567"/>
              <a:ext cx="2806700" cy="1045633"/>
            </a:xfrm>
            <a:prstGeom prst="bentConnector3">
              <a:avLst>
                <a:gd name="adj1" fmla="val 67170"/>
              </a:avLst>
            </a:prstGeom>
            <a:noFill/>
            <a:ln w="38100" cap="flat" cmpd="sng" algn="ctr">
              <a:solidFill>
                <a:srgbClr val="C4442A"/>
              </a:solidFill>
              <a:prstDash val="solid"/>
              <a:headEnd type="none" w="med" len="med"/>
              <a:tailEnd type="none" w="med" len="med"/>
            </a:ln>
            <a:effectLst/>
          </p:spPr>
        </p:cxnSp>
        <p:cxnSp>
          <p:nvCxnSpPr>
            <p:cNvPr id="80" name="Straight Connector 79"/>
            <p:cNvCxnSpPr/>
            <p:nvPr/>
          </p:nvCxnSpPr>
          <p:spPr>
            <a:xfrm flipV="1">
              <a:off x="4525433" y="-857925"/>
              <a:ext cx="0" cy="3588327"/>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cxnSp>
          <p:nvCxnSpPr>
            <p:cNvPr id="81" name="Straight Connector 80"/>
            <p:cNvCxnSpPr/>
            <p:nvPr/>
          </p:nvCxnSpPr>
          <p:spPr>
            <a:xfrm flipV="1">
              <a:off x="4525433" y="5398531"/>
              <a:ext cx="0" cy="512350"/>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grpSp>
      <p:sp>
        <p:nvSpPr>
          <p:cNvPr id="90" name="TextBox 89"/>
          <p:cNvSpPr txBox="1"/>
          <p:nvPr/>
        </p:nvSpPr>
        <p:spPr>
          <a:xfrm>
            <a:off x="3733800" y="5715308"/>
            <a:ext cx="103586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91" name="TextBox 90"/>
          <p:cNvSpPr txBox="1"/>
          <p:nvPr/>
        </p:nvSpPr>
        <p:spPr>
          <a:xfrm>
            <a:off x="3733800" y="980728"/>
            <a:ext cx="103586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92" name="TextBox 91"/>
          <p:cNvSpPr txBox="1"/>
          <p:nvPr/>
        </p:nvSpPr>
        <p:spPr>
          <a:xfrm>
            <a:off x="1106239" y="4485928"/>
            <a:ext cx="64636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dis</a:t>
            </a:r>
          </a:p>
        </p:txBody>
      </p:sp>
      <p:grpSp>
        <p:nvGrpSpPr>
          <p:cNvPr id="93" name="Group 92"/>
          <p:cNvGrpSpPr/>
          <p:nvPr/>
        </p:nvGrpSpPr>
        <p:grpSpPr>
          <a:xfrm>
            <a:off x="762000" y="2134614"/>
            <a:ext cx="1546191" cy="834596"/>
            <a:chOff x="1425609" y="2590800"/>
            <a:chExt cx="1546191" cy="834596"/>
          </a:xfrm>
        </p:grpSpPr>
        <p:cxnSp>
          <p:nvCxnSpPr>
            <p:cNvPr id="94" name="Straight Connector 93"/>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5" name="Straight Connector 94"/>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6" name="Straight Connector 95"/>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97" name="Rectangle 96"/>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98" name="Elbow Connector 97"/>
            <p:cNvCxnSpPr>
              <a:endCxn id="97"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99" name="Straight Connector 98"/>
          <p:cNvCxnSpPr/>
          <p:nvPr/>
        </p:nvCxnSpPr>
        <p:spPr>
          <a:xfrm>
            <a:off x="2881451" y="2477514"/>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0" name="Straight Arrow Connector 99"/>
          <p:cNvCxnSpPr>
            <a:stCxn id="101" idx="6"/>
            <a:endCxn id="102" idx="2"/>
          </p:cNvCxnSpPr>
          <p:nvPr/>
        </p:nvCxnSpPr>
        <p:spPr>
          <a:xfrm>
            <a:off x="2324300" y="2477514"/>
            <a:ext cx="533000" cy="0"/>
          </a:xfrm>
          <a:prstGeom prst="straightConnector1">
            <a:avLst/>
          </a:prstGeom>
          <a:noFill/>
          <a:ln w="38100" cap="flat" cmpd="sng" algn="ctr">
            <a:solidFill>
              <a:srgbClr val="C4442A"/>
            </a:solidFill>
            <a:prstDash val="solid"/>
            <a:tailEnd type="stealth" w="lg" len="lg"/>
          </a:ln>
          <a:effectLst/>
        </p:spPr>
      </p:cxnSp>
      <p:sp>
        <p:nvSpPr>
          <p:cNvPr id="101" name="Oval 100"/>
          <p:cNvSpPr/>
          <p:nvPr/>
        </p:nvSpPr>
        <p:spPr>
          <a:xfrm>
            <a:off x="2209800" y="2420264"/>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02" name="Oval 101"/>
          <p:cNvSpPr/>
          <p:nvPr/>
        </p:nvSpPr>
        <p:spPr>
          <a:xfrm>
            <a:off x="2857300" y="2420264"/>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03" name="Straight Arrow Connector 102"/>
          <p:cNvCxnSpPr/>
          <p:nvPr/>
        </p:nvCxnSpPr>
        <p:spPr>
          <a:xfrm flipV="1">
            <a:off x="2324188" y="2164370"/>
            <a:ext cx="433199" cy="283388"/>
          </a:xfrm>
          <a:prstGeom prst="straightConnector1">
            <a:avLst/>
          </a:prstGeom>
          <a:noFill/>
          <a:ln w="38100" cap="flat" cmpd="sng" algn="ctr">
            <a:solidFill>
              <a:srgbClr val="C4442A"/>
            </a:solidFill>
            <a:prstDash val="solid"/>
            <a:tailEnd type="stealth" w="lg" len="lg"/>
          </a:ln>
          <a:effectLst/>
        </p:spPr>
      </p:cxnSp>
      <p:sp>
        <p:nvSpPr>
          <p:cNvPr id="104" name="Rectangle 103"/>
          <p:cNvSpPr/>
          <p:nvPr/>
        </p:nvSpPr>
        <p:spPr>
          <a:xfrm>
            <a:off x="1387613" y="11331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05" name="Rectangle 104"/>
          <p:cNvSpPr/>
          <p:nvPr/>
        </p:nvSpPr>
        <p:spPr>
          <a:xfrm>
            <a:off x="1390386" y="14187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106" name="Group 105"/>
          <p:cNvGrpSpPr/>
          <p:nvPr/>
        </p:nvGrpSpPr>
        <p:grpSpPr>
          <a:xfrm>
            <a:off x="762000" y="1133128"/>
            <a:ext cx="1546191" cy="834596"/>
            <a:chOff x="1425609" y="2590800"/>
            <a:chExt cx="1546191" cy="834596"/>
          </a:xfrm>
        </p:grpSpPr>
        <p:cxnSp>
          <p:nvCxnSpPr>
            <p:cNvPr id="107" name="Straight Connector 106"/>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8" name="Straight Connector 107"/>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9" name="Straight Connector 108"/>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10" name="Rectangle 109"/>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11" name="Elbow Connector 110"/>
            <p:cNvCxnSpPr>
              <a:endCxn id="110"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12" name="Straight Connector 111"/>
          <p:cNvCxnSpPr/>
          <p:nvPr/>
        </p:nvCxnSpPr>
        <p:spPr>
          <a:xfrm>
            <a:off x="2881451" y="14760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13" name="Straight Arrow Connector 112"/>
          <p:cNvCxnSpPr>
            <a:stCxn id="114" idx="6"/>
            <a:endCxn id="115" idx="2"/>
          </p:cNvCxnSpPr>
          <p:nvPr/>
        </p:nvCxnSpPr>
        <p:spPr>
          <a:xfrm>
            <a:off x="2324300" y="1476028"/>
            <a:ext cx="533000" cy="0"/>
          </a:xfrm>
          <a:prstGeom prst="straightConnector1">
            <a:avLst/>
          </a:prstGeom>
          <a:noFill/>
          <a:ln w="38100" cap="flat" cmpd="sng" algn="ctr">
            <a:solidFill>
              <a:srgbClr val="C4442A"/>
            </a:solidFill>
            <a:prstDash val="solid"/>
            <a:tailEnd type="stealth" w="lg" len="lg"/>
          </a:ln>
          <a:effectLst/>
        </p:spPr>
      </p:cxnSp>
      <p:sp>
        <p:nvSpPr>
          <p:cNvPr id="114" name="Oval 113"/>
          <p:cNvSpPr/>
          <p:nvPr/>
        </p:nvSpPr>
        <p:spPr>
          <a:xfrm>
            <a:off x="2209800" y="14187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15" name="Oval 114"/>
          <p:cNvSpPr/>
          <p:nvPr/>
        </p:nvSpPr>
        <p:spPr>
          <a:xfrm>
            <a:off x="2857300" y="14187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16" name="Straight Arrow Connector 115"/>
          <p:cNvCxnSpPr/>
          <p:nvPr/>
        </p:nvCxnSpPr>
        <p:spPr>
          <a:xfrm flipV="1">
            <a:off x="2324188" y="1162884"/>
            <a:ext cx="433199" cy="283388"/>
          </a:xfrm>
          <a:prstGeom prst="straightConnector1">
            <a:avLst/>
          </a:prstGeom>
          <a:noFill/>
          <a:ln w="38100" cap="flat" cmpd="sng" algn="ctr">
            <a:solidFill>
              <a:srgbClr val="C4442A"/>
            </a:solidFill>
            <a:prstDash val="solid"/>
            <a:tailEnd type="stealth" w="lg" len="lg"/>
          </a:ln>
          <a:effectLst/>
        </p:spPr>
      </p:cxnSp>
      <p:sp>
        <p:nvSpPr>
          <p:cNvPr id="117" name="TextBox 116"/>
          <p:cNvSpPr txBox="1"/>
          <p:nvPr/>
        </p:nvSpPr>
        <p:spPr>
          <a:xfrm>
            <a:off x="228600" y="1295708"/>
            <a:ext cx="41069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A</a:t>
            </a:r>
          </a:p>
        </p:txBody>
      </p:sp>
      <p:sp>
        <p:nvSpPr>
          <p:cNvPr id="118" name="TextBox 117"/>
          <p:cNvSpPr txBox="1"/>
          <p:nvPr/>
        </p:nvSpPr>
        <p:spPr>
          <a:xfrm>
            <a:off x="228600" y="2438708"/>
            <a:ext cx="41069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B</a:t>
            </a:r>
          </a:p>
        </p:txBody>
      </p:sp>
      <p:grpSp>
        <p:nvGrpSpPr>
          <p:cNvPr id="119" name="Group 118"/>
          <p:cNvGrpSpPr/>
          <p:nvPr/>
        </p:nvGrpSpPr>
        <p:grpSpPr>
          <a:xfrm>
            <a:off x="762000" y="3190528"/>
            <a:ext cx="1546191" cy="834596"/>
            <a:chOff x="1425609" y="2590800"/>
            <a:chExt cx="1546191" cy="834596"/>
          </a:xfrm>
        </p:grpSpPr>
        <p:cxnSp>
          <p:nvCxnSpPr>
            <p:cNvPr id="120" name="Straight Connector 119"/>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1" name="Straight Connector 120"/>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2" name="Straight Connector 121"/>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23" name="Rectangle 122"/>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24" name="Elbow Connector 123"/>
            <p:cNvCxnSpPr>
              <a:endCxn id="123"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25" name="Straight Connector 124"/>
          <p:cNvCxnSpPr/>
          <p:nvPr/>
        </p:nvCxnSpPr>
        <p:spPr>
          <a:xfrm>
            <a:off x="2881451" y="35334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6" name="Straight Arrow Connector 125"/>
          <p:cNvCxnSpPr>
            <a:stCxn id="127" idx="6"/>
            <a:endCxn id="128" idx="2"/>
          </p:cNvCxnSpPr>
          <p:nvPr/>
        </p:nvCxnSpPr>
        <p:spPr>
          <a:xfrm>
            <a:off x="2324300" y="3533428"/>
            <a:ext cx="533000" cy="0"/>
          </a:xfrm>
          <a:prstGeom prst="straightConnector1">
            <a:avLst/>
          </a:prstGeom>
          <a:noFill/>
          <a:ln w="38100" cap="flat" cmpd="sng" algn="ctr">
            <a:solidFill>
              <a:srgbClr val="C4442A"/>
            </a:solidFill>
            <a:prstDash val="solid"/>
            <a:tailEnd type="stealth" w="lg" len="lg"/>
          </a:ln>
          <a:effectLst/>
        </p:spPr>
      </p:cxnSp>
      <p:sp>
        <p:nvSpPr>
          <p:cNvPr id="127" name="Oval 126"/>
          <p:cNvSpPr/>
          <p:nvPr/>
        </p:nvSpPr>
        <p:spPr>
          <a:xfrm>
            <a:off x="2209800" y="34761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28" name="Oval 127"/>
          <p:cNvSpPr/>
          <p:nvPr/>
        </p:nvSpPr>
        <p:spPr>
          <a:xfrm>
            <a:off x="2857300" y="34761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29" name="Straight Arrow Connector 128"/>
          <p:cNvCxnSpPr/>
          <p:nvPr/>
        </p:nvCxnSpPr>
        <p:spPr>
          <a:xfrm flipV="1">
            <a:off x="2324188" y="3220284"/>
            <a:ext cx="433199" cy="283388"/>
          </a:xfrm>
          <a:prstGeom prst="straightConnector1">
            <a:avLst/>
          </a:prstGeom>
          <a:noFill/>
          <a:ln w="38100" cap="flat" cmpd="sng" algn="ctr">
            <a:solidFill>
              <a:srgbClr val="C4442A"/>
            </a:solidFill>
            <a:prstDash val="solid"/>
            <a:tailEnd type="stealth" w="lg" len="lg"/>
          </a:ln>
          <a:effectLst/>
        </p:spPr>
      </p:cxnSp>
      <p:sp>
        <p:nvSpPr>
          <p:cNvPr id="130" name="TextBox 129"/>
          <p:cNvSpPr txBox="1"/>
          <p:nvPr/>
        </p:nvSpPr>
        <p:spPr>
          <a:xfrm>
            <a:off x="228600" y="3418422"/>
            <a:ext cx="3225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C</a:t>
            </a:r>
          </a:p>
        </p:txBody>
      </p:sp>
      <p:sp>
        <p:nvSpPr>
          <p:cNvPr id="131" name="Rounded Rectangle 130"/>
          <p:cNvSpPr/>
          <p:nvPr/>
        </p:nvSpPr>
        <p:spPr>
          <a:xfrm>
            <a:off x="5562600" y="1742728"/>
            <a:ext cx="3124200" cy="1604860"/>
          </a:xfrm>
          <a:prstGeom prst="roundRect">
            <a:avLst/>
          </a:prstGeom>
          <a:solidFill>
            <a:srgbClr val="C4442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white"/>
                </a:solidFill>
                <a:effectLst/>
                <a:uLnTx/>
                <a:uFillTx/>
                <a:latin typeface="Calibri"/>
                <a:ea typeface="+mn-ea"/>
                <a:cs typeface="+mn-cs"/>
              </a:rPr>
              <a:t>Final State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0" cap="none" spc="0" normalizeH="0" baseline="0" noProof="0" dirty="0">
                <a:ln>
                  <a:noFill/>
                </a:ln>
                <a:solidFill>
                  <a:prstClr val="white"/>
                </a:solidFill>
                <a:effectLst/>
                <a:uLnTx/>
                <a:uFillTx/>
                <a:latin typeface="Calibri"/>
                <a:ea typeface="+mn-ea"/>
                <a:cs typeface="+mn-cs"/>
              </a:rPr>
              <a:t>AB + BC + AC</a:t>
            </a:r>
          </a:p>
        </p:txBody>
      </p:sp>
      <p:sp>
        <p:nvSpPr>
          <p:cNvPr id="132" name="TextBox 131"/>
          <p:cNvSpPr txBox="1"/>
          <p:nvPr/>
        </p:nvSpPr>
        <p:spPr>
          <a:xfrm>
            <a:off x="3792103" y="980728"/>
            <a:ext cx="131329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r>
              <a:rPr kumimoji="0" lang="en-US" sz="2800" b="1" i="1" u="none" strike="noStrike" kern="1200" cap="none" spc="0" normalizeH="0" baseline="0" noProof="0" dirty="0">
                <a:ln>
                  <a:noFill/>
                </a:ln>
                <a:solidFill>
                  <a:prstClr val="black"/>
                </a:solidFill>
                <a:effectLst/>
                <a:uLnTx/>
                <a:uFillTx/>
                <a:latin typeface="Calibri"/>
                <a:ea typeface="+mn-ea"/>
                <a:cs typeface="+mn-cs"/>
              </a:rPr>
              <a:t>+</a:t>
            </a:r>
            <a:r>
              <a:rPr kumimoji="0" lang="el-GR" sz="2800" b="1" i="1" u="none" strike="noStrike" kern="1200" cap="none" spc="0" normalizeH="0" baseline="0" noProof="0" dirty="0">
                <a:ln>
                  <a:noFill/>
                </a:ln>
                <a:solidFill>
                  <a:prstClr val="black"/>
                </a:solidFill>
                <a:effectLst/>
                <a:uLnTx/>
                <a:uFillTx/>
                <a:latin typeface="Calibri"/>
                <a:ea typeface="+mn-ea"/>
                <a:cs typeface="+mn-cs"/>
              </a:rPr>
              <a:t>δ</a:t>
            </a:r>
            <a:endParaRPr kumimoji="0" lang="en-US" sz="2800" b="1" i="1" u="none" strike="noStrike" kern="1200" cap="none" spc="0" normalizeH="0" baseline="0" noProof="0" dirty="0">
              <a:ln>
                <a:noFill/>
              </a:ln>
              <a:solidFill>
                <a:prstClr val="black"/>
              </a:solidFill>
              <a:effectLst/>
              <a:uLnTx/>
              <a:uFillTx/>
              <a:latin typeface="Calibri"/>
              <a:ea typeface="+mn-ea"/>
              <a:cs typeface="+mn-cs"/>
            </a:endParaRPr>
          </a:p>
        </p:txBody>
      </p:sp>
      <p:sp>
        <p:nvSpPr>
          <p:cNvPr id="133" name="Rounded Rectangle 132"/>
          <p:cNvSpPr/>
          <p:nvPr/>
        </p:nvSpPr>
        <p:spPr>
          <a:xfrm>
            <a:off x="5562600" y="3643068"/>
            <a:ext cx="3124200" cy="1604860"/>
          </a:xfrm>
          <a:prstGeom prst="roundRect">
            <a:avLst/>
          </a:prstGeom>
          <a:solidFill>
            <a:srgbClr val="C4442A"/>
          </a:solidFill>
          <a:ln w="25400" cap="flat" cmpd="sng" algn="ctr">
            <a:noFill/>
            <a:prstDash val="solid"/>
          </a:ln>
          <a:effectLst/>
        </p:spPr>
        <p:txBody>
          <a:bodyPr lIns="4572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0" cap="none" spc="0" normalizeH="0" baseline="0" noProof="0" dirty="0">
                <a:ln>
                  <a:noFill/>
                </a:ln>
                <a:solidFill>
                  <a:prstClr val="white"/>
                </a:solidFill>
                <a:effectLst/>
                <a:uLnTx/>
                <a:uFillTx/>
                <a:latin typeface="Calibri"/>
                <a:ea typeface="+mn-ea"/>
                <a:cs typeface="+mn-cs"/>
              </a:rPr>
              <a:t>C(A + B) + ~C(AB)</a:t>
            </a:r>
          </a:p>
        </p:txBody>
      </p:sp>
      <p:sp>
        <p:nvSpPr>
          <p:cNvPr id="134" name="TextBox 133"/>
          <p:cNvSpPr txBox="1"/>
          <p:nvPr/>
        </p:nvSpPr>
        <p:spPr>
          <a:xfrm>
            <a:off x="1143000" y="4485928"/>
            <a:ext cx="609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en</a:t>
            </a:r>
          </a:p>
        </p:txBody>
      </p:sp>
      <p:sp>
        <p:nvSpPr>
          <p:cNvPr id="135" name="TextBox 134"/>
          <p:cNvSpPr txBox="1"/>
          <p:nvPr/>
        </p:nvSpPr>
        <p:spPr>
          <a:xfrm>
            <a:off x="4114800" y="5705128"/>
            <a:ext cx="381000" cy="5344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0</a:t>
            </a:r>
          </a:p>
        </p:txBody>
      </p:sp>
      <p:sp>
        <p:nvSpPr>
          <p:cNvPr id="136" name="TextBox 135"/>
          <p:cNvSpPr txBox="1"/>
          <p:nvPr/>
        </p:nvSpPr>
        <p:spPr>
          <a:xfrm>
            <a:off x="4004331" y="990908"/>
            <a:ext cx="720069"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137" name="TextBox 136"/>
          <p:cNvSpPr txBox="1"/>
          <p:nvPr/>
        </p:nvSpPr>
        <p:spPr>
          <a:xfrm>
            <a:off x="1781681" y="6453336"/>
            <a:ext cx="567796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400" b="0" i="0" u="none" strike="noStrike" kern="1200" cap="none" spc="0" normalizeH="0" baseline="0" noProof="0" dirty="0">
                <a:ln>
                  <a:noFill/>
                </a:ln>
                <a:solidFill>
                  <a:srgbClr val="0000FF"/>
                </a:solidFill>
                <a:effectLst/>
                <a:uLnTx/>
                <a:uFillTx/>
                <a:latin typeface="Tahoma"/>
                <a:ea typeface="+mn-ea"/>
                <a:cs typeface="+mn-cs"/>
              </a:rPr>
              <a:t>Fast Bulk Bitwise AND and OR in DRAM</a:t>
            </a:r>
            <a:r>
              <a:rPr kumimoji="0" lang="en-US" sz="1400" b="0" i="0" u="none" strike="noStrike" kern="1200" cap="none" spc="0" normalizeH="0" baseline="0" noProof="0" dirty="0">
                <a:ln>
                  <a:noFill/>
                </a:ln>
                <a:solidFill>
                  <a:srgbClr val="000000"/>
                </a:solidFill>
                <a:effectLst/>
                <a:uLnTx/>
                <a:uFillTx/>
                <a:latin typeface="Tahoma"/>
                <a:ea typeface="+mn-ea"/>
                <a:cs typeface="+mn-cs"/>
              </a:rPr>
              <a:t>”, IEEE CAL 2015.</a:t>
            </a:r>
          </a:p>
        </p:txBody>
      </p:sp>
    </p:spTree>
    <p:extLst>
      <p:ext uri="{BB962C8B-B14F-4D97-AF65-F5344CB8AC3E}">
        <p14:creationId xmlns:p14="http://schemas.microsoft.com/office/powerpoint/2010/main" val="1922349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6"/>
                                        </p:tgtEl>
                                      </p:cBhvr>
                                    </p:animEffect>
                                    <p:set>
                                      <p:cBhvr>
                                        <p:cTn id="7" dur="1" fill="hold">
                                          <p:stCondLst>
                                            <p:cond delay="499"/>
                                          </p:stCondLst>
                                        </p:cTn>
                                        <p:tgtEl>
                                          <p:spTgt spid="11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3"/>
                                        </p:tgtEl>
                                      </p:cBhvr>
                                    </p:animEffect>
                                    <p:set>
                                      <p:cBhvr>
                                        <p:cTn id="10" dur="1" fill="hold">
                                          <p:stCondLst>
                                            <p:cond delay="499"/>
                                          </p:stCondLst>
                                        </p:cTn>
                                        <p:tgtEl>
                                          <p:spTgt spid="10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29"/>
                                        </p:tgtEl>
                                      </p:cBhvr>
                                    </p:animEffect>
                                    <p:set>
                                      <p:cBhvr>
                                        <p:cTn id="13" dur="1" fill="hold">
                                          <p:stCondLst>
                                            <p:cond delay="499"/>
                                          </p:stCondLst>
                                        </p:cTn>
                                        <p:tgtEl>
                                          <p:spTgt spid="129"/>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113"/>
                                        </p:tgtEl>
                                        <p:attrNameLst>
                                          <p:attrName>style.visibility</p:attrName>
                                        </p:attrNameLst>
                                      </p:cBhvr>
                                      <p:to>
                                        <p:strVal val="visible"/>
                                      </p:to>
                                    </p:set>
                                    <p:animEffect transition="in" filter="fade">
                                      <p:cBhvr>
                                        <p:cTn id="16" dur="500"/>
                                        <p:tgtEl>
                                          <p:spTgt spid="113"/>
                                        </p:tgtEl>
                                      </p:cBhvr>
                                    </p:animEffect>
                                  </p:childTnLst>
                                </p:cTn>
                              </p:par>
                              <p:par>
                                <p:cTn id="17" presetID="10" presetClass="entr" presetSubtype="0" fill="hold" nodeType="withEffect">
                                  <p:stCondLst>
                                    <p:cond delay="0"/>
                                  </p:stCondLst>
                                  <p:childTnLst>
                                    <p:set>
                                      <p:cBhvr>
                                        <p:cTn id="18" dur="1" fill="hold">
                                          <p:stCondLst>
                                            <p:cond delay="0"/>
                                          </p:stCondLst>
                                        </p:cTn>
                                        <p:tgtEl>
                                          <p:spTgt spid="100"/>
                                        </p:tgtEl>
                                        <p:attrNameLst>
                                          <p:attrName>style.visibility</p:attrName>
                                        </p:attrNameLst>
                                      </p:cBhvr>
                                      <p:to>
                                        <p:strVal val="visible"/>
                                      </p:to>
                                    </p:set>
                                    <p:animEffect transition="in" filter="fade">
                                      <p:cBhvr>
                                        <p:cTn id="19" dur="500"/>
                                        <p:tgtEl>
                                          <p:spTgt spid="100"/>
                                        </p:tgtEl>
                                      </p:cBhvr>
                                    </p:animEffect>
                                  </p:childTnLst>
                                </p:cTn>
                              </p:par>
                              <p:par>
                                <p:cTn id="20" presetID="10" presetClass="entr" presetSubtype="0" fill="hold" nodeType="withEffect">
                                  <p:stCondLst>
                                    <p:cond delay="0"/>
                                  </p:stCondLst>
                                  <p:childTnLst>
                                    <p:set>
                                      <p:cBhvr>
                                        <p:cTn id="21" dur="1" fill="hold">
                                          <p:stCondLst>
                                            <p:cond delay="0"/>
                                          </p:stCondLst>
                                        </p:cTn>
                                        <p:tgtEl>
                                          <p:spTgt spid="126"/>
                                        </p:tgtEl>
                                        <p:attrNameLst>
                                          <p:attrName>style.visibility</p:attrName>
                                        </p:attrNameLst>
                                      </p:cBhvr>
                                      <p:to>
                                        <p:strVal val="visible"/>
                                      </p:to>
                                    </p:set>
                                    <p:animEffect transition="in" filter="fade">
                                      <p:cBhvr>
                                        <p:cTn id="22" dur="500"/>
                                        <p:tgtEl>
                                          <p:spTgt spid="1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1" fill="hold" grpId="0" nodeType="clickEffect">
                                  <p:stCondLst>
                                    <p:cond delay="0"/>
                                  </p:stCondLst>
                                  <p:childTnLst>
                                    <p:animEffect transition="out" filter="wipe(up)">
                                      <p:cBhvr>
                                        <p:cTn id="26" dur="500"/>
                                        <p:tgtEl>
                                          <p:spTgt spid="73"/>
                                        </p:tgtEl>
                                      </p:cBhvr>
                                    </p:animEffect>
                                    <p:set>
                                      <p:cBhvr>
                                        <p:cTn id="27" dur="1" fill="hold">
                                          <p:stCondLst>
                                            <p:cond delay="499"/>
                                          </p:stCondLst>
                                        </p:cTn>
                                        <p:tgtEl>
                                          <p:spTgt spid="73"/>
                                        </p:tgtEl>
                                        <p:attrNameLst>
                                          <p:attrName>style.visibility</p:attrName>
                                        </p:attrNameLst>
                                      </p:cBhvr>
                                      <p:to>
                                        <p:strVal val="hidden"/>
                                      </p:to>
                                    </p:set>
                                  </p:childTnLst>
                                </p:cTn>
                              </p:par>
                              <p:par>
                                <p:cTn id="28" presetID="22" presetClass="exit" presetSubtype="1" fill="hold" grpId="0" nodeType="withEffect">
                                  <p:stCondLst>
                                    <p:cond delay="0"/>
                                  </p:stCondLst>
                                  <p:childTnLst>
                                    <p:animEffect transition="out" filter="wipe(up)">
                                      <p:cBhvr>
                                        <p:cTn id="29" dur="500"/>
                                        <p:tgtEl>
                                          <p:spTgt spid="104"/>
                                        </p:tgtEl>
                                      </p:cBhvr>
                                    </p:animEffect>
                                    <p:set>
                                      <p:cBhvr>
                                        <p:cTn id="30" dur="1" fill="hold">
                                          <p:stCondLst>
                                            <p:cond delay="499"/>
                                          </p:stCondLst>
                                        </p:cTn>
                                        <p:tgtEl>
                                          <p:spTgt spid="104"/>
                                        </p:tgtEl>
                                        <p:attrNameLst>
                                          <p:attrName>style.visibility</p:attrName>
                                        </p:attrNameLst>
                                      </p:cBhvr>
                                      <p:to>
                                        <p:strVal val="hidden"/>
                                      </p:to>
                                    </p:set>
                                  </p:childTnLst>
                                </p:cTn>
                              </p:par>
                              <p:par>
                                <p:cTn id="31" presetID="22" presetClass="entr" presetSubtype="4" fill="hold" grpId="0" nodeType="with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wipe(down)">
                                      <p:cBhvr>
                                        <p:cTn id="33" dur="500"/>
                                        <p:tgtEl>
                                          <p:spTgt spid="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2"/>
                                        </p:tgtEl>
                                        <p:attrNameLst>
                                          <p:attrName>style.visibility</p:attrName>
                                        </p:attrNameLst>
                                      </p:cBhvr>
                                      <p:to>
                                        <p:strVal val="visible"/>
                                      </p:to>
                                    </p:set>
                                    <p:animEffect transition="in" filter="fade">
                                      <p:cBhvr>
                                        <p:cTn id="38" dur="500"/>
                                        <p:tgtEl>
                                          <p:spTgt spid="132"/>
                                        </p:tgtEl>
                                      </p:cBhvr>
                                    </p:animEffect>
                                  </p:childTnLst>
                                </p:cTn>
                              </p:par>
                              <p:par>
                                <p:cTn id="39" presetID="10" presetClass="exit" presetSubtype="0" fill="hold" grpId="0" nodeType="withEffect">
                                  <p:stCondLst>
                                    <p:cond delay="0"/>
                                  </p:stCondLst>
                                  <p:childTnLst>
                                    <p:animEffect transition="out" filter="fade">
                                      <p:cBhvr>
                                        <p:cTn id="40" dur="500"/>
                                        <p:tgtEl>
                                          <p:spTgt spid="91"/>
                                        </p:tgtEl>
                                      </p:cBhvr>
                                    </p:animEffect>
                                    <p:set>
                                      <p:cBhvr>
                                        <p:cTn id="41" dur="1" fill="hold">
                                          <p:stCondLst>
                                            <p:cond delay="499"/>
                                          </p:stCondLst>
                                        </p:cTn>
                                        <p:tgtEl>
                                          <p:spTgt spid="9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4"/>
                                        </p:tgtEl>
                                        <p:attrNameLst>
                                          <p:attrName>style.visibility</p:attrName>
                                        </p:attrNameLst>
                                      </p:cBhvr>
                                      <p:to>
                                        <p:strVal val="visible"/>
                                      </p:to>
                                    </p:set>
                                    <p:animEffect transition="in" filter="fade">
                                      <p:cBhvr>
                                        <p:cTn id="46" dur="500"/>
                                        <p:tgtEl>
                                          <p:spTgt spid="134"/>
                                        </p:tgtEl>
                                      </p:cBhvr>
                                    </p:animEffect>
                                  </p:childTnLst>
                                </p:cTn>
                              </p:par>
                              <p:par>
                                <p:cTn id="47" presetID="10" presetClass="exit" presetSubtype="0" fill="hold" grpId="0" nodeType="withEffect">
                                  <p:stCondLst>
                                    <p:cond delay="0"/>
                                  </p:stCondLst>
                                  <p:childTnLst>
                                    <p:animEffect transition="out" filter="fade">
                                      <p:cBhvr>
                                        <p:cTn id="48" dur="500"/>
                                        <p:tgtEl>
                                          <p:spTgt spid="92"/>
                                        </p:tgtEl>
                                      </p:cBhvr>
                                    </p:animEffect>
                                    <p:set>
                                      <p:cBhvr>
                                        <p:cTn id="49" dur="1" fill="hold">
                                          <p:stCondLst>
                                            <p:cond delay="499"/>
                                          </p:stCondLst>
                                        </p:cTn>
                                        <p:tgtEl>
                                          <p:spTgt spid="9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32"/>
                                        </p:tgtEl>
                                      </p:cBhvr>
                                    </p:animEffect>
                                    <p:set>
                                      <p:cBhvr>
                                        <p:cTn id="54" dur="1" fill="hold">
                                          <p:stCondLst>
                                            <p:cond delay="499"/>
                                          </p:stCondLst>
                                        </p:cTn>
                                        <p:tgtEl>
                                          <p:spTgt spid="132"/>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90"/>
                                        </p:tgtEl>
                                      </p:cBhvr>
                                    </p:animEffect>
                                    <p:set>
                                      <p:cBhvr>
                                        <p:cTn id="57" dur="1" fill="hold">
                                          <p:stCondLst>
                                            <p:cond delay="499"/>
                                          </p:stCondLst>
                                        </p:cTn>
                                        <p:tgtEl>
                                          <p:spTgt spid="90"/>
                                        </p:tgtEl>
                                        <p:attrNameLst>
                                          <p:attrName>style.visibility</p:attrName>
                                        </p:attrNameLst>
                                      </p:cBhvr>
                                      <p:to>
                                        <p:strVal val="hidden"/>
                                      </p:to>
                                    </p:set>
                                  </p:childTnLst>
                                </p:cTn>
                              </p:par>
                              <p:par>
                                <p:cTn id="58" presetID="10" presetClass="entr" presetSubtype="0" fill="hold" grpId="0" nodeType="withEffect">
                                  <p:stCondLst>
                                    <p:cond delay="0"/>
                                  </p:stCondLst>
                                  <p:childTnLst>
                                    <p:set>
                                      <p:cBhvr>
                                        <p:cTn id="59" dur="1" fill="hold">
                                          <p:stCondLst>
                                            <p:cond delay="0"/>
                                          </p:stCondLst>
                                        </p:cTn>
                                        <p:tgtEl>
                                          <p:spTgt spid="136"/>
                                        </p:tgtEl>
                                        <p:attrNameLst>
                                          <p:attrName>style.visibility</p:attrName>
                                        </p:attrNameLst>
                                      </p:cBhvr>
                                      <p:to>
                                        <p:strVal val="visible"/>
                                      </p:to>
                                    </p:set>
                                    <p:animEffect transition="in" filter="fade">
                                      <p:cBhvr>
                                        <p:cTn id="60" dur="500"/>
                                        <p:tgtEl>
                                          <p:spTgt spid="13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35"/>
                                        </p:tgtEl>
                                        <p:attrNameLst>
                                          <p:attrName>style.visibility</p:attrName>
                                        </p:attrNameLst>
                                      </p:cBhvr>
                                      <p:to>
                                        <p:strVal val="visible"/>
                                      </p:to>
                                    </p:set>
                                    <p:animEffect transition="in" filter="fade">
                                      <p:cBhvr>
                                        <p:cTn id="63" dur="500"/>
                                        <p:tgtEl>
                                          <p:spTgt spid="13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1" nodeType="clickEffect">
                                  <p:stCondLst>
                                    <p:cond delay="0"/>
                                  </p:stCondLst>
                                  <p:childTnLst>
                                    <p:set>
                                      <p:cBhvr>
                                        <p:cTn id="67" dur="1" fill="hold">
                                          <p:stCondLst>
                                            <p:cond delay="0"/>
                                          </p:stCondLst>
                                        </p:cTn>
                                        <p:tgtEl>
                                          <p:spTgt spid="73"/>
                                        </p:tgtEl>
                                        <p:attrNameLst>
                                          <p:attrName>style.visibility</p:attrName>
                                        </p:attrNameLst>
                                      </p:cBhvr>
                                      <p:to>
                                        <p:strVal val="visible"/>
                                      </p:to>
                                    </p:set>
                                    <p:animEffect transition="in" filter="wipe(down)">
                                      <p:cBhvr>
                                        <p:cTn id="68" dur="500"/>
                                        <p:tgtEl>
                                          <p:spTgt spid="73"/>
                                        </p:tgtEl>
                                      </p:cBhvr>
                                    </p:animEffect>
                                  </p:childTnLst>
                                </p:cTn>
                              </p:par>
                              <p:par>
                                <p:cTn id="69" presetID="22" presetClass="entr" presetSubtype="4" fill="hold" grpId="1" nodeType="withEffect">
                                  <p:stCondLst>
                                    <p:cond delay="0"/>
                                  </p:stCondLst>
                                  <p:childTnLst>
                                    <p:set>
                                      <p:cBhvr>
                                        <p:cTn id="70" dur="1" fill="hold">
                                          <p:stCondLst>
                                            <p:cond delay="0"/>
                                          </p:stCondLst>
                                        </p:cTn>
                                        <p:tgtEl>
                                          <p:spTgt spid="104"/>
                                        </p:tgtEl>
                                        <p:attrNameLst>
                                          <p:attrName>style.visibility</p:attrName>
                                        </p:attrNameLst>
                                      </p:cBhvr>
                                      <p:to>
                                        <p:strVal val="visible"/>
                                      </p:to>
                                    </p:set>
                                    <p:animEffect transition="in" filter="wipe(down)">
                                      <p:cBhvr>
                                        <p:cTn id="71" dur="500"/>
                                        <p:tgtEl>
                                          <p:spTgt spid="104"/>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wipe(down)">
                                      <p:cBhvr>
                                        <p:cTn id="74" dur="500"/>
                                        <p:tgtEl>
                                          <p:spTgt spid="71"/>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31"/>
                                        </p:tgtEl>
                                        <p:attrNameLst>
                                          <p:attrName>style.visibility</p:attrName>
                                        </p:attrNameLst>
                                      </p:cBhvr>
                                      <p:to>
                                        <p:strVal val="visible"/>
                                      </p:to>
                                    </p:set>
                                    <p:animEffect transition="in" filter="fade">
                                      <p:cBhvr>
                                        <p:cTn id="79" dur="500"/>
                                        <p:tgtEl>
                                          <p:spTgt spid="131"/>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33"/>
                                        </p:tgtEl>
                                        <p:attrNameLst>
                                          <p:attrName>style.visibility</p:attrName>
                                        </p:attrNameLst>
                                      </p:cBhvr>
                                      <p:to>
                                        <p:strVal val="visible"/>
                                      </p:to>
                                    </p:set>
                                    <p:animEffect transition="in" filter="fade">
                                      <p:cBhvr>
                                        <p:cTn id="84"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P spid="73" grpId="0" animBg="1"/>
      <p:bldP spid="73" grpId="1" animBg="1"/>
      <p:bldP spid="90" grpId="0"/>
      <p:bldP spid="91" grpId="0"/>
      <p:bldP spid="92" grpId="0"/>
      <p:bldP spid="104" grpId="0" animBg="1"/>
      <p:bldP spid="104" grpId="1" animBg="1"/>
      <p:bldP spid="131" grpId="0" animBg="1"/>
      <p:bldP spid="132" grpId="0"/>
      <p:bldP spid="132" grpId="1"/>
      <p:bldP spid="133" grpId="0" animBg="1"/>
      <p:bldP spid="134" grpId="0"/>
      <p:bldP spid="135" grpId="0"/>
      <p:bldP spid="136"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In-DRAM Acceleration of Database Queries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TextBox 6"/>
          <p:cNvSpPr txBox="1"/>
          <p:nvPr/>
        </p:nvSpPr>
        <p:spPr>
          <a:xfrm>
            <a:off x="-10701" y="6021288"/>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pic>
        <p:nvPicPr>
          <p:cNvPr id="5" name="Picture 4"/>
          <p:cNvPicPr>
            <a:picLocks noChangeAspect="1"/>
          </p:cNvPicPr>
          <p:nvPr/>
        </p:nvPicPr>
        <p:blipFill>
          <a:blip r:embed="rId2"/>
          <a:stretch>
            <a:fillRect/>
          </a:stretch>
        </p:blipFill>
        <p:spPr>
          <a:xfrm>
            <a:off x="107504" y="1345316"/>
            <a:ext cx="8748346" cy="4675972"/>
          </a:xfrm>
          <a:prstGeom prst="rect">
            <a:avLst/>
          </a:prstGeom>
        </p:spPr>
      </p:pic>
      <p:pic>
        <p:nvPicPr>
          <p:cNvPr id="6" name="Picture 5"/>
          <p:cNvPicPr>
            <a:picLocks noChangeAspect="1"/>
          </p:cNvPicPr>
          <p:nvPr/>
        </p:nvPicPr>
        <p:blipFill>
          <a:blip r:embed="rId3"/>
          <a:stretch>
            <a:fillRect/>
          </a:stretch>
        </p:blipFill>
        <p:spPr>
          <a:xfrm>
            <a:off x="1333500" y="951561"/>
            <a:ext cx="6286500" cy="330200"/>
          </a:xfrm>
          <a:prstGeom prst="rect">
            <a:avLst/>
          </a:prstGeom>
        </p:spPr>
      </p:pic>
      <p:sp>
        <p:nvSpPr>
          <p:cNvPr id="8" name="TextBox 7">
            <a:extLst>
              <a:ext uri="{FF2B5EF4-FFF2-40B4-BE49-F238E27FC236}">
                <a16:creationId xmlns:a16="http://schemas.microsoft.com/office/drawing/2014/main" id="{7876B7DB-EBDD-9B4B-9807-2B4EEC012BDE}"/>
              </a:ext>
            </a:extLst>
          </p:cNvPr>
          <p:cNvSpPr txBox="1"/>
          <p:nvPr/>
        </p:nvSpPr>
        <p:spPr>
          <a:xfrm>
            <a:off x="3327958" y="3158578"/>
            <a:ext cx="5646097" cy="461665"/>
          </a:xfrm>
          <a:prstGeom prst="rect">
            <a:avLst/>
          </a:prstGeom>
          <a:solidFill>
            <a:schemeClr val="bg1"/>
          </a:solidFill>
          <a:ln>
            <a:solidFill>
              <a:srgbClr val="0000FF"/>
            </a:solidFill>
          </a:ln>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&gt;4-12X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7394441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More on Ambit</a:t>
            </a:r>
          </a:p>
        </p:txBody>
      </p:sp>
      <p:sp>
        <p:nvSpPr>
          <p:cNvPr id="3" name="Content Placeholder 2"/>
          <p:cNvSpPr>
            <a:spLocks noGrp="1"/>
          </p:cNvSpPr>
          <p:nvPr>
            <p:ph idx="1"/>
          </p:nvPr>
        </p:nvSpPr>
        <p:spPr>
          <a:xfrm>
            <a:off x="228600" y="1144488"/>
            <a:ext cx="8610600" cy="4876800"/>
          </a:xfrm>
        </p:spPr>
        <p:txBody>
          <a:bodyPr/>
          <a:lstStyle/>
          <a:p>
            <a:r>
              <a:rPr lang="en-US" sz="1800" dirty="0"/>
              <a:t>Vivek Seshadri, </a:t>
            </a:r>
            <a:r>
              <a:rPr lang="en-US" sz="1800" dirty="0" err="1"/>
              <a:t>Donghyuk</a:t>
            </a:r>
            <a:r>
              <a:rPr lang="en-US" sz="1800" dirty="0"/>
              <a:t> Lee, Thomas Mullins, Hasan Hassan, </a:t>
            </a:r>
            <a:r>
              <a:rPr lang="en-US" sz="1800" dirty="0" err="1"/>
              <a:t>Amirali</a:t>
            </a:r>
            <a:r>
              <a:rPr lang="en-US" sz="1800" dirty="0"/>
              <a:t> </a:t>
            </a:r>
            <a:r>
              <a:rPr lang="en-US" sz="1800" dirty="0" err="1"/>
              <a:t>Boroumand</a:t>
            </a:r>
            <a:r>
              <a:rPr lang="en-US" sz="1800" dirty="0"/>
              <a:t>, </a:t>
            </a:r>
            <a:r>
              <a:rPr lang="en-US" sz="1800" dirty="0" err="1"/>
              <a:t>Jeremie</a:t>
            </a:r>
            <a:r>
              <a:rPr lang="en-US" sz="1800" dirty="0"/>
              <a:t> Kim, Michael A. </a:t>
            </a:r>
            <a:r>
              <a:rPr lang="en-US" sz="1800" dirty="0" err="1"/>
              <a:t>Kozuch</a:t>
            </a:r>
            <a:r>
              <a:rPr lang="en-US" sz="1800" dirty="0"/>
              <a:t>, Onur Mutlu, Phillip B. Gibbons, and Todd C. Mowry,</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"Ambit: In-Memory Accelerator for Bulk Bitwise Operations Using Commodity DRAM Technology"</a:t>
            </a:r>
            <a:br>
              <a:rPr lang="en-US" sz="1800" dirty="0">
                <a:solidFill>
                  <a:srgbClr val="0432FF"/>
                </a:solidFill>
              </a:rPr>
            </a:br>
            <a:r>
              <a:rPr lang="en-US" sz="1800" i="1" dirty="0"/>
              <a:t>Proceedings of the </a:t>
            </a:r>
            <a:r>
              <a:rPr lang="en-US" sz="1800" i="1" dirty="0">
                <a:hlinkClick r:id="rId3"/>
              </a:rPr>
              <a:t>50th International Symposium on Microarchitecture</a:t>
            </a:r>
            <a:r>
              <a:rPr lang="en-US" sz="1800" i="1" dirty="0"/>
              <a:t> (</a:t>
            </a:r>
            <a:r>
              <a:rPr lang="en-US" sz="1800" b="1" i="1" dirty="0"/>
              <a:t>MICRO</a:t>
            </a:r>
            <a:r>
              <a:rPr lang="en-US" sz="1800" i="1" dirty="0"/>
              <a:t>)</a:t>
            </a:r>
            <a:r>
              <a:rPr lang="en-US" sz="1800" dirty="0"/>
              <a:t>, Boston, MA, USA, October 2017.</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a:t>
            </a:r>
            <a:br>
              <a:rPr lang="en-US" sz="1800" dirty="0"/>
            </a:br>
            <a:br>
              <a:rPr lang="en-US" sz="1800" dirty="0"/>
            </a:br>
            <a:endParaRPr lang="en-US" sz="1800" dirty="0"/>
          </a:p>
          <a:p>
            <a:pPr lvl="1"/>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001095"/>
            <a:ext cx="9144000" cy="2092201"/>
          </a:xfrm>
          <a:prstGeom prst="rect">
            <a:avLst/>
          </a:prstGeom>
        </p:spPr>
      </p:pic>
    </p:spTree>
    <p:extLst>
      <p:ext uri="{BB962C8B-B14F-4D97-AF65-F5344CB8AC3E}">
        <p14:creationId xmlns:p14="http://schemas.microsoft.com/office/powerpoint/2010/main" val="39592337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In-DRAM Bulk Bitwise Execution</a:t>
            </a:r>
          </a:p>
        </p:txBody>
      </p:sp>
      <p:sp>
        <p:nvSpPr>
          <p:cNvPr id="3" name="Content Placeholder 2"/>
          <p:cNvSpPr>
            <a:spLocks noGrp="1"/>
          </p:cNvSpPr>
          <p:nvPr>
            <p:ph idx="1"/>
          </p:nvPr>
        </p:nvSpPr>
        <p:spPr>
          <a:xfrm>
            <a:off x="228600" y="1000472"/>
            <a:ext cx="8610600" cy="4876800"/>
          </a:xfrm>
        </p:spPr>
        <p:txBody>
          <a:bodyPr/>
          <a:lstStyle/>
          <a:p>
            <a:r>
              <a:rPr lang="en-US" dirty="0" err="1"/>
              <a:t>Vivek</a:t>
            </a:r>
            <a:r>
              <a:rPr lang="en-US" dirty="0"/>
              <a:t> Seshadri and Onur Mutlu,</a:t>
            </a:r>
            <a:br>
              <a:rPr lang="en-US" dirty="0"/>
            </a:br>
            <a:r>
              <a:rPr lang="en-US" b="1" dirty="0">
                <a:solidFill>
                  <a:srgbClr val="0432FF"/>
                </a:solidFill>
                <a:hlinkClick r:id="rId2">
                  <a:extLst>
                    <a:ext uri="{A12FA001-AC4F-418D-AE19-62706E023703}">
                      <ahyp:hlinkClr xmlns:ahyp="http://schemas.microsoft.com/office/drawing/2018/hyperlinkcolor" val="tx"/>
                    </a:ext>
                  </a:extLst>
                </a:hlinkClick>
              </a:rPr>
              <a:t>"In-DRAM Bulk Bitwise Execution Engine"</a:t>
            </a:r>
            <a:r>
              <a:rPr lang="en-US" dirty="0">
                <a:solidFill>
                  <a:srgbClr val="0432FF"/>
                </a:solidFill>
              </a:rPr>
              <a:t> </a:t>
            </a:r>
            <a:br>
              <a:rPr lang="en-US" dirty="0"/>
            </a:br>
            <a:r>
              <a:rPr lang="en-US" i="1" dirty="0"/>
              <a:t>Invited Book Chapter in Advances in Computers</a:t>
            </a:r>
            <a:r>
              <a:rPr lang="en-US" dirty="0"/>
              <a:t>, to appear in 2020. </a:t>
            </a:r>
            <a:br>
              <a:rPr lang="en-US" dirty="0"/>
            </a:br>
            <a:r>
              <a:rPr lang="en-US" dirty="0"/>
              <a:t>[</a:t>
            </a:r>
            <a:r>
              <a:rPr lang="en-US" dirty="0">
                <a:hlinkClick r:id="rId2"/>
              </a:rPr>
              <a:t>Preliminary arXiv version</a:t>
            </a:r>
            <a:r>
              <a:rPr lang="en-US" dirty="0"/>
              <a:t>]</a:t>
            </a:r>
          </a:p>
          <a:p>
            <a:pPr marL="0" indent="0">
              <a:buNone/>
            </a:pPr>
            <a:endParaRPr lang="en-US" sz="21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6AB84BF9-0E65-2149-BD37-BF6C5954758F}"/>
              </a:ext>
            </a:extLst>
          </p:cNvPr>
          <p:cNvPicPr>
            <a:picLocks noChangeAspect="1"/>
          </p:cNvPicPr>
          <p:nvPr/>
        </p:nvPicPr>
        <p:blipFill>
          <a:blip r:embed="rId3"/>
          <a:stretch>
            <a:fillRect/>
          </a:stretch>
        </p:blipFill>
        <p:spPr>
          <a:xfrm>
            <a:off x="527921" y="3799136"/>
            <a:ext cx="8011958" cy="2261319"/>
          </a:xfrm>
          <a:prstGeom prst="rect">
            <a:avLst/>
          </a:prstGeom>
        </p:spPr>
      </p:pic>
    </p:spTree>
    <p:extLst>
      <p:ext uri="{BB962C8B-B14F-4D97-AF65-F5344CB8AC3E}">
        <p14:creationId xmlns:p14="http://schemas.microsoft.com/office/powerpoint/2010/main" val="51754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Genome Sequencing Technologies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336100" y="5036983"/>
            <a:ext cx="8193974"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8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Assembly: Computational Analysis of the Current State, Bottlenecks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and Future Directions</a:t>
            </a:r>
            <a:r>
              <a:rPr kumimoji="0" lang="en-US" sz="1800" b="0" i="0" u="none" strike="noStrike" kern="1200" cap="none" spc="0" normalizeH="0" baseline="0" noProof="0" dirty="0">
                <a:ln>
                  <a:noFill/>
                </a:ln>
                <a:solidFill>
                  <a:srgbClr val="000000"/>
                </a:solidFill>
                <a:effectLst/>
                <a:uLnTx/>
                <a:uFillTx/>
                <a:latin typeface="Tahoma"/>
                <a:ea typeface="+mn-ea"/>
                <a:cs typeface="+mn-cs"/>
              </a:rPr>
              <a:t>,” Briefings in Bioinformatics,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2"/>
              </a:rPr>
              <a:t>Preliminary arxiv.org version</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5" name="Picture 4">
            <a:extLst>
              <a:ext uri="{FF2B5EF4-FFF2-40B4-BE49-F238E27FC236}">
                <a16:creationId xmlns:a16="http://schemas.microsoft.com/office/drawing/2014/main" id="{B7B92BBE-67D0-BE44-AFBF-F27F37B8A8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84784"/>
            <a:ext cx="9144000" cy="2202873"/>
          </a:xfrm>
          <a:prstGeom prst="rect">
            <a:avLst/>
          </a:prstGeom>
        </p:spPr>
      </p:pic>
      <p:pic>
        <p:nvPicPr>
          <p:cNvPr id="6" name="Picture 8">
            <a:extLst>
              <a:ext uri="{FF2B5EF4-FFF2-40B4-BE49-F238E27FC236}">
                <a16:creationId xmlns:a16="http://schemas.microsoft.com/office/drawing/2014/main" id="{DE735DFE-2D11-5849-BC1A-6B423D4888C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60801" y="2996952"/>
            <a:ext cx="2080800" cy="1523680"/>
          </a:xfrm>
          <a:prstGeom prst="rect">
            <a:avLst/>
          </a:prstGeom>
          <a:noFill/>
          <a:ln w="9525">
            <a:noFill/>
            <a:round/>
            <a:headEnd/>
            <a:tailEnd/>
          </a:ln>
        </p:spPr>
      </p:pic>
      <p:sp>
        <p:nvSpPr>
          <p:cNvPr id="7" name="Text Box 19">
            <a:extLst>
              <a:ext uri="{FF2B5EF4-FFF2-40B4-BE49-F238E27FC236}">
                <a16:creationId xmlns:a16="http://schemas.microsoft.com/office/drawing/2014/main" id="{9BD0F31E-C179-B049-9A06-915AC4721F68}"/>
              </a:ext>
            </a:extLst>
          </p:cNvPr>
          <p:cNvSpPr txBox="1">
            <a:spLocks noChangeArrowheads="1"/>
          </p:cNvSpPr>
          <p:nvPr/>
        </p:nvSpPr>
        <p:spPr bwMode="auto">
          <a:xfrm>
            <a:off x="6381120" y="4520632"/>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8" name="Rectangle 7">
            <a:extLst>
              <a:ext uri="{FF2B5EF4-FFF2-40B4-BE49-F238E27FC236}">
                <a16:creationId xmlns:a16="http://schemas.microsoft.com/office/drawing/2014/main" id="{94FFF0AC-581D-AF4A-867C-DE5B8FA734E1}"/>
              </a:ext>
            </a:extLst>
          </p:cNvPr>
          <p:cNvSpPr/>
          <p:nvPr/>
        </p:nvSpPr>
        <p:spPr>
          <a:xfrm>
            <a:off x="0" y="5068079"/>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559052536"/>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5BFE0-AC75-EA4D-B294-B564E8EA58A2}"/>
              </a:ext>
            </a:extLst>
          </p:cNvPr>
          <p:cNvSpPr>
            <a:spLocks noGrp="1"/>
          </p:cNvSpPr>
          <p:nvPr>
            <p:ph type="title"/>
          </p:nvPr>
        </p:nvSpPr>
        <p:spPr/>
        <p:txBody>
          <a:bodyPr/>
          <a:lstStyle/>
          <a:p>
            <a:r>
              <a:rPr lang="en-US" dirty="0"/>
              <a:t>SIMDRAM Framework</a:t>
            </a:r>
          </a:p>
        </p:txBody>
      </p:sp>
      <p:sp>
        <p:nvSpPr>
          <p:cNvPr id="3" name="Content Placeholder 2">
            <a:extLst>
              <a:ext uri="{FF2B5EF4-FFF2-40B4-BE49-F238E27FC236}">
                <a16:creationId xmlns:a16="http://schemas.microsoft.com/office/drawing/2014/main" id="{38B4B9AD-DEF9-4C4F-9DC2-DABFA4D56025}"/>
              </a:ext>
            </a:extLst>
          </p:cNvPr>
          <p:cNvSpPr>
            <a:spLocks noGrp="1"/>
          </p:cNvSpPr>
          <p:nvPr>
            <p:ph idx="1"/>
          </p:nvPr>
        </p:nvSpPr>
        <p:spPr>
          <a:xfrm>
            <a:off x="228600" y="1052736"/>
            <a:ext cx="8610600" cy="4876800"/>
          </a:xfrm>
        </p:spPr>
        <p:txBody>
          <a:bodyPr/>
          <a:lstStyle/>
          <a:p>
            <a:r>
              <a:rPr lang="en-US" sz="1500" dirty="0" err="1"/>
              <a:t>Nastaran</a:t>
            </a:r>
            <a:r>
              <a:rPr lang="en-US" sz="1500" dirty="0"/>
              <a:t> </a:t>
            </a:r>
            <a:r>
              <a:rPr lang="en-US" sz="1500" dirty="0" err="1"/>
              <a:t>Hajinazar</a:t>
            </a:r>
            <a:r>
              <a:rPr lang="en-US" sz="1500" dirty="0"/>
              <a:t>, Geraldo F. Oliveira, Sven Gregorio, Joao </a:t>
            </a:r>
            <a:r>
              <a:rPr lang="en-US" sz="1500" dirty="0" err="1"/>
              <a:t>Dinis</a:t>
            </a:r>
            <a:r>
              <a:rPr lang="en-US" sz="1500" dirty="0"/>
              <a:t> Ferreira, Nika Mansouri </a:t>
            </a:r>
            <a:r>
              <a:rPr lang="en-US" sz="1500" dirty="0" err="1"/>
              <a:t>Ghiasi</a:t>
            </a:r>
            <a:r>
              <a:rPr lang="en-US" sz="1500" dirty="0"/>
              <a:t>, </a:t>
            </a:r>
            <a:r>
              <a:rPr lang="en-US" sz="1500" dirty="0" err="1"/>
              <a:t>Minesh</a:t>
            </a:r>
            <a:r>
              <a:rPr lang="en-US" sz="1500" dirty="0"/>
              <a:t> Patel, Mohammed </a:t>
            </a:r>
            <a:r>
              <a:rPr lang="en-US" sz="1500" dirty="0" err="1"/>
              <a:t>Alser</a:t>
            </a:r>
            <a:r>
              <a:rPr lang="en-US" sz="1500" dirty="0"/>
              <a:t>, </a:t>
            </a:r>
            <a:r>
              <a:rPr lang="en-US" sz="1500" dirty="0" err="1"/>
              <a:t>Saugata</a:t>
            </a:r>
            <a:r>
              <a:rPr lang="en-US" sz="1500" dirty="0"/>
              <a:t> Ghose, Juan Gomez-Luna, and Onur Mutlu,</a:t>
            </a:r>
            <a:br>
              <a:rPr lang="en-US" sz="1500" dirty="0"/>
            </a:br>
            <a:r>
              <a:rPr lang="en-US" sz="1500" b="1" dirty="0">
                <a:solidFill>
                  <a:srgbClr val="0432FF"/>
                </a:solidFill>
                <a:hlinkClick r:id="rId2">
                  <a:extLst>
                    <a:ext uri="{A12FA001-AC4F-418D-AE19-62706E023703}">
                      <ahyp:hlinkClr xmlns:ahyp="http://schemas.microsoft.com/office/drawing/2018/hyperlinkcolor" val="tx"/>
                    </a:ext>
                  </a:extLst>
                </a:hlinkClick>
              </a:rPr>
              <a:t>"SIMDRAM: An End-to-End Framework for Bit-Serial SIMD Computing in DRAM"</a:t>
            </a:r>
            <a:br>
              <a:rPr lang="en-US" sz="1500" dirty="0">
                <a:solidFill>
                  <a:srgbClr val="0432FF"/>
                </a:solidFill>
              </a:rPr>
            </a:br>
            <a:r>
              <a:rPr lang="en-US" sz="1500" i="1" dirty="0"/>
              <a:t>Proceedings of the </a:t>
            </a:r>
            <a:r>
              <a:rPr lang="en-US" sz="1500" i="1" dirty="0">
                <a:hlinkClick r:id="rId3"/>
              </a:rPr>
              <a:t>26th International Conference on Architectural Support for Programming Languages and Operating Systems</a:t>
            </a:r>
            <a:r>
              <a:rPr lang="en-US" sz="1500" i="1" dirty="0"/>
              <a:t> (</a:t>
            </a:r>
            <a:r>
              <a:rPr lang="en-US" sz="1500" b="1" i="1" dirty="0"/>
              <a:t>ASPLOS</a:t>
            </a:r>
            <a:r>
              <a:rPr lang="en-US" sz="1500" i="1" dirty="0"/>
              <a:t>)</a:t>
            </a:r>
            <a:r>
              <a:rPr lang="en-US" sz="1500" dirty="0"/>
              <a:t>, Virtual, March-April 2021.</a:t>
            </a:r>
            <a:br>
              <a:rPr lang="en-US" sz="1500" dirty="0"/>
            </a:br>
            <a:r>
              <a:rPr lang="en-US" sz="1500" dirty="0"/>
              <a:t>[</a:t>
            </a:r>
            <a:r>
              <a:rPr lang="en-US" sz="1500" dirty="0">
                <a:hlinkClick r:id="rId4"/>
              </a:rPr>
              <a:t>2-page Extended Abstract</a:t>
            </a:r>
            <a:r>
              <a:rPr lang="en-US" sz="1500" dirty="0"/>
              <a:t>]</a:t>
            </a:r>
            <a:br>
              <a:rPr lang="en-US" sz="1500" dirty="0"/>
            </a:br>
            <a:r>
              <a:rPr lang="en-US" sz="1500" dirty="0"/>
              <a:t>[</a:t>
            </a:r>
            <a:r>
              <a:rPr lang="en-US" sz="1500" dirty="0">
                <a:hlinkClick r:id="rId5"/>
              </a:rPr>
              <a:t>Short Talk Slides (pptx)</a:t>
            </a:r>
            <a:r>
              <a:rPr lang="en-US" sz="1500" dirty="0"/>
              <a:t> </a:t>
            </a:r>
            <a:r>
              <a:rPr lang="en-US" sz="1500" dirty="0">
                <a:hlinkClick r:id="rId6"/>
              </a:rPr>
              <a:t>(pdf)</a:t>
            </a:r>
            <a:r>
              <a:rPr lang="en-US" sz="1500" dirty="0"/>
              <a:t>]</a:t>
            </a:r>
            <a:br>
              <a:rPr lang="en-US" sz="1500" dirty="0"/>
            </a:br>
            <a:r>
              <a:rPr lang="en-US" sz="1500" dirty="0"/>
              <a:t>[</a:t>
            </a:r>
            <a:r>
              <a:rPr lang="en-US" sz="1500" dirty="0">
                <a:hlinkClick r:id="rId7"/>
              </a:rPr>
              <a:t>Talk Slides (pptx)</a:t>
            </a:r>
            <a:r>
              <a:rPr lang="en-US" sz="1500" dirty="0"/>
              <a:t> </a:t>
            </a:r>
            <a:r>
              <a:rPr lang="en-US" sz="1500" dirty="0">
                <a:hlinkClick r:id="rId8"/>
              </a:rPr>
              <a:t>(pdf)</a:t>
            </a:r>
            <a:r>
              <a:rPr lang="en-US" sz="1500" dirty="0"/>
              <a:t>]</a:t>
            </a:r>
            <a:br>
              <a:rPr lang="en-US" sz="1500" dirty="0"/>
            </a:br>
            <a:r>
              <a:rPr lang="en-US" sz="1500" dirty="0"/>
              <a:t>[</a:t>
            </a:r>
            <a:r>
              <a:rPr lang="en-US" sz="1500" dirty="0">
                <a:hlinkClick r:id="rId9"/>
              </a:rPr>
              <a:t>Short Talk Video</a:t>
            </a:r>
            <a:r>
              <a:rPr lang="en-US" sz="1500" dirty="0"/>
              <a:t> (5 mins)]</a:t>
            </a:r>
            <a:br>
              <a:rPr lang="en-US" sz="1500" dirty="0"/>
            </a:br>
            <a:r>
              <a:rPr lang="en-US" sz="1500" dirty="0"/>
              <a:t>[</a:t>
            </a:r>
            <a:r>
              <a:rPr lang="en-US" sz="1500" dirty="0">
                <a:hlinkClick r:id="rId10"/>
              </a:rPr>
              <a:t>Full Talk Video</a:t>
            </a:r>
            <a:r>
              <a:rPr lang="en-US" sz="1500" dirty="0"/>
              <a:t> (27 mins)]</a:t>
            </a:r>
          </a:p>
          <a:p>
            <a:pPr marL="0" indent="0">
              <a:buNone/>
            </a:pPr>
            <a:br>
              <a:rPr lang="en-US" sz="1700" dirty="0"/>
            </a:br>
            <a:endParaRPr lang="en-US" sz="1700" dirty="0"/>
          </a:p>
        </p:txBody>
      </p:sp>
      <p:sp>
        <p:nvSpPr>
          <p:cNvPr id="4" name="Slide Number Placeholder 3">
            <a:extLst>
              <a:ext uri="{FF2B5EF4-FFF2-40B4-BE49-F238E27FC236}">
                <a16:creationId xmlns:a16="http://schemas.microsoft.com/office/drawing/2014/main" id="{01A2CC07-ABC8-6047-856D-10E0B6E8E52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1F2D6C2E-4B30-5D40-A601-57FD66ECFD90}"/>
              </a:ext>
            </a:extLst>
          </p:cNvPr>
          <p:cNvPicPr>
            <a:picLocks noChangeAspect="1"/>
          </p:cNvPicPr>
          <p:nvPr/>
        </p:nvPicPr>
        <p:blipFill>
          <a:blip r:embed="rId11"/>
          <a:stretch>
            <a:fillRect/>
          </a:stretch>
        </p:blipFill>
        <p:spPr>
          <a:xfrm>
            <a:off x="304800" y="3934392"/>
            <a:ext cx="8218695" cy="2152195"/>
          </a:xfrm>
          <a:prstGeom prst="rect">
            <a:avLst/>
          </a:prstGeom>
        </p:spPr>
      </p:pic>
    </p:spTree>
    <p:extLst>
      <p:ext uri="{BB962C8B-B14F-4D97-AF65-F5344CB8AC3E}">
        <p14:creationId xmlns:p14="http://schemas.microsoft.com/office/powerpoint/2010/main" val="1137957281"/>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dirty="0"/>
              <a:t>In-DRAM Physical Unclonable Functions</a:t>
            </a:r>
          </a:p>
        </p:txBody>
      </p:sp>
      <p:sp>
        <p:nvSpPr>
          <p:cNvPr id="3" name="Content Placeholder 2"/>
          <p:cNvSpPr>
            <a:spLocks noGrp="1"/>
          </p:cNvSpPr>
          <p:nvPr>
            <p:ph idx="1"/>
          </p:nvPr>
        </p:nvSpPr>
        <p:spPr>
          <a:xfrm>
            <a:off x="228600" y="1043589"/>
            <a:ext cx="8915400" cy="5193723"/>
          </a:xfrm>
        </p:spPr>
        <p:txBody>
          <a:bodyPr/>
          <a:lstStyle/>
          <a:p>
            <a:r>
              <a:rPr lang="en-US" sz="1800" dirty="0" err="1"/>
              <a:t>Jeremie</a:t>
            </a:r>
            <a:r>
              <a:rPr lang="en-US" sz="1800" dirty="0"/>
              <a:t> S. Kim, </a:t>
            </a:r>
            <a:r>
              <a:rPr lang="en-US" sz="1800" dirty="0" err="1"/>
              <a:t>Minesh</a:t>
            </a:r>
            <a:r>
              <a:rPr lang="en-US" sz="1800" dirty="0"/>
              <a:t> Patel, Hasan Hassan, and Onur Mutlu,</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"The DRAM Latency PUF: Quickly Evaluating Physical Unclonable Functions by Exploiting the Latency-Reliability Tradeoff in Modern DRAM Devices"</a:t>
            </a:r>
            <a:br>
              <a:rPr lang="en-US" sz="1800" dirty="0">
                <a:solidFill>
                  <a:srgbClr val="0432FF"/>
                </a:solidFill>
              </a:rPr>
            </a:br>
            <a:r>
              <a:rPr lang="en-US" sz="1800" i="1" dirty="0"/>
              <a:t>Proceedings of the </a:t>
            </a:r>
            <a:r>
              <a:rPr lang="en-US" sz="1800" i="1" dirty="0">
                <a:hlinkClick r:id="rId3"/>
              </a:rPr>
              <a:t>24th International Symposium on High-Performance Computer Architecture</a:t>
            </a:r>
            <a:r>
              <a:rPr lang="en-US" sz="1800" i="1" dirty="0"/>
              <a:t> (</a:t>
            </a:r>
            <a:r>
              <a:rPr lang="en-US" sz="1800" b="1" i="1" dirty="0"/>
              <a:t>HPCA</a:t>
            </a:r>
            <a:r>
              <a:rPr lang="en-US" sz="1800" i="1" dirty="0"/>
              <a:t>)</a:t>
            </a:r>
            <a:r>
              <a:rPr lang="en-US" sz="1800" dirty="0"/>
              <a:t>, Vienna, Austria, February 2018.</a:t>
            </a:r>
            <a:br>
              <a:rPr lang="en-US" sz="1800" dirty="0"/>
            </a:br>
            <a:r>
              <a:rPr lang="en-US" sz="1800" dirty="0"/>
              <a:t>[</a:t>
            </a:r>
            <a:r>
              <a:rPr lang="en-US" sz="1800" dirty="0">
                <a:hlinkClick r:id="rId4"/>
              </a:rPr>
              <a:t>Lightning Talk Video</a:t>
            </a:r>
            <a:r>
              <a:rPr lang="en-US" sz="1800" dirty="0"/>
              <a:t>]</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Lightning Session Slides (pptx)</a:t>
            </a:r>
            <a:r>
              <a:rPr lang="en-US" sz="1800" dirty="0"/>
              <a:t> </a:t>
            </a:r>
            <a:r>
              <a:rPr lang="en-US" sz="1800" dirty="0">
                <a:hlinkClick r:id="rId8"/>
              </a:rPr>
              <a:t>(pdf)</a:t>
            </a:r>
            <a:r>
              <a:rPr lang="en-US" sz="1800" dirty="0"/>
              <a:t>]</a:t>
            </a:r>
            <a:br>
              <a:rPr lang="en-US" sz="1800" dirty="0"/>
            </a:br>
            <a:r>
              <a:rPr lang="en-US" sz="1800" dirty="0"/>
              <a:t>[</a:t>
            </a:r>
            <a:r>
              <a:rPr lang="en-US" sz="1800" dirty="0">
                <a:hlinkClick r:id="rId9"/>
              </a:rPr>
              <a:t>Full Talk Lecture Video</a:t>
            </a:r>
            <a:r>
              <a:rPr lang="en-US" sz="1800" dirty="0"/>
              <a:t> (28 minutes)]</a:t>
            </a:r>
          </a:p>
          <a:p>
            <a:pPr marL="0" indent="0">
              <a:buNone/>
            </a:pP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F20A8ACC-E91F-5740-B3B1-88F1F612091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224367"/>
            <a:ext cx="9144000" cy="1724913"/>
          </a:xfrm>
          <a:prstGeom prst="rect">
            <a:avLst/>
          </a:prstGeom>
        </p:spPr>
      </p:pic>
    </p:spTree>
    <p:extLst>
      <p:ext uri="{BB962C8B-B14F-4D97-AF65-F5344CB8AC3E}">
        <p14:creationId xmlns:p14="http://schemas.microsoft.com/office/powerpoint/2010/main" val="11906025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95928" cy="884238"/>
          </a:xfrm>
        </p:spPr>
        <p:txBody>
          <a:bodyPr/>
          <a:lstStyle/>
          <a:p>
            <a:r>
              <a:rPr lang="en-US" sz="3900" dirty="0"/>
              <a:t>In-DRAM True Random Number Generation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8" name="Content Placeholder 2"/>
          <p:cNvSpPr>
            <a:spLocks noGrp="1"/>
          </p:cNvSpPr>
          <p:nvPr>
            <p:ph idx="1"/>
          </p:nvPr>
        </p:nvSpPr>
        <p:spPr>
          <a:xfrm>
            <a:off x="228600" y="652239"/>
            <a:ext cx="8915400" cy="5153025"/>
          </a:xfrm>
        </p:spPr>
        <p:txBody>
          <a:bodyPr/>
          <a:lstStyle/>
          <a:p>
            <a:endParaRPr lang="en-US" sz="1800" dirty="0"/>
          </a:p>
          <a:p>
            <a:r>
              <a:rPr lang="en-US" sz="1800" dirty="0" err="1"/>
              <a:t>Jeremie</a:t>
            </a:r>
            <a:r>
              <a:rPr lang="en-US" sz="1800" dirty="0"/>
              <a:t> S. Kim, </a:t>
            </a:r>
            <a:r>
              <a:rPr lang="en-US" sz="1800" dirty="0" err="1"/>
              <a:t>Minesh</a:t>
            </a:r>
            <a:r>
              <a:rPr lang="en-US" sz="1800" dirty="0"/>
              <a:t> Patel, Hasan Hassan, Lois </a:t>
            </a:r>
            <a:r>
              <a:rPr lang="en-US" sz="1800" dirty="0" err="1"/>
              <a:t>Orosa</a:t>
            </a:r>
            <a:r>
              <a:rPr lang="en-US" sz="1800" dirty="0"/>
              <a:t>, and Onur Mutlu,</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"D-RaNGe: Using Commodity DRAM Devices to Generate True Random Numbers with Low Latency and High Throughput"</a:t>
            </a:r>
            <a:br>
              <a:rPr lang="en-US" sz="1800" dirty="0">
                <a:solidFill>
                  <a:srgbClr val="0432FF"/>
                </a:solidFill>
              </a:rPr>
            </a:br>
            <a:r>
              <a:rPr lang="en-US" sz="1800" i="1" dirty="0"/>
              <a:t>Proceedings of the </a:t>
            </a:r>
            <a:r>
              <a:rPr lang="en-US" sz="1800" i="1" dirty="0">
                <a:hlinkClick r:id="rId3"/>
              </a:rPr>
              <a:t>25th International Symposium on High-Performance Computer Architecture</a:t>
            </a:r>
            <a:r>
              <a:rPr lang="en-US" sz="1800" i="1" dirty="0"/>
              <a:t> (</a:t>
            </a:r>
            <a:r>
              <a:rPr lang="en-US" sz="1800" b="1" i="1" dirty="0"/>
              <a:t>HPCA</a:t>
            </a:r>
            <a:r>
              <a:rPr lang="en-US" sz="1800" i="1" dirty="0"/>
              <a:t>)</a:t>
            </a:r>
            <a:r>
              <a:rPr lang="en-US" sz="1800" dirty="0"/>
              <a:t>, Washington, DC, USA, February 2019.</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Full Talk Video</a:t>
            </a:r>
            <a:r>
              <a:rPr lang="en-US" sz="1800" dirty="0"/>
              <a:t> (21 minutes)]</a:t>
            </a:r>
            <a:br>
              <a:rPr lang="en-US" sz="1800" dirty="0"/>
            </a:br>
            <a:r>
              <a:rPr lang="en-US" sz="1800" dirty="0"/>
              <a:t>[</a:t>
            </a:r>
            <a:r>
              <a:rPr lang="en-US" sz="1800" dirty="0">
                <a:hlinkClick r:id="rId7"/>
              </a:rPr>
              <a:t>Full Talk Lecture Video</a:t>
            </a:r>
            <a:r>
              <a:rPr lang="en-US" sz="1800" dirty="0"/>
              <a:t> (27 minutes)]</a:t>
            </a:r>
            <a:br>
              <a:rPr lang="en-US" sz="1800" dirty="0"/>
            </a:br>
            <a:r>
              <a:rPr lang="en-US" sz="1800" b="1" i="1" dirty="0">
                <a:solidFill>
                  <a:srgbClr val="FF0000"/>
                </a:solidFill>
              </a:rPr>
              <a:t>Top Picks Honorable Mention by IEEE Micro.</a:t>
            </a:r>
            <a:endParaRPr lang="en-US" sz="1800" dirty="0">
              <a:solidFill>
                <a:srgbClr val="FF0000"/>
              </a:solidFill>
            </a:endParaRPr>
          </a:p>
          <a:p>
            <a:pPr marL="0" indent="0">
              <a:buNone/>
            </a:pPr>
            <a:br>
              <a:rPr lang="en-US" sz="1800" dirty="0"/>
            </a:br>
            <a:endParaRPr lang="en-US" sz="1800" dirty="0"/>
          </a:p>
        </p:txBody>
      </p:sp>
      <p:pic>
        <p:nvPicPr>
          <p:cNvPr id="3" name="Picture 2">
            <a:extLst>
              <a:ext uri="{FF2B5EF4-FFF2-40B4-BE49-F238E27FC236}">
                <a16:creationId xmlns:a16="http://schemas.microsoft.com/office/drawing/2014/main" id="{0EA301F4-CBFE-074F-8AB7-6C9F3BE4D6A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3984812"/>
            <a:ext cx="9144000" cy="2180492"/>
          </a:xfrm>
          <a:prstGeom prst="rect">
            <a:avLst/>
          </a:prstGeom>
        </p:spPr>
      </p:pic>
    </p:spTree>
    <p:extLst>
      <p:ext uri="{BB962C8B-B14F-4D97-AF65-F5344CB8AC3E}">
        <p14:creationId xmlns:p14="http://schemas.microsoft.com/office/powerpoint/2010/main" val="3904199466"/>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t>1. Processing using Memory</a:t>
            </a:r>
          </a:p>
          <a:p>
            <a:pPr algn="l"/>
            <a:r>
              <a:rPr lang="en-US" sz="3600" dirty="0">
                <a:solidFill>
                  <a:srgbClr val="0432FF"/>
                </a:solidFill>
              </a:rPr>
              <a:t>2. Processing near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07091077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Another Example: In-Memory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내용 개체 틀 2"/>
          <p:cNvSpPr txBox="1">
            <a:spLocks/>
          </p:cNvSpPr>
          <p:nvPr/>
        </p:nvSpPr>
        <p:spPr bwMode="auto">
          <a:xfrm>
            <a:off x="228600" y="1124744"/>
            <a:ext cx="86106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r>
              <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rPr>
              <a:t>Large graphs are everywhere (circa 2015)</a:t>
            </a: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charset="0"/>
              <a:buNone/>
              <a:tabLst/>
              <a:defRPr/>
            </a:pPr>
            <a:endParaRPr kumimoji="0" lang="en-US" altLang="ko-KR" sz="20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r>
              <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rPr>
              <a:t>Scalable large-scale graph processing is challenging</a:t>
            </a:r>
            <a:endParaRPr kumimoji="0" lang="ko-KR" altLang="en-US" sz="2400" b="0" i="0" u="none" strike="noStrike" kern="1200" cap="none" spc="0" normalizeH="0" baseline="0" noProof="0" dirty="0">
              <a:ln>
                <a:noFill/>
              </a:ln>
              <a:solidFill>
                <a:srgbClr val="000000"/>
              </a:solidFill>
              <a:effectLst/>
              <a:uLnTx/>
              <a:uFillTx/>
              <a:latin typeface="Tahoma"/>
            </a:endParaRPr>
          </a:p>
        </p:txBody>
      </p:sp>
      <p:grpSp>
        <p:nvGrpSpPr>
          <p:cNvPr id="6" name="그룹 7"/>
          <p:cNvGrpSpPr/>
          <p:nvPr/>
        </p:nvGrpSpPr>
        <p:grpSpPr>
          <a:xfrm>
            <a:off x="832673" y="1777556"/>
            <a:ext cx="7716092" cy="1519994"/>
            <a:chOff x="832673" y="2141219"/>
            <a:chExt cx="7716092" cy="1519994"/>
          </a:xfrm>
        </p:grpSpPr>
        <p:sp>
          <p:nvSpPr>
            <p:cNvPr id="7" name="TextBox 3"/>
            <p:cNvSpPr txBox="1"/>
            <p:nvPr/>
          </p:nvSpPr>
          <p:spPr>
            <a:xfrm>
              <a:off x="832673" y="3014882"/>
              <a:ext cx="1764778"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36 Million </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Wikipedia Pages</a:t>
              </a:r>
            </a:p>
          </p:txBody>
        </p:sp>
        <p:sp>
          <p:nvSpPr>
            <p:cNvPr id="8" name="TextBox 5"/>
            <p:cNvSpPr txBox="1"/>
            <p:nvPr/>
          </p:nvSpPr>
          <p:spPr>
            <a:xfrm>
              <a:off x="2842663" y="3014882"/>
              <a:ext cx="1702134"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1.4 Billion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Facebook Users</a:t>
              </a:r>
            </a:p>
          </p:txBody>
        </p:sp>
        <p:sp>
          <p:nvSpPr>
            <p:cNvPr id="9" name="TextBox 5"/>
            <p:cNvSpPr txBox="1"/>
            <p:nvPr/>
          </p:nvSpPr>
          <p:spPr>
            <a:xfrm>
              <a:off x="5023819" y="3014882"/>
              <a:ext cx="1420389"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300 Million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Twitter Users</a:t>
              </a:r>
            </a:p>
          </p:txBody>
        </p:sp>
        <p:pic>
          <p:nvPicPr>
            <p:cNvPr id="10" name="Picture 2" descr="http://www.bioteams.com/images/wikipedia_as_a.jpg"/>
            <p:cNvPicPr>
              <a:picLocks noChangeAspect="1" noChangeArrowheads="1"/>
            </p:cNvPicPr>
            <p:nvPr/>
          </p:nvPicPr>
          <p:blipFill>
            <a:blip r:embed="rId2" cstate="print"/>
            <a:srcRect/>
            <a:stretch>
              <a:fillRect/>
            </a:stretch>
          </p:blipFill>
          <p:spPr bwMode="auto">
            <a:xfrm>
              <a:off x="1221470" y="2141219"/>
              <a:ext cx="881698" cy="881700"/>
            </a:xfrm>
            <a:prstGeom prst="rect">
              <a:avLst/>
            </a:prstGeom>
            <a:noFill/>
          </p:spPr>
        </p:pic>
        <p:pic>
          <p:nvPicPr>
            <p:cNvPr id="11" name="Picture 8" descr="http://jchutchins.net/site/wp-content/uploads/2009/06/facebook-logo.jpg"/>
            <p:cNvPicPr>
              <a:picLocks noChangeAspect="1" noChangeArrowheads="1"/>
            </p:cNvPicPr>
            <p:nvPr/>
          </p:nvPicPr>
          <p:blipFill>
            <a:blip r:embed="rId3" cstate="print"/>
            <a:srcRect/>
            <a:stretch>
              <a:fillRect/>
            </a:stretch>
          </p:blipFill>
          <p:spPr bwMode="auto">
            <a:xfrm>
              <a:off x="2873087" y="2262268"/>
              <a:ext cx="1699935" cy="639600"/>
            </a:xfrm>
            <a:prstGeom prst="rect">
              <a:avLst/>
            </a:prstGeom>
            <a:noFill/>
          </p:spPr>
        </p:pic>
        <p:pic>
          <p:nvPicPr>
            <p:cNvPr id="12" name="Picture 10" descr="http://asset3.itsnicethat.com/system/files/062012/4fd07cea5c3e3c0d810000db/img_col_main/Twitternew.jpg?135457642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104" t="20452" r="24614" b="18303"/>
            <a:stretch/>
          </p:blipFill>
          <p:spPr bwMode="auto">
            <a:xfrm>
              <a:off x="5311851" y="2226563"/>
              <a:ext cx="844326" cy="711010"/>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12" descr="https://pbs.twimg.com/profile_images/1550954462/instagramIcon_400x40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52174" y="2193963"/>
              <a:ext cx="776210" cy="776210"/>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TextBox 5"/>
            <p:cNvSpPr txBox="1"/>
            <p:nvPr/>
          </p:nvSpPr>
          <p:spPr>
            <a:xfrm>
              <a:off x="6731793" y="3014882"/>
              <a:ext cx="1816972"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30 Billion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Instagram Photos</a:t>
              </a:r>
            </a:p>
          </p:txBody>
        </p:sp>
      </p:grpSp>
      <p:graphicFrame>
        <p:nvGraphicFramePr>
          <p:cNvPr id="15" name="내용 개체 틀 5"/>
          <p:cNvGraphicFramePr>
            <a:graphicFrameLocks/>
          </p:cNvGraphicFramePr>
          <p:nvPr/>
        </p:nvGraphicFramePr>
        <p:xfrm>
          <a:off x="832672" y="4149080"/>
          <a:ext cx="7854127" cy="2237361"/>
        </p:xfrm>
        <a:graphic>
          <a:graphicData uri="http://schemas.openxmlformats.org/drawingml/2006/chart">
            <c:chart xmlns:c="http://schemas.openxmlformats.org/drawingml/2006/chart" xmlns:r="http://schemas.openxmlformats.org/officeDocument/2006/relationships" r:id="rId6"/>
          </a:graphicData>
        </a:graphic>
      </p:graphicFrame>
      <p:cxnSp>
        <p:nvCxnSpPr>
          <p:cNvPr id="16" name="직선 화살표 연결선 6"/>
          <p:cNvCxnSpPr/>
          <p:nvPr/>
        </p:nvCxnSpPr>
        <p:spPr>
          <a:xfrm flipH="1">
            <a:off x="5148066" y="5219239"/>
            <a:ext cx="334151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37643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Bottlenecks in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43" name="직사각형 7"/>
          <p:cNvSpPr/>
          <p:nvPr/>
        </p:nvSpPr>
        <p:spPr>
          <a:xfrm>
            <a:off x="1032425" y="2060589"/>
            <a:ext cx="4129087" cy="39240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 name="내용 개체 틀 4"/>
          <p:cNvSpPr txBox="1">
            <a:spLocks/>
          </p:cNvSpPr>
          <p:nvPr/>
        </p:nvSpPr>
        <p:spPr>
          <a:xfrm>
            <a:off x="522348" y="1189524"/>
            <a:ext cx="7578044" cy="212365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 weight *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p:txBody>
      </p:sp>
      <p:grpSp>
        <p:nvGrpSpPr>
          <p:cNvPr id="45" name="그룹 78"/>
          <p:cNvGrpSpPr/>
          <p:nvPr/>
        </p:nvGrpSpPr>
        <p:grpSpPr>
          <a:xfrm>
            <a:off x="2127580" y="4487241"/>
            <a:ext cx="4196064" cy="1063334"/>
            <a:chOff x="1333905" y="4732035"/>
            <a:chExt cx="4196064" cy="1063334"/>
          </a:xfrm>
        </p:grpSpPr>
        <p:cxnSp>
          <p:nvCxnSpPr>
            <p:cNvPr id="46" name="구부러진 연결선 31"/>
            <p:cNvCxnSpPr>
              <a:stCxn id="63" idx="2"/>
              <a:endCxn id="53" idx="3"/>
            </p:cNvCxnSpPr>
            <p:nvPr/>
          </p:nvCxnSpPr>
          <p:spPr>
            <a:xfrm rot="5400000">
              <a:off x="2329181" y="3736759"/>
              <a:ext cx="948627" cy="2939179"/>
            </a:xfrm>
            <a:prstGeom prst="curvedConnector2">
              <a:avLst/>
            </a:prstGeom>
            <a:noFill/>
            <a:ln w="9525" cap="flat" cmpd="sng" algn="ctr">
              <a:solidFill>
                <a:sysClr val="windowText" lastClr="000000">
                  <a:shade val="95000"/>
                  <a:satMod val="105000"/>
                </a:sysClr>
              </a:solidFill>
              <a:prstDash val="solid"/>
              <a:tailEnd type="triangle"/>
            </a:ln>
            <a:effectLst/>
          </p:spPr>
        </p:cxnSp>
        <p:sp>
          <p:nvSpPr>
            <p:cNvPr id="47" name="TextBox 46"/>
            <p:cNvSpPr txBox="1"/>
            <p:nvPr/>
          </p:nvSpPr>
          <p:spPr>
            <a:xfrm>
              <a:off x="3463890" y="5333704"/>
              <a:ext cx="206607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weight * </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v.rank</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8" name="그룹 75"/>
          <p:cNvGrpSpPr/>
          <p:nvPr/>
        </p:nvGrpSpPr>
        <p:grpSpPr>
          <a:xfrm>
            <a:off x="1695531" y="3544246"/>
            <a:ext cx="432048" cy="2546995"/>
            <a:chOff x="901856" y="3789040"/>
            <a:chExt cx="432048" cy="2546995"/>
          </a:xfrm>
        </p:grpSpPr>
        <p:sp>
          <p:nvSpPr>
            <p:cNvPr id="49" name="직사각형 38"/>
            <p:cNvSpPr/>
            <p:nvPr/>
          </p:nvSpPr>
          <p:spPr>
            <a:xfrm>
              <a:off x="901856" y="4972285"/>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 name="직사각형 39"/>
            <p:cNvSpPr/>
            <p:nvPr/>
          </p:nvSpPr>
          <p:spPr>
            <a:xfrm>
              <a:off x="901856" y="397447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1" name="직사각형 40"/>
            <p:cNvSpPr/>
            <p:nvPr/>
          </p:nvSpPr>
          <p:spPr>
            <a:xfrm>
              <a:off x="901856" y="599476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2" name="직사각형 22"/>
            <p:cNvSpPr/>
            <p:nvPr/>
          </p:nvSpPr>
          <p:spPr>
            <a:xfrm>
              <a:off x="901856" y="4331925"/>
              <a:ext cx="432048"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v</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53" name="직사각형 25"/>
            <p:cNvSpPr/>
            <p:nvPr/>
          </p:nvSpPr>
          <p:spPr>
            <a:xfrm>
              <a:off x="901856" y="5480607"/>
              <a:ext cx="432048" cy="400110"/>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w</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54" name="직사각형 21"/>
            <p:cNvSpPr/>
            <p:nvPr/>
          </p:nvSpPr>
          <p:spPr>
            <a:xfrm>
              <a:off x="901856" y="3789040"/>
              <a:ext cx="432048" cy="2546995"/>
            </a:xfrm>
            <a:prstGeom prst="rect">
              <a:avLst/>
            </a:prstGeom>
            <a:noFill/>
            <a:ln w="9525" cap="flat" cmpd="sng" algn="ctr">
              <a:solidFill>
                <a:sysClr val="windowText" lastClr="000000">
                  <a:shade val="95000"/>
                  <a:satMod val="10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cxnSp>
        <p:nvCxnSpPr>
          <p:cNvPr id="55" name="구부러진 연결선 41"/>
          <p:cNvCxnSpPr>
            <a:stCxn id="60" idx="3"/>
            <a:endCxn id="49" idx="3"/>
          </p:cNvCxnSpPr>
          <p:nvPr/>
        </p:nvCxnSpPr>
        <p:spPr>
          <a:xfrm rot="5400000">
            <a:off x="2967892" y="3646928"/>
            <a:ext cx="326256" cy="2006882"/>
          </a:xfrm>
          <a:prstGeom prst="curvedConnector2">
            <a:avLst/>
          </a:prstGeom>
          <a:noFill/>
          <a:ln w="9525" cap="flat" cmpd="sng" algn="ctr">
            <a:solidFill>
              <a:sysClr val="windowText" lastClr="000000">
                <a:shade val="95000"/>
                <a:satMod val="105000"/>
              </a:sysClr>
            </a:solidFill>
            <a:prstDash val="lgDash"/>
            <a:tailEnd type="triangle"/>
          </a:ln>
          <a:effectLst/>
        </p:spPr>
      </p:cxnSp>
      <p:cxnSp>
        <p:nvCxnSpPr>
          <p:cNvPr id="56" name="구부러진 연결선 51"/>
          <p:cNvCxnSpPr>
            <a:stCxn id="61" idx="3"/>
            <a:endCxn id="51" idx="3"/>
          </p:cNvCxnSpPr>
          <p:nvPr/>
        </p:nvCxnSpPr>
        <p:spPr>
          <a:xfrm rot="5400000">
            <a:off x="2609767" y="4005054"/>
            <a:ext cx="1348738" cy="2313113"/>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57" name="그룹 87"/>
          <p:cNvGrpSpPr/>
          <p:nvPr/>
        </p:nvGrpSpPr>
        <p:grpSpPr>
          <a:xfrm>
            <a:off x="2127579" y="4087131"/>
            <a:ext cx="3987336" cy="400110"/>
            <a:chOff x="2627783" y="4259917"/>
            <a:chExt cx="3987336" cy="400110"/>
          </a:xfrm>
        </p:grpSpPr>
        <p:cxnSp>
          <p:nvCxnSpPr>
            <p:cNvPr id="58" name="직선 화살표 연결선 29"/>
            <p:cNvCxnSpPr>
              <a:endCxn id="64" idx="1"/>
            </p:cNvCxnSpPr>
            <p:nvPr/>
          </p:nvCxnSpPr>
          <p:spPr>
            <a:xfrm>
              <a:off x="2627783" y="4459972"/>
              <a:ext cx="1683080" cy="0"/>
            </a:xfrm>
            <a:prstGeom prst="straightConnector1">
              <a:avLst/>
            </a:prstGeom>
            <a:noFill/>
            <a:ln w="9525" cap="flat" cmpd="sng" algn="ctr">
              <a:solidFill>
                <a:sysClr val="windowText" lastClr="000000">
                  <a:shade val="95000"/>
                  <a:satMod val="105000"/>
                </a:sysClr>
              </a:solidFill>
              <a:prstDash val="solid"/>
              <a:tailEnd type="triangle"/>
            </a:ln>
            <a:effectLst/>
          </p:spPr>
        </p:cxnSp>
        <p:grpSp>
          <p:nvGrpSpPr>
            <p:cNvPr id="59" name="그룹 76"/>
            <p:cNvGrpSpPr/>
            <p:nvPr/>
          </p:nvGrpSpPr>
          <p:grpSpPr>
            <a:xfrm>
              <a:off x="4310863" y="4259917"/>
              <a:ext cx="2304256" cy="400110"/>
              <a:chOff x="1693944" y="4331925"/>
              <a:chExt cx="2304256" cy="400110"/>
            </a:xfrm>
          </p:grpSpPr>
          <p:sp>
            <p:nvSpPr>
              <p:cNvPr id="60" name="직사각형 43"/>
              <p:cNvSpPr/>
              <p:nvPr/>
            </p:nvSpPr>
            <p:spPr>
              <a:xfrm rot="5400000">
                <a:off x="1817692"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1" name="직사각형 50"/>
              <p:cNvSpPr/>
              <p:nvPr/>
            </p:nvSpPr>
            <p:spPr>
              <a:xfrm rot="5400000">
                <a:off x="2123923"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2" name="직사각형 56"/>
              <p:cNvSpPr/>
              <p:nvPr/>
            </p:nvSpPr>
            <p:spPr>
              <a:xfrm rot="5400000">
                <a:off x="3454087"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3" name="직사각형 27"/>
              <p:cNvSpPr/>
              <p:nvPr/>
            </p:nvSpPr>
            <p:spPr>
              <a:xfrm>
                <a:off x="2590003" y="4331925"/>
                <a:ext cx="720080"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&amp;w</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4" name="직사각형 26"/>
              <p:cNvSpPr/>
              <p:nvPr/>
            </p:nvSpPr>
            <p:spPr>
              <a:xfrm>
                <a:off x="1693944" y="4331925"/>
                <a:ext cx="2304256" cy="400110"/>
              </a:xfrm>
              <a:prstGeom prst="rect">
                <a:avLst/>
              </a:prstGeom>
              <a:noFill/>
              <a:ln w="9525" cap="flat" cmpd="sng" algn="ctr">
                <a:solidFill>
                  <a:sysClr val="windowText" lastClr="000000">
                    <a:shade val="95000"/>
                    <a:satMod val="10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65" name="구부러진 연결선 57"/>
          <p:cNvCxnSpPr>
            <a:stCxn id="62" idx="1"/>
            <a:endCxn id="50" idx="3"/>
          </p:cNvCxnSpPr>
          <p:nvPr/>
        </p:nvCxnSpPr>
        <p:spPr>
          <a:xfrm rot="16200000" flipV="1">
            <a:off x="3813497" y="2129772"/>
            <a:ext cx="271443" cy="3643277"/>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66" name="그룹 93"/>
          <p:cNvGrpSpPr/>
          <p:nvPr/>
        </p:nvGrpSpPr>
        <p:grpSpPr>
          <a:xfrm>
            <a:off x="2775652" y="3101467"/>
            <a:ext cx="6382071" cy="2820517"/>
            <a:chOff x="3275856" y="3175530"/>
            <a:chExt cx="6382071" cy="2820517"/>
          </a:xfrm>
        </p:grpSpPr>
        <p:sp>
          <p:nvSpPr>
            <p:cNvPr id="67" name="타원 88"/>
            <p:cNvSpPr/>
            <p:nvPr/>
          </p:nvSpPr>
          <p:spPr>
            <a:xfrm>
              <a:off x="3275856" y="3618309"/>
              <a:ext cx="508484" cy="2377738"/>
            </a:xfrm>
            <a:prstGeom prst="ellipse">
              <a:avLst/>
            </a:prstGeom>
            <a:noFill/>
            <a:ln w="38100" cap="flat" cmpd="sng" algn="ctr">
              <a:solidFill>
                <a:srgbClr val="FF000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8" name="TextBox 67"/>
            <p:cNvSpPr txBox="1"/>
            <p:nvPr/>
          </p:nvSpPr>
          <p:spPr>
            <a:xfrm>
              <a:off x="3615287" y="3175530"/>
              <a:ext cx="60426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0000FF"/>
                  </a:solidFill>
                  <a:effectLst/>
                  <a:uLnTx/>
                  <a:uFillTx/>
                  <a:latin typeface="Tahoma"/>
                  <a:ea typeface="+mn-ea"/>
                  <a:cs typeface="+mn-cs"/>
                </a:rPr>
                <a:t>1. Frequent random memory accesses</a:t>
              </a:r>
              <a:endParaRPr kumimoji="0" lang="ko-KR" altLang="en-US" sz="2400" b="1" i="0" u="none" strike="noStrike" kern="0" cap="none" spc="0" normalizeH="0" baseline="0" noProof="0" dirty="0">
                <a:ln>
                  <a:noFill/>
                </a:ln>
                <a:solidFill>
                  <a:srgbClr val="0000FF"/>
                </a:solidFill>
                <a:effectLst/>
                <a:uLnTx/>
                <a:uFillTx/>
                <a:latin typeface="Tahoma"/>
                <a:ea typeface="+mn-ea"/>
                <a:cs typeface="+mn-cs"/>
              </a:endParaRPr>
            </a:p>
          </p:txBody>
        </p:sp>
      </p:grpSp>
      <p:grpSp>
        <p:nvGrpSpPr>
          <p:cNvPr id="69" name="그룹 94"/>
          <p:cNvGrpSpPr/>
          <p:nvPr/>
        </p:nvGrpSpPr>
        <p:grpSpPr>
          <a:xfrm>
            <a:off x="4067944" y="5046549"/>
            <a:ext cx="5091508" cy="1220380"/>
            <a:chOff x="4568148" y="5107165"/>
            <a:chExt cx="5091508" cy="1220380"/>
          </a:xfrm>
        </p:grpSpPr>
        <p:sp>
          <p:nvSpPr>
            <p:cNvPr id="70" name="타원 91"/>
            <p:cNvSpPr/>
            <p:nvPr/>
          </p:nvSpPr>
          <p:spPr>
            <a:xfrm>
              <a:off x="4601391" y="5107165"/>
              <a:ext cx="2378834" cy="573280"/>
            </a:xfrm>
            <a:prstGeom prst="ellipse">
              <a:avLst/>
            </a:prstGeom>
            <a:noFill/>
            <a:ln w="38100" cap="flat" cmpd="sng" algn="ctr">
              <a:solidFill>
                <a:srgbClr val="FF000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71" name="TextBox 70"/>
            <p:cNvSpPr txBox="1"/>
            <p:nvPr/>
          </p:nvSpPr>
          <p:spPr>
            <a:xfrm>
              <a:off x="4568148" y="5865880"/>
              <a:ext cx="50915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0000FF"/>
                  </a:solidFill>
                  <a:effectLst/>
                  <a:uLnTx/>
                  <a:uFillTx/>
                  <a:latin typeface="Tahoma"/>
                  <a:ea typeface="+mn-ea"/>
                  <a:cs typeface="+mn-cs"/>
                </a:rPr>
                <a:t>2. Little amount of computation</a:t>
              </a:r>
              <a:endParaRPr kumimoji="0" lang="ko-KR" altLang="en-US" sz="2400" b="1" i="0" u="none" strike="noStrike" kern="0" cap="none" spc="0" normalizeH="0" baseline="0" noProof="0" dirty="0">
                <a:ln>
                  <a:noFill/>
                </a:ln>
                <a:solidFill>
                  <a:srgbClr val="0000FF"/>
                </a:solidFill>
                <a:effectLst/>
                <a:uLnTx/>
                <a:uFillTx/>
                <a:latin typeface="Tahoma"/>
                <a:ea typeface="+mn-ea"/>
                <a:cs typeface="+mn-cs"/>
              </a:endParaRPr>
            </a:p>
          </p:txBody>
        </p:sp>
      </p:grpSp>
      <p:grpSp>
        <p:nvGrpSpPr>
          <p:cNvPr id="72" name="그룹 12"/>
          <p:cNvGrpSpPr/>
          <p:nvPr/>
        </p:nvGrpSpPr>
        <p:grpSpPr>
          <a:xfrm>
            <a:off x="102248" y="4537387"/>
            <a:ext cx="1593283" cy="1314561"/>
            <a:chOff x="314421" y="4694850"/>
            <a:chExt cx="1593283" cy="1314561"/>
          </a:xfrm>
        </p:grpSpPr>
        <p:grpSp>
          <p:nvGrpSpPr>
            <p:cNvPr id="73" name="그룹 5"/>
            <p:cNvGrpSpPr/>
            <p:nvPr/>
          </p:nvGrpSpPr>
          <p:grpSpPr>
            <a:xfrm>
              <a:off x="314421" y="4694850"/>
              <a:ext cx="1224137" cy="1314561"/>
              <a:chOff x="395536" y="3645024"/>
              <a:chExt cx="1326123" cy="1314561"/>
            </a:xfrm>
          </p:grpSpPr>
          <p:sp>
            <p:nvSpPr>
              <p:cNvPr id="77" name="직사각형 2"/>
              <p:cNvSpPr/>
              <p:nvPr/>
            </p:nvSpPr>
            <p:spPr>
              <a:xfrm>
                <a:off x="395536" y="3645024"/>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w.rank</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8" name="직사각형 33"/>
              <p:cNvSpPr/>
              <p:nvPr/>
            </p:nvSpPr>
            <p:spPr>
              <a:xfrm>
                <a:off x="395536" y="3973151"/>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a:ln>
                      <a:noFill/>
                    </a:ln>
                    <a:solidFill>
                      <a:sysClr val="windowText" lastClr="000000"/>
                    </a:solidFill>
                    <a:effectLst/>
                    <a:uLnTx/>
                    <a:uFillTx/>
                    <a:latin typeface="Calibri"/>
                    <a:ea typeface="나눔고딕"/>
                    <a:cs typeface="+mn-cs"/>
                  </a:rPr>
                  <a:t>w.next_rank</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9" name="직사각형 34"/>
              <p:cNvSpPr/>
              <p:nvPr/>
            </p:nvSpPr>
            <p:spPr>
              <a:xfrm>
                <a:off x="395536" y="429940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w.edges</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80" name="직사각형 35"/>
              <p:cNvSpPr/>
              <p:nvPr/>
            </p:nvSpPr>
            <p:spPr>
              <a:xfrm>
                <a:off x="395536" y="463145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a:ln>
                      <a:noFill/>
                    </a:ln>
                    <a:solidFill>
                      <a:sysClr val="windowText" lastClr="000000"/>
                    </a:solidFill>
                    <a:effectLst/>
                    <a:uLnTx/>
                    <a:uFillTx/>
                    <a:latin typeface="Calibri"/>
                    <a:ea typeface="나눔고딕"/>
                    <a:cs typeface="+mn-cs"/>
                  </a:rPr>
                  <a:t>…</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grpSp>
          <p:nvGrpSpPr>
            <p:cNvPr id="74" name="그룹 11"/>
            <p:cNvGrpSpPr/>
            <p:nvPr/>
          </p:nvGrpSpPr>
          <p:grpSpPr>
            <a:xfrm>
              <a:off x="1538558" y="4694850"/>
              <a:ext cx="369146" cy="1314561"/>
              <a:chOff x="1538558" y="4694850"/>
              <a:chExt cx="369146" cy="1314561"/>
            </a:xfrm>
          </p:grpSpPr>
          <p:cxnSp>
            <p:nvCxnSpPr>
              <p:cNvPr id="75" name="직선 연결선 8"/>
              <p:cNvCxnSpPr/>
              <p:nvPr/>
            </p:nvCxnSpPr>
            <p:spPr>
              <a:xfrm flipH="1" flipV="1">
                <a:off x="1538558" y="4694850"/>
                <a:ext cx="369146" cy="698426"/>
              </a:xfrm>
              <a:prstGeom prst="line">
                <a:avLst/>
              </a:prstGeom>
              <a:noFill/>
              <a:ln w="9525" cap="flat" cmpd="sng" algn="ctr">
                <a:solidFill>
                  <a:srgbClr val="60BD68">
                    <a:shade val="95000"/>
                    <a:satMod val="105000"/>
                  </a:srgbClr>
                </a:solidFill>
                <a:prstDash val="dash"/>
              </a:ln>
              <a:effectLst/>
            </p:spPr>
          </p:cxnSp>
          <p:cxnSp>
            <p:nvCxnSpPr>
              <p:cNvPr id="76" name="직선 연결선 10"/>
              <p:cNvCxnSpPr/>
              <p:nvPr/>
            </p:nvCxnSpPr>
            <p:spPr>
              <a:xfrm flipV="1">
                <a:off x="1538558" y="5793386"/>
                <a:ext cx="369146" cy="216025"/>
              </a:xfrm>
              <a:prstGeom prst="line">
                <a:avLst/>
              </a:prstGeom>
              <a:noFill/>
              <a:ln w="9525" cap="flat" cmpd="sng" algn="ctr">
                <a:solidFill>
                  <a:srgbClr val="60BD68">
                    <a:shade val="95000"/>
                    <a:satMod val="105000"/>
                  </a:srgbClr>
                </a:solidFill>
                <a:prstDash val="dash"/>
              </a:ln>
              <a:effectLst/>
            </p:spPr>
          </p:cxnSp>
        </p:grpSp>
      </p:grpSp>
    </p:spTree>
    <p:extLst>
      <p:ext uri="{BB962C8B-B14F-4D97-AF65-F5344CB8AC3E}">
        <p14:creationId xmlns:p14="http://schemas.microsoft.com/office/powerpoint/2010/main" val="1069132760"/>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Opportunity: 3D-Stacked </a:t>
            </a:r>
            <a:r>
              <a:rPr lang="en-US" dirty="0" err="1"/>
              <a:t>Logic+Memory</a:t>
            </a:r>
            <a:endParaRPr lang="en-US" dirty="0"/>
          </a:p>
        </p:txBody>
      </p:sp>
      <p:sp>
        <p:nvSpPr>
          <p:cNvPr id="3" name="Content Placeholder 2"/>
          <p:cNvSpPr>
            <a:spLocks noGrp="1"/>
          </p:cNvSpPr>
          <p:nvPr>
            <p:ph idx="1"/>
          </p:nvPr>
        </p:nvSpPr>
        <p:spPr>
          <a:xfrm>
            <a:off x="228600" y="1124744"/>
            <a:ext cx="8610600" cy="5123656"/>
          </a:xfrm>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2"/>
          <a:stretch>
            <a:fillRect/>
          </a:stretch>
        </p:blipFill>
        <p:spPr>
          <a:xfrm>
            <a:off x="107504" y="1286520"/>
            <a:ext cx="7772400" cy="1422400"/>
          </a:xfrm>
          <a:prstGeom prst="rect">
            <a:avLst/>
          </a:prstGeom>
        </p:spPr>
      </p:pic>
      <p:pic>
        <p:nvPicPr>
          <p:cNvPr id="5"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31640" y="3068960"/>
            <a:ext cx="5040560" cy="3619122"/>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a:off x="6040851" y="4509120"/>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9" name="TextBox 8"/>
          <p:cNvSpPr txBox="1"/>
          <p:nvPr/>
        </p:nvSpPr>
        <p:spPr>
          <a:xfrm>
            <a:off x="5968843" y="4005064"/>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7" name="TextBox 6"/>
          <p:cNvSpPr txBox="1"/>
          <p:nvPr/>
        </p:nvSpPr>
        <p:spPr>
          <a:xfrm>
            <a:off x="5670854" y="5527630"/>
            <a:ext cx="316105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Other “True 3D” technologies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under development</a:t>
            </a:r>
          </a:p>
        </p:txBody>
      </p:sp>
    </p:spTree>
    <p:extLst>
      <p:ext uri="{BB962C8B-B14F-4D97-AF65-F5344CB8AC3E}">
        <p14:creationId xmlns:p14="http://schemas.microsoft.com/office/powerpoint/2010/main" val="1789793279"/>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System for Graph Processing</a:t>
            </a: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1620" y="1340768"/>
            <a:ext cx="3383774" cy="242955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3" name="TextBox 2"/>
          <p:cNvSpPr txBox="1"/>
          <p:nvPr/>
        </p:nvSpPr>
        <p:spPr>
          <a:xfrm>
            <a:off x="775334" y="980728"/>
            <a:ext cx="74690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Interconnected set of 3D-stacked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memory+logic</a:t>
            </a:r>
            <a:r>
              <a:rPr kumimoji="0" lang="en-US" sz="1800" b="0" i="0" u="none" strike="noStrike" kern="1200" cap="none" spc="0" normalizeH="0" baseline="0" noProof="0" dirty="0">
                <a:ln>
                  <a:noFill/>
                </a:ln>
                <a:solidFill>
                  <a:srgbClr val="0000FF"/>
                </a:solidFill>
                <a:effectLst/>
                <a:uLnTx/>
                <a:uFillTx/>
                <a:latin typeface="Tahoma"/>
                <a:ea typeface="+mn-ea"/>
                <a:cs typeface="+mn-cs"/>
              </a:rPr>
              <a:t> chips with simple cores</a:t>
            </a:r>
          </a:p>
        </p:txBody>
      </p:sp>
      <p:sp>
        <p:nvSpPr>
          <p:cNvPr id="5" name="TextBox 4"/>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1" name="TextBox 510"/>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513" name="TextBox 512"/>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1642326847"/>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1620" y="1340768"/>
            <a:ext cx="3383774" cy="242955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56"/>
          <p:cNvSpPr/>
          <p:nvPr/>
        </p:nvSpPr>
        <p:spPr>
          <a:xfrm>
            <a:off x="0" y="5983200"/>
            <a:ext cx="9144000" cy="8748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6" name="직사각형 257"/>
          <p:cNvSpPr/>
          <p:nvPr/>
        </p:nvSpPr>
        <p:spPr>
          <a:xfrm>
            <a:off x="0" y="5398571"/>
            <a:ext cx="6022172" cy="583147"/>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7" name="직사각형 259"/>
          <p:cNvSpPr/>
          <p:nvPr/>
        </p:nvSpPr>
        <p:spPr>
          <a:xfrm>
            <a:off x="8312935" y="5400000"/>
            <a:ext cx="831065" cy="582896"/>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8" name="직사각형 2"/>
          <p:cNvSpPr/>
          <p:nvPr/>
        </p:nvSpPr>
        <p:spPr>
          <a:xfrm>
            <a:off x="0" y="-1"/>
            <a:ext cx="9144000" cy="5400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9" name="모서리가 둥근 직사각형 10"/>
          <p:cNvSpPr/>
          <p:nvPr/>
        </p:nvSpPr>
        <p:spPr>
          <a:xfrm>
            <a:off x="5461339" y="4067108"/>
            <a:ext cx="3403838" cy="1095472"/>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Communications via</a:t>
            </a:r>
            <a:b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Remote Function Calls</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Tree>
    <p:extLst>
      <p:ext uri="{BB962C8B-B14F-4D97-AF65-F5344CB8AC3E}">
        <p14:creationId xmlns:p14="http://schemas.microsoft.com/office/powerpoint/2010/main" val="1809297844"/>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1620" y="1340768"/>
            <a:ext cx="3383774" cy="242955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
          <p:cNvSpPr/>
          <p:nvPr/>
        </p:nvSpPr>
        <p:spPr>
          <a:xfrm>
            <a:off x="0" y="1"/>
            <a:ext cx="9144000" cy="4086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6" name="직사각형 256"/>
          <p:cNvSpPr/>
          <p:nvPr/>
        </p:nvSpPr>
        <p:spPr>
          <a:xfrm>
            <a:off x="0" y="5400000"/>
            <a:ext cx="9144000" cy="1458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7" name="직사각형 257"/>
          <p:cNvSpPr/>
          <p:nvPr/>
        </p:nvSpPr>
        <p:spPr>
          <a:xfrm>
            <a:off x="0" y="4086000"/>
            <a:ext cx="6413494" cy="1314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8" name="직사각형 259"/>
          <p:cNvSpPr/>
          <p:nvPr/>
        </p:nvSpPr>
        <p:spPr>
          <a:xfrm>
            <a:off x="8312935" y="4086000"/>
            <a:ext cx="831065" cy="1314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9" name="모서리가 둥근 직사각형 10"/>
          <p:cNvSpPr/>
          <p:nvPr/>
        </p:nvSpPr>
        <p:spPr>
          <a:xfrm>
            <a:off x="6313610" y="3214446"/>
            <a:ext cx="2087858" cy="563984"/>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Prefetching</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Tree>
    <p:extLst>
      <p:ext uri="{BB962C8B-B14F-4D97-AF65-F5344CB8AC3E}">
        <p14:creationId xmlns:p14="http://schemas.microsoft.com/office/powerpoint/2010/main" val="106887298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47028-3550-1A47-8DEF-8CD52A97E910}"/>
              </a:ext>
            </a:extLst>
          </p:cNvPr>
          <p:cNvSpPr>
            <a:spLocks noGrp="1"/>
          </p:cNvSpPr>
          <p:nvPr>
            <p:ph type="title"/>
          </p:nvPr>
        </p:nvSpPr>
        <p:spPr>
          <a:xfrm>
            <a:off x="228600" y="152400"/>
            <a:ext cx="8915400" cy="1066800"/>
          </a:xfrm>
        </p:spPr>
        <p:txBody>
          <a:bodyPr/>
          <a:lstStyle/>
          <a:p>
            <a:r>
              <a:rPr lang="en-US" dirty="0"/>
              <a:t>Accelerating Genome Analysis </a:t>
            </a:r>
            <a:r>
              <a:rPr lang="en-US" sz="2200" b="1" dirty="0">
                <a:solidFill>
                  <a:srgbClr val="006633"/>
                </a:solidFill>
              </a:rPr>
              <a:t>[IEEE MICRO 2020]</a:t>
            </a:r>
            <a:endParaRPr lang="en-US" sz="2200" dirty="0"/>
          </a:p>
        </p:txBody>
      </p:sp>
      <p:sp>
        <p:nvSpPr>
          <p:cNvPr id="3" name="Content Placeholder 2">
            <a:extLst>
              <a:ext uri="{FF2B5EF4-FFF2-40B4-BE49-F238E27FC236}">
                <a16:creationId xmlns:a16="http://schemas.microsoft.com/office/drawing/2014/main" id="{C2BB4C24-D75A-264A-8138-057AC52036A9}"/>
              </a:ext>
            </a:extLst>
          </p:cNvPr>
          <p:cNvSpPr>
            <a:spLocks noGrp="1"/>
          </p:cNvSpPr>
          <p:nvPr>
            <p:ph idx="1"/>
          </p:nvPr>
        </p:nvSpPr>
        <p:spPr>
          <a:xfrm>
            <a:off x="228600" y="980728"/>
            <a:ext cx="8807896" cy="5267672"/>
          </a:xfrm>
        </p:spPr>
        <p:txBody>
          <a:bodyPr/>
          <a:lstStyle/>
          <a:p>
            <a:r>
              <a:rPr lang="en-US" sz="1700" dirty="0"/>
              <a:t>Mohammed Alser, </a:t>
            </a:r>
            <a:r>
              <a:rPr lang="en-US" sz="1700" dirty="0" err="1"/>
              <a:t>Zulal</a:t>
            </a:r>
            <a:r>
              <a:rPr lang="en-US" sz="1700" dirty="0"/>
              <a:t> </a:t>
            </a:r>
            <a:r>
              <a:rPr lang="en-US" sz="1700" dirty="0" err="1"/>
              <a:t>Bingol</a:t>
            </a:r>
            <a:r>
              <a:rPr lang="en-US" sz="1700" dirty="0"/>
              <a:t>, Damla Senol Cali, </a:t>
            </a:r>
            <a:r>
              <a:rPr lang="en-US" sz="1700" dirty="0" err="1"/>
              <a:t>Jeremie</a:t>
            </a:r>
            <a:r>
              <a:rPr lang="en-US" sz="1700" dirty="0"/>
              <a:t> Kim, Saugata Ghose, Can Alkan, and Onur Mutlu,</a:t>
            </a:r>
            <a:br>
              <a:rPr lang="en-US" sz="1700" dirty="0"/>
            </a:br>
            <a:r>
              <a:rPr lang="en-US" sz="1700" b="1" dirty="0">
                <a:solidFill>
                  <a:srgbClr val="0432FF"/>
                </a:solidFill>
                <a:hlinkClick r:id="rId2">
                  <a:extLst>
                    <a:ext uri="{A12FA001-AC4F-418D-AE19-62706E023703}">
                      <ahyp:hlinkClr xmlns:ahyp="http://schemas.microsoft.com/office/drawing/2018/hyperlinkcolor" val="tx"/>
                    </a:ext>
                  </a:extLst>
                </a:hlinkClick>
              </a:rPr>
              <a:t>"Accelerating Genome Analysis: A Primer on an Ongoing Journey"</a:t>
            </a:r>
            <a:br>
              <a:rPr lang="en-US" sz="1700" dirty="0"/>
            </a:br>
            <a:r>
              <a:rPr lang="en-US" sz="1700" i="1" dirty="0">
                <a:hlinkClick r:id="rId3"/>
              </a:rPr>
              <a:t>IEEE Micro</a:t>
            </a:r>
            <a:r>
              <a:rPr lang="en-US" sz="1700" i="1" dirty="0"/>
              <a:t> (</a:t>
            </a:r>
            <a:r>
              <a:rPr lang="en-US" sz="1700" b="1" i="1" dirty="0"/>
              <a:t>IEEE MICRO</a:t>
            </a:r>
            <a:r>
              <a:rPr lang="en-US" sz="1700" i="1" dirty="0"/>
              <a:t>)</a:t>
            </a:r>
            <a:r>
              <a:rPr lang="en-US" sz="1700" dirty="0"/>
              <a:t>, Vol. 40, No. 5, pages 65-75, September/October 2020.</a:t>
            </a:r>
            <a:br>
              <a:rPr lang="en-US" sz="1700" dirty="0"/>
            </a:br>
            <a:r>
              <a:rPr lang="en-US" sz="1700" dirty="0"/>
              <a:t>[</a:t>
            </a:r>
            <a:r>
              <a:rPr lang="en-US" sz="1700" dirty="0">
                <a:hlinkClick r:id="rId4"/>
              </a:rPr>
              <a:t>Slides (pptx)</a:t>
            </a:r>
            <a:r>
              <a:rPr lang="en-US" sz="1700" dirty="0">
                <a:hlinkClick r:id="rId5"/>
              </a:rPr>
              <a:t>(pdf)</a:t>
            </a:r>
            <a:r>
              <a:rPr lang="en-US" sz="1700" dirty="0"/>
              <a:t>]</a:t>
            </a:r>
            <a:br>
              <a:rPr lang="en-US" sz="1700" dirty="0"/>
            </a:br>
            <a:r>
              <a:rPr lang="en-US" sz="1700" dirty="0"/>
              <a:t>[</a:t>
            </a:r>
            <a:r>
              <a:rPr lang="en-US" sz="1700" dirty="0">
                <a:hlinkClick r:id="rId6"/>
              </a:rPr>
              <a:t>Talk Video (1 hour 2 minutes)</a:t>
            </a:r>
            <a:r>
              <a:rPr lang="en-US" sz="1700" dirty="0"/>
              <a:t>]</a:t>
            </a:r>
          </a:p>
        </p:txBody>
      </p:sp>
      <p:sp>
        <p:nvSpPr>
          <p:cNvPr id="4" name="Slide Number Placeholder 3">
            <a:extLst>
              <a:ext uri="{FF2B5EF4-FFF2-40B4-BE49-F238E27FC236}">
                <a16:creationId xmlns:a16="http://schemas.microsoft.com/office/drawing/2014/main" id="{FA6A5F09-0277-D841-A893-DD691A622554}"/>
              </a:ext>
            </a:extLst>
          </p:cNvPr>
          <p:cNvSpPr>
            <a:spLocks noGrp="1"/>
          </p:cNvSpPr>
          <p:nvPr>
            <p:ph type="sldNum" sz="quarter" idx="11"/>
          </p:nvPr>
        </p:nvSpPr>
        <p:spPr/>
        <p:txBody>
          <a:bodyPr/>
          <a:lstStyle/>
          <a:p>
            <a:fld id="{323594FA-E141-4234-AE05-360401972BE7}" type="slidenum">
              <a:rPr lang="en-US" altLang="en-US" smtClean="0"/>
              <a:pPr/>
              <a:t>12</a:t>
            </a:fld>
            <a:endParaRPr lang="en-US" altLang="en-US"/>
          </a:p>
        </p:txBody>
      </p:sp>
      <p:pic>
        <p:nvPicPr>
          <p:cNvPr id="5" name="Picture 4">
            <a:extLst>
              <a:ext uri="{FF2B5EF4-FFF2-40B4-BE49-F238E27FC236}">
                <a16:creationId xmlns:a16="http://schemas.microsoft.com/office/drawing/2014/main" id="{A2D8D8F9-787B-E34E-89E5-814530164E49}"/>
              </a:ext>
            </a:extLst>
          </p:cNvPr>
          <p:cNvPicPr>
            <a:picLocks noChangeAspect="1"/>
          </p:cNvPicPr>
          <p:nvPr/>
        </p:nvPicPr>
        <p:blipFill>
          <a:blip r:embed="rId7"/>
          <a:stretch>
            <a:fillRect/>
          </a:stretch>
        </p:blipFill>
        <p:spPr>
          <a:xfrm>
            <a:off x="1489298" y="2979738"/>
            <a:ext cx="6286500" cy="3721100"/>
          </a:xfrm>
          <a:prstGeom prst="rect">
            <a:avLst/>
          </a:prstGeom>
        </p:spPr>
      </p:pic>
    </p:spTree>
    <p:extLst>
      <p:ext uri="{BB962C8B-B14F-4D97-AF65-F5344CB8AC3E}">
        <p14:creationId xmlns:p14="http://schemas.microsoft.com/office/powerpoint/2010/main" val="4028241506"/>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Evaluated Systems</a:t>
            </a:r>
          </a:p>
        </p:txBody>
      </p:sp>
      <p:grpSp>
        <p:nvGrpSpPr>
          <p:cNvPr id="245" name="그룹 9"/>
          <p:cNvGrpSpPr/>
          <p:nvPr/>
        </p:nvGrpSpPr>
        <p:grpSpPr>
          <a:xfrm>
            <a:off x="4753793" y="1140133"/>
            <a:ext cx="1662216" cy="4531606"/>
            <a:chOff x="4753793" y="1340768"/>
            <a:chExt cx="1662216" cy="4531606"/>
          </a:xfrm>
        </p:grpSpPr>
        <p:sp>
          <p:nvSpPr>
            <p:cNvPr id="246" name="TextBox 245"/>
            <p:cNvSpPr txBox="1"/>
            <p:nvPr/>
          </p:nvSpPr>
          <p:spPr>
            <a:xfrm>
              <a:off x="4922700" y="1340768"/>
              <a:ext cx="1324402"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HMC-MC</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nvGrpSpPr>
            <p:cNvPr id="247" name="그룹 530"/>
            <p:cNvGrpSpPr/>
            <p:nvPr/>
          </p:nvGrpSpPr>
          <p:grpSpPr>
            <a:xfrm>
              <a:off x="4753793" y="2137755"/>
              <a:ext cx="1662216" cy="3734619"/>
              <a:chOff x="4986958" y="2155226"/>
              <a:chExt cx="1662216" cy="3734619"/>
            </a:xfrm>
          </p:grpSpPr>
          <p:grpSp>
            <p:nvGrpSpPr>
              <p:cNvPr id="248" name="그룹 234"/>
              <p:cNvGrpSpPr/>
              <p:nvPr/>
            </p:nvGrpSpPr>
            <p:grpSpPr>
              <a:xfrm rot="5400000">
                <a:off x="4986919" y="3188862"/>
                <a:ext cx="1660086" cy="1660007"/>
                <a:chOff x="2733859" y="2420936"/>
                <a:chExt cx="2016223" cy="2016129"/>
              </a:xfrm>
            </p:grpSpPr>
            <p:sp>
              <p:nvSpPr>
                <p:cNvPr id="283" name="직사각형 271"/>
                <p:cNvSpPr/>
                <p:nvPr/>
              </p:nvSpPr>
              <p:spPr>
                <a:xfrm rot="16200000">
                  <a:off x="2733907"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272"/>
                <p:cNvSpPr/>
                <p:nvPr/>
              </p:nvSpPr>
              <p:spPr>
                <a:xfrm rot="16200000">
                  <a:off x="3886034"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73"/>
                <p:cNvSpPr/>
                <p:nvPr/>
              </p:nvSpPr>
              <p:spPr>
                <a:xfrm rot="16200000">
                  <a:off x="3886034"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74"/>
                <p:cNvSpPr/>
                <p:nvPr/>
              </p:nvSpPr>
              <p:spPr>
                <a:xfrm rot="16200000">
                  <a:off x="2733907" y="357301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287" name="직선 화살표 연결선 275"/>
                <p:cNvCxnSpPr>
                  <a:stCxn id="283" idx="1"/>
                  <a:endCxn id="286" idx="3"/>
                </p:cNvCxnSpPr>
                <p:nvPr/>
              </p:nvCxnSpPr>
              <p:spPr>
                <a:xfrm rot="16200000" flipH="1">
                  <a:off x="3021844" y="3429001"/>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8" name="직선 화살표 연결선 276"/>
                <p:cNvCxnSpPr>
                  <a:stCxn id="286" idx="2"/>
                  <a:endCxn id="285" idx="0"/>
                </p:cNvCxnSpPr>
                <p:nvPr/>
              </p:nvCxnSpPr>
              <p:spPr>
                <a:xfrm rot="16200000">
                  <a:off x="3741970" y="3861047"/>
                  <a:ext cx="1"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9" name="직선 화살표 연결선 277"/>
                <p:cNvCxnSpPr>
                  <a:stCxn id="284" idx="1"/>
                  <a:endCxn id="285" idx="3"/>
                </p:cNvCxnSpPr>
                <p:nvPr/>
              </p:nvCxnSpPr>
              <p:spPr>
                <a:xfrm rot="16200000" flipH="1">
                  <a:off x="4173972" y="3429000"/>
                  <a:ext cx="288127"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0" name="직선 화살표 연결선 278"/>
                <p:cNvCxnSpPr>
                  <a:stCxn id="283" idx="2"/>
                  <a:endCxn id="284" idx="0"/>
                </p:cNvCxnSpPr>
                <p:nvPr/>
              </p:nvCxnSpPr>
              <p:spPr>
                <a:xfrm rot="16200000">
                  <a:off x="3741971" y="2708920"/>
                  <a:ext cx="0"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1" name="직선 화살표 연결선 279"/>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2" name="직선 화살표 연결선 280"/>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249" name="그룹 494"/>
              <p:cNvGrpSpPr/>
              <p:nvPr/>
            </p:nvGrpSpPr>
            <p:grpSpPr>
              <a:xfrm>
                <a:off x="4986958" y="4853737"/>
                <a:ext cx="1662216" cy="1036108"/>
                <a:chOff x="2829427" y="4853737"/>
                <a:chExt cx="1662216" cy="1036108"/>
              </a:xfrm>
            </p:grpSpPr>
            <p:sp>
              <p:nvSpPr>
                <p:cNvPr id="267" name="직사각형 495"/>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8" name="직사각형 496"/>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9" name="직선 화살표 연결선 497"/>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0" name="직선 화살표 연결선 498"/>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1" name="직사각형 499"/>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72" name="직사각형 500"/>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73" name="직선 화살표 연결선 501"/>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4" name="직선 화살표 연결선 502"/>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5" name="직사각형 503"/>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76" name="직사각형 504"/>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77" name="직선 화살표 연결선 505"/>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8" name="직선 화살표 연결선 506"/>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9" name="직사각형 507"/>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80" name="직사각형 508"/>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81" name="직선 화살표 연결선 509"/>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82" name="직선 화살표 연결선 510"/>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250" name="그룹 511"/>
              <p:cNvGrpSpPr/>
              <p:nvPr/>
            </p:nvGrpSpPr>
            <p:grpSpPr>
              <a:xfrm flipV="1">
                <a:off x="4986958" y="2155226"/>
                <a:ext cx="1662216" cy="1036108"/>
                <a:chOff x="2829427" y="4853737"/>
                <a:chExt cx="1662216" cy="1036108"/>
              </a:xfrm>
            </p:grpSpPr>
            <p:sp>
              <p:nvSpPr>
                <p:cNvPr id="251" name="직사각형 512"/>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52" name="직사각형 513"/>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53" name="직선 화살표 연결선 514"/>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4" name="직선 화살표 연결선 515"/>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5" name="직사각형 516"/>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56" name="직사각형 517"/>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57" name="직선 화살표 연결선 518"/>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8" name="직선 화살표 연결선 519"/>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9" name="직사각형 520"/>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0" name="직사각형 521"/>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1" name="직선 화살표 연결선 522"/>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2" name="직선 화살표 연결선 523"/>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63" name="직사각형 524"/>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4" name="직사각형 525"/>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5" name="직선 화살표 연결선 526"/>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6" name="직선 화살표 연결선 527"/>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cxnSp>
        <p:nvCxnSpPr>
          <p:cNvPr id="293" name="직선 연결선 632"/>
          <p:cNvCxnSpPr/>
          <p:nvPr/>
        </p:nvCxnSpPr>
        <p:spPr>
          <a:xfrm>
            <a:off x="2374317" y="1124744"/>
            <a:ext cx="0" cy="4752528"/>
          </a:xfrm>
          <a:prstGeom prst="line">
            <a:avLst/>
          </a:prstGeom>
          <a:noFill/>
          <a:ln w="9525" cap="flat" cmpd="sng" algn="ctr">
            <a:solidFill>
              <a:sysClr val="windowText" lastClr="000000"/>
            </a:solidFill>
            <a:prstDash val="dash"/>
          </a:ln>
          <a:effectLst/>
        </p:spPr>
      </p:cxnSp>
      <p:cxnSp>
        <p:nvCxnSpPr>
          <p:cNvPr id="294" name="직선 연결선 634"/>
          <p:cNvCxnSpPr/>
          <p:nvPr/>
        </p:nvCxnSpPr>
        <p:spPr>
          <a:xfrm>
            <a:off x="4543383" y="1124744"/>
            <a:ext cx="0" cy="4752528"/>
          </a:xfrm>
          <a:prstGeom prst="line">
            <a:avLst/>
          </a:prstGeom>
          <a:noFill/>
          <a:ln w="9525" cap="flat" cmpd="sng" algn="ctr">
            <a:solidFill>
              <a:sysClr val="windowText" lastClr="000000"/>
            </a:solidFill>
            <a:prstDash val="dash"/>
          </a:ln>
          <a:effectLst/>
        </p:spPr>
      </p:cxnSp>
      <p:cxnSp>
        <p:nvCxnSpPr>
          <p:cNvPr id="295" name="직선 연결선 635"/>
          <p:cNvCxnSpPr/>
          <p:nvPr/>
        </p:nvCxnSpPr>
        <p:spPr>
          <a:xfrm>
            <a:off x="6690490" y="1124744"/>
            <a:ext cx="0" cy="4752528"/>
          </a:xfrm>
          <a:prstGeom prst="line">
            <a:avLst/>
          </a:prstGeom>
          <a:noFill/>
          <a:ln w="9525" cap="flat" cmpd="sng" algn="ctr">
            <a:solidFill>
              <a:sysClr val="windowText" lastClr="000000"/>
            </a:solidFill>
            <a:prstDash val="dash"/>
          </a:ln>
          <a:effectLst/>
        </p:spPr>
      </p:cxnSp>
      <p:sp>
        <p:nvSpPr>
          <p:cNvPr id="296" name="TextBox 295"/>
          <p:cNvSpPr txBox="1"/>
          <p:nvPr/>
        </p:nvSpPr>
        <p:spPr>
          <a:xfrm>
            <a:off x="644713" y="5924599"/>
            <a:ext cx="1265025"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102.4GB/s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7" name="TextBox 296"/>
          <p:cNvSpPr txBox="1"/>
          <p:nvPr/>
        </p:nvSpPr>
        <p:spPr>
          <a:xfrm>
            <a:off x="2893896" y="5924599"/>
            <a:ext cx="1071062"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640GB/s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8" name="TextBox 297"/>
          <p:cNvSpPr txBox="1"/>
          <p:nvPr/>
        </p:nvSpPr>
        <p:spPr>
          <a:xfrm>
            <a:off x="5048265" y="5924599"/>
            <a:ext cx="1071062"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640GB/s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9" name="TextBox 298"/>
          <p:cNvSpPr txBox="1"/>
          <p:nvPr/>
        </p:nvSpPr>
        <p:spPr>
          <a:xfrm>
            <a:off x="7321993" y="5924599"/>
            <a:ext cx="960995"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a:ln>
                  <a:noFill/>
                </a:ln>
                <a:solidFill>
                  <a:srgbClr val="FF0000"/>
                </a:solidFill>
                <a:effectLst/>
                <a:uLnTx/>
                <a:uFillTx/>
                <a:latin typeface="Tahoma"/>
                <a:ea typeface="+mn-ea"/>
                <a:cs typeface="+mn-cs"/>
              </a:rPr>
              <a:t>8TB/s</a:t>
            </a:r>
            <a:endParaRPr kumimoji="0" lang="ko-KR" altLang="en-US" sz="2000" b="1" i="0" u="none" strike="noStrike" kern="0" cap="none" spc="0" normalizeH="0" baseline="0" noProof="0" dirty="0">
              <a:ln>
                <a:noFill/>
              </a:ln>
              <a:solidFill>
                <a:srgbClr val="FF0000"/>
              </a:solidFill>
              <a:effectLst/>
              <a:uLnTx/>
              <a:uFillTx/>
              <a:latin typeface="Tahoma"/>
              <a:ea typeface="+mn-ea"/>
              <a:cs typeface="+mn-cs"/>
            </a:endParaRPr>
          </a:p>
        </p:txBody>
      </p:sp>
      <p:grpSp>
        <p:nvGrpSpPr>
          <p:cNvPr id="300" name="그룹 8"/>
          <p:cNvGrpSpPr/>
          <p:nvPr/>
        </p:nvGrpSpPr>
        <p:grpSpPr>
          <a:xfrm>
            <a:off x="2599423" y="1140133"/>
            <a:ext cx="1662216" cy="4531606"/>
            <a:chOff x="2599423" y="1340768"/>
            <a:chExt cx="1662216" cy="4531606"/>
          </a:xfrm>
        </p:grpSpPr>
        <p:sp>
          <p:nvSpPr>
            <p:cNvPr id="301" name="TextBox 300"/>
            <p:cNvSpPr txBox="1"/>
            <p:nvPr/>
          </p:nvSpPr>
          <p:spPr>
            <a:xfrm>
              <a:off x="2696997" y="1340768"/>
              <a:ext cx="1467068"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HMC-</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OoO</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nvGrpSpPr>
            <p:cNvPr id="302" name="그룹 528"/>
            <p:cNvGrpSpPr/>
            <p:nvPr/>
          </p:nvGrpSpPr>
          <p:grpSpPr>
            <a:xfrm>
              <a:off x="2599423" y="2137755"/>
              <a:ext cx="1662216" cy="3734619"/>
              <a:chOff x="2829427" y="2155226"/>
              <a:chExt cx="1662216" cy="3734619"/>
            </a:xfrm>
          </p:grpSpPr>
          <p:grpSp>
            <p:nvGrpSpPr>
              <p:cNvPr id="304" name="그룹 110"/>
              <p:cNvGrpSpPr/>
              <p:nvPr/>
            </p:nvGrpSpPr>
            <p:grpSpPr>
              <a:xfrm rot="16200000">
                <a:off x="2829389" y="3197906"/>
                <a:ext cx="1660086" cy="1660008"/>
                <a:chOff x="2733860" y="2420935"/>
                <a:chExt cx="2016223" cy="2016130"/>
              </a:xfrm>
            </p:grpSpPr>
            <p:sp>
              <p:nvSpPr>
                <p:cNvPr id="339" name="직사각형 179"/>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0" name="직사각형 180"/>
                <p:cNvSpPr/>
                <p:nvPr/>
              </p:nvSpPr>
              <p:spPr>
                <a:xfrm rot="5400000">
                  <a:off x="3886035" y="2420888"/>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1" name="직사각형 181"/>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2" name="직사각형 182"/>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43" name="직선 화살표 연결선 183"/>
                <p:cNvCxnSpPr>
                  <a:stCxn id="339" idx="3"/>
                  <a:endCxn id="342"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4" name="직선 화살표 연결선 184"/>
                <p:cNvCxnSpPr>
                  <a:stCxn id="342" idx="0"/>
                  <a:endCxn id="341" idx="2"/>
                </p:cNvCxnSpPr>
                <p:nvPr/>
              </p:nvCxnSpPr>
              <p:spPr>
                <a:xfrm rot="5400000" flipV="1">
                  <a:off x="3741971" y="3861049"/>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5" name="직선 화살표 연결선 185"/>
                <p:cNvCxnSpPr>
                  <a:stCxn id="340" idx="3"/>
                  <a:endCxn id="341"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6" name="직선 화살표 연결선 186"/>
                <p:cNvCxnSpPr>
                  <a:stCxn id="339" idx="0"/>
                  <a:endCxn id="340"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7" name="직선 화살표 연결선 18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8" name="직선 화살표 연결선 18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05" name="그룹 380"/>
              <p:cNvGrpSpPr/>
              <p:nvPr/>
            </p:nvGrpSpPr>
            <p:grpSpPr>
              <a:xfrm>
                <a:off x="2829427" y="4853737"/>
                <a:ext cx="1662216" cy="1036108"/>
                <a:chOff x="2829427" y="4853737"/>
                <a:chExt cx="1662216" cy="1036108"/>
              </a:xfrm>
            </p:grpSpPr>
            <p:sp>
              <p:nvSpPr>
                <p:cNvPr id="323" name="직사각형 163"/>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4" name="직사각형 190"/>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5" name="직선 화살표 연결선 192"/>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6" name="직선 화살표 연결선 194"/>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27" name="직사각형 200"/>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8" name="직사각형 201"/>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9" name="직선 화살표 연결선 202"/>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0" name="직선 화살표 연결선 203"/>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1" name="직사각형 2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32" name="직사각형 2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33" name="직선 화살표 연결선 2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4" name="직선 화살표 연결선 2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5" name="직사각형 2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36" name="직사각형 2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37" name="직선 화살표 연결선 2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8" name="직선 화살표 연결선 2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306" name="그룹 397"/>
              <p:cNvGrpSpPr/>
              <p:nvPr/>
            </p:nvGrpSpPr>
            <p:grpSpPr>
              <a:xfrm flipV="1">
                <a:off x="2829427" y="2155226"/>
                <a:ext cx="1662216" cy="1036108"/>
                <a:chOff x="2829427" y="4853737"/>
                <a:chExt cx="1662216" cy="1036108"/>
              </a:xfrm>
            </p:grpSpPr>
            <p:sp>
              <p:nvSpPr>
                <p:cNvPr id="307" name="직사각형 398"/>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08" name="직사각형 399"/>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09" name="직선 화살표 연결선 400"/>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0" name="직선 화살표 연결선 401"/>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1" name="직사각형 402"/>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2" name="직사각형 403"/>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13" name="직선 화살표 연결선 404"/>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4" name="직선 화살표 연결선 405"/>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5" name="직사각형 4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6" name="직사각형 4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17" name="직선 화살표 연결선 4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8" name="직선 화살표 연결선 4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9" name="직사각형 4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0" name="직사각형 4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1" name="직선 화살표 연결선 4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2" name="직선 화살표 연결선 4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grpSp>
        <p:nvGrpSpPr>
          <p:cNvPr id="349" name="그룹 7"/>
          <p:cNvGrpSpPr/>
          <p:nvPr/>
        </p:nvGrpSpPr>
        <p:grpSpPr>
          <a:xfrm>
            <a:off x="447184" y="1140133"/>
            <a:ext cx="1660085" cy="4536504"/>
            <a:chOff x="447184" y="1340768"/>
            <a:chExt cx="1660085" cy="4536504"/>
          </a:xfrm>
        </p:grpSpPr>
        <p:grpSp>
          <p:nvGrpSpPr>
            <p:cNvPr id="350" name="그룹 311"/>
            <p:cNvGrpSpPr/>
            <p:nvPr/>
          </p:nvGrpSpPr>
          <p:grpSpPr>
            <a:xfrm>
              <a:off x="447184" y="2132856"/>
              <a:ext cx="1660085" cy="3744416"/>
              <a:chOff x="703456" y="2214993"/>
              <a:chExt cx="1660085" cy="3744416"/>
            </a:xfrm>
          </p:grpSpPr>
          <p:grpSp>
            <p:nvGrpSpPr>
              <p:cNvPr id="353" name="그룹 29"/>
              <p:cNvGrpSpPr/>
              <p:nvPr/>
            </p:nvGrpSpPr>
            <p:grpSpPr>
              <a:xfrm rot="16200000">
                <a:off x="703456" y="3257196"/>
                <a:ext cx="1660086" cy="1660009"/>
                <a:chOff x="2733860" y="2420935"/>
                <a:chExt cx="2016223" cy="2016130"/>
              </a:xfrm>
            </p:grpSpPr>
            <p:sp>
              <p:nvSpPr>
                <p:cNvPr id="422" name="직사각형 3"/>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3" name="직사각형 11"/>
                <p:cNvSpPr/>
                <p:nvPr/>
              </p:nvSpPr>
              <p:spPr>
                <a:xfrm rot="5400000">
                  <a:off x="3886035" y="242088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4" name="직사각형 12"/>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5" name="직사각형 13"/>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426" name="직선 화살표 연결선 19"/>
                <p:cNvCxnSpPr>
                  <a:stCxn id="422" idx="3"/>
                  <a:endCxn id="425"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7" name="직선 화살표 연결선 21"/>
                <p:cNvCxnSpPr>
                  <a:stCxn id="425" idx="0"/>
                  <a:endCxn id="424" idx="2"/>
                </p:cNvCxnSpPr>
                <p:nvPr/>
              </p:nvCxnSpPr>
              <p:spPr>
                <a:xfrm rot="5400000" flipV="1">
                  <a:off x="3741971" y="3861048"/>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8" name="직선 화살표 연결선 23"/>
                <p:cNvCxnSpPr>
                  <a:stCxn id="423" idx="3"/>
                  <a:endCxn id="424"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9" name="직선 화살표 연결선 25"/>
                <p:cNvCxnSpPr>
                  <a:stCxn id="422" idx="0"/>
                  <a:endCxn id="423"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0" name="직선 화살표 연결선 2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1" name="직선 화살표 연결선 2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54" name="그룹 56"/>
              <p:cNvGrpSpPr/>
              <p:nvPr/>
            </p:nvGrpSpPr>
            <p:grpSpPr>
              <a:xfrm rot="16200000">
                <a:off x="538087" y="5082574"/>
                <a:ext cx="1042204" cy="711465"/>
                <a:chOff x="2154084" y="2420888"/>
                <a:chExt cx="1265788" cy="864096"/>
              </a:xfrm>
            </p:grpSpPr>
            <p:sp>
              <p:nvSpPr>
                <p:cNvPr id="406" name="직사각형 31"/>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7" name="직사각형 32"/>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08" name="직선 화살표 연결선 34"/>
                <p:cNvCxnSpPr>
                  <a:stCxn id="406"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409" name="직선 화살표 연결선 3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410" name="직사각형 38"/>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39"/>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1"/>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2"/>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3"/>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16" name="직선 연결선 45"/>
                <p:cNvCxnSpPr>
                  <a:stCxn id="414" idx="3"/>
                  <a:endCxn id="412"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17" name="직선 연결선 47"/>
                <p:cNvCxnSpPr>
                  <a:stCxn id="412" idx="3"/>
                  <a:endCxn id="410"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18" name="직선 연결선 49"/>
                <p:cNvCxnSpPr>
                  <a:stCxn id="410" idx="3"/>
                  <a:endCxn id="406"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19" name="직선 연결선 51"/>
                <p:cNvCxnSpPr>
                  <a:stCxn id="415" idx="3"/>
                  <a:endCxn id="413"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20" name="직선 연결선 53"/>
                <p:cNvCxnSpPr>
                  <a:stCxn id="413" idx="3"/>
                  <a:endCxn id="411"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21" name="직선 연결선 55"/>
                <p:cNvCxnSpPr>
                  <a:stCxn id="411" idx="3"/>
                  <a:endCxn id="407"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5" name="그룹 57"/>
              <p:cNvGrpSpPr/>
              <p:nvPr/>
            </p:nvGrpSpPr>
            <p:grpSpPr>
              <a:xfrm rot="16200000">
                <a:off x="1486707" y="5082574"/>
                <a:ext cx="1042204" cy="711465"/>
                <a:chOff x="2154084" y="2420888"/>
                <a:chExt cx="1265788" cy="864096"/>
              </a:xfrm>
            </p:grpSpPr>
            <p:sp>
              <p:nvSpPr>
                <p:cNvPr id="390" name="직사각형 58"/>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59"/>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92" name="직선 화살표 연결선 60"/>
                <p:cNvCxnSpPr>
                  <a:stCxn id="390"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93" name="직선 화살표 연결선 61"/>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94" name="직사각형 62"/>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63"/>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64"/>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65"/>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66"/>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67"/>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00" name="직선 연결선 68"/>
                <p:cNvCxnSpPr>
                  <a:stCxn id="398" idx="3"/>
                  <a:endCxn id="396"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01" name="직선 연결선 69"/>
                <p:cNvCxnSpPr>
                  <a:stCxn id="396" idx="3"/>
                  <a:endCxn id="394"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02" name="직선 연결선 70"/>
                <p:cNvCxnSpPr>
                  <a:stCxn id="394" idx="3"/>
                  <a:endCxn id="390"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03" name="직선 연결선 71"/>
                <p:cNvCxnSpPr>
                  <a:stCxn id="399" idx="3"/>
                  <a:endCxn id="397"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04" name="직선 연결선 72"/>
                <p:cNvCxnSpPr>
                  <a:stCxn id="397" idx="3"/>
                  <a:endCxn id="395"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05" name="직선 연결선 73"/>
                <p:cNvCxnSpPr>
                  <a:stCxn id="395" idx="3"/>
                  <a:endCxn id="391"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6" name="그룹 74"/>
              <p:cNvGrpSpPr/>
              <p:nvPr/>
            </p:nvGrpSpPr>
            <p:grpSpPr>
              <a:xfrm rot="16200000" flipH="1">
                <a:off x="1486707" y="2380362"/>
                <a:ext cx="1042204" cy="711465"/>
                <a:chOff x="2154084" y="2420888"/>
                <a:chExt cx="1265788" cy="864096"/>
              </a:xfrm>
            </p:grpSpPr>
            <p:sp>
              <p:nvSpPr>
                <p:cNvPr id="374" name="직사각형 75"/>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75" name="직사각형 76"/>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76" name="직선 화살표 연결선 77"/>
                <p:cNvCxnSpPr>
                  <a:stCxn id="374"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77" name="직선 화살표 연결선 78"/>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78" name="직사각형 79"/>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79" name="직사각형 80"/>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0" name="직사각형 81"/>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1" name="직사각형 82"/>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2" name="직사각형 83"/>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84"/>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84" name="직선 연결선 85"/>
                <p:cNvCxnSpPr>
                  <a:stCxn id="382" idx="3"/>
                  <a:endCxn id="380"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85" name="직선 연결선 86"/>
                <p:cNvCxnSpPr>
                  <a:stCxn id="380" idx="3"/>
                  <a:endCxn id="378"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86" name="직선 연결선 87"/>
                <p:cNvCxnSpPr>
                  <a:stCxn id="378" idx="3"/>
                  <a:endCxn id="374"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87" name="직선 연결선 88"/>
                <p:cNvCxnSpPr>
                  <a:stCxn id="383" idx="3"/>
                  <a:endCxn id="381"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88" name="직선 연결선 89"/>
                <p:cNvCxnSpPr>
                  <a:stCxn id="381" idx="3"/>
                  <a:endCxn id="379"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89" name="직선 연결선 90"/>
                <p:cNvCxnSpPr>
                  <a:stCxn id="379" idx="3"/>
                  <a:endCxn id="375"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7" name="그룹 91"/>
              <p:cNvGrpSpPr/>
              <p:nvPr/>
            </p:nvGrpSpPr>
            <p:grpSpPr>
              <a:xfrm rot="16200000" flipH="1">
                <a:off x="538087" y="2380362"/>
                <a:ext cx="1042204" cy="711465"/>
                <a:chOff x="2154084" y="2420888"/>
                <a:chExt cx="1265788" cy="864096"/>
              </a:xfrm>
            </p:grpSpPr>
            <p:sp>
              <p:nvSpPr>
                <p:cNvPr id="358" name="직사각형 92"/>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59" name="직사각형 93"/>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60" name="직선 화살표 연결선 94"/>
                <p:cNvCxnSpPr>
                  <a:stCxn id="358"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61" name="직선 화살표 연결선 9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62" name="직사각형 96"/>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3" name="직사각형 97"/>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4" name="직사각형 98"/>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5" name="직사각형 99"/>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6" name="직사각형 100"/>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7" name="직사각형 101"/>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68" name="직선 연결선 102"/>
                <p:cNvCxnSpPr>
                  <a:stCxn id="366" idx="3"/>
                  <a:endCxn id="364"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69" name="직선 연결선 103"/>
                <p:cNvCxnSpPr>
                  <a:stCxn id="364" idx="3"/>
                  <a:endCxn id="362"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70" name="직선 연결선 104"/>
                <p:cNvCxnSpPr>
                  <a:stCxn id="362" idx="3"/>
                  <a:endCxn id="358"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71" name="직선 연결선 105"/>
                <p:cNvCxnSpPr>
                  <a:stCxn id="367" idx="3"/>
                  <a:endCxn id="365"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72" name="직선 연결선 106"/>
                <p:cNvCxnSpPr>
                  <a:stCxn id="365" idx="3"/>
                  <a:endCxn id="363"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73" name="직선 연결선 107"/>
                <p:cNvCxnSpPr>
                  <a:stCxn id="363" idx="3"/>
                  <a:endCxn id="359"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sp>
          <p:nvSpPr>
            <p:cNvPr id="351" name="TextBox 350"/>
            <p:cNvSpPr txBox="1"/>
            <p:nvPr/>
          </p:nvSpPr>
          <p:spPr>
            <a:xfrm>
              <a:off x="502815" y="1340768"/>
              <a:ext cx="1548822"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DDR3-OoO</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32" name="그룹 10"/>
          <p:cNvGrpSpPr/>
          <p:nvPr/>
        </p:nvGrpSpPr>
        <p:grpSpPr>
          <a:xfrm>
            <a:off x="6908164" y="1140133"/>
            <a:ext cx="1929433" cy="3923809"/>
            <a:chOff x="6908164" y="1340768"/>
            <a:chExt cx="1929433" cy="3923809"/>
          </a:xfrm>
        </p:grpSpPr>
        <p:sp>
          <p:nvSpPr>
            <p:cNvPr id="433" name="TextBox 432"/>
            <p:cNvSpPr txBox="1"/>
            <p:nvPr/>
          </p:nvSpPr>
          <p:spPr>
            <a:xfrm>
              <a:off x="6970848" y="1340768"/>
              <a:ext cx="166328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Tesseract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grpSp>
          <p:nvGrpSpPr>
            <p:cNvPr id="434" name="그룹 629"/>
            <p:cNvGrpSpPr/>
            <p:nvPr/>
          </p:nvGrpSpPr>
          <p:grpSpPr>
            <a:xfrm>
              <a:off x="6908164" y="3500504"/>
              <a:ext cx="1788652" cy="1764073"/>
              <a:chOff x="7081194" y="3140968"/>
              <a:chExt cx="1788652" cy="1764073"/>
            </a:xfrm>
          </p:grpSpPr>
          <p:sp>
            <p:nvSpPr>
              <p:cNvPr id="439" name="직사각형 531"/>
              <p:cNvSpPr/>
              <p:nvPr/>
            </p:nvSpPr>
            <p:spPr>
              <a:xfrm rot="16200000">
                <a:off x="7081798" y="459843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532"/>
              <p:cNvSpPr/>
              <p:nvPr/>
            </p:nvSpPr>
            <p:spPr>
              <a:xfrm rot="16200000">
                <a:off x="7573900"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539"/>
              <p:cNvSpPr/>
              <p:nvPr/>
            </p:nvSpPr>
            <p:spPr>
              <a:xfrm rot="16200000">
                <a:off x="7081799" y="411175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540"/>
              <p:cNvSpPr/>
              <p:nvPr/>
            </p:nvSpPr>
            <p:spPr>
              <a:xfrm rot="16200000">
                <a:off x="7573901"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541"/>
              <p:cNvSpPr/>
              <p:nvPr/>
            </p:nvSpPr>
            <p:spPr>
              <a:xfrm rot="16200000">
                <a:off x="8071139"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4" name="직사각형 542"/>
              <p:cNvSpPr/>
              <p:nvPr/>
            </p:nvSpPr>
            <p:spPr>
              <a:xfrm rot="16200000">
                <a:off x="8563241" y="459843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543"/>
              <p:cNvSpPr/>
              <p:nvPr/>
            </p:nvSpPr>
            <p:spPr>
              <a:xfrm rot="16200000">
                <a:off x="8071140"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544"/>
              <p:cNvSpPr/>
              <p:nvPr/>
            </p:nvSpPr>
            <p:spPr>
              <a:xfrm rot="16200000">
                <a:off x="8563242" y="411175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547"/>
              <p:cNvSpPr/>
              <p:nvPr/>
            </p:nvSpPr>
            <p:spPr>
              <a:xfrm rot="16200000">
                <a:off x="7081799" y="362704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548"/>
              <p:cNvSpPr/>
              <p:nvPr/>
            </p:nvSpPr>
            <p:spPr>
              <a:xfrm rot="16200000">
                <a:off x="7573901"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549"/>
              <p:cNvSpPr/>
              <p:nvPr/>
            </p:nvSpPr>
            <p:spPr>
              <a:xfrm rot="16200000">
                <a:off x="7081800" y="314036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50" name="직사각형 550"/>
              <p:cNvSpPr/>
              <p:nvPr/>
            </p:nvSpPr>
            <p:spPr>
              <a:xfrm rot="16200000">
                <a:off x="7573902"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551"/>
              <p:cNvSpPr/>
              <p:nvPr/>
            </p:nvSpPr>
            <p:spPr>
              <a:xfrm rot="16200000">
                <a:off x="8071140"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552"/>
              <p:cNvSpPr/>
              <p:nvPr/>
            </p:nvSpPr>
            <p:spPr>
              <a:xfrm rot="16200000">
                <a:off x="8563242" y="362704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553"/>
              <p:cNvSpPr/>
              <p:nvPr/>
            </p:nvSpPr>
            <p:spPr>
              <a:xfrm rot="16200000">
                <a:off x="8071141"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554"/>
              <p:cNvSpPr/>
              <p:nvPr/>
            </p:nvSpPr>
            <p:spPr>
              <a:xfrm rot="16200000">
                <a:off x="8563243" y="314036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55" name="직선 화살표 연결선 558"/>
              <p:cNvCxnSpPr>
                <a:stCxn id="449" idx="1"/>
                <a:endCxn id="447" idx="3"/>
              </p:cNvCxnSpPr>
              <p:nvPr/>
            </p:nvCxnSpPr>
            <p:spPr>
              <a:xfrm flipH="1">
                <a:off x="7234800" y="3446968"/>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6" name="직선 화살표 연결선 559"/>
              <p:cNvCxnSpPr>
                <a:stCxn id="447" idx="1"/>
                <a:endCxn id="441" idx="3"/>
              </p:cNvCxnSpPr>
              <p:nvPr/>
            </p:nvCxnSpPr>
            <p:spPr>
              <a:xfrm>
                <a:off x="7234800" y="3933648"/>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7" name="직선 화살표 연결선 562"/>
              <p:cNvCxnSpPr>
                <a:stCxn id="441" idx="1"/>
                <a:endCxn id="439" idx="3"/>
              </p:cNvCxnSpPr>
              <p:nvPr/>
            </p:nvCxnSpPr>
            <p:spPr>
              <a:xfrm flipH="1">
                <a:off x="7234799" y="441835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8" name="직선 화살표 연결선 565"/>
              <p:cNvCxnSpPr>
                <a:stCxn id="449" idx="2"/>
                <a:endCxn id="450" idx="0"/>
              </p:cNvCxnSpPr>
              <p:nvPr/>
            </p:nvCxnSpPr>
            <p:spPr>
              <a:xfrm>
                <a:off x="7388404" y="329396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9" name="직선 화살표 연결선 568"/>
              <p:cNvCxnSpPr>
                <a:stCxn id="450" idx="2"/>
                <a:endCxn id="453" idx="0"/>
              </p:cNvCxnSpPr>
              <p:nvPr/>
            </p:nvCxnSpPr>
            <p:spPr>
              <a:xfrm>
                <a:off x="7880506" y="3293969"/>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0" name="직선 화살표 연결선 571"/>
              <p:cNvCxnSpPr>
                <a:stCxn id="450" idx="1"/>
                <a:endCxn id="448" idx="3"/>
              </p:cNvCxnSpPr>
              <p:nvPr/>
            </p:nvCxnSpPr>
            <p:spPr>
              <a:xfrm flipH="1">
                <a:off x="7726902"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1" name="직선 화살표 연결선 574"/>
              <p:cNvCxnSpPr>
                <a:stCxn id="447" idx="2"/>
                <a:endCxn id="448" idx="0"/>
              </p:cNvCxnSpPr>
              <p:nvPr/>
            </p:nvCxnSpPr>
            <p:spPr>
              <a:xfrm>
                <a:off x="7388403" y="378064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2" name="직선 화살표 연결선 577"/>
              <p:cNvCxnSpPr>
                <a:stCxn id="442" idx="0"/>
                <a:endCxn id="441" idx="2"/>
              </p:cNvCxnSpPr>
              <p:nvPr/>
            </p:nvCxnSpPr>
            <p:spPr>
              <a:xfrm flipH="1" flipV="1">
                <a:off x="7388403" y="426535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3" name="직선 화살표 연결선 580"/>
              <p:cNvCxnSpPr>
                <a:stCxn id="439" idx="2"/>
                <a:endCxn id="440" idx="0"/>
              </p:cNvCxnSpPr>
              <p:nvPr/>
            </p:nvCxnSpPr>
            <p:spPr>
              <a:xfrm>
                <a:off x="7388402" y="475203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4" name="직선 화살표 연결선 583"/>
              <p:cNvCxnSpPr>
                <a:stCxn id="442" idx="1"/>
                <a:endCxn id="440" idx="3"/>
              </p:cNvCxnSpPr>
              <p:nvPr/>
            </p:nvCxnSpPr>
            <p:spPr>
              <a:xfrm flipH="1">
                <a:off x="7726901"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5" name="직선 화살표 연결선 586"/>
              <p:cNvCxnSpPr>
                <a:stCxn id="443" idx="0"/>
                <a:endCxn id="440" idx="2"/>
              </p:cNvCxnSpPr>
              <p:nvPr/>
            </p:nvCxnSpPr>
            <p:spPr>
              <a:xfrm flipH="1">
                <a:off x="7880504" y="4752040"/>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6" name="직선 화살표 연결선 589"/>
              <p:cNvCxnSpPr>
                <a:stCxn id="443" idx="2"/>
                <a:endCxn id="444" idx="0"/>
              </p:cNvCxnSpPr>
              <p:nvPr/>
            </p:nvCxnSpPr>
            <p:spPr>
              <a:xfrm>
                <a:off x="8377743" y="475204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7" name="직선 화살표 연결선 592"/>
              <p:cNvCxnSpPr>
                <a:stCxn id="443" idx="3"/>
                <a:endCxn id="445" idx="1"/>
              </p:cNvCxnSpPr>
              <p:nvPr/>
            </p:nvCxnSpPr>
            <p:spPr>
              <a:xfrm flipV="1">
                <a:off x="8224140"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8" name="직선 화살표 연결선 595"/>
              <p:cNvCxnSpPr>
                <a:stCxn id="444" idx="3"/>
                <a:endCxn id="446" idx="1"/>
              </p:cNvCxnSpPr>
              <p:nvPr/>
            </p:nvCxnSpPr>
            <p:spPr>
              <a:xfrm flipV="1">
                <a:off x="8716242" y="4418361"/>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9" name="직선 화살표 연결선 598"/>
              <p:cNvCxnSpPr>
                <a:stCxn id="445" idx="2"/>
                <a:endCxn id="446" idx="0"/>
              </p:cNvCxnSpPr>
              <p:nvPr/>
            </p:nvCxnSpPr>
            <p:spPr>
              <a:xfrm>
                <a:off x="8377744" y="426536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0" name="직선 화살표 연결선 601"/>
              <p:cNvCxnSpPr>
                <a:stCxn id="446" idx="3"/>
                <a:endCxn id="452" idx="1"/>
              </p:cNvCxnSpPr>
              <p:nvPr/>
            </p:nvCxnSpPr>
            <p:spPr>
              <a:xfrm flipV="1">
                <a:off x="8716243" y="3933650"/>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1" name="직선 화살표 연결선 604"/>
              <p:cNvCxnSpPr>
                <a:stCxn id="452" idx="3"/>
                <a:endCxn id="454" idx="1"/>
              </p:cNvCxnSpPr>
              <p:nvPr/>
            </p:nvCxnSpPr>
            <p:spPr>
              <a:xfrm flipV="1">
                <a:off x="8716243" y="344697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2" name="직선 화살표 연결선 607"/>
              <p:cNvCxnSpPr>
                <a:stCxn id="452" idx="0"/>
                <a:endCxn id="451" idx="2"/>
              </p:cNvCxnSpPr>
              <p:nvPr/>
            </p:nvCxnSpPr>
            <p:spPr>
              <a:xfrm flipH="1" flipV="1">
                <a:off x="8377744" y="378064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3" name="직선 화살표 연결선 610"/>
              <p:cNvCxnSpPr>
                <a:stCxn id="454" idx="0"/>
                <a:endCxn id="453" idx="2"/>
              </p:cNvCxnSpPr>
              <p:nvPr/>
            </p:nvCxnSpPr>
            <p:spPr>
              <a:xfrm flipH="1" flipV="1">
                <a:off x="8377745" y="329396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4" name="직선 화살표 연결선 613"/>
              <p:cNvCxnSpPr>
                <a:stCxn id="453" idx="1"/>
                <a:endCxn id="451" idx="3"/>
              </p:cNvCxnSpPr>
              <p:nvPr/>
            </p:nvCxnSpPr>
            <p:spPr>
              <a:xfrm flipH="1">
                <a:off x="8224141"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5" name="직선 화살표 연결선 616"/>
              <p:cNvCxnSpPr/>
              <p:nvPr/>
            </p:nvCxnSpPr>
            <p:spPr>
              <a:xfrm flipH="1">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6" name="직선 화살표 연결선 620"/>
              <p:cNvCxnSpPr/>
              <p:nvPr/>
            </p:nvCxnSpPr>
            <p:spPr>
              <a:xfrm>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7" name="직선 화살표 연결선 621"/>
              <p:cNvCxnSpPr/>
              <p:nvPr/>
            </p:nvCxnSpPr>
            <p:spPr>
              <a:xfrm flipH="1">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8" name="직선 화살표 연결선 622"/>
              <p:cNvCxnSpPr/>
              <p:nvPr/>
            </p:nvCxnSpPr>
            <p:spPr>
              <a:xfrm>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9" name="직선 화살표 연결선 623"/>
              <p:cNvCxnSpPr/>
              <p:nvPr/>
            </p:nvCxnSpPr>
            <p:spPr>
              <a:xfrm flipH="1">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0" name="직선 화살표 연결선 624"/>
              <p:cNvCxnSpPr/>
              <p:nvPr/>
            </p:nvCxnSpPr>
            <p:spPr>
              <a:xfrm>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1" name="직선 화살표 연결선 625"/>
              <p:cNvCxnSpPr/>
              <p:nvPr/>
            </p:nvCxnSpPr>
            <p:spPr>
              <a:xfrm flipH="1">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2" name="직선 화살표 연결선 626"/>
              <p:cNvCxnSpPr/>
              <p:nvPr/>
            </p:nvCxnSpPr>
            <p:spPr>
              <a:xfrm>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3" name="직선 화살표 연결선 627"/>
              <p:cNvCxnSpPr/>
              <p:nvPr/>
            </p:nvCxnSpPr>
            <p:spPr>
              <a:xfrm flipH="1">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4" name="직선 화살표 연결선 628"/>
              <p:cNvCxnSpPr/>
              <p:nvPr/>
            </p:nvCxnSpPr>
            <p:spPr>
              <a:xfrm>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grpSp>
        <p:sp>
          <p:nvSpPr>
            <p:cNvPr id="435" name="직사각형 647"/>
            <p:cNvSpPr/>
            <p:nvPr/>
          </p:nvSpPr>
          <p:spPr>
            <a:xfrm>
              <a:off x="7861251" y="2276872"/>
              <a:ext cx="976346" cy="976344"/>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32 Tesseract Cores</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436" name="직선 연결선 649"/>
            <p:cNvCxnSpPr/>
            <p:nvPr/>
          </p:nvCxnSpPr>
          <p:spPr>
            <a:xfrm flipH="1" flipV="1">
              <a:off x="7861251" y="3253216"/>
              <a:ext cx="36254" cy="247287"/>
            </a:xfrm>
            <a:prstGeom prst="line">
              <a:avLst/>
            </a:prstGeom>
            <a:noFill/>
            <a:ln w="9525" cap="flat" cmpd="sng" algn="ctr">
              <a:solidFill>
                <a:srgbClr val="307D99">
                  <a:shade val="95000"/>
                  <a:satMod val="105000"/>
                </a:srgbClr>
              </a:solidFill>
              <a:prstDash val="dash"/>
            </a:ln>
            <a:effectLst/>
          </p:spPr>
        </p:cxnSp>
        <p:cxnSp>
          <p:nvCxnSpPr>
            <p:cNvPr id="437" name="직선 연결선 650"/>
            <p:cNvCxnSpPr/>
            <p:nvPr/>
          </p:nvCxnSpPr>
          <p:spPr>
            <a:xfrm flipV="1">
              <a:off x="8204713" y="3253216"/>
              <a:ext cx="632884" cy="249258"/>
            </a:xfrm>
            <a:prstGeom prst="line">
              <a:avLst/>
            </a:prstGeom>
            <a:noFill/>
            <a:ln w="9525" cap="flat" cmpd="sng" algn="ctr">
              <a:solidFill>
                <a:srgbClr val="307D99">
                  <a:shade val="95000"/>
                  <a:satMod val="105000"/>
                </a:srgbClr>
              </a:solidFill>
              <a:prstDash val="dash"/>
            </a:ln>
            <a:effectLst/>
          </p:spPr>
        </p:cxnSp>
      </p:grpSp>
      <p:sp>
        <p:nvSpPr>
          <p:cNvPr id="244" name="TextBox 243"/>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30123953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2"/>
                                        </p:tgtEl>
                                        <p:attrNameLst>
                                          <p:attrName>style.visibility</p:attrName>
                                        </p:attrNameLst>
                                      </p:cBhvr>
                                      <p:to>
                                        <p:strVal val="visible"/>
                                      </p:to>
                                    </p:set>
                                    <p:animEffect transition="in" filter="fade">
                                      <p:cBhvr>
                                        <p:cTn id="7" dur="200"/>
                                        <p:tgtEl>
                                          <p:spTgt spid="4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9"/>
                                        </p:tgtEl>
                                        <p:attrNameLst>
                                          <p:attrName>style.visibility</p:attrName>
                                        </p:attrNameLst>
                                      </p:cBhvr>
                                      <p:to>
                                        <p:strVal val="visible"/>
                                      </p:to>
                                    </p:set>
                                    <p:animEffect transition="in" filter="fade">
                                      <p:cBhvr>
                                        <p:cTn id="10" dur="200"/>
                                        <p:tgtEl>
                                          <p:spTgt spid="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graphicFrame>
        <p:nvGraphicFramePr>
          <p:cNvPr id="6" name="내용 개체 틀 5"/>
          <p:cNvGraphicFramePr>
            <a:graphicFrameLocks noGrp="1"/>
          </p:cNvGraphicFramePr>
          <p:nvPr>
            <p:ph idx="1"/>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412305" y="1052736"/>
            <a:ext cx="5320236"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&gt;13X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7" name="TextBox 6"/>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
        <p:nvSpPr>
          <p:cNvPr id="3" name="TextBox 2"/>
          <p:cNvSpPr txBox="1"/>
          <p:nvPr/>
        </p:nvSpPr>
        <p:spPr>
          <a:xfrm>
            <a:off x="1691680" y="1628800"/>
            <a:ext cx="38545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On five graph processing algorithms</a:t>
            </a:r>
          </a:p>
        </p:txBody>
      </p:sp>
    </p:spTree>
    <p:extLst>
      <p:ext uri="{BB962C8B-B14F-4D97-AF65-F5344CB8AC3E}">
        <p14:creationId xmlns:p14="http://schemas.microsoft.com/office/powerpoint/2010/main" val="353952706"/>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aphicFrame>
        <p:nvGraphicFramePr>
          <p:cNvPr id="6" name="내용 개체 틀 5"/>
          <p:cNvGraphicFramePr>
            <a:graphicFrameLocks noGrp="1"/>
          </p:cNvGraphicFramePr>
          <p:nvPr>
            <p:ph idx="1"/>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9" name="직사각형 2"/>
          <p:cNvSpPr/>
          <p:nvPr/>
        </p:nvSpPr>
        <p:spPr>
          <a:xfrm>
            <a:off x="0" y="0"/>
            <a:ext cx="9144000" cy="6858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10" name="직사각형 3"/>
          <p:cNvSpPr/>
          <p:nvPr/>
        </p:nvSpPr>
        <p:spPr>
          <a:xfrm>
            <a:off x="655565" y="1052736"/>
            <a:ext cx="7832870" cy="4752528"/>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graphicFrame>
        <p:nvGraphicFramePr>
          <p:cNvPr id="11" name="내용 개체 틀 5"/>
          <p:cNvGraphicFramePr>
            <a:graphicFrameLocks/>
          </p:cNvGraphicFramePr>
          <p:nvPr/>
        </p:nvGraphicFramePr>
        <p:xfrm>
          <a:off x="873703" y="1196752"/>
          <a:ext cx="7396594" cy="44644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42571867"/>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Tesseract Graph Processing System Energy</a:t>
            </a:r>
          </a:p>
        </p:txBody>
      </p:sp>
      <p:graphicFrame>
        <p:nvGraphicFramePr>
          <p:cNvPr id="7" name="내용 개체 틀 11"/>
          <p:cNvGraphicFramePr>
            <a:graphicFrameLocks noGrp="1"/>
          </p:cNvGraphicFramePr>
          <p:nvPr>
            <p:ph idx="1"/>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4750292" y="4848835"/>
            <a:ext cx="3754153"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 8X Energy Reduction</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6" name="TextBox 5"/>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450396750"/>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t>
            </a:r>
            <a:r>
              <a:rPr lang="en-US" dirty="0" err="1"/>
              <a:t>Tesseract</a:t>
            </a:r>
            <a:endParaRPr lang="en-US" dirty="0"/>
          </a:p>
        </p:txBody>
      </p:sp>
      <p:sp>
        <p:nvSpPr>
          <p:cNvPr id="3" name="Content Placeholder 2"/>
          <p:cNvSpPr>
            <a:spLocks noGrp="1"/>
          </p:cNvSpPr>
          <p:nvPr>
            <p:ph idx="1"/>
          </p:nvPr>
        </p:nvSpPr>
        <p:spPr>
          <a:xfrm>
            <a:off x="228600" y="1000472"/>
            <a:ext cx="8610600" cy="4876800"/>
          </a:xfrm>
        </p:spPr>
        <p:txBody>
          <a:bodyPr/>
          <a:lstStyle/>
          <a:p>
            <a:r>
              <a:rPr lang="en-US" dirty="0" err="1"/>
              <a:t>Junwhan</a:t>
            </a:r>
            <a:r>
              <a:rPr lang="en-US" dirty="0"/>
              <a:t> </a:t>
            </a:r>
            <a:r>
              <a:rPr lang="en-US" dirty="0" err="1"/>
              <a:t>Ahn</a:t>
            </a:r>
            <a:r>
              <a:rPr lang="en-US" dirty="0"/>
              <a:t>, </a:t>
            </a:r>
            <a:r>
              <a:rPr lang="en-US" dirty="0" err="1"/>
              <a:t>Sungpack</a:t>
            </a:r>
            <a:r>
              <a:rPr lang="en-US" dirty="0"/>
              <a:t> Hong,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solidFill>
                  <a:srgbClr val="0432FF"/>
                </a:solidFill>
                <a:hlinkClick r:id="rId2">
                  <a:extLst>
                    <a:ext uri="{A12FA001-AC4F-418D-AE19-62706E023703}">
                      <ahyp:hlinkClr xmlns:ahyp="http://schemas.microsoft.com/office/drawing/2018/hyperlinkcolor" val="tx"/>
                    </a:ext>
                  </a:extLst>
                </a:hlinkClick>
              </a:rPr>
              <a:t>"A Scalable Processing-in-Memory Accelerator for Parallel Graph Processing"</a:t>
            </a:r>
            <a:br>
              <a:rPr lang="en-US" dirty="0">
                <a:solidFill>
                  <a:srgbClr val="0432FF"/>
                </a:solidFill>
              </a:rPr>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6"/>
          <a:stretch>
            <a:fillRect/>
          </a:stretch>
        </p:blipFill>
        <p:spPr>
          <a:xfrm>
            <a:off x="0" y="4725144"/>
            <a:ext cx="9144000" cy="1492548"/>
          </a:xfrm>
          <a:prstGeom prst="rect">
            <a:avLst/>
          </a:prstGeom>
        </p:spPr>
      </p:pic>
    </p:spTree>
    <p:extLst>
      <p:ext uri="{BB962C8B-B14F-4D97-AF65-F5344CB8AC3E}">
        <p14:creationId xmlns:p14="http://schemas.microsoft.com/office/powerpoint/2010/main" val="34812706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228600"/>
            <a:ext cx="9144000" cy="2076450"/>
          </a:xfrm>
          <a:solidFill>
            <a:schemeClr val="tx2">
              <a:lumMod val="75000"/>
            </a:schemeClr>
          </a:solidFill>
        </p:spPr>
        <p:txBody>
          <a:bodyPr/>
          <a:lstStyle/>
          <a:p>
            <a:r>
              <a:rPr lang="en-US" sz="3800" dirty="0">
                <a:solidFill>
                  <a:srgbClr val="FFFFFF"/>
                </a:solidFill>
                <a:latin typeface=""/>
              </a:rPr>
              <a:t>Google Workloads</a:t>
            </a:r>
            <a:br>
              <a:rPr lang="en-US" sz="3800" dirty="0">
                <a:solidFill>
                  <a:srgbClr val="FFFFFF"/>
                </a:solidFill>
                <a:latin typeface=""/>
              </a:rPr>
            </a:br>
            <a:r>
              <a:rPr lang="en-US" sz="3800" dirty="0">
                <a:solidFill>
                  <a:srgbClr val="FFFFFF"/>
                </a:solidFill>
                <a:latin typeface=""/>
              </a:rPr>
              <a:t> for Consumer Devices:</a:t>
            </a:r>
            <a:br>
              <a:rPr lang="en-US" sz="3800" dirty="0">
                <a:solidFill>
                  <a:srgbClr val="FFFFFF"/>
                </a:solidFill>
                <a:latin typeface=""/>
              </a:rPr>
            </a:br>
            <a:r>
              <a:rPr lang="en-US" sz="3800" dirty="0">
                <a:solidFill>
                  <a:srgbClr val="FFFFFF"/>
                </a:solidFill>
                <a:latin typeface=""/>
              </a:rPr>
              <a:t>Mitigating Data Movement Bottlenecks</a:t>
            </a:r>
            <a:endParaRPr lang="en-US" sz="3800" dirty="0">
              <a:solidFill>
                <a:srgbClr val="FFFFFF"/>
              </a:solidFill>
            </a:endParaRPr>
          </a:p>
        </p:txBody>
      </p:sp>
      <p:sp>
        <p:nvSpPr>
          <p:cNvPr id="6" name="Subtitle 5"/>
          <p:cNvSpPr>
            <a:spLocks noGrp="1"/>
          </p:cNvSpPr>
          <p:nvPr>
            <p:ph type="subTitle" idx="1"/>
          </p:nvPr>
        </p:nvSpPr>
        <p:spPr>
          <a:xfrm>
            <a:off x="1371600" y="3156704"/>
            <a:ext cx="6400800" cy="685800"/>
          </a:xfrm>
        </p:spPr>
        <p:txBody>
          <a:bodyPr>
            <a:noAutofit/>
          </a:bodyPr>
          <a:lstStyle/>
          <a:p>
            <a:br>
              <a:rPr lang="en-US" sz="3600" dirty="0">
                <a:solidFill>
                  <a:schemeClr val="tx1">
                    <a:lumMod val="75000"/>
                    <a:lumOff val="25000"/>
                  </a:schemeClr>
                </a:solidFill>
              </a:rPr>
            </a:br>
            <a:br>
              <a:rPr lang="en-US" sz="3600" dirty="0">
                <a:solidFill>
                  <a:schemeClr val="tx1">
                    <a:lumMod val="75000"/>
                    <a:lumOff val="25000"/>
                  </a:schemeClr>
                </a:solidFill>
              </a:rPr>
            </a:br>
            <a:endParaRPr lang="en-US" sz="3600" dirty="0">
              <a:solidFill>
                <a:schemeClr val="tx1">
                  <a:lumMod val="75000"/>
                  <a:lumOff val="25000"/>
                </a:schemeClr>
              </a:solidFill>
            </a:endParaRPr>
          </a:p>
        </p:txBody>
      </p:sp>
      <p:sp>
        <p:nvSpPr>
          <p:cNvPr id="2" name="Rectangle 1"/>
          <p:cNvSpPr/>
          <p:nvPr/>
        </p:nvSpPr>
        <p:spPr>
          <a:xfrm>
            <a:off x="2605141" y="2819400"/>
            <a:ext cx="4024259" cy="5847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00000"/>
                </a:solidFill>
                <a:effectLst/>
                <a:uLnTx/>
                <a:uFillTx/>
                <a:latin typeface="Gill Sans MT"/>
                <a:ea typeface="+mn-ea"/>
                <a:cs typeface="+mn-cs"/>
              </a:rPr>
              <a:t>Amirali Boroumand</a:t>
            </a:r>
          </a:p>
        </p:txBody>
      </p:sp>
      <p:sp>
        <p:nvSpPr>
          <p:cNvPr id="8" name="Rectangle 7"/>
          <p:cNvSpPr/>
          <p:nvPr/>
        </p:nvSpPr>
        <p:spPr>
          <a:xfrm>
            <a:off x="378337" y="3480376"/>
            <a:ext cx="8340745" cy="120032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Saugata</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Ghose</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Youngsok</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Rachata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Ausavarungnirun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Eric</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Shiu</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Rahul</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Thakur</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Daehyun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Aki</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Kuusela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b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Allan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Knies</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Parthasarathy</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Ranganathan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Onur Mutlu</a:t>
            </a:r>
            <a:endPar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endParaRPr>
          </a:p>
        </p:txBody>
      </p:sp>
      <p:sp>
        <p:nvSpPr>
          <p:cNvPr id="4" name="TextBox 3"/>
          <p:cNvSpPr txBox="1"/>
          <p:nvPr/>
        </p:nvSpPr>
        <p:spPr>
          <a:xfrm>
            <a:off x="-1882588" y="3316941"/>
            <a:ext cx="18466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pic>
        <p:nvPicPr>
          <p:cNvPr id="13" name="Picture 12"/>
          <p:cNvPicPr>
            <a:picLocks noChangeAspect="1"/>
          </p:cNvPicPr>
          <p:nvPr/>
        </p:nvPicPr>
        <p:blipFill rotWithShape="1">
          <a:blip r:embed="rId2"/>
          <a:srcRect t="27272" b="29091"/>
          <a:stretch/>
        </p:blipFill>
        <p:spPr>
          <a:xfrm>
            <a:off x="506982" y="6050611"/>
            <a:ext cx="1828800" cy="798022"/>
          </a:xfrm>
          <a:prstGeom prst="rect">
            <a:avLst/>
          </a:prstGeom>
        </p:spPr>
      </p:pic>
      <p:pic>
        <p:nvPicPr>
          <p:cNvPr id="14" name="Picture 13"/>
          <p:cNvPicPr>
            <a:picLocks noChangeAspect="1"/>
          </p:cNvPicPr>
          <p:nvPr/>
        </p:nvPicPr>
        <p:blipFill>
          <a:blip r:embed="rId3"/>
          <a:stretch>
            <a:fillRect/>
          </a:stretch>
        </p:blipFill>
        <p:spPr>
          <a:xfrm>
            <a:off x="6981825" y="4724400"/>
            <a:ext cx="1682084" cy="1657706"/>
          </a:xfrm>
          <a:prstGeom prst="rect">
            <a:avLst/>
          </a:prstGeom>
        </p:spPr>
      </p:pic>
      <p:pic>
        <p:nvPicPr>
          <p:cNvPr id="15" name="Picture 14"/>
          <p:cNvPicPr>
            <a:picLocks noChangeAspect="1"/>
          </p:cNvPicPr>
          <p:nvPr/>
        </p:nvPicPr>
        <p:blipFill rotWithShape="1">
          <a:blip r:embed="rId4"/>
          <a:srcRect t="30096" b="30046"/>
          <a:stretch/>
        </p:blipFill>
        <p:spPr>
          <a:xfrm>
            <a:off x="6632242" y="6179521"/>
            <a:ext cx="2381250" cy="533400"/>
          </a:xfrm>
          <a:prstGeom prst="rect">
            <a:avLst/>
          </a:prstGeom>
        </p:spPr>
      </p:pic>
      <p:pic>
        <p:nvPicPr>
          <p:cNvPr id="16" name="Picture 15" descr="safari.png"/>
          <p:cNvPicPr>
            <a:picLocks noChangeAspect="1"/>
          </p:cNvPicPr>
          <p:nvPr/>
        </p:nvPicPr>
        <p:blipFill rotWithShape="1">
          <a:blip r:embed="rId5" cstate="print"/>
          <a:srcRect r="1519"/>
          <a:stretch/>
        </p:blipFill>
        <p:spPr>
          <a:xfrm>
            <a:off x="476188" y="5294713"/>
            <a:ext cx="1890388" cy="555400"/>
          </a:xfrm>
          <a:prstGeom prst="rect">
            <a:avLst/>
          </a:prstGeom>
        </p:spPr>
      </p:pic>
      <p:pic>
        <p:nvPicPr>
          <p:cNvPr id="17" name="Picture 16"/>
          <p:cNvPicPr>
            <a:picLocks noChangeAspect="1"/>
          </p:cNvPicPr>
          <p:nvPr/>
        </p:nvPicPr>
        <p:blipFill>
          <a:blip r:embed="rId6"/>
          <a:stretch>
            <a:fillRect/>
          </a:stretch>
        </p:blipFill>
        <p:spPr>
          <a:xfrm>
            <a:off x="3015517" y="5030786"/>
            <a:ext cx="3112967" cy="1124128"/>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7887" y="6045295"/>
            <a:ext cx="1748226" cy="801853"/>
          </a:xfrm>
          <a:prstGeom prst="rect">
            <a:avLst/>
          </a:prstGeom>
        </p:spPr>
      </p:pic>
    </p:spTree>
    <p:extLst>
      <p:ext uri="{BB962C8B-B14F-4D97-AF65-F5344CB8AC3E}">
        <p14:creationId xmlns:p14="http://schemas.microsoft.com/office/powerpoint/2010/main" val="65865299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ill Sans MT"/>
                <a:cs typeface="Gill Sans MT"/>
              </a:rPr>
              <a:t>Consumer Devices</a:t>
            </a:r>
          </a:p>
        </p:txBody>
      </p:sp>
      <p:sp>
        <p:nvSpPr>
          <p:cNvPr id="3" name="Content Placeholder 2"/>
          <p:cNvSpPr>
            <a:spLocks noGrp="1"/>
          </p:cNvSpPr>
          <p:nvPr>
            <p:ph idx="1"/>
          </p:nvPr>
        </p:nvSpPr>
        <p:spPr>
          <a:xfrm>
            <a:off x="152400" y="1066800"/>
            <a:ext cx="8839200" cy="5638800"/>
          </a:xfrm>
        </p:spPr>
        <p:txBody>
          <a:bodyPr>
            <a:normAutofit/>
          </a:bodyPr>
          <a:lstStyle/>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pPr lvl="1"/>
            <a:endParaRPr lang="en-US" sz="2000" dirty="0">
              <a:solidFill>
                <a:srgbClr val="595959"/>
              </a:solidFill>
              <a:latin typeface="Gill Sans MT"/>
              <a:cs typeface="Gill Sans MT"/>
            </a:endParaRPr>
          </a:p>
          <a:p>
            <a:pPr lvl="1"/>
            <a:endParaRPr lang="en-US" sz="2400" dirty="0">
              <a:solidFill>
                <a:schemeClr val="tx2"/>
              </a:solidFill>
              <a:latin typeface="Gill Sans MT"/>
              <a:cs typeface="Gill Sans MT"/>
            </a:endParaRPr>
          </a:p>
          <a:p>
            <a:pPr marL="342900" lvl="1" indent="-342900">
              <a:buFont typeface="Arial" pitchFamily="34" charset="0"/>
              <a:buChar char="•"/>
            </a:pPr>
            <a:endParaRPr lang="en-US" sz="2400" u="sng" dirty="0">
              <a:solidFill>
                <a:schemeClr val="tx2"/>
              </a:solidFill>
              <a:latin typeface="Gill Sans MT"/>
              <a:cs typeface="Gill Sans MT"/>
            </a:endParaRPr>
          </a:p>
          <a:p>
            <a:pPr lvl="1"/>
            <a:endParaRPr lang="en-US" sz="2000" dirty="0">
              <a:solidFill>
                <a:srgbClr val="595959"/>
              </a:solidFill>
              <a:latin typeface="Gill Sans MT"/>
              <a:cs typeface="Gill Sans MT"/>
            </a:endParaRPr>
          </a:p>
          <a:p>
            <a:endParaRPr lang="en-US" dirty="0">
              <a:latin typeface="Gill Sans MT"/>
              <a:cs typeface="Gill Sans MT"/>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3124200"/>
            <a:ext cx="807720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F497D"/>
                </a:solidFill>
                <a:effectLst/>
                <a:uLnTx/>
                <a:uFillTx/>
                <a:latin typeface="Gill Sans MT"/>
                <a:ea typeface="+mn-ea"/>
                <a:cs typeface="Gill Sans MT"/>
              </a:rPr>
              <a:t>Consumer devices are everywhere!</a:t>
            </a:r>
          </a:p>
        </p:txBody>
      </p:sp>
      <p:pic>
        <p:nvPicPr>
          <p:cNvPr id="11" name="Picture 10"/>
          <p:cNvPicPr>
            <a:picLocks noChangeAspect="1"/>
          </p:cNvPicPr>
          <p:nvPr/>
        </p:nvPicPr>
        <p:blipFill>
          <a:blip r:embed="rId4"/>
          <a:stretch>
            <a:fillRect/>
          </a:stretch>
        </p:blipFill>
        <p:spPr>
          <a:xfrm>
            <a:off x="1295400" y="1143000"/>
            <a:ext cx="2861107" cy="1938169"/>
          </a:xfrm>
          <a:prstGeom prst="rect">
            <a:avLst/>
          </a:prstGeom>
        </p:spPr>
      </p:pic>
      <p:pic>
        <p:nvPicPr>
          <p:cNvPr id="14" name="Picture 13"/>
          <p:cNvPicPr>
            <a:picLocks noChangeAspect="1"/>
          </p:cNvPicPr>
          <p:nvPr/>
        </p:nvPicPr>
        <p:blipFill>
          <a:blip r:embed="rId5"/>
          <a:stretch>
            <a:fillRect/>
          </a:stretch>
        </p:blipFill>
        <p:spPr>
          <a:xfrm>
            <a:off x="4222961" y="1066800"/>
            <a:ext cx="1457546" cy="1945899"/>
          </a:xfrm>
          <a:prstGeom prst="rect">
            <a:avLst/>
          </a:prstGeom>
        </p:spPr>
      </p:pic>
      <p:pic>
        <p:nvPicPr>
          <p:cNvPr id="15" name="Picture 14"/>
          <p:cNvPicPr>
            <a:picLocks noChangeAspect="1"/>
          </p:cNvPicPr>
          <p:nvPr/>
        </p:nvPicPr>
        <p:blipFill>
          <a:blip r:embed="rId6"/>
          <a:stretch>
            <a:fillRect/>
          </a:stretch>
        </p:blipFill>
        <p:spPr>
          <a:xfrm>
            <a:off x="6061507" y="1676204"/>
            <a:ext cx="1295596" cy="1295596"/>
          </a:xfrm>
          <a:prstGeom prst="rect">
            <a:avLst/>
          </a:prstGeom>
        </p:spPr>
      </p:pic>
      <p:pic>
        <p:nvPicPr>
          <p:cNvPr id="10" name="Picture 9"/>
          <p:cNvPicPr>
            <a:picLocks noChangeAspect="1"/>
          </p:cNvPicPr>
          <p:nvPr/>
        </p:nvPicPr>
        <p:blipFill>
          <a:blip r:embed="rId7"/>
          <a:stretch>
            <a:fillRect/>
          </a:stretch>
        </p:blipFill>
        <p:spPr>
          <a:xfrm>
            <a:off x="2438400" y="5223510"/>
            <a:ext cx="4581769" cy="1786890"/>
          </a:xfrm>
          <a:prstGeom prst="rect">
            <a:avLst/>
          </a:prstGeom>
        </p:spPr>
      </p:pic>
      <p:sp>
        <p:nvSpPr>
          <p:cNvPr id="13" name="Rectangle 12"/>
          <p:cNvSpPr/>
          <p:nvPr/>
        </p:nvSpPr>
        <p:spPr>
          <a:xfrm>
            <a:off x="0" y="3905071"/>
            <a:ext cx="9144000" cy="1200329"/>
          </a:xfrm>
          <a:prstGeom prst="rect">
            <a:avLst/>
          </a:prstGeom>
          <a:solidFill>
            <a:srgbClr val="800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Gill Sans MT"/>
                <a:ea typeface="+mn-ea"/>
                <a:cs typeface="+mn-cs"/>
              </a:rPr>
              <a:t>Energy consumption is</a:t>
            </a:r>
            <a:br>
              <a:rPr kumimoji="0" lang="en-US" sz="3600" b="1" i="0" u="none" strike="noStrike" kern="1200" cap="none" spc="0" normalizeH="0" baseline="0" noProof="0" dirty="0">
                <a:ln>
                  <a:noFill/>
                </a:ln>
                <a:solidFill>
                  <a:srgbClr val="FFFFFF"/>
                </a:solidFill>
                <a:effectLst/>
                <a:uLnTx/>
                <a:uFillTx/>
                <a:latin typeface="Gill Sans MT"/>
                <a:ea typeface="+mn-ea"/>
                <a:cs typeface="+mn-cs"/>
              </a:rPr>
            </a:br>
            <a:r>
              <a:rPr kumimoji="0" lang="en-US" sz="3600" b="1" i="0" u="none" strike="noStrike" kern="1200" cap="none" spc="0" normalizeH="0" baseline="0" noProof="0" dirty="0">
                <a:ln>
                  <a:noFill/>
                </a:ln>
                <a:solidFill>
                  <a:srgbClr val="FFFFFF"/>
                </a:solidFill>
                <a:effectLst/>
                <a:uLnTx/>
                <a:uFillTx/>
                <a:latin typeface="Gill Sans MT"/>
                <a:ea typeface="+mn-ea"/>
                <a:cs typeface="+mn-cs"/>
              </a:rPr>
              <a:t> a first-class concern in consumer devices</a:t>
            </a:r>
          </a:p>
        </p:txBody>
      </p:sp>
    </p:spTree>
    <p:extLst>
      <p:ext uri="{BB962C8B-B14F-4D97-AF65-F5344CB8AC3E}">
        <p14:creationId xmlns:p14="http://schemas.microsoft.com/office/powerpoint/2010/main" val="127726386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3700" dirty="0"/>
              <a:t>Popular Consumer Workloads</a:t>
            </a:r>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77097193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9144000" cy="914400"/>
          </a:xfrm>
        </p:spPr>
        <p:txBody>
          <a:bodyPr/>
          <a:lstStyle/>
          <a:p>
            <a:r>
              <a:rPr lang="en-US" dirty="0"/>
              <a:t>Energy Cost of Data Movement</a:t>
            </a:r>
          </a:p>
        </p:txBody>
      </p:sp>
      <p:sp>
        <p:nvSpPr>
          <p:cNvPr id="3" name="Content Placeholder 2"/>
          <p:cNvSpPr>
            <a:spLocks noGrp="1"/>
          </p:cNvSpPr>
          <p:nvPr>
            <p:ph idx="1"/>
          </p:nvPr>
        </p:nvSpPr>
        <p:spPr>
          <a:xfrm>
            <a:off x="-4724400" y="914400"/>
            <a:ext cx="2057400" cy="5486400"/>
          </a:xfrm>
        </p:spPr>
        <p:txBody>
          <a:bodyPr>
            <a:normAutofit/>
          </a:bodyPr>
          <a:lstStyle/>
          <a:p>
            <a:pPr marL="914400" lvl="2" indent="0">
              <a:buNone/>
            </a:pPr>
            <a:endParaRPr lang="en-US" sz="2000" dirty="0">
              <a:cs typeface="Adobe Garamond Pro"/>
            </a:endParaRPr>
          </a:p>
          <a:p>
            <a:pPr lvl="1"/>
            <a:endParaRPr lang="en-US" sz="2400" dirty="0">
              <a:cs typeface="Adobe Garamond Pro"/>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3" name="TextBox 12"/>
          <p:cNvSpPr txBox="1"/>
          <p:nvPr/>
        </p:nvSpPr>
        <p:spPr>
          <a:xfrm>
            <a:off x="3276600" y="2219980"/>
            <a:ext cx="3276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mn-cs"/>
              </a:rPr>
              <a:t>Data Movement</a:t>
            </a:r>
          </a:p>
        </p:txBody>
      </p:sp>
      <p:cxnSp>
        <p:nvCxnSpPr>
          <p:cNvPr id="29" name="Straight Arrow Connector 28"/>
          <p:cNvCxnSpPr/>
          <p:nvPr/>
        </p:nvCxnSpPr>
        <p:spPr>
          <a:xfrm flipH="1">
            <a:off x="3276600" y="2743200"/>
            <a:ext cx="1600200" cy="8382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4876800" y="2743200"/>
            <a:ext cx="0" cy="9144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876800" y="2743200"/>
            <a:ext cx="1828800" cy="7620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0" y="106680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1F497D"/>
                </a:solidFill>
                <a:effectLst/>
                <a:uLnTx/>
                <a:uFillTx/>
                <a:latin typeface="Gill Sans MT"/>
                <a:ea typeface="+mn-ea"/>
                <a:cs typeface="+mn-cs"/>
              </a:rPr>
              <a:t>1</a:t>
            </a:r>
            <a:r>
              <a:rPr kumimoji="0" lang="en-US" sz="3100" b="1" i="0" u="none" strike="noStrike" kern="1200" cap="none" spc="0" normalizeH="0" baseline="30000" noProof="0" dirty="0">
                <a:ln>
                  <a:noFill/>
                </a:ln>
                <a:solidFill>
                  <a:srgbClr val="1F497D"/>
                </a:solidFill>
                <a:effectLst/>
                <a:uLnTx/>
                <a:uFillTx/>
                <a:latin typeface="Gill Sans MT"/>
                <a:ea typeface="+mn-ea"/>
                <a:cs typeface="+mn-cs"/>
              </a:rPr>
              <a:t>st</a:t>
            </a:r>
            <a:r>
              <a:rPr kumimoji="0" lang="en-US" sz="3100" b="1" i="0" u="none" strike="noStrike" kern="1200" cap="none" spc="0" normalizeH="0" baseline="0" noProof="0" dirty="0">
                <a:ln>
                  <a:noFill/>
                </a:ln>
                <a:solidFill>
                  <a:srgbClr val="1F497D"/>
                </a:solidFill>
                <a:effectLst/>
                <a:uLnTx/>
                <a:uFillTx/>
                <a:latin typeface="Gill Sans MT"/>
                <a:ea typeface="+mn-ea"/>
                <a:cs typeface="+mn-cs"/>
              </a:rPr>
              <a:t> key observation</a:t>
            </a:r>
            <a:r>
              <a:rPr kumimoji="0" lang="en-US" sz="3000" b="1" i="0" u="none" strike="noStrike" kern="1200" cap="none" spc="0" normalizeH="0" baseline="0" noProof="0" dirty="0">
                <a:ln>
                  <a:noFill/>
                </a:ln>
                <a:solidFill>
                  <a:srgbClr val="1F497D"/>
                </a:solidFill>
                <a:effectLst/>
                <a:uLnTx/>
                <a:uFillTx/>
                <a:latin typeface="Gill Sans MT"/>
                <a:ea typeface="+mn-ea"/>
                <a:cs typeface="+mn-cs"/>
              </a:rPr>
              <a:t>: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62.7%</a:t>
            </a:r>
            <a:r>
              <a:rPr kumimoji="0" lang="en-US" sz="3000" b="1" i="0" u="none" strike="noStrike" kern="1200" cap="none" spc="0" normalizeH="0" baseline="0" noProof="0" dirty="0">
                <a:ln>
                  <a:noFill/>
                </a:ln>
                <a:solidFill>
                  <a:prstClr val="black"/>
                </a:solidFill>
                <a:effectLst/>
                <a:uLnTx/>
                <a:uFillTx/>
                <a:latin typeface="Gill Sans MT"/>
                <a:ea typeface="+mn-ea"/>
                <a:cs typeface="+mn-cs"/>
              </a:rPr>
              <a:t> of the total system energy is spent on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33" name="Rectangle 32"/>
          <p:cNvSpPr/>
          <p:nvPr/>
        </p:nvSpPr>
        <p:spPr>
          <a:xfrm>
            <a:off x="0" y="5257800"/>
            <a:ext cx="9144000" cy="538609"/>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Potential solution</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a:t>
            </a:r>
            <a:r>
              <a:rPr kumimoji="0" lang="en-US" sz="2900" b="1" i="0" u="none" strike="noStrike" kern="1200" cap="none" spc="0" normalizeH="0" baseline="0" noProof="0" dirty="0">
                <a:ln>
                  <a:noFill/>
                </a:ln>
                <a:solidFill>
                  <a:prstClr val="black"/>
                </a:solidFill>
                <a:effectLst/>
                <a:uLnTx/>
                <a:uFillTx/>
                <a:latin typeface="Gill Sans MT"/>
                <a:ea typeface="+mn-ea"/>
                <a:cs typeface="+mn-cs"/>
              </a:rPr>
              <a:t> move computation </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close to data</a:t>
            </a:r>
            <a:endParaRPr kumimoji="0" lang="en-US" sz="29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39" name="Rectangle 38"/>
          <p:cNvSpPr/>
          <p:nvPr/>
        </p:nvSpPr>
        <p:spPr>
          <a:xfrm>
            <a:off x="0" y="5943600"/>
            <a:ext cx="9144000" cy="538609"/>
          </a:xfrm>
          <a:prstGeom prst="rect">
            <a:avLst/>
          </a:prstGeom>
          <a:solidFill>
            <a:srgbClr val="800000"/>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prstClr val="white"/>
                </a:solidFill>
                <a:effectLst/>
                <a:uLnTx/>
                <a:uFillTx/>
                <a:latin typeface="Gill Sans MT"/>
                <a:ea typeface="+mn-ea"/>
                <a:cs typeface="+mn-cs"/>
              </a:rPr>
              <a:t>Challenge: limited area and energy budget</a:t>
            </a:r>
          </a:p>
        </p:txBody>
      </p:sp>
      <p:sp>
        <p:nvSpPr>
          <p:cNvPr id="19" name="TextBox 18"/>
          <p:cNvSpPr txBox="1"/>
          <p:nvPr/>
        </p:nvSpPr>
        <p:spPr>
          <a:xfrm>
            <a:off x="5239748" y="4648200"/>
            <a:ext cx="398045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Processing-In-Memory (PIM)</a:t>
            </a:r>
          </a:p>
        </p:txBody>
      </p:sp>
      <p:grpSp>
        <p:nvGrpSpPr>
          <p:cNvPr id="31" name="Group 30"/>
          <p:cNvGrpSpPr/>
          <p:nvPr/>
        </p:nvGrpSpPr>
        <p:grpSpPr>
          <a:xfrm>
            <a:off x="914400" y="2514603"/>
            <a:ext cx="7620001" cy="2133597"/>
            <a:chOff x="914399" y="1295401"/>
            <a:chExt cx="7620001" cy="2514599"/>
          </a:xfrm>
        </p:grpSpPr>
        <p:grpSp>
          <p:nvGrpSpPr>
            <p:cNvPr id="7" name="Group 6"/>
            <p:cNvGrpSpPr/>
            <p:nvPr/>
          </p:nvGrpSpPr>
          <p:grpSpPr>
            <a:xfrm>
              <a:off x="914399" y="1295401"/>
              <a:ext cx="7620001" cy="2514599"/>
              <a:chOff x="914400" y="1340069"/>
              <a:chExt cx="7218947" cy="3034861"/>
            </a:xfrm>
          </p:grpSpPr>
          <p:sp>
            <p:nvSpPr>
              <p:cNvPr id="22" name="TextBox 21"/>
              <p:cNvSpPr txBox="1"/>
              <p:nvPr/>
            </p:nvSpPr>
            <p:spPr>
              <a:xfrm>
                <a:off x="914400" y="1340069"/>
                <a:ext cx="89764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Gill Sans MT"/>
                    <a:ea typeface="+mn-ea"/>
                    <a:cs typeface="+mn-cs"/>
                  </a:rPr>
                  <a:t>SoC</a:t>
                </a:r>
                <a:endParaRPr kumimoji="0" lang="en-US" sz="2400" b="1" i="0" u="none" strike="noStrike" kern="1200" cap="none" spc="0" normalizeH="0" baseline="0" noProof="0" dirty="0">
                  <a:ln>
                    <a:noFill/>
                  </a:ln>
                  <a:solidFill>
                    <a:prstClr val="black"/>
                  </a:solidFill>
                  <a:effectLst/>
                  <a:uLnTx/>
                  <a:uFillTx/>
                  <a:latin typeface="Gill Sans MT"/>
                  <a:ea typeface="+mn-ea"/>
                  <a:cs typeface="+mn-cs"/>
                </a:endParaRPr>
              </a:p>
            </p:txBody>
          </p:sp>
          <p:grpSp>
            <p:nvGrpSpPr>
              <p:cNvPr id="18" name="Group 17"/>
              <p:cNvGrpSpPr/>
              <p:nvPr/>
            </p:nvGrpSpPr>
            <p:grpSpPr>
              <a:xfrm>
                <a:off x="1066800" y="1707931"/>
                <a:ext cx="7066547" cy="2666999"/>
                <a:chOff x="1066800" y="1707931"/>
                <a:chExt cx="7066547" cy="2666999"/>
              </a:xfrm>
            </p:grpSpPr>
            <p:sp>
              <p:nvSpPr>
                <p:cNvPr id="10" name="Rounded Rectangle 9"/>
                <p:cNvSpPr/>
                <p:nvPr/>
              </p:nvSpPr>
              <p:spPr>
                <a:xfrm>
                  <a:off x="6858000" y="1707931"/>
                  <a:ext cx="1275347" cy="2666999"/>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DRAM</a:t>
                  </a:r>
                  <a:endParaRPr kumimoji="0" lang="en-US" sz="18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17" name="Rounded Rectangle 16"/>
                <p:cNvSpPr/>
                <p:nvPr/>
              </p:nvSpPr>
              <p:spPr>
                <a:xfrm>
                  <a:off x="1066800" y="2133600"/>
                  <a:ext cx="5105400" cy="1904999"/>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23" name="Rounded Rectangle 22"/>
                <p:cNvSpPr/>
                <p:nvPr/>
              </p:nvSpPr>
              <p:spPr>
                <a:xfrm>
                  <a:off x="5101390" y="2423945"/>
                  <a:ext cx="577516" cy="1462256"/>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L2</a:t>
                  </a:r>
                  <a:endParaRPr kumimoji="0" lang="en-US" sz="1600" b="1" i="0" u="none" strike="noStrike" kern="1200" cap="none" spc="0" normalizeH="0" baseline="0" noProof="0" dirty="0">
                    <a:ln>
                      <a:noFill/>
                    </a:ln>
                    <a:solidFill>
                      <a:prstClr val="black"/>
                    </a:solidFill>
                    <a:effectLst/>
                    <a:uLnTx/>
                    <a:uFillTx/>
                    <a:latin typeface="Gill Sans MT"/>
                    <a:ea typeface="+mn-ea"/>
                    <a:cs typeface="+mn-cs"/>
                  </a:endParaRPr>
                </a:p>
              </p:txBody>
            </p:sp>
            <p:cxnSp>
              <p:nvCxnSpPr>
                <p:cNvPr id="25" name="Straight Arrow Connector 24"/>
                <p:cNvCxnSpPr/>
                <p:nvPr/>
              </p:nvCxnSpPr>
              <p:spPr>
                <a:xfrm flipH="1">
                  <a:off x="2907632" y="3179378"/>
                  <a:ext cx="533400" cy="0"/>
                </a:xfrm>
                <a:prstGeom prst="straightConnector1">
                  <a:avLst/>
                </a:prstGeom>
                <a:noFill/>
                <a:ln w="57150" cap="flat" cmpd="sng" algn="ctr">
                  <a:solidFill>
                    <a:srgbClr val="000000"/>
                  </a:solidFill>
                  <a:prstDash val="solid"/>
                  <a:miter lim="800000"/>
                  <a:headEnd type="triangle"/>
                  <a:tailEnd type="triangle"/>
                </a:ln>
                <a:effectLst/>
              </p:spPr>
            </p:cxnSp>
            <p:sp>
              <p:nvSpPr>
                <p:cNvPr id="28" name="Rounded Rectangle 27"/>
                <p:cNvSpPr/>
                <p:nvPr/>
              </p:nvSpPr>
              <p:spPr>
                <a:xfrm>
                  <a:off x="3581400" y="2640721"/>
                  <a:ext cx="509337" cy="1090451"/>
                </a:xfrm>
                <a:prstGeom prst="roundRect">
                  <a:avLst/>
                </a:prstGeom>
                <a:solidFill>
                  <a:srgbClr val="8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L1</a:t>
                  </a:r>
                  <a:endParaRPr kumimoji="0" lang="en-US" sz="105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38" name="Group 37"/>
                <p:cNvGrpSpPr/>
                <p:nvPr/>
              </p:nvGrpSpPr>
              <p:grpSpPr>
                <a:xfrm>
                  <a:off x="1219199" y="2488322"/>
                  <a:ext cx="1447799" cy="1042280"/>
                  <a:chOff x="3276600" y="1116722"/>
                  <a:chExt cx="1098981" cy="1042280"/>
                </a:xfrm>
              </p:grpSpPr>
              <p:sp>
                <p:nvSpPr>
                  <p:cNvPr id="21" name="Rounded Rectangle 20"/>
                  <p:cNvSpPr/>
                  <p:nvPr/>
                </p:nvSpPr>
                <p:spPr>
                  <a:xfrm>
                    <a:off x="3276600" y="11167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6" name="Rounded Rectangle 35"/>
                  <p:cNvSpPr/>
                  <p:nvPr/>
                </p:nvSpPr>
                <p:spPr>
                  <a:xfrm>
                    <a:off x="3429000" y="12691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7" name="Rounded Rectangle 36"/>
                  <p:cNvSpPr/>
                  <p:nvPr/>
                </p:nvSpPr>
                <p:spPr>
                  <a:xfrm>
                    <a:off x="3581400" y="14215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4" name="Straight Arrow Connector 43"/>
                <p:cNvCxnSpPr/>
                <p:nvPr/>
              </p:nvCxnSpPr>
              <p:spPr>
                <a:xfrm flipH="1">
                  <a:off x="4162927" y="3179378"/>
                  <a:ext cx="838200" cy="0"/>
                </a:xfrm>
                <a:prstGeom prst="straightConnector1">
                  <a:avLst/>
                </a:prstGeom>
                <a:noFill/>
                <a:ln w="63500" cap="flat" cmpd="sng" algn="ctr">
                  <a:solidFill>
                    <a:schemeClr val="tx1"/>
                  </a:solidFill>
                  <a:prstDash val="solid"/>
                  <a:miter lim="800000"/>
                  <a:headEnd type="triangle"/>
                  <a:tailEnd type="triangle"/>
                </a:ln>
                <a:effectLst/>
              </p:spPr>
            </p:cxnSp>
          </p:grpSp>
          <p:sp>
            <p:nvSpPr>
              <p:cNvPr id="46" name="Rounded Rectangle 45"/>
              <p:cNvSpPr/>
              <p:nvPr/>
            </p:nvSpPr>
            <p:spPr>
              <a:xfrm>
                <a:off x="1773145" y="2993692"/>
                <a:ext cx="1046255"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2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0" name="Straight Arrow Connector 39"/>
            <p:cNvCxnSpPr/>
            <p:nvPr/>
          </p:nvCxnSpPr>
          <p:spPr>
            <a:xfrm flipH="1">
              <a:off x="6019800" y="2819400"/>
              <a:ext cx="1066798" cy="2720"/>
            </a:xfrm>
            <a:prstGeom prst="straightConnector1">
              <a:avLst/>
            </a:prstGeom>
            <a:noFill/>
            <a:ln w="88900" cap="flat" cmpd="sng" algn="ctr">
              <a:solidFill>
                <a:schemeClr val="tx1"/>
              </a:solidFill>
              <a:prstDash val="solid"/>
              <a:miter lim="800000"/>
              <a:headEnd type="triangle"/>
              <a:tailEnd type="triangle"/>
            </a:ln>
            <a:effectLst/>
          </p:spPr>
        </p:cxnSp>
      </p:grpSp>
      <p:sp>
        <p:nvSpPr>
          <p:cNvPr id="34" name="Rounded Rectangle 33"/>
          <p:cNvSpPr/>
          <p:nvPr/>
        </p:nvSpPr>
        <p:spPr>
          <a:xfrm>
            <a:off x="6705600" y="4114800"/>
            <a:ext cx="1295400" cy="533400"/>
          </a:xfrm>
          <a:prstGeom prst="roundRect">
            <a:avLst/>
          </a:prstGeom>
          <a:solidFill>
            <a:srgbClr val="948A54"/>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mn-cs"/>
              </a:rPr>
              <a:t>Compute Unit </a:t>
            </a:r>
          </a:p>
        </p:txBody>
      </p:sp>
    </p:spTree>
    <p:extLst>
      <p:ext uri="{BB962C8B-B14F-4D97-AF65-F5344CB8AC3E}">
        <p14:creationId xmlns:p14="http://schemas.microsoft.com/office/powerpoint/2010/main" val="372132480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10134600" cy="914400"/>
          </a:xfrm>
        </p:spPr>
        <p:txBody>
          <a:bodyPr/>
          <a:lstStyle/>
          <a:p>
            <a:r>
              <a:rPr lang="en-US" sz="3700" dirty="0"/>
              <a:t>Using PIM to Reduce Data Movement</a:t>
            </a:r>
          </a:p>
        </p:txBody>
      </p:sp>
      <p:pic>
        <p:nvPicPr>
          <p:cNvPr id="26" name="Picture 2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6" name="Rectangle 5"/>
          <p:cNvSpPr/>
          <p:nvPr/>
        </p:nvSpPr>
        <p:spPr>
          <a:xfrm>
            <a:off x="0" y="1072515"/>
            <a:ext cx="9144000" cy="984885"/>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2</a:t>
            </a:r>
            <a:r>
              <a:rPr kumimoji="0" lang="en-US" sz="2900" b="1" i="0" u="none" strike="noStrike" kern="1200" cap="none" spc="0" normalizeH="0" baseline="30000" noProof="0" dirty="0">
                <a:ln>
                  <a:noFill/>
                </a:ln>
                <a:solidFill>
                  <a:srgbClr val="1F497D"/>
                </a:solidFill>
                <a:effectLst/>
                <a:uLnTx/>
                <a:uFillTx/>
                <a:latin typeface="Gill Sans MT"/>
                <a:ea typeface="+mn-ea"/>
                <a:cs typeface="+mn-cs"/>
              </a:rPr>
              <a:t>nd</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key observation: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a</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significant fraction of the</a:t>
            </a:r>
            <a:br>
              <a:rPr kumimoji="0" lang="en-US" sz="2900" b="1" i="0" u="none" strike="noStrike" kern="1200" cap="none" spc="0" normalizeH="0" baseline="0" noProof="0" dirty="0">
                <a:ln>
                  <a:noFill/>
                </a:ln>
                <a:solidFill>
                  <a:prstClr val="black"/>
                </a:solidFill>
                <a:effectLst/>
                <a:uLnTx/>
                <a:uFillTx/>
                <a:latin typeface="Gill Sans MT"/>
                <a:ea typeface="+mn-ea"/>
                <a:cs typeface="+mn-cs"/>
              </a:rPr>
            </a:br>
            <a:r>
              <a:rPr kumimoji="0" lang="en-US" sz="2900" b="1" i="0" u="none" strike="noStrike" kern="1200" cap="none" spc="0" normalizeH="0" baseline="0" noProof="0" dirty="0">
                <a:ln>
                  <a:noFill/>
                </a:ln>
                <a:solidFill>
                  <a:prstClr val="black"/>
                </a:solidFill>
                <a:effectLst/>
                <a:uLnTx/>
                <a:uFillTx/>
                <a:latin typeface="Gill Sans MT"/>
                <a:ea typeface="+mn-ea"/>
                <a:cs typeface="+mn-cs"/>
              </a:rPr>
              <a:t> </a:t>
            </a:r>
            <a:r>
              <a:rPr kumimoji="0" lang="en-US" sz="2900" b="1" i="0" u="none" strike="noStrike" kern="1200" cap="none" spc="0" normalizeH="0" baseline="0" noProof="0" dirty="0">
                <a:ln>
                  <a:noFill/>
                </a:ln>
                <a:solidFill>
                  <a:srgbClr val="C00000"/>
                </a:solidFill>
                <a:effectLst/>
                <a:uLnTx/>
                <a:uFillTx/>
                <a:latin typeface="Gill Sans MT"/>
                <a:ea typeface="+mn-ea"/>
                <a:cs typeface="+mn-cs"/>
              </a:rPr>
              <a:t>data movement</a:t>
            </a:r>
            <a:r>
              <a:rPr kumimoji="0" lang="en-US" sz="2900" b="1" i="0" u="none" strike="noStrike" kern="1200" cap="none" spc="0" normalizeH="0" baseline="0" noProof="0" dirty="0">
                <a:ln>
                  <a:noFill/>
                </a:ln>
                <a:solidFill>
                  <a:srgbClr val="FF0000"/>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often comes from</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 </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simple functions</a:t>
            </a:r>
          </a:p>
        </p:txBody>
      </p:sp>
      <p:sp>
        <p:nvSpPr>
          <p:cNvPr id="16" name="Rounded Rectangle 15"/>
          <p:cNvSpPr/>
          <p:nvPr/>
        </p:nvSpPr>
        <p:spPr>
          <a:xfrm>
            <a:off x="1905000" y="4358045"/>
            <a:ext cx="1524000" cy="740152"/>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PIM Core</a:t>
            </a:r>
          </a:p>
        </p:txBody>
      </p:sp>
      <p:grpSp>
        <p:nvGrpSpPr>
          <p:cNvPr id="17" name="Group 16"/>
          <p:cNvGrpSpPr/>
          <p:nvPr/>
        </p:nvGrpSpPr>
        <p:grpSpPr>
          <a:xfrm>
            <a:off x="4648200" y="4259997"/>
            <a:ext cx="2667000" cy="914400"/>
            <a:chOff x="5562600" y="3276600"/>
            <a:chExt cx="2438400" cy="990600"/>
          </a:xfrm>
        </p:grpSpPr>
        <p:sp>
          <p:nvSpPr>
            <p:cNvPr id="23" name="Rounded Rectangle 22"/>
            <p:cNvSpPr/>
            <p:nvPr/>
          </p:nvSpPr>
          <p:spPr>
            <a:xfrm>
              <a:off x="5562600" y="32766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4" name="Rounded Rectangle 23"/>
            <p:cNvSpPr/>
            <p:nvPr/>
          </p:nvSpPr>
          <p:spPr>
            <a:xfrm>
              <a:off x="5715000" y="34290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5" name="Rounded Rectangle 24"/>
            <p:cNvSpPr/>
            <p:nvPr/>
          </p:nvSpPr>
          <p:spPr>
            <a:xfrm>
              <a:off x="5867400" y="35814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grpSp>
      <p:sp>
        <p:nvSpPr>
          <p:cNvPr id="66" name="Rectangle 65"/>
          <p:cNvSpPr/>
          <p:nvPr/>
        </p:nvSpPr>
        <p:spPr>
          <a:xfrm>
            <a:off x="0" y="2231648"/>
            <a:ext cx="90678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We can design lightweight logic to implement</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these </a:t>
            </a:r>
            <a:r>
              <a:rPr kumimoji="0" lang="en-US" sz="2600" b="1" i="1" u="sng" strike="noStrike" kern="1200" cap="none" spc="0" normalizeH="0" baseline="0" noProof="0" dirty="0">
                <a:ln>
                  <a:noFill/>
                </a:ln>
                <a:solidFill>
                  <a:prstClr val="black"/>
                </a:solidFill>
                <a:effectLst/>
                <a:uLnTx/>
                <a:uFillTx/>
                <a:latin typeface="Gill Sans MT"/>
                <a:ea typeface="+mn-ea"/>
                <a:cs typeface="+mn-cs"/>
              </a:rPr>
              <a:t>simple functions</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in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memory</a:t>
            </a:r>
          </a:p>
        </p:txBody>
      </p:sp>
      <p:sp>
        <p:nvSpPr>
          <p:cNvPr id="36" name="Rectangle 35"/>
          <p:cNvSpPr/>
          <p:nvPr/>
        </p:nvSpPr>
        <p:spPr>
          <a:xfrm>
            <a:off x="990600" y="3429000"/>
            <a:ext cx="32766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embedded</a:t>
            </a:r>
            <a:br>
              <a:rPr kumimoji="0" lang="en-US" sz="2300" b="1" i="0" u="none" strike="noStrike" kern="1200" cap="none" spc="0" normalizeH="0" baseline="0" noProof="0" dirty="0">
                <a:ln>
                  <a:noFill/>
                </a:ln>
                <a:solidFill>
                  <a:srgbClr val="006600"/>
                </a:solidFill>
                <a:effectLst/>
                <a:uLnTx/>
                <a:uFillTx/>
                <a:latin typeface="Gill Sans MT"/>
                <a:ea typeface="+mn-ea"/>
                <a:cs typeface="+mn-cs"/>
              </a:rPr>
            </a:br>
            <a:r>
              <a:rPr kumimoji="0" lang="en-US" sz="2300" b="1" i="0" u="none" strike="noStrike" kern="1200" cap="none" spc="0" normalizeH="0" baseline="0" noProof="0" dirty="0">
                <a:ln>
                  <a:noFill/>
                </a:ln>
                <a:solidFill>
                  <a:srgbClr val="006600"/>
                </a:solidFill>
                <a:effectLst/>
                <a:uLnTx/>
                <a:uFillTx/>
                <a:latin typeface="Gill Sans MT"/>
                <a:ea typeface="+mn-ea"/>
                <a:cs typeface="+mn-cs"/>
              </a:rPr>
              <a:t> low-power core</a:t>
            </a:r>
          </a:p>
        </p:txBody>
      </p:sp>
      <p:sp>
        <p:nvSpPr>
          <p:cNvPr id="38" name="Rectangle 37"/>
          <p:cNvSpPr/>
          <p:nvPr/>
        </p:nvSpPr>
        <p:spPr>
          <a:xfrm>
            <a:off x="4114800" y="3429000"/>
            <a:ext cx="33528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fixed-function accelerators</a:t>
            </a:r>
          </a:p>
        </p:txBody>
      </p:sp>
      <p:sp>
        <p:nvSpPr>
          <p:cNvPr id="39" name="Rectangle 38"/>
          <p:cNvSpPr/>
          <p:nvPr/>
        </p:nvSpPr>
        <p:spPr>
          <a:xfrm>
            <a:off x="0" y="5446693"/>
            <a:ext cx="9144000" cy="954107"/>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ill Sans MT"/>
                <a:ea typeface="+mn-ea"/>
                <a:cs typeface="+mn-cs"/>
              </a:rPr>
              <a:t>Offloading to PIM logic reduces energy and improves performance, on average, by 2.3X and 2.2X</a:t>
            </a:r>
          </a:p>
        </p:txBody>
      </p:sp>
    </p:spTree>
    <p:extLst>
      <p:ext uri="{BB962C8B-B14F-4D97-AF65-F5344CB8AC3E}">
        <p14:creationId xmlns:p14="http://schemas.microsoft.com/office/powerpoint/2010/main" val="4283935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66" grpId="0"/>
      <p:bldP spid="36" grpId="0"/>
      <p:bldP spid="38" grpId="0"/>
      <p:bldP spid="3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5BF0-604F-064A-8A5C-798DA6F609D3}"/>
              </a:ext>
            </a:extLst>
          </p:cNvPr>
          <p:cNvSpPr>
            <a:spLocks noGrp="1"/>
          </p:cNvSpPr>
          <p:nvPr>
            <p:ph type="title"/>
          </p:nvPr>
        </p:nvSpPr>
        <p:spPr/>
        <p:txBody>
          <a:bodyPr/>
          <a:lstStyle/>
          <a:p>
            <a:r>
              <a:rPr lang="en-US" dirty="0" err="1"/>
              <a:t>GenASM</a:t>
            </a:r>
            <a:r>
              <a:rPr lang="en-US" dirty="0"/>
              <a:t> Framework </a:t>
            </a:r>
            <a:r>
              <a:rPr lang="en-US" sz="3000" b="1" dirty="0"/>
              <a:t>[MICRO 2020]</a:t>
            </a:r>
          </a:p>
        </p:txBody>
      </p:sp>
      <p:sp>
        <p:nvSpPr>
          <p:cNvPr id="3" name="Content Placeholder 2">
            <a:extLst>
              <a:ext uri="{FF2B5EF4-FFF2-40B4-BE49-F238E27FC236}">
                <a16:creationId xmlns:a16="http://schemas.microsoft.com/office/drawing/2014/main" id="{A132D235-9E9A-944F-9883-F07DBE9D4BB5}"/>
              </a:ext>
            </a:extLst>
          </p:cNvPr>
          <p:cNvSpPr>
            <a:spLocks noGrp="1"/>
          </p:cNvSpPr>
          <p:nvPr>
            <p:ph idx="1"/>
          </p:nvPr>
        </p:nvSpPr>
        <p:spPr>
          <a:xfrm>
            <a:off x="228600" y="980728"/>
            <a:ext cx="8610600" cy="5267672"/>
          </a:xfrm>
        </p:spPr>
        <p:txBody>
          <a:bodyPr/>
          <a:lstStyle/>
          <a:p>
            <a:r>
              <a:rPr lang="en-US" sz="1500" dirty="0"/>
              <a:t>Damla Senol Cali, Gurpreet S. Kalsi, </a:t>
            </a:r>
            <a:r>
              <a:rPr lang="en-US" sz="1500" dirty="0" err="1"/>
              <a:t>Zulal</a:t>
            </a:r>
            <a:r>
              <a:rPr lang="en-US" sz="1500" dirty="0"/>
              <a:t> </a:t>
            </a:r>
            <a:r>
              <a:rPr lang="en-US" sz="1500" dirty="0" err="1"/>
              <a:t>Bingol</a:t>
            </a:r>
            <a:r>
              <a:rPr lang="en-US" sz="1500" dirty="0"/>
              <a:t>, Can </a:t>
            </a:r>
            <a:r>
              <a:rPr lang="en-US" sz="1500" dirty="0" err="1"/>
              <a:t>Firtina</a:t>
            </a:r>
            <a:r>
              <a:rPr lang="en-US" sz="1500" dirty="0"/>
              <a:t>, Lavanya Subramanian, </a:t>
            </a:r>
            <a:r>
              <a:rPr lang="en-US" sz="1500" dirty="0" err="1"/>
              <a:t>Jeremie</a:t>
            </a:r>
            <a:r>
              <a:rPr lang="en-US" sz="1500" dirty="0"/>
              <a:t> S. Kim, </a:t>
            </a:r>
            <a:r>
              <a:rPr lang="en-US" sz="1500" dirty="0" err="1"/>
              <a:t>Rachata</a:t>
            </a:r>
            <a:r>
              <a:rPr lang="en-US" sz="1500" dirty="0"/>
              <a:t> Ausavarungnirun, Mohammed Alser, Juan Gomez-Luna, Amirali Boroumand, Anant Nori, Allison </a:t>
            </a:r>
            <a:r>
              <a:rPr lang="en-US" sz="1500" dirty="0" err="1"/>
              <a:t>Scibisz</a:t>
            </a:r>
            <a:r>
              <a:rPr lang="en-US" sz="1500" dirty="0"/>
              <a:t>, Sreenivas Subramoney, Can Alkan, Saugata Ghose, and Onur Mutlu,</a:t>
            </a:r>
            <a:br>
              <a:rPr lang="en-US" sz="1500" dirty="0"/>
            </a:br>
            <a:r>
              <a:rPr lang="en-US" sz="1500" b="1" dirty="0">
                <a:solidFill>
                  <a:srgbClr val="0432FF"/>
                </a:solidFill>
                <a:hlinkClick r:id="rId2">
                  <a:extLst>
                    <a:ext uri="{A12FA001-AC4F-418D-AE19-62706E023703}">
                      <ahyp:hlinkClr xmlns:ahyp="http://schemas.microsoft.com/office/drawing/2018/hyperlinkcolor" val="tx"/>
                    </a:ext>
                  </a:extLst>
                </a:hlinkClick>
              </a:rPr>
              <a:t>"GenASM: A High-Performance, Low-Power Approximate String Matching Acceleration Framework for Genome Sequence Analysis"</a:t>
            </a:r>
            <a:br>
              <a:rPr lang="en-US" sz="1500" dirty="0">
                <a:solidFill>
                  <a:srgbClr val="0432FF"/>
                </a:solidFill>
              </a:rPr>
            </a:br>
            <a:r>
              <a:rPr lang="en-US" sz="1500" i="1" dirty="0"/>
              <a:t>Proceedings of the </a:t>
            </a:r>
            <a:r>
              <a:rPr lang="en-US" sz="1500" i="1" dirty="0">
                <a:hlinkClick r:id="rId3"/>
              </a:rPr>
              <a:t>53rd International Symposium on Microarchitecture</a:t>
            </a:r>
            <a:r>
              <a:rPr lang="en-US" sz="1500" i="1" dirty="0"/>
              <a:t> (</a:t>
            </a:r>
            <a:r>
              <a:rPr lang="en-US" sz="1500" b="1" i="1" dirty="0"/>
              <a:t>MICRO</a:t>
            </a:r>
            <a:r>
              <a:rPr lang="en-US" sz="1500" i="1" dirty="0"/>
              <a:t>)</a:t>
            </a:r>
            <a:r>
              <a:rPr lang="en-US" sz="1500" dirty="0"/>
              <a:t>, Virtual, October 2020.</a:t>
            </a:r>
            <a:br>
              <a:rPr lang="en-US" sz="1500" dirty="0"/>
            </a:br>
            <a:r>
              <a:rPr lang="en-US" sz="1500" dirty="0"/>
              <a:t>[</a:t>
            </a:r>
            <a:r>
              <a:rPr lang="en-US" sz="1500" dirty="0">
                <a:hlinkClick r:id="rId4"/>
              </a:rPr>
              <a:t>Lighting Talk Video</a:t>
            </a:r>
            <a:r>
              <a:rPr lang="en-US" sz="1500" dirty="0"/>
              <a:t> (1.5 minutes)]</a:t>
            </a:r>
            <a:br>
              <a:rPr lang="en-US" sz="1500" dirty="0"/>
            </a:br>
            <a:r>
              <a:rPr lang="en-US" sz="1500" dirty="0"/>
              <a:t>[</a:t>
            </a:r>
            <a:r>
              <a:rPr lang="en-US" sz="1500" dirty="0">
                <a:hlinkClick r:id="rId5"/>
              </a:rPr>
              <a:t>Lightning Talk Slides (pptx)</a:t>
            </a:r>
            <a:r>
              <a:rPr lang="en-US" sz="1500" dirty="0"/>
              <a:t> </a:t>
            </a:r>
            <a:r>
              <a:rPr lang="en-US" sz="1500" dirty="0">
                <a:hlinkClick r:id="rId6"/>
              </a:rPr>
              <a:t>(pdf)</a:t>
            </a:r>
            <a:r>
              <a:rPr lang="en-US" sz="1500" dirty="0"/>
              <a:t>]</a:t>
            </a:r>
            <a:br>
              <a:rPr lang="en-US" sz="1500" dirty="0"/>
            </a:br>
            <a:r>
              <a:rPr lang="en-US" sz="1500" dirty="0"/>
              <a:t>[</a:t>
            </a:r>
            <a:r>
              <a:rPr lang="en-US" sz="1500" dirty="0">
                <a:hlinkClick r:id="rId7"/>
              </a:rPr>
              <a:t>Talk Video</a:t>
            </a:r>
            <a:r>
              <a:rPr lang="en-US" sz="1500" dirty="0"/>
              <a:t> (18 minutes)]</a:t>
            </a:r>
            <a:br>
              <a:rPr lang="en-US" sz="1500" dirty="0"/>
            </a:br>
            <a:r>
              <a:rPr lang="en-US" sz="1500" dirty="0"/>
              <a:t>[</a:t>
            </a:r>
            <a:r>
              <a:rPr lang="en-US" sz="1500" dirty="0">
                <a:hlinkClick r:id="rId8"/>
              </a:rPr>
              <a:t>Slides (pptx)</a:t>
            </a:r>
            <a:r>
              <a:rPr lang="en-US" sz="1500" dirty="0"/>
              <a:t> </a:t>
            </a:r>
            <a:r>
              <a:rPr lang="en-US" sz="1500" dirty="0">
                <a:hlinkClick r:id="rId9"/>
              </a:rPr>
              <a:t>(pdf)</a:t>
            </a:r>
            <a:r>
              <a:rPr lang="en-US" sz="1500" dirty="0"/>
              <a:t>]</a:t>
            </a:r>
          </a:p>
          <a:p>
            <a:pPr marL="0" indent="0">
              <a:buNone/>
            </a:pPr>
            <a:br>
              <a:rPr lang="en-US" sz="1500" dirty="0"/>
            </a:br>
            <a:br>
              <a:rPr lang="en-US" sz="1500" dirty="0"/>
            </a:br>
            <a:endParaRPr lang="en-US" sz="1500" dirty="0"/>
          </a:p>
        </p:txBody>
      </p:sp>
      <p:sp>
        <p:nvSpPr>
          <p:cNvPr id="4" name="Slide Number Placeholder 3">
            <a:extLst>
              <a:ext uri="{FF2B5EF4-FFF2-40B4-BE49-F238E27FC236}">
                <a16:creationId xmlns:a16="http://schemas.microsoft.com/office/drawing/2014/main" id="{C0DB1DCE-E5D9-CD4A-A287-B342F108CBD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943A4793-1AF6-E942-81F7-38877A7E30AC}"/>
              </a:ext>
            </a:extLst>
          </p:cNvPr>
          <p:cNvPicPr>
            <a:picLocks noChangeAspect="1"/>
          </p:cNvPicPr>
          <p:nvPr/>
        </p:nvPicPr>
        <p:blipFill>
          <a:blip r:embed="rId10"/>
          <a:stretch>
            <a:fillRect/>
          </a:stretch>
        </p:blipFill>
        <p:spPr>
          <a:xfrm>
            <a:off x="0" y="4013776"/>
            <a:ext cx="9144000" cy="2442505"/>
          </a:xfrm>
          <a:prstGeom prst="rect">
            <a:avLst/>
          </a:prstGeom>
        </p:spPr>
      </p:pic>
    </p:spTree>
    <p:extLst>
      <p:ext uri="{BB962C8B-B14F-4D97-AF65-F5344CB8AC3E}">
        <p14:creationId xmlns:p14="http://schemas.microsoft.com/office/powerpoint/2010/main" val="3385835822"/>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4000" dirty="0"/>
              <a:t>Workload Analysis</a:t>
            </a:r>
            <a:endParaRPr lang="en-US" sz="3700" dirty="0"/>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296802063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err="1"/>
              <a:t>TensorFlow</a:t>
            </a:r>
            <a:r>
              <a:rPr lang="en-US" dirty="0"/>
              <a:t> Mobile</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38600" y="762000"/>
            <a:ext cx="914400" cy="977950"/>
          </a:xfrm>
          <a:prstGeom prst="rect">
            <a:avLst/>
          </a:prstGeom>
        </p:spPr>
      </p:pic>
      <p:sp>
        <p:nvSpPr>
          <p:cNvPr id="5" name="Rectangle 4"/>
          <p:cNvSpPr/>
          <p:nvPr/>
        </p:nvSpPr>
        <p:spPr>
          <a:xfrm>
            <a:off x="0" y="35052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57.3%</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of the inference energy is spent on</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sng" strike="noStrike" kern="1200" cap="none" spc="0" normalizeH="0" baseline="0" noProof="0" dirty="0">
                <a:ln>
                  <a:noFill/>
                </a:ln>
                <a:solidFill>
                  <a:srgbClr val="C00000"/>
                </a:solidFill>
                <a:effectLst/>
                <a:uLnTx/>
                <a:uFillTx/>
                <a:latin typeface="Gill Sans MT"/>
                <a:ea typeface="+mn-ea"/>
                <a:cs typeface="+mn-cs"/>
              </a:rPr>
              <a:t>data movement</a:t>
            </a:r>
            <a:endParaRPr kumimoji="0" lang="en-US" sz="2600" b="1" i="0" u="sng" strike="noStrike" kern="1200" cap="none" spc="0" normalizeH="0" baseline="0" noProof="0" dirty="0">
              <a:ln>
                <a:noFill/>
              </a:ln>
              <a:solidFill>
                <a:prstClr val="black"/>
              </a:solidFill>
              <a:effectLst/>
              <a:uLnTx/>
              <a:uFillTx/>
              <a:latin typeface="Gill Sans MT"/>
              <a:ea typeface="+mn-ea"/>
              <a:cs typeface="+mn-cs"/>
            </a:endParaRPr>
          </a:p>
        </p:txBody>
      </p:sp>
      <p:sp>
        <p:nvSpPr>
          <p:cNvPr id="14" name="Rectangle 13"/>
          <p:cNvSpPr/>
          <p:nvPr/>
        </p:nvSpPr>
        <p:spPr>
          <a:xfrm>
            <a:off x="0" y="4938355"/>
            <a:ext cx="9144000" cy="830997"/>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54.4%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sng" strike="noStrike" kern="1200" cap="none" spc="0" normalizeH="0" baseline="0" noProof="0" dirty="0">
                <a:ln>
                  <a:noFill/>
                </a:ln>
                <a:solidFill>
                  <a:srgbClr val="0000FF"/>
                </a:solidFill>
                <a:effectLst/>
                <a:uLnTx/>
                <a:uFillTx/>
                <a:latin typeface="Gill Sans MT"/>
                <a:ea typeface="+mn-ea"/>
                <a:cs typeface="+mn-cs"/>
              </a:rPr>
              <a:t>packing/unpacking</a:t>
            </a:r>
            <a:r>
              <a:rPr kumimoji="0" lang="en-US" sz="2400" b="1" i="0" u="sng"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sng" strike="noStrike" kern="1200" cap="none" spc="0" normalizeH="0" baseline="0" noProof="0" dirty="0">
                <a:ln>
                  <a:noFill/>
                </a:ln>
                <a:solidFill>
                  <a:srgbClr val="0000FF"/>
                </a:solidFill>
                <a:effectLst/>
                <a:uLnTx/>
                <a:uFillTx/>
                <a:latin typeface="Gill Sans MT"/>
                <a:ea typeface="+mn-ea"/>
                <a:cs typeface="+mn-cs"/>
              </a:rPr>
              <a:t>quantization</a:t>
            </a:r>
          </a:p>
        </p:txBody>
      </p:sp>
      <p:cxnSp>
        <p:nvCxnSpPr>
          <p:cNvPr id="30" name="Straight Arrow Connector 29"/>
          <p:cNvCxnSpPr/>
          <p:nvPr/>
        </p:nvCxnSpPr>
        <p:spPr>
          <a:xfrm>
            <a:off x="4495800" y="4473952"/>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676400" y="1828800"/>
            <a:ext cx="5638800" cy="1066800"/>
            <a:chOff x="1676400" y="2057400"/>
            <a:chExt cx="5638800" cy="1066800"/>
          </a:xfrm>
        </p:grpSpPr>
        <p:grpSp>
          <p:nvGrpSpPr>
            <p:cNvPr id="68" name="Group 67"/>
            <p:cNvGrpSpPr/>
            <p:nvPr/>
          </p:nvGrpSpPr>
          <p:grpSpPr>
            <a:xfrm>
              <a:off x="3657600" y="2057400"/>
              <a:ext cx="1600200" cy="1066800"/>
              <a:chOff x="3505200" y="1143000"/>
              <a:chExt cx="1828800" cy="1143000"/>
            </a:xfrm>
          </p:grpSpPr>
          <p:sp>
            <p:nvSpPr>
              <p:cNvPr id="67" name="Rounded Rectangle 66"/>
              <p:cNvSpPr/>
              <p:nvPr/>
            </p:nvSpPr>
            <p:spPr>
              <a:xfrm>
                <a:off x="3505200" y="1143000"/>
                <a:ext cx="1828800" cy="1143000"/>
              </a:xfrm>
              <a:prstGeom prst="roundRect">
                <a:avLst/>
              </a:prstGeom>
              <a:solidFill>
                <a:schemeClr val="lt1">
                  <a:alpha val="0"/>
                </a:schemeClr>
              </a:solidFill>
              <a:ln w="28575"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pic>
            <p:nvPicPr>
              <p:cNvPr id="66" name="Picture 6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81400" y="1188143"/>
                <a:ext cx="1650486" cy="1097857"/>
              </a:xfrm>
              <a:prstGeom prst="rect">
                <a:avLst/>
              </a:prstGeom>
            </p:spPr>
          </p:pic>
        </p:grpSp>
        <p:cxnSp>
          <p:nvCxnSpPr>
            <p:cNvPr id="69" name="Straight Arrow Connector 68"/>
            <p:cNvCxnSpPr/>
            <p:nvPr/>
          </p:nvCxnSpPr>
          <p:spPr>
            <a:xfrm flipV="1">
              <a:off x="2057400" y="2731532"/>
              <a:ext cx="1371600" cy="11668"/>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1676400" y="22098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endParaRPr kumimoji="0" lang="en-US" sz="2000" b="1" i="0" u="sng" strike="noStrike" kern="1200" cap="none" spc="0" normalizeH="0" baseline="0" noProof="0" dirty="0">
                <a:ln>
                  <a:noFill/>
                </a:ln>
                <a:solidFill>
                  <a:prstClr val="black"/>
                </a:solidFill>
                <a:effectLst/>
                <a:uLnTx/>
                <a:uFillTx/>
                <a:latin typeface="Gill Sans MT"/>
                <a:ea typeface="+mn-ea"/>
                <a:cs typeface="+mn-cs"/>
              </a:endParaRPr>
            </a:p>
          </p:txBody>
        </p:sp>
        <p:cxnSp>
          <p:nvCxnSpPr>
            <p:cNvPr id="40" name="Straight Arrow Connector 39"/>
            <p:cNvCxnSpPr/>
            <p:nvPr/>
          </p:nvCxnSpPr>
          <p:spPr>
            <a:xfrm>
              <a:off x="5486400" y="2731532"/>
              <a:ext cx="1371600" cy="11668"/>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5105400" y="22098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Prediction</a:t>
              </a:r>
              <a:endParaRPr kumimoji="0" lang="en-US" sz="1800" b="1" i="0" u="sng" strike="noStrike" kern="1200" cap="none" spc="0" normalizeH="0" baseline="0" noProof="0" dirty="0">
                <a:ln>
                  <a:noFill/>
                </a:ln>
                <a:solidFill>
                  <a:prstClr val="black"/>
                </a:solidFill>
                <a:effectLst/>
                <a:uLnTx/>
                <a:uFillTx/>
                <a:latin typeface="Gill Sans MT"/>
                <a:ea typeface="+mn-ea"/>
                <a:cs typeface="+mn-cs"/>
              </a:endParaRPr>
            </a:p>
          </p:txBody>
        </p:sp>
      </p:grpSp>
    </p:spTree>
    <p:extLst>
      <p:ext uri="{BB962C8B-B14F-4D97-AF65-F5344CB8AC3E}">
        <p14:creationId xmlns:p14="http://schemas.microsoft.com/office/powerpoint/2010/main" val="357173629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PIM for Mobile Devices</a:t>
            </a:r>
          </a:p>
        </p:txBody>
      </p:sp>
      <p:sp>
        <p:nvSpPr>
          <p:cNvPr id="3" name="Content Placeholder 2"/>
          <p:cNvSpPr>
            <a:spLocks noGrp="1"/>
          </p:cNvSpPr>
          <p:nvPr>
            <p:ph idx="1"/>
          </p:nvPr>
        </p:nvSpPr>
        <p:spPr>
          <a:xfrm>
            <a:off x="228600" y="1000472"/>
            <a:ext cx="8807896" cy="4876800"/>
          </a:xfrm>
        </p:spPr>
        <p:txBody>
          <a:bodyPr/>
          <a:lstStyle/>
          <a:p>
            <a:r>
              <a:rPr lang="en-US" sz="1700" dirty="0"/>
              <a:t>Amirali Boroumand, Saugata Ghose, </a:t>
            </a:r>
            <a:r>
              <a:rPr lang="en-US" sz="1700" dirty="0" err="1"/>
              <a:t>Youngsok</a:t>
            </a:r>
            <a:r>
              <a:rPr lang="en-US" sz="1700" dirty="0"/>
              <a:t> Kim, </a:t>
            </a:r>
            <a:r>
              <a:rPr lang="en-US" sz="1700" dirty="0" err="1"/>
              <a:t>Rachata</a:t>
            </a:r>
            <a:r>
              <a:rPr lang="en-US" sz="1700" dirty="0"/>
              <a:t> Ausavarungnirun, Eric </a:t>
            </a:r>
            <a:r>
              <a:rPr lang="en-US" sz="1700" dirty="0" err="1"/>
              <a:t>Shiu</a:t>
            </a:r>
            <a:r>
              <a:rPr lang="en-US" sz="1700" dirty="0"/>
              <a:t>, Rahul Thakur, </a:t>
            </a:r>
            <a:r>
              <a:rPr lang="en-US" sz="1700" dirty="0" err="1"/>
              <a:t>Daehyun</a:t>
            </a:r>
            <a:r>
              <a:rPr lang="en-US" sz="1700" dirty="0"/>
              <a:t> Kim, Aki </a:t>
            </a:r>
            <a:r>
              <a:rPr lang="en-US" sz="1700" dirty="0" err="1"/>
              <a:t>Kuusela</a:t>
            </a:r>
            <a:r>
              <a:rPr lang="en-US" sz="1700" dirty="0"/>
              <a:t>, Allan </a:t>
            </a:r>
            <a:r>
              <a:rPr lang="en-US" sz="1700" dirty="0" err="1"/>
              <a:t>Knies</a:t>
            </a:r>
            <a:r>
              <a:rPr lang="en-US" sz="1700" dirty="0"/>
              <a:t>, Parthasarathy Ranganathan, and Onur Mutlu,</a:t>
            </a:r>
            <a:br>
              <a:rPr lang="en-US" sz="1700" dirty="0"/>
            </a:br>
            <a:r>
              <a:rPr lang="en-US" sz="1700" b="1" dirty="0">
                <a:solidFill>
                  <a:srgbClr val="0000FF"/>
                </a:solidFill>
                <a:hlinkClick r:id="rId2">
                  <a:extLst>
                    <a:ext uri="{A12FA001-AC4F-418D-AE19-62706E023703}">
                      <ahyp:hlinkClr xmlns:ahyp="http://schemas.microsoft.com/office/drawing/2018/hyperlinkcolor" val="tx"/>
                    </a:ext>
                  </a:extLst>
                </a:hlinkClick>
              </a:rPr>
              <a:t>"Google Workloads for Consumer Devices: Mitigating Data Movement Bottlenecks"</a:t>
            </a:r>
            <a:br>
              <a:rPr lang="en-US" sz="1700" dirty="0">
                <a:solidFill>
                  <a:srgbClr val="0000FF"/>
                </a:solidFill>
              </a:rPr>
            </a:br>
            <a:r>
              <a:rPr lang="en-US" sz="1700" i="1" dirty="0"/>
              <a:t>Proceedings of the </a:t>
            </a:r>
            <a:r>
              <a:rPr lang="en-US" sz="1700" i="1" dirty="0">
                <a:hlinkClick r:id="rId3"/>
              </a:rPr>
              <a:t>23rd International Conference on Architectural Support for Programming Languages and Operating Systems</a:t>
            </a:r>
            <a:r>
              <a:rPr lang="en-US" sz="1700" i="1" dirty="0"/>
              <a:t> (</a:t>
            </a:r>
            <a:r>
              <a:rPr lang="en-US" sz="1700" b="1" i="1" dirty="0"/>
              <a:t>ASPLOS</a:t>
            </a:r>
            <a:r>
              <a:rPr lang="en-US" sz="1700" i="1" dirty="0"/>
              <a:t>)</a:t>
            </a:r>
            <a:r>
              <a:rPr lang="en-US" sz="1700" dirty="0"/>
              <a:t>, Williamsburg, VA, USA, March 2018.</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 [</a:t>
            </a:r>
            <a:r>
              <a:rPr lang="en-US" sz="1700" dirty="0">
                <a:hlinkClick r:id="rId6"/>
              </a:rPr>
              <a:t>Lightning Session Slides (pptx)</a:t>
            </a:r>
            <a:r>
              <a:rPr lang="en-US" sz="1700" dirty="0"/>
              <a:t> </a:t>
            </a:r>
            <a:r>
              <a:rPr lang="en-US" sz="1700" dirty="0">
                <a:hlinkClick r:id="rId7"/>
              </a:rPr>
              <a:t>(pdf)</a:t>
            </a:r>
            <a:r>
              <a:rPr lang="en-US" sz="1700" dirty="0"/>
              <a:t>] [</a:t>
            </a:r>
            <a:r>
              <a:rPr lang="en-US" sz="1700" dirty="0">
                <a:hlinkClick r:id="rId8"/>
              </a:rPr>
              <a:t>Poster (pptx)</a:t>
            </a:r>
            <a:r>
              <a:rPr lang="en-US" sz="1700" dirty="0"/>
              <a:t> </a:t>
            </a:r>
            <a:r>
              <a:rPr lang="en-US" sz="1700" dirty="0">
                <a:hlinkClick r:id="rId9"/>
              </a:rPr>
              <a:t>(pdf)</a:t>
            </a:r>
            <a:r>
              <a:rPr lang="en-US" sz="1700" dirty="0"/>
              <a:t>]</a:t>
            </a:r>
            <a:br>
              <a:rPr lang="en-US" sz="1700" dirty="0"/>
            </a:br>
            <a:r>
              <a:rPr lang="en-US" sz="1700" dirty="0"/>
              <a:t>[</a:t>
            </a:r>
            <a:r>
              <a:rPr lang="en-US" sz="1700" dirty="0">
                <a:hlinkClick r:id="rId10"/>
              </a:rPr>
              <a:t>Lightning Talk Video</a:t>
            </a:r>
            <a:r>
              <a:rPr lang="en-US" sz="1700" dirty="0"/>
              <a:t> (2 minutes)]</a:t>
            </a:r>
            <a:br>
              <a:rPr lang="en-US" sz="1700" dirty="0"/>
            </a:br>
            <a:r>
              <a:rPr lang="en-US" sz="1700" dirty="0"/>
              <a:t>[</a:t>
            </a:r>
            <a:r>
              <a:rPr lang="en-US" sz="1700" dirty="0">
                <a:hlinkClick r:id="rId11"/>
              </a:rPr>
              <a:t>Full Talk Video</a:t>
            </a:r>
            <a:r>
              <a:rPr lang="en-US" sz="1700" dirty="0"/>
              <a:t> (21 minutes)]</a:t>
            </a:r>
          </a:p>
          <a:p>
            <a:pPr marL="0" indent="0">
              <a:buNone/>
            </a:pPr>
            <a:br>
              <a:rPr lang="en-US" sz="1700" dirty="0"/>
            </a:br>
            <a:endParaRPr lang="en-US" sz="17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0" y="4218136"/>
            <a:ext cx="9144000" cy="2235200"/>
          </a:xfrm>
          <a:prstGeom prst="rect">
            <a:avLst/>
          </a:prstGeom>
        </p:spPr>
      </p:pic>
    </p:spTree>
    <p:extLst>
      <p:ext uri="{BB962C8B-B14F-4D97-AF65-F5344CB8AC3E}">
        <p14:creationId xmlns:p14="http://schemas.microsoft.com/office/powerpoint/2010/main" val="13286543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432" y="365126"/>
            <a:ext cx="8824080" cy="723445"/>
          </a:xfrm>
        </p:spPr>
        <p:txBody>
          <a:bodyPr>
            <a:normAutofit fontScale="90000"/>
          </a:bodyPr>
          <a:lstStyle/>
          <a:p>
            <a:r>
              <a:rPr lang="en-US" dirty="0"/>
              <a:t>Truly Distributed GPU Processing with PIM</a:t>
            </a:r>
            <a:endParaRPr lang="en-US" dirty="0">
              <a:latin typeface="+mn-lt"/>
            </a:endParaRP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70C0"/>
                </a:solidFill>
                <a:effectLst/>
                <a:uLnTx/>
                <a:uFillTx/>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a:t>
            </a:r>
            <a:endPar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46" name="Rectangle 45"/>
          <p:cNvSpPr/>
          <p:nvPr/>
        </p:nvSpPr>
        <p:spPr>
          <a:xfrm>
            <a:off x="6752190" y="4198561"/>
            <a:ext cx="1359853"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3D-stacked memory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(memory stack)</a:t>
            </a:r>
          </a:p>
        </p:txBody>
      </p:sp>
      <p:pic>
        <p:nvPicPr>
          <p:cNvPr id="64" name="Picture 2" descr="http://www.mathworks.com/cmsimages/76061_wl_CUDA_code2_wl.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757822" y="1768993"/>
            <a:ext cx="3245771" cy="1653413"/>
          </a:xfrm>
          <a:prstGeom prst="rect">
            <a:avLst/>
          </a:prstGeom>
          <a:noFill/>
          <a:extLst>
            <a:ext uri="{909E8E84-426E-40dd-AFC4-6F175D3DCCD1}">
              <a14:hiddenFill xmlns="" xmlns:a14="http://schemas.microsoft.com/office/drawing/2010/main">
                <a:solidFill>
                  <a:srgbClr val="FFFFFF"/>
                </a:solidFill>
              </a14:hiddenFill>
            </a:ext>
          </a:extLst>
        </p:spPr>
      </p:pic>
      <p:sp>
        <p:nvSpPr>
          <p:cNvPr id="68" name="Rectangle 67"/>
          <p:cNvSpPr/>
          <p:nvPr/>
        </p:nvSpPr>
        <p:spPr>
          <a:xfrm>
            <a:off x="4380050" y="3345588"/>
            <a:ext cx="338557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SM </a:t>
            </a:r>
            <a:r>
              <a:rPr kumimoji="0" lang="en-US" sz="1600" b="1" i="0" u="none" strike="noStrike" kern="1200" cap="none" spc="0" normalizeH="0" baseline="0" noProof="0">
                <a:ln>
                  <a:noFill/>
                </a:ln>
                <a:solidFill>
                  <a:prstClr val="black"/>
                </a:solidFill>
                <a:effectLst/>
                <a:uLnTx/>
                <a:uFillTx/>
                <a:latin typeface="Gill Sans MT" panose="020B0502020104020203" pitchFamily="34" charset="0"/>
                <a:ea typeface="Times New Roman" charset="0"/>
                <a:cs typeface="Times New Roman" charset="0"/>
              </a:rPr>
              <a:t>(Streaming Multiprocessor)</a:t>
            </a:r>
            <a:endPar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191633975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GPU Execution with PIM (I)</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"Transparent Offloading and Mapping (TOM): Enabling Programmer-Transparent Near-Data Processing in GPU Systems"</a:t>
            </a:r>
            <a:br>
              <a:rPr lang="en-US" sz="2000" dirty="0">
                <a:solidFill>
                  <a:srgbClr val="0432FF"/>
                </a:solidFill>
              </a:rPr>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4883385"/>
            <a:ext cx="9144000" cy="1857983"/>
          </a:xfrm>
          <a:prstGeom prst="rect">
            <a:avLst/>
          </a:prstGeom>
        </p:spPr>
      </p:pic>
    </p:spTree>
    <p:extLst>
      <p:ext uri="{BB962C8B-B14F-4D97-AF65-F5344CB8AC3E}">
        <p14:creationId xmlns:p14="http://schemas.microsoft.com/office/powerpoint/2010/main" val="31841826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Accelerating GPU Execution with PIM (II)</a:t>
            </a:r>
          </a:p>
        </p:txBody>
      </p:sp>
      <p:sp>
        <p:nvSpPr>
          <p:cNvPr id="3" name="Content Placeholder 2"/>
          <p:cNvSpPr>
            <a:spLocks noGrp="1"/>
          </p:cNvSpPr>
          <p:nvPr>
            <p:ph idx="1"/>
          </p:nvPr>
        </p:nvSpPr>
        <p:spPr>
          <a:xfrm>
            <a:off x="228600" y="1124744"/>
            <a:ext cx="8807896" cy="5123656"/>
          </a:xfrm>
        </p:spPr>
        <p:txBody>
          <a:bodyPr/>
          <a:lstStyle/>
          <a:p>
            <a:r>
              <a:rPr lang="en-US" sz="2000" dirty="0" err="1"/>
              <a:t>Ashutosh</a:t>
            </a:r>
            <a:r>
              <a:rPr lang="en-US" sz="2000" dirty="0"/>
              <a:t> Pattnaik, </a:t>
            </a:r>
            <a:r>
              <a:rPr lang="en-US" sz="2000" dirty="0" err="1"/>
              <a:t>Xulong</a:t>
            </a:r>
            <a:r>
              <a:rPr lang="en-US" sz="2000" dirty="0"/>
              <a:t> Tang, </a:t>
            </a:r>
            <a:r>
              <a:rPr lang="en-US" sz="2000" dirty="0" err="1"/>
              <a:t>Adwait</a:t>
            </a:r>
            <a:r>
              <a:rPr lang="en-US" sz="2000" dirty="0"/>
              <a:t> Jog, Onur </a:t>
            </a:r>
            <a:r>
              <a:rPr lang="en-US" sz="2000" dirty="0" err="1"/>
              <a:t>Kayiran</a:t>
            </a:r>
            <a:r>
              <a:rPr lang="en-US" sz="2000" dirty="0"/>
              <a:t>, </a:t>
            </a:r>
            <a:r>
              <a:rPr lang="en-US" sz="2000" dirty="0" err="1"/>
              <a:t>Asit</a:t>
            </a:r>
            <a:r>
              <a:rPr lang="en-US" sz="2000" dirty="0"/>
              <a:t> K. Mishra, </a:t>
            </a:r>
            <a:r>
              <a:rPr lang="en-US" sz="2000" dirty="0" err="1"/>
              <a:t>Mahmut</a:t>
            </a:r>
            <a:r>
              <a:rPr lang="en-US" sz="2000" dirty="0"/>
              <a:t> T. </a:t>
            </a:r>
            <a:r>
              <a:rPr lang="en-US" sz="2000" dirty="0" err="1"/>
              <a:t>Kandemir</a:t>
            </a:r>
            <a:r>
              <a:rPr lang="en-US" sz="2000" dirty="0"/>
              <a:t>, Onur Mutlu, and Chita R. Das,</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"Scheduling Techniques for GPU Architectures with Processing-In-Memory Capabilities"</a:t>
            </a:r>
            <a:br>
              <a:rPr lang="en-US" sz="2000" dirty="0">
                <a:solidFill>
                  <a:srgbClr val="0432FF"/>
                </a:solidFill>
              </a:rPr>
            </a:br>
            <a:r>
              <a:rPr lang="en-US" sz="2000" i="1" dirty="0"/>
              <a:t>Proceedings of the </a:t>
            </a:r>
            <a:r>
              <a:rPr lang="en-US" sz="2000" i="1" dirty="0">
                <a:hlinkClick r:id="rId3"/>
              </a:rPr>
              <a:t>25th International Conference on Parallel Architectures and Compilation Techniques</a:t>
            </a:r>
            <a:r>
              <a:rPr lang="en-US" sz="2000" i="1" dirty="0"/>
              <a:t> (</a:t>
            </a:r>
            <a:r>
              <a:rPr lang="en-US" sz="2000" b="1" i="1" dirty="0"/>
              <a:t>PACT</a:t>
            </a:r>
            <a:r>
              <a:rPr lang="en-US" sz="2000" i="1" dirty="0"/>
              <a:t>)</a:t>
            </a:r>
            <a:r>
              <a:rPr lang="en-US" sz="2000" dirty="0"/>
              <a:t>, Haifa, Israel, September 2016.</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228600" y="3717032"/>
            <a:ext cx="8686800" cy="2476500"/>
          </a:xfrm>
          <a:prstGeom prst="rect">
            <a:avLst/>
          </a:prstGeom>
        </p:spPr>
      </p:pic>
    </p:spTree>
    <p:extLst>
      <p:ext uri="{BB962C8B-B14F-4D97-AF65-F5344CB8AC3E}">
        <p14:creationId xmlns:p14="http://schemas.microsoft.com/office/powerpoint/2010/main" val="1072642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Linked Data Structures</a:t>
            </a:r>
          </a:p>
        </p:txBody>
      </p:sp>
      <p:sp>
        <p:nvSpPr>
          <p:cNvPr id="3" name="Content Placeholder 2"/>
          <p:cNvSpPr>
            <a:spLocks noGrp="1"/>
          </p:cNvSpPr>
          <p:nvPr>
            <p:ph idx="1"/>
          </p:nvPr>
        </p:nvSpPr>
        <p:spPr>
          <a:xfrm>
            <a:off x="228600" y="1095375"/>
            <a:ext cx="8610600" cy="2405633"/>
          </a:xfrm>
        </p:spPr>
        <p:txBody>
          <a:bodyPr/>
          <a:lstStyle/>
          <a:p>
            <a:r>
              <a:rPr lang="en-US" sz="2000" dirty="0"/>
              <a:t>Kevin Hsieh, Samira Khan, </a:t>
            </a:r>
            <a:r>
              <a:rPr lang="en-US" sz="2000" dirty="0" err="1"/>
              <a:t>Nandita</a:t>
            </a:r>
            <a:r>
              <a:rPr lang="en-US" sz="2000" dirty="0"/>
              <a:t> </a:t>
            </a:r>
            <a:r>
              <a:rPr lang="en-US" sz="2000" dirty="0" err="1"/>
              <a:t>Vijaykumar</a:t>
            </a:r>
            <a:r>
              <a:rPr lang="en-US" sz="2000" dirty="0"/>
              <a:t>, Kevin K. Chang, Amirali Boroumand, </a:t>
            </a:r>
            <a:r>
              <a:rPr lang="en-US" sz="2000" dirty="0" err="1"/>
              <a:t>Saugata</a:t>
            </a:r>
            <a:r>
              <a:rPr lang="en-US" sz="2000" dirty="0"/>
              <a:t> </a:t>
            </a:r>
            <a:r>
              <a:rPr lang="en-US" sz="2000" dirty="0" err="1"/>
              <a:t>Ghose</a:t>
            </a:r>
            <a:r>
              <a:rPr lang="en-US" sz="2000" dirty="0"/>
              <a:t>, and Onur Mutlu,</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"Accelerating Pointer Chasing in 3D-Stacked Memory: Challenges, Mechanisms, Evaluation"</a:t>
            </a:r>
            <a:br>
              <a:rPr lang="en-US" sz="2000" dirty="0">
                <a:solidFill>
                  <a:srgbClr val="0432FF"/>
                </a:solidFill>
              </a:rPr>
            </a:br>
            <a:r>
              <a:rPr lang="en-US" sz="2000" i="1" dirty="0"/>
              <a:t>Proceedings of the </a:t>
            </a:r>
            <a:r>
              <a:rPr lang="en-US" sz="2000" i="1" dirty="0">
                <a:hlinkClick r:id="rId3"/>
              </a:rPr>
              <a:t>34th IEEE International Conference on Computer Design</a:t>
            </a:r>
            <a:r>
              <a:rPr lang="en-US" sz="2000" i="1" dirty="0"/>
              <a:t> (</a:t>
            </a:r>
            <a:r>
              <a:rPr lang="en-US" sz="2000" b="1" i="1" dirty="0"/>
              <a:t>ICCD</a:t>
            </a:r>
            <a:r>
              <a:rPr lang="en-US" sz="2000" i="1" dirty="0"/>
              <a:t>)</a:t>
            </a:r>
            <a:r>
              <a:rPr lang="en-US" sz="2000" dirty="0"/>
              <a:t>, Phoenix, AZ, USA, October 2016.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861048"/>
            <a:ext cx="9144000" cy="2260728"/>
          </a:xfrm>
          <a:prstGeom prst="rect">
            <a:avLst/>
          </a:prstGeom>
        </p:spPr>
      </p:pic>
    </p:spTree>
    <p:extLst>
      <p:ext uri="{BB962C8B-B14F-4D97-AF65-F5344CB8AC3E}">
        <p14:creationId xmlns:p14="http://schemas.microsoft.com/office/powerpoint/2010/main" val="355876184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Dependent Cache Misses</a:t>
            </a:r>
          </a:p>
        </p:txBody>
      </p:sp>
      <p:sp>
        <p:nvSpPr>
          <p:cNvPr id="3" name="Content Placeholder 2"/>
          <p:cNvSpPr>
            <a:spLocks noGrp="1"/>
          </p:cNvSpPr>
          <p:nvPr>
            <p:ph idx="1"/>
          </p:nvPr>
        </p:nvSpPr>
        <p:spPr>
          <a:xfrm>
            <a:off x="228600" y="1052736"/>
            <a:ext cx="8807896" cy="5195664"/>
          </a:xfrm>
        </p:spPr>
        <p:txBody>
          <a:bodyPr/>
          <a:lstStyle/>
          <a:p>
            <a:r>
              <a:rPr lang="en-US" sz="2000" dirty="0" err="1"/>
              <a:t>Milad</a:t>
            </a:r>
            <a:r>
              <a:rPr lang="en-US" sz="2000" dirty="0"/>
              <a:t> Hashemi, </a:t>
            </a:r>
            <a:r>
              <a:rPr lang="en-US" sz="2000" dirty="0" err="1"/>
              <a:t>Khubaib</a:t>
            </a:r>
            <a:r>
              <a:rPr lang="en-US" sz="2000" dirty="0"/>
              <a:t>, </a:t>
            </a:r>
            <a:r>
              <a:rPr lang="en-US" sz="2000" dirty="0" err="1"/>
              <a:t>Eiman</a:t>
            </a:r>
            <a:r>
              <a:rPr lang="en-US" sz="2000" dirty="0"/>
              <a:t> </a:t>
            </a:r>
            <a:r>
              <a:rPr lang="en-US" sz="2000" dirty="0" err="1"/>
              <a:t>Ebrahimi</a:t>
            </a:r>
            <a:r>
              <a:rPr lang="en-US" sz="2000" dirty="0"/>
              <a:t>, Onur Mutlu, and Yale N. </a:t>
            </a:r>
            <a:r>
              <a:rPr lang="en-US" sz="2000" dirty="0" err="1"/>
              <a:t>Patt</a:t>
            </a:r>
            <a:r>
              <a:rPr lang="en-US" sz="2000" dirty="0"/>
              <a:t>,</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"Accelerating Dependent Cache Misses with an Enhanced Memory Controller"</a:t>
            </a:r>
            <a:br>
              <a:rPr lang="en-US" sz="2000" dirty="0">
                <a:solidFill>
                  <a:srgbClr val="0432FF"/>
                </a:solidFill>
              </a:rPr>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4018088"/>
            <a:ext cx="9144000" cy="1643160"/>
          </a:xfrm>
          <a:prstGeom prst="rect">
            <a:avLst/>
          </a:prstGeom>
        </p:spPr>
      </p:pic>
      <p:pic>
        <p:nvPicPr>
          <p:cNvPr id="6" name="Picture 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5805264"/>
            <a:ext cx="9144000" cy="332336"/>
          </a:xfrm>
          <a:prstGeom prst="rect">
            <a:avLst/>
          </a:prstGeom>
        </p:spPr>
      </p:pic>
    </p:spTree>
    <p:extLst>
      <p:ext uri="{BB962C8B-B14F-4D97-AF65-F5344CB8AC3E}">
        <p14:creationId xmlns:p14="http://schemas.microsoft.com/office/powerpoint/2010/main" val="10867953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026" y="188640"/>
            <a:ext cx="9036496" cy="1066800"/>
          </a:xfrm>
        </p:spPr>
        <p:txBody>
          <a:bodyPr/>
          <a:lstStyle/>
          <a:p>
            <a:r>
              <a:rPr lang="en-US" dirty="0"/>
              <a:t>Accelerating Runahead Execution </a:t>
            </a:r>
          </a:p>
        </p:txBody>
      </p:sp>
      <p:sp>
        <p:nvSpPr>
          <p:cNvPr id="3" name="Content Placeholder 2"/>
          <p:cNvSpPr>
            <a:spLocks noGrp="1"/>
          </p:cNvSpPr>
          <p:nvPr>
            <p:ph idx="1"/>
          </p:nvPr>
        </p:nvSpPr>
        <p:spPr>
          <a:xfrm>
            <a:off x="228600" y="1052736"/>
            <a:ext cx="8807896" cy="5195664"/>
          </a:xfrm>
        </p:spPr>
        <p:txBody>
          <a:bodyPr/>
          <a:lstStyle/>
          <a:p>
            <a:r>
              <a:rPr lang="en-US" sz="2000" dirty="0"/>
              <a:t>Milad Hashemi, Onur Mutlu, and Yale N. </a:t>
            </a:r>
            <a:r>
              <a:rPr lang="en-US" sz="2000" dirty="0" err="1"/>
              <a:t>Patt</a:t>
            </a:r>
            <a:r>
              <a:rPr lang="en-US" sz="2000" dirty="0"/>
              <a:t>,</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"Continuous Runahead: Transparent Hardware Acceleration for Memory Intensive Workloads"</a:t>
            </a:r>
            <a:br>
              <a:rPr lang="en-US" sz="2000" dirty="0">
                <a:solidFill>
                  <a:srgbClr val="0432FF"/>
                </a:solidFill>
              </a:rPr>
            </a:br>
            <a:r>
              <a:rPr lang="en-US" sz="2000" i="1" dirty="0"/>
              <a:t>Proceedings of the </a:t>
            </a:r>
            <a:r>
              <a:rPr lang="en-US" sz="2000" i="1" dirty="0">
                <a:hlinkClick r:id="rId3"/>
              </a:rPr>
              <a:t>49th International Symposium on Microarchitecture</a:t>
            </a:r>
            <a:r>
              <a:rPr lang="en-US" sz="2000" i="1" dirty="0"/>
              <a:t> (</a:t>
            </a:r>
            <a:r>
              <a:rPr lang="en-US" sz="2000" b="1" i="1" dirty="0"/>
              <a:t>MICRO</a:t>
            </a:r>
            <a:r>
              <a:rPr lang="en-US" sz="2000" i="1" dirty="0"/>
              <a:t>)</a:t>
            </a:r>
            <a:r>
              <a:rPr lang="en-US" sz="2000" dirty="0"/>
              <a:t>, Taipei, Taiwan, October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Lightning Session Slides (pdf)</a:t>
            </a:r>
            <a:r>
              <a:rPr lang="en-US" sz="2000" dirty="0"/>
              <a:t>] [</a:t>
            </a:r>
            <a:r>
              <a:rPr lang="en-US" sz="2000" dirty="0">
                <a:hlinkClick r:id="rId7"/>
              </a:rPr>
              <a:t>Poster (pptx)</a:t>
            </a:r>
            <a:r>
              <a:rPr lang="en-US" sz="2000" dirty="0"/>
              <a:t> </a:t>
            </a:r>
            <a:r>
              <a:rPr lang="en-US" sz="2000" dirty="0">
                <a:hlinkClick r:id="rId8"/>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BAAF175-9725-C44D-8341-3876DE686CC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4027286"/>
            <a:ext cx="9144000" cy="1705970"/>
          </a:xfrm>
          <a:prstGeom prst="rect">
            <a:avLst/>
          </a:prstGeom>
        </p:spPr>
      </p:pic>
    </p:spTree>
    <p:extLst>
      <p:ext uri="{BB962C8B-B14F-4D97-AF65-F5344CB8AC3E}">
        <p14:creationId xmlns:p14="http://schemas.microsoft.com/office/powerpoint/2010/main" val="3853280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50817-03A2-C34C-B4FF-641735F423A3}"/>
              </a:ext>
            </a:extLst>
          </p:cNvPr>
          <p:cNvSpPr>
            <a:spLocks noGrp="1"/>
          </p:cNvSpPr>
          <p:nvPr>
            <p:ph type="title"/>
          </p:nvPr>
        </p:nvSpPr>
        <p:spPr/>
        <p:txBody>
          <a:bodyPr/>
          <a:lstStyle/>
          <a:p>
            <a:r>
              <a:rPr lang="en-US" dirty="0"/>
              <a:t>Accelerating Climate Modeling</a:t>
            </a:r>
          </a:p>
        </p:txBody>
      </p:sp>
      <p:sp>
        <p:nvSpPr>
          <p:cNvPr id="3" name="Content Placeholder 2">
            <a:extLst>
              <a:ext uri="{FF2B5EF4-FFF2-40B4-BE49-F238E27FC236}">
                <a16:creationId xmlns:a16="http://schemas.microsoft.com/office/drawing/2014/main" id="{FF97D5AB-D164-6C40-81B7-4D0DC0DCDB1F}"/>
              </a:ext>
            </a:extLst>
          </p:cNvPr>
          <p:cNvSpPr>
            <a:spLocks noGrp="1"/>
          </p:cNvSpPr>
          <p:nvPr>
            <p:ph idx="1"/>
          </p:nvPr>
        </p:nvSpPr>
        <p:spPr>
          <a:xfrm>
            <a:off x="228600" y="1047974"/>
            <a:ext cx="8610600" cy="5195664"/>
          </a:xfrm>
        </p:spPr>
        <p:txBody>
          <a:bodyPr/>
          <a:lstStyle/>
          <a:p>
            <a:r>
              <a:rPr lang="en-US" sz="1800" dirty="0"/>
              <a:t>Gagandeep Singh, </a:t>
            </a:r>
            <a:r>
              <a:rPr lang="en-US" sz="1800" dirty="0" err="1"/>
              <a:t>Dionysios</a:t>
            </a:r>
            <a:r>
              <a:rPr lang="en-US" sz="1800" dirty="0"/>
              <a:t> Diamantopoulos, Christoph </a:t>
            </a:r>
            <a:r>
              <a:rPr lang="en-US" sz="1800" dirty="0" err="1"/>
              <a:t>Hagleitner</a:t>
            </a:r>
            <a:r>
              <a:rPr lang="en-US" sz="1800" dirty="0"/>
              <a:t>, Juan Gómez-Luna, Sander </a:t>
            </a:r>
            <a:r>
              <a:rPr lang="en-US" sz="1800" dirty="0" err="1"/>
              <a:t>Stuijk</a:t>
            </a:r>
            <a:r>
              <a:rPr lang="en-US" sz="1800" dirty="0"/>
              <a:t>, Onur Mutlu, and Henk </a:t>
            </a:r>
            <a:r>
              <a:rPr lang="en-US" sz="1800" dirty="0" err="1"/>
              <a:t>Corporaal</a:t>
            </a:r>
            <a:r>
              <a:rPr lang="en-US" sz="1800" dirty="0"/>
              <a:t>,</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"NERO: A Near High-Bandwidth Memory Stencil Accelerator for Weather Prediction Modeling"</a:t>
            </a:r>
            <a:br>
              <a:rPr lang="en-US" sz="1800" dirty="0">
                <a:solidFill>
                  <a:srgbClr val="0432FF"/>
                </a:solidFill>
              </a:rPr>
            </a:br>
            <a:r>
              <a:rPr lang="en-US" sz="1800" i="1" dirty="0"/>
              <a:t>Proceedings of the </a:t>
            </a:r>
            <a:r>
              <a:rPr lang="en-US" sz="1800" i="1" dirty="0">
                <a:hlinkClick r:id="rId3"/>
              </a:rPr>
              <a:t>30th International Conference on Field-Programmable Logic and Applications</a:t>
            </a:r>
            <a:r>
              <a:rPr lang="en-US" sz="1800" i="1" dirty="0"/>
              <a:t> (</a:t>
            </a:r>
            <a:r>
              <a:rPr lang="en-US" sz="1800" b="1" i="1" dirty="0"/>
              <a:t>FPL</a:t>
            </a:r>
            <a:r>
              <a:rPr lang="en-US" sz="1800" i="1" dirty="0"/>
              <a:t>)</a:t>
            </a:r>
            <a:r>
              <a:rPr lang="en-US" sz="1800" dirty="0"/>
              <a:t>, Gothenburg, Sweden, September 2020.</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Lightning Talk Slides (pptx)</a:t>
            </a:r>
            <a:r>
              <a:rPr lang="en-US" sz="1800" dirty="0"/>
              <a:t> </a:t>
            </a:r>
            <a:r>
              <a:rPr lang="en-US" sz="1800" dirty="0">
                <a:hlinkClick r:id="rId7"/>
              </a:rPr>
              <a:t>(pdf)</a:t>
            </a:r>
            <a:r>
              <a:rPr lang="en-US" sz="1800" dirty="0"/>
              <a:t>]</a:t>
            </a:r>
            <a:br>
              <a:rPr lang="en-US" sz="1800" dirty="0"/>
            </a:br>
            <a:r>
              <a:rPr lang="en-US" sz="1800" dirty="0"/>
              <a:t>[</a:t>
            </a:r>
            <a:r>
              <a:rPr lang="en-US" sz="1800" dirty="0">
                <a:hlinkClick r:id="rId8"/>
              </a:rPr>
              <a:t>Talk Video</a:t>
            </a:r>
            <a:r>
              <a:rPr lang="en-US" sz="1800" dirty="0"/>
              <a:t> (23 minutes)]</a:t>
            </a:r>
            <a:br>
              <a:rPr lang="en-US" sz="1800" dirty="0"/>
            </a:br>
            <a:r>
              <a:rPr lang="en-US" sz="1800" b="1" i="1" dirty="0">
                <a:solidFill>
                  <a:srgbClr val="FF0000"/>
                </a:solidFill>
              </a:rPr>
              <a:t>Nominated for the Stamatis </a:t>
            </a:r>
            <a:r>
              <a:rPr lang="en-US" sz="1800" b="1" i="1" dirty="0" err="1">
                <a:solidFill>
                  <a:srgbClr val="FF0000"/>
                </a:solidFill>
              </a:rPr>
              <a:t>Vassiliadis</a:t>
            </a:r>
            <a:r>
              <a:rPr lang="en-US" sz="1800" b="1" i="1" dirty="0">
                <a:solidFill>
                  <a:srgbClr val="FF0000"/>
                </a:solidFill>
              </a:rPr>
              <a:t> Memorial Award.</a:t>
            </a:r>
            <a:endParaRPr lang="en-US" sz="1800" dirty="0">
              <a:solidFill>
                <a:srgbClr val="FF0000"/>
              </a:solidFill>
            </a:endParaRPr>
          </a:p>
          <a:p>
            <a:pPr marL="0" indent="0">
              <a:buNone/>
            </a:pPr>
            <a:endParaRPr lang="en-US" sz="1800" dirty="0"/>
          </a:p>
        </p:txBody>
      </p:sp>
      <p:sp>
        <p:nvSpPr>
          <p:cNvPr id="4" name="Slide Number Placeholder 3">
            <a:extLst>
              <a:ext uri="{FF2B5EF4-FFF2-40B4-BE49-F238E27FC236}">
                <a16:creationId xmlns:a16="http://schemas.microsoft.com/office/drawing/2014/main" id="{B3646032-3F84-E645-B1B4-D58327053A7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C3DC074A-85EF-0B47-B149-14C939DA56F0}"/>
              </a:ext>
            </a:extLst>
          </p:cNvPr>
          <p:cNvPicPr>
            <a:picLocks noChangeAspect="1"/>
          </p:cNvPicPr>
          <p:nvPr/>
        </p:nvPicPr>
        <p:blipFill>
          <a:blip r:embed="rId9"/>
          <a:stretch>
            <a:fillRect/>
          </a:stretch>
        </p:blipFill>
        <p:spPr>
          <a:xfrm>
            <a:off x="187036" y="4503738"/>
            <a:ext cx="8686800" cy="1739900"/>
          </a:xfrm>
          <a:prstGeom prst="rect">
            <a:avLst/>
          </a:prstGeom>
        </p:spPr>
      </p:pic>
    </p:spTree>
    <p:extLst>
      <p:ext uri="{BB962C8B-B14F-4D97-AF65-F5344CB8AC3E}">
        <p14:creationId xmlns:p14="http://schemas.microsoft.com/office/powerpoint/2010/main" val="68980769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3955F-E593-C94F-8AC7-1810F08980FA}"/>
              </a:ext>
            </a:extLst>
          </p:cNvPr>
          <p:cNvSpPr>
            <a:spLocks noGrp="1"/>
          </p:cNvSpPr>
          <p:nvPr>
            <p:ph type="title"/>
          </p:nvPr>
        </p:nvSpPr>
        <p:spPr/>
        <p:txBody>
          <a:bodyPr>
            <a:normAutofit/>
          </a:bodyPr>
          <a:lstStyle/>
          <a:p>
            <a:r>
              <a:rPr lang="en-US" dirty="0"/>
              <a:t>Future of Genome Sequencing &amp; Analysis</a:t>
            </a:r>
          </a:p>
        </p:txBody>
      </p:sp>
      <p:sp>
        <p:nvSpPr>
          <p:cNvPr id="4" name="Slide Number Placeholder 3">
            <a:extLst>
              <a:ext uri="{FF2B5EF4-FFF2-40B4-BE49-F238E27FC236}">
                <a16:creationId xmlns:a16="http://schemas.microsoft.com/office/drawing/2014/main" id="{945DD420-3CB6-7A41-8020-2C87CA87ABA7}"/>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prstClr val="white"/>
                </a:solidFill>
                <a:effectLst/>
                <a:uLnTx/>
                <a:uFillTx/>
                <a:latin typeface="Corbel" panose="020B0503020204020204" pitchFamily="34" charset="0"/>
                <a:ea typeface="+mn-ea"/>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600" b="1" i="0" u="none" strike="noStrike" kern="1200" cap="none" spc="0" normalizeH="0" baseline="0" noProof="0" dirty="0">
              <a:ln>
                <a:noFill/>
              </a:ln>
              <a:solidFill>
                <a:prstClr val="white"/>
              </a:solidFill>
              <a:effectLst/>
              <a:uLnTx/>
              <a:uFillTx/>
              <a:latin typeface="Corbel" panose="020B0503020204020204" pitchFamily="34" charset="0"/>
              <a:ea typeface="+mn-ea"/>
              <a:cs typeface="Calibri" panose="020F0502020204030204" pitchFamily="34" charset="0"/>
            </a:endParaRPr>
          </a:p>
        </p:txBody>
      </p:sp>
      <p:pic>
        <p:nvPicPr>
          <p:cNvPr id="5122" name="Picture 2">
            <a:extLst>
              <a:ext uri="{FF2B5EF4-FFF2-40B4-BE49-F238E27FC236}">
                <a16:creationId xmlns:a16="http://schemas.microsoft.com/office/drawing/2014/main" id="{5C405E63-629C-CD4C-A407-9B4A7134B8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9143" y="3346327"/>
            <a:ext cx="4934857" cy="28118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CFD409C-4506-9941-8552-EF2195C4FB00}"/>
              </a:ext>
            </a:extLst>
          </p:cNvPr>
          <p:cNvSpPr txBox="1"/>
          <p:nvPr/>
        </p:nvSpPr>
        <p:spPr>
          <a:xfrm>
            <a:off x="6487885" y="5518067"/>
            <a:ext cx="242388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orbel" panose="020B0503020204020204"/>
                <a:ea typeface="+mn-ea"/>
                <a:cs typeface="+mn-cs"/>
              </a:rPr>
              <a:t>SmidgION</a:t>
            </a: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 from ONT</a:t>
            </a:r>
          </a:p>
        </p:txBody>
      </p:sp>
      <p:pic>
        <p:nvPicPr>
          <p:cNvPr id="5124" name="Picture 4" descr="First Nanopore Sequencing of Human Genome">
            <a:extLst>
              <a:ext uri="{FF2B5EF4-FFF2-40B4-BE49-F238E27FC236}">
                <a16:creationId xmlns:a16="http://schemas.microsoft.com/office/drawing/2014/main" id="{CD6415EF-163D-B542-B3D4-F9AA1F93D9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142" y="1151879"/>
            <a:ext cx="4378883" cy="29411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384B99A9-CA22-114E-A3BA-CE16FDD156D7}"/>
              </a:ext>
            </a:extLst>
          </p:cNvPr>
          <p:cNvSpPr/>
          <p:nvPr/>
        </p:nvSpPr>
        <p:spPr>
          <a:xfrm>
            <a:off x="399142" y="1151879"/>
            <a:ext cx="4378883" cy="294115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7" name="Right Arrow 6">
            <a:extLst>
              <a:ext uri="{FF2B5EF4-FFF2-40B4-BE49-F238E27FC236}">
                <a16:creationId xmlns:a16="http://schemas.microsoft.com/office/drawing/2014/main" id="{CDDC3997-C7CB-584B-BDBF-AE5464A11F6D}"/>
              </a:ext>
            </a:extLst>
          </p:cNvPr>
          <p:cNvSpPr/>
          <p:nvPr/>
        </p:nvSpPr>
        <p:spPr>
          <a:xfrm rot="2626864">
            <a:off x="4168426" y="3415740"/>
            <a:ext cx="1219200" cy="725715"/>
          </a:xfrm>
          <a:prstGeom prst="rightArrow">
            <a:avLst/>
          </a:prstGeom>
          <a:solidFill>
            <a:schemeClr val="accent2">
              <a:lumMod val="60000"/>
              <a:lumOff val="4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8" name="TextBox 7">
            <a:extLst>
              <a:ext uri="{FF2B5EF4-FFF2-40B4-BE49-F238E27FC236}">
                <a16:creationId xmlns:a16="http://schemas.microsoft.com/office/drawing/2014/main" id="{894684CC-0CFA-074F-9F5D-8C754E1811D1}"/>
              </a:ext>
            </a:extLst>
          </p:cNvPr>
          <p:cNvSpPr txBox="1"/>
          <p:nvPr/>
        </p:nvSpPr>
        <p:spPr>
          <a:xfrm>
            <a:off x="366963" y="3908363"/>
            <a:ext cx="2423885"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MinION from ONT</a:t>
            </a:r>
          </a:p>
        </p:txBody>
      </p:sp>
      <p:sp>
        <p:nvSpPr>
          <p:cNvPr id="3" name="TextBox 2">
            <a:extLst>
              <a:ext uri="{FF2B5EF4-FFF2-40B4-BE49-F238E27FC236}">
                <a16:creationId xmlns:a16="http://schemas.microsoft.com/office/drawing/2014/main" id="{D43EA399-F01F-924B-AF8C-595F3906F92F}"/>
              </a:ext>
            </a:extLst>
          </p:cNvPr>
          <p:cNvSpPr txBox="1"/>
          <p:nvPr/>
        </p:nvSpPr>
        <p:spPr>
          <a:xfrm>
            <a:off x="1447547" y="6463844"/>
            <a:ext cx="7464223" cy="307777"/>
          </a:xfrm>
          <a:prstGeom prst="rect">
            <a:avLst/>
          </a:prstGeom>
          <a:noFill/>
        </p:spPr>
        <p:txBody>
          <a:bodyPr wrap="none" rtlCol="0">
            <a:spAutoFit/>
          </a:bodyPr>
          <a:lstStyle/>
          <a:p>
            <a:r>
              <a:rPr lang="en-US" sz="1400" dirty="0"/>
              <a:t>Alser+, "</a:t>
            </a:r>
            <a:r>
              <a:rPr lang="en-US" sz="1400" dirty="0">
                <a:solidFill>
                  <a:srgbClr val="0000FF"/>
                </a:solidFill>
              </a:rPr>
              <a:t>Accelerating Genome Analysis: A Primer on an Ongoing Journey</a:t>
            </a:r>
            <a:r>
              <a:rPr lang="en-US" sz="1400" dirty="0"/>
              <a:t>”, IEEE Micro 2020.</a:t>
            </a:r>
          </a:p>
        </p:txBody>
      </p:sp>
    </p:spTree>
    <p:extLst>
      <p:ext uri="{BB962C8B-B14F-4D97-AF65-F5344CB8AC3E}">
        <p14:creationId xmlns:p14="http://schemas.microsoft.com/office/powerpoint/2010/main" val="895260285"/>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5BF0-604F-064A-8A5C-798DA6F609D3}"/>
              </a:ext>
            </a:extLst>
          </p:cNvPr>
          <p:cNvSpPr>
            <a:spLocks noGrp="1"/>
          </p:cNvSpPr>
          <p:nvPr>
            <p:ph type="title"/>
          </p:nvPr>
        </p:nvSpPr>
        <p:spPr/>
        <p:txBody>
          <a:bodyPr/>
          <a:lstStyle/>
          <a:p>
            <a:r>
              <a:rPr lang="en-US" dirty="0"/>
              <a:t>Accelerating Approximate String Matching</a:t>
            </a:r>
            <a:endParaRPr lang="en-US" sz="3000" b="1" dirty="0"/>
          </a:p>
        </p:txBody>
      </p:sp>
      <p:sp>
        <p:nvSpPr>
          <p:cNvPr id="3" name="Content Placeholder 2">
            <a:extLst>
              <a:ext uri="{FF2B5EF4-FFF2-40B4-BE49-F238E27FC236}">
                <a16:creationId xmlns:a16="http://schemas.microsoft.com/office/drawing/2014/main" id="{A132D235-9E9A-944F-9883-F07DBE9D4BB5}"/>
              </a:ext>
            </a:extLst>
          </p:cNvPr>
          <p:cNvSpPr>
            <a:spLocks noGrp="1"/>
          </p:cNvSpPr>
          <p:nvPr>
            <p:ph idx="1"/>
          </p:nvPr>
        </p:nvSpPr>
        <p:spPr>
          <a:xfrm>
            <a:off x="228600" y="980728"/>
            <a:ext cx="8610600" cy="5267672"/>
          </a:xfrm>
        </p:spPr>
        <p:txBody>
          <a:bodyPr/>
          <a:lstStyle/>
          <a:p>
            <a:r>
              <a:rPr lang="en-US" sz="1500" dirty="0"/>
              <a:t>Damla Senol Cali, Gurpreet S. Kalsi, </a:t>
            </a:r>
            <a:r>
              <a:rPr lang="en-US" sz="1500" dirty="0" err="1"/>
              <a:t>Zulal</a:t>
            </a:r>
            <a:r>
              <a:rPr lang="en-US" sz="1500" dirty="0"/>
              <a:t> </a:t>
            </a:r>
            <a:r>
              <a:rPr lang="en-US" sz="1500" dirty="0" err="1"/>
              <a:t>Bingol</a:t>
            </a:r>
            <a:r>
              <a:rPr lang="en-US" sz="1500" dirty="0"/>
              <a:t>, Can </a:t>
            </a:r>
            <a:r>
              <a:rPr lang="en-US" sz="1500" dirty="0" err="1"/>
              <a:t>Firtina</a:t>
            </a:r>
            <a:r>
              <a:rPr lang="en-US" sz="1500" dirty="0"/>
              <a:t>, Lavanya Subramanian, </a:t>
            </a:r>
            <a:r>
              <a:rPr lang="en-US" sz="1500" dirty="0" err="1"/>
              <a:t>Jeremie</a:t>
            </a:r>
            <a:r>
              <a:rPr lang="en-US" sz="1500" dirty="0"/>
              <a:t> S. Kim, </a:t>
            </a:r>
            <a:r>
              <a:rPr lang="en-US" sz="1500" dirty="0" err="1"/>
              <a:t>Rachata</a:t>
            </a:r>
            <a:r>
              <a:rPr lang="en-US" sz="1500" dirty="0"/>
              <a:t> Ausavarungnirun, Mohammed Alser, Juan Gomez-Luna, Amirali Boroumand, Anant Nori, Allison </a:t>
            </a:r>
            <a:r>
              <a:rPr lang="en-US" sz="1500" dirty="0" err="1"/>
              <a:t>Scibisz</a:t>
            </a:r>
            <a:r>
              <a:rPr lang="en-US" sz="1500" dirty="0"/>
              <a:t>, Sreenivas Subramoney, Can Alkan, Saugata Ghose, and Onur Mutlu,</a:t>
            </a:r>
            <a:br>
              <a:rPr lang="en-US" sz="1500" dirty="0"/>
            </a:br>
            <a:r>
              <a:rPr lang="en-US" sz="1500" b="1" dirty="0">
                <a:solidFill>
                  <a:srgbClr val="0432FF"/>
                </a:solidFill>
                <a:hlinkClick r:id="rId2">
                  <a:extLst>
                    <a:ext uri="{A12FA001-AC4F-418D-AE19-62706E023703}">
                      <ahyp:hlinkClr xmlns:ahyp="http://schemas.microsoft.com/office/drawing/2018/hyperlinkcolor" val="tx"/>
                    </a:ext>
                  </a:extLst>
                </a:hlinkClick>
              </a:rPr>
              <a:t>"GenASM: A High-Performance, Low-Power Approximate String Matching Acceleration Framework for Genome Sequence Analysis"</a:t>
            </a:r>
            <a:br>
              <a:rPr lang="en-US" sz="1500" dirty="0">
                <a:solidFill>
                  <a:srgbClr val="0432FF"/>
                </a:solidFill>
              </a:rPr>
            </a:br>
            <a:r>
              <a:rPr lang="en-US" sz="1500" i="1" dirty="0"/>
              <a:t>Proceedings of the </a:t>
            </a:r>
            <a:r>
              <a:rPr lang="en-US" sz="1500" i="1" dirty="0">
                <a:hlinkClick r:id="rId3"/>
              </a:rPr>
              <a:t>53rd International Symposium on Microarchitecture</a:t>
            </a:r>
            <a:r>
              <a:rPr lang="en-US" sz="1500" i="1" dirty="0"/>
              <a:t> (</a:t>
            </a:r>
            <a:r>
              <a:rPr lang="en-US" sz="1500" b="1" i="1" dirty="0"/>
              <a:t>MICRO</a:t>
            </a:r>
            <a:r>
              <a:rPr lang="en-US" sz="1500" i="1" dirty="0"/>
              <a:t>)</a:t>
            </a:r>
            <a:r>
              <a:rPr lang="en-US" sz="1500" dirty="0"/>
              <a:t>, Virtual, October 2020.</a:t>
            </a:r>
            <a:br>
              <a:rPr lang="en-US" sz="1500" dirty="0"/>
            </a:br>
            <a:r>
              <a:rPr lang="en-US" sz="1500" dirty="0"/>
              <a:t>[</a:t>
            </a:r>
            <a:r>
              <a:rPr lang="en-US" sz="1500" dirty="0">
                <a:hlinkClick r:id="rId4"/>
              </a:rPr>
              <a:t>Lighting Talk Video</a:t>
            </a:r>
            <a:r>
              <a:rPr lang="en-US" sz="1500" dirty="0"/>
              <a:t> (1.5 minutes)]</a:t>
            </a:r>
            <a:br>
              <a:rPr lang="en-US" sz="1500" dirty="0"/>
            </a:br>
            <a:r>
              <a:rPr lang="en-US" sz="1500" dirty="0"/>
              <a:t>[</a:t>
            </a:r>
            <a:r>
              <a:rPr lang="en-US" sz="1500" dirty="0">
                <a:hlinkClick r:id="rId5"/>
              </a:rPr>
              <a:t>Lightning Talk Slides (pptx)</a:t>
            </a:r>
            <a:r>
              <a:rPr lang="en-US" sz="1500" dirty="0"/>
              <a:t> </a:t>
            </a:r>
            <a:r>
              <a:rPr lang="en-US" sz="1500" dirty="0">
                <a:hlinkClick r:id="rId6"/>
              </a:rPr>
              <a:t>(pdf)</a:t>
            </a:r>
            <a:r>
              <a:rPr lang="en-US" sz="1500" dirty="0"/>
              <a:t>]</a:t>
            </a:r>
            <a:br>
              <a:rPr lang="en-US" sz="1500" dirty="0"/>
            </a:br>
            <a:r>
              <a:rPr lang="en-US" sz="1500" dirty="0"/>
              <a:t>[</a:t>
            </a:r>
            <a:r>
              <a:rPr lang="en-US" sz="1500" dirty="0">
                <a:hlinkClick r:id="rId7"/>
              </a:rPr>
              <a:t>Talk Video</a:t>
            </a:r>
            <a:r>
              <a:rPr lang="en-US" sz="1500" dirty="0"/>
              <a:t> (18 minutes)]</a:t>
            </a:r>
            <a:br>
              <a:rPr lang="en-US" sz="1500" dirty="0"/>
            </a:br>
            <a:r>
              <a:rPr lang="en-US" sz="1500" dirty="0"/>
              <a:t>[</a:t>
            </a:r>
            <a:r>
              <a:rPr lang="en-US" sz="1500" dirty="0">
                <a:hlinkClick r:id="rId8"/>
              </a:rPr>
              <a:t>Slides (pptx)</a:t>
            </a:r>
            <a:r>
              <a:rPr lang="en-US" sz="1500" dirty="0"/>
              <a:t> </a:t>
            </a:r>
            <a:r>
              <a:rPr lang="en-US" sz="1500" dirty="0">
                <a:hlinkClick r:id="rId9"/>
              </a:rPr>
              <a:t>(pdf)</a:t>
            </a:r>
            <a:r>
              <a:rPr lang="en-US" sz="1500" dirty="0"/>
              <a:t>]</a:t>
            </a:r>
          </a:p>
          <a:p>
            <a:pPr marL="0" indent="0">
              <a:buNone/>
            </a:pPr>
            <a:br>
              <a:rPr lang="en-US" sz="1500" dirty="0"/>
            </a:br>
            <a:br>
              <a:rPr lang="en-US" sz="1500" dirty="0"/>
            </a:br>
            <a:endParaRPr lang="en-US" sz="1500" dirty="0"/>
          </a:p>
        </p:txBody>
      </p:sp>
      <p:sp>
        <p:nvSpPr>
          <p:cNvPr id="4" name="Slide Number Placeholder 3">
            <a:extLst>
              <a:ext uri="{FF2B5EF4-FFF2-40B4-BE49-F238E27FC236}">
                <a16:creationId xmlns:a16="http://schemas.microsoft.com/office/drawing/2014/main" id="{C0DB1DCE-E5D9-CD4A-A287-B342F108CBD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943A4793-1AF6-E942-81F7-38877A7E30AC}"/>
              </a:ext>
            </a:extLst>
          </p:cNvPr>
          <p:cNvPicPr>
            <a:picLocks noChangeAspect="1"/>
          </p:cNvPicPr>
          <p:nvPr/>
        </p:nvPicPr>
        <p:blipFill>
          <a:blip r:embed="rId10"/>
          <a:stretch>
            <a:fillRect/>
          </a:stretch>
        </p:blipFill>
        <p:spPr>
          <a:xfrm>
            <a:off x="0" y="4013776"/>
            <a:ext cx="9144000" cy="2442505"/>
          </a:xfrm>
          <a:prstGeom prst="rect">
            <a:avLst/>
          </a:prstGeom>
        </p:spPr>
      </p:pic>
    </p:spTree>
    <p:extLst>
      <p:ext uri="{BB962C8B-B14F-4D97-AF65-F5344CB8AC3E}">
        <p14:creationId xmlns:p14="http://schemas.microsoft.com/office/powerpoint/2010/main" val="976275402"/>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C49EE-1A88-0243-A7DE-08C788E89109}"/>
              </a:ext>
            </a:extLst>
          </p:cNvPr>
          <p:cNvSpPr>
            <a:spLocks noGrp="1"/>
          </p:cNvSpPr>
          <p:nvPr>
            <p:ph type="title"/>
          </p:nvPr>
        </p:nvSpPr>
        <p:spPr/>
        <p:txBody>
          <a:bodyPr/>
          <a:lstStyle/>
          <a:p>
            <a:r>
              <a:rPr lang="en-US" dirty="0"/>
              <a:t>Accelerating Time Series Analysis</a:t>
            </a:r>
          </a:p>
        </p:txBody>
      </p:sp>
      <p:sp>
        <p:nvSpPr>
          <p:cNvPr id="3" name="Content Placeholder 2">
            <a:extLst>
              <a:ext uri="{FF2B5EF4-FFF2-40B4-BE49-F238E27FC236}">
                <a16:creationId xmlns:a16="http://schemas.microsoft.com/office/drawing/2014/main" id="{9A260743-ABA5-274B-A6DC-99D41985D2A1}"/>
              </a:ext>
            </a:extLst>
          </p:cNvPr>
          <p:cNvSpPr>
            <a:spLocks noGrp="1"/>
          </p:cNvSpPr>
          <p:nvPr>
            <p:ph idx="1"/>
          </p:nvPr>
        </p:nvSpPr>
        <p:spPr>
          <a:xfrm>
            <a:off x="228600" y="1052736"/>
            <a:ext cx="8610600" cy="5195664"/>
          </a:xfrm>
        </p:spPr>
        <p:txBody>
          <a:bodyPr/>
          <a:lstStyle/>
          <a:p>
            <a:r>
              <a:rPr lang="en-US" sz="1800" dirty="0"/>
              <a:t>Ivan Fernandez, Ricardo </a:t>
            </a:r>
            <a:r>
              <a:rPr lang="en-US" sz="1800" dirty="0" err="1"/>
              <a:t>Quislant</a:t>
            </a:r>
            <a:r>
              <a:rPr lang="en-US" sz="1800" dirty="0"/>
              <a:t>, Christina </a:t>
            </a:r>
            <a:r>
              <a:rPr lang="en-US" sz="1800" dirty="0" err="1"/>
              <a:t>Giannoula</a:t>
            </a:r>
            <a:r>
              <a:rPr lang="en-US" sz="1800" dirty="0"/>
              <a:t>, Mohammed </a:t>
            </a:r>
            <a:r>
              <a:rPr lang="en-US" sz="1800" dirty="0" err="1"/>
              <a:t>Alser</a:t>
            </a:r>
            <a:r>
              <a:rPr lang="en-US" sz="1800" dirty="0"/>
              <a:t>, Juan Gómez-Luna, Eladio Gutiérrez, Oscar Plata, and Onur Mutlu,</a:t>
            </a:r>
            <a:br>
              <a:rPr lang="en-US" sz="1800" dirty="0"/>
            </a:br>
            <a:r>
              <a:rPr lang="en-US" sz="1800" b="1" dirty="0">
                <a:solidFill>
                  <a:srgbClr val="0000FF"/>
                </a:solidFill>
                <a:hlinkClick r:id="rId2">
                  <a:extLst>
                    <a:ext uri="{A12FA001-AC4F-418D-AE19-62706E023703}">
                      <ahyp:hlinkClr xmlns:ahyp="http://schemas.microsoft.com/office/drawing/2018/hyperlinkcolor" val="tx"/>
                    </a:ext>
                  </a:extLst>
                </a:hlinkClick>
              </a:rPr>
              <a:t>"NATSA: A Near-Data Processing Accelerator for Time Series Analysis"</a:t>
            </a:r>
            <a:br>
              <a:rPr lang="en-US" sz="1800" dirty="0"/>
            </a:br>
            <a:r>
              <a:rPr lang="en-US" sz="1800" i="1" dirty="0"/>
              <a:t>Proceedings of the </a:t>
            </a:r>
            <a:r>
              <a:rPr lang="en-US" sz="1800" i="1" dirty="0">
                <a:hlinkClick r:id="rId3"/>
              </a:rPr>
              <a:t>38th IEEE International Conference on Computer Design</a:t>
            </a:r>
            <a:r>
              <a:rPr lang="en-US" sz="1800" i="1" dirty="0"/>
              <a:t> (</a:t>
            </a:r>
            <a:r>
              <a:rPr lang="en-US" sz="1800" b="1" i="1" dirty="0"/>
              <a:t>ICCD</a:t>
            </a:r>
            <a:r>
              <a:rPr lang="en-US" sz="1800" i="1" dirty="0"/>
              <a:t>)</a:t>
            </a:r>
            <a:r>
              <a:rPr lang="en-US" sz="1800" dirty="0"/>
              <a:t>, Virtual, October 2020.</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Talk Video</a:t>
            </a:r>
            <a:r>
              <a:rPr lang="en-US" sz="1800" dirty="0"/>
              <a:t> (10 minutes)]</a:t>
            </a:r>
            <a:br>
              <a:rPr lang="en-US" sz="1800" dirty="0"/>
            </a:br>
            <a:r>
              <a:rPr lang="en-US" sz="1800" dirty="0"/>
              <a:t>[</a:t>
            </a:r>
            <a:r>
              <a:rPr lang="en-US" sz="1800" dirty="0">
                <a:hlinkClick r:id="rId7"/>
              </a:rPr>
              <a:t>Source Code</a:t>
            </a:r>
            <a:r>
              <a:rPr lang="en-US" sz="1800" dirty="0"/>
              <a:t>]</a:t>
            </a:r>
          </a:p>
          <a:p>
            <a:pPr marL="0" indent="0">
              <a:buNone/>
            </a:pPr>
            <a:br>
              <a:rPr lang="en-US" sz="1800" dirty="0"/>
            </a:br>
            <a:br>
              <a:rPr lang="en-US" sz="1800" dirty="0"/>
            </a:br>
            <a:br>
              <a:rPr lang="en-US" sz="1800" dirty="0"/>
            </a:br>
            <a:endParaRPr lang="en-US" sz="1800" dirty="0"/>
          </a:p>
          <a:p>
            <a:pPr marL="0" indent="0">
              <a:buNone/>
            </a:pPr>
            <a:br>
              <a:rPr lang="en-US" sz="1800" dirty="0"/>
            </a:br>
            <a:br>
              <a:rPr lang="en-US" sz="1800" dirty="0"/>
            </a:br>
            <a:endParaRPr lang="en-US" sz="1800" dirty="0"/>
          </a:p>
        </p:txBody>
      </p:sp>
      <p:sp>
        <p:nvSpPr>
          <p:cNvPr id="4" name="Slide Number Placeholder 3">
            <a:extLst>
              <a:ext uri="{FF2B5EF4-FFF2-40B4-BE49-F238E27FC236}">
                <a16:creationId xmlns:a16="http://schemas.microsoft.com/office/drawing/2014/main" id="{D80A2729-1732-2046-89F9-FA4DB169A5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21FC5C2D-5A3C-4C43-8C1A-7654AE258E7B}"/>
              </a:ext>
            </a:extLst>
          </p:cNvPr>
          <p:cNvPicPr>
            <a:picLocks noChangeAspect="1"/>
          </p:cNvPicPr>
          <p:nvPr/>
        </p:nvPicPr>
        <p:blipFill>
          <a:blip r:embed="rId8"/>
          <a:stretch>
            <a:fillRect/>
          </a:stretch>
        </p:blipFill>
        <p:spPr>
          <a:xfrm>
            <a:off x="129251" y="3789040"/>
            <a:ext cx="8755925" cy="2002160"/>
          </a:xfrm>
          <a:prstGeom prst="rect">
            <a:avLst/>
          </a:prstGeom>
        </p:spPr>
      </p:pic>
    </p:spTree>
    <p:extLst>
      <p:ext uri="{BB962C8B-B14F-4D97-AF65-F5344CB8AC3E}">
        <p14:creationId xmlns:p14="http://schemas.microsoft.com/office/powerpoint/2010/main" val="2321253894"/>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96A6595C-436B-B546-8CE9-DFF850FBB246}"/>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29842331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8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"A Modern Primer on Processing in Memory"</a:t>
            </a:r>
            <a:br>
              <a:rPr kumimoji="0" lang="en-US" sz="1800" b="0" i="0" u="none" strike="noStrike" kern="1200" cap="none" spc="0" normalizeH="0" baseline="0" noProof="0" dirty="0">
                <a:ln>
                  <a:noFill/>
                </a:ln>
                <a:solidFill>
                  <a:srgbClr val="0432FF"/>
                </a:solidFill>
                <a:effectLst/>
                <a:uLnTx/>
                <a:uFillTx/>
                <a:latin typeface="Tahoma"/>
                <a:ea typeface="+mn-ea"/>
                <a:cs typeface="+mn-cs"/>
              </a:rPr>
            </a:br>
            <a:r>
              <a:rPr kumimoji="0" lang="en-US" sz="1800" b="0" i="1" u="none" strike="noStrike" kern="1200" cap="none" spc="0" normalizeH="0" baseline="0" noProof="0" dirty="0">
                <a:ln>
                  <a:noFill/>
                </a:ln>
                <a:solidFill>
                  <a:srgbClr val="000000"/>
                </a:solidFill>
                <a:effectLst/>
                <a:uLnTx/>
                <a:uFillTx/>
                <a:latin typeface="Tahoma"/>
                <a:ea typeface="+mn-ea"/>
                <a:cs typeface="+mn-cs"/>
              </a:rPr>
              <a:t>Invited Book Chapter in </a:t>
            </a:r>
            <a:r>
              <a:rPr kumimoji="0" lang="en-US" sz="1800" b="1" i="1" u="none" strike="noStrike" kern="1200" cap="none" spc="0" normalizeH="0" baseline="0" noProof="0" dirty="0">
                <a:ln>
                  <a:noFill/>
                </a:ln>
                <a:solidFill>
                  <a:srgbClr val="000000"/>
                </a:solidFill>
                <a:effectLst/>
                <a:uLnTx/>
                <a:uFillTx/>
                <a:latin typeface="Tahoma"/>
                <a:ea typeface="+mn-ea"/>
                <a:cs typeface="+mn-cs"/>
                <a:hlinkClick r:id="rId3"/>
              </a:rPr>
              <a:t>Emerging Computing: From Devices to Systems - Looking Beyond Moore and Von Neumann</a:t>
            </a:r>
            <a:r>
              <a:rPr kumimoji="0" lang="en-US" sz="1800" b="0" i="0" u="none" strike="noStrike" kern="1200" cap="none" spc="0" normalizeH="0" baseline="0" noProof="0" dirty="0">
                <a:ln>
                  <a:noFill/>
                </a:ln>
                <a:solidFill>
                  <a:srgbClr val="000000"/>
                </a:solidFill>
                <a:effectLst/>
                <a:uLnTx/>
                <a:uFillTx/>
                <a:latin typeface="Tahoma"/>
                <a:ea typeface="+mn-ea"/>
                <a:cs typeface="+mn-cs"/>
              </a:rPr>
              <a:t>, Springer, to be published in 2021.</a:t>
            </a: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A5EA4CA5-FBD8-9749-9830-D77D34BE5845}"/>
              </a:ext>
            </a:extLst>
          </p:cNvPr>
          <p:cNvPicPr>
            <a:picLocks noChangeAspect="1"/>
          </p:cNvPicPr>
          <p:nvPr/>
        </p:nvPicPr>
        <p:blipFill>
          <a:blip r:embed="rId5"/>
          <a:stretch>
            <a:fillRect/>
          </a:stretch>
        </p:blipFill>
        <p:spPr>
          <a:xfrm>
            <a:off x="-14659" y="1455514"/>
            <a:ext cx="9144000" cy="2744353"/>
          </a:xfrm>
          <a:prstGeom prst="rect">
            <a:avLst/>
          </a:prstGeom>
        </p:spPr>
      </p:pic>
    </p:spTree>
    <p:extLst>
      <p:ext uri="{BB962C8B-B14F-4D97-AF65-F5344CB8AC3E}">
        <p14:creationId xmlns:p14="http://schemas.microsoft.com/office/powerpoint/2010/main" val="13093831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 (II)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Saugata Ghose, Amirali Boroumand, </a:t>
            </a:r>
            <a:r>
              <a:rPr kumimoji="0" lang="en-US" sz="1700" b="0" i="0" u="none" strike="noStrike" kern="1200" cap="none" spc="0" normalizeH="0" baseline="0" noProof="0" dirty="0" err="1">
                <a:ln>
                  <a:noFill/>
                </a:ln>
                <a:solidFill>
                  <a:srgbClr val="000000"/>
                </a:solidFill>
                <a:effectLst/>
                <a:uLnTx/>
                <a:uFillTx/>
                <a:latin typeface="Tahoma"/>
                <a:ea typeface="+mn-ea"/>
                <a:cs typeface="+mn-cs"/>
              </a:rPr>
              <a:t>Jeremie</a:t>
            </a:r>
            <a:r>
              <a:rPr kumimoji="0" lang="en-US" sz="1700" b="0" i="0" u="none" strike="noStrike" kern="1200" cap="none" spc="0" normalizeH="0" baseline="0" noProof="0" dirty="0">
                <a:ln>
                  <a:noFill/>
                </a:ln>
                <a:solidFill>
                  <a:srgbClr val="000000"/>
                </a:solidFill>
                <a:effectLst/>
                <a:uLnTx/>
                <a:uFillTx/>
                <a:latin typeface="Tahoma"/>
                <a:ea typeface="+mn-ea"/>
                <a:cs typeface="+mn-cs"/>
              </a:rPr>
              <a:t> S. Kim, Juan Gomez-Luna, and Onur Mutlu,</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"Processing-in-Memory: A Workload-Driven Perspective"</a:t>
            </a:r>
            <a:br>
              <a:rPr kumimoji="0" lang="en-US" sz="1900" b="0" i="0" u="none" strike="noStrike" kern="1200" cap="none" spc="0" normalizeH="0" baseline="0" noProof="0" dirty="0">
                <a:ln>
                  <a:noFill/>
                </a:ln>
                <a:solidFill>
                  <a:srgbClr val="0000FF"/>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Article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3"/>
              </a:rPr>
              <a:t>IBM Journal of Research &amp; Development</a:t>
            </a:r>
            <a:r>
              <a:rPr kumimoji="0" lang="en-US" sz="1900" b="0" i="1" u="none" strike="noStrike" kern="1200" cap="none" spc="0" normalizeH="0" baseline="0" noProof="0" dirty="0">
                <a:ln>
                  <a:noFill/>
                </a:ln>
                <a:solidFill>
                  <a:srgbClr val="000000"/>
                </a:solidFill>
                <a:effectLst/>
                <a:uLnTx/>
                <a:uFillTx/>
                <a:latin typeface="Tahoma"/>
                <a:ea typeface="+mn-ea"/>
                <a:cs typeface="+mn-cs"/>
              </a:rPr>
              <a:t>, Special Issue on Hardware for Artificial Intelligence</a:t>
            </a:r>
            <a:r>
              <a:rPr kumimoji="0" lang="en-US" sz="1900" b="0" i="0" u="none" strike="noStrike" kern="1200" cap="none" spc="0" normalizeH="0" baseline="0" noProof="0" dirty="0">
                <a:ln>
                  <a:noFill/>
                </a:ln>
                <a:solidFill>
                  <a:srgbClr val="000000"/>
                </a:solidFill>
                <a:effectLst/>
                <a:uLnTx/>
                <a:uFillTx/>
                <a:latin typeface="Tahoma"/>
                <a:ea typeface="+mn-ea"/>
                <a:cs typeface="+mn-cs"/>
              </a:rPr>
              <a:t>, to appear in November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2"/>
              </a:rPr>
              <a:t>Preliminary 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https://arxiv.org/pdf/1907.12947.pdf</a:t>
            </a:r>
            <a:endParaRPr kumimoji="0" lang="en-US" sz="1800" b="1" i="0" u="none" strike="noStrike" kern="1200" cap="none" spc="0" normalizeH="0" baseline="0" noProof="0" dirty="0">
              <a:ln>
                <a:noFill/>
              </a:ln>
              <a:solidFill>
                <a:srgbClr val="0000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FBED0A37-4CC1-FB45-AFBB-5CD2236B61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612" y="2457019"/>
            <a:ext cx="9144000" cy="1055077"/>
          </a:xfrm>
          <a:prstGeom prst="rect">
            <a:avLst/>
          </a:prstGeom>
        </p:spPr>
      </p:pic>
    </p:spTree>
    <p:extLst>
      <p:ext uri="{BB962C8B-B14F-4D97-AF65-F5344CB8AC3E}">
        <p14:creationId xmlns:p14="http://schemas.microsoft.com/office/powerpoint/2010/main" val="1290435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83505-2DAA-ED43-A184-C4D419F9BE48}"/>
              </a:ext>
            </a:extLst>
          </p:cNvPr>
          <p:cNvSpPr>
            <a:spLocks noGrp="1"/>
          </p:cNvSpPr>
          <p:nvPr>
            <p:ph type="title"/>
          </p:nvPr>
        </p:nvSpPr>
        <p:spPr>
          <a:xfrm>
            <a:off x="228600" y="152400"/>
            <a:ext cx="8915400" cy="1066800"/>
          </a:xfrm>
        </p:spPr>
        <p:txBody>
          <a:bodyPr/>
          <a:lstStyle/>
          <a:p>
            <a:r>
              <a:rPr lang="en-US" sz="3800" dirty="0"/>
              <a:t>UPMEM Processing-in-DRAM Engine (2019)</a:t>
            </a:r>
          </a:p>
        </p:txBody>
      </p:sp>
      <p:sp>
        <p:nvSpPr>
          <p:cNvPr id="4" name="Slide Number Placeholder 3">
            <a:extLst>
              <a:ext uri="{FF2B5EF4-FFF2-40B4-BE49-F238E27FC236}">
                <a16:creationId xmlns:a16="http://schemas.microsoft.com/office/drawing/2014/main" id="{1BC247EB-0F00-D348-A874-BCF1EE2FA570}"/>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AB0E41-6335-3B40-AB06-F5B4D651A9D6}"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145</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
        <p:nvSpPr>
          <p:cNvPr id="11" name="Content Placeholder 10">
            <a:extLst>
              <a:ext uri="{FF2B5EF4-FFF2-40B4-BE49-F238E27FC236}">
                <a16:creationId xmlns:a16="http://schemas.microsoft.com/office/drawing/2014/main" id="{75EB2FE4-BC58-E94C-8039-4CDE8EEBB0EA}"/>
              </a:ext>
            </a:extLst>
          </p:cNvPr>
          <p:cNvSpPr>
            <a:spLocks noGrp="1"/>
          </p:cNvSpPr>
          <p:nvPr>
            <p:ph idx="1"/>
          </p:nvPr>
        </p:nvSpPr>
        <p:spPr>
          <a:xfrm>
            <a:off x="136251" y="964045"/>
            <a:ext cx="8610600" cy="5193723"/>
          </a:xfrm>
        </p:spPr>
        <p:txBody>
          <a:bodyPr/>
          <a:lstStyle/>
          <a:p>
            <a:r>
              <a:rPr lang="en-US" dirty="0">
                <a:solidFill>
                  <a:srgbClr val="FF0000"/>
                </a:solidFill>
              </a:rPr>
              <a:t>Processing in DRAM Engine </a:t>
            </a:r>
          </a:p>
          <a:p>
            <a:r>
              <a:rPr lang="en-US" dirty="0"/>
              <a:t>Includes </a:t>
            </a:r>
            <a:r>
              <a:rPr lang="en-US" b="1" dirty="0"/>
              <a:t>standard DIMM modules</a:t>
            </a:r>
            <a:r>
              <a:rPr lang="en-US" dirty="0"/>
              <a:t>, with a </a:t>
            </a:r>
            <a:r>
              <a:rPr lang="en-US" b="1" dirty="0"/>
              <a:t>large number of DPU processors </a:t>
            </a:r>
            <a:r>
              <a:rPr lang="en-US" dirty="0"/>
              <a:t>combined with DRAM chips.</a:t>
            </a:r>
          </a:p>
          <a:p>
            <a:pPr marL="0" indent="0">
              <a:buNone/>
            </a:pPr>
            <a:endParaRPr lang="en-US" dirty="0"/>
          </a:p>
          <a:p>
            <a:r>
              <a:rPr lang="en-US" dirty="0"/>
              <a:t>Replaces </a:t>
            </a:r>
            <a:r>
              <a:rPr lang="en-US" b="1" dirty="0"/>
              <a:t>standard</a:t>
            </a:r>
            <a:r>
              <a:rPr lang="en-US" dirty="0"/>
              <a:t> DIMMs</a:t>
            </a:r>
          </a:p>
          <a:p>
            <a:pPr lvl="1"/>
            <a:r>
              <a:rPr lang="en-US" dirty="0"/>
              <a:t>DDR4 R-DIMM modules</a:t>
            </a:r>
          </a:p>
          <a:p>
            <a:pPr lvl="2"/>
            <a:r>
              <a:rPr lang="en-US" dirty="0"/>
              <a:t>8GB+128 DPUs (16 PIM chips)</a:t>
            </a:r>
          </a:p>
          <a:p>
            <a:pPr lvl="2"/>
            <a:r>
              <a:rPr lang="en-US" dirty="0"/>
              <a:t>Standard 2x-nm DRAM process</a:t>
            </a:r>
          </a:p>
          <a:p>
            <a:pPr lvl="1"/>
            <a:r>
              <a:rPr lang="en-US" b="1" dirty="0"/>
              <a:t>Large amounts of</a:t>
            </a:r>
            <a:r>
              <a:rPr lang="en-US" dirty="0"/>
              <a:t> compute &amp; memory bandwidth</a:t>
            </a:r>
          </a:p>
        </p:txBody>
      </p:sp>
      <p:pic>
        <p:nvPicPr>
          <p:cNvPr id="8" name="Picture 7">
            <a:extLst>
              <a:ext uri="{FF2B5EF4-FFF2-40B4-BE49-F238E27FC236}">
                <a16:creationId xmlns:a16="http://schemas.microsoft.com/office/drawing/2014/main" id="{D52C3A3A-02C6-5F46-8278-4883459024F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79331" y="2362200"/>
            <a:ext cx="3064669" cy="1809469"/>
          </a:xfrm>
          <a:prstGeom prst="rect">
            <a:avLst/>
          </a:prstGeom>
        </p:spPr>
      </p:pic>
      <p:sp>
        <p:nvSpPr>
          <p:cNvPr id="3" name="TextBox 2">
            <a:extLst>
              <a:ext uri="{FF2B5EF4-FFF2-40B4-BE49-F238E27FC236}">
                <a16:creationId xmlns:a16="http://schemas.microsoft.com/office/drawing/2014/main" id="{33094D00-96B4-E74E-917B-BA57463AF2F6}"/>
              </a:ext>
            </a:extLst>
          </p:cNvPr>
          <p:cNvSpPr txBox="1"/>
          <p:nvPr/>
        </p:nvSpPr>
        <p:spPr>
          <a:xfrm>
            <a:off x="19665" y="6392637"/>
            <a:ext cx="6714852"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https://www.anandtech.com/show/14750/hot-chips-31-analysis-inmemory-processing-by-upmem</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10" name="Picture 9">
            <a:extLst>
              <a:ext uri="{FF2B5EF4-FFF2-40B4-BE49-F238E27FC236}">
                <a16:creationId xmlns:a16="http://schemas.microsoft.com/office/drawing/2014/main" id="{69DF79F1-207B-C34F-AF17-579F237B3EF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8600" y="4724400"/>
            <a:ext cx="8754585" cy="1709697"/>
          </a:xfrm>
          <a:prstGeom prst="rect">
            <a:avLst/>
          </a:prstGeom>
        </p:spPr>
      </p:pic>
      <p:sp>
        <p:nvSpPr>
          <p:cNvPr id="13" name="Rectangle 12">
            <a:extLst>
              <a:ext uri="{FF2B5EF4-FFF2-40B4-BE49-F238E27FC236}">
                <a16:creationId xmlns:a16="http://schemas.microsoft.com/office/drawing/2014/main" id="{194B1677-FAD4-8147-AAAE-CAD39B29F335}"/>
              </a:ext>
            </a:extLst>
          </p:cNvPr>
          <p:cNvSpPr/>
          <p:nvPr/>
        </p:nvSpPr>
        <p:spPr>
          <a:xfrm>
            <a:off x="-17231" y="6594579"/>
            <a:ext cx="9175979" cy="27699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5"/>
              </a:rPr>
              <a:t>https://www.upmem.com/video-upmem-presenting-its-true-processing-in-memory-solution-hot-chips-2019/</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943032683"/>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6BF00-CBE8-814D-B088-82A94D9E6251}"/>
              </a:ext>
            </a:extLst>
          </p:cNvPr>
          <p:cNvSpPr>
            <a:spLocks noGrp="1"/>
          </p:cNvSpPr>
          <p:nvPr>
            <p:ph type="title"/>
          </p:nvPr>
        </p:nvSpPr>
        <p:spPr/>
        <p:txBody>
          <a:bodyPr>
            <a:normAutofit fontScale="90000"/>
          </a:bodyPr>
          <a:lstStyle/>
          <a:p>
            <a:r>
              <a:rPr lang="en-US" dirty="0"/>
              <a:t>UPMEM Memory Modules</a:t>
            </a:r>
          </a:p>
        </p:txBody>
      </p:sp>
      <p:sp>
        <p:nvSpPr>
          <p:cNvPr id="3" name="Content Placeholder 2">
            <a:extLst>
              <a:ext uri="{FF2B5EF4-FFF2-40B4-BE49-F238E27FC236}">
                <a16:creationId xmlns:a16="http://schemas.microsoft.com/office/drawing/2014/main" id="{85F3EBD4-3CCC-C145-B4CE-E1E9E7261360}"/>
              </a:ext>
            </a:extLst>
          </p:cNvPr>
          <p:cNvSpPr>
            <a:spLocks noGrp="1"/>
          </p:cNvSpPr>
          <p:nvPr>
            <p:ph idx="1"/>
          </p:nvPr>
        </p:nvSpPr>
        <p:spPr/>
        <p:txBody>
          <a:bodyPr/>
          <a:lstStyle/>
          <a:p>
            <a:r>
              <a:rPr lang="en-US" sz="2600" dirty="0"/>
              <a:t>E19: 8 chips DIMM (1 rank). DPUs @ 267 MHz</a:t>
            </a:r>
          </a:p>
          <a:p>
            <a:r>
              <a:rPr lang="en-US" sz="2600" dirty="0"/>
              <a:t>P21: 16 chips DIMM (2 ranks). DPUs @ 350 MHz</a:t>
            </a:r>
          </a:p>
        </p:txBody>
      </p:sp>
      <p:pic>
        <p:nvPicPr>
          <p:cNvPr id="6" name="Picture 5">
            <a:extLst>
              <a:ext uri="{FF2B5EF4-FFF2-40B4-BE49-F238E27FC236}">
                <a16:creationId xmlns:a16="http://schemas.microsoft.com/office/drawing/2014/main" id="{515C2AE4-3B3A-DE4A-A3A4-2A8ADB7D2F47}"/>
              </a:ext>
            </a:extLst>
          </p:cNvPr>
          <p:cNvPicPr>
            <a:picLocks noChangeAspect="1"/>
          </p:cNvPicPr>
          <p:nvPr/>
        </p:nvPicPr>
        <p:blipFill>
          <a:blip r:embed="rId3"/>
          <a:stretch>
            <a:fillRect/>
          </a:stretch>
        </p:blipFill>
        <p:spPr>
          <a:xfrm>
            <a:off x="1724637" y="2058625"/>
            <a:ext cx="5694726" cy="4141619"/>
          </a:xfrm>
          <a:prstGeom prst="rect">
            <a:avLst/>
          </a:prstGeom>
        </p:spPr>
      </p:pic>
      <p:sp>
        <p:nvSpPr>
          <p:cNvPr id="5" name="TextBox 4">
            <a:extLst>
              <a:ext uri="{FF2B5EF4-FFF2-40B4-BE49-F238E27FC236}">
                <a16:creationId xmlns:a16="http://schemas.microsoft.com/office/drawing/2014/main" id="{9FFAC973-70A2-804A-B666-069E89D6CF82}"/>
              </a:ext>
            </a:extLst>
          </p:cNvPr>
          <p:cNvSpPr txBox="1"/>
          <p:nvPr/>
        </p:nvSpPr>
        <p:spPr>
          <a:xfrm>
            <a:off x="3996362" y="6479300"/>
            <a:ext cx="1151277"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hlinkClick r:id="rId4"/>
              </a:rPr>
              <a:t>www.upmem.com</a:t>
            </a:r>
            <a:endParaRPr kumimoji="0" lang="en-US" sz="1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Tree>
    <p:extLst>
      <p:ext uri="{BB962C8B-B14F-4D97-AF65-F5344CB8AC3E}">
        <p14:creationId xmlns:p14="http://schemas.microsoft.com/office/powerpoint/2010/main" val="57427224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6BF00-CBE8-814D-B088-82A94D9E6251}"/>
              </a:ext>
            </a:extLst>
          </p:cNvPr>
          <p:cNvSpPr>
            <a:spLocks noGrp="1"/>
          </p:cNvSpPr>
          <p:nvPr>
            <p:ph type="title"/>
          </p:nvPr>
        </p:nvSpPr>
        <p:spPr/>
        <p:txBody>
          <a:bodyPr>
            <a:normAutofit fontScale="90000"/>
          </a:bodyPr>
          <a:lstStyle/>
          <a:p>
            <a:r>
              <a:rPr lang="en-US" dirty="0"/>
              <a:t>PIM System Organization</a:t>
            </a:r>
          </a:p>
        </p:txBody>
      </p:sp>
      <p:sp>
        <p:nvSpPr>
          <p:cNvPr id="3" name="Content Placeholder 2">
            <a:extLst>
              <a:ext uri="{FF2B5EF4-FFF2-40B4-BE49-F238E27FC236}">
                <a16:creationId xmlns:a16="http://schemas.microsoft.com/office/drawing/2014/main" id="{85F3EBD4-3CCC-C145-B4CE-E1E9E7261360}"/>
              </a:ext>
            </a:extLst>
          </p:cNvPr>
          <p:cNvSpPr>
            <a:spLocks noGrp="1"/>
          </p:cNvSpPr>
          <p:nvPr>
            <p:ph idx="1"/>
          </p:nvPr>
        </p:nvSpPr>
        <p:spPr/>
        <p:txBody>
          <a:bodyPr/>
          <a:lstStyle/>
          <a:p>
            <a:r>
              <a:rPr lang="en-US" sz="2600" dirty="0"/>
              <a:t>UPMEM-based PIM system with </a:t>
            </a:r>
            <a:r>
              <a:rPr lang="en-US" sz="2600" dirty="0">
                <a:solidFill>
                  <a:srgbClr val="00B050"/>
                </a:solidFill>
              </a:rPr>
              <a:t>20 UPMEM memory modules of 16 chips each (40 ranks) </a:t>
            </a:r>
            <a:r>
              <a:rPr lang="en-US" sz="2600" dirty="0">
                <a:solidFill>
                  <a:srgbClr val="00B050"/>
                </a:solidFill>
                <a:sym typeface="Wingdings" pitchFamily="2" charset="2"/>
              </a:rPr>
              <a:t> 2560 DPUs</a:t>
            </a:r>
            <a:endParaRPr lang="en-US" sz="2600" dirty="0">
              <a:solidFill>
                <a:srgbClr val="00B050"/>
              </a:solidFill>
            </a:endParaRPr>
          </a:p>
        </p:txBody>
      </p:sp>
      <p:pic>
        <p:nvPicPr>
          <p:cNvPr id="5" name="Picture 4">
            <a:extLst>
              <a:ext uri="{FF2B5EF4-FFF2-40B4-BE49-F238E27FC236}">
                <a16:creationId xmlns:a16="http://schemas.microsoft.com/office/drawing/2014/main" id="{4E58845B-7079-974C-8E30-D3C7BC4A9684}"/>
              </a:ext>
            </a:extLst>
          </p:cNvPr>
          <p:cNvPicPr>
            <a:picLocks noChangeAspect="1"/>
          </p:cNvPicPr>
          <p:nvPr/>
        </p:nvPicPr>
        <p:blipFill>
          <a:blip r:embed="rId3"/>
          <a:stretch>
            <a:fillRect/>
          </a:stretch>
        </p:blipFill>
        <p:spPr>
          <a:xfrm>
            <a:off x="2061506" y="1844713"/>
            <a:ext cx="5109612" cy="4572000"/>
          </a:xfrm>
          <a:prstGeom prst="rect">
            <a:avLst/>
          </a:prstGeom>
        </p:spPr>
      </p:pic>
    </p:spTree>
    <p:extLst>
      <p:ext uri="{BB962C8B-B14F-4D97-AF65-F5344CB8AC3E}">
        <p14:creationId xmlns:p14="http://schemas.microsoft.com/office/powerpoint/2010/main" val="229466342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p:txBody>
          <a:bodyPr/>
          <a:lstStyle/>
          <a:p>
            <a:r>
              <a:rPr lang="en-US" dirty="0"/>
              <a:t>More on the UPMEM PIM System</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endParaRPr lang="en-US" dirty="0">
              <a:solidFill>
                <a:srgbClr val="0000FF"/>
              </a:solidFill>
            </a:endParaRPr>
          </a:p>
        </p:txBody>
      </p:sp>
      <p:sp>
        <p:nvSpPr>
          <p:cNvPr id="5" name="Rectangle 4">
            <a:extLst>
              <a:ext uri="{FF2B5EF4-FFF2-40B4-BE49-F238E27FC236}">
                <a16:creationId xmlns:a16="http://schemas.microsoft.com/office/drawing/2014/main" id="{5DFA3366-29E6-914D-98EA-E6458972951E}"/>
              </a:ext>
            </a:extLst>
          </p:cNvPr>
          <p:cNvSpPr/>
          <p:nvPr/>
        </p:nvSpPr>
        <p:spPr>
          <a:xfrm>
            <a:off x="-76200" y="6535579"/>
            <a:ext cx="915350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https://www.youtube.com/watch?v=Sscy1Wrr22A&amp;list=PL5Q2soXY2Zi9xidyIgBxUz7xRPS-wisBN&amp;index=26</a:t>
            </a: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rPr>
              <a:t> </a:t>
            </a:r>
          </a:p>
        </p:txBody>
      </p:sp>
      <p:pic>
        <p:nvPicPr>
          <p:cNvPr id="4" name="Picture 3">
            <a:extLst>
              <a:ext uri="{FF2B5EF4-FFF2-40B4-BE49-F238E27FC236}">
                <a16:creationId xmlns:a16="http://schemas.microsoft.com/office/drawing/2014/main" id="{BC9E9B4F-8A34-9544-86B1-2FE3041A688A}"/>
              </a:ext>
            </a:extLst>
          </p:cNvPr>
          <p:cNvPicPr>
            <a:picLocks noChangeAspect="1"/>
          </p:cNvPicPr>
          <p:nvPr/>
        </p:nvPicPr>
        <p:blipFill>
          <a:blip r:embed="rId3"/>
          <a:stretch>
            <a:fillRect/>
          </a:stretch>
        </p:blipFill>
        <p:spPr>
          <a:xfrm>
            <a:off x="609600" y="929271"/>
            <a:ext cx="7848600" cy="5511108"/>
          </a:xfrm>
          <a:prstGeom prst="rect">
            <a:avLst/>
          </a:prstGeom>
        </p:spPr>
      </p:pic>
    </p:spTree>
    <p:extLst>
      <p:ext uri="{BB962C8B-B14F-4D97-AF65-F5344CB8AC3E}">
        <p14:creationId xmlns:p14="http://schemas.microsoft.com/office/powerpoint/2010/main" val="2515447642"/>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BC16C-9759-FC44-89ED-791187DE959D}"/>
              </a:ext>
            </a:extLst>
          </p:cNvPr>
          <p:cNvSpPr>
            <a:spLocks noGrp="1"/>
          </p:cNvSpPr>
          <p:nvPr>
            <p:ph type="title"/>
          </p:nvPr>
        </p:nvSpPr>
        <p:spPr>
          <a:xfrm>
            <a:off x="228600" y="152400"/>
            <a:ext cx="9023920" cy="1066800"/>
          </a:xfrm>
        </p:spPr>
        <p:txBody>
          <a:bodyPr/>
          <a:lstStyle/>
          <a:p>
            <a:r>
              <a:rPr lang="en-US" sz="3200" dirty="0"/>
              <a:t>Experimental Analysis of the UPMEM PIM Engine</a:t>
            </a:r>
            <a:endParaRPr lang="en-US" sz="2400" dirty="0"/>
          </a:p>
        </p:txBody>
      </p:sp>
      <p:sp>
        <p:nvSpPr>
          <p:cNvPr id="3" name="Content Placeholder 2">
            <a:extLst>
              <a:ext uri="{FF2B5EF4-FFF2-40B4-BE49-F238E27FC236}">
                <a16:creationId xmlns:a16="http://schemas.microsoft.com/office/drawing/2014/main" id="{61439010-5FA7-AA42-A731-A388AD812771}"/>
              </a:ext>
            </a:extLst>
          </p:cNvPr>
          <p:cNvSpPr>
            <a:spLocks noGrp="1"/>
          </p:cNvSpPr>
          <p:nvPr>
            <p:ph idx="1"/>
          </p:nvPr>
        </p:nvSpPr>
        <p:spPr/>
        <p:txBody>
          <a:bodyPr/>
          <a:lstStyle/>
          <a:p>
            <a:endParaRPr lang="en-US" dirty="0"/>
          </a:p>
        </p:txBody>
      </p:sp>
      <p:sp>
        <p:nvSpPr>
          <p:cNvPr id="6" name="TextBox 5">
            <a:extLst>
              <a:ext uri="{FF2B5EF4-FFF2-40B4-BE49-F238E27FC236}">
                <a16:creationId xmlns:a16="http://schemas.microsoft.com/office/drawing/2014/main" id="{104A979B-A23E-4F49-9F1F-3DE77918710A}"/>
              </a:ext>
            </a:extLst>
          </p:cNvPr>
          <p:cNvSpPr txBox="1"/>
          <p:nvPr/>
        </p:nvSpPr>
        <p:spPr>
          <a:xfrm>
            <a:off x="4355976" y="6502956"/>
            <a:ext cx="424827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https://arxiv.org/pdf/2105.03814.pdf</a:t>
            </a:r>
            <a:r>
              <a:rPr kumimoji="0" lang="en-US" sz="1600" b="1" i="0" u="none" strike="noStrike" kern="1200" cap="none" spc="0" normalizeH="0" baseline="0" noProof="0" dirty="0">
                <a:ln>
                  <a:noFill/>
                </a:ln>
                <a:solidFill>
                  <a:srgbClr val="0432FF"/>
                </a:solidFill>
                <a:effectLst/>
                <a:uLnTx/>
                <a:uFillTx/>
                <a:latin typeface="Tahoma"/>
                <a:ea typeface="+mn-ea"/>
                <a:cs typeface="+mn-cs"/>
              </a:rPr>
              <a:t> </a:t>
            </a:r>
          </a:p>
        </p:txBody>
      </p:sp>
      <p:pic>
        <p:nvPicPr>
          <p:cNvPr id="4" name="Picture 3">
            <a:extLst>
              <a:ext uri="{FF2B5EF4-FFF2-40B4-BE49-F238E27FC236}">
                <a16:creationId xmlns:a16="http://schemas.microsoft.com/office/drawing/2014/main" id="{17AE92A9-1CB3-0F44-AB44-B64795F93A90}"/>
              </a:ext>
            </a:extLst>
          </p:cNvPr>
          <p:cNvPicPr>
            <a:picLocks noChangeAspect="1"/>
          </p:cNvPicPr>
          <p:nvPr/>
        </p:nvPicPr>
        <p:blipFill>
          <a:blip r:embed="rId3"/>
          <a:stretch>
            <a:fillRect/>
          </a:stretch>
        </p:blipFill>
        <p:spPr>
          <a:xfrm>
            <a:off x="1541793" y="905635"/>
            <a:ext cx="5628366" cy="5663281"/>
          </a:xfrm>
          <a:prstGeom prst="rect">
            <a:avLst/>
          </a:prstGeom>
        </p:spPr>
      </p:pic>
    </p:spTree>
    <p:extLst>
      <p:ext uri="{BB962C8B-B14F-4D97-AF65-F5344CB8AC3E}">
        <p14:creationId xmlns:p14="http://schemas.microsoft.com/office/powerpoint/2010/main" val="413155460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4AD78-64D2-9C47-B050-A2D2C6E7DA86}"/>
              </a:ext>
            </a:extLst>
          </p:cNvPr>
          <p:cNvSpPr>
            <a:spLocks noGrp="1"/>
          </p:cNvSpPr>
          <p:nvPr>
            <p:ph type="title"/>
          </p:nvPr>
        </p:nvSpPr>
        <p:spPr>
          <a:xfrm>
            <a:off x="228600" y="152400"/>
            <a:ext cx="9023920" cy="1066800"/>
          </a:xfrm>
        </p:spPr>
        <p:txBody>
          <a:bodyPr/>
          <a:lstStyle/>
          <a:p>
            <a:r>
              <a:rPr lang="en-US" sz="3800" dirty="0"/>
              <a:t>More on Fast &amp; Efficient Genome Analysis …</a:t>
            </a:r>
          </a:p>
        </p:txBody>
      </p:sp>
      <p:sp>
        <p:nvSpPr>
          <p:cNvPr id="3" name="Content Placeholder 2">
            <a:extLst>
              <a:ext uri="{FF2B5EF4-FFF2-40B4-BE49-F238E27FC236}">
                <a16:creationId xmlns:a16="http://schemas.microsoft.com/office/drawing/2014/main" id="{51802AAD-62B5-594C-82AB-3F845A08141C}"/>
              </a:ext>
            </a:extLst>
          </p:cNvPr>
          <p:cNvSpPr>
            <a:spLocks noGrp="1"/>
          </p:cNvSpPr>
          <p:nvPr>
            <p:ph idx="1"/>
          </p:nvPr>
        </p:nvSpPr>
        <p:spPr>
          <a:xfrm>
            <a:off x="228600" y="908720"/>
            <a:ext cx="8610600" cy="5339680"/>
          </a:xfrm>
        </p:spPr>
        <p:txBody>
          <a:bodyPr/>
          <a:lstStyle/>
          <a:p>
            <a:r>
              <a:rPr lang="en-US" sz="1600" dirty="0"/>
              <a:t>Onur Mutlu,</a:t>
            </a:r>
            <a:br>
              <a:rPr lang="en-US" sz="1600" dirty="0"/>
            </a:br>
            <a:r>
              <a:rPr lang="en-US" sz="1600" b="1" dirty="0">
                <a:solidFill>
                  <a:srgbClr val="0000FF"/>
                </a:solidFill>
                <a:hlinkClick r:id="rId2">
                  <a:extLst>
                    <a:ext uri="{A12FA001-AC4F-418D-AE19-62706E023703}">
                      <ahyp:hlinkClr xmlns:ahyp="http://schemas.microsoft.com/office/drawing/2018/hyperlinkcolor" val="tx"/>
                    </a:ext>
                  </a:extLst>
                </a:hlinkClick>
              </a:rPr>
              <a:t>"Accelerating Genome Analysis: A Primer on an Ongoing Journey"</a:t>
            </a:r>
            <a:br>
              <a:rPr lang="en-US" sz="1600" dirty="0"/>
            </a:br>
            <a:r>
              <a:rPr lang="en-US" sz="1600" i="1" dirty="0"/>
              <a:t>Invited Lecture at </a:t>
            </a:r>
            <a:r>
              <a:rPr lang="en-US" sz="1600" i="1" dirty="0">
                <a:hlinkClick r:id="rId3"/>
              </a:rPr>
              <a:t>Technion</a:t>
            </a:r>
            <a:r>
              <a:rPr lang="en-US" sz="1600" dirty="0"/>
              <a:t>, Virtual, 26 January 2021.</a:t>
            </a:r>
            <a:br>
              <a:rPr lang="en-US" sz="1600" dirty="0"/>
            </a:br>
            <a:r>
              <a:rPr lang="en-US" sz="1600" dirty="0"/>
              <a:t>[</a:t>
            </a:r>
            <a:r>
              <a:rPr lang="en-US" sz="1600" dirty="0">
                <a:solidFill>
                  <a:srgbClr val="FFC000"/>
                </a:solidFill>
                <a:hlinkClick r:id="rId2"/>
              </a:rPr>
              <a:t>Slides (pptx) </a:t>
            </a:r>
            <a:r>
              <a:rPr lang="en-US" sz="1600" dirty="0">
                <a:hlinkClick r:id="rId4"/>
              </a:rPr>
              <a:t>(pdf)</a:t>
            </a:r>
            <a:r>
              <a:rPr lang="en-US" sz="1600" dirty="0"/>
              <a:t>]</a:t>
            </a:r>
            <a:br>
              <a:rPr lang="en-US" sz="1600" dirty="0"/>
            </a:br>
            <a:r>
              <a:rPr lang="en-US" sz="1600" dirty="0"/>
              <a:t>[</a:t>
            </a:r>
            <a:r>
              <a:rPr lang="en-US" sz="1600" dirty="0">
                <a:hlinkClick r:id="rId5"/>
              </a:rPr>
              <a:t>Talk Video </a:t>
            </a:r>
            <a:r>
              <a:rPr lang="en-US" sz="1600" dirty="0"/>
              <a:t>(1 hour 37 minutes, including Q&amp;A)]</a:t>
            </a:r>
            <a:br>
              <a:rPr lang="en-US" sz="1600" dirty="0"/>
            </a:br>
            <a:r>
              <a:rPr lang="en-US" sz="1600" dirty="0"/>
              <a:t>[</a:t>
            </a:r>
            <a:r>
              <a:rPr lang="en-US" sz="1600" dirty="0">
                <a:hlinkClick r:id="rId6"/>
              </a:rPr>
              <a:t>Related Invited Paper (at IEEE Micro, 2020)</a:t>
            </a:r>
            <a:r>
              <a:rPr lang="en-US" sz="1600" dirty="0"/>
              <a:t>]</a:t>
            </a:r>
          </a:p>
          <a:p>
            <a:pPr marL="0" indent="0">
              <a:buNone/>
            </a:pPr>
            <a:endParaRPr lang="en-US" sz="1600" dirty="0"/>
          </a:p>
        </p:txBody>
      </p:sp>
      <p:sp>
        <p:nvSpPr>
          <p:cNvPr id="4" name="Slide Number Placeholder 3">
            <a:extLst>
              <a:ext uri="{FF2B5EF4-FFF2-40B4-BE49-F238E27FC236}">
                <a16:creationId xmlns:a16="http://schemas.microsoft.com/office/drawing/2014/main" id="{42A122B2-35CC-C64B-B5EA-4870A730338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6C4B3FF-961C-8E4D-8E32-9A70FB45E8F8}"/>
              </a:ext>
            </a:extLst>
          </p:cNvPr>
          <p:cNvPicPr>
            <a:picLocks noChangeAspect="1"/>
          </p:cNvPicPr>
          <p:nvPr/>
        </p:nvPicPr>
        <p:blipFill>
          <a:blip r:embed="rId7"/>
          <a:stretch>
            <a:fillRect/>
          </a:stretch>
        </p:blipFill>
        <p:spPr>
          <a:xfrm>
            <a:off x="1399080" y="2507031"/>
            <a:ext cx="6345839" cy="4315761"/>
          </a:xfrm>
          <a:prstGeom prst="rect">
            <a:avLst/>
          </a:prstGeom>
        </p:spPr>
      </p:pic>
    </p:spTree>
    <p:extLst>
      <p:ext uri="{BB962C8B-B14F-4D97-AF65-F5344CB8AC3E}">
        <p14:creationId xmlns:p14="http://schemas.microsoft.com/office/powerpoint/2010/main" val="1815776210"/>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47028-3550-1A47-8DEF-8CD52A97E910}"/>
              </a:ext>
            </a:extLst>
          </p:cNvPr>
          <p:cNvSpPr>
            <a:spLocks noGrp="1"/>
          </p:cNvSpPr>
          <p:nvPr>
            <p:ph type="title"/>
          </p:nvPr>
        </p:nvSpPr>
        <p:spPr>
          <a:xfrm>
            <a:off x="228600" y="152400"/>
            <a:ext cx="8915400" cy="1066800"/>
          </a:xfrm>
        </p:spPr>
        <p:txBody>
          <a:bodyPr/>
          <a:lstStyle/>
          <a:p>
            <a:r>
              <a:rPr lang="en-US" dirty="0"/>
              <a:t>FPGA-based Processing Near Memory</a:t>
            </a:r>
            <a:endParaRPr lang="en-US" sz="2200" dirty="0"/>
          </a:p>
        </p:txBody>
      </p:sp>
      <p:sp>
        <p:nvSpPr>
          <p:cNvPr id="3" name="Content Placeholder 2">
            <a:extLst>
              <a:ext uri="{FF2B5EF4-FFF2-40B4-BE49-F238E27FC236}">
                <a16:creationId xmlns:a16="http://schemas.microsoft.com/office/drawing/2014/main" id="{C2BB4C24-D75A-264A-8138-057AC52036A9}"/>
              </a:ext>
            </a:extLst>
          </p:cNvPr>
          <p:cNvSpPr>
            <a:spLocks noGrp="1"/>
          </p:cNvSpPr>
          <p:nvPr>
            <p:ph idx="1"/>
          </p:nvPr>
        </p:nvSpPr>
        <p:spPr>
          <a:xfrm>
            <a:off x="228600" y="980728"/>
            <a:ext cx="8807896" cy="5267672"/>
          </a:xfrm>
        </p:spPr>
        <p:txBody>
          <a:bodyPr/>
          <a:lstStyle/>
          <a:p>
            <a:r>
              <a:rPr lang="en-US" sz="1800" dirty="0"/>
              <a:t>Gagandeep Singh, Mohammed </a:t>
            </a:r>
            <a:r>
              <a:rPr lang="en-US" sz="1800" dirty="0" err="1"/>
              <a:t>Alser</a:t>
            </a:r>
            <a:r>
              <a:rPr lang="en-US" sz="1800" dirty="0"/>
              <a:t>, </a:t>
            </a:r>
            <a:r>
              <a:rPr lang="en-US" sz="1800" dirty="0" err="1"/>
              <a:t>Damla</a:t>
            </a:r>
            <a:r>
              <a:rPr lang="en-US" sz="1800" dirty="0"/>
              <a:t> </a:t>
            </a:r>
            <a:r>
              <a:rPr lang="en-US" sz="1800" dirty="0" err="1"/>
              <a:t>Senol</a:t>
            </a:r>
            <a:r>
              <a:rPr lang="en-US" sz="1800" dirty="0"/>
              <a:t> Cali, </a:t>
            </a:r>
            <a:r>
              <a:rPr lang="en-US" sz="1800" dirty="0" err="1"/>
              <a:t>Dionysios</a:t>
            </a:r>
            <a:r>
              <a:rPr lang="en-US" sz="1800" dirty="0"/>
              <a:t> Diamantopoulos, Juan Gómez-Luna, Henk </a:t>
            </a:r>
            <a:r>
              <a:rPr lang="en-US" sz="1800" dirty="0" err="1"/>
              <a:t>Corporaal</a:t>
            </a:r>
            <a:r>
              <a:rPr lang="en-US" sz="1800" dirty="0"/>
              <a:t>, and Onur Mutlu,</a:t>
            </a:r>
            <a:br>
              <a:rPr lang="en-US" sz="1800" dirty="0"/>
            </a:br>
            <a:r>
              <a:rPr lang="en-US" sz="1800" b="1" dirty="0">
                <a:solidFill>
                  <a:srgbClr val="0000FF"/>
                </a:solidFill>
                <a:hlinkClick r:id="rId2">
                  <a:extLst>
                    <a:ext uri="{A12FA001-AC4F-418D-AE19-62706E023703}">
                      <ahyp:hlinkClr xmlns:ahyp="http://schemas.microsoft.com/office/drawing/2018/hyperlinkcolor" val="tx"/>
                    </a:ext>
                  </a:extLst>
                </a:hlinkClick>
              </a:rPr>
              <a:t>"FPGA-based Near-Memory Acceleration of Modern Data-Intensive Applications"</a:t>
            </a:r>
            <a:br>
              <a:rPr lang="en-US" sz="1800" dirty="0">
                <a:solidFill>
                  <a:srgbClr val="0000FF"/>
                </a:solidFill>
              </a:rPr>
            </a:br>
            <a:r>
              <a:rPr lang="en-US" sz="1800" i="1" dirty="0">
                <a:hlinkClick r:id="rId3"/>
              </a:rPr>
              <a:t>IEEE Micro</a:t>
            </a:r>
            <a:r>
              <a:rPr lang="en-US" sz="1800" i="1" dirty="0"/>
              <a:t> (</a:t>
            </a:r>
            <a:r>
              <a:rPr lang="en-US" sz="1800" b="1" i="1" dirty="0"/>
              <a:t>IEEE MICRO</a:t>
            </a:r>
            <a:r>
              <a:rPr lang="en-US" sz="1800" i="1" dirty="0"/>
              <a:t>)</a:t>
            </a:r>
            <a:r>
              <a:rPr lang="en-US" sz="1800" dirty="0"/>
              <a:t>, to appear, 2021.</a:t>
            </a:r>
          </a:p>
          <a:p>
            <a:pPr marL="0" indent="0">
              <a:buNone/>
            </a:pPr>
            <a:endParaRPr lang="en-US" sz="1800" dirty="0"/>
          </a:p>
        </p:txBody>
      </p:sp>
      <p:sp>
        <p:nvSpPr>
          <p:cNvPr id="4" name="Slide Number Placeholder 3">
            <a:extLst>
              <a:ext uri="{FF2B5EF4-FFF2-40B4-BE49-F238E27FC236}">
                <a16:creationId xmlns:a16="http://schemas.microsoft.com/office/drawing/2014/main" id="{FA6A5F09-0277-D841-A893-DD691A62255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976632BB-F849-E647-8BF3-F204B162FC6D}"/>
              </a:ext>
            </a:extLst>
          </p:cNvPr>
          <p:cNvPicPr>
            <a:picLocks noChangeAspect="1"/>
          </p:cNvPicPr>
          <p:nvPr/>
        </p:nvPicPr>
        <p:blipFill>
          <a:blip r:embed="rId4"/>
          <a:stretch>
            <a:fillRect/>
          </a:stretch>
        </p:blipFill>
        <p:spPr>
          <a:xfrm>
            <a:off x="0" y="2836915"/>
            <a:ext cx="9144000" cy="3472405"/>
          </a:xfrm>
          <a:prstGeom prst="rect">
            <a:avLst/>
          </a:prstGeom>
        </p:spPr>
      </p:pic>
    </p:spTree>
    <p:extLst>
      <p:ext uri="{BB962C8B-B14F-4D97-AF65-F5344CB8AC3E}">
        <p14:creationId xmlns:p14="http://schemas.microsoft.com/office/powerpoint/2010/main" val="1885492434"/>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152400"/>
            <a:ext cx="8991600" cy="1066800"/>
          </a:xfrm>
        </p:spPr>
        <p:txBody>
          <a:bodyPr/>
          <a:lstStyle/>
          <a:p>
            <a:r>
              <a:rPr lang="en-US" sz="3800" dirty="0"/>
              <a:t>Samsung Function-in-Memory DRAM (2021)</a:t>
            </a:r>
          </a:p>
        </p:txBody>
      </p:sp>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151</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a:extLst>
              <a:ext uri="{FF2B5EF4-FFF2-40B4-BE49-F238E27FC236}">
                <a16:creationId xmlns:a16="http://schemas.microsoft.com/office/drawing/2014/main" id="{5B0B81DD-E1C2-B742-9E26-9880117A5BD5}"/>
              </a:ext>
            </a:extLst>
          </p:cNvPr>
          <p:cNvPicPr>
            <a:picLocks noChangeAspect="1"/>
          </p:cNvPicPr>
          <p:nvPr/>
        </p:nvPicPr>
        <p:blipFill>
          <a:blip r:embed="rId2"/>
          <a:stretch>
            <a:fillRect/>
          </a:stretch>
        </p:blipFill>
        <p:spPr>
          <a:xfrm>
            <a:off x="304800" y="928815"/>
            <a:ext cx="8229600" cy="5552821"/>
          </a:xfrm>
          <a:prstGeom prst="rect">
            <a:avLst/>
          </a:prstGeom>
        </p:spPr>
      </p:pic>
      <p:sp>
        <p:nvSpPr>
          <p:cNvPr id="6" name="TextBox 5">
            <a:extLst>
              <a:ext uri="{FF2B5EF4-FFF2-40B4-BE49-F238E27FC236}">
                <a16:creationId xmlns:a16="http://schemas.microsoft.com/office/drawing/2014/main" id="{E2E504B7-DA66-5B4F-B558-31F93F8EC635}"/>
              </a:ext>
            </a:extLst>
          </p:cNvPr>
          <p:cNvSpPr txBox="1"/>
          <p:nvPr/>
        </p:nvSpPr>
        <p:spPr>
          <a:xfrm>
            <a:off x="533400" y="6528003"/>
            <a:ext cx="7548861" cy="4770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https://news.samsung.com/global/samsung-develops-industrys-first-high-bandwidth-memory-with-ai-processing-power</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 name="Rounded Rectangle 6">
            <a:extLst>
              <a:ext uri="{FF2B5EF4-FFF2-40B4-BE49-F238E27FC236}">
                <a16:creationId xmlns:a16="http://schemas.microsoft.com/office/drawing/2014/main" id="{2B661DE0-45C9-7F44-A759-0061E543B4F5}"/>
              </a:ext>
            </a:extLst>
          </p:cNvPr>
          <p:cNvSpPr>
            <a:spLocks noChangeArrowheads="1"/>
          </p:cNvSpPr>
          <p:nvPr/>
        </p:nvSpPr>
        <p:spPr bwMode="auto">
          <a:xfrm rot="5400000">
            <a:off x="4762500" y="2019299"/>
            <a:ext cx="228600" cy="6096000"/>
          </a:xfrm>
          <a:prstGeom prst="roundRect">
            <a:avLst>
              <a:gd name="adj" fmla="val 16667"/>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7247489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152400"/>
            <a:ext cx="8991600" cy="1066800"/>
          </a:xfrm>
        </p:spPr>
        <p:txBody>
          <a:bodyPr/>
          <a:lstStyle/>
          <a:p>
            <a:r>
              <a:rPr lang="en-US" sz="3800" dirty="0"/>
              <a:t>Samsung Function-in-Memory DRAM (2021)</a:t>
            </a:r>
          </a:p>
        </p:txBody>
      </p:sp>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152</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6" name="Picture 5">
            <a:extLst>
              <a:ext uri="{FF2B5EF4-FFF2-40B4-BE49-F238E27FC236}">
                <a16:creationId xmlns:a16="http://schemas.microsoft.com/office/drawing/2014/main" id="{3D60E39F-21C1-5448-816C-90F49DCB38F1}"/>
              </a:ext>
            </a:extLst>
          </p:cNvPr>
          <p:cNvPicPr>
            <a:picLocks noChangeAspect="1"/>
          </p:cNvPicPr>
          <p:nvPr/>
        </p:nvPicPr>
        <p:blipFill>
          <a:blip r:embed="rId2"/>
          <a:stretch>
            <a:fillRect/>
          </a:stretch>
        </p:blipFill>
        <p:spPr>
          <a:xfrm>
            <a:off x="26894" y="1037868"/>
            <a:ext cx="9144000" cy="3959071"/>
          </a:xfrm>
          <a:prstGeom prst="rect">
            <a:avLst/>
          </a:prstGeom>
        </p:spPr>
      </p:pic>
      <p:pic>
        <p:nvPicPr>
          <p:cNvPr id="7" name="Picture 6">
            <a:extLst>
              <a:ext uri="{FF2B5EF4-FFF2-40B4-BE49-F238E27FC236}">
                <a16:creationId xmlns:a16="http://schemas.microsoft.com/office/drawing/2014/main" id="{4CE8C0CB-6C34-F34A-9020-7FC8E1A932ED}"/>
              </a:ext>
            </a:extLst>
          </p:cNvPr>
          <p:cNvPicPr>
            <a:picLocks noChangeAspect="1"/>
          </p:cNvPicPr>
          <p:nvPr/>
        </p:nvPicPr>
        <p:blipFill>
          <a:blip r:embed="rId3"/>
          <a:stretch>
            <a:fillRect/>
          </a:stretch>
        </p:blipFill>
        <p:spPr>
          <a:xfrm>
            <a:off x="6096000" y="4771635"/>
            <a:ext cx="2438400" cy="1680777"/>
          </a:xfrm>
          <a:prstGeom prst="rect">
            <a:avLst/>
          </a:prstGeom>
        </p:spPr>
      </p:pic>
    </p:spTree>
    <p:extLst>
      <p:ext uri="{BB962C8B-B14F-4D97-AF65-F5344CB8AC3E}">
        <p14:creationId xmlns:p14="http://schemas.microsoft.com/office/powerpoint/2010/main" val="1956070367"/>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152400"/>
            <a:ext cx="8991600" cy="1066800"/>
          </a:xfrm>
        </p:spPr>
        <p:txBody>
          <a:bodyPr/>
          <a:lstStyle/>
          <a:p>
            <a:r>
              <a:rPr lang="en-US" sz="3800" dirty="0"/>
              <a:t>Samsung Function-in-Memory DRAM (2021)</a:t>
            </a:r>
          </a:p>
        </p:txBody>
      </p:sp>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153</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a:extLst>
              <a:ext uri="{FF2B5EF4-FFF2-40B4-BE49-F238E27FC236}">
                <a16:creationId xmlns:a16="http://schemas.microsoft.com/office/drawing/2014/main" id="{9975B62A-7CF5-E740-B603-F143F946B926}"/>
              </a:ext>
            </a:extLst>
          </p:cNvPr>
          <p:cNvPicPr>
            <a:picLocks noChangeAspect="1"/>
          </p:cNvPicPr>
          <p:nvPr/>
        </p:nvPicPr>
        <p:blipFill>
          <a:blip r:embed="rId2"/>
          <a:stretch>
            <a:fillRect/>
          </a:stretch>
        </p:blipFill>
        <p:spPr>
          <a:xfrm>
            <a:off x="0" y="1026297"/>
            <a:ext cx="9144000" cy="4805405"/>
          </a:xfrm>
          <a:prstGeom prst="rect">
            <a:avLst/>
          </a:prstGeom>
        </p:spPr>
      </p:pic>
      <p:pic>
        <p:nvPicPr>
          <p:cNvPr id="8" name="Picture 7">
            <a:extLst>
              <a:ext uri="{FF2B5EF4-FFF2-40B4-BE49-F238E27FC236}">
                <a16:creationId xmlns:a16="http://schemas.microsoft.com/office/drawing/2014/main" id="{FB1172E2-3235-8D42-BF84-8638A7D02F86}"/>
              </a:ext>
            </a:extLst>
          </p:cNvPr>
          <p:cNvPicPr>
            <a:picLocks noChangeAspect="1"/>
          </p:cNvPicPr>
          <p:nvPr/>
        </p:nvPicPr>
        <p:blipFill>
          <a:blip r:embed="rId3"/>
          <a:stretch>
            <a:fillRect/>
          </a:stretch>
        </p:blipFill>
        <p:spPr>
          <a:xfrm>
            <a:off x="268941" y="5455128"/>
            <a:ext cx="1775114" cy="1223577"/>
          </a:xfrm>
          <a:prstGeom prst="rect">
            <a:avLst/>
          </a:prstGeom>
        </p:spPr>
      </p:pic>
    </p:spTree>
    <p:extLst>
      <p:ext uri="{BB962C8B-B14F-4D97-AF65-F5344CB8AC3E}">
        <p14:creationId xmlns:p14="http://schemas.microsoft.com/office/powerpoint/2010/main" val="4253475012"/>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937A-8480-B748-AF02-B14403ACF79C}"/>
              </a:ext>
            </a:extLst>
          </p:cNvPr>
          <p:cNvSpPr>
            <a:spLocks noGrp="1"/>
          </p:cNvSpPr>
          <p:nvPr>
            <p:ph type="title"/>
          </p:nvPr>
        </p:nvSpPr>
        <p:spPr/>
        <p:txBody>
          <a:bodyPr/>
          <a:lstStyle/>
          <a:p>
            <a:r>
              <a:rPr lang="en-US" dirty="0"/>
              <a:t>Detailed Lectures on PIM (I)</a:t>
            </a:r>
          </a:p>
        </p:txBody>
      </p:sp>
      <p:sp>
        <p:nvSpPr>
          <p:cNvPr id="3" name="Content Placeholder 2">
            <a:extLst>
              <a:ext uri="{FF2B5EF4-FFF2-40B4-BE49-F238E27FC236}">
                <a16:creationId xmlns:a16="http://schemas.microsoft.com/office/drawing/2014/main" id="{0478BD05-2E95-984E-8F35-2CBFD3B723B3}"/>
              </a:ext>
            </a:extLst>
          </p:cNvPr>
          <p:cNvSpPr>
            <a:spLocks noGrp="1"/>
          </p:cNvSpPr>
          <p:nvPr>
            <p:ph idx="1"/>
          </p:nvPr>
        </p:nvSpPr>
        <p:spPr>
          <a:xfrm>
            <a:off x="228600" y="884955"/>
            <a:ext cx="8851900" cy="5211762"/>
          </a:xfrm>
        </p:spPr>
        <p:txBody>
          <a:bodyPr/>
          <a:lstStyle/>
          <a:p>
            <a:r>
              <a:rPr lang="en-US" sz="2000" dirty="0">
                <a:solidFill>
                  <a:srgbClr val="FF0000"/>
                </a:solidFill>
              </a:rPr>
              <a:t>Computer Architecture, Fall 2020, Lecture 6</a:t>
            </a:r>
          </a:p>
          <a:p>
            <a:pPr lvl="1"/>
            <a:r>
              <a:rPr lang="en-US" sz="2000" b="1" dirty="0"/>
              <a:t>Computation in Memory </a:t>
            </a:r>
            <a:r>
              <a:rPr lang="en-US" sz="2000" dirty="0"/>
              <a:t>(ETH Zürich, Fall 2020)</a:t>
            </a:r>
          </a:p>
          <a:p>
            <a:pPr lvl="1"/>
            <a:r>
              <a:rPr lang="en-US" sz="1700" dirty="0">
                <a:solidFill>
                  <a:srgbClr val="0000FF"/>
                </a:solidFill>
                <a:hlinkClick r:id="rId2">
                  <a:extLst>
                    <a:ext uri="{A12FA001-AC4F-418D-AE19-62706E023703}">
                      <ahyp:hlinkClr xmlns:ahyp="http://schemas.microsoft.com/office/drawing/2018/hyperlinkcolor" val="tx"/>
                    </a:ext>
                  </a:extLst>
                </a:hlinkClick>
              </a:rPr>
              <a:t>https://www.youtube.com/watch?v=oGcZAGwfEUE&amp;list=PL5Q2soXY2Zi9xidyIgBxUz7xRPS-wisBN&amp;index=12</a:t>
            </a:r>
            <a:endParaRPr lang="en-US" sz="1700" dirty="0">
              <a:solidFill>
                <a:srgbClr val="0000FF"/>
              </a:solidFill>
            </a:endParaRPr>
          </a:p>
          <a:p>
            <a:pPr lvl="1"/>
            <a:endParaRPr lang="en-US" sz="600" dirty="0">
              <a:solidFill>
                <a:srgbClr val="FF0000"/>
              </a:solidFill>
            </a:endParaRPr>
          </a:p>
          <a:p>
            <a:r>
              <a:rPr lang="en-US" sz="2000" dirty="0">
                <a:solidFill>
                  <a:srgbClr val="FF0000"/>
                </a:solidFill>
              </a:rPr>
              <a:t>Computer Architecture, Fall 2020, Lecture 7</a:t>
            </a:r>
          </a:p>
          <a:p>
            <a:pPr lvl="1"/>
            <a:r>
              <a:rPr lang="en-US" sz="2000" b="1" dirty="0"/>
              <a:t>Near-Data Processing </a:t>
            </a:r>
            <a:r>
              <a:rPr lang="en-US" sz="2000" dirty="0"/>
              <a:t>(ETH Zürich, Fall 2020)</a:t>
            </a:r>
          </a:p>
          <a:p>
            <a:pPr lvl="1"/>
            <a:r>
              <a:rPr lang="en-US" sz="1700" dirty="0">
                <a:solidFill>
                  <a:srgbClr val="0000FF"/>
                </a:solidFill>
                <a:hlinkClick r:id="rId3">
                  <a:extLst>
                    <a:ext uri="{A12FA001-AC4F-418D-AE19-62706E023703}">
                      <ahyp:hlinkClr xmlns:ahyp="http://schemas.microsoft.com/office/drawing/2018/hyperlinkcolor" val="tx"/>
                    </a:ext>
                  </a:extLst>
                </a:hlinkClick>
              </a:rPr>
              <a:t>https://www.youtube.com/watch?v=j2GIigqn1Qw&amp;list=PL5Q2soXY2Zi9xidyIgBxUz7xRPS-wisBN&amp;index=13</a:t>
            </a:r>
            <a:endParaRPr lang="en-US" sz="1700" dirty="0">
              <a:solidFill>
                <a:srgbClr val="0000FF"/>
              </a:solidFill>
            </a:endParaRPr>
          </a:p>
          <a:p>
            <a:pPr lvl="1"/>
            <a:endParaRPr lang="en-US" sz="600" dirty="0">
              <a:solidFill>
                <a:srgbClr val="0000FF"/>
              </a:solidFill>
            </a:endParaRPr>
          </a:p>
          <a:p>
            <a:r>
              <a:rPr lang="en-US" sz="2000" dirty="0">
                <a:solidFill>
                  <a:srgbClr val="FF0000"/>
                </a:solidFill>
              </a:rPr>
              <a:t>Computer Architecture, Fall 2020, Lecture 11a</a:t>
            </a:r>
          </a:p>
          <a:p>
            <a:pPr lvl="1"/>
            <a:r>
              <a:rPr lang="en-US" sz="2000" b="1" dirty="0"/>
              <a:t>Memory Controllers </a:t>
            </a:r>
            <a:r>
              <a:rPr lang="en-US" sz="2000" dirty="0"/>
              <a:t>(ETH Zürich, Fall 2020)</a:t>
            </a:r>
          </a:p>
          <a:p>
            <a:pPr lvl="1"/>
            <a:r>
              <a:rPr lang="en-US" sz="1700" dirty="0">
                <a:solidFill>
                  <a:srgbClr val="0000FF"/>
                </a:solidFill>
                <a:hlinkClick r:id="rId4">
                  <a:extLst>
                    <a:ext uri="{A12FA001-AC4F-418D-AE19-62706E023703}">
                      <ahyp:hlinkClr xmlns:ahyp="http://schemas.microsoft.com/office/drawing/2018/hyperlinkcolor" val="tx"/>
                    </a:ext>
                  </a:extLst>
                </a:hlinkClick>
              </a:rPr>
              <a:t>https://www.youtube.com/watch?v=TeG773OgiMQ&amp;list=PL5Q2soXY2Zi9xidyIgBxUz7xRPS-wisBN&amp;index=20 </a:t>
            </a:r>
          </a:p>
          <a:p>
            <a:pPr lvl="1"/>
            <a:endParaRPr lang="en-US" sz="600" dirty="0">
              <a:solidFill>
                <a:srgbClr val="0000FF"/>
              </a:solidFill>
              <a:hlinkClick r:id="rId4">
                <a:extLst>
                  <a:ext uri="{A12FA001-AC4F-418D-AE19-62706E023703}">
                    <ahyp:hlinkClr xmlns:ahyp="http://schemas.microsoft.com/office/drawing/2018/hyperlinkcolor" val="tx"/>
                  </a:ext>
                </a:extLst>
              </a:hlinkClick>
            </a:endParaRPr>
          </a:p>
          <a:p>
            <a:r>
              <a:rPr lang="en-US" sz="2000" dirty="0">
                <a:solidFill>
                  <a:srgbClr val="FF0000"/>
                </a:solidFill>
              </a:rPr>
              <a:t>Computer Architecture, Fall 2020, Lecture 12d</a:t>
            </a:r>
          </a:p>
          <a:p>
            <a:pPr lvl="1"/>
            <a:r>
              <a:rPr lang="en-US" sz="2000" b="1" dirty="0"/>
              <a:t>Real Processing-in-DRAM with UPMEM </a:t>
            </a:r>
            <a:r>
              <a:rPr lang="en-US" sz="2000" dirty="0"/>
              <a:t>(ETH Zürich, Fall 2020)</a:t>
            </a:r>
          </a:p>
          <a:p>
            <a:pPr lvl="1"/>
            <a:r>
              <a:rPr lang="en-US" sz="1700" dirty="0">
                <a:solidFill>
                  <a:srgbClr val="0000FF"/>
                </a:solidFill>
                <a:hlinkClick r:id="rId5">
                  <a:extLst>
                    <a:ext uri="{A12FA001-AC4F-418D-AE19-62706E023703}">
                      <ahyp:hlinkClr xmlns:ahyp="http://schemas.microsoft.com/office/drawing/2018/hyperlinkcolor" val="tx"/>
                    </a:ext>
                  </a:extLst>
                </a:hlinkClick>
              </a:rPr>
              <a:t>https://www.youtube.com/watch?v=Sscy1Wrr22A&amp;list=PL5Q2soXY2Zi9xidyIgBxUz7xRPS-wisBN&amp;index=25</a:t>
            </a:r>
            <a:endParaRPr lang="en-US" sz="1700" dirty="0">
              <a:solidFill>
                <a:srgbClr val="0000FF"/>
              </a:solidFill>
            </a:endParaRPr>
          </a:p>
          <a:p>
            <a:pPr lvl="1"/>
            <a:endParaRPr lang="en-US" sz="2000" dirty="0"/>
          </a:p>
          <a:p>
            <a:pPr lvl="1"/>
            <a:endParaRPr lang="en-US" sz="2000" dirty="0"/>
          </a:p>
        </p:txBody>
      </p:sp>
      <p:sp>
        <p:nvSpPr>
          <p:cNvPr id="4" name="Slide Number Placeholder 3">
            <a:extLst>
              <a:ext uri="{FF2B5EF4-FFF2-40B4-BE49-F238E27FC236}">
                <a16:creationId xmlns:a16="http://schemas.microsoft.com/office/drawing/2014/main" id="{0CDD3B14-C38A-CD43-A830-5A9D1992803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6" name="TextBox 5">
            <a:extLst>
              <a:ext uri="{FF2B5EF4-FFF2-40B4-BE49-F238E27FC236}">
                <a16:creationId xmlns:a16="http://schemas.microsoft.com/office/drawing/2014/main" id="{B9FA4FBF-90BC-A44A-80A5-E27853501F68}"/>
              </a:ext>
            </a:extLst>
          </p:cNvPr>
          <p:cNvSpPr txBox="1"/>
          <p:nvPr/>
        </p:nvSpPr>
        <p:spPr>
          <a:xfrm>
            <a:off x="1979712" y="6461778"/>
            <a:ext cx="56781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6">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471507145"/>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937A-8480-B748-AF02-B14403ACF79C}"/>
              </a:ext>
            </a:extLst>
          </p:cNvPr>
          <p:cNvSpPr>
            <a:spLocks noGrp="1"/>
          </p:cNvSpPr>
          <p:nvPr>
            <p:ph type="title"/>
          </p:nvPr>
        </p:nvSpPr>
        <p:spPr/>
        <p:txBody>
          <a:bodyPr/>
          <a:lstStyle/>
          <a:p>
            <a:r>
              <a:rPr lang="en-US" dirty="0"/>
              <a:t>Detailed Lectures on PIM (II)</a:t>
            </a:r>
          </a:p>
        </p:txBody>
      </p:sp>
      <p:sp>
        <p:nvSpPr>
          <p:cNvPr id="3" name="Content Placeholder 2">
            <a:extLst>
              <a:ext uri="{FF2B5EF4-FFF2-40B4-BE49-F238E27FC236}">
                <a16:creationId xmlns:a16="http://schemas.microsoft.com/office/drawing/2014/main" id="{0478BD05-2E95-984E-8F35-2CBFD3B723B3}"/>
              </a:ext>
            </a:extLst>
          </p:cNvPr>
          <p:cNvSpPr>
            <a:spLocks noGrp="1"/>
          </p:cNvSpPr>
          <p:nvPr>
            <p:ph idx="1"/>
          </p:nvPr>
        </p:nvSpPr>
        <p:spPr>
          <a:xfrm>
            <a:off x="228600" y="1036638"/>
            <a:ext cx="8851900" cy="5211762"/>
          </a:xfrm>
        </p:spPr>
        <p:txBody>
          <a:bodyPr/>
          <a:lstStyle/>
          <a:p>
            <a:r>
              <a:rPr lang="en-US" sz="2000" dirty="0">
                <a:solidFill>
                  <a:srgbClr val="FF0000"/>
                </a:solidFill>
              </a:rPr>
              <a:t>Computer Architecture, Fall 2020, Lecture 15</a:t>
            </a:r>
          </a:p>
          <a:p>
            <a:pPr lvl="1"/>
            <a:r>
              <a:rPr lang="en-US" sz="2000" b="1" dirty="0"/>
              <a:t>Emerging Memory Technologies </a:t>
            </a:r>
            <a:r>
              <a:rPr lang="en-US" sz="2000" dirty="0"/>
              <a:t>(ETH Zürich, Fall 2020)</a:t>
            </a:r>
          </a:p>
          <a:p>
            <a:pPr lvl="1"/>
            <a:r>
              <a:rPr lang="en-US" sz="1700" dirty="0">
                <a:solidFill>
                  <a:srgbClr val="0000FF"/>
                </a:solidFill>
                <a:hlinkClick r:id="rId2">
                  <a:extLst>
                    <a:ext uri="{A12FA001-AC4F-418D-AE19-62706E023703}">
                      <ahyp:hlinkClr xmlns:ahyp="http://schemas.microsoft.com/office/drawing/2018/hyperlinkcolor" val="tx"/>
                    </a:ext>
                  </a:extLst>
                </a:hlinkClick>
              </a:rPr>
              <a:t>https://www.youtube.com/watch?v=AlE1rD9G_YU&amp;list=PL5Q2soXY2Zi9xidyIgBxUz7xRPS-wisBN&amp;index=28</a:t>
            </a:r>
          </a:p>
          <a:p>
            <a:pPr lvl="1"/>
            <a:endParaRPr lang="en-US" sz="1700" dirty="0">
              <a:solidFill>
                <a:srgbClr val="0000FF"/>
              </a:solidFill>
              <a:hlinkClick r:id="rId2">
                <a:extLst>
                  <a:ext uri="{A12FA001-AC4F-418D-AE19-62706E023703}">
                    <ahyp:hlinkClr xmlns:ahyp="http://schemas.microsoft.com/office/drawing/2018/hyperlinkcolor" val="tx"/>
                  </a:ext>
                </a:extLst>
              </a:hlinkClick>
            </a:endParaRPr>
          </a:p>
          <a:p>
            <a:r>
              <a:rPr lang="en-US" sz="2000" dirty="0">
                <a:solidFill>
                  <a:srgbClr val="FF0000"/>
                </a:solidFill>
              </a:rPr>
              <a:t>Computer Architecture, Fall 2020, Lecture 16a</a:t>
            </a:r>
          </a:p>
          <a:p>
            <a:pPr lvl="1"/>
            <a:r>
              <a:rPr lang="en-US" sz="2000" b="1" dirty="0"/>
              <a:t>Opportunities &amp; Challenges of Emerging Memory Technologies </a:t>
            </a:r>
            <a:r>
              <a:rPr lang="en-US" sz="2000" dirty="0"/>
              <a:t>(ETH Zürich, Fall 2020)</a:t>
            </a:r>
          </a:p>
          <a:p>
            <a:pPr lvl="1"/>
            <a:r>
              <a:rPr lang="en-US" sz="1700" dirty="0">
                <a:solidFill>
                  <a:srgbClr val="0000FF"/>
                </a:solidFill>
                <a:hlinkClick r:id="rId3">
                  <a:extLst>
                    <a:ext uri="{A12FA001-AC4F-418D-AE19-62706E023703}">
                      <ahyp:hlinkClr xmlns:ahyp="http://schemas.microsoft.com/office/drawing/2018/hyperlinkcolor" val="tx"/>
                    </a:ext>
                  </a:extLst>
                </a:hlinkClick>
              </a:rPr>
              <a:t>https://www.youtube.com/watch?v=pmLszWGmMGQ&amp;list=PL5Q2soXY2Zi9xidyIgBxUz7xRPS-wisBN&amp;index=29</a:t>
            </a:r>
          </a:p>
          <a:p>
            <a:pPr lvl="1"/>
            <a:endParaRPr lang="en-US" sz="1700" dirty="0">
              <a:solidFill>
                <a:srgbClr val="0000FF"/>
              </a:solidFill>
              <a:hlinkClick r:id="rId3">
                <a:extLst>
                  <a:ext uri="{A12FA001-AC4F-418D-AE19-62706E023703}">
                    <ahyp:hlinkClr xmlns:ahyp="http://schemas.microsoft.com/office/drawing/2018/hyperlinkcolor" val="tx"/>
                  </a:ext>
                </a:extLst>
              </a:hlinkClick>
            </a:endParaRPr>
          </a:p>
          <a:p>
            <a:r>
              <a:rPr lang="en-US" sz="2000" dirty="0">
                <a:solidFill>
                  <a:srgbClr val="FF0000"/>
                </a:solidFill>
              </a:rPr>
              <a:t>Computer Architecture, Fall 2020, Guest Lecture</a:t>
            </a:r>
          </a:p>
          <a:p>
            <a:pPr lvl="1"/>
            <a:r>
              <a:rPr lang="en-US" sz="2000" b="1" dirty="0"/>
              <a:t>In-Memory Computing: Memory Devices &amp; Applications </a:t>
            </a:r>
            <a:r>
              <a:rPr lang="en-US" sz="2000" dirty="0"/>
              <a:t>(ETH Zürich, Fall 2020)</a:t>
            </a:r>
          </a:p>
          <a:p>
            <a:pPr lvl="1"/>
            <a:r>
              <a:rPr lang="en-US" sz="1700" dirty="0">
                <a:solidFill>
                  <a:srgbClr val="0000FF"/>
                </a:solidFill>
                <a:hlinkClick r:id="rId4">
                  <a:extLst>
                    <a:ext uri="{A12FA001-AC4F-418D-AE19-62706E023703}">
                      <ahyp:hlinkClr xmlns:ahyp="http://schemas.microsoft.com/office/drawing/2018/hyperlinkcolor" val="tx"/>
                    </a:ext>
                  </a:extLst>
                </a:hlinkClick>
              </a:rPr>
              <a:t>https://www.youtube.com/watch?v=wNmqQHiEZNk&amp;list=PL5Q2soXY2Zi9xidyIgBxUz7xRPS-wisBN&amp;index=41</a:t>
            </a:r>
          </a:p>
          <a:p>
            <a:pPr lvl="1"/>
            <a:endParaRPr lang="en-US" sz="2000" dirty="0"/>
          </a:p>
          <a:p>
            <a:pPr lvl="1"/>
            <a:endParaRPr lang="en-US" sz="2000" dirty="0"/>
          </a:p>
        </p:txBody>
      </p:sp>
      <p:sp>
        <p:nvSpPr>
          <p:cNvPr id="4" name="Slide Number Placeholder 3">
            <a:extLst>
              <a:ext uri="{FF2B5EF4-FFF2-40B4-BE49-F238E27FC236}">
                <a16:creationId xmlns:a16="http://schemas.microsoft.com/office/drawing/2014/main" id="{0CDD3B14-C38A-CD43-A830-5A9D1992803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6" name="TextBox 5">
            <a:extLst>
              <a:ext uri="{FF2B5EF4-FFF2-40B4-BE49-F238E27FC236}">
                <a16:creationId xmlns:a16="http://schemas.microsoft.com/office/drawing/2014/main" id="{B9FA4FBF-90BC-A44A-80A5-E27853501F68}"/>
              </a:ext>
            </a:extLst>
          </p:cNvPr>
          <p:cNvSpPr txBox="1"/>
          <p:nvPr/>
        </p:nvSpPr>
        <p:spPr>
          <a:xfrm>
            <a:off x="1979712" y="6461778"/>
            <a:ext cx="56781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218763417"/>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p:txBody>
          <a:bodyPr/>
          <a:lstStyle/>
          <a:p>
            <a:r>
              <a:rPr lang="en-US" dirty="0"/>
              <a:t>A Tutorial on PIM</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r>
              <a:rPr lang="en-US" dirty="0"/>
              <a:t>Onur Mutlu,</a:t>
            </a:r>
            <a:br>
              <a:rPr lang="en-US" dirty="0"/>
            </a:br>
            <a:r>
              <a:rPr lang="en-US" b="1" dirty="0">
                <a:solidFill>
                  <a:srgbClr val="FF0000"/>
                </a:solidFill>
                <a:hlinkClick r:id="rId2">
                  <a:extLst>
                    <a:ext uri="{A12FA001-AC4F-418D-AE19-62706E023703}">
                      <ahyp:hlinkClr xmlns:ahyp="http://schemas.microsoft.com/office/drawing/2018/hyperlinkcolor" val="tx"/>
                    </a:ext>
                  </a:extLst>
                </a:hlinkClick>
              </a:rPr>
              <a:t>"Memory-Centric Computing Systems"</a:t>
            </a:r>
            <a:br>
              <a:rPr lang="en-US" dirty="0"/>
            </a:br>
            <a:r>
              <a:rPr lang="en-US" dirty="0"/>
              <a:t>Invited Tutorial at </a:t>
            </a:r>
            <a:r>
              <a:rPr lang="en-US" i="1" dirty="0">
                <a:hlinkClick r:id="rId3"/>
              </a:rPr>
              <a:t>66th International Electron Devices Meeting (</a:t>
            </a:r>
            <a:r>
              <a:rPr lang="en-US" b="1" i="1" dirty="0">
                <a:hlinkClick r:id="rId3"/>
              </a:rPr>
              <a:t>IEDM</a:t>
            </a:r>
            <a:r>
              <a:rPr lang="en-US" i="1" dirty="0">
                <a:hlinkClick r:id="rId3"/>
              </a:rPr>
              <a:t>)</a:t>
            </a:r>
            <a:r>
              <a:rPr lang="en-US" dirty="0"/>
              <a:t>, Virtual, 12 December 2020.</a:t>
            </a:r>
            <a:br>
              <a:rPr lang="en-US" dirty="0"/>
            </a:br>
            <a:r>
              <a:rPr lang="en-US" dirty="0"/>
              <a:t>[</a:t>
            </a:r>
            <a:r>
              <a:rPr lang="en-US" dirty="0">
                <a:hlinkClick r:id="rId2"/>
              </a:rPr>
              <a:t>Slides (pptx)</a:t>
            </a:r>
            <a:r>
              <a:rPr lang="en-US" dirty="0"/>
              <a:t> </a:t>
            </a:r>
            <a:r>
              <a:rPr lang="en-US" dirty="0">
                <a:hlinkClick r:id="rId4"/>
              </a:rPr>
              <a:t>(pdf)</a:t>
            </a:r>
            <a:r>
              <a:rPr lang="en-US" dirty="0"/>
              <a:t>]</a:t>
            </a:r>
            <a:br>
              <a:rPr lang="en-US" dirty="0"/>
            </a:br>
            <a:r>
              <a:rPr lang="en-US" dirty="0"/>
              <a:t>[</a:t>
            </a:r>
            <a:r>
              <a:rPr lang="en-US" dirty="0">
                <a:hlinkClick r:id="rId5"/>
              </a:rPr>
              <a:t>Executive Summary Slides (pptx)</a:t>
            </a:r>
            <a:r>
              <a:rPr lang="en-US" dirty="0"/>
              <a:t> </a:t>
            </a:r>
            <a:r>
              <a:rPr lang="en-US" dirty="0">
                <a:hlinkClick r:id="rId6"/>
              </a:rPr>
              <a:t>(pdf)</a:t>
            </a:r>
            <a:r>
              <a:rPr lang="en-US" dirty="0"/>
              <a:t>]</a:t>
            </a:r>
            <a:br>
              <a:rPr lang="en-US" dirty="0"/>
            </a:br>
            <a:r>
              <a:rPr lang="en-US" dirty="0"/>
              <a:t>[</a:t>
            </a:r>
            <a:r>
              <a:rPr lang="en-US" dirty="0">
                <a:hlinkClick r:id="rId7"/>
              </a:rPr>
              <a:t>Tutorial Video</a:t>
            </a:r>
            <a:r>
              <a:rPr lang="en-US" dirty="0"/>
              <a:t> (1 hour 51 minutes)]</a:t>
            </a:r>
            <a:br>
              <a:rPr lang="en-US" dirty="0"/>
            </a:br>
            <a:r>
              <a:rPr lang="en-US" dirty="0"/>
              <a:t>[</a:t>
            </a:r>
            <a:r>
              <a:rPr lang="en-US" dirty="0">
                <a:hlinkClick r:id="rId8"/>
              </a:rPr>
              <a:t>Executive Summary Video</a:t>
            </a:r>
            <a:r>
              <a:rPr lang="en-US" dirty="0"/>
              <a:t> (2 minutes)]</a:t>
            </a:r>
            <a:br>
              <a:rPr lang="en-US" dirty="0"/>
            </a:br>
            <a:r>
              <a:rPr lang="en-US" dirty="0"/>
              <a:t>[</a:t>
            </a:r>
            <a:r>
              <a:rPr lang="en-US" dirty="0">
                <a:hlinkClick r:id="rId9"/>
              </a:rPr>
              <a:t>Abstract and Bio</a:t>
            </a:r>
            <a:r>
              <a:rPr lang="en-US" dirty="0"/>
              <a:t>]</a:t>
            </a:r>
            <a:br>
              <a:rPr lang="en-US" dirty="0"/>
            </a:br>
            <a:r>
              <a:rPr lang="en-US" dirty="0"/>
              <a:t>[</a:t>
            </a:r>
            <a:r>
              <a:rPr lang="en-US" dirty="0">
                <a:hlinkClick r:id="rId10"/>
              </a:rPr>
              <a:t>Related Keynote Paper from VLSI-DAT 2020</a:t>
            </a:r>
            <a:r>
              <a:rPr lang="en-US" dirty="0"/>
              <a:t>]</a:t>
            </a:r>
            <a:br>
              <a:rPr lang="en-US" dirty="0"/>
            </a:br>
            <a:r>
              <a:rPr lang="en-US" dirty="0"/>
              <a:t>[</a:t>
            </a:r>
            <a:r>
              <a:rPr lang="en-US" dirty="0">
                <a:hlinkClick r:id="rId11"/>
              </a:rPr>
              <a:t>Related Review Paper on Processing in Memory</a:t>
            </a:r>
            <a:r>
              <a:rPr lang="en-US" dirty="0"/>
              <a:t>]</a:t>
            </a:r>
            <a:br>
              <a:rPr lang="en-US" dirty="0"/>
            </a:br>
            <a:endParaRPr lang="en-US" dirty="0"/>
          </a:p>
          <a:p>
            <a:pPr marL="0" indent="0" algn="ctr">
              <a:buNone/>
            </a:pPr>
            <a:r>
              <a:rPr lang="en-US" dirty="0">
                <a:solidFill>
                  <a:srgbClr val="0000FF"/>
                </a:solidFill>
                <a:hlinkClick r:id="rId7">
                  <a:extLst>
                    <a:ext uri="{A12FA001-AC4F-418D-AE19-62706E023703}">
                      <ahyp:hlinkClr xmlns:ahyp="http://schemas.microsoft.com/office/drawing/2018/hyperlinkcolor" val="tx"/>
                    </a:ext>
                  </a:extLst>
                </a:hlinkClick>
              </a:rPr>
              <a:t>https://www.youtube.com/watch?v=H3sEaINPBOE</a:t>
            </a:r>
            <a:r>
              <a:rPr lang="en-US" dirty="0">
                <a:solidFill>
                  <a:srgbClr val="0000FF"/>
                </a:solidFill>
              </a:rPr>
              <a:t> </a:t>
            </a:r>
          </a:p>
        </p:txBody>
      </p:sp>
      <p:sp>
        <p:nvSpPr>
          <p:cNvPr id="4" name="Slide Number Placeholder 3">
            <a:extLst>
              <a:ext uri="{FF2B5EF4-FFF2-40B4-BE49-F238E27FC236}">
                <a16:creationId xmlns:a16="http://schemas.microsoft.com/office/drawing/2014/main" id="{668D3D00-D671-7A49-9903-3A6903D905B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Rectangle 4">
            <a:extLst>
              <a:ext uri="{FF2B5EF4-FFF2-40B4-BE49-F238E27FC236}">
                <a16:creationId xmlns:a16="http://schemas.microsoft.com/office/drawing/2014/main" id="{5DFA3366-29E6-914D-98EA-E6458972951E}"/>
              </a:ext>
            </a:extLst>
          </p:cNvPr>
          <p:cNvSpPr/>
          <p:nvPr/>
        </p:nvSpPr>
        <p:spPr>
          <a:xfrm>
            <a:off x="1590700" y="6475391"/>
            <a:ext cx="588640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12">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1247043793"/>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p:txBody>
          <a:bodyPr/>
          <a:lstStyle/>
          <a:p>
            <a:r>
              <a:rPr lang="en-US" dirty="0"/>
              <a:t>A Tutorial on PIM</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r>
              <a:rPr lang="en-US" dirty="0"/>
              <a:t>Onur Mutlu,</a:t>
            </a:r>
            <a:br>
              <a:rPr lang="en-US" dirty="0"/>
            </a:br>
            <a:r>
              <a:rPr lang="en-US" b="1" dirty="0">
                <a:hlinkClick r:id="rId2"/>
              </a:rPr>
              <a:t>"Memory-Centric Computing Systems"</a:t>
            </a:r>
            <a:br>
              <a:rPr lang="en-US" dirty="0"/>
            </a:br>
            <a:r>
              <a:rPr lang="en-US" dirty="0"/>
              <a:t>Invited Tutorial at </a:t>
            </a:r>
            <a:r>
              <a:rPr lang="en-US" i="1" dirty="0">
                <a:hlinkClick r:id="rId3"/>
              </a:rPr>
              <a:t>66th International Electron Devices Meeting (</a:t>
            </a:r>
            <a:r>
              <a:rPr lang="en-US" b="1" i="1" dirty="0">
                <a:hlinkClick r:id="rId3"/>
              </a:rPr>
              <a:t>IEDM</a:t>
            </a:r>
            <a:r>
              <a:rPr lang="en-US" i="1" dirty="0">
                <a:hlinkClick r:id="rId3"/>
              </a:rPr>
              <a:t>)</a:t>
            </a:r>
            <a:r>
              <a:rPr lang="en-US" dirty="0"/>
              <a:t>, Virtual, 12 December 2020.</a:t>
            </a:r>
            <a:br>
              <a:rPr lang="en-US" dirty="0"/>
            </a:br>
            <a:r>
              <a:rPr lang="en-US" dirty="0"/>
              <a:t>[</a:t>
            </a:r>
            <a:r>
              <a:rPr lang="en-US" dirty="0">
                <a:hlinkClick r:id="rId2"/>
              </a:rPr>
              <a:t>Slides (pptx)</a:t>
            </a:r>
            <a:r>
              <a:rPr lang="en-US" dirty="0"/>
              <a:t> </a:t>
            </a:r>
            <a:r>
              <a:rPr lang="en-US" dirty="0">
                <a:hlinkClick r:id="rId4"/>
              </a:rPr>
              <a:t>(pdf)</a:t>
            </a:r>
            <a:r>
              <a:rPr lang="en-US" dirty="0"/>
              <a:t>]</a:t>
            </a:r>
            <a:br>
              <a:rPr lang="en-US" dirty="0"/>
            </a:br>
            <a:r>
              <a:rPr lang="en-US" dirty="0"/>
              <a:t>[</a:t>
            </a:r>
            <a:r>
              <a:rPr lang="en-US" dirty="0">
                <a:hlinkClick r:id="rId5"/>
              </a:rPr>
              <a:t>Executive Summary Slides (pptx)</a:t>
            </a:r>
            <a:r>
              <a:rPr lang="en-US" dirty="0"/>
              <a:t> </a:t>
            </a:r>
            <a:r>
              <a:rPr lang="en-US" dirty="0">
                <a:hlinkClick r:id="rId6"/>
              </a:rPr>
              <a:t>(pdf)</a:t>
            </a:r>
            <a:r>
              <a:rPr lang="en-US" dirty="0"/>
              <a:t>]</a:t>
            </a:r>
            <a:br>
              <a:rPr lang="en-US" dirty="0"/>
            </a:br>
            <a:r>
              <a:rPr lang="en-US" dirty="0"/>
              <a:t>[</a:t>
            </a:r>
            <a:r>
              <a:rPr lang="en-US" dirty="0">
                <a:hlinkClick r:id="rId7"/>
              </a:rPr>
              <a:t>Tutorial Video</a:t>
            </a:r>
            <a:r>
              <a:rPr lang="en-US" dirty="0"/>
              <a:t> (1 hour 51 minutes)]</a:t>
            </a:r>
            <a:br>
              <a:rPr lang="en-US" dirty="0"/>
            </a:br>
            <a:r>
              <a:rPr lang="en-US" dirty="0"/>
              <a:t>[</a:t>
            </a:r>
            <a:r>
              <a:rPr lang="en-US" dirty="0">
                <a:hlinkClick r:id="rId8"/>
              </a:rPr>
              <a:t>Executive Summary Video</a:t>
            </a:r>
            <a:r>
              <a:rPr lang="en-US" dirty="0"/>
              <a:t> (2 minutes)]</a:t>
            </a:r>
            <a:br>
              <a:rPr lang="en-US" dirty="0"/>
            </a:br>
            <a:r>
              <a:rPr lang="en-US" dirty="0"/>
              <a:t>[</a:t>
            </a:r>
            <a:r>
              <a:rPr lang="en-US" dirty="0">
                <a:hlinkClick r:id="rId9"/>
              </a:rPr>
              <a:t>Abstract and Bio</a:t>
            </a:r>
            <a:r>
              <a:rPr lang="en-US" dirty="0"/>
              <a:t>]</a:t>
            </a:r>
            <a:br>
              <a:rPr lang="en-US" dirty="0"/>
            </a:br>
            <a:r>
              <a:rPr lang="en-US" dirty="0"/>
              <a:t>[</a:t>
            </a:r>
            <a:r>
              <a:rPr lang="en-US" dirty="0">
                <a:hlinkClick r:id="rId10"/>
              </a:rPr>
              <a:t>Related Keynote Paper from VLSI-DAT 2020</a:t>
            </a:r>
            <a:r>
              <a:rPr lang="en-US" dirty="0"/>
              <a:t>]</a:t>
            </a:r>
            <a:br>
              <a:rPr lang="en-US" dirty="0"/>
            </a:br>
            <a:r>
              <a:rPr lang="en-US" dirty="0"/>
              <a:t>[</a:t>
            </a:r>
            <a:r>
              <a:rPr lang="en-US" dirty="0">
                <a:hlinkClick r:id="rId11"/>
              </a:rPr>
              <a:t>Related Review Paper on Processing in Memory</a:t>
            </a:r>
            <a:r>
              <a:rPr lang="en-US" dirty="0"/>
              <a:t>]</a:t>
            </a:r>
            <a:br>
              <a:rPr lang="en-US" dirty="0"/>
            </a:br>
            <a:endParaRPr lang="en-US" dirty="0"/>
          </a:p>
          <a:p>
            <a:pPr marL="0" indent="0" algn="ctr">
              <a:buNone/>
            </a:pPr>
            <a:r>
              <a:rPr lang="en-US" dirty="0">
                <a:solidFill>
                  <a:srgbClr val="0000FF"/>
                </a:solidFill>
                <a:hlinkClick r:id="rId7">
                  <a:extLst>
                    <a:ext uri="{A12FA001-AC4F-418D-AE19-62706E023703}">
                      <ahyp:hlinkClr xmlns:ahyp="http://schemas.microsoft.com/office/drawing/2018/hyperlinkcolor" val="tx"/>
                    </a:ext>
                  </a:extLst>
                </a:hlinkClick>
              </a:rPr>
              <a:t>https://www.youtube.com/watch?v=H3sEaINPBOE</a:t>
            </a:r>
            <a:r>
              <a:rPr lang="en-US" dirty="0">
                <a:solidFill>
                  <a:srgbClr val="0000FF"/>
                </a:solidFill>
              </a:rPr>
              <a:t> </a:t>
            </a:r>
          </a:p>
        </p:txBody>
      </p:sp>
      <p:sp>
        <p:nvSpPr>
          <p:cNvPr id="5" name="Rectangle 4">
            <a:extLst>
              <a:ext uri="{FF2B5EF4-FFF2-40B4-BE49-F238E27FC236}">
                <a16:creationId xmlns:a16="http://schemas.microsoft.com/office/drawing/2014/main" id="{5DFA3366-29E6-914D-98EA-E6458972951E}"/>
              </a:ext>
            </a:extLst>
          </p:cNvPr>
          <p:cNvSpPr/>
          <p:nvPr/>
        </p:nvSpPr>
        <p:spPr>
          <a:xfrm>
            <a:off x="1590700" y="6475391"/>
            <a:ext cx="588640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12">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pic>
        <p:nvPicPr>
          <p:cNvPr id="6" name="Picture 5">
            <a:extLst>
              <a:ext uri="{FF2B5EF4-FFF2-40B4-BE49-F238E27FC236}">
                <a16:creationId xmlns:a16="http://schemas.microsoft.com/office/drawing/2014/main" id="{1F19BEF1-D7AD-6145-A699-312C82831CD5}"/>
              </a:ext>
            </a:extLst>
          </p:cNvPr>
          <p:cNvPicPr>
            <a:picLocks noChangeAspect="1"/>
          </p:cNvPicPr>
          <p:nvPr/>
        </p:nvPicPr>
        <p:blipFill>
          <a:blip r:embed="rId13"/>
          <a:stretch>
            <a:fillRect/>
          </a:stretch>
        </p:blipFill>
        <p:spPr>
          <a:xfrm>
            <a:off x="0" y="277358"/>
            <a:ext cx="9144000" cy="6303283"/>
          </a:xfrm>
          <a:prstGeom prst="rect">
            <a:avLst/>
          </a:prstGeom>
        </p:spPr>
      </p:pic>
    </p:spTree>
    <p:extLst>
      <p:ext uri="{BB962C8B-B14F-4D97-AF65-F5344CB8AC3E}">
        <p14:creationId xmlns:p14="http://schemas.microsoft.com/office/powerpoint/2010/main" val="1195329140"/>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277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FF0000"/>
                </a:solidFill>
              </a:rPr>
              <a:t>Energy-Efficient</a:t>
            </a:r>
          </a:p>
          <a:p>
            <a:pPr marL="0" indent="0" algn="ctr">
              <a:buNone/>
            </a:pPr>
            <a:r>
              <a:rPr lang="en-US" sz="6400" b="1"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4227464823"/>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277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FF0000"/>
                </a:solidFill>
              </a:rPr>
              <a:t>High-Performance</a:t>
            </a:r>
          </a:p>
          <a:p>
            <a:pPr marL="0" indent="0" algn="ctr">
              <a:buNone/>
            </a:pPr>
            <a:r>
              <a:rPr lang="en-US" sz="6400" b="1"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93511774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937A-8480-B748-AF02-B14403ACF79C}"/>
              </a:ext>
            </a:extLst>
          </p:cNvPr>
          <p:cNvSpPr>
            <a:spLocks noGrp="1"/>
          </p:cNvSpPr>
          <p:nvPr>
            <p:ph type="title"/>
          </p:nvPr>
        </p:nvSpPr>
        <p:spPr/>
        <p:txBody>
          <a:bodyPr/>
          <a:lstStyle/>
          <a:p>
            <a:r>
              <a:rPr lang="en-US" dirty="0"/>
              <a:t>Detailed Lectures on Genome Analysis</a:t>
            </a:r>
          </a:p>
        </p:txBody>
      </p:sp>
      <p:sp>
        <p:nvSpPr>
          <p:cNvPr id="3" name="Content Placeholder 2">
            <a:extLst>
              <a:ext uri="{FF2B5EF4-FFF2-40B4-BE49-F238E27FC236}">
                <a16:creationId xmlns:a16="http://schemas.microsoft.com/office/drawing/2014/main" id="{0478BD05-2E95-984E-8F35-2CBFD3B723B3}"/>
              </a:ext>
            </a:extLst>
          </p:cNvPr>
          <p:cNvSpPr>
            <a:spLocks noGrp="1"/>
          </p:cNvSpPr>
          <p:nvPr>
            <p:ph idx="1"/>
          </p:nvPr>
        </p:nvSpPr>
        <p:spPr>
          <a:xfrm>
            <a:off x="228600" y="884955"/>
            <a:ext cx="8851900" cy="5211762"/>
          </a:xfrm>
        </p:spPr>
        <p:txBody>
          <a:bodyPr/>
          <a:lstStyle/>
          <a:p>
            <a:r>
              <a:rPr lang="en-US" sz="2000" dirty="0">
                <a:solidFill>
                  <a:srgbClr val="FF0000"/>
                </a:solidFill>
              </a:rPr>
              <a:t>Computer Architecture, Fall 2020, Lecture 3a</a:t>
            </a:r>
          </a:p>
          <a:p>
            <a:pPr lvl="1"/>
            <a:r>
              <a:rPr lang="en-US" sz="1800" b="1" dirty="0"/>
              <a:t>Introduction to Genome Sequence Analysis </a:t>
            </a:r>
            <a:r>
              <a:rPr lang="en-US" sz="1800" dirty="0"/>
              <a:t>(ETH Zürich, Fall 2020)</a:t>
            </a:r>
          </a:p>
          <a:p>
            <a:pPr lvl="1"/>
            <a:r>
              <a:rPr lang="en-US" sz="1700" dirty="0">
                <a:solidFill>
                  <a:srgbClr val="0000FF"/>
                </a:solidFill>
                <a:hlinkClick r:id="rId2">
                  <a:extLst>
                    <a:ext uri="{A12FA001-AC4F-418D-AE19-62706E023703}">
                      <ahyp:hlinkClr xmlns:ahyp="http://schemas.microsoft.com/office/drawing/2018/hyperlinkcolor" val="tx"/>
                    </a:ext>
                  </a:extLst>
                </a:hlinkClick>
              </a:rPr>
              <a:t>https://www.youtube.com/watch?v=CrRb32v7SJc&amp;list=PL5Q2soXY2Zi9xidyIgBxUz7xRPS-wisBN&amp;index=5</a:t>
            </a:r>
            <a:r>
              <a:rPr lang="en-US" sz="1700" dirty="0">
                <a:solidFill>
                  <a:srgbClr val="0000FF"/>
                </a:solidFill>
              </a:rPr>
              <a:t> </a:t>
            </a:r>
          </a:p>
          <a:p>
            <a:pPr lvl="1"/>
            <a:endParaRPr lang="en-US" sz="600" dirty="0">
              <a:solidFill>
                <a:srgbClr val="0000FF"/>
              </a:solidFill>
            </a:endParaRPr>
          </a:p>
          <a:p>
            <a:r>
              <a:rPr lang="en-US" sz="2000" dirty="0">
                <a:solidFill>
                  <a:srgbClr val="FF0000"/>
                </a:solidFill>
              </a:rPr>
              <a:t>Computer Architecture, Fall 2020, Lecture 8</a:t>
            </a:r>
          </a:p>
          <a:p>
            <a:pPr lvl="1"/>
            <a:r>
              <a:rPr lang="en-US" sz="1800" b="1" dirty="0"/>
              <a:t>Intelligent Genome Analysis </a:t>
            </a:r>
            <a:r>
              <a:rPr lang="en-US" sz="1800" dirty="0"/>
              <a:t>(ETH Zürich, Fall 2020)</a:t>
            </a:r>
          </a:p>
          <a:p>
            <a:pPr lvl="1"/>
            <a:r>
              <a:rPr lang="en-US" sz="1700" dirty="0">
                <a:solidFill>
                  <a:srgbClr val="0000FF"/>
                </a:solidFill>
                <a:hlinkClick r:id="rId3">
                  <a:extLst>
                    <a:ext uri="{A12FA001-AC4F-418D-AE19-62706E023703}">
                      <ahyp:hlinkClr xmlns:ahyp="http://schemas.microsoft.com/office/drawing/2018/hyperlinkcolor" val="tx"/>
                    </a:ext>
                  </a:extLst>
                </a:hlinkClick>
              </a:rPr>
              <a:t>https://www.youtube.com/watch?v=ygmQpdDTL7o&amp;list=PL5Q2soXY2Zi9xidyIgBxUz7xRPS-wisBN&amp;index=14</a:t>
            </a:r>
            <a:r>
              <a:rPr lang="en-US" sz="1700" dirty="0">
                <a:solidFill>
                  <a:srgbClr val="0000FF"/>
                </a:solidFill>
              </a:rPr>
              <a:t> </a:t>
            </a:r>
          </a:p>
          <a:p>
            <a:pPr lvl="1"/>
            <a:endParaRPr lang="en-US" sz="600" dirty="0">
              <a:solidFill>
                <a:srgbClr val="0000FF"/>
              </a:solidFill>
            </a:endParaRPr>
          </a:p>
          <a:p>
            <a:r>
              <a:rPr lang="en-US" sz="2000" dirty="0">
                <a:solidFill>
                  <a:srgbClr val="FF0000"/>
                </a:solidFill>
              </a:rPr>
              <a:t>Computer Architecture, Fall 2020, Lecture 9a</a:t>
            </a:r>
          </a:p>
          <a:p>
            <a:pPr lvl="1"/>
            <a:r>
              <a:rPr lang="en-US" sz="1800" b="1" dirty="0" err="1"/>
              <a:t>GenASM</a:t>
            </a:r>
            <a:r>
              <a:rPr lang="en-US" sz="1800" b="1" dirty="0"/>
              <a:t>: Approx. String Matching Accelerator </a:t>
            </a:r>
            <a:r>
              <a:rPr lang="en-US" sz="1800" dirty="0"/>
              <a:t>(ETH Zürich, Fall 2020)</a:t>
            </a:r>
          </a:p>
          <a:p>
            <a:pPr lvl="1"/>
            <a:r>
              <a:rPr lang="en-US" sz="1700" dirty="0">
                <a:solidFill>
                  <a:srgbClr val="0000FF"/>
                </a:solidFill>
                <a:hlinkClick r:id="rId4">
                  <a:extLst>
                    <a:ext uri="{A12FA001-AC4F-418D-AE19-62706E023703}">
                      <ahyp:hlinkClr xmlns:ahyp="http://schemas.microsoft.com/office/drawing/2018/hyperlinkcolor" val="tx"/>
                    </a:ext>
                  </a:extLst>
                </a:hlinkClick>
              </a:rPr>
              <a:t>https://www.youtube.com/watch?v=XoLpzmN-Pas&amp;list=PL5Q2soXY2Zi9xidyIgBxUz7xRPS-wisBN&amp;index=15 </a:t>
            </a:r>
          </a:p>
          <a:p>
            <a:pPr lvl="1"/>
            <a:endParaRPr lang="en-US" sz="600" dirty="0">
              <a:solidFill>
                <a:srgbClr val="0000FF"/>
              </a:solidFill>
              <a:hlinkClick r:id="rId4">
                <a:extLst>
                  <a:ext uri="{A12FA001-AC4F-418D-AE19-62706E023703}">
                    <ahyp:hlinkClr xmlns:ahyp="http://schemas.microsoft.com/office/drawing/2018/hyperlinkcolor" val="tx"/>
                  </a:ext>
                </a:extLst>
              </a:hlinkClick>
            </a:endParaRPr>
          </a:p>
          <a:p>
            <a:r>
              <a:rPr lang="en-US" sz="2000" dirty="0">
                <a:solidFill>
                  <a:srgbClr val="FF0000"/>
                </a:solidFill>
              </a:rPr>
              <a:t>Accelerating Genomics Project Course, Fall 2020, Lecture 1</a:t>
            </a:r>
          </a:p>
          <a:p>
            <a:pPr lvl="1"/>
            <a:r>
              <a:rPr lang="en-US" sz="2000" b="1" dirty="0"/>
              <a:t>Accelerating Genomics </a:t>
            </a:r>
            <a:r>
              <a:rPr lang="en-US" sz="2000" dirty="0"/>
              <a:t>(ETH Zürich, Fall 2020)</a:t>
            </a:r>
          </a:p>
          <a:p>
            <a:pPr lvl="1"/>
            <a:r>
              <a:rPr lang="en-US" sz="1700" dirty="0">
                <a:solidFill>
                  <a:srgbClr val="0000FF"/>
                </a:solidFill>
                <a:hlinkClick r:id="rId5">
                  <a:extLst>
                    <a:ext uri="{A12FA001-AC4F-418D-AE19-62706E023703}">
                      <ahyp:hlinkClr xmlns:ahyp="http://schemas.microsoft.com/office/drawing/2018/hyperlinkcolor" val="tx"/>
                    </a:ext>
                  </a:extLst>
                </a:hlinkClick>
              </a:rPr>
              <a:t>https://www.youtube.com/watch?v=rgjl8ZyLsAg&amp;list=PL5Q2soXY2Zi9E2bBVAgCqLgwiDRQDTyId</a:t>
            </a:r>
            <a:r>
              <a:rPr lang="en-US" sz="1700" dirty="0">
                <a:solidFill>
                  <a:srgbClr val="0000FF"/>
                </a:solidFill>
              </a:rPr>
              <a:t> </a:t>
            </a:r>
            <a:endParaRPr lang="en-US" sz="2000" dirty="0">
              <a:solidFill>
                <a:srgbClr val="0000FF"/>
              </a:solidFill>
            </a:endParaRPr>
          </a:p>
          <a:p>
            <a:pPr lvl="1"/>
            <a:endParaRPr lang="en-US" sz="2000" dirty="0"/>
          </a:p>
        </p:txBody>
      </p:sp>
      <p:sp>
        <p:nvSpPr>
          <p:cNvPr id="4" name="Slide Number Placeholder 3">
            <a:extLst>
              <a:ext uri="{FF2B5EF4-FFF2-40B4-BE49-F238E27FC236}">
                <a16:creationId xmlns:a16="http://schemas.microsoft.com/office/drawing/2014/main" id="{0CDD3B14-C38A-CD43-A830-5A9D1992803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6" name="TextBox 5">
            <a:extLst>
              <a:ext uri="{FF2B5EF4-FFF2-40B4-BE49-F238E27FC236}">
                <a16:creationId xmlns:a16="http://schemas.microsoft.com/office/drawing/2014/main" id="{B9FA4FBF-90BC-A44A-80A5-E27853501F68}"/>
              </a:ext>
            </a:extLst>
          </p:cNvPr>
          <p:cNvSpPr txBox="1"/>
          <p:nvPr/>
        </p:nvSpPr>
        <p:spPr>
          <a:xfrm>
            <a:off x="1979712" y="6461778"/>
            <a:ext cx="56781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6">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5174411"/>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58445495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Eliminating the Adoption Barriers</a:t>
            </a:r>
          </a:p>
        </p:txBody>
      </p:sp>
      <p:sp>
        <p:nvSpPr>
          <p:cNvPr id="19459" name="Content Placeholder 2"/>
          <p:cNvSpPr>
            <a:spLocks noGrp="1"/>
          </p:cNvSpPr>
          <p:nvPr>
            <p:ph idx="1"/>
          </p:nvPr>
        </p:nvSpPr>
        <p:spPr>
          <a:xfrm>
            <a:off x="228600" y="1447800"/>
            <a:ext cx="8610600"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000FF"/>
                </a:solidFill>
                <a:latin typeface="Tahoma" charset="0"/>
                <a:ea typeface="ＭＳ Ｐゴシック" charset="0"/>
                <a:cs typeface="ＭＳ Ｐゴシック" charset="0"/>
              </a:rPr>
              <a:t>How to Enable Adoption of </a:t>
            </a:r>
            <a:r>
              <a:rPr lang="en-US" sz="6000" dirty="0">
                <a:solidFill>
                  <a:srgbClr val="FF0000"/>
                </a:solidFill>
                <a:latin typeface="Tahoma" charset="0"/>
                <a:ea typeface="ＭＳ Ｐゴシック" charset="0"/>
                <a:cs typeface="ＭＳ Ｐゴシック" charset="0"/>
              </a:rPr>
              <a:t>Processing in Memory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1154425902"/>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Barriers to Adoption of PIM</a:t>
            </a:r>
          </a:p>
        </p:txBody>
      </p:sp>
      <p:sp>
        <p:nvSpPr>
          <p:cNvPr id="3" name="Content Placeholder 2"/>
          <p:cNvSpPr>
            <a:spLocks noGrp="1"/>
          </p:cNvSpPr>
          <p:nvPr>
            <p:ph idx="1"/>
          </p:nvPr>
        </p:nvSpPr>
        <p:spPr>
          <a:xfrm>
            <a:off x="228600" y="1221025"/>
            <a:ext cx="8610600" cy="4876800"/>
          </a:xfrm>
        </p:spPr>
        <p:txBody>
          <a:bodyPr/>
          <a:lstStyle/>
          <a:p>
            <a:pPr marL="0" indent="0">
              <a:buNone/>
            </a:pPr>
            <a:r>
              <a:rPr lang="en-US" dirty="0"/>
              <a:t>1. Functionality of and applications &amp; software for PIM</a:t>
            </a:r>
          </a:p>
          <a:p>
            <a:pPr marL="0" indent="0">
              <a:buNone/>
            </a:pPr>
            <a:endParaRPr lang="en-US" dirty="0"/>
          </a:p>
          <a:p>
            <a:pPr marL="0" indent="0">
              <a:buNone/>
            </a:pPr>
            <a:r>
              <a:rPr lang="en-US" dirty="0"/>
              <a:t>2. Ease of programming (interfaces and compiler/HW support)</a:t>
            </a:r>
          </a:p>
          <a:p>
            <a:pPr marL="0" indent="0">
              <a:buNone/>
            </a:pPr>
            <a:endParaRPr lang="en-US" dirty="0"/>
          </a:p>
          <a:p>
            <a:pPr marL="0" indent="0">
              <a:buNone/>
            </a:pPr>
            <a:r>
              <a:rPr lang="en-US" dirty="0"/>
              <a:t>3. System support: coherence &amp; virtual memory</a:t>
            </a:r>
          </a:p>
          <a:p>
            <a:pPr marL="0" indent="0">
              <a:buNone/>
            </a:pPr>
            <a:endParaRPr lang="en-US" dirty="0"/>
          </a:p>
          <a:p>
            <a:pPr marL="0" indent="0">
              <a:buNone/>
            </a:pPr>
            <a:r>
              <a:rPr lang="en-US" dirty="0"/>
              <a:t>4. Runtime and compilation systems for adaptive scheduling, data mapping, access/sharing control</a:t>
            </a:r>
          </a:p>
          <a:p>
            <a:pPr marL="0" indent="0">
              <a:buNone/>
            </a:pPr>
            <a:endParaRPr lang="en-US" dirty="0"/>
          </a:p>
          <a:p>
            <a:pPr marL="0" indent="0">
              <a:buNone/>
            </a:pPr>
            <a:r>
              <a:rPr lang="en-US" dirty="0"/>
              <a:t>5. Infrastructures to assess benefits and feasibility</a:t>
            </a:r>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CACA1410-DA7E-F643-8886-992AD3AF089B}"/>
              </a:ext>
            </a:extLst>
          </p:cNvPr>
          <p:cNvSpPr txBox="1"/>
          <p:nvPr/>
        </p:nvSpPr>
        <p:spPr>
          <a:xfrm>
            <a:off x="1364585" y="5805264"/>
            <a:ext cx="6455614"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All can be solved with change of mindset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815342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96A6595C-436B-B546-8CE9-DFF850FBB246}"/>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739948005"/>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BC16C-9759-FC44-89ED-791187DE959D}"/>
              </a:ext>
            </a:extLst>
          </p:cNvPr>
          <p:cNvSpPr>
            <a:spLocks noGrp="1"/>
          </p:cNvSpPr>
          <p:nvPr>
            <p:ph type="title"/>
          </p:nvPr>
        </p:nvSpPr>
        <p:spPr>
          <a:xfrm>
            <a:off x="228600" y="152400"/>
            <a:ext cx="9023920" cy="1066800"/>
          </a:xfrm>
        </p:spPr>
        <p:txBody>
          <a:bodyPr/>
          <a:lstStyle/>
          <a:p>
            <a:r>
              <a:rPr lang="en-US" sz="3200" dirty="0"/>
              <a:t>DAMOV Analysis Methodology &amp; Workloads</a:t>
            </a:r>
            <a:endParaRPr lang="en-US" sz="2400" b="1" dirty="0"/>
          </a:p>
        </p:txBody>
      </p:sp>
      <p:sp>
        <p:nvSpPr>
          <p:cNvPr id="3" name="Content Placeholder 2">
            <a:extLst>
              <a:ext uri="{FF2B5EF4-FFF2-40B4-BE49-F238E27FC236}">
                <a16:creationId xmlns:a16="http://schemas.microsoft.com/office/drawing/2014/main" id="{61439010-5FA7-AA42-A731-A388AD812771}"/>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21E15779-7C5C-DE4E-8C08-440276A74E6A}"/>
              </a:ext>
            </a:extLst>
          </p:cNvPr>
          <p:cNvPicPr>
            <a:picLocks noChangeAspect="1"/>
          </p:cNvPicPr>
          <p:nvPr/>
        </p:nvPicPr>
        <p:blipFill>
          <a:blip r:embed="rId2"/>
          <a:stretch>
            <a:fillRect/>
          </a:stretch>
        </p:blipFill>
        <p:spPr>
          <a:xfrm>
            <a:off x="1816759" y="947766"/>
            <a:ext cx="5406441" cy="5724467"/>
          </a:xfrm>
          <a:prstGeom prst="rect">
            <a:avLst/>
          </a:prstGeom>
        </p:spPr>
      </p:pic>
      <p:sp>
        <p:nvSpPr>
          <p:cNvPr id="6" name="TextBox 5">
            <a:extLst>
              <a:ext uri="{FF2B5EF4-FFF2-40B4-BE49-F238E27FC236}">
                <a16:creationId xmlns:a16="http://schemas.microsoft.com/office/drawing/2014/main" id="{104A979B-A23E-4F49-9F1F-3DE77918710A}"/>
              </a:ext>
            </a:extLst>
          </p:cNvPr>
          <p:cNvSpPr txBox="1"/>
          <p:nvPr/>
        </p:nvSpPr>
        <p:spPr>
          <a:xfrm>
            <a:off x="4355976" y="6502956"/>
            <a:ext cx="424827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https://arxiv.org/pdf/2105.03725.pdf</a:t>
            </a:r>
            <a:r>
              <a:rPr kumimoji="0" lang="en-US" sz="1600" b="1" i="0" u="none" strike="noStrike" kern="1200" cap="none" spc="0" normalizeH="0" baseline="0" noProof="0" dirty="0">
                <a:ln>
                  <a:noFill/>
                </a:ln>
                <a:solidFill>
                  <a:srgbClr val="0432FF"/>
                </a:solidFill>
                <a:effectLst/>
                <a:uLnTx/>
                <a:uFillTx/>
                <a:latin typeface="Tahoma"/>
                <a:ea typeface="+mn-ea"/>
                <a:cs typeface="+mn-cs"/>
              </a:rPr>
              <a:t> </a:t>
            </a:r>
          </a:p>
        </p:txBody>
      </p:sp>
    </p:spTree>
    <p:extLst>
      <p:ext uri="{BB962C8B-B14F-4D97-AF65-F5344CB8AC3E}">
        <p14:creationId xmlns:p14="http://schemas.microsoft.com/office/powerpoint/2010/main" val="2145794310"/>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PIM Can Enable New Medical Platforms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336100" y="5036983"/>
            <a:ext cx="8193974"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Senol Cali+, “</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Assembly: Computational Analysis of the Current State, Bottlenecks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and Future Directions</a:t>
            </a:r>
            <a:r>
              <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 Briefings in Bioinformatics,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a:t>
            </a:r>
            <a:r>
              <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hlinkClick r:id="rId2"/>
              </a:rPr>
              <a:t>Preliminary arxiv.org version</a:t>
            </a:r>
            <a:r>
              <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br>
            <a:endPar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B7B92BBE-67D0-BE44-AFBF-F27F37B8A8C3}"/>
              </a:ext>
            </a:extLst>
          </p:cNvPr>
          <p:cNvPicPr>
            <a:picLocks noChangeAspect="1"/>
          </p:cNvPicPr>
          <p:nvPr/>
        </p:nvPicPr>
        <p:blipFill>
          <a:blip r:embed="rId3"/>
          <a:stretch>
            <a:fillRect/>
          </a:stretch>
        </p:blipFill>
        <p:spPr>
          <a:xfrm>
            <a:off x="0" y="1484784"/>
            <a:ext cx="9144000" cy="2202873"/>
          </a:xfrm>
          <a:prstGeom prst="rect">
            <a:avLst/>
          </a:prstGeom>
        </p:spPr>
      </p:pic>
      <p:pic>
        <p:nvPicPr>
          <p:cNvPr id="6" name="Picture 8">
            <a:extLst>
              <a:ext uri="{FF2B5EF4-FFF2-40B4-BE49-F238E27FC236}">
                <a16:creationId xmlns:a16="http://schemas.microsoft.com/office/drawing/2014/main" id="{DE735DFE-2D11-5849-BC1A-6B423D4888C8}"/>
              </a:ext>
            </a:extLst>
          </p:cNvPr>
          <p:cNvPicPr>
            <a:picLocks noChangeAspect="1" noChangeArrowheads="1"/>
          </p:cNvPicPr>
          <p:nvPr/>
        </p:nvPicPr>
        <p:blipFill>
          <a:blip r:embed="rId4" cstate="print"/>
          <a:srcRect/>
          <a:stretch>
            <a:fillRect/>
          </a:stretch>
        </p:blipFill>
        <p:spPr bwMode="auto">
          <a:xfrm>
            <a:off x="6660801" y="2996952"/>
            <a:ext cx="2080800" cy="1523680"/>
          </a:xfrm>
          <a:prstGeom prst="rect">
            <a:avLst/>
          </a:prstGeom>
          <a:noFill/>
          <a:ln w="9525">
            <a:noFill/>
            <a:round/>
            <a:headEnd/>
            <a:tailEnd/>
          </a:ln>
        </p:spPr>
      </p:pic>
      <p:sp>
        <p:nvSpPr>
          <p:cNvPr id="7" name="Text Box 19">
            <a:extLst>
              <a:ext uri="{FF2B5EF4-FFF2-40B4-BE49-F238E27FC236}">
                <a16:creationId xmlns:a16="http://schemas.microsoft.com/office/drawing/2014/main" id="{9BD0F31E-C179-B049-9A06-915AC4721F68}"/>
              </a:ext>
            </a:extLst>
          </p:cNvPr>
          <p:cNvSpPr txBox="1">
            <a:spLocks noChangeArrowheads="1"/>
          </p:cNvSpPr>
          <p:nvPr/>
        </p:nvSpPr>
        <p:spPr bwMode="auto">
          <a:xfrm>
            <a:off x="6381120" y="4520632"/>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ＭＳ Ｐゴシック" panose="020B0600070205080204" pitchFamily="34" charset="-128"/>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ＭＳ Ｐゴシック" panose="020B0600070205080204" pitchFamily="34" charset="-128"/>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625152209"/>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3955F-E593-C94F-8AC7-1810F08980FA}"/>
              </a:ext>
            </a:extLst>
          </p:cNvPr>
          <p:cNvSpPr>
            <a:spLocks noGrp="1"/>
          </p:cNvSpPr>
          <p:nvPr>
            <p:ph type="title"/>
          </p:nvPr>
        </p:nvSpPr>
        <p:spPr/>
        <p:txBody>
          <a:bodyPr>
            <a:normAutofit/>
          </a:bodyPr>
          <a:lstStyle/>
          <a:p>
            <a:r>
              <a:rPr lang="en-US" dirty="0"/>
              <a:t>Future of Genome Sequencing &amp; Analysis</a:t>
            </a:r>
          </a:p>
        </p:txBody>
      </p:sp>
      <p:sp>
        <p:nvSpPr>
          <p:cNvPr id="4" name="Slide Number Placeholder 3">
            <a:extLst>
              <a:ext uri="{FF2B5EF4-FFF2-40B4-BE49-F238E27FC236}">
                <a16:creationId xmlns:a16="http://schemas.microsoft.com/office/drawing/2014/main" id="{945DD420-3CB6-7A41-8020-2C87CA87ABA7}"/>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prstClr val="white"/>
                </a:solidFill>
                <a:effectLst/>
                <a:uLnTx/>
                <a:uFillTx/>
                <a:latin typeface="Corbel" panose="020B0503020204020204" pitchFamily="34" charset="0"/>
                <a:ea typeface="ＭＳ Ｐゴシック" panose="020B0600070205080204" pitchFamily="34" charset="-128"/>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166</a:t>
            </a:fld>
            <a:endParaRPr kumimoji="0" lang="en-US" sz="1600" b="1" i="0" u="none" strike="noStrike" kern="1200" cap="none" spc="0" normalizeH="0" baseline="0" noProof="0" dirty="0">
              <a:ln>
                <a:noFill/>
              </a:ln>
              <a:solidFill>
                <a:prstClr val="white"/>
              </a:solidFill>
              <a:effectLst/>
              <a:uLnTx/>
              <a:uFillTx/>
              <a:latin typeface="Corbel" panose="020B0503020204020204" pitchFamily="34" charset="0"/>
              <a:ea typeface="ＭＳ Ｐゴシック" panose="020B0600070205080204" pitchFamily="34" charset="-128"/>
              <a:cs typeface="Calibri" panose="020F0502020204030204" pitchFamily="34" charset="0"/>
            </a:endParaRPr>
          </a:p>
        </p:txBody>
      </p:sp>
      <p:pic>
        <p:nvPicPr>
          <p:cNvPr id="5122" name="Picture 2">
            <a:extLst>
              <a:ext uri="{FF2B5EF4-FFF2-40B4-BE49-F238E27FC236}">
                <a16:creationId xmlns:a16="http://schemas.microsoft.com/office/drawing/2014/main" id="{5C405E63-629C-CD4C-A407-9B4A7134B8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9143" y="3346327"/>
            <a:ext cx="4934857" cy="28118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CFD409C-4506-9941-8552-EF2195C4FB00}"/>
              </a:ext>
            </a:extLst>
          </p:cNvPr>
          <p:cNvSpPr txBox="1"/>
          <p:nvPr/>
        </p:nvSpPr>
        <p:spPr>
          <a:xfrm>
            <a:off x="6487885" y="5518067"/>
            <a:ext cx="242388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orbel" panose="020B0503020204020204"/>
                <a:ea typeface="ＭＳ Ｐゴシック" panose="020B0600070205080204" pitchFamily="34" charset="-128"/>
                <a:cs typeface="+mn-cs"/>
              </a:rPr>
              <a:t>SmidgION</a:t>
            </a:r>
            <a:r>
              <a:rPr kumimoji="0" lang="en-US" sz="1800" b="0" i="0" u="none" strike="noStrike" kern="1200" cap="none" spc="0" normalizeH="0" baseline="0" noProof="0" dirty="0">
                <a:ln>
                  <a:noFill/>
                </a:ln>
                <a:solidFill>
                  <a:prstClr val="black"/>
                </a:solidFill>
                <a:effectLst/>
                <a:uLnTx/>
                <a:uFillTx/>
                <a:latin typeface="Corbel" panose="020B0503020204020204"/>
                <a:ea typeface="ＭＳ Ｐゴシック" panose="020B0600070205080204" pitchFamily="34" charset="-128"/>
                <a:cs typeface="+mn-cs"/>
              </a:rPr>
              <a:t> from ONT</a:t>
            </a:r>
          </a:p>
        </p:txBody>
      </p:sp>
      <p:pic>
        <p:nvPicPr>
          <p:cNvPr id="5124" name="Picture 4" descr="First Nanopore Sequencing of Human Genome">
            <a:extLst>
              <a:ext uri="{FF2B5EF4-FFF2-40B4-BE49-F238E27FC236}">
                <a16:creationId xmlns:a16="http://schemas.microsoft.com/office/drawing/2014/main" id="{CD6415EF-163D-B542-B3D4-F9AA1F93D9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142" y="1151879"/>
            <a:ext cx="4378883" cy="29411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384B99A9-CA22-114E-A3BA-CE16FDD156D7}"/>
              </a:ext>
            </a:extLst>
          </p:cNvPr>
          <p:cNvSpPr/>
          <p:nvPr/>
        </p:nvSpPr>
        <p:spPr>
          <a:xfrm>
            <a:off x="399142" y="1151879"/>
            <a:ext cx="4378883" cy="294115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7" name="Right Arrow 6">
            <a:extLst>
              <a:ext uri="{FF2B5EF4-FFF2-40B4-BE49-F238E27FC236}">
                <a16:creationId xmlns:a16="http://schemas.microsoft.com/office/drawing/2014/main" id="{CDDC3997-C7CB-584B-BDBF-AE5464A11F6D}"/>
              </a:ext>
            </a:extLst>
          </p:cNvPr>
          <p:cNvSpPr/>
          <p:nvPr/>
        </p:nvSpPr>
        <p:spPr>
          <a:xfrm rot="2626864">
            <a:off x="4168426" y="3415740"/>
            <a:ext cx="1219200" cy="725715"/>
          </a:xfrm>
          <a:prstGeom prst="rightArrow">
            <a:avLst/>
          </a:prstGeom>
          <a:solidFill>
            <a:schemeClr val="accent2">
              <a:lumMod val="60000"/>
              <a:lumOff val="4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8" name="TextBox 7">
            <a:extLst>
              <a:ext uri="{FF2B5EF4-FFF2-40B4-BE49-F238E27FC236}">
                <a16:creationId xmlns:a16="http://schemas.microsoft.com/office/drawing/2014/main" id="{894684CC-0CFA-074F-9F5D-8C754E1811D1}"/>
              </a:ext>
            </a:extLst>
          </p:cNvPr>
          <p:cNvSpPr txBox="1"/>
          <p:nvPr/>
        </p:nvSpPr>
        <p:spPr>
          <a:xfrm>
            <a:off x="366963" y="3908363"/>
            <a:ext cx="2423885"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ＭＳ Ｐゴシック" panose="020B0600070205080204" pitchFamily="34" charset="-128"/>
                <a:cs typeface="+mn-cs"/>
              </a:rPr>
              <a:t>MinION from ONT</a:t>
            </a:r>
          </a:p>
        </p:txBody>
      </p:sp>
    </p:spTree>
    <p:extLst>
      <p:ext uri="{BB962C8B-B14F-4D97-AF65-F5344CB8AC3E}">
        <p14:creationId xmlns:p14="http://schemas.microsoft.com/office/powerpoint/2010/main" val="4209417424"/>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47028-3550-1A47-8DEF-8CD52A97E910}"/>
              </a:ext>
            </a:extLst>
          </p:cNvPr>
          <p:cNvSpPr>
            <a:spLocks noGrp="1"/>
          </p:cNvSpPr>
          <p:nvPr>
            <p:ph type="title"/>
          </p:nvPr>
        </p:nvSpPr>
        <p:spPr/>
        <p:txBody>
          <a:bodyPr/>
          <a:lstStyle/>
          <a:p>
            <a:r>
              <a:rPr lang="en-US" dirty="0"/>
              <a:t>Accelerating Genome Analysis: Overview</a:t>
            </a:r>
          </a:p>
        </p:txBody>
      </p:sp>
      <p:sp>
        <p:nvSpPr>
          <p:cNvPr id="3" name="Content Placeholder 2">
            <a:extLst>
              <a:ext uri="{FF2B5EF4-FFF2-40B4-BE49-F238E27FC236}">
                <a16:creationId xmlns:a16="http://schemas.microsoft.com/office/drawing/2014/main" id="{C2BB4C24-D75A-264A-8138-057AC52036A9}"/>
              </a:ext>
            </a:extLst>
          </p:cNvPr>
          <p:cNvSpPr>
            <a:spLocks noGrp="1"/>
          </p:cNvSpPr>
          <p:nvPr>
            <p:ph idx="1"/>
          </p:nvPr>
        </p:nvSpPr>
        <p:spPr>
          <a:xfrm>
            <a:off x="228600" y="980728"/>
            <a:ext cx="8807896" cy="5267672"/>
          </a:xfrm>
        </p:spPr>
        <p:txBody>
          <a:bodyPr/>
          <a:lstStyle/>
          <a:p>
            <a:r>
              <a:rPr lang="en-US" sz="1700" dirty="0"/>
              <a:t>Mohammed Alser, </a:t>
            </a:r>
            <a:r>
              <a:rPr lang="en-US" sz="1700" dirty="0" err="1"/>
              <a:t>Zulal</a:t>
            </a:r>
            <a:r>
              <a:rPr lang="en-US" sz="1700" dirty="0"/>
              <a:t> </a:t>
            </a:r>
            <a:r>
              <a:rPr lang="en-US" sz="1700" dirty="0" err="1"/>
              <a:t>Bingol</a:t>
            </a:r>
            <a:r>
              <a:rPr lang="en-US" sz="1700" dirty="0"/>
              <a:t>, Damla Senol Cali, </a:t>
            </a:r>
            <a:r>
              <a:rPr lang="en-US" sz="1700" dirty="0" err="1"/>
              <a:t>Jeremie</a:t>
            </a:r>
            <a:r>
              <a:rPr lang="en-US" sz="1700" dirty="0"/>
              <a:t> Kim, Saugata Ghose, Can Alkan, and Onur Mutlu,</a:t>
            </a:r>
            <a:br>
              <a:rPr lang="en-US" sz="1700" dirty="0"/>
            </a:br>
            <a:r>
              <a:rPr lang="en-US" sz="1700" b="1" dirty="0">
                <a:solidFill>
                  <a:srgbClr val="0432FF"/>
                </a:solidFill>
                <a:hlinkClick r:id="rId2">
                  <a:extLst>
                    <a:ext uri="{A12FA001-AC4F-418D-AE19-62706E023703}">
                      <ahyp:hlinkClr xmlns:ahyp="http://schemas.microsoft.com/office/drawing/2018/hyperlinkcolor" val="tx"/>
                    </a:ext>
                  </a:extLst>
                </a:hlinkClick>
              </a:rPr>
              <a:t>"Accelerating Genome Analysis: A Primer on an Ongoing Journey"</a:t>
            </a:r>
            <a:br>
              <a:rPr lang="en-US" sz="1700" dirty="0">
                <a:solidFill>
                  <a:srgbClr val="0432FF"/>
                </a:solidFill>
              </a:rPr>
            </a:br>
            <a:r>
              <a:rPr lang="en-US" sz="1700" i="1" dirty="0">
                <a:hlinkClick r:id="rId3"/>
              </a:rPr>
              <a:t>IEEE Micro</a:t>
            </a:r>
            <a:r>
              <a:rPr lang="en-US" sz="1700" i="1" dirty="0"/>
              <a:t> (</a:t>
            </a:r>
            <a:r>
              <a:rPr lang="en-US" sz="1700" b="1" i="1" dirty="0"/>
              <a:t>IEEE MICRO</a:t>
            </a:r>
            <a:r>
              <a:rPr lang="en-US" sz="1700" i="1" dirty="0"/>
              <a:t>)</a:t>
            </a:r>
            <a:r>
              <a:rPr lang="en-US" sz="1700" dirty="0"/>
              <a:t>, Vol. 40, No. 5, pages 65-75, September/October 2020.</a:t>
            </a:r>
            <a:br>
              <a:rPr lang="en-US" sz="1700" dirty="0"/>
            </a:br>
            <a:r>
              <a:rPr lang="en-US" sz="1700" dirty="0"/>
              <a:t>[</a:t>
            </a:r>
            <a:r>
              <a:rPr lang="en-US" sz="1700" dirty="0">
                <a:hlinkClick r:id="rId4"/>
              </a:rPr>
              <a:t>Slides (pptx)</a:t>
            </a:r>
            <a:r>
              <a:rPr lang="en-US" sz="1700" dirty="0">
                <a:hlinkClick r:id="rId5"/>
              </a:rPr>
              <a:t>(pdf)</a:t>
            </a:r>
            <a:r>
              <a:rPr lang="en-US" sz="1700" dirty="0"/>
              <a:t>]</a:t>
            </a:r>
            <a:br>
              <a:rPr lang="en-US" sz="1700" dirty="0"/>
            </a:br>
            <a:r>
              <a:rPr lang="en-US" sz="1700" dirty="0"/>
              <a:t>[</a:t>
            </a:r>
            <a:r>
              <a:rPr lang="en-US" sz="1700" dirty="0">
                <a:hlinkClick r:id="rId6"/>
              </a:rPr>
              <a:t>Talk Video (1 hour 2 minutes)</a:t>
            </a:r>
            <a:r>
              <a:rPr lang="en-US" sz="1700" dirty="0"/>
              <a:t>]</a:t>
            </a:r>
          </a:p>
        </p:txBody>
      </p:sp>
      <p:sp>
        <p:nvSpPr>
          <p:cNvPr id="4" name="Slide Number Placeholder 3">
            <a:extLst>
              <a:ext uri="{FF2B5EF4-FFF2-40B4-BE49-F238E27FC236}">
                <a16:creationId xmlns:a16="http://schemas.microsoft.com/office/drawing/2014/main" id="{FA6A5F09-0277-D841-A893-DD691A62255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endParaRPr>
          </a:p>
        </p:txBody>
      </p:sp>
      <p:pic>
        <p:nvPicPr>
          <p:cNvPr id="5" name="Picture 4">
            <a:extLst>
              <a:ext uri="{FF2B5EF4-FFF2-40B4-BE49-F238E27FC236}">
                <a16:creationId xmlns:a16="http://schemas.microsoft.com/office/drawing/2014/main" id="{A2D8D8F9-787B-E34E-89E5-814530164E49}"/>
              </a:ext>
            </a:extLst>
          </p:cNvPr>
          <p:cNvPicPr>
            <a:picLocks noChangeAspect="1"/>
          </p:cNvPicPr>
          <p:nvPr/>
        </p:nvPicPr>
        <p:blipFill>
          <a:blip r:embed="rId7"/>
          <a:stretch>
            <a:fillRect/>
          </a:stretch>
        </p:blipFill>
        <p:spPr>
          <a:xfrm>
            <a:off x="1489298" y="2979738"/>
            <a:ext cx="6286500" cy="3721100"/>
          </a:xfrm>
          <a:prstGeom prst="rect">
            <a:avLst/>
          </a:prstGeom>
        </p:spPr>
      </p:pic>
    </p:spTree>
    <p:extLst>
      <p:ext uri="{BB962C8B-B14F-4D97-AF65-F5344CB8AC3E}">
        <p14:creationId xmlns:p14="http://schemas.microsoft.com/office/powerpoint/2010/main" val="497103997"/>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4AD78-64D2-9C47-B050-A2D2C6E7DA86}"/>
              </a:ext>
            </a:extLst>
          </p:cNvPr>
          <p:cNvSpPr>
            <a:spLocks noGrp="1"/>
          </p:cNvSpPr>
          <p:nvPr>
            <p:ph type="title"/>
          </p:nvPr>
        </p:nvSpPr>
        <p:spPr/>
        <p:txBody>
          <a:bodyPr/>
          <a:lstStyle/>
          <a:p>
            <a:r>
              <a:rPr lang="en-US" dirty="0"/>
              <a:t>More on Fast Genome Analysis …</a:t>
            </a:r>
          </a:p>
        </p:txBody>
      </p:sp>
      <p:sp>
        <p:nvSpPr>
          <p:cNvPr id="3" name="Content Placeholder 2">
            <a:extLst>
              <a:ext uri="{FF2B5EF4-FFF2-40B4-BE49-F238E27FC236}">
                <a16:creationId xmlns:a16="http://schemas.microsoft.com/office/drawing/2014/main" id="{51802AAD-62B5-594C-82AB-3F845A08141C}"/>
              </a:ext>
            </a:extLst>
          </p:cNvPr>
          <p:cNvSpPr>
            <a:spLocks noGrp="1"/>
          </p:cNvSpPr>
          <p:nvPr>
            <p:ph idx="1"/>
          </p:nvPr>
        </p:nvSpPr>
        <p:spPr>
          <a:xfrm>
            <a:off x="228600" y="908720"/>
            <a:ext cx="8610600" cy="5339680"/>
          </a:xfrm>
        </p:spPr>
        <p:txBody>
          <a:bodyPr/>
          <a:lstStyle/>
          <a:p>
            <a:r>
              <a:rPr lang="en-US" sz="1600" dirty="0"/>
              <a:t>Onur Mutlu,</a:t>
            </a:r>
            <a:br>
              <a:rPr lang="en-US" sz="1600" dirty="0"/>
            </a:br>
            <a:r>
              <a:rPr lang="en-US" sz="1600" b="1" dirty="0">
                <a:solidFill>
                  <a:srgbClr val="0432FF"/>
                </a:solidFill>
                <a:hlinkClick r:id="rId2">
                  <a:extLst>
                    <a:ext uri="{A12FA001-AC4F-418D-AE19-62706E023703}">
                      <ahyp:hlinkClr xmlns:ahyp="http://schemas.microsoft.com/office/drawing/2018/hyperlinkcolor" val="tx"/>
                    </a:ext>
                  </a:extLst>
                </a:hlinkClick>
              </a:rPr>
              <a:t>"Accelerating Genome Analysis: A Primer on an Ongoing Journey"</a:t>
            </a:r>
            <a:br>
              <a:rPr lang="en-US" sz="1600" dirty="0">
                <a:solidFill>
                  <a:srgbClr val="0432FF"/>
                </a:solidFill>
              </a:rPr>
            </a:br>
            <a:r>
              <a:rPr lang="en-US" sz="1600" i="1" dirty="0"/>
              <a:t>Invited Lecture at </a:t>
            </a:r>
            <a:r>
              <a:rPr lang="en-US" sz="1600" i="1" dirty="0">
                <a:hlinkClick r:id="rId3"/>
              </a:rPr>
              <a:t>Technion</a:t>
            </a:r>
            <a:r>
              <a:rPr lang="en-US" sz="1600" dirty="0"/>
              <a:t>, Virtual, 26 January 2021.</a:t>
            </a:r>
            <a:br>
              <a:rPr lang="en-US" sz="1600" dirty="0"/>
            </a:br>
            <a:r>
              <a:rPr lang="en-US" sz="1600" dirty="0"/>
              <a:t>[</a:t>
            </a:r>
            <a:r>
              <a:rPr lang="en-US" sz="1600" dirty="0">
                <a:hlinkClick r:id="rId2"/>
              </a:rPr>
              <a:t>Slides (pptx)</a:t>
            </a:r>
            <a:r>
              <a:rPr lang="en-US" sz="1600" dirty="0"/>
              <a:t> </a:t>
            </a:r>
            <a:r>
              <a:rPr lang="en-US" sz="1600" dirty="0">
                <a:hlinkClick r:id="rId4"/>
              </a:rPr>
              <a:t>(pdf)</a:t>
            </a:r>
            <a:r>
              <a:rPr lang="en-US" sz="1600" dirty="0"/>
              <a:t>]</a:t>
            </a:r>
            <a:br>
              <a:rPr lang="en-US" sz="1600" dirty="0"/>
            </a:br>
            <a:r>
              <a:rPr lang="en-US" sz="1600" dirty="0"/>
              <a:t>[</a:t>
            </a:r>
            <a:r>
              <a:rPr lang="en-US" sz="1600" dirty="0">
                <a:hlinkClick r:id="rId5"/>
              </a:rPr>
              <a:t>Talk Video </a:t>
            </a:r>
            <a:r>
              <a:rPr lang="en-US" sz="1600" dirty="0"/>
              <a:t>(1 hour 37 minutes, including Q&amp;A)]</a:t>
            </a:r>
            <a:br>
              <a:rPr lang="en-US" sz="1600" dirty="0"/>
            </a:br>
            <a:r>
              <a:rPr lang="en-US" sz="1600" dirty="0"/>
              <a:t>[</a:t>
            </a:r>
            <a:r>
              <a:rPr lang="en-US" sz="1600" dirty="0">
                <a:hlinkClick r:id="rId6"/>
              </a:rPr>
              <a:t>Related Invited Paper (at IEEE Micro, 2020)</a:t>
            </a:r>
            <a:r>
              <a:rPr lang="en-US" sz="1600" dirty="0"/>
              <a:t>]</a:t>
            </a:r>
          </a:p>
          <a:p>
            <a:pPr marL="0" indent="0">
              <a:buNone/>
            </a:pPr>
            <a:endParaRPr lang="en-US" sz="1600" dirty="0"/>
          </a:p>
        </p:txBody>
      </p:sp>
      <p:sp>
        <p:nvSpPr>
          <p:cNvPr id="4" name="Slide Number Placeholder 3">
            <a:extLst>
              <a:ext uri="{FF2B5EF4-FFF2-40B4-BE49-F238E27FC236}">
                <a16:creationId xmlns:a16="http://schemas.microsoft.com/office/drawing/2014/main" id="{42A122B2-35CC-C64B-B5EA-4870A730338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hlinkClick r:id="rId7"/>
            <a:extLst>
              <a:ext uri="{FF2B5EF4-FFF2-40B4-BE49-F238E27FC236}">
                <a16:creationId xmlns:a16="http://schemas.microsoft.com/office/drawing/2014/main" id="{63062A44-6117-B242-BB5D-88FC9FCE611C}"/>
              </a:ext>
            </a:extLst>
          </p:cNvPr>
          <p:cNvPicPr>
            <a:picLocks noChangeAspect="1"/>
          </p:cNvPicPr>
          <p:nvPr/>
        </p:nvPicPr>
        <p:blipFill>
          <a:blip r:embed="rId8"/>
          <a:stretch>
            <a:fillRect/>
          </a:stretch>
        </p:blipFill>
        <p:spPr>
          <a:xfrm>
            <a:off x="1691680" y="2569425"/>
            <a:ext cx="6012160" cy="4144395"/>
          </a:xfrm>
          <a:prstGeom prst="rect">
            <a:avLst/>
          </a:prstGeom>
        </p:spPr>
      </p:pic>
    </p:spTree>
    <p:extLst>
      <p:ext uri="{BB962C8B-B14F-4D97-AF65-F5344CB8AC3E}">
        <p14:creationId xmlns:p14="http://schemas.microsoft.com/office/powerpoint/2010/main" val="267959"/>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937A-8480-B748-AF02-B14403ACF79C}"/>
              </a:ext>
            </a:extLst>
          </p:cNvPr>
          <p:cNvSpPr>
            <a:spLocks noGrp="1"/>
          </p:cNvSpPr>
          <p:nvPr>
            <p:ph type="title"/>
          </p:nvPr>
        </p:nvSpPr>
        <p:spPr/>
        <p:txBody>
          <a:bodyPr/>
          <a:lstStyle/>
          <a:p>
            <a:r>
              <a:rPr lang="en-US" dirty="0"/>
              <a:t>Detailed Lectures on Genome Analysis</a:t>
            </a:r>
          </a:p>
        </p:txBody>
      </p:sp>
      <p:sp>
        <p:nvSpPr>
          <p:cNvPr id="3" name="Content Placeholder 2">
            <a:extLst>
              <a:ext uri="{FF2B5EF4-FFF2-40B4-BE49-F238E27FC236}">
                <a16:creationId xmlns:a16="http://schemas.microsoft.com/office/drawing/2014/main" id="{0478BD05-2E95-984E-8F35-2CBFD3B723B3}"/>
              </a:ext>
            </a:extLst>
          </p:cNvPr>
          <p:cNvSpPr>
            <a:spLocks noGrp="1"/>
          </p:cNvSpPr>
          <p:nvPr>
            <p:ph idx="1"/>
          </p:nvPr>
        </p:nvSpPr>
        <p:spPr>
          <a:xfrm>
            <a:off x="228600" y="884955"/>
            <a:ext cx="8851900" cy="5211762"/>
          </a:xfrm>
        </p:spPr>
        <p:txBody>
          <a:bodyPr/>
          <a:lstStyle/>
          <a:p>
            <a:r>
              <a:rPr lang="en-US" sz="2000" dirty="0">
                <a:solidFill>
                  <a:srgbClr val="FF0000"/>
                </a:solidFill>
              </a:rPr>
              <a:t>Computer Architecture, Fall 2020, Lecture 3a</a:t>
            </a:r>
          </a:p>
          <a:p>
            <a:pPr lvl="1"/>
            <a:r>
              <a:rPr lang="en-US" sz="1800" b="1" dirty="0"/>
              <a:t>Introduction to Genome Sequence Analysis </a:t>
            </a:r>
            <a:r>
              <a:rPr lang="en-US" sz="1800" dirty="0"/>
              <a:t>(ETH Zürich, Fall 2020)</a:t>
            </a:r>
          </a:p>
          <a:p>
            <a:pPr lvl="1"/>
            <a:r>
              <a:rPr lang="en-US" sz="1700" dirty="0">
                <a:solidFill>
                  <a:srgbClr val="0000FF"/>
                </a:solidFill>
                <a:hlinkClick r:id="rId2">
                  <a:extLst>
                    <a:ext uri="{A12FA001-AC4F-418D-AE19-62706E023703}">
                      <ahyp:hlinkClr xmlns:ahyp="http://schemas.microsoft.com/office/drawing/2018/hyperlinkcolor" val="tx"/>
                    </a:ext>
                  </a:extLst>
                </a:hlinkClick>
              </a:rPr>
              <a:t>https://www.youtube.com/watch?v=CrRb32v7SJc&amp;list=PL5Q2soXY2Zi9xidyIgBxUz7xRPS-wisBN&amp;index=5</a:t>
            </a:r>
            <a:r>
              <a:rPr lang="en-US" sz="1700" dirty="0">
                <a:solidFill>
                  <a:srgbClr val="0000FF"/>
                </a:solidFill>
              </a:rPr>
              <a:t> </a:t>
            </a:r>
          </a:p>
          <a:p>
            <a:pPr lvl="1"/>
            <a:endParaRPr lang="en-US" sz="600" dirty="0">
              <a:solidFill>
                <a:srgbClr val="0000FF"/>
              </a:solidFill>
            </a:endParaRPr>
          </a:p>
          <a:p>
            <a:r>
              <a:rPr lang="en-US" sz="2000" dirty="0">
                <a:solidFill>
                  <a:srgbClr val="FF0000"/>
                </a:solidFill>
              </a:rPr>
              <a:t>Computer Architecture, Fall 2020, Lecture 8</a:t>
            </a:r>
          </a:p>
          <a:p>
            <a:pPr lvl="1"/>
            <a:r>
              <a:rPr lang="en-US" sz="1800" b="1" dirty="0"/>
              <a:t>Intelligent Genome Analysis </a:t>
            </a:r>
            <a:r>
              <a:rPr lang="en-US" sz="1800" dirty="0"/>
              <a:t>(ETH Zürich, Fall 2020)</a:t>
            </a:r>
          </a:p>
          <a:p>
            <a:pPr lvl="1"/>
            <a:r>
              <a:rPr lang="en-US" sz="1700" dirty="0">
                <a:solidFill>
                  <a:srgbClr val="0000FF"/>
                </a:solidFill>
                <a:hlinkClick r:id="rId3">
                  <a:extLst>
                    <a:ext uri="{A12FA001-AC4F-418D-AE19-62706E023703}">
                      <ahyp:hlinkClr xmlns:ahyp="http://schemas.microsoft.com/office/drawing/2018/hyperlinkcolor" val="tx"/>
                    </a:ext>
                  </a:extLst>
                </a:hlinkClick>
              </a:rPr>
              <a:t>https://www.youtube.com/watch?v=ygmQpdDTL7o&amp;list=PL5Q2soXY2Zi9xidyIgBxUz7xRPS-wisBN&amp;index=14</a:t>
            </a:r>
            <a:r>
              <a:rPr lang="en-US" sz="1700" dirty="0">
                <a:solidFill>
                  <a:srgbClr val="0000FF"/>
                </a:solidFill>
              </a:rPr>
              <a:t> </a:t>
            </a:r>
          </a:p>
          <a:p>
            <a:pPr lvl="1"/>
            <a:endParaRPr lang="en-US" sz="600" dirty="0">
              <a:solidFill>
                <a:srgbClr val="0000FF"/>
              </a:solidFill>
            </a:endParaRPr>
          </a:p>
          <a:p>
            <a:r>
              <a:rPr lang="en-US" sz="2000" dirty="0">
                <a:solidFill>
                  <a:srgbClr val="FF0000"/>
                </a:solidFill>
              </a:rPr>
              <a:t>Computer Architecture, Fall 2020, Lecture 9a</a:t>
            </a:r>
          </a:p>
          <a:p>
            <a:pPr lvl="1"/>
            <a:r>
              <a:rPr lang="en-US" sz="1800" b="1" dirty="0" err="1"/>
              <a:t>GenASM</a:t>
            </a:r>
            <a:r>
              <a:rPr lang="en-US" sz="1800" b="1" dirty="0"/>
              <a:t>: Approx. String Matching Accelerator </a:t>
            </a:r>
            <a:r>
              <a:rPr lang="en-US" sz="1800" dirty="0"/>
              <a:t>(ETH Zürich, Fall 2020)</a:t>
            </a:r>
          </a:p>
          <a:p>
            <a:pPr lvl="1"/>
            <a:r>
              <a:rPr lang="en-US" sz="1700" dirty="0">
                <a:solidFill>
                  <a:srgbClr val="0000FF"/>
                </a:solidFill>
                <a:hlinkClick r:id="rId4">
                  <a:extLst>
                    <a:ext uri="{A12FA001-AC4F-418D-AE19-62706E023703}">
                      <ahyp:hlinkClr xmlns:ahyp="http://schemas.microsoft.com/office/drawing/2018/hyperlinkcolor" val="tx"/>
                    </a:ext>
                  </a:extLst>
                </a:hlinkClick>
              </a:rPr>
              <a:t>https://www.youtube.com/watch?v=XoLpzmN-Pas&amp;list=PL5Q2soXY2Zi9xidyIgBxUz7xRPS-wisBN&amp;index=15 </a:t>
            </a:r>
          </a:p>
          <a:p>
            <a:pPr lvl="1"/>
            <a:endParaRPr lang="en-US" sz="600" dirty="0">
              <a:solidFill>
                <a:srgbClr val="0000FF"/>
              </a:solidFill>
              <a:hlinkClick r:id="rId4">
                <a:extLst>
                  <a:ext uri="{A12FA001-AC4F-418D-AE19-62706E023703}">
                    <ahyp:hlinkClr xmlns:ahyp="http://schemas.microsoft.com/office/drawing/2018/hyperlinkcolor" val="tx"/>
                  </a:ext>
                </a:extLst>
              </a:hlinkClick>
            </a:endParaRPr>
          </a:p>
          <a:p>
            <a:r>
              <a:rPr lang="en-US" sz="2000" dirty="0">
                <a:solidFill>
                  <a:srgbClr val="FF0000"/>
                </a:solidFill>
              </a:rPr>
              <a:t>Accelerating Genomics Project Course, Fall 2020, Lecture 1</a:t>
            </a:r>
          </a:p>
          <a:p>
            <a:pPr lvl="1"/>
            <a:r>
              <a:rPr lang="en-US" sz="2000" b="1" dirty="0"/>
              <a:t>Accelerating Genomics </a:t>
            </a:r>
            <a:r>
              <a:rPr lang="en-US" sz="2000" dirty="0"/>
              <a:t>(ETH Zürich, Fall 2020)</a:t>
            </a:r>
          </a:p>
          <a:p>
            <a:pPr lvl="1"/>
            <a:r>
              <a:rPr lang="en-US" sz="1700" dirty="0">
                <a:solidFill>
                  <a:srgbClr val="0000FF"/>
                </a:solidFill>
                <a:hlinkClick r:id="rId5">
                  <a:extLst>
                    <a:ext uri="{A12FA001-AC4F-418D-AE19-62706E023703}">
                      <ahyp:hlinkClr xmlns:ahyp="http://schemas.microsoft.com/office/drawing/2018/hyperlinkcolor" val="tx"/>
                    </a:ext>
                  </a:extLst>
                </a:hlinkClick>
              </a:rPr>
              <a:t>https://www.youtube.com/watch?v=rgjl8ZyLsAg&amp;list=PL5Q2soXY2Zi9E2bBVAgCqLgwiDRQDTyId</a:t>
            </a:r>
            <a:r>
              <a:rPr lang="en-US" sz="1700" dirty="0">
                <a:solidFill>
                  <a:srgbClr val="0000FF"/>
                </a:solidFill>
              </a:rPr>
              <a:t> </a:t>
            </a:r>
            <a:endParaRPr lang="en-US" sz="2000" dirty="0">
              <a:solidFill>
                <a:srgbClr val="0000FF"/>
              </a:solidFill>
            </a:endParaRPr>
          </a:p>
          <a:p>
            <a:pPr lvl="1"/>
            <a:endParaRPr lang="en-US" sz="2000" dirty="0"/>
          </a:p>
        </p:txBody>
      </p:sp>
      <p:sp>
        <p:nvSpPr>
          <p:cNvPr id="4" name="Slide Number Placeholder 3">
            <a:extLst>
              <a:ext uri="{FF2B5EF4-FFF2-40B4-BE49-F238E27FC236}">
                <a16:creationId xmlns:a16="http://schemas.microsoft.com/office/drawing/2014/main" id="{0CDD3B14-C38A-CD43-A830-5A9D1992803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sp>
        <p:nvSpPr>
          <p:cNvPr id="6" name="TextBox 5">
            <a:extLst>
              <a:ext uri="{FF2B5EF4-FFF2-40B4-BE49-F238E27FC236}">
                <a16:creationId xmlns:a16="http://schemas.microsoft.com/office/drawing/2014/main" id="{B9FA4FBF-90BC-A44A-80A5-E27853501F68}"/>
              </a:ext>
            </a:extLst>
          </p:cNvPr>
          <p:cNvSpPr txBox="1"/>
          <p:nvPr/>
        </p:nvSpPr>
        <p:spPr>
          <a:xfrm>
            <a:off x="1979712" y="6461778"/>
            <a:ext cx="56781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6">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endParaRPr>
          </a:p>
        </p:txBody>
      </p:sp>
    </p:spTree>
    <p:extLst>
      <p:ext uri="{BB962C8B-B14F-4D97-AF65-F5344CB8AC3E}">
        <p14:creationId xmlns:p14="http://schemas.microsoft.com/office/powerpoint/2010/main" val="78864685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295C2-3E3A-BE4F-87A7-5F3FBBA546A4}"/>
              </a:ext>
            </a:extLst>
          </p:cNvPr>
          <p:cNvSpPr>
            <a:spLocks noGrp="1"/>
          </p:cNvSpPr>
          <p:nvPr>
            <p:ph type="title"/>
          </p:nvPr>
        </p:nvSpPr>
        <p:spPr/>
        <p:txBody>
          <a:bodyPr/>
          <a:lstStyle/>
          <a:p>
            <a:r>
              <a:rPr lang="en-US" dirty="0"/>
              <a:t>Data Overwhelms Modern Machines …</a:t>
            </a:r>
          </a:p>
        </p:txBody>
      </p:sp>
      <p:sp>
        <p:nvSpPr>
          <p:cNvPr id="3" name="Content Placeholder 2">
            <a:extLst>
              <a:ext uri="{FF2B5EF4-FFF2-40B4-BE49-F238E27FC236}">
                <a16:creationId xmlns:a16="http://schemas.microsoft.com/office/drawing/2014/main" id="{93B937BE-0F8C-6D46-8EBB-F986B2A5F5CD}"/>
              </a:ext>
            </a:extLst>
          </p:cNvPr>
          <p:cNvSpPr>
            <a:spLocks noGrp="1"/>
          </p:cNvSpPr>
          <p:nvPr>
            <p:ph idx="1"/>
          </p:nvPr>
        </p:nvSpPr>
        <p:spPr>
          <a:xfrm>
            <a:off x="228600" y="1371600"/>
            <a:ext cx="8915400" cy="4876800"/>
          </a:xfrm>
        </p:spPr>
        <p:txBody>
          <a:bodyPr/>
          <a:lstStyle/>
          <a:p>
            <a:r>
              <a:rPr lang="en-US" dirty="0"/>
              <a:t>Storage/memory capability</a:t>
            </a:r>
          </a:p>
          <a:p>
            <a:endParaRPr lang="en-US" dirty="0"/>
          </a:p>
          <a:p>
            <a:endParaRPr lang="en-US" dirty="0"/>
          </a:p>
          <a:p>
            <a:r>
              <a:rPr lang="en-US" dirty="0"/>
              <a:t>Communication capability</a:t>
            </a:r>
          </a:p>
          <a:p>
            <a:endParaRPr lang="en-US" dirty="0"/>
          </a:p>
          <a:p>
            <a:endParaRPr lang="en-US" dirty="0"/>
          </a:p>
          <a:p>
            <a:r>
              <a:rPr lang="en-US" dirty="0"/>
              <a:t>Computation capability</a:t>
            </a:r>
          </a:p>
          <a:p>
            <a:endParaRPr lang="en-US" dirty="0"/>
          </a:p>
          <a:p>
            <a:endParaRPr lang="en-US" dirty="0"/>
          </a:p>
          <a:p>
            <a:r>
              <a:rPr lang="en-US" dirty="0">
                <a:solidFill>
                  <a:srgbClr val="0000FF"/>
                </a:solidFill>
              </a:rPr>
              <a:t>Greatly impacts robustness, energy, performance, cost</a:t>
            </a:r>
          </a:p>
          <a:p>
            <a:pPr lvl="1"/>
            <a:endParaRPr lang="en-US" dirty="0"/>
          </a:p>
        </p:txBody>
      </p:sp>
      <p:sp>
        <p:nvSpPr>
          <p:cNvPr id="4" name="Slide Number Placeholder 3">
            <a:extLst>
              <a:ext uri="{FF2B5EF4-FFF2-40B4-BE49-F238E27FC236}">
                <a16:creationId xmlns:a16="http://schemas.microsoft.com/office/drawing/2014/main" id="{12A78508-7955-3943-9F95-75E9A621D19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6133860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4"/>
          <p:cNvSpPr>
            <a:spLocks noGrp="1" noChangeArrowheads="1"/>
          </p:cNvSpPr>
          <p:nvPr>
            <p:ph type="ctrTitle"/>
          </p:nvPr>
        </p:nvSpPr>
        <p:spPr>
          <a:xfrm>
            <a:off x="251520" y="1454547"/>
            <a:ext cx="8428037" cy="822325"/>
          </a:xfrm>
        </p:spPr>
        <p:txBody>
          <a:bodyPr/>
          <a:lstStyle/>
          <a:p>
            <a:pPr algn="ctr" eaLnBrk="1" hangingPunct="1"/>
            <a:r>
              <a:rPr lang="en-US" sz="5000" dirty="0">
                <a:latin typeface="Garamond" charset="0"/>
              </a:rPr>
              <a:t>What We Do Not </a:t>
            </a:r>
            <a:br>
              <a:rPr lang="en-US" sz="5000" dirty="0">
                <a:latin typeface="Garamond" charset="0"/>
              </a:rPr>
            </a:br>
            <a:r>
              <a:rPr lang="en-US" sz="5000" dirty="0">
                <a:latin typeface="Garamond" charset="0"/>
              </a:rPr>
              <a:t>Have Time For</a:t>
            </a:r>
          </a:p>
        </p:txBody>
      </p:sp>
      <p:sp>
        <p:nvSpPr>
          <p:cNvPr id="135170"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437249748"/>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t>Challenge and Opportunity for Future</a:t>
            </a:r>
            <a:endParaRPr lang="en-US" dirty="0">
              <a:latin typeface="Garamond" charset="0"/>
              <a:ea typeface="ＭＳ Ｐゴシック" charset="0"/>
              <a:cs typeface="ＭＳ Ｐゴシック" charset="0"/>
            </a:endParaRPr>
          </a:p>
        </p:txBody>
      </p:sp>
      <p:sp>
        <p:nvSpPr>
          <p:cNvPr id="19459" name="Content Placeholder 2"/>
          <p:cNvSpPr>
            <a:spLocks noGrp="1"/>
          </p:cNvSpPr>
          <p:nvPr>
            <p:ph idx="1"/>
          </p:nvPr>
        </p:nvSpPr>
        <p:spPr>
          <a:xfrm>
            <a:off x="107504" y="764704"/>
            <a:ext cx="8856984"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b="1" dirty="0">
                <a:solidFill>
                  <a:srgbClr val="0432FF"/>
                </a:solidFill>
                <a:latin typeface="Tahoma" charset="0"/>
                <a:ea typeface="ＭＳ Ｐゴシック" charset="0"/>
                <a:cs typeface="ＭＳ Ｐゴシック" charset="0"/>
              </a:rPr>
              <a:t>Data-Driven</a:t>
            </a:r>
          </a:p>
          <a:p>
            <a:pPr marL="0" indent="0" algn="ctr" eaLnBrk="1" hangingPunct="1">
              <a:buNone/>
            </a:pPr>
            <a:r>
              <a:rPr lang="en-US" sz="6000" dirty="0">
                <a:solidFill>
                  <a:srgbClr val="0432FF"/>
                </a:solidFill>
                <a:latin typeface="Tahoma" charset="0"/>
                <a:ea typeface="ＭＳ Ｐゴシック" charset="0"/>
                <a:cs typeface="ＭＳ Ｐゴシック" charset="0"/>
              </a:rPr>
              <a:t>(Self-Optimizing)</a:t>
            </a:r>
          </a:p>
          <a:p>
            <a:pPr marL="0" indent="0" algn="ctr" eaLnBrk="1" hangingPunct="1">
              <a:buNone/>
            </a:pPr>
            <a:r>
              <a:rPr lang="en-US" sz="6000" dirty="0">
                <a:solidFill>
                  <a:srgbClr val="FF0000"/>
                </a:solidFill>
                <a:latin typeface="Tahoma" charset="0"/>
                <a:ea typeface="ＭＳ Ｐゴシック" charset="0"/>
                <a:cs typeface="ＭＳ Ｐゴシック" charset="0"/>
              </a:rPr>
              <a:t> Computing Architectures</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3564534389"/>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t>Challenge and Opportunity for Future</a:t>
            </a:r>
            <a:endParaRPr lang="en-US" dirty="0">
              <a:latin typeface="Garamond" charset="0"/>
              <a:ea typeface="ＭＳ Ｐゴシック" charset="0"/>
              <a:cs typeface="ＭＳ Ｐゴシック" charset="0"/>
            </a:endParaRPr>
          </a:p>
        </p:txBody>
      </p:sp>
      <p:sp>
        <p:nvSpPr>
          <p:cNvPr id="19459" name="Content Placeholder 2"/>
          <p:cNvSpPr>
            <a:spLocks noGrp="1"/>
          </p:cNvSpPr>
          <p:nvPr>
            <p:ph idx="1"/>
          </p:nvPr>
        </p:nvSpPr>
        <p:spPr>
          <a:xfrm>
            <a:off x="107504" y="764704"/>
            <a:ext cx="8856984"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b="1" dirty="0">
                <a:solidFill>
                  <a:srgbClr val="0432FF"/>
                </a:solidFill>
                <a:latin typeface="Tahoma" charset="0"/>
                <a:ea typeface="ＭＳ Ｐゴシック" charset="0"/>
                <a:cs typeface="ＭＳ Ｐゴシック" charset="0"/>
              </a:rPr>
              <a:t>Data-Aware</a:t>
            </a:r>
          </a:p>
          <a:p>
            <a:pPr marL="0" indent="0" algn="ctr" eaLnBrk="1" hangingPunct="1">
              <a:buNone/>
            </a:pPr>
            <a:r>
              <a:rPr lang="en-US" sz="6000" dirty="0">
                <a:solidFill>
                  <a:srgbClr val="0432FF"/>
                </a:solidFill>
                <a:latin typeface="Tahoma" charset="0"/>
                <a:ea typeface="ＭＳ Ｐゴシック" charset="0"/>
                <a:cs typeface="ＭＳ Ｐゴシック" charset="0"/>
              </a:rPr>
              <a:t>(Expressive)</a:t>
            </a:r>
          </a:p>
          <a:p>
            <a:pPr marL="0" indent="0" algn="ctr" eaLnBrk="1" hangingPunct="1">
              <a:buNone/>
            </a:pPr>
            <a:r>
              <a:rPr lang="en-US" sz="6000" dirty="0">
                <a:solidFill>
                  <a:srgbClr val="FF0000"/>
                </a:solidFill>
                <a:latin typeface="Tahoma" charset="0"/>
                <a:ea typeface="ＭＳ Ｐゴシック" charset="0"/>
                <a:cs typeface="ＭＳ Ｐゴシック" charset="0"/>
              </a:rPr>
              <a:t> Computing Architectures</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983309616"/>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p:txBody>
          <a:bodyPr/>
          <a:lstStyle/>
          <a:p>
            <a:r>
              <a:rPr lang="en-US" dirty="0"/>
              <a:t>More Info in This Tutorial…</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r>
              <a:rPr lang="en-US" dirty="0"/>
              <a:t>Onur Mutlu,</a:t>
            </a:r>
            <a:br>
              <a:rPr lang="en-US" dirty="0"/>
            </a:br>
            <a:r>
              <a:rPr lang="en-US" b="1" dirty="0">
                <a:solidFill>
                  <a:srgbClr val="FF0000"/>
                </a:solidFill>
                <a:hlinkClick r:id="rId2">
                  <a:extLst>
                    <a:ext uri="{A12FA001-AC4F-418D-AE19-62706E023703}">
                      <ahyp:hlinkClr xmlns:ahyp="http://schemas.microsoft.com/office/drawing/2018/hyperlinkcolor" val="tx"/>
                    </a:ext>
                  </a:extLst>
                </a:hlinkClick>
              </a:rPr>
              <a:t>"Memory-Centric Computing Systems"</a:t>
            </a:r>
            <a:br>
              <a:rPr lang="en-US" dirty="0"/>
            </a:br>
            <a:r>
              <a:rPr lang="en-US" dirty="0"/>
              <a:t>Invited Tutorial at </a:t>
            </a:r>
            <a:r>
              <a:rPr lang="en-US" i="1" dirty="0">
                <a:hlinkClick r:id="rId3"/>
              </a:rPr>
              <a:t>66th International Electron Devices Meeting (</a:t>
            </a:r>
            <a:r>
              <a:rPr lang="en-US" b="1" i="1" dirty="0">
                <a:hlinkClick r:id="rId3"/>
              </a:rPr>
              <a:t>IEDM</a:t>
            </a:r>
            <a:r>
              <a:rPr lang="en-US" i="1" dirty="0">
                <a:hlinkClick r:id="rId3"/>
              </a:rPr>
              <a:t>)</a:t>
            </a:r>
            <a:r>
              <a:rPr lang="en-US" dirty="0"/>
              <a:t>, Virtual, 12 December 2020.</a:t>
            </a:r>
            <a:br>
              <a:rPr lang="en-US" dirty="0"/>
            </a:br>
            <a:r>
              <a:rPr lang="en-US" dirty="0"/>
              <a:t>[</a:t>
            </a:r>
            <a:r>
              <a:rPr lang="en-US" dirty="0">
                <a:hlinkClick r:id="rId2"/>
              </a:rPr>
              <a:t>Slides (pptx)</a:t>
            </a:r>
            <a:r>
              <a:rPr lang="en-US" dirty="0"/>
              <a:t> </a:t>
            </a:r>
            <a:r>
              <a:rPr lang="en-US" dirty="0">
                <a:hlinkClick r:id="rId4"/>
              </a:rPr>
              <a:t>(pdf)</a:t>
            </a:r>
            <a:r>
              <a:rPr lang="en-US" dirty="0"/>
              <a:t>]</a:t>
            </a:r>
            <a:br>
              <a:rPr lang="en-US" dirty="0"/>
            </a:br>
            <a:r>
              <a:rPr lang="en-US" dirty="0"/>
              <a:t>[</a:t>
            </a:r>
            <a:r>
              <a:rPr lang="en-US" dirty="0">
                <a:hlinkClick r:id="rId5"/>
              </a:rPr>
              <a:t>Executive Summary Slides (pptx)</a:t>
            </a:r>
            <a:r>
              <a:rPr lang="en-US" dirty="0"/>
              <a:t> </a:t>
            </a:r>
            <a:r>
              <a:rPr lang="en-US" dirty="0">
                <a:hlinkClick r:id="rId6"/>
              </a:rPr>
              <a:t>(pdf)</a:t>
            </a:r>
            <a:r>
              <a:rPr lang="en-US" dirty="0"/>
              <a:t>]</a:t>
            </a:r>
            <a:br>
              <a:rPr lang="en-US" dirty="0"/>
            </a:br>
            <a:r>
              <a:rPr lang="en-US" dirty="0"/>
              <a:t>[</a:t>
            </a:r>
            <a:r>
              <a:rPr lang="en-US" dirty="0">
                <a:hlinkClick r:id="rId7"/>
              </a:rPr>
              <a:t>Tutorial Video</a:t>
            </a:r>
            <a:r>
              <a:rPr lang="en-US" dirty="0"/>
              <a:t> (1 hour 51 minutes)]</a:t>
            </a:r>
            <a:br>
              <a:rPr lang="en-US" dirty="0"/>
            </a:br>
            <a:r>
              <a:rPr lang="en-US" dirty="0"/>
              <a:t>[</a:t>
            </a:r>
            <a:r>
              <a:rPr lang="en-US" dirty="0">
                <a:hlinkClick r:id="rId8"/>
              </a:rPr>
              <a:t>Executive Summary Video</a:t>
            </a:r>
            <a:r>
              <a:rPr lang="en-US" dirty="0"/>
              <a:t> (2 minutes)]</a:t>
            </a:r>
            <a:br>
              <a:rPr lang="en-US" dirty="0"/>
            </a:br>
            <a:r>
              <a:rPr lang="en-US" dirty="0"/>
              <a:t>[</a:t>
            </a:r>
            <a:r>
              <a:rPr lang="en-US" dirty="0">
                <a:hlinkClick r:id="rId9"/>
              </a:rPr>
              <a:t>Abstract and Bio</a:t>
            </a:r>
            <a:r>
              <a:rPr lang="en-US" dirty="0"/>
              <a:t>]</a:t>
            </a:r>
            <a:br>
              <a:rPr lang="en-US" dirty="0"/>
            </a:br>
            <a:r>
              <a:rPr lang="en-US" dirty="0"/>
              <a:t>[</a:t>
            </a:r>
            <a:r>
              <a:rPr lang="en-US" dirty="0">
                <a:hlinkClick r:id="rId10"/>
              </a:rPr>
              <a:t>Related Keynote Paper from VLSI-DAT 2020</a:t>
            </a:r>
            <a:r>
              <a:rPr lang="en-US" dirty="0"/>
              <a:t>]</a:t>
            </a:r>
            <a:br>
              <a:rPr lang="en-US" dirty="0"/>
            </a:br>
            <a:r>
              <a:rPr lang="en-US" dirty="0"/>
              <a:t>[</a:t>
            </a:r>
            <a:r>
              <a:rPr lang="en-US" dirty="0">
                <a:hlinkClick r:id="rId11"/>
              </a:rPr>
              <a:t>Related Review Paper on Processing in Memory</a:t>
            </a:r>
            <a:r>
              <a:rPr lang="en-US" dirty="0"/>
              <a:t>]</a:t>
            </a:r>
            <a:br>
              <a:rPr lang="en-US" dirty="0"/>
            </a:br>
            <a:endParaRPr lang="en-US" dirty="0"/>
          </a:p>
          <a:p>
            <a:pPr marL="0" indent="0" algn="ctr">
              <a:buNone/>
            </a:pPr>
            <a:r>
              <a:rPr lang="en-US" dirty="0">
                <a:solidFill>
                  <a:srgbClr val="0000FF"/>
                </a:solidFill>
                <a:hlinkClick r:id="rId7">
                  <a:extLst>
                    <a:ext uri="{A12FA001-AC4F-418D-AE19-62706E023703}">
                      <ahyp:hlinkClr xmlns:ahyp="http://schemas.microsoft.com/office/drawing/2018/hyperlinkcolor" val="tx"/>
                    </a:ext>
                  </a:extLst>
                </a:hlinkClick>
              </a:rPr>
              <a:t>https://www.youtube.com/watch?v=H3sEaINPBOE</a:t>
            </a:r>
            <a:r>
              <a:rPr lang="en-US" dirty="0">
                <a:solidFill>
                  <a:srgbClr val="0000FF"/>
                </a:solidFill>
              </a:rPr>
              <a:t> </a:t>
            </a:r>
          </a:p>
        </p:txBody>
      </p:sp>
      <p:sp>
        <p:nvSpPr>
          <p:cNvPr id="4" name="Slide Number Placeholder 3">
            <a:extLst>
              <a:ext uri="{FF2B5EF4-FFF2-40B4-BE49-F238E27FC236}">
                <a16:creationId xmlns:a16="http://schemas.microsoft.com/office/drawing/2014/main" id="{668D3D00-D671-7A49-9903-3A6903D905B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Rectangle 4">
            <a:extLst>
              <a:ext uri="{FF2B5EF4-FFF2-40B4-BE49-F238E27FC236}">
                <a16:creationId xmlns:a16="http://schemas.microsoft.com/office/drawing/2014/main" id="{5DFA3366-29E6-914D-98EA-E6458972951E}"/>
              </a:ext>
            </a:extLst>
          </p:cNvPr>
          <p:cNvSpPr/>
          <p:nvPr/>
        </p:nvSpPr>
        <p:spPr>
          <a:xfrm>
            <a:off x="1590700" y="6475391"/>
            <a:ext cx="588640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12">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3034155525"/>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p:txBody>
          <a:bodyPr/>
          <a:lstStyle/>
          <a:p>
            <a:r>
              <a:rPr lang="en-US" dirty="0"/>
              <a:t>A Tutorial on PIM</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r>
              <a:rPr lang="en-US" dirty="0"/>
              <a:t>Onur Mutlu,</a:t>
            </a:r>
            <a:br>
              <a:rPr lang="en-US" dirty="0"/>
            </a:br>
            <a:r>
              <a:rPr lang="en-US" b="1" dirty="0">
                <a:hlinkClick r:id="rId2"/>
              </a:rPr>
              <a:t>"Memory-Centric Computing Systems"</a:t>
            </a:r>
            <a:br>
              <a:rPr lang="en-US" dirty="0"/>
            </a:br>
            <a:r>
              <a:rPr lang="en-US" dirty="0"/>
              <a:t>Invited Tutorial at </a:t>
            </a:r>
            <a:r>
              <a:rPr lang="en-US" i="1" dirty="0">
                <a:hlinkClick r:id="rId3"/>
              </a:rPr>
              <a:t>66th International Electron Devices Meeting (</a:t>
            </a:r>
            <a:r>
              <a:rPr lang="en-US" b="1" i="1" dirty="0">
                <a:hlinkClick r:id="rId3"/>
              </a:rPr>
              <a:t>IEDM</a:t>
            </a:r>
            <a:r>
              <a:rPr lang="en-US" i="1" dirty="0">
                <a:hlinkClick r:id="rId3"/>
              </a:rPr>
              <a:t>)</a:t>
            </a:r>
            <a:r>
              <a:rPr lang="en-US" dirty="0"/>
              <a:t>, Virtual, 12 December 2020.</a:t>
            </a:r>
            <a:br>
              <a:rPr lang="en-US" dirty="0"/>
            </a:br>
            <a:r>
              <a:rPr lang="en-US" dirty="0"/>
              <a:t>[</a:t>
            </a:r>
            <a:r>
              <a:rPr lang="en-US" dirty="0">
                <a:hlinkClick r:id="rId2"/>
              </a:rPr>
              <a:t>Slides (pptx)</a:t>
            </a:r>
            <a:r>
              <a:rPr lang="en-US" dirty="0"/>
              <a:t> </a:t>
            </a:r>
            <a:r>
              <a:rPr lang="en-US" dirty="0">
                <a:hlinkClick r:id="rId4"/>
              </a:rPr>
              <a:t>(pdf)</a:t>
            </a:r>
            <a:r>
              <a:rPr lang="en-US" dirty="0"/>
              <a:t>]</a:t>
            </a:r>
            <a:br>
              <a:rPr lang="en-US" dirty="0"/>
            </a:br>
            <a:r>
              <a:rPr lang="en-US" dirty="0"/>
              <a:t>[</a:t>
            </a:r>
            <a:r>
              <a:rPr lang="en-US" dirty="0">
                <a:hlinkClick r:id="rId5"/>
              </a:rPr>
              <a:t>Executive Summary Slides (pptx)</a:t>
            </a:r>
            <a:r>
              <a:rPr lang="en-US" dirty="0"/>
              <a:t> </a:t>
            </a:r>
            <a:r>
              <a:rPr lang="en-US" dirty="0">
                <a:hlinkClick r:id="rId6"/>
              </a:rPr>
              <a:t>(pdf)</a:t>
            </a:r>
            <a:r>
              <a:rPr lang="en-US" dirty="0"/>
              <a:t>]</a:t>
            </a:r>
            <a:br>
              <a:rPr lang="en-US" dirty="0"/>
            </a:br>
            <a:r>
              <a:rPr lang="en-US" dirty="0"/>
              <a:t>[</a:t>
            </a:r>
            <a:r>
              <a:rPr lang="en-US" dirty="0">
                <a:hlinkClick r:id="rId7"/>
              </a:rPr>
              <a:t>Tutorial Video</a:t>
            </a:r>
            <a:r>
              <a:rPr lang="en-US" dirty="0"/>
              <a:t> (1 hour 51 minutes)]</a:t>
            </a:r>
            <a:br>
              <a:rPr lang="en-US" dirty="0"/>
            </a:br>
            <a:r>
              <a:rPr lang="en-US" dirty="0"/>
              <a:t>[</a:t>
            </a:r>
            <a:r>
              <a:rPr lang="en-US" dirty="0">
                <a:hlinkClick r:id="rId8"/>
              </a:rPr>
              <a:t>Executive Summary Video</a:t>
            </a:r>
            <a:r>
              <a:rPr lang="en-US" dirty="0"/>
              <a:t> (2 minutes)]</a:t>
            </a:r>
            <a:br>
              <a:rPr lang="en-US" dirty="0"/>
            </a:br>
            <a:r>
              <a:rPr lang="en-US" dirty="0"/>
              <a:t>[</a:t>
            </a:r>
            <a:r>
              <a:rPr lang="en-US" dirty="0">
                <a:hlinkClick r:id="rId9"/>
              </a:rPr>
              <a:t>Abstract and Bio</a:t>
            </a:r>
            <a:r>
              <a:rPr lang="en-US" dirty="0"/>
              <a:t>]</a:t>
            </a:r>
            <a:br>
              <a:rPr lang="en-US" dirty="0"/>
            </a:br>
            <a:r>
              <a:rPr lang="en-US" dirty="0"/>
              <a:t>[</a:t>
            </a:r>
            <a:r>
              <a:rPr lang="en-US" dirty="0">
                <a:hlinkClick r:id="rId10"/>
              </a:rPr>
              <a:t>Related Keynote Paper from VLSI-DAT 2020</a:t>
            </a:r>
            <a:r>
              <a:rPr lang="en-US" dirty="0"/>
              <a:t>]</a:t>
            </a:r>
            <a:br>
              <a:rPr lang="en-US" dirty="0"/>
            </a:br>
            <a:r>
              <a:rPr lang="en-US" dirty="0"/>
              <a:t>[</a:t>
            </a:r>
            <a:r>
              <a:rPr lang="en-US" dirty="0">
                <a:hlinkClick r:id="rId11"/>
              </a:rPr>
              <a:t>Related Review Paper on Processing in Memory</a:t>
            </a:r>
            <a:r>
              <a:rPr lang="en-US" dirty="0"/>
              <a:t>]</a:t>
            </a:r>
            <a:br>
              <a:rPr lang="en-US" dirty="0"/>
            </a:br>
            <a:endParaRPr lang="en-US" dirty="0"/>
          </a:p>
          <a:p>
            <a:pPr marL="0" indent="0" algn="ctr">
              <a:buNone/>
            </a:pPr>
            <a:r>
              <a:rPr lang="en-US" dirty="0">
                <a:solidFill>
                  <a:srgbClr val="0000FF"/>
                </a:solidFill>
                <a:hlinkClick r:id="rId7">
                  <a:extLst>
                    <a:ext uri="{A12FA001-AC4F-418D-AE19-62706E023703}">
                      <ahyp:hlinkClr xmlns:ahyp="http://schemas.microsoft.com/office/drawing/2018/hyperlinkcolor" val="tx"/>
                    </a:ext>
                  </a:extLst>
                </a:hlinkClick>
              </a:rPr>
              <a:t>https://www.youtube.com/watch?v=H3sEaINPBOE</a:t>
            </a:r>
            <a:r>
              <a:rPr lang="en-US" dirty="0">
                <a:solidFill>
                  <a:srgbClr val="0000FF"/>
                </a:solidFill>
              </a:rPr>
              <a:t> </a:t>
            </a:r>
          </a:p>
        </p:txBody>
      </p:sp>
      <p:sp>
        <p:nvSpPr>
          <p:cNvPr id="5" name="Rectangle 4">
            <a:extLst>
              <a:ext uri="{FF2B5EF4-FFF2-40B4-BE49-F238E27FC236}">
                <a16:creationId xmlns:a16="http://schemas.microsoft.com/office/drawing/2014/main" id="{5DFA3366-29E6-914D-98EA-E6458972951E}"/>
              </a:ext>
            </a:extLst>
          </p:cNvPr>
          <p:cNvSpPr/>
          <p:nvPr/>
        </p:nvSpPr>
        <p:spPr>
          <a:xfrm>
            <a:off x="1590700" y="6475391"/>
            <a:ext cx="588640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12">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pic>
        <p:nvPicPr>
          <p:cNvPr id="6" name="Picture 5">
            <a:extLst>
              <a:ext uri="{FF2B5EF4-FFF2-40B4-BE49-F238E27FC236}">
                <a16:creationId xmlns:a16="http://schemas.microsoft.com/office/drawing/2014/main" id="{1F19BEF1-D7AD-6145-A699-312C82831CD5}"/>
              </a:ext>
            </a:extLst>
          </p:cNvPr>
          <p:cNvPicPr>
            <a:picLocks noChangeAspect="1"/>
          </p:cNvPicPr>
          <p:nvPr/>
        </p:nvPicPr>
        <p:blipFill>
          <a:blip r:embed="rId13"/>
          <a:stretch>
            <a:fillRect/>
          </a:stretch>
        </p:blipFill>
        <p:spPr>
          <a:xfrm>
            <a:off x="0" y="277358"/>
            <a:ext cx="9144000" cy="6303283"/>
          </a:xfrm>
          <a:prstGeom prst="rect">
            <a:avLst/>
          </a:prstGeom>
        </p:spPr>
      </p:pic>
    </p:spTree>
    <p:extLst>
      <p:ext uri="{BB962C8B-B14F-4D97-AF65-F5344CB8AC3E}">
        <p14:creationId xmlns:p14="http://schemas.microsoft.com/office/powerpoint/2010/main" val="2598576963"/>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4"/>
          <p:cNvSpPr>
            <a:spLocks noGrp="1" noChangeArrowheads="1"/>
          </p:cNvSpPr>
          <p:nvPr>
            <p:ph type="ctrTitle"/>
          </p:nvPr>
        </p:nvSpPr>
        <p:spPr>
          <a:xfrm>
            <a:off x="251520" y="1772816"/>
            <a:ext cx="8428037" cy="822325"/>
          </a:xfrm>
        </p:spPr>
        <p:txBody>
          <a:bodyPr/>
          <a:lstStyle/>
          <a:p>
            <a:pPr algn="ctr" eaLnBrk="1" hangingPunct="1"/>
            <a:r>
              <a:rPr lang="en-US" sz="5000" dirty="0">
                <a:latin typeface="Garamond" charset="0"/>
              </a:rPr>
              <a:t>Concluding Remarks</a:t>
            </a:r>
          </a:p>
        </p:txBody>
      </p:sp>
      <p:sp>
        <p:nvSpPr>
          <p:cNvPr id="135170"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434490394"/>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Recap: 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a:t>
            </a:r>
            <a:r>
              <a:rPr lang="en-US" b="1" dirty="0">
                <a:solidFill>
                  <a:srgbClr val="0432FF"/>
                </a:solidFill>
              </a:rPr>
              <a:t>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a:t>
            </a:r>
            <a:r>
              <a:rPr lang="en-US" b="1" dirty="0">
                <a:solidFill>
                  <a:srgbClr val="0432FF"/>
                </a:solidFill>
              </a:rPr>
              <a:t>data-driven</a:t>
            </a:r>
            <a:endParaRPr lang="en-US" dirty="0">
              <a:solidFill>
                <a:srgbClr val="0432FF"/>
              </a:solidFill>
            </a:endParaRP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a:t>
            </a:r>
            <a:r>
              <a:rPr lang="en-US" b="1" dirty="0">
                <a:solidFill>
                  <a:srgbClr val="0000FF"/>
                </a:solidFill>
              </a:rPr>
              <a:t>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4725144"/>
            <a:ext cx="6984776"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7" name="AutoShape 25">
            <a:extLst>
              <a:ext uri="{FF2B5EF4-FFF2-40B4-BE49-F238E27FC236}">
                <a16:creationId xmlns:a16="http://schemas.microsoft.com/office/drawing/2014/main" id="{DA62BB11-526D-FF4E-BEBB-0DCCB36B77C3}"/>
              </a:ext>
            </a:extLst>
          </p:cNvPr>
          <p:cNvSpPr>
            <a:spLocks noChangeArrowheads="1"/>
          </p:cNvSpPr>
          <p:nvPr/>
        </p:nvSpPr>
        <p:spPr bwMode="auto">
          <a:xfrm>
            <a:off x="611560" y="2708920"/>
            <a:ext cx="7200800"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a:extLst>
              <a:ext uri="{FF2B5EF4-FFF2-40B4-BE49-F238E27FC236}">
                <a16:creationId xmlns:a16="http://schemas.microsoft.com/office/drawing/2014/main" id="{9EF3383E-99CD-264A-8462-DAA882D4CECE}"/>
              </a:ext>
            </a:extLst>
          </p:cNvPr>
          <p:cNvSpPr>
            <a:spLocks noChangeArrowheads="1"/>
          </p:cNvSpPr>
          <p:nvPr/>
        </p:nvSpPr>
        <p:spPr bwMode="auto">
          <a:xfrm>
            <a:off x="611560" y="1052736"/>
            <a:ext cx="6192688"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383490100"/>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Concluding Remarks</a:t>
            </a:r>
          </a:p>
        </p:txBody>
      </p:sp>
      <p:sp>
        <p:nvSpPr>
          <p:cNvPr id="3" name="Content Placeholder 2"/>
          <p:cNvSpPr>
            <a:spLocks noGrp="1"/>
          </p:cNvSpPr>
          <p:nvPr>
            <p:ph idx="1"/>
          </p:nvPr>
        </p:nvSpPr>
        <p:spPr>
          <a:xfrm>
            <a:off x="179512" y="908720"/>
            <a:ext cx="8964488" cy="5193723"/>
          </a:xfrm>
        </p:spPr>
        <p:txBody>
          <a:bodyPr/>
          <a:lstStyle/>
          <a:p>
            <a:r>
              <a:rPr lang="en-US" dirty="0"/>
              <a:t>It is time to design </a:t>
            </a:r>
            <a:r>
              <a:rPr lang="en-US" dirty="0">
                <a:solidFill>
                  <a:srgbClr val="008000"/>
                </a:solidFill>
              </a:rPr>
              <a:t>principled system architectures </a:t>
            </a:r>
            <a:r>
              <a:rPr lang="en-US" dirty="0"/>
              <a:t>to solve the </a:t>
            </a:r>
            <a:r>
              <a:rPr lang="en-US" dirty="0">
                <a:solidFill>
                  <a:srgbClr val="008000"/>
                </a:solidFill>
              </a:rPr>
              <a:t>data handling (i.e., memory/storage) </a:t>
            </a:r>
            <a:r>
              <a:rPr lang="en-US" dirty="0">
                <a:solidFill>
                  <a:schemeClr val="accent2"/>
                </a:solidFill>
              </a:rPr>
              <a:t>problem</a:t>
            </a:r>
          </a:p>
          <a:p>
            <a:endParaRPr lang="en-US" sz="2000" dirty="0"/>
          </a:p>
          <a:p>
            <a:r>
              <a:rPr lang="en-US" dirty="0">
                <a:solidFill>
                  <a:srgbClr val="FF0000"/>
                </a:solidFill>
              </a:rPr>
              <a:t>Design complete systems to be truly balanced, high-performance, and energy-efficient</a:t>
            </a:r>
            <a:r>
              <a:rPr lang="en-US" dirty="0"/>
              <a:t> </a:t>
            </a:r>
            <a:r>
              <a:rPr lang="en-US" dirty="0">
                <a:sym typeface="Wingdings" pitchFamily="2" charset="2"/>
              </a:rPr>
              <a:t> intelligent architectures</a:t>
            </a:r>
            <a:r>
              <a:rPr lang="en-US" dirty="0"/>
              <a:t> </a:t>
            </a:r>
            <a:endParaRPr lang="en-US" sz="2000" dirty="0">
              <a:solidFill>
                <a:srgbClr val="0000FF"/>
              </a:solidFill>
            </a:endParaRPr>
          </a:p>
          <a:p>
            <a:pPr lvl="1"/>
            <a:r>
              <a:rPr lang="en-US" b="1" dirty="0">
                <a:solidFill>
                  <a:srgbClr val="0000FF"/>
                </a:solidFill>
              </a:rPr>
              <a:t>Data-centric, data-driven, data-aware</a:t>
            </a:r>
          </a:p>
          <a:p>
            <a:endParaRPr lang="en-US" sz="2000" dirty="0">
              <a:solidFill>
                <a:srgbClr val="FF0000"/>
              </a:solidFill>
            </a:endParaRPr>
          </a:p>
          <a:p>
            <a:r>
              <a:rPr lang="en-US" dirty="0">
                <a:solidFill>
                  <a:srgbClr val="FF0000"/>
                </a:solidFill>
              </a:rPr>
              <a:t>Enable computation capability inside and close to memory</a:t>
            </a:r>
          </a:p>
          <a:p>
            <a:endParaRPr lang="en-US" sz="2000" dirty="0">
              <a:solidFill>
                <a:srgbClr val="0000FF"/>
              </a:solidFill>
            </a:endParaRPr>
          </a:p>
          <a:p>
            <a:r>
              <a:rPr lang="en-US" dirty="0">
                <a:solidFill>
                  <a:srgbClr val="0000FF"/>
                </a:solidFill>
              </a:rPr>
              <a:t>This </a:t>
            </a:r>
            <a:r>
              <a:rPr lang="en-US" dirty="0">
                <a:solidFill>
                  <a:srgbClr val="000000"/>
                </a:solidFill>
              </a:rPr>
              <a:t>can</a:t>
            </a:r>
          </a:p>
          <a:p>
            <a:pPr lvl="1"/>
            <a:r>
              <a:rPr lang="en-US" dirty="0"/>
              <a:t>Lead to </a:t>
            </a:r>
            <a:r>
              <a:rPr lang="en-US" b="1" dirty="0">
                <a:solidFill>
                  <a:schemeClr val="accent2">
                    <a:lumMod val="75000"/>
                  </a:schemeClr>
                </a:solidFill>
              </a:rPr>
              <a:t>orders-of-magnitude </a:t>
            </a:r>
            <a:r>
              <a:rPr lang="en-US" dirty="0"/>
              <a:t>improvements </a:t>
            </a:r>
          </a:p>
          <a:p>
            <a:pPr lvl="1"/>
            <a:r>
              <a:rPr lang="en-US" b="1" dirty="0">
                <a:solidFill>
                  <a:srgbClr val="2C6123"/>
                </a:solidFill>
              </a:rPr>
              <a:t>Enable new applications &amp; computing platforms</a:t>
            </a:r>
          </a:p>
          <a:p>
            <a:pPr lvl="1"/>
            <a:r>
              <a:rPr lang="is-IS" b="1" dirty="0">
                <a:solidFill>
                  <a:srgbClr val="2C6123"/>
                </a:solidFill>
              </a:rPr>
              <a:t>Enable better understanding of nature</a:t>
            </a:r>
          </a:p>
          <a:p>
            <a:pPr lvl="1"/>
            <a:r>
              <a:rPr lang="is-IS" b="1" dirty="0">
                <a:solidFill>
                  <a:srgbClr val="2C6123"/>
                </a:solidFill>
              </a:rPr>
              <a:t>…</a:t>
            </a:r>
            <a:endParaRPr lang="en-US" b="1" dirty="0">
              <a:solidFill>
                <a:srgbClr val="2C6123"/>
              </a:solidFill>
            </a:endParaRPr>
          </a:p>
          <a:p>
            <a:pPr lvl="1"/>
            <a:endParaRPr lang="en-US" sz="2000" dirty="0"/>
          </a:p>
          <a:p>
            <a:endParaRPr lang="en-US" dirty="0">
              <a:solidFill>
                <a:srgbClr val="0000FF"/>
              </a:solidFill>
            </a:endParaRP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sz="1600" b="0" i="0" u="none" strike="noStrike" kern="1200" cap="none" spc="0" normalizeH="0" baseline="0" noProof="0" dirty="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6107878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5D515-2CD3-FE48-A36D-1EDBB48CF782}"/>
              </a:ext>
            </a:extLst>
          </p:cNvPr>
          <p:cNvSpPr>
            <a:spLocks noGrp="1"/>
          </p:cNvSpPr>
          <p:nvPr>
            <p:ph type="title"/>
          </p:nvPr>
        </p:nvSpPr>
        <p:spPr/>
        <p:txBody>
          <a:bodyPr/>
          <a:lstStyle/>
          <a:p>
            <a:r>
              <a:rPr lang="en-US" dirty="0"/>
              <a:t>Architectures for Intelligent Machines</a:t>
            </a:r>
          </a:p>
        </p:txBody>
      </p:sp>
      <p:sp>
        <p:nvSpPr>
          <p:cNvPr id="3" name="Content Placeholder 2">
            <a:extLst>
              <a:ext uri="{FF2B5EF4-FFF2-40B4-BE49-F238E27FC236}">
                <a16:creationId xmlns:a16="http://schemas.microsoft.com/office/drawing/2014/main" id="{21E21BD7-9134-8948-A688-D1C8BE8F5B7A}"/>
              </a:ext>
            </a:extLst>
          </p:cNvPr>
          <p:cNvSpPr>
            <a:spLocks noGrp="1"/>
          </p:cNvSpPr>
          <p:nvPr>
            <p:ph idx="1"/>
          </p:nvPr>
        </p:nvSpPr>
        <p:spPr>
          <a:xfrm>
            <a:off x="228600" y="1432520"/>
            <a:ext cx="8610600" cy="4876800"/>
          </a:xfrm>
        </p:spPr>
        <p:txBody>
          <a:bodyPr/>
          <a:lstStyle/>
          <a:p>
            <a:pPr marL="0" indent="0" algn="ctr">
              <a:buNone/>
            </a:pPr>
            <a:r>
              <a:rPr lang="en-US" sz="4800" b="1" dirty="0">
                <a:solidFill>
                  <a:srgbClr val="0000FF"/>
                </a:solidFill>
              </a:rPr>
              <a:t>Data-centric</a:t>
            </a:r>
          </a:p>
          <a:p>
            <a:pPr algn="ctr"/>
            <a:endParaRPr lang="en-US" sz="4800" b="1" dirty="0">
              <a:solidFill>
                <a:srgbClr val="0000FF"/>
              </a:solidFill>
            </a:endParaRPr>
          </a:p>
          <a:p>
            <a:pPr marL="0" indent="0" algn="ctr">
              <a:buNone/>
            </a:pPr>
            <a:r>
              <a:rPr lang="en-US" sz="4800" b="1" dirty="0">
                <a:solidFill>
                  <a:srgbClr val="0000FF"/>
                </a:solidFill>
              </a:rPr>
              <a:t>Data-driven</a:t>
            </a:r>
          </a:p>
          <a:p>
            <a:pPr marL="0" indent="0" algn="ctr">
              <a:buNone/>
            </a:pPr>
            <a:endParaRPr lang="en-US" sz="4800" b="1" dirty="0">
              <a:solidFill>
                <a:srgbClr val="0000FF"/>
              </a:solidFill>
            </a:endParaRPr>
          </a:p>
          <a:p>
            <a:pPr marL="0" indent="0" algn="ctr">
              <a:buNone/>
            </a:pPr>
            <a:r>
              <a:rPr lang="en-US" sz="4800" b="1" dirty="0">
                <a:solidFill>
                  <a:srgbClr val="0000FF"/>
                </a:solidFill>
              </a:rPr>
              <a:t>Data-aware</a:t>
            </a:r>
          </a:p>
        </p:txBody>
      </p:sp>
      <p:sp>
        <p:nvSpPr>
          <p:cNvPr id="4" name="Slide Number Placeholder 3">
            <a:extLst>
              <a:ext uri="{FF2B5EF4-FFF2-40B4-BE49-F238E27FC236}">
                <a16:creationId xmlns:a16="http://schemas.microsoft.com/office/drawing/2014/main" id="{1FCD387B-E70B-6A4A-BE99-B968136C01F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919613925"/>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brain-MjYzMzAyMg.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7543" y="116632"/>
            <a:ext cx="8328925" cy="6246694"/>
          </a:xfrm>
          <a:prstGeom prst="rect">
            <a:avLst/>
          </a:prstGeom>
        </p:spPr>
      </p:pic>
      <p:sp>
        <p:nvSpPr>
          <p:cNvPr id="6" name="Rectangle 5"/>
          <p:cNvSpPr/>
          <p:nvPr/>
        </p:nvSpPr>
        <p:spPr>
          <a:xfrm>
            <a:off x="2664296"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spectrum.ieee.org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/image/</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MjYzMzAyMg.jpeg</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54568342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18</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3429000"/>
            <a:ext cx="7226300" cy="330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r>
              <a:rPr lang="en-US" sz="1400" dirty="0">
                <a:solidFill>
                  <a:srgbClr val="000000"/>
                </a:solidFill>
              </a:rPr>
              <a:t>Burks, Goldstein, von Neumann, “</a:t>
            </a:r>
            <a:r>
              <a:rPr lang="en-US" sz="1400" dirty="0">
                <a:solidFill>
                  <a:srgbClr val="0000FF"/>
                </a:solidFill>
              </a:rPr>
              <a:t>Preliminary discussion of the</a:t>
            </a:r>
          </a:p>
          <a:p>
            <a:r>
              <a:rPr lang="en-US" sz="1400" dirty="0">
                <a:solidFill>
                  <a:srgbClr val="0000FF"/>
                </a:solidFill>
              </a:rPr>
              <a:t>logical design of an electronic computing instrument</a:t>
            </a:r>
            <a:r>
              <a:rPr lang="en-US" sz="1400" dirty="0">
                <a:solidFill>
                  <a:srgbClr val="000000"/>
                </a:solidFill>
              </a:rPr>
              <a:t>,” 1946.</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48063" y="152400"/>
            <a:ext cx="3255263" cy="2554836"/>
          </a:xfrm>
          <a:prstGeom prst="rect">
            <a:avLst/>
          </a:prstGeom>
        </p:spPr>
      </p:pic>
      <p:sp>
        <p:nvSpPr>
          <p:cNvPr id="8" name="TextBox 7"/>
          <p:cNvSpPr txBox="1"/>
          <p:nvPr/>
        </p:nvSpPr>
        <p:spPr>
          <a:xfrm>
            <a:off x="103846" y="6630115"/>
            <a:ext cx="5666936" cy="246221"/>
          </a:xfrm>
          <a:prstGeom prst="rect">
            <a:avLst/>
          </a:prstGeom>
          <a:noFill/>
        </p:spPr>
        <p:txBody>
          <a:bodyPr wrap="none" rtlCol="0">
            <a:spAutoFit/>
          </a:bodyPr>
          <a:lstStyle/>
          <a:p>
            <a:r>
              <a:rPr lang="en-US" sz="1000" dirty="0">
                <a:solidFill>
                  <a:srgbClr val="000000"/>
                </a:solidFill>
              </a:rPr>
              <a:t>Image source: https://lbsitbytes2010.wordpress.com/2013/03/29/john-von-neumann-roll-no-15/</a:t>
            </a:r>
          </a:p>
        </p:txBody>
      </p:sp>
      <p:sp>
        <p:nvSpPr>
          <p:cNvPr id="10" name="AutoShape 25">
            <a:extLst>
              <a:ext uri="{FF2B5EF4-FFF2-40B4-BE49-F238E27FC236}">
                <a16:creationId xmlns:a16="http://schemas.microsoft.com/office/drawing/2014/main" id="{D9E911D2-E77B-FF4B-9489-176C3DB04621}"/>
              </a:ext>
            </a:extLst>
          </p:cNvPr>
          <p:cNvSpPr>
            <a:spLocks noChangeArrowheads="1"/>
          </p:cNvSpPr>
          <p:nvPr/>
        </p:nvSpPr>
        <p:spPr bwMode="auto">
          <a:xfrm>
            <a:off x="1475656" y="3862079"/>
            <a:ext cx="1800200" cy="122413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19018404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B49969CC-89D8-8641-BF5A-5FB288BAD095}"/>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34740886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Exploit Good Principles</a:t>
            </a:r>
          </a:p>
        </p:txBody>
      </p:sp>
      <p:sp>
        <p:nvSpPr>
          <p:cNvPr id="3" name="Content Placeholder 2"/>
          <p:cNvSpPr>
            <a:spLocks noGrp="1"/>
          </p:cNvSpPr>
          <p:nvPr>
            <p:ph idx="1"/>
          </p:nvPr>
        </p:nvSpPr>
        <p:spPr>
          <a:xfrm>
            <a:off x="228600" y="1144488"/>
            <a:ext cx="8915400" cy="5020816"/>
          </a:xfrm>
        </p:spPr>
        <p:txBody>
          <a:bodyPr/>
          <a:lstStyle/>
          <a:p>
            <a:r>
              <a:rPr lang="en-US" dirty="0">
                <a:solidFill>
                  <a:srgbClr val="0000FF"/>
                </a:solidFill>
              </a:rPr>
              <a:t>Data-centric system design </a:t>
            </a:r>
          </a:p>
          <a:p>
            <a:endParaRPr lang="en-US" dirty="0">
              <a:solidFill>
                <a:srgbClr val="0000FF"/>
              </a:solidFill>
            </a:endParaRPr>
          </a:p>
          <a:p>
            <a:r>
              <a:rPr lang="en-US" dirty="0">
                <a:solidFill>
                  <a:srgbClr val="0000FF"/>
                </a:solidFill>
              </a:rPr>
              <a:t>All components intelligent</a:t>
            </a:r>
          </a:p>
          <a:p>
            <a:endParaRPr lang="en-US" dirty="0">
              <a:solidFill>
                <a:srgbClr val="0000FF"/>
              </a:solidFill>
            </a:endParaRPr>
          </a:p>
          <a:p>
            <a:r>
              <a:rPr lang="en-US" dirty="0">
                <a:solidFill>
                  <a:srgbClr val="0000FF"/>
                </a:solidFill>
              </a:rPr>
              <a:t>Better cross-layer communication, better interfaces</a:t>
            </a:r>
          </a:p>
          <a:p>
            <a:endParaRPr lang="en-US" dirty="0">
              <a:solidFill>
                <a:srgbClr val="0000FF"/>
              </a:solidFill>
            </a:endParaRPr>
          </a:p>
          <a:p>
            <a:r>
              <a:rPr lang="en-US" dirty="0">
                <a:solidFill>
                  <a:srgbClr val="0000FF"/>
                </a:solidFill>
              </a:rPr>
              <a:t>Better-than-worst-case design</a:t>
            </a:r>
          </a:p>
          <a:p>
            <a:pPr marL="0" indent="0">
              <a:buNone/>
            </a:pPr>
            <a:endParaRPr lang="en-US" dirty="0">
              <a:solidFill>
                <a:srgbClr val="0000FF"/>
              </a:solidFill>
            </a:endParaRPr>
          </a:p>
          <a:p>
            <a:r>
              <a:rPr lang="en-US" dirty="0">
                <a:solidFill>
                  <a:srgbClr val="0000FF"/>
                </a:solidFill>
              </a:rPr>
              <a:t>Heterogeneity</a:t>
            </a:r>
          </a:p>
          <a:p>
            <a:endParaRPr lang="en-US" dirty="0">
              <a:solidFill>
                <a:srgbClr val="0000FF"/>
              </a:solidFill>
            </a:endParaRPr>
          </a:p>
          <a:p>
            <a:r>
              <a:rPr lang="en-US" dirty="0">
                <a:solidFill>
                  <a:srgbClr val="0000FF"/>
                </a:solidFill>
              </a:rPr>
              <a:t>Flexibility, adaptability</a:t>
            </a:r>
          </a:p>
          <a:p>
            <a:endParaRPr lang="en-US" dirty="0">
              <a:solidFill>
                <a:srgbClr val="0000FF"/>
              </a:solidFill>
            </a:endParaRPr>
          </a:p>
          <a:p>
            <a:pPr marL="344487" lvl="1" indent="0">
              <a:buNone/>
            </a:pPr>
            <a:endParaRPr lang="en-US"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5" name="TextBox 4">
            <a:extLst>
              <a:ext uri="{FF2B5EF4-FFF2-40B4-BE49-F238E27FC236}">
                <a16:creationId xmlns:a16="http://schemas.microsoft.com/office/drawing/2014/main" id="{68DD497F-9008-8E4C-930D-5F97B11A3A7F}"/>
              </a:ext>
            </a:extLst>
          </p:cNvPr>
          <p:cNvSpPr txBox="1"/>
          <p:nvPr/>
        </p:nvSpPr>
        <p:spPr>
          <a:xfrm>
            <a:off x="5724128" y="5179948"/>
            <a:ext cx="324479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ahoma"/>
                <a:ea typeface="+mn-ea"/>
                <a:cs typeface="+mn-cs"/>
              </a:rPr>
              <a:t>Open minds</a:t>
            </a:r>
          </a:p>
        </p:txBody>
      </p:sp>
    </p:spTree>
    <p:extLst>
      <p:ext uri="{BB962C8B-B14F-4D97-AF65-F5344CB8AC3E}">
        <p14:creationId xmlns:p14="http://schemas.microsoft.com/office/powerpoint/2010/main" val="5887998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800" b="0" i="0" strike="noStrike" kern="1200" cap="none" spc="0" normalizeH="0" baseline="0" noProof="0" dirty="0">
                <a:ln>
                  <a:noFill/>
                </a:ln>
                <a:solidFill>
                  <a:srgbClr val="000000"/>
                </a:solidFill>
                <a:effectLst/>
                <a:uLnTx/>
                <a:uFillTx/>
                <a:latin typeface="Tahoma"/>
                <a:ea typeface="+mn-ea"/>
                <a:cs typeface="+mn-cs"/>
              </a:rPr>
              <a:t>Onur Mutlu</a:t>
            </a:r>
            <a:r>
              <a:rPr kumimoji="0" lang="en-US" sz="1800" b="0" i="0" u="none" strike="noStrike" kern="1200" cap="none" spc="0" normalizeH="0" baseline="0" noProof="0" dirty="0">
                <a:ln>
                  <a:noFill/>
                </a:ln>
                <a:solidFill>
                  <a:srgbClr val="000000"/>
                </a:solidFill>
                <a:effectLst/>
                <a:uLnTx/>
                <a:uFillTx/>
                <a:latin typeface="Tahoma"/>
                <a:ea typeface="+mn-ea"/>
                <a:cs typeface="+mn-cs"/>
              </a:rPr>
              <a:t>, Saugata Ghose, Juan Gomez-Luna, and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8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"A Modern Primer on Processing in Memory"</a:t>
            </a:r>
            <a:br>
              <a:rPr kumimoji="0" lang="en-US" sz="1800" b="0" i="0" u="none" strike="noStrike" kern="1200" cap="none" spc="0" normalizeH="0" baseline="0" noProof="0" dirty="0">
                <a:ln>
                  <a:noFill/>
                </a:ln>
                <a:solidFill>
                  <a:srgbClr val="0432FF"/>
                </a:solidFill>
                <a:effectLst/>
                <a:uLnTx/>
                <a:uFillTx/>
                <a:latin typeface="Tahoma"/>
                <a:ea typeface="+mn-ea"/>
                <a:cs typeface="+mn-cs"/>
              </a:rPr>
            </a:br>
            <a:r>
              <a:rPr kumimoji="0" lang="en-US" sz="1800" b="0" i="1" u="none" strike="noStrike" kern="1200" cap="none" spc="0" normalizeH="0" baseline="0" noProof="0" dirty="0">
                <a:ln>
                  <a:noFill/>
                </a:ln>
                <a:solidFill>
                  <a:srgbClr val="000000"/>
                </a:solidFill>
                <a:effectLst/>
                <a:uLnTx/>
                <a:uFillTx/>
                <a:latin typeface="Tahoma"/>
                <a:ea typeface="+mn-ea"/>
                <a:cs typeface="+mn-cs"/>
              </a:rPr>
              <a:t>Invited Book Chapter in </a:t>
            </a:r>
            <a:r>
              <a:rPr kumimoji="0" lang="en-US" sz="1800" b="1" i="1" u="none" strike="noStrike" kern="1200" cap="none" spc="0" normalizeH="0" baseline="0" noProof="0" dirty="0">
                <a:ln>
                  <a:noFill/>
                </a:ln>
                <a:solidFill>
                  <a:srgbClr val="000000"/>
                </a:solidFill>
                <a:effectLst/>
                <a:uLnTx/>
                <a:uFillTx/>
                <a:latin typeface="Tahoma"/>
                <a:ea typeface="+mn-ea"/>
                <a:cs typeface="+mn-cs"/>
                <a:hlinkClick r:id="rId3"/>
              </a:rPr>
              <a:t>Emerging Computing: From Devices to Systems - Looking Beyond Moore and Von Neumann</a:t>
            </a:r>
            <a:r>
              <a:rPr kumimoji="0" lang="en-US" sz="1800" b="0" i="0" u="none" strike="noStrike" kern="1200" cap="none" spc="0" normalizeH="0" baseline="0" noProof="0" dirty="0">
                <a:ln>
                  <a:noFill/>
                </a:ln>
                <a:solidFill>
                  <a:srgbClr val="000000"/>
                </a:solidFill>
                <a:effectLst/>
                <a:uLnTx/>
                <a:uFillTx/>
                <a:latin typeface="Tahoma"/>
                <a:ea typeface="+mn-ea"/>
                <a:cs typeface="+mn-cs"/>
              </a:rPr>
              <a:t>, Springer, to be published in 2021.</a:t>
            </a: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A5EA4CA5-FBD8-9749-9830-D77D34BE5845}"/>
              </a:ext>
            </a:extLst>
          </p:cNvPr>
          <p:cNvPicPr>
            <a:picLocks noChangeAspect="1"/>
          </p:cNvPicPr>
          <p:nvPr/>
        </p:nvPicPr>
        <p:blipFill>
          <a:blip r:embed="rId5"/>
          <a:stretch>
            <a:fillRect/>
          </a:stretch>
        </p:blipFill>
        <p:spPr>
          <a:xfrm>
            <a:off x="-14659" y="1455514"/>
            <a:ext cx="9144000" cy="2744353"/>
          </a:xfrm>
          <a:prstGeom prst="rect">
            <a:avLst/>
          </a:prstGeom>
        </p:spPr>
      </p:pic>
    </p:spTree>
    <p:extLst>
      <p:ext uri="{BB962C8B-B14F-4D97-AF65-F5344CB8AC3E}">
        <p14:creationId xmlns:p14="http://schemas.microsoft.com/office/powerpoint/2010/main" val="26762888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 (II)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Saugata Ghose, Amirali Boroumand, </a:t>
            </a:r>
            <a:r>
              <a:rPr kumimoji="0" lang="en-US" sz="1700" b="0" i="0" u="none" strike="noStrike" kern="1200" cap="none" spc="0" normalizeH="0" baseline="0" noProof="0" dirty="0" err="1">
                <a:ln>
                  <a:noFill/>
                </a:ln>
                <a:solidFill>
                  <a:srgbClr val="000000"/>
                </a:solidFill>
                <a:effectLst/>
                <a:uLnTx/>
                <a:uFillTx/>
                <a:latin typeface="Tahoma"/>
                <a:ea typeface="+mn-ea"/>
                <a:cs typeface="+mn-cs"/>
              </a:rPr>
              <a:t>Jeremie</a:t>
            </a:r>
            <a:r>
              <a:rPr kumimoji="0" lang="en-US" sz="1700" b="0" i="0" u="none" strike="noStrike" kern="1200" cap="none" spc="0" normalizeH="0" baseline="0" noProof="0" dirty="0">
                <a:ln>
                  <a:noFill/>
                </a:ln>
                <a:solidFill>
                  <a:srgbClr val="000000"/>
                </a:solidFill>
                <a:effectLst/>
                <a:uLnTx/>
                <a:uFillTx/>
                <a:latin typeface="Tahoma"/>
                <a:ea typeface="+mn-ea"/>
                <a:cs typeface="+mn-cs"/>
              </a:rPr>
              <a:t> S. Kim, Juan Gomez-Luna, and Onur Mutlu,</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"Processing-in-Memory: A Workload-Driven Perspective"</a:t>
            </a:r>
            <a:br>
              <a:rPr kumimoji="0" lang="en-US" sz="1900" b="0" i="0" u="none" strike="noStrike" kern="1200" cap="none" spc="0" normalizeH="0" baseline="0" noProof="0" dirty="0">
                <a:ln>
                  <a:noFill/>
                </a:ln>
                <a:solidFill>
                  <a:srgbClr val="0000FF"/>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Article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3"/>
              </a:rPr>
              <a:t>IBM Journal of Research &amp; Development</a:t>
            </a:r>
            <a:r>
              <a:rPr kumimoji="0" lang="en-US" sz="1900" b="0" i="1" u="none" strike="noStrike" kern="1200" cap="none" spc="0" normalizeH="0" baseline="0" noProof="0" dirty="0">
                <a:ln>
                  <a:noFill/>
                </a:ln>
                <a:solidFill>
                  <a:srgbClr val="000000"/>
                </a:solidFill>
                <a:effectLst/>
                <a:uLnTx/>
                <a:uFillTx/>
                <a:latin typeface="Tahoma"/>
                <a:ea typeface="+mn-ea"/>
                <a:cs typeface="+mn-cs"/>
              </a:rPr>
              <a:t>, Special Issue on Hardware for Artificial Intelligence</a:t>
            </a:r>
            <a:r>
              <a:rPr kumimoji="0" lang="en-US" sz="1900" b="0" i="0" u="none" strike="noStrike" kern="1200" cap="none" spc="0" normalizeH="0" baseline="0" noProof="0" dirty="0">
                <a:ln>
                  <a:noFill/>
                </a:ln>
                <a:solidFill>
                  <a:srgbClr val="000000"/>
                </a:solidFill>
                <a:effectLst/>
                <a:uLnTx/>
                <a:uFillTx/>
                <a:latin typeface="Tahoma"/>
                <a:ea typeface="+mn-ea"/>
                <a:cs typeface="+mn-cs"/>
              </a:rPr>
              <a:t>, to appear in November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2"/>
              </a:rPr>
              <a:t>Preliminary 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https://arxiv.org/pdf/1907.12947.pdf</a:t>
            </a:r>
            <a:endParaRPr kumimoji="0" lang="en-US" sz="1800" b="1" i="0" u="none" strike="noStrike" kern="1200" cap="none" spc="0" normalizeH="0" baseline="0" noProof="0" dirty="0">
              <a:ln>
                <a:noFill/>
              </a:ln>
              <a:solidFill>
                <a:srgbClr val="0000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FBED0A37-4CC1-FB45-AFBB-5CD2236B61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612" y="2457019"/>
            <a:ext cx="9144000" cy="1055077"/>
          </a:xfrm>
          <a:prstGeom prst="rect">
            <a:avLst/>
          </a:prstGeom>
        </p:spPr>
      </p:pic>
    </p:spTree>
    <p:extLst>
      <p:ext uri="{BB962C8B-B14F-4D97-AF65-F5344CB8AC3E}">
        <p14:creationId xmlns:p14="http://schemas.microsoft.com/office/powerpoint/2010/main" val="2129037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p:txBody>
          <a:bodyPr/>
          <a:lstStyle/>
          <a:p>
            <a:r>
              <a:rPr lang="en-US" dirty="0"/>
              <a:t>A Longer Version of This Talk</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r>
              <a:rPr lang="en-US" dirty="0"/>
              <a:t>Onur Mutlu,</a:t>
            </a:r>
            <a:br>
              <a:rPr lang="en-US" dirty="0"/>
            </a:br>
            <a:r>
              <a:rPr lang="en-US" b="1" dirty="0">
                <a:solidFill>
                  <a:srgbClr val="FF0000"/>
                </a:solidFill>
                <a:hlinkClick r:id="rId2">
                  <a:extLst>
                    <a:ext uri="{A12FA001-AC4F-418D-AE19-62706E023703}">
                      <ahyp:hlinkClr xmlns:ahyp="http://schemas.microsoft.com/office/drawing/2018/hyperlinkcolor" val="tx"/>
                    </a:ext>
                  </a:extLst>
                </a:hlinkClick>
              </a:rPr>
              <a:t>"Memory-Centric Computing Systems"</a:t>
            </a:r>
            <a:br>
              <a:rPr lang="en-US" dirty="0"/>
            </a:br>
            <a:r>
              <a:rPr lang="en-US" dirty="0"/>
              <a:t>Invited Tutorial at </a:t>
            </a:r>
            <a:r>
              <a:rPr lang="en-US" i="1" dirty="0">
                <a:hlinkClick r:id="rId3"/>
              </a:rPr>
              <a:t>66th International Electron Devices Meeting (</a:t>
            </a:r>
            <a:r>
              <a:rPr lang="en-US" b="1" i="1" dirty="0">
                <a:hlinkClick r:id="rId3"/>
              </a:rPr>
              <a:t>IEDM</a:t>
            </a:r>
            <a:r>
              <a:rPr lang="en-US" i="1" dirty="0">
                <a:hlinkClick r:id="rId3"/>
              </a:rPr>
              <a:t>)</a:t>
            </a:r>
            <a:r>
              <a:rPr lang="en-US" dirty="0"/>
              <a:t>, Virtual, 12 December 2020.</a:t>
            </a:r>
            <a:br>
              <a:rPr lang="en-US" dirty="0"/>
            </a:br>
            <a:r>
              <a:rPr lang="en-US" dirty="0"/>
              <a:t>[</a:t>
            </a:r>
            <a:r>
              <a:rPr lang="en-US" dirty="0">
                <a:hlinkClick r:id="rId2"/>
              </a:rPr>
              <a:t>Slides (pptx)</a:t>
            </a:r>
            <a:r>
              <a:rPr lang="en-US" dirty="0"/>
              <a:t> </a:t>
            </a:r>
            <a:r>
              <a:rPr lang="en-US" dirty="0">
                <a:hlinkClick r:id="rId4"/>
              </a:rPr>
              <a:t>(pdf)</a:t>
            </a:r>
            <a:r>
              <a:rPr lang="en-US" dirty="0"/>
              <a:t>]</a:t>
            </a:r>
            <a:br>
              <a:rPr lang="en-US" dirty="0"/>
            </a:br>
            <a:r>
              <a:rPr lang="en-US" dirty="0"/>
              <a:t>[</a:t>
            </a:r>
            <a:r>
              <a:rPr lang="en-US" dirty="0">
                <a:hlinkClick r:id="rId5"/>
              </a:rPr>
              <a:t>Executive Summary Slides (pptx)</a:t>
            </a:r>
            <a:r>
              <a:rPr lang="en-US" dirty="0"/>
              <a:t> </a:t>
            </a:r>
            <a:r>
              <a:rPr lang="en-US" dirty="0">
                <a:hlinkClick r:id="rId6"/>
              </a:rPr>
              <a:t>(pdf)</a:t>
            </a:r>
            <a:r>
              <a:rPr lang="en-US" dirty="0"/>
              <a:t>]</a:t>
            </a:r>
            <a:br>
              <a:rPr lang="en-US" dirty="0"/>
            </a:br>
            <a:r>
              <a:rPr lang="en-US" dirty="0"/>
              <a:t>[</a:t>
            </a:r>
            <a:r>
              <a:rPr lang="en-US" dirty="0">
                <a:hlinkClick r:id="rId7"/>
              </a:rPr>
              <a:t>Tutorial Video</a:t>
            </a:r>
            <a:r>
              <a:rPr lang="en-US" dirty="0"/>
              <a:t> (1 hour 51 minutes)]</a:t>
            </a:r>
            <a:br>
              <a:rPr lang="en-US" dirty="0"/>
            </a:br>
            <a:r>
              <a:rPr lang="en-US" dirty="0"/>
              <a:t>[</a:t>
            </a:r>
            <a:r>
              <a:rPr lang="en-US" dirty="0">
                <a:hlinkClick r:id="rId8"/>
              </a:rPr>
              <a:t>Executive Summary Video</a:t>
            </a:r>
            <a:r>
              <a:rPr lang="en-US" dirty="0"/>
              <a:t> (2 minutes)]</a:t>
            </a:r>
            <a:br>
              <a:rPr lang="en-US" dirty="0"/>
            </a:br>
            <a:r>
              <a:rPr lang="en-US" dirty="0"/>
              <a:t>[</a:t>
            </a:r>
            <a:r>
              <a:rPr lang="en-US" dirty="0">
                <a:hlinkClick r:id="rId9"/>
              </a:rPr>
              <a:t>Abstract and Bio</a:t>
            </a:r>
            <a:r>
              <a:rPr lang="en-US" dirty="0"/>
              <a:t>]</a:t>
            </a:r>
            <a:br>
              <a:rPr lang="en-US" dirty="0"/>
            </a:br>
            <a:r>
              <a:rPr lang="en-US" dirty="0"/>
              <a:t>[</a:t>
            </a:r>
            <a:r>
              <a:rPr lang="en-US" dirty="0">
                <a:hlinkClick r:id="rId10"/>
              </a:rPr>
              <a:t>Related Keynote Paper from VLSI-DAT 2020</a:t>
            </a:r>
            <a:r>
              <a:rPr lang="en-US" dirty="0"/>
              <a:t>]</a:t>
            </a:r>
            <a:br>
              <a:rPr lang="en-US" dirty="0"/>
            </a:br>
            <a:r>
              <a:rPr lang="en-US" dirty="0"/>
              <a:t>[</a:t>
            </a:r>
            <a:r>
              <a:rPr lang="en-US" dirty="0">
                <a:hlinkClick r:id="rId11"/>
              </a:rPr>
              <a:t>Related Review Paper on Processing in Memory</a:t>
            </a:r>
            <a:r>
              <a:rPr lang="en-US" dirty="0"/>
              <a:t>]</a:t>
            </a:r>
            <a:br>
              <a:rPr lang="en-US" dirty="0"/>
            </a:br>
            <a:endParaRPr lang="en-US" dirty="0"/>
          </a:p>
          <a:p>
            <a:pPr marL="0" indent="0" algn="ctr">
              <a:buNone/>
            </a:pPr>
            <a:r>
              <a:rPr lang="en-US" dirty="0">
                <a:solidFill>
                  <a:srgbClr val="0000FF"/>
                </a:solidFill>
                <a:hlinkClick r:id="rId7">
                  <a:extLst>
                    <a:ext uri="{A12FA001-AC4F-418D-AE19-62706E023703}">
                      <ahyp:hlinkClr xmlns:ahyp="http://schemas.microsoft.com/office/drawing/2018/hyperlinkcolor" val="tx"/>
                    </a:ext>
                  </a:extLst>
                </a:hlinkClick>
              </a:rPr>
              <a:t>https://www.youtube.com/watch?v=H3sEaINPBOE</a:t>
            </a:r>
            <a:r>
              <a:rPr lang="en-US" dirty="0">
                <a:solidFill>
                  <a:srgbClr val="0000FF"/>
                </a:solidFill>
              </a:rPr>
              <a:t> </a:t>
            </a:r>
          </a:p>
        </p:txBody>
      </p:sp>
      <p:sp>
        <p:nvSpPr>
          <p:cNvPr id="4" name="Slide Number Placeholder 3">
            <a:extLst>
              <a:ext uri="{FF2B5EF4-FFF2-40B4-BE49-F238E27FC236}">
                <a16:creationId xmlns:a16="http://schemas.microsoft.com/office/drawing/2014/main" id="{668D3D00-D671-7A49-9903-3A6903D905B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Rectangle 4">
            <a:extLst>
              <a:ext uri="{FF2B5EF4-FFF2-40B4-BE49-F238E27FC236}">
                <a16:creationId xmlns:a16="http://schemas.microsoft.com/office/drawing/2014/main" id="{5DFA3366-29E6-914D-98EA-E6458972951E}"/>
              </a:ext>
            </a:extLst>
          </p:cNvPr>
          <p:cNvSpPr/>
          <p:nvPr/>
        </p:nvSpPr>
        <p:spPr>
          <a:xfrm>
            <a:off x="1590700" y="6475391"/>
            <a:ext cx="588640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12">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2271692286"/>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p:txBody>
          <a:bodyPr/>
          <a:lstStyle/>
          <a:p>
            <a:r>
              <a:rPr lang="en-US" dirty="0"/>
              <a:t>A Tutorial on PIM</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r>
              <a:rPr lang="en-US" dirty="0"/>
              <a:t>Onur Mutlu,</a:t>
            </a:r>
            <a:br>
              <a:rPr lang="en-US" dirty="0"/>
            </a:br>
            <a:r>
              <a:rPr lang="en-US" b="1" dirty="0">
                <a:hlinkClick r:id="rId2"/>
              </a:rPr>
              <a:t>"Memory-Centric Computing Systems"</a:t>
            </a:r>
            <a:br>
              <a:rPr lang="en-US" dirty="0"/>
            </a:br>
            <a:r>
              <a:rPr lang="en-US" dirty="0"/>
              <a:t>Invited Tutorial at </a:t>
            </a:r>
            <a:r>
              <a:rPr lang="en-US" i="1" dirty="0">
                <a:hlinkClick r:id="rId3"/>
              </a:rPr>
              <a:t>66th International Electron Devices Meeting (</a:t>
            </a:r>
            <a:r>
              <a:rPr lang="en-US" b="1" i="1" dirty="0">
                <a:hlinkClick r:id="rId3"/>
              </a:rPr>
              <a:t>IEDM</a:t>
            </a:r>
            <a:r>
              <a:rPr lang="en-US" i="1" dirty="0">
                <a:hlinkClick r:id="rId3"/>
              </a:rPr>
              <a:t>)</a:t>
            </a:r>
            <a:r>
              <a:rPr lang="en-US" dirty="0"/>
              <a:t>, Virtual, 12 December 2020.</a:t>
            </a:r>
            <a:br>
              <a:rPr lang="en-US" dirty="0"/>
            </a:br>
            <a:r>
              <a:rPr lang="en-US" dirty="0"/>
              <a:t>[</a:t>
            </a:r>
            <a:r>
              <a:rPr lang="en-US" dirty="0">
                <a:hlinkClick r:id="rId2"/>
              </a:rPr>
              <a:t>Slides (pptx)</a:t>
            </a:r>
            <a:r>
              <a:rPr lang="en-US" dirty="0"/>
              <a:t> </a:t>
            </a:r>
            <a:r>
              <a:rPr lang="en-US" dirty="0">
                <a:hlinkClick r:id="rId4"/>
              </a:rPr>
              <a:t>(pdf)</a:t>
            </a:r>
            <a:r>
              <a:rPr lang="en-US" dirty="0"/>
              <a:t>]</a:t>
            </a:r>
            <a:br>
              <a:rPr lang="en-US" dirty="0"/>
            </a:br>
            <a:r>
              <a:rPr lang="en-US" dirty="0"/>
              <a:t>[</a:t>
            </a:r>
            <a:r>
              <a:rPr lang="en-US" dirty="0">
                <a:hlinkClick r:id="rId5"/>
              </a:rPr>
              <a:t>Executive Summary Slides (pptx)</a:t>
            </a:r>
            <a:r>
              <a:rPr lang="en-US" dirty="0"/>
              <a:t> </a:t>
            </a:r>
            <a:r>
              <a:rPr lang="en-US" dirty="0">
                <a:hlinkClick r:id="rId6"/>
              </a:rPr>
              <a:t>(pdf)</a:t>
            </a:r>
            <a:r>
              <a:rPr lang="en-US" dirty="0"/>
              <a:t>]</a:t>
            </a:r>
            <a:br>
              <a:rPr lang="en-US" dirty="0"/>
            </a:br>
            <a:r>
              <a:rPr lang="en-US" dirty="0"/>
              <a:t>[</a:t>
            </a:r>
            <a:r>
              <a:rPr lang="en-US" dirty="0">
                <a:hlinkClick r:id="rId7"/>
              </a:rPr>
              <a:t>Tutorial Video</a:t>
            </a:r>
            <a:r>
              <a:rPr lang="en-US" dirty="0"/>
              <a:t> (1 hour 51 minutes)]</a:t>
            </a:r>
            <a:br>
              <a:rPr lang="en-US" dirty="0"/>
            </a:br>
            <a:r>
              <a:rPr lang="en-US" dirty="0"/>
              <a:t>[</a:t>
            </a:r>
            <a:r>
              <a:rPr lang="en-US" dirty="0">
                <a:hlinkClick r:id="rId8"/>
              </a:rPr>
              <a:t>Executive Summary Video</a:t>
            </a:r>
            <a:r>
              <a:rPr lang="en-US" dirty="0"/>
              <a:t> (2 minutes)]</a:t>
            </a:r>
            <a:br>
              <a:rPr lang="en-US" dirty="0"/>
            </a:br>
            <a:r>
              <a:rPr lang="en-US" dirty="0"/>
              <a:t>[</a:t>
            </a:r>
            <a:r>
              <a:rPr lang="en-US" dirty="0">
                <a:hlinkClick r:id="rId9"/>
              </a:rPr>
              <a:t>Abstract and Bio</a:t>
            </a:r>
            <a:r>
              <a:rPr lang="en-US" dirty="0"/>
              <a:t>]</a:t>
            </a:r>
            <a:br>
              <a:rPr lang="en-US" dirty="0"/>
            </a:br>
            <a:r>
              <a:rPr lang="en-US" dirty="0"/>
              <a:t>[</a:t>
            </a:r>
            <a:r>
              <a:rPr lang="en-US" dirty="0">
                <a:hlinkClick r:id="rId10"/>
              </a:rPr>
              <a:t>Related Keynote Paper from VLSI-DAT 2020</a:t>
            </a:r>
            <a:r>
              <a:rPr lang="en-US" dirty="0"/>
              <a:t>]</a:t>
            </a:r>
            <a:br>
              <a:rPr lang="en-US" dirty="0"/>
            </a:br>
            <a:r>
              <a:rPr lang="en-US" dirty="0"/>
              <a:t>[</a:t>
            </a:r>
            <a:r>
              <a:rPr lang="en-US" dirty="0">
                <a:hlinkClick r:id="rId11"/>
              </a:rPr>
              <a:t>Related Review Paper on Processing in Memory</a:t>
            </a:r>
            <a:r>
              <a:rPr lang="en-US" dirty="0"/>
              <a:t>]</a:t>
            </a:r>
            <a:br>
              <a:rPr lang="en-US" dirty="0"/>
            </a:br>
            <a:endParaRPr lang="en-US" dirty="0"/>
          </a:p>
          <a:p>
            <a:pPr marL="0" indent="0" algn="ctr">
              <a:buNone/>
            </a:pPr>
            <a:r>
              <a:rPr lang="en-US" dirty="0">
                <a:solidFill>
                  <a:srgbClr val="0000FF"/>
                </a:solidFill>
                <a:hlinkClick r:id="rId7">
                  <a:extLst>
                    <a:ext uri="{A12FA001-AC4F-418D-AE19-62706E023703}">
                      <ahyp:hlinkClr xmlns:ahyp="http://schemas.microsoft.com/office/drawing/2018/hyperlinkcolor" val="tx"/>
                    </a:ext>
                  </a:extLst>
                </a:hlinkClick>
              </a:rPr>
              <a:t>https://www.youtube.com/watch?v=H3sEaINPBOE</a:t>
            </a:r>
            <a:r>
              <a:rPr lang="en-US" dirty="0">
                <a:solidFill>
                  <a:srgbClr val="0000FF"/>
                </a:solidFill>
              </a:rPr>
              <a:t> </a:t>
            </a:r>
          </a:p>
        </p:txBody>
      </p:sp>
      <p:sp>
        <p:nvSpPr>
          <p:cNvPr id="5" name="Rectangle 4">
            <a:extLst>
              <a:ext uri="{FF2B5EF4-FFF2-40B4-BE49-F238E27FC236}">
                <a16:creationId xmlns:a16="http://schemas.microsoft.com/office/drawing/2014/main" id="{5DFA3366-29E6-914D-98EA-E6458972951E}"/>
              </a:ext>
            </a:extLst>
          </p:cNvPr>
          <p:cNvSpPr/>
          <p:nvPr/>
        </p:nvSpPr>
        <p:spPr>
          <a:xfrm>
            <a:off x="1590700" y="6475391"/>
            <a:ext cx="588640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12">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pic>
        <p:nvPicPr>
          <p:cNvPr id="6" name="Picture 5">
            <a:extLst>
              <a:ext uri="{FF2B5EF4-FFF2-40B4-BE49-F238E27FC236}">
                <a16:creationId xmlns:a16="http://schemas.microsoft.com/office/drawing/2014/main" id="{1F19BEF1-D7AD-6145-A699-312C82831CD5}"/>
              </a:ext>
            </a:extLst>
          </p:cNvPr>
          <p:cNvPicPr>
            <a:picLocks noChangeAspect="1"/>
          </p:cNvPicPr>
          <p:nvPr/>
        </p:nvPicPr>
        <p:blipFill>
          <a:blip r:embed="rId13"/>
          <a:stretch>
            <a:fillRect/>
          </a:stretch>
        </p:blipFill>
        <p:spPr>
          <a:xfrm>
            <a:off x="0" y="277358"/>
            <a:ext cx="9144000" cy="6303283"/>
          </a:xfrm>
          <a:prstGeom prst="rect">
            <a:avLst/>
          </a:prstGeom>
        </p:spPr>
      </p:pic>
    </p:spTree>
    <p:extLst>
      <p:ext uri="{BB962C8B-B14F-4D97-AF65-F5344CB8AC3E}">
        <p14:creationId xmlns:p14="http://schemas.microsoft.com/office/powerpoint/2010/main" val="2396014637"/>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Funding Acknowledgments</a:t>
            </a:r>
          </a:p>
        </p:txBody>
      </p:sp>
      <p:sp>
        <p:nvSpPr>
          <p:cNvPr id="3" name="Content Placeholder 2"/>
          <p:cNvSpPr>
            <a:spLocks noGrp="1"/>
          </p:cNvSpPr>
          <p:nvPr>
            <p:ph idx="1"/>
          </p:nvPr>
        </p:nvSpPr>
        <p:spPr/>
        <p:txBody>
          <a:bodyPr/>
          <a:lstStyle/>
          <a:p>
            <a:r>
              <a:rPr lang="en-US" dirty="0"/>
              <a:t>Alibaba, AMD, </a:t>
            </a:r>
            <a:r>
              <a:rPr lang="en-US" dirty="0">
                <a:solidFill>
                  <a:srgbClr val="0432FF"/>
                </a:solidFill>
              </a:rPr>
              <a:t>ASML</a:t>
            </a:r>
            <a:r>
              <a:rPr lang="en-US" dirty="0"/>
              <a:t>, </a:t>
            </a:r>
            <a:r>
              <a:rPr lang="en-US" dirty="0">
                <a:solidFill>
                  <a:srgbClr val="0432FF"/>
                </a:solidFill>
              </a:rPr>
              <a:t>Google</a:t>
            </a:r>
            <a:r>
              <a:rPr lang="en-US" dirty="0"/>
              <a:t>, </a:t>
            </a:r>
            <a:r>
              <a:rPr lang="en-US" dirty="0">
                <a:solidFill>
                  <a:srgbClr val="0432FF"/>
                </a:solidFill>
              </a:rPr>
              <a:t>Facebook</a:t>
            </a:r>
            <a:r>
              <a:rPr lang="en-US" dirty="0"/>
              <a:t>, </a:t>
            </a:r>
            <a:r>
              <a:rPr lang="en-US" dirty="0">
                <a:solidFill>
                  <a:srgbClr val="0432FF"/>
                </a:solidFill>
              </a:rPr>
              <a:t>Hi-Silicon</a:t>
            </a:r>
            <a:r>
              <a:rPr lang="en-US" dirty="0"/>
              <a:t>, HP Labs, </a:t>
            </a:r>
            <a:r>
              <a:rPr lang="en-US" dirty="0">
                <a:solidFill>
                  <a:srgbClr val="0432FF"/>
                </a:solidFill>
              </a:rPr>
              <a:t>Huawei</a:t>
            </a:r>
            <a:r>
              <a:rPr lang="en-US" dirty="0"/>
              <a:t>, IBM, </a:t>
            </a:r>
            <a:r>
              <a:rPr lang="en-US" dirty="0">
                <a:solidFill>
                  <a:srgbClr val="0432FF"/>
                </a:solidFill>
              </a:rPr>
              <a:t>Intel</a:t>
            </a:r>
            <a:r>
              <a:rPr lang="en-US" dirty="0"/>
              <a:t>, </a:t>
            </a:r>
            <a:r>
              <a:rPr lang="en-US" dirty="0">
                <a:solidFill>
                  <a:srgbClr val="0432FF"/>
                </a:solidFill>
              </a:rPr>
              <a:t>Microsoft</a:t>
            </a:r>
            <a:r>
              <a:rPr lang="en-US" dirty="0"/>
              <a:t>, Nvidia, Oracle, Qualcomm, Rambus, Samsung, Seagate, </a:t>
            </a:r>
            <a:r>
              <a:rPr lang="en-US" dirty="0">
                <a:solidFill>
                  <a:srgbClr val="0432FF"/>
                </a:solidFill>
              </a:rPr>
              <a:t>VMware</a:t>
            </a:r>
          </a:p>
          <a:p>
            <a:r>
              <a:rPr lang="en-US" dirty="0"/>
              <a:t>NSF</a:t>
            </a:r>
          </a:p>
          <a:p>
            <a:r>
              <a:rPr lang="en-US" dirty="0"/>
              <a:t>NIH</a:t>
            </a:r>
          </a:p>
          <a:p>
            <a:r>
              <a:rPr lang="en-US" dirty="0"/>
              <a:t>GSRC</a:t>
            </a:r>
          </a:p>
          <a:p>
            <a:r>
              <a:rPr lang="en-US" dirty="0">
                <a:solidFill>
                  <a:srgbClr val="0432FF"/>
                </a:solidFill>
              </a:rPr>
              <a:t>SRC</a:t>
            </a:r>
          </a:p>
          <a:p>
            <a:r>
              <a:rPr lang="en-US" dirty="0" err="1"/>
              <a:t>CyLab</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186</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034008595"/>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228600" y="0"/>
            <a:ext cx="8610600" cy="908719"/>
          </a:xfrm>
        </p:spPr>
        <p:txBody>
          <a:bodyPr anchor="ctr"/>
          <a:lstStyle/>
          <a:p>
            <a:r>
              <a:rPr lang="en-US" dirty="0">
                <a:latin typeface="Garamond" charset="0"/>
                <a:ea typeface="ＭＳ Ｐゴシック" charset="0"/>
                <a:cs typeface="ＭＳ Ｐゴシック" charset="0"/>
              </a:rPr>
              <a:t>Acknowledgments</a:t>
            </a:r>
          </a:p>
        </p:txBody>
      </p:sp>
      <p:sp>
        <p:nvSpPr>
          <p:cNvPr id="52" name="TextBox 51">
            <a:extLst>
              <a:ext uri="{FF2B5EF4-FFF2-40B4-BE49-F238E27FC236}">
                <a16:creationId xmlns:a16="http://schemas.microsoft.com/office/drawing/2014/main" id="{B20308FE-2DB7-BE46-A9A0-BA74A2CC6B83}"/>
              </a:ext>
            </a:extLst>
          </p:cNvPr>
          <p:cNvSpPr txBox="1"/>
          <p:nvPr/>
        </p:nvSpPr>
        <p:spPr>
          <a:xfrm>
            <a:off x="650894" y="4568785"/>
            <a:ext cx="8068234" cy="19082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2225">
                  <a:solidFill>
                    <a:srgbClr val="35742A">
                      <a:lumMod val="50000"/>
                    </a:srgbClr>
                  </a:solidFill>
                  <a:prstDash val="solid"/>
                </a:ln>
                <a:solidFill>
                  <a:srgbClr val="3B812F">
                    <a:lumMod val="40000"/>
                    <a:lumOff val="60000"/>
                  </a:srgbClr>
                </a:solidFill>
                <a:effectLst/>
                <a:uLnTx/>
                <a:uFillTx/>
                <a:latin typeface="Chalkduster" panose="03050602040202020205" pitchFamily="66" charset="77"/>
                <a:ea typeface="ＭＳ Ｐゴシック" panose="020B0600070205080204" pitchFamily="34" charset="-128"/>
                <a:cs typeface="Apple Chancery" panose="03020702040506060504" pitchFamily="66" charset="-79"/>
              </a:rPr>
              <a:t>Think BIG, Aim HIGH!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0"/>
              <a:solidFill>
                <a:srgbClr val="CC9900"/>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rPr>
              <a:t>https://safari.ethz.ch</a:t>
            </a:r>
            <a:endPar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22225">
                <a:solidFill>
                  <a:srgbClr val="35742A">
                    <a:lumMod val="50000"/>
                  </a:srgbClr>
                </a:solidFill>
                <a:prstDash val="solid"/>
              </a:ln>
              <a:solidFill>
                <a:srgbClr val="000000"/>
              </a:solidFill>
              <a:effectLst/>
              <a:uLnTx/>
              <a:uFillTx/>
              <a:latin typeface="Tahoma"/>
              <a:ea typeface="ＭＳ Ｐゴシック" panose="020B0600070205080204" pitchFamily="34" charset="-128"/>
              <a:cs typeface="Apple Chancery" panose="03020702040506060504" pitchFamily="66" charset="-79"/>
            </a:endParaRPr>
          </a:p>
        </p:txBody>
      </p:sp>
      <p:pic>
        <p:nvPicPr>
          <p:cNvPr id="4" name="Picture 3">
            <a:extLst>
              <a:ext uri="{FF2B5EF4-FFF2-40B4-BE49-F238E27FC236}">
                <a16:creationId xmlns:a16="http://schemas.microsoft.com/office/drawing/2014/main" id="{7AF4B6B2-EBBD-DB4E-AC7D-91CAD4D09E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7584" y="1484784"/>
            <a:ext cx="7200000" cy="2867256"/>
          </a:xfrm>
          <a:prstGeom prst="rect">
            <a:avLst/>
          </a:prstGeom>
        </p:spPr>
      </p:pic>
    </p:spTree>
    <p:extLst>
      <p:ext uri="{BB962C8B-B14F-4D97-AF65-F5344CB8AC3E}">
        <p14:creationId xmlns:p14="http://schemas.microsoft.com/office/powerpoint/2010/main" val="1254933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3"/>
          <p:cNvSpPr>
            <a:spLocks noGrp="1"/>
          </p:cNvSpPr>
          <p:nvPr>
            <p:ph type="sldNum" sz="quarter" idx="11"/>
          </p:nvPr>
        </p:nvSpPr>
        <p:spPr bwMode="auto">
          <a:xfrm>
            <a:off x="8737600" y="8324851"/>
            <a:ext cx="2844800" cy="609600"/>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b" anchorCtr="0" compatLnSpc="1">
            <a:prstTxWarp prst="textNoShape">
              <a:avLst/>
            </a:prstTxWarp>
          </a:bodyPr>
          <a:lstStyle>
            <a:defPPr>
              <a:defRPr lang="en-US"/>
            </a:defPPr>
            <a:lvl1pPr marL="0" algn="r" defTabSz="1219170" rtl="0" eaLnBrk="1" latinLnBrk="0" hangingPunct="1">
              <a:defRPr sz="2133" kern="1200">
                <a:solidFill>
                  <a:schemeClr val="tx1"/>
                </a:solidFill>
                <a:latin typeface="Garamond" pitchFamily="18" charset="0"/>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323594FA-E141-4234-AE05-360401972BE7}" type="slidenum">
              <a:rPr kumimoji="0" lang="en-US" altLang="en-US" sz="2133" b="0" i="0" u="none" strike="noStrike" kern="1200" cap="none" spc="0" normalizeH="0" baseline="0" noProof="0">
                <a:ln>
                  <a:noFill/>
                </a:ln>
                <a:solidFill>
                  <a:prstClr val="black"/>
                </a:solidFill>
                <a:effectLst/>
                <a:uLnTx/>
                <a:uFillTx/>
                <a:latin typeface="Garamond" pitchFamily="18" charset="0"/>
                <a:ea typeface="+mn-ea"/>
                <a:cs typeface="+mn-cs"/>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188</a:t>
            </a:fld>
            <a:endParaRPr kumimoji="0" lang="en-US" sz="1600" b="0" i="0" u="none" strike="noStrike" kern="1200" cap="none" spc="0" normalizeH="0" baseline="0" noProof="0">
              <a:ln>
                <a:noFill/>
              </a:ln>
              <a:solidFill>
                <a:srgbClr val="000000"/>
              </a:solidFill>
              <a:effectLst/>
              <a:uLnTx/>
              <a:uFillTx/>
              <a:latin typeface="Garamond" charset="0"/>
              <a:ea typeface="+mn-ea"/>
              <a:cs typeface="+mn-cs"/>
              <a:sym typeface="Arial"/>
            </a:endParaRPr>
          </a:p>
        </p:txBody>
      </p:sp>
      <p:pic>
        <p:nvPicPr>
          <p:cNvPr id="10" name="Picture 9">
            <a:extLst>
              <a:ext uri="{FF2B5EF4-FFF2-40B4-BE49-F238E27FC236}">
                <a16:creationId xmlns:a16="http://schemas.microsoft.com/office/drawing/2014/main" id="{B7135684-0FF0-F248-9E0B-F2E232609CB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9000"/>
                    </a14:imgEffect>
                    <a14:imgEffect>
                      <a14:colorTemperature colorTemp="5739"/>
                    </a14:imgEffect>
                    <a14:imgEffect>
                      <a14:saturation sat="153000"/>
                    </a14:imgEffect>
                    <a14:imgEffect>
                      <a14:brightnessContrast bright="45000" contrast="26000"/>
                    </a14:imgEffect>
                  </a14:imgLayer>
                </a14:imgProps>
              </a:ext>
              <a:ext uri="{28A0092B-C50C-407E-A947-70E740481C1C}">
                <a14:useLocalDpi xmlns:a14="http://schemas.microsoft.com/office/drawing/2010/main"/>
              </a:ext>
            </a:extLst>
          </a:blip>
          <a:srcRect/>
          <a:stretch/>
        </p:blipFill>
        <p:spPr>
          <a:xfrm>
            <a:off x="0" y="1644707"/>
            <a:ext cx="9144000" cy="3981683"/>
          </a:xfrm>
          <a:prstGeom prst="rect">
            <a:avLst/>
          </a:prstGeom>
        </p:spPr>
      </p:pic>
      <p:sp>
        <p:nvSpPr>
          <p:cNvPr id="35" name="TextBox 34">
            <a:extLst>
              <a:ext uri="{FF2B5EF4-FFF2-40B4-BE49-F238E27FC236}">
                <a16:creationId xmlns:a16="http://schemas.microsoft.com/office/drawing/2014/main" id="{432295A3-5F7B-5F43-9181-1BEE72DB19A3}"/>
              </a:ext>
            </a:extLst>
          </p:cNvPr>
          <p:cNvSpPr txBox="1"/>
          <p:nvPr/>
        </p:nvSpPr>
        <p:spPr>
          <a:xfrm>
            <a:off x="827584" y="1988234"/>
            <a:ext cx="8173380"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0000FF"/>
                </a:solidFill>
                <a:effectLst/>
                <a:uLnTx/>
                <a:uFillTx/>
                <a:latin typeface="Arial"/>
                <a:ea typeface="ＭＳ Ｐゴシック" panose="020B0600070205080204" pitchFamily="34" charset="-128"/>
                <a:cs typeface="Arial"/>
                <a:sym typeface="Arial"/>
              </a:rPr>
              <a:t>38+ Researchers</a:t>
            </a:r>
          </a:p>
        </p:txBody>
      </p:sp>
      <p:sp>
        <p:nvSpPr>
          <p:cNvPr id="62" name="TextBox 61">
            <a:extLst>
              <a:ext uri="{FF2B5EF4-FFF2-40B4-BE49-F238E27FC236}">
                <a16:creationId xmlns:a16="http://schemas.microsoft.com/office/drawing/2014/main" id="{DF919E19-D41C-ED45-9955-893D0E136C12}"/>
              </a:ext>
            </a:extLst>
          </p:cNvPr>
          <p:cNvSpPr txBox="1"/>
          <p:nvPr/>
        </p:nvSpPr>
        <p:spPr>
          <a:xfrm>
            <a:off x="567029" y="5622340"/>
            <a:ext cx="8272171" cy="83099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w="22225">
                  <a:solidFill>
                    <a:srgbClr val="35742A">
                      <a:lumMod val="50000"/>
                    </a:srgbClr>
                  </a:solidFill>
                  <a:prstDash val="solid"/>
                </a:ln>
                <a:solidFill>
                  <a:srgbClr val="3B812F">
                    <a:lumMod val="40000"/>
                    <a:lumOff val="60000"/>
                  </a:srgbClr>
                </a:solidFill>
                <a:effectLst/>
                <a:uLnTx/>
                <a:uFillTx/>
                <a:latin typeface="Chalkduster" panose="03050602040202020205" pitchFamily="66" charset="77"/>
                <a:ea typeface="ＭＳ Ｐゴシック" panose="020B0600070205080204" pitchFamily="34" charset="-128"/>
                <a:cs typeface="Apple Chancery" panose="03020702040506060504" pitchFamily="66" charset="-79"/>
                <a:sym typeface="Arial"/>
              </a:rPr>
              <a:t>Think BIG, Aim HIGH!</a:t>
            </a:r>
          </a:p>
        </p:txBody>
      </p:sp>
      <p:sp>
        <p:nvSpPr>
          <p:cNvPr id="11" name="Rectangle 10">
            <a:extLst>
              <a:ext uri="{FF2B5EF4-FFF2-40B4-BE49-F238E27FC236}">
                <a16:creationId xmlns:a16="http://schemas.microsoft.com/office/drawing/2014/main" id="{ACDC32EF-6916-C042-B579-9A528D144145}"/>
              </a:ext>
            </a:extLst>
          </p:cNvPr>
          <p:cNvSpPr/>
          <p:nvPr/>
        </p:nvSpPr>
        <p:spPr>
          <a:xfrm>
            <a:off x="3192109" y="6375455"/>
            <a:ext cx="2759782"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4">
                  <a:extLst>
                    <a:ext uri="{A12FA001-AC4F-418D-AE19-62706E023703}">
                      <ahyp:hlinkClr xmlns:ahyp="http://schemas.microsoft.com/office/drawing/2018/hyperlinkcolor" val="tx"/>
                    </a:ext>
                  </a:extLst>
                </a:hlinkClick>
              </a:rPr>
              <a:t>https://safari.ethz.ch</a:t>
            </a:r>
            <a:endParaRPr kumimoji="0" lang="en-US" sz="2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endParaRPr>
          </a:p>
        </p:txBody>
      </p:sp>
      <p:pic>
        <p:nvPicPr>
          <p:cNvPr id="63" name="Picture 62">
            <a:extLst>
              <a:ext uri="{FF2B5EF4-FFF2-40B4-BE49-F238E27FC236}">
                <a16:creationId xmlns:a16="http://schemas.microsoft.com/office/drawing/2014/main" id="{24DD5283-F5C7-B94B-B7ED-8F1609BDF9A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781941" y="5229201"/>
            <a:ext cx="1329363" cy="471668"/>
          </a:xfrm>
          <a:prstGeom prst="rect">
            <a:avLst/>
          </a:prstGeom>
        </p:spPr>
      </p:pic>
      <p:sp>
        <p:nvSpPr>
          <p:cNvPr id="13" name="Title 1">
            <a:extLst>
              <a:ext uri="{FF2B5EF4-FFF2-40B4-BE49-F238E27FC236}">
                <a16:creationId xmlns:a16="http://schemas.microsoft.com/office/drawing/2014/main" id="{8C808981-2A78-D64E-A0DF-A6572C6FB0AB}"/>
              </a:ext>
            </a:extLst>
          </p:cNvPr>
          <p:cNvSpPr txBox="1">
            <a:spLocks/>
          </p:cNvSpPr>
          <p:nvPr/>
        </p:nvSpPr>
        <p:spPr bwMode="auto">
          <a:xfrm>
            <a:off x="228600" y="0"/>
            <a:ext cx="8610600" cy="90871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70AD47">
                    <a:lumMod val="50000"/>
                  </a:srgbClr>
                </a:solidFill>
                <a:effectLst/>
                <a:uLnTx/>
                <a:uFillTx/>
                <a:latin typeface="Garamond" charset="0"/>
                <a:ea typeface="ＭＳ Ｐゴシック" charset="0"/>
              </a:rPr>
              <a:t>Onur </a:t>
            </a:r>
            <a:r>
              <a:rPr kumimoji="0" lang="en-US" sz="4000" b="0" i="0" u="none" strike="noStrike" kern="0" cap="none" spc="0" normalizeH="0" baseline="0" noProof="0" dirty="0" err="1">
                <a:ln>
                  <a:noFill/>
                </a:ln>
                <a:solidFill>
                  <a:srgbClr val="70AD47">
                    <a:lumMod val="50000"/>
                  </a:srgbClr>
                </a:solidFill>
                <a:effectLst/>
                <a:uLnTx/>
                <a:uFillTx/>
                <a:latin typeface="Garamond" charset="0"/>
                <a:ea typeface="ＭＳ Ｐゴシック" charset="0"/>
              </a:rPr>
              <a:t>Mutlu’s</a:t>
            </a:r>
            <a:r>
              <a:rPr kumimoji="0" lang="en-US" sz="4000" b="0" i="0" u="none" strike="noStrike" kern="0" cap="none" spc="0" normalizeH="0" baseline="0" noProof="0" dirty="0">
                <a:ln>
                  <a:noFill/>
                </a:ln>
                <a:solidFill>
                  <a:srgbClr val="70AD47">
                    <a:lumMod val="50000"/>
                  </a:srgbClr>
                </a:solidFill>
                <a:effectLst/>
                <a:uLnTx/>
                <a:uFillTx/>
                <a:latin typeface="Garamond" charset="0"/>
                <a:ea typeface="ＭＳ Ｐゴシック" charset="0"/>
              </a:rPr>
              <a:t> SAFARI Research Group</a:t>
            </a:r>
          </a:p>
        </p:txBody>
      </p:sp>
      <p:sp>
        <p:nvSpPr>
          <p:cNvPr id="12" name="Rectangle 25">
            <a:extLst>
              <a:ext uri="{FF2B5EF4-FFF2-40B4-BE49-F238E27FC236}">
                <a16:creationId xmlns:a16="http://schemas.microsoft.com/office/drawing/2014/main" id="{BC5DB1A9-C9CF-E447-9055-3E8366E5C79E}"/>
              </a:ext>
            </a:extLst>
          </p:cNvPr>
          <p:cNvSpPr>
            <a:spLocks noChangeArrowheads="1"/>
          </p:cNvSpPr>
          <p:nvPr/>
        </p:nvSpPr>
        <p:spPr bwMode="auto">
          <a:xfrm>
            <a:off x="-38101" y="824924"/>
            <a:ext cx="9144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0000FF"/>
                </a:solidFill>
                <a:effectLst/>
                <a:uLnTx/>
                <a:uFillTx/>
                <a:latin typeface="Arial Narrow" charset="0"/>
                <a:ea typeface="ＭＳ Ｐゴシック" charset="0"/>
                <a:cs typeface="Arial" charset="0"/>
              </a:rPr>
              <a:t>Computer architecture, HW/SW, systems, bioinformatics, security, memory</a:t>
            </a:r>
          </a:p>
        </p:txBody>
      </p:sp>
      <p:sp>
        <p:nvSpPr>
          <p:cNvPr id="2" name="TextBox 1">
            <a:extLst>
              <a:ext uri="{FF2B5EF4-FFF2-40B4-BE49-F238E27FC236}">
                <a16:creationId xmlns:a16="http://schemas.microsoft.com/office/drawing/2014/main" id="{8D0BE4A6-A2E2-5245-9CEB-9E430FB09439}"/>
              </a:ext>
            </a:extLst>
          </p:cNvPr>
          <p:cNvSpPr txBox="1"/>
          <p:nvPr/>
        </p:nvSpPr>
        <p:spPr>
          <a:xfrm>
            <a:off x="2108985" y="1271883"/>
            <a:ext cx="5260351" cy="646331"/>
          </a:xfrm>
          <a:prstGeom prst="rect">
            <a:avLst/>
          </a:prstGeom>
          <a:noFill/>
        </p:spPr>
        <p:txBody>
          <a:bodyPr wrap="none" rtlCol="0">
            <a:spAutoFit/>
          </a:bodyPr>
          <a:lstStyle/>
          <a:p>
            <a:r>
              <a:rPr lang="en-US" dirty="0">
                <a:solidFill>
                  <a:srgbClr val="7030A0"/>
                </a:solidFill>
                <a:hlinkClick r:id="rId6">
                  <a:extLst>
                    <a:ext uri="{A12FA001-AC4F-418D-AE19-62706E023703}">
                      <ahyp:hlinkClr xmlns:ahyp="http://schemas.microsoft.com/office/drawing/2018/hyperlinkcolor" val="tx"/>
                    </a:ext>
                  </a:extLst>
                </a:hlinkClick>
              </a:rPr>
              <a:t>https://safari.ethz.ch/safari-newsletter-january-2021/</a:t>
            </a:r>
            <a:r>
              <a:rPr lang="en-US" dirty="0">
                <a:solidFill>
                  <a:srgbClr val="7030A0"/>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Tree>
    <p:extLst>
      <p:ext uri="{BB962C8B-B14F-4D97-AF65-F5344CB8AC3E}">
        <p14:creationId xmlns:p14="http://schemas.microsoft.com/office/powerpoint/2010/main" val="3734647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724D9-BF4B-C84C-BCD5-7809879BF7A7}"/>
              </a:ext>
            </a:extLst>
          </p:cNvPr>
          <p:cNvSpPr>
            <a:spLocks noGrp="1"/>
          </p:cNvSpPr>
          <p:nvPr>
            <p:ph type="title"/>
          </p:nvPr>
        </p:nvSpPr>
        <p:spPr/>
        <p:txBody>
          <a:bodyPr/>
          <a:lstStyle/>
          <a:p>
            <a:r>
              <a:rPr lang="en-US" dirty="0"/>
              <a:t>SAFARI Newsletter April 2020 Edition</a:t>
            </a:r>
          </a:p>
        </p:txBody>
      </p:sp>
      <p:sp>
        <p:nvSpPr>
          <p:cNvPr id="3" name="Content Placeholder 2">
            <a:extLst>
              <a:ext uri="{FF2B5EF4-FFF2-40B4-BE49-F238E27FC236}">
                <a16:creationId xmlns:a16="http://schemas.microsoft.com/office/drawing/2014/main" id="{9A956061-CFC4-E042-9823-D90AFA8BA4DA}"/>
              </a:ext>
            </a:extLst>
          </p:cNvPr>
          <p:cNvSpPr>
            <a:spLocks noGrp="1"/>
          </p:cNvSpPr>
          <p:nvPr>
            <p:ph idx="1"/>
          </p:nvPr>
        </p:nvSpPr>
        <p:spPr/>
        <p:txBody>
          <a:bodyPr/>
          <a:lstStyle/>
          <a:p>
            <a:r>
              <a:rPr lang="en-US" dirty="0">
                <a:solidFill>
                  <a:srgbClr val="0432FF"/>
                </a:solidFill>
                <a:hlinkClick r:id="rId2">
                  <a:extLst>
                    <a:ext uri="{A12FA001-AC4F-418D-AE19-62706E023703}">
                      <ahyp:hlinkClr xmlns:ahyp="http://schemas.microsoft.com/office/drawing/2018/hyperlinkcolor" val="tx"/>
                    </a:ext>
                  </a:extLst>
                </a:hlinkClick>
              </a:rPr>
              <a:t>https://safari.ethz.ch/safari-newsletter-april-2020/</a:t>
            </a:r>
            <a:r>
              <a:rPr lang="en-US" dirty="0">
                <a:solidFill>
                  <a:srgbClr val="0432FF"/>
                </a:solidFill>
              </a:rPr>
              <a:t> </a:t>
            </a:r>
          </a:p>
        </p:txBody>
      </p:sp>
      <p:sp>
        <p:nvSpPr>
          <p:cNvPr id="4" name="Slide Number Placeholder 3">
            <a:extLst>
              <a:ext uri="{FF2B5EF4-FFF2-40B4-BE49-F238E27FC236}">
                <a16:creationId xmlns:a16="http://schemas.microsoft.com/office/drawing/2014/main" id="{4CF7651E-CB74-5546-88F0-4BFB0FAD26C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a:extLst>
              <a:ext uri="{FF2B5EF4-FFF2-40B4-BE49-F238E27FC236}">
                <a16:creationId xmlns:a16="http://schemas.microsoft.com/office/drawing/2014/main" id="{753F9A9C-2AB5-4D4F-A9B2-313B28032E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1640" y="1694688"/>
            <a:ext cx="6047774" cy="5053619"/>
          </a:xfrm>
          <a:prstGeom prst="rect">
            <a:avLst/>
          </a:prstGeom>
        </p:spPr>
      </p:pic>
    </p:spTree>
    <p:extLst>
      <p:ext uri="{BB962C8B-B14F-4D97-AF65-F5344CB8AC3E}">
        <p14:creationId xmlns:p14="http://schemas.microsoft.com/office/powerpoint/2010/main" val="146046488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899573"/>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descr="many-core3.eps"/>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54782"/>
            <a:ext cx="6146800" cy="4953000"/>
          </a:xfrm>
          <a:prstGeom prst="rect">
            <a:avLst/>
          </a:prstGeom>
          <a:noFill/>
          <a:ln w="9525">
            <a:noFill/>
            <a:miter lim="800000"/>
            <a:headEnd/>
            <a:tailEnd/>
          </a:ln>
        </p:spPr>
      </p:pic>
      <p:pic>
        <p:nvPicPr>
          <p:cNvPr id="7"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20433856">
            <a:off x="6691556" y="2327775"/>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Line 21"/>
          <p:cNvSpPr>
            <a:spLocks noChangeShapeType="1"/>
          </p:cNvSpPr>
          <p:nvPr/>
        </p:nvSpPr>
        <p:spPr bwMode="auto">
          <a:xfrm>
            <a:off x="6080368" y="3372350"/>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5" name="TextBox 4"/>
          <p:cNvSpPr txBox="1"/>
          <p:nvPr/>
        </p:nvSpPr>
        <p:spPr>
          <a:xfrm>
            <a:off x="611560" y="6021288"/>
            <a:ext cx="781195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Most of the system is dedicated to storing and moving data </a:t>
            </a:r>
          </a:p>
        </p:txBody>
      </p:sp>
    </p:spTree>
    <p:extLst>
      <p:ext uri="{BB962C8B-B14F-4D97-AF65-F5344CB8AC3E}">
        <p14:creationId xmlns:p14="http://schemas.microsoft.com/office/powerpoint/2010/main" val="3212154416"/>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724D9-BF4B-C84C-BCD5-7809879BF7A7}"/>
              </a:ext>
            </a:extLst>
          </p:cNvPr>
          <p:cNvSpPr>
            <a:spLocks noGrp="1"/>
          </p:cNvSpPr>
          <p:nvPr>
            <p:ph type="title"/>
          </p:nvPr>
        </p:nvSpPr>
        <p:spPr/>
        <p:txBody>
          <a:bodyPr/>
          <a:lstStyle/>
          <a:p>
            <a:r>
              <a:rPr lang="en-US" dirty="0"/>
              <a:t>SAFARI Newsletter January 2021 Edition</a:t>
            </a:r>
          </a:p>
        </p:txBody>
      </p:sp>
      <p:sp>
        <p:nvSpPr>
          <p:cNvPr id="3" name="Content Placeholder 2">
            <a:extLst>
              <a:ext uri="{FF2B5EF4-FFF2-40B4-BE49-F238E27FC236}">
                <a16:creationId xmlns:a16="http://schemas.microsoft.com/office/drawing/2014/main" id="{9A956061-CFC4-E042-9823-D90AFA8BA4DA}"/>
              </a:ext>
            </a:extLst>
          </p:cNvPr>
          <p:cNvSpPr>
            <a:spLocks noGrp="1"/>
          </p:cNvSpPr>
          <p:nvPr>
            <p:ph idx="1"/>
          </p:nvPr>
        </p:nvSpPr>
        <p:spPr/>
        <p:txBody>
          <a:bodyPr/>
          <a:lstStyle/>
          <a:p>
            <a:r>
              <a:rPr lang="en-US" dirty="0">
                <a:solidFill>
                  <a:srgbClr val="0000FF"/>
                </a:solidFill>
                <a:hlinkClick r:id="rId2">
                  <a:extLst>
                    <a:ext uri="{A12FA001-AC4F-418D-AE19-62706E023703}">
                      <ahyp:hlinkClr xmlns:ahyp="http://schemas.microsoft.com/office/drawing/2018/hyperlinkcolor" val="tx"/>
                    </a:ext>
                  </a:extLst>
                </a:hlinkClick>
              </a:rPr>
              <a:t>https://safari.ethz.ch/safari-newsletter-january-2021/</a:t>
            </a:r>
            <a:r>
              <a:rPr lang="en-US" dirty="0">
                <a:solidFill>
                  <a:srgbClr val="0000FF"/>
                </a:solidFill>
              </a:rPr>
              <a:t> </a:t>
            </a:r>
          </a:p>
        </p:txBody>
      </p:sp>
      <p:sp>
        <p:nvSpPr>
          <p:cNvPr id="4" name="Slide Number Placeholder 3">
            <a:extLst>
              <a:ext uri="{FF2B5EF4-FFF2-40B4-BE49-F238E27FC236}">
                <a16:creationId xmlns:a16="http://schemas.microsoft.com/office/drawing/2014/main" id="{4CF7651E-CB74-5546-88F0-4BFB0FAD26C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6" name="Picture 5">
            <a:extLst>
              <a:ext uri="{FF2B5EF4-FFF2-40B4-BE49-F238E27FC236}">
                <a16:creationId xmlns:a16="http://schemas.microsoft.com/office/drawing/2014/main" id="{904A22B3-8AF7-AF4E-A7B5-355DA91454CD}"/>
              </a:ext>
            </a:extLst>
          </p:cNvPr>
          <p:cNvPicPr>
            <a:picLocks noChangeAspect="1"/>
          </p:cNvPicPr>
          <p:nvPr/>
        </p:nvPicPr>
        <p:blipFill>
          <a:blip r:embed="rId3"/>
          <a:stretch>
            <a:fillRect/>
          </a:stretch>
        </p:blipFill>
        <p:spPr>
          <a:xfrm>
            <a:off x="1835696" y="1587726"/>
            <a:ext cx="5172394" cy="5259524"/>
          </a:xfrm>
          <a:prstGeom prst="rect">
            <a:avLst/>
          </a:prstGeom>
        </p:spPr>
      </p:pic>
    </p:spTree>
    <p:extLst>
      <p:ext uri="{BB962C8B-B14F-4D97-AF65-F5344CB8AC3E}">
        <p14:creationId xmlns:p14="http://schemas.microsoft.com/office/powerpoint/2010/main" val="89523064"/>
      </p:ext>
    </p:extLst>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Referenced Papers, Talks, Artifacts</a:t>
            </a:r>
          </a:p>
        </p:txBody>
      </p:sp>
      <p:sp>
        <p:nvSpPr>
          <p:cNvPr id="3" name="Content Placeholder 2"/>
          <p:cNvSpPr>
            <a:spLocks noGrp="1"/>
          </p:cNvSpPr>
          <p:nvPr>
            <p:ph idx="1"/>
          </p:nvPr>
        </p:nvSpPr>
        <p:spPr/>
        <p:txBody>
          <a:bodyPr/>
          <a:lstStyle/>
          <a:p>
            <a:endParaRPr lang="en-US" dirty="0"/>
          </a:p>
          <a:p>
            <a:r>
              <a:rPr lang="en-US" dirty="0"/>
              <a:t>All are available at</a:t>
            </a:r>
          </a:p>
          <a:p>
            <a:pPr marL="0" indent="0">
              <a:buNone/>
            </a:pPr>
            <a:endParaRPr lang="en-US" dirty="0"/>
          </a:p>
          <a:p>
            <a:pPr marL="344487" lvl="1" indent="0">
              <a:buNone/>
            </a:pPr>
            <a:r>
              <a:rPr lang="en-US" b="1" dirty="0">
                <a:solidFill>
                  <a:srgbClr val="0432FF"/>
                </a:solidFill>
                <a:hlinkClick r:id="rId2">
                  <a:extLst>
                    <a:ext uri="{A12FA001-AC4F-418D-AE19-62706E023703}">
                      <ahyp:hlinkClr xmlns:ahyp="http://schemas.microsoft.com/office/drawing/2018/hyperlinkcolor" val="tx"/>
                    </a:ext>
                  </a:extLst>
                </a:hlinkClick>
              </a:rPr>
              <a:t>https://people.inf.ethz.ch/omutlu/projects.htm</a:t>
            </a:r>
            <a:r>
              <a:rPr lang="en-US" b="1" dirty="0">
                <a:solidFill>
                  <a:srgbClr val="0432FF"/>
                </a:solidFill>
              </a:rPr>
              <a:t> </a:t>
            </a:r>
          </a:p>
          <a:p>
            <a:pPr marL="344487" lvl="1" indent="0">
              <a:buNone/>
            </a:pPr>
            <a:endParaRPr lang="en-US" dirty="0">
              <a:solidFill>
                <a:srgbClr val="0432FF"/>
              </a:solidFill>
            </a:endParaRPr>
          </a:p>
          <a:p>
            <a:pPr marL="344487" lvl="1" indent="0">
              <a:buNone/>
            </a:pPr>
            <a:r>
              <a:rPr lang="en-US" b="1" dirty="0">
                <a:solidFill>
                  <a:srgbClr val="0432FF"/>
                </a:solidFill>
                <a:hlinkClick r:id="rId3">
                  <a:extLst>
                    <a:ext uri="{A12FA001-AC4F-418D-AE19-62706E023703}">
                      <ahyp:hlinkClr xmlns:ahyp="http://schemas.microsoft.com/office/drawing/2018/hyperlinkcolor" val="tx"/>
                    </a:ext>
                  </a:extLst>
                </a:hlinkClick>
              </a:rPr>
              <a:t>https://www.youtube.com/onurmutlulectures</a:t>
            </a:r>
            <a:r>
              <a:rPr lang="en-US" b="1" dirty="0">
                <a:solidFill>
                  <a:srgbClr val="0432FF"/>
                </a:solidFill>
              </a:rPr>
              <a:t> </a:t>
            </a:r>
          </a:p>
          <a:p>
            <a:pPr marL="344487" lvl="1" indent="0">
              <a:buNone/>
            </a:pPr>
            <a:endParaRPr lang="en-US" b="1" dirty="0">
              <a:solidFill>
                <a:srgbClr val="0432FF"/>
              </a:solidFill>
            </a:endParaRPr>
          </a:p>
          <a:p>
            <a:pPr marL="344487" lvl="1" indent="0">
              <a:buNone/>
            </a:pPr>
            <a:r>
              <a:rPr lang="en-US" b="1" u="sng" dirty="0">
                <a:solidFill>
                  <a:srgbClr val="0432FF"/>
                </a:solidFill>
              </a:rPr>
              <a:t>https://</a:t>
            </a:r>
            <a:r>
              <a:rPr lang="en-US" b="1" u="sng" dirty="0" err="1">
                <a:solidFill>
                  <a:srgbClr val="0432FF"/>
                </a:solidFill>
              </a:rPr>
              <a:t>github.com</a:t>
            </a:r>
            <a:r>
              <a:rPr lang="en-US" b="1" u="sng" dirty="0">
                <a:solidFill>
                  <a:srgbClr val="0432FF"/>
                </a:solidFill>
              </a:rPr>
              <a:t>/CMU-SAFARI/ </a:t>
            </a:r>
          </a:p>
          <a:p>
            <a:pPr marL="344487" lvl="1" indent="0">
              <a:buNone/>
            </a:pPr>
            <a:endParaRPr lang="en-US" b="1" dirty="0">
              <a:solidFill>
                <a:srgbClr val="0432FF"/>
              </a:solidFill>
            </a:endParaRPr>
          </a:p>
          <a:p>
            <a:pPr marL="344487" lvl="1" indent="0">
              <a:buNone/>
            </a:pPr>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801506453"/>
      </p:ext>
    </p:extLst>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30 June 2021</a:t>
            </a:r>
          </a:p>
          <a:p>
            <a:r>
              <a:rPr lang="en-US" sz="2200" dirty="0"/>
              <a:t>IEEE Data &amp; Storage Symposium (IEEE Bangalore)</a:t>
            </a:r>
          </a:p>
          <a:p>
            <a:pPr algn="l"/>
            <a:endParaRPr lang="en-US" sz="2200" dirty="0"/>
          </a:p>
        </p:txBody>
      </p:sp>
      <p:sp>
        <p:nvSpPr>
          <p:cNvPr id="13" name="Title 1"/>
          <p:cNvSpPr>
            <a:spLocks noGrp="1"/>
          </p:cNvSpPr>
          <p:nvPr>
            <p:ph type="ctrTitle"/>
          </p:nvPr>
        </p:nvSpPr>
        <p:spPr>
          <a:xfrm>
            <a:off x="216024" y="1052736"/>
            <a:ext cx="8820472" cy="2201416"/>
          </a:xfrm>
        </p:spPr>
        <p:txBody>
          <a:bodyPr>
            <a:noAutofit/>
          </a:bodyPr>
          <a:lstStyle/>
          <a:p>
            <a:pPr algn="ctr"/>
            <a:r>
              <a:rPr lang="en-US" dirty="0"/>
              <a:t>Intelligent Architectures</a:t>
            </a:r>
            <a:br>
              <a:rPr lang="en-US" dirty="0"/>
            </a:br>
            <a:r>
              <a:rPr lang="en-US" dirty="0"/>
              <a:t>for </a:t>
            </a:r>
            <a:br>
              <a:rPr lang="en-US" dirty="0"/>
            </a:br>
            <a:r>
              <a:rPr lang="en-US" dirty="0"/>
              <a:t>Intelligent Machines</a:t>
            </a:r>
            <a:endParaRPr lang="en-US" dirty="0">
              <a:solidFill>
                <a:srgbClr val="FF0000"/>
              </a:solidFill>
            </a:endParaRPr>
          </a:p>
        </p:txBody>
      </p:sp>
      <p:pic>
        <p:nvPicPr>
          <p:cNvPr id="10" name="Picture 2" descr="ETH Zurich short logo, black"/>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6982" t="19970" r="7940" b="18111"/>
          <a:stretch/>
        </p:blipFill>
        <p:spPr bwMode="auto">
          <a:xfrm>
            <a:off x="3261625" y="5805264"/>
            <a:ext cx="2750535" cy="78375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834218786"/>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AD110-05AC-A74A-A874-97353A23EB6E}"/>
              </a:ext>
            </a:extLst>
          </p:cNvPr>
          <p:cNvSpPr>
            <a:spLocks noGrp="1"/>
          </p:cNvSpPr>
          <p:nvPr>
            <p:ph type="ctrTitle"/>
          </p:nvPr>
        </p:nvSpPr>
        <p:spPr>
          <a:xfrm>
            <a:off x="685800" y="1748408"/>
            <a:ext cx="7924800" cy="1752600"/>
          </a:xfrm>
        </p:spPr>
        <p:txBody>
          <a:bodyPr/>
          <a:lstStyle/>
          <a:p>
            <a:r>
              <a:rPr lang="en-US" b="1" dirty="0"/>
              <a:t>Backup Slides</a:t>
            </a:r>
          </a:p>
        </p:txBody>
      </p:sp>
      <p:sp>
        <p:nvSpPr>
          <p:cNvPr id="3" name="Subtitle 2">
            <a:extLst>
              <a:ext uri="{FF2B5EF4-FFF2-40B4-BE49-F238E27FC236}">
                <a16:creationId xmlns:a16="http://schemas.microsoft.com/office/drawing/2014/main" id="{19FC6BC0-66DA-9445-9509-65803D51BE29}"/>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0E8C49E4-7136-3647-BD24-E5AA5F9E54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193</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4136023"/>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Quote from A Famous Architect</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194</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56176" y="1872208"/>
            <a:ext cx="2792306" cy="4581128"/>
          </a:xfrm>
          <a:prstGeom prst="rect">
            <a:avLst/>
          </a:prstGeom>
        </p:spPr>
      </p:pic>
    </p:spTree>
    <p:extLst>
      <p:ext uri="{BB962C8B-B14F-4D97-AF65-F5344CB8AC3E}">
        <p14:creationId xmlns:p14="http://schemas.microsoft.com/office/powerpoint/2010/main" val="26869721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Precedent-Based Design?</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56176" y="1872208"/>
            <a:ext cx="2792306" cy="4581128"/>
          </a:xfrm>
          <a:prstGeom prst="rect">
            <a:avLst/>
          </a:prstGeom>
        </p:spPr>
      </p:pic>
      <p:pic>
        <p:nvPicPr>
          <p:cNvPr id="7" name="Picture 6"/>
          <p:cNvPicPr>
            <a:picLocks noChangeAspect="1"/>
          </p:cNvPicPr>
          <p:nvPr/>
        </p:nvPicPr>
        <p:blipFill>
          <a:blip r:embed="rId3"/>
          <a:stretch>
            <a:fillRect/>
          </a:stretch>
        </p:blipFill>
        <p:spPr>
          <a:xfrm>
            <a:off x="539552" y="1844824"/>
            <a:ext cx="8424936" cy="4644516"/>
          </a:xfrm>
          <a:prstGeom prst="rect">
            <a:avLst/>
          </a:prstGeom>
        </p:spPr>
      </p:pic>
    </p:spTree>
    <p:extLst>
      <p:ext uri="{BB962C8B-B14F-4D97-AF65-F5344CB8AC3E}">
        <p14:creationId xmlns:p14="http://schemas.microsoft.com/office/powerpoint/2010/main" val="2171580548"/>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Principled Design</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196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56176" y="1872208"/>
            <a:ext cx="2792306" cy="4581128"/>
          </a:xfrm>
          <a:prstGeom prst="rect">
            <a:avLst/>
          </a:prstGeom>
        </p:spPr>
      </p:pic>
      <p:pic>
        <p:nvPicPr>
          <p:cNvPr id="7" name="Picture 6"/>
          <p:cNvPicPr>
            <a:picLocks noChangeAspect="1"/>
          </p:cNvPicPr>
          <p:nvPr/>
        </p:nvPicPr>
        <p:blipFill>
          <a:blip r:embed="rId3"/>
          <a:stretch>
            <a:fillRect/>
          </a:stretch>
        </p:blipFill>
        <p:spPr>
          <a:xfrm>
            <a:off x="539552" y="1844824"/>
            <a:ext cx="8424936" cy="4644516"/>
          </a:xfrm>
          <a:prstGeom prst="rect">
            <a:avLst/>
          </a:prstGeom>
        </p:spPr>
      </p:pic>
      <p:pic>
        <p:nvPicPr>
          <p:cNvPr id="6" name="Picture 5"/>
          <p:cNvPicPr>
            <a:picLocks noChangeAspect="1"/>
          </p:cNvPicPr>
          <p:nvPr/>
        </p:nvPicPr>
        <p:blipFill>
          <a:blip r:embed="rId4"/>
          <a:stretch>
            <a:fillRect/>
          </a:stretch>
        </p:blipFill>
        <p:spPr>
          <a:xfrm>
            <a:off x="527101" y="1832446"/>
            <a:ext cx="8424936" cy="4692898"/>
          </a:xfrm>
          <a:prstGeom prst="rect">
            <a:avLst/>
          </a:prstGeom>
        </p:spPr>
      </p:pic>
    </p:spTree>
    <p:extLst>
      <p:ext uri="{BB962C8B-B14F-4D97-AF65-F5344CB8AC3E}">
        <p14:creationId xmlns:p14="http://schemas.microsoft.com/office/powerpoint/2010/main" val="2269955352"/>
      </p:ext>
    </p:extLst>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Title 1"/>
          <p:cNvSpPr>
            <a:spLocks noGrp="1"/>
          </p:cNvSpPr>
          <p:nvPr>
            <p:ph type="title"/>
          </p:nvPr>
        </p:nvSpPr>
        <p:spPr/>
        <p:txBody>
          <a:bodyPr/>
          <a:lstStyle/>
          <a:p>
            <a:endParaRPr lang="en-US" altLang="en-US">
              <a:ea typeface="ＭＳ Ｐゴシック" charset="-128"/>
            </a:endParaRPr>
          </a:p>
        </p:txBody>
      </p:sp>
      <p:sp>
        <p:nvSpPr>
          <p:cNvPr id="204802" name="Content Placeholder 2"/>
          <p:cNvSpPr>
            <a:spLocks noGrp="1"/>
          </p:cNvSpPr>
          <p:nvPr>
            <p:ph idx="1"/>
          </p:nvPr>
        </p:nvSpPr>
        <p:spPr>
          <a:xfrm>
            <a:off x="228600" y="996950"/>
            <a:ext cx="8610600" cy="5194300"/>
          </a:xfrm>
        </p:spPr>
        <p:txBody>
          <a:bodyPr/>
          <a:lstStyle/>
          <a:p>
            <a:endParaRPr lang="en-US" altLang="en-US">
              <a:ea typeface="ＭＳ Ｐゴシック" charset="-128"/>
            </a:endParaRPr>
          </a:p>
        </p:txBody>
      </p:sp>
      <p:sp>
        <p:nvSpPr>
          <p:cNvPr id="20480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88A1A8F-E022-8E43-8BB4-89E8BD7FEAC8}" type="slidenum">
              <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197</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204804"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286000" y="0"/>
            <a:ext cx="4552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4087142"/>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Title 1"/>
          <p:cNvSpPr>
            <a:spLocks noGrp="1"/>
          </p:cNvSpPr>
          <p:nvPr>
            <p:ph type="title"/>
          </p:nvPr>
        </p:nvSpPr>
        <p:spPr/>
        <p:txBody>
          <a:bodyPr/>
          <a:lstStyle/>
          <a:p>
            <a:r>
              <a:rPr lang="en-US" altLang="en-US" dirty="0">
                <a:ea typeface="ＭＳ Ｐゴシック" charset="-128"/>
              </a:rPr>
              <a:t>The Overarching Principle</a:t>
            </a:r>
          </a:p>
        </p:txBody>
      </p:sp>
      <p:sp>
        <p:nvSpPr>
          <p:cNvPr id="22016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58D6394D-EA62-3948-BF63-BCCE7E92300B}" type="slidenum">
              <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198</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66700" y="1066800"/>
            <a:ext cx="861060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267200"/>
            <a:ext cx="91440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4140163"/>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p:cNvSpPr>
            <a:spLocks noGrp="1"/>
          </p:cNvSpPr>
          <p:nvPr>
            <p:ph type="title"/>
          </p:nvPr>
        </p:nvSpPr>
        <p:spPr>
          <a:xfrm>
            <a:off x="228600" y="152400"/>
            <a:ext cx="8915400" cy="1066800"/>
          </a:xfrm>
        </p:spPr>
        <p:txBody>
          <a:bodyPr/>
          <a:lstStyle/>
          <a:p>
            <a:r>
              <a:rPr lang="en-US" dirty="0">
                <a:latin typeface="Garamond" charset="0"/>
              </a:rPr>
              <a:t>Another Example: Precedent-Based Design</a:t>
            </a:r>
          </a:p>
        </p:txBody>
      </p:sp>
      <p:sp>
        <p:nvSpPr>
          <p:cNvPr id="10854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ADDA790-BC6C-B84A-BC41-689B46E82E8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199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8547" name="Picture 7" descr="train_station_by_cookiemagik-d3feg7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990600"/>
            <a:ext cx="9144000" cy="548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8548" name="TextBox 2"/>
          <p:cNvSpPr txBox="1">
            <a:spLocks noChangeArrowheads="1"/>
          </p:cNvSpPr>
          <p:nvPr/>
        </p:nvSpPr>
        <p:spPr bwMode="auto">
          <a:xfrm>
            <a:off x="152400" y="6553200"/>
            <a:ext cx="4186238"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Source: http://cookiemagik.deviantart.com/art/Train-station-207266944</a:t>
            </a:r>
          </a:p>
        </p:txBody>
      </p:sp>
    </p:spTree>
    <p:extLst>
      <p:ext uri="{BB962C8B-B14F-4D97-AF65-F5344CB8AC3E}">
        <p14:creationId xmlns:p14="http://schemas.microsoft.com/office/powerpoint/2010/main" val="313951603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Problem</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0000FF"/>
                </a:solidFill>
              </a:rPr>
              <a:t>Computing</a:t>
            </a:r>
          </a:p>
          <a:p>
            <a:pPr marL="0" indent="0" algn="ctr">
              <a:buNone/>
            </a:pPr>
            <a:r>
              <a:rPr lang="en-US" sz="6400" dirty="0">
                <a:solidFill>
                  <a:srgbClr val="FF0000"/>
                </a:solidFill>
              </a:rPr>
              <a:t>is Bottlenecked by Data</a:t>
            </a:r>
            <a:endParaRPr lang="en-US" sz="6400" dirty="0">
              <a:solidFill>
                <a:srgbClr val="0432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85034464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4294967295"/>
          </p:nvPr>
        </p:nvSpPr>
        <p:spPr>
          <a:xfrm>
            <a:off x="7315200" y="6492883"/>
            <a:ext cx="1828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4510B7D2-8949-194C-A951-66E3876F4C90}"/>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800" b="0" i="0" u="none" strike="noStrike" kern="0" cap="none" spc="0" normalizeH="0" baseline="0" noProof="0" dirty="0">
                <a:ln>
                  <a:noFill/>
                </a:ln>
                <a:solidFill>
                  <a:srgbClr val="006633"/>
                </a:solidFill>
                <a:effectLst/>
                <a:uLnTx/>
                <a:uFillTx/>
                <a:latin typeface="Garamond"/>
                <a:ea typeface="+mj-ea"/>
                <a:cs typeface="+mj-cs"/>
              </a:rPr>
              <a:t>Data Overwhelms Modern Machines </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
        <p:nvSpPr>
          <p:cNvPr id="34" name="Rectangle 33">
            <a:extLst>
              <a:ext uri="{FF2B5EF4-FFF2-40B4-BE49-F238E27FC236}">
                <a16:creationId xmlns:a16="http://schemas.microsoft.com/office/drawing/2014/main" id="{84B0F726-3DD6-564A-9BCA-59E1A719EC12}"/>
              </a:ext>
            </a:extLst>
          </p:cNvPr>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279880276"/>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p:cNvSpPr>
            <a:spLocks noGrp="1"/>
          </p:cNvSpPr>
          <p:nvPr>
            <p:ph type="title"/>
          </p:nvPr>
        </p:nvSpPr>
        <p:spPr/>
        <p:txBody>
          <a:bodyPr/>
          <a:lstStyle/>
          <a:p>
            <a:r>
              <a:rPr lang="en-US" dirty="0">
                <a:latin typeface="Garamond" charset="0"/>
              </a:rPr>
              <a:t>Principled Design</a:t>
            </a:r>
          </a:p>
        </p:txBody>
      </p:sp>
      <p:sp>
        <p:nvSpPr>
          <p:cNvPr id="107522"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D62FB81-D6DD-1E44-B086-70F1C12ECEC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200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7523" name="Content Placeholder 4" descr="1200px-Zürich_Stadelhofen_in_2006.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8600" y="1066800"/>
            <a:ext cx="8610600" cy="51943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524" name="Rectangle 8"/>
          <p:cNvSpPr>
            <a:spLocks noChangeArrowheads="1"/>
          </p:cNvSpPr>
          <p:nvPr/>
        </p:nvSpPr>
        <p:spPr bwMode="auto">
          <a:xfrm>
            <a:off x="228600" y="6535738"/>
            <a:ext cx="8305800"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Source: By </a:t>
            </a:r>
            <a:r>
              <a:rPr kumimoji="0" lang="en-US" sz="800" b="0" i="0" u="none" strike="noStrike" kern="1200" cap="none" spc="0" normalizeH="0" baseline="0" noProof="0" dirty="0" err="1">
                <a:ln>
                  <a:noFill/>
                </a:ln>
                <a:solidFill>
                  <a:srgbClr val="000000"/>
                </a:solidFill>
                <a:effectLst/>
                <a:uLnTx/>
                <a:uFillTx/>
                <a:latin typeface="Tahoma"/>
                <a:ea typeface="+mn-ea"/>
                <a:cs typeface="+mn-cs"/>
              </a:rPr>
              <a:t>Toni_V</a:t>
            </a:r>
            <a:r>
              <a:rPr kumimoji="0" lang="en-US" sz="800" b="0" i="0" u="none" strike="noStrike" kern="1200" cap="none" spc="0" normalizeH="0" baseline="0" noProof="0" dirty="0">
                <a:ln>
                  <a:noFill/>
                </a:ln>
                <a:solidFill>
                  <a:srgbClr val="000000"/>
                </a:solidFill>
                <a:effectLst/>
                <a:uLnTx/>
                <a:uFillTx/>
                <a:latin typeface="Tahoma"/>
                <a:ea typeface="+mn-ea"/>
                <a:cs typeface="+mn-cs"/>
              </a:rPr>
              <a:t>, CC BY-SA 2.0, https://</a:t>
            </a:r>
            <a:r>
              <a:rPr kumimoji="0" lang="en-US" sz="800" b="0" i="0" u="none" strike="noStrike" kern="1200" cap="none" spc="0" normalizeH="0" baseline="0" noProof="0" dirty="0" err="1">
                <a:ln>
                  <a:noFill/>
                </a:ln>
                <a:solidFill>
                  <a:srgbClr val="000000"/>
                </a:solidFill>
                <a:effectLst/>
                <a:uLnTx/>
                <a:uFillTx/>
                <a:latin typeface="Tahoma"/>
                <a:ea typeface="+mn-ea"/>
                <a:cs typeface="+mn-cs"/>
              </a:rPr>
              <a:t>commons.wikimedia.org</a:t>
            </a:r>
            <a:r>
              <a:rPr kumimoji="0" lang="en-US" sz="800" b="0" i="0" u="none" strike="noStrike" kern="1200" cap="none" spc="0" normalizeH="0" baseline="0" noProof="0" dirty="0">
                <a:ln>
                  <a:noFill/>
                </a:ln>
                <a:solidFill>
                  <a:srgbClr val="000000"/>
                </a:solidFill>
                <a:effectLst/>
                <a:uLnTx/>
                <a:uFillTx/>
                <a:latin typeface="Tahoma"/>
                <a:ea typeface="+mn-ea"/>
                <a:cs typeface="+mn-cs"/>
              </a:rPr>
              <a:t>/w/</a:t>
            </a:r>
            <a:r>
              <a:rPr kumimoji="0" lang="en-US" sz="800" b="0" i="0" u="none" strike="noStrike" kern="1200" cap="none" spc="0" normalizeH="0" baseline="0" noProof="0" dirty="0" err="1">
                <a:ln>
                  <a:noFill/>
                </a:ln>
                <a:solidFill>
                  <a:srgbClr val="000000"/>
                </a:solidFill>
                <a:effectLst/>
                <a:uLnTx/>
                <a:uFillTx/>
                <a:latin typeface="Tahoma"/>
                <a:ea typeface="+mn-ea"/>
                <a:cs typeface="+mn-cs"/>
              </a:rPr>
              <a:t>index.php?curid</a:t>
            </a:r>
            <a:r>
              <a:rPr kumimoji="0" lang="en-US" sz="800" b="0" i="0" u="none" strike="noStrike" kern="1200" cap="none" spc="0" normalizeH="0" baseline="0" noProof="0" dirty="0">
                <a:ln>
                  <a:noFill/>
                </a:ln>
                <a:solidFill>
                  <a:srgbClr val="000000"/>
                </a:solidFill>
                <a:effectLst/>
                <a:uLnTx/>
                <a:uFillTx/>
                <a:latin typeface="Tahoma"/>
                <a:ea typeface="+mn-ea"/>
                <a:cs typeface="+mn-cs"/>
              </a:rPr>
              <a:t>=4087256</a:t>
            </a:r>
          </a:p>
        </p:txBody>
      </p:sp>
    </p:spTree>
    <p:extLst>
      <p:ext uri="{BB962C8B-B14F-4D97-AF65-F5344CB8AC3E}">
        <p14:creationId xmlns:p14="http://schemas.microsoft.com/office/powerpoint/2010/main" val="1886941885"/>
      </p:ext>
    </p:extLst>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1"/>
          <p:cNvSpPr>
            <a:spLocks noGrp="1"/>
          </p:cNvSpPr>
          <p:nvPr>
            <p:ph type="title"/>
          </p:nvPr>
        </p:nvSpPr>
        <p:spPr/>
        <p:txBody>
          <a:bodyPr/>
          <a:lstStyle/>
          <a:p>
            <a:r>
              <a:rPr lang="en-US" altLang="en-US" dirty="0">
                <a:ea typeface="ＭＳ Ｐゴシック" charset="-128"/>
              </a:rPr>
              <a:t>Another Principled Design</a:t>
            </a:r>
          </a:p>
        </p:txBody>
      </p:sp>
      <p:pic>
        <p:nvPicPr>
          <p:cNvPr id="216066" name="Content Placeholder 4" descr="1200px-OrienteMGT.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228600" y="1054100"/>
            <a:ext cx="8610600" cy="5194300"/>
          </a:xfrm>
        </p:spPr>
      </p:pic>
      <p:sp>
        <p:nvSpPr>
          <p:cNvPr id="21606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8B6D5726-69C2-A744-A6EE-ACF672B6004B}" type="slidenum">
              <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201</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
        <p:nvSpPr>
          <p:cNvPr id="216068" name="Rectangle 5"/>
          <p:cNvSpPr>
            <a:spLocks noChangeArrowheads="1"/>
          </p:cNvSpPr>
          <p:nvPr/>
        </p:nvSpPr>
        <p:spPr bwMode="auto">
          <a:xfrm>
            <a:off x="152400" y="6477000"/>
            <a:ext cx="7772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Arial" charset="0"/>
                <a:ea typeface="ＭＳ Ｐゴシック" charset="-128"/>
                <a:cs typeface="+mn-cs"/>
              </a:rPr>
              <a:t>Source: By Martín Gómez Tagle - Lisbon, Portugal, CC BY-SA 3.0, https://commons.wikimedia.org/w/index.php?curid=13764903</a:t>
            </a:r>
          </a:p>
        </p:txBody>
      </p:sp>
      <p:pic>
        <p:nvPicPr>
          <p:cNvPr id="3" name="Picture 2" descr="photo-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133600" y="3200400"/>
            <a:ext cx="43434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70" name="TextBox 6"/>
          <p:cNvSpPr txBox="1">
            <a:spLocks noChangeArrowheads="1"/>
          </p:cNvSpPr>
          <p:nvPr/>
        </p:nvSpPr>
        <p:spPr bwMode="auto">
          <a:xfrm>
            <a:off x="133350" y="6659563"/>
            <a:ext cx="43910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Arial" charset="0"/>
                <a:ea typeface="ＭＳ Ｐゴシック" charset="-128"/>
                <a:cs typeface="+mn-cs"/>
              </a:rPr>
              <a:t>Source: http://www.arcspace.com/exhibitions/unsorted/santiago-calatrava/</a:t>
            </a:r>
          </a:p>
        </p:txBody>
      </p:sp>
    </p:spTree>
    <p:extLst>
      <p:ext uri="{BB962C8B-B14F-4D97-AF65-F5344CB8AC3E}">
        <p14:creationId xmlns:p14="http://schemas.microsoft.com/office/powerpoint/2010/main" val="4483987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itle 1">
            <a:extLst>
              <a:ext uri="{FF2B5EF4-FFF2-40B4-BE49-F238E27FC236}">
                <a16:creationId xmlns:a16="http://schemas.microsoft.com/office/drawing/2014/main" id="{C9BDBE83-F8C1-5045-962A-CCEE6F8E5DFA}"/>
              </a:ext>
            </a:extLst>
          </p:cNvPr>
          <p:cNvSpPr>
            <a:spLocks noGrp="1" noChangeArrowheads="1"/>
          </p:cNvSpPr>
          <p:nvPr>
            <p:ph type="title"/>
          </p:nvPr>
        </p:nvSpPr>
        <p:spPr/>
        <p:txBody>
          <a:bodyPr/>
          <a:lstStyle/>
          <a:p>
            <a:r>
              <a:rPr lang="en-US" altLang="en-US" dirty="0">
                <a:ea typeface="ＭＳ Ｐゴシック" charset="-128"/>
              </a:rPr>
              <a:t>Another Principled Design</a:t>
            </a:r>
            <a:endParaRPr lang="en-US" altLang="en-US" dirty="0">
              <a:ea typeface="ＭＳ Ｐゴシック" panose="020B0600070205080204" pitchFamily="34" charset="-128"/>
            </a:endParaRPr>
          </a:p>
        </p:txBody>
      </p:sp>
      <p:sp>
        <p:nvSpPr>
          <p:cNvPr id="126978" name="Slide Number Placeholder 3">
            <a:extLst>
              <a:ext uri="{FF2B5EF4-FFF2-40B4-BE49-F238E27FC236}">
                <a16:creationId xmlns:a16="http://schemas.microsoft.com/office/drawing/2014/main" id="{A0E6AD57-AF0D-A547-94EC-74DB47C27A36}"/>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712588-DCCD-294E-A971-4468FBD88FDF}"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202</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126979" name="Picture 4" descr="1200px-ValenciaHemisphere2corr.jpg">
            <a:extLst>
              <a:ext uri="{FF2B5EF4-FFF2-40B4-BE49-F238E27FC236}">
                <a16:creationId xmlns:a16="http://schemas.microsoft.com/office/drawing/2014/main" id="{B3D4652F-47B1-CD46-9B18-7CBB2DB71D5C}"/>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 y="957263"/>
            <a:ext cx="8763000" cy="546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0" name="Rectangle 5">
            <a:extLst>
              <a:ext uri="{FF2B5EF4-FFF2-40B4-BE49-F238E27FC236}">
                <a16:creationId xmlns:a16="http://schemas.microsoft.com/office/drawing/2014/main" id="{B398CEEF-5E59-B74A-B0A3-35A883235D6D}"/>
              </a:ext>
            </a:extLst>
          </p:cNvPr>
          <p:cNvSpPr>
            <a:spLocks noChangeArrowheads="1"/>
          </p:cNvSpPr>
          <p:nvPr/>
        </p:nvSpPr>
        <p:spPr bwMode="auto">
          <a:xfrm>
            <a:off x="152400" y="6535738"/>
            <a:ext cx="7543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Source: CC BY-SA 3.0, https://commons.wikimedia.org/w/index.php?curid=172107</a:t>
            </a:r>
          </a:p>
        </p:txBody>
      </p:sp>
    </p:spTree>
    <p:extLst>
      <p:ext uri="{BB962C8B-B14F-4D97-AF65-F5344CB8AC3E}">
        <p14:creationId xmlns:p14="http://schemas.microsoft.com/office/powerpoint/2010/main" val="1658618315"/>
      </p:ext>
    </p:extLst>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r>
              <a:rPr lang="en-US" dirty="0">
                <a:latin typeface="Garamond" charset="0"/>
              </a:rPr>
              <a:t>Principle Applied to Another Structure</a:t>
            </a:r>
          </a:p>
        </p:txBody>
      </p:sp>
      <p:sp>
        <p:nvSpPr>
          <p:cNvPr id="100354"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7C3DD0F-DD36-AB46-AB2D-07681B2C41E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203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0355" name="Picture 4" descr="santiago-calatrava-oculus-world-trade-center-transportation-hub-hufton-crow_dezeen_10.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6640" y="952500"/>
            <a:ext cx="6705600" cy="5741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356" name="Rectangle 5"/>
          <p:cNvSpPr>
            <a:spLocks noChangeArrowheads="1"/>
          </p:cNvSpPr>
          <p:nvPr/>
        </p:nvSpPr>
        <p:spPr bwMode="auto">
          <a:xfrm>
            <a:off x="152400" y="6630988"/>
            <a:ext cx="9829800"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Tahoma"/>
                <a:ea typeface="+mn-ea"/>
                <a:cs typeface="+mn-cs"/>
              </a:rPr>
              <a:t>Source: https://www.dezeen.com/2016/08/29/santiago-calatrava-oculus-world-trade-center-transportation-hub-new-york-photographs-hufton-crow/</a:t>
            </a:r>
          </a:p>
        </p:txBody>
      </p:sp>
      <p:pic>
        <p:nvPicPr>
          <p:cNvPr id="6" name="Picture 5" descr="651px-Calatrava_IMG_2489.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64039" y="980729"/>
            <a:ext cx="2294599" cy="31683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152400" y="6553200"/>
            <a:ext cx="89154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Source: By 準建築人手札網站 </a:t>
            </a:r>
            <a:r>
              <a:rPr kumimoji="0" lang="en-US" sz="800" b="0" i="0" u="none" strike="noStrike" kern="1200" cap="none" spc="0" normalizeH="0" baseline="0" noProof="0" dirty="0" err="1">
                <a:ln>
                  <a:noFill/>
                </a:ln>
                <a:solidFill>
                  <a:srgbClr val="000000"/>
                </a:solidFill>
                <a:effectLst/>
                <a:uLnTx/>
                <a:uFillTx/>
                <a:latin typeface="Tahoma"/>
                <a:ea typeface="+mn-ea"/>
                <a:cs typeface="+mn-cs"/>
              </a:rPr>
              <a:t>Forgemind</a:t>
            </a:r>
            <a:r>
              <a:rPr kumimoji="0" lang="en-US" sz="800" b="0" i="0" u="none" strike="noStrike" kern="1200" cap="none" spc="0" normalizeH="0" baseline="0" noProof="0" dirty="0">
                <a:ln>
                  <a:noFill/>
                </a:ln>
                <a:solidFill>
                  <a:srgbClr val="000000"/>
                </a:solidFill>
                <a:effectLst/>
                <a:uLnTx/>
                <a:uFillTx/>
                <a:latin typeface="Tahoma"/>
                <a:ea typeface="+mn-ea"/>
                <a:cs typeface="+mn-cs"/>
              </a:rPr>
              <a:t> </a:t>
            </a:r>
            <a:r>
              <a:rPr kumimoji="0" lang="en-US" sz="800" b="0" i="0" u="none" strike="noStrike" kern="1200" cap="none" spc="0" normalizeH="0" baseline="0" noProof="0" dirty="0" err="1">
                <a:ln>
                  <a:noFill/>
                </a:ln>
                <a:solidFill>
                  <a:srgbClr val="000000"/>
                </a:solidFill>
                <a:effectLst/>
                <a:uLnTx/>
                <a:uFillTx/>
                <a:latin typeface="Tahoma"/>
                <a:ea typeface="+mn-ea"/>
                <a:cs typeface="+mn-cs"/>
              </a:rPr>
              <a:t>ArchiMedia</a:t>
            </a:r>
            <a:r>
              <a:rPr kumimoji="0" lang="en-US" sz="800" b="0" i="0" u="none" strike="noStrike" kern="1200" cap="none" spc="0" normalizeH="0" baseline="0" noProof="0" dirty="0">
                <a:ln>
                  <a:noFill/>
                </a:ln>
                <a:solidFill>
                  <a:srgbClr val="000000"/>
                </a:solidFill>
                <a:effectLst/>
                <a:uLnTx/>
                <a:uFillTx/>
                <a:latin typeface="Tahoma"/>
                <a:ea typeface="+mn-ea"/>
                <a:cs typeface="+mn-cs"/>
              </a:rPr>
              <a:t> - Flickr: IMG_2489.JPG, CC BY 2.0,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hlinkClick r:id="rId4"/>
              </a:rPr>
              <a:t>https://commons.wikimedia.org/w/index.php?curid=31493356</a:t>
            </a:r>
            <a:r>
              <a:rPr kumimoji="0" lang="en-US" sz="800" b="0" i="0" u="none" strike="noStrike" kern="1200" cap="none" spc="0" normalizeH="0" baseline="0" noProof="0" dirty="0">
                <a:ln>
                  <a:noFill/>
                </a:ln>
                <a:solidFill>
                  <a:srgbClr val="000000"/>
                </a:solidFill>
                <a:effectLst/>
                <a:uLnTx/>
                <a:uFillTx/>
                <a:latin typeface="Tahoma"/>
                <a:ea typeface="+mn-ea"/>
                <a:cs typeface="+mn-cs"/>
              </a:rPr>
              <a:t>, https://</a:t>
            </a:r>
            <a:r>
              <a:rPr kumimoji="0" lang="en-US" sz="800" b="0" i="0" u="none" strike="noStrike" kern="1200" cap="none" spc="0" normalizeH="0" baseline="0" noProof="0" dirty="0" err="1">
                <a:ln>
                  <a:noFill/>
                </a:ln>
                <a:solidFill>
                  <a:srgbClr val="000000"/>
                </a:solidFill>
                <a:effectLst/>
                <a:uLnTx/>
                <a:uFillTx/>
                <a:latin typeface="Tahoma"/>
                <a:ea typeface="+mn-ea"/>
                <a:cs typeface="+mn-cs"/>
              </a:rPr>
              <a:t>en.wikipedia.org</a:t>
            </a:r>
            <a:r>
              <a:rPr kumimoji="0" lang="en-US" sz="800" b="0" i="0" u="none" strike="noStrike" kern="1200" cap="none" spc="0" normalizeH="0" baseline="0" noProof="0" dirty="0">
                <a:ln>
                  <a:noFill/>
                </a:ln>
                <a:solidFill>
                  <a:srgbClr val="000000"/>
                </a:solidFill>
                <a:effectLst/>
                <a:uLnTx/>
                <a:uFillTx/>
                <a:latin typeface="Tahoma"/>
                <a:ea typeface="+mn-ea"/>
                <a:cs typeface="+mn-cs"/>
              </a:rPr>
              <a:t>/wiki/</a:t>
            </a:r>
            <a:r>
              <a:rPr kumimoji="0" lang="en-US" sz="800" b="0" i="0" u="none" strike="noStrike" kern="1200" cap="none" spc="0" normalizeH="0" baseline="0" noProof="0" dirty="0" err="1">
                <a:ln>
                  <a:noFill/>
                </a:ln>
                <a:solidFill>
                  <a:srgbClr val="000000"/>
                </a:solidFill>
                <a:effectLst/>
                <a:uLnTx/>
                <a:uFillTx/>
                <a:latin typeface="Tahoma"/>
                <a:ea typeface="+mn-ea"/>
                <a:cs typeface="+mn-cs"/>
              </a:rPr>
              <a:t>Santiago_Calatrava</a:t>
            </a:r>
            <a:endParaRPr kumimoji="0" lang="en-US" sz="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3125920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p:txBody>
          <a:bodyPr/>
          <a:lstStyle/>
          <a:p>
            <a:r>
              <a:rPr lang="en-US" altLang="en-US" dirty="0">
                <a:ea typeface="ＭＳ Ｐゴシック" charset="-128"/>
              </a:rPr>
              <a:t>The Overarching Principle</a:t>
            </a:r>
          </a:p>
        </p:txBody>
      </p:sp>
      <p:sp>
        <p:nvSpPr>
          <p:cNvPr id="21709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2B3B4E2E-30E6-F248-9444-D019D8D0019B}" type="slidenum">
              <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204</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217091" name="Picture 4"/>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47800" y="914400"/>
            <a:ext cx="6350000" cy="411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214938"/>
            <a:ext cx="9144000" cy="12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2391428"/>
      </p:ext>
    </p:extLst>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Overarching Principles for Computing?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205</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descr="brain-MjYzMzAyMg.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55576" y="980728"/>
            <a:ext cx="7272808" cy="5454606"/>
          </a:xfrm>
          <a:prstGeom prst="rect">
            <a:avLst/>
          </a:prstGeom>
        </p:spPr>
      </p:pic>
      <p:sp>
        <p:nvSpPr>
          <p:cNvPr id="6" name="Rectangle 5"/>
          <p:cNvSpPr/>
          <p:nvPr/>
        </p:nvSpPr>
        <p:spPr>
          <a:xfrm>
            <a:off x="2664296"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spectrum.ieee.org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/image/</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MjYzMzAyMg.jpeg</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0192831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4000" dirty="0">
                <a:latin typeface="Garamond" charset="0"/>
              </a:rPr>
              <a:t>Readings, Videos, Reference Materials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4028356964"/>
      </p:ext>
    </p:extLst>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dirty="0">
                <a:latin typeface="Garamond" charset="0"/>
              </a:rPr>
              <a:t>More on My Research &amp; Teaching</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16498540"/>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Title 1">
            <a:extLst>
              <a:ext uri="{FF2B5EF4-FFF2-40B4-BE49-F238E27FC236}">
                <a16:creationId xmlns:a16="http://schemas.microsoft.com/office/drawing/2014/main" id="{0DF95D71-4717-9641-A2B1-944FC903286D}"/>
              </a:ext>
            </a:extLst>
          </p:cNvPr>
          <p:cNvSpPr>
            <a:spLocks noGrp="1" noChangeArrowheads="1"/>
          </p:cNvSpPr>
          <p:nvPr>
            <p:ph type="title"/>
          </p:nvPr>
        </p:nvSpPr>
        <p:spPr/>
        <p:txBody>
          <a:bodyPr/>
          <a:lstStyle/>
          <a:p>
            <a:r>
              <a:rPr lang="en-US" altLang="en-US" dirty="0">
                <a:ea typeface="ＭＳ Ｐゴシック" panose="020B0600070205080204" pitchFamily="34" charset="-128"/>
              </a:rPr>
              <a:t>Brief Self Introduction</a:t>
            </a:r>
          </a:p>
        </p:txBody>
      </p:sp>
      <p:sp>
        <p:nvSpPr>
          <p:cNvPr id="21506" name="Content Placeholder 2">
            <a:extLst>
              <a:ext uri="{FF2B5EF4-FFF2-40B4-BE49-F238E27FC236}">
                <a16:creationId xmlns:a16="http://schemas.microsoft.com/office/drawing/2014/main" id="{9CD130D2-C623-7247-B0C8-1800F218DB94}"/>
              </a:ext>
            </a:extLst>
          </p:cNvPr>
          <p:cNvSpPr>
            <a:spLocks noGrp="1" noChangeArrowheads="1"/>
          </p:cNvSpPr>
          <p:nvPr>
            <p:ph idx="1"/>
          </p:nvPr>
        </p:nvSpPr>
        <p:spPr>
          <a:xfrm>
            <a:off x="0" y="1196752"/>
            <a:ext cx="9144000" cy="5194300"/>
          </a:xfrm>
        </p:spPr>
        <p:txBody>
          <a:bodyPr/>
          <a:lstStyle/>
          <a:p>
            <a:r>
              <a:rPr lang="en-US" altLang="en-US" sz="2200" dirty="0">
                <a:ea typeface="ＭＳ Ｐゴシック" panose="020B0600070205080204" pitchFamily="34" charset="-128"/>
              </a:rPr>
              <a:t>Onur Mutlu</a:t>
            </a:r>
          </a:p>
          <a:p>
            <a:pPr lvl="1"/>
            <a:r>
              <a:rPr lang="en-US" altLang="en-US" sz="1800" dirty="0">
                <a:ea typeface="ＭＳ Ｐゴシック" panose="020B0600070205080204" pitchFamily="34" charset="-128"/>
              </a:rPr>
              <a:t>Full Professor @ ETH Zurich ITET (INFK), since September 2015</a:t>
            </a:r>
          </a:p>
          <a:p>
            <a:pPr lvl="1"/>
            <a:r>
              <a:rPr lang="en-US" altLang="en-US" sz="1800" dirty="0">
                <a:ea typeface="ＭＳ Ｐゴシック" panose="020B0600070205080204" pitchFamily="34" charset="-128"/>
              </a:rPr>
              <a:t>Strecker Professor @ Carnegie Mellon University ECE/CS, 2009-2016, 2016-…</a:t>
            </a:r>
          </a:p>
          <a:p>
            <a:pPr lvl="1"/>
            <a:r>
              <a:rPr lang="en-US" altLang="en-US" sz="1800" dirty="0">
                <a:ea typeface="ＭＳ Ｐゴシック" panose="020B0600070205080204" pitchFamily="34" charset="-128"/>
              </a:rPr>
              <a:t>PhD from UT-Austin, worked at Google, VMware, Microsoft Research, Intel, AMD</a:t>
            </a:r>
          </a:p>
          <a:p>
            <a:pPr lvl="1"/>
            <a:r>
              <a:rPr lang="en-US" altLang="en-US" sz="1800" dirty="0">
                <a:ea typeface="ＭＳ Ｐゴシック" panose="020B0600070205080204" pitchFamily="34" charset="-128"/>
                <a:hlinkClick r:id="rId2"/>
              </a:rPr>
              <a:t>https://people.inf.ethz.ch/omutlu/</a:t>
            </a:r>
            <a:endParaRPr lang="en-US" altLang="en-US" sz="1800" dirty="0">
              <a:ea typeface="ＭＳ Ｐゴシック" panose="020B0600070205080204" pitchFamily="34" charset="-128"/>
            </a:endParaRPr>
          </a:p>
          <a:p>
            <a:pPr lvl="1"/>
            <a:r>
              <a:rPr lang="en-US" altLang="en-US" sz="1800" dirty="0">
                <a:ea typeface="ＭＳ Ｐゴシック" panose="020B0600070205080204" pitchFamily="34" charset="-128"/>
                <a:hlinkClick r:id="rId3"/>
              </a:rPr>
              <a:t>omutlu@gmail.com</a:t>
            </a:r>
            <a:r>
              <a:rPr lang="en-US" altLang="en-US" sz="1800" dirty="0">
                <a:ea typeface="ＭＳ Ｐゴシック" panose="020B0600070205080204" pitchFamily="34" charset="-128"/>
              </a:rPr>
              <a:t> (Best way to reach me)</a:t>
            </a:r>
          </a:p>
          <a:p>
            <a:pPr lvl="1"/>
            <a:r>
              <a:rPr lang="en-US" sz="1800" dirty="0">
                <a:latin typeface="Tahoma" charset="0"/>
                <a:ea typeface="ＭＳ Ｐゴシック" charset="0"/>
                <a:hlinkClick r:id="rId4"/>
              </a:rPr>
              <a:t>https://people.inf.ethz.ch/omutlu/projects.htm</a:t>
            </a:r>
            <a:r>
              <a:rPr lang="en-US" sz="1800" dirty="0">
                <a:latin typeface="Tahoma" charset="0"/>
                <a:ea typeface="ＭＳ Ｐゴシック" charset="0"/>
              </a:rPr>
              <a:t> </a:t>
            </a:r>
            <a:endParaRPr lang="en-US" altLang="en-US" sz="1000" dirty="0">
              <a:ea typeface="ＭＳ Ｐゴシック" panose="020B0600070205080204" pitchFamily="34" charset="-128"/>
            </a:endParaRPr>
          </a:p>
          <a:p>
            <a:pPr lvl="1"/>
            <a:endParaRPr lang="en-US" altLang="en-US" sz="1000" dirty="0">
              <a:ea typeface="ＭＳ Ｐゴシック" panose="020B0600070205080204" pitchFamily="34" charset="-128"/>
            </a:endParaRPr>
          </a:p>
          <a:p>
            <a:r>
              <a:rPr lang="en-US" altLang="en-US" sz="2200" dirty="0">
                <a:solidFill>
                  <a:srgbClr val="FF0000"/>
                </a:solidFill>
                <a:ea typeface="ＭＳ Ｐゴシック" panose="020B0600070205080204" pitchFamily="34" charset="-128"/>
              </a:rPr>
              <a:t>Research and Teaching in:</a:t>
            </a:r>
            <a:endParaRPr lang="en-US" altLang="en-US" sz="2200" dirty="0">
              <a:ea typeface="ＭＳ Ｐゴシック" panose="020B0600070205080204" pitchFamily="34" charset="-128"/>
            </a:endParaRPr>
          </a:p>
          <a:p>
            <a:pPr lvl="1"/>
            <a:r>
              <a:rPr lang="en-US" altLang="en-US" sz="1800" dirty="0">
                <a:solidFill>
                  <a:srgbClr val="0000FF"/>
                </a:solidFill>
                <a:ea typeface="ＭＳ Ｐゴシック" panose="020B0600070205080204" pitchFamily="34" charset="-128"/>
              </a:rPr>
              <a:t>Computer architecture, computer systems, hardware security, bioinformatics</a:t>
            </a:r>
          </a:p>
          <a:p>
            <a:pPr lvl="1"/>
            <a:r>
              <a:rPr lang="en-US" altLang="en-US" sz="1800" dirty="0">
                <a:ea typeface="ＭＳ Ｐゴシック" panose="020B0600070205080204" pitchFamily="34" charset="-128"/>
              </a:rPr>
              <a:t>Memory and storage systems</a:t>
            </a:r>
          </a:p>
          <a:p>
            <a:pPr lvl="1"/>
            <a:r>
              <a:rPr lang="en-US" altLang="en-US" sz="1800" dirty="0">
                <a:ea typeface="ＭＳ Ｐゴシック" panose="020B0600070205080204" pitchFamily="34" charset="-128"/>
              </a:rPr>
              <a:t>Hardware security, safety, predictability</a:t>
            </a:r>
          </a:p>
          <a:p>
            <a:pPr lvl="1"/>
            <a:r>
              <a:rPr lang="en-US" altLang="en-US" sz="1800" dirty="0">
                <a:ea typeface="ＭＳ Ｐゴシック" panose="020B0600070205080204" pitchFamily="34" charset="-128"/>
              </a:rPr>
              <a:t>Fault tolerance</a:t>
            </a:r>
          </a:p>
          <a:p>
            <a:pPr lvl="1"/>
            <a:r>
              <a:rPr lang="en-US" altLang="en-US" sz="1800" dirty="0">
                <a:ea typeface="ＭＳ Ｐゴシック" panose="020B0600070205080204" pitchFamily="34" charset="-128"/>
              </a:rPr>
              <a:t>Hardware/software cooperation</a:t>
            </a:r>
          </a:p>
          <a:p>
            <a:pPr lvl="1"/>
            <a:r>
              <a:rPr lang="is-IS" altLang="en-US" sz="1800" dirty="0">
                <a:ea typeface="ＭＳ Ｐゴシック" panose="020B0600070205080204" pitchFamily="34" charset="-128"/>
              </a:rPr>
              <a:t>Architectures for bioinformatics, health, medicine</a:t>
            </a:r>
          </a:p>
          <a:p>
            <a:pPr lvl="1"/>
            <a:r>
              <a:rPr lang="is-IS" altLang="en-US" sz="1800" dirty="0">
                <a:ea typeface="ＭＳ Ｐゴシック" panose="020B0600070205080204" pitchFamily="34" charset="-128"/>
              </a:rPr>
              <a:t>… </a:t>
            </a:r>
            <a:endParaRPr lang="en-US" altLang="en-US" sz="1800"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299011" name="Slide Number Placeholder 3">
            <a:extLst>
              <a:ext uri="{FF2B5EF4-FFF2-40B4-BE49-F238E27FC236}">
                <a16:creationId xmlns:a16="http://schemas.microsoft.com/office/drawing/2014/main" id="{382C1846-515D-6048-9FA0-627CDD03DE07}"/>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9F3043E-DAD2-F347-A0C9-60754FCE566E}"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208</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99012" name="Picture 1">
            <a:extLst>
              <a:ext uri="{FF2B5EF4-FFF2-40B4-BE49-F238E27FC236}">
                <a16:creationId xmlns:a16="http://schemas.microsoft.com/office/drawing/2014/main" id="{EDA8380A-00B6-2F46-A5D1-F19A2EE594D1}"/>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7874000" y="0"/>
            <a:ext cx="12700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7183655"/>
      </p:ext>
    </p:extLst>
  </p:cSld>
  <p:clrMapOvr>
    <a:masterClrMapping/>
  </p:clrMapOvr>
  <p:transition spd="slow" advClick="0"/>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5"/>
          <p:cNvSpPr>
            <a:spLocks noChangeArrowheads="1"/>
          </p:cNvSpPr>
          <p:nvPr/>
        </p:nvSpPr>
        <p:spPr bwMode="auto">
          <a:xfrm>
            <a:off x="-52900" y="1051478"/>
            <a:ext cx="9144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0000FF"/>
                </a:solidFill>
                <a:effectLst/>
                <a:uLnTx/>
                <a:uFillTx/>
                <a:latin typeface="Arial Narrow" charset="0"/>
                <a:ea typeface="ＭＳ Ｐゴシック" charset="0"/>
                <a:cs typeface="Arial" charset="0"/>
              </a:rPr>
              <a:t>Computer architecture, HW/SW, systems, bioinformatics, security</a:t>
            </a:r>
          </a:p>
        </p:txBody>
      </p:sp>
      <p:pic>
        <p:nvPicPr>
          <p:cNvPr id="40" name="Picture 39"/>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3025458" y="2705198"/>
            <a:ext cx="1524000" cy="1029876"/>
          </a:xfrm>
          <a:prstGeom prst="rect">
            <a:avLst/>
          </a:prstGeom>
          <a:noFill/>
          <a:ln>
            <a:noFill/>
          </a:ln>
        </p:spPr>
      </p:pic>
      <p:pic>
        <p:nvPicPr>
          <p:cNvPr id="39" name="Picture 23" descr="http://i.ehow.com/images/a04/ac/qb/format-hard-drive-xp-800X800.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20433856">
            <a:off x="7165083" y="1912953"/>
            <a:ext cx="1276125" cy="127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30" name="Text Box 147"/>
          <p:cNvSpPr txBox="1">
            <a:spLocks noChangeArrowheads="1"/>
          </p:cNvSpPr>
          <p:nvPr/>
        </p:nvSpPr>
        <p:spPr bwMode="auto">
          <a:xfrm>
            <a:off x="6498591" y="4977878"/>
            <a:ext cx="22923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40" tIns="45720" rIns="91440" bIns="45720">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200" b="1" i="1" u="none" strike="noStrike" kern="1200" cap="none" spc="0" normalizeH="0" baseline="0" noProof="0">
              <a:ln>
                <a:noFill/>
              </a:ln>
              <a:solidFill>
                <a:srgbClr val="3333CC"/>
              </a:solidFill>
              <a:effectLst/>
              <a:uLnTx/>
              <a:uFillTx/>
              <a:latin typeface="Arial Narrow" charset="0"/>
              <a:ea typeface="ＭＳ Ｐゴシック" charset="0"/>
              <a:cs typeface="Arial" charset="0"/>
            </a:endParaRPr>
          </a:p>
        </p:txBody>
      </p:sp>
      <p:pic>
        <p:nvPicPr>
          <p:cNvPr id="26645" name="Picture 30" descr="3177_01.pn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56665" y="4191392"/>
            <a:ext cx="2325687" cy="90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6633" name="Group 47"/>
          <p:cNvGrpSpPr>
            <a:grpSpLocks/>
          </p:cNvGrpSpPr>
          <p:nvPr/>
        </p:nvGrpSpPr>
        <p:grpSpPr bwMode="auto">
          <a:xfrm>
            <a:off x="3304126" y="3812751"/>
            <a:ext cx="3077766" cy="1554083"/>
            <a:chOff x="5252245" y="4774407"/>
            <a:chExt cx="3076909" cy="1554282"/>
          </a:xfrm>
        </p:grpSpPr>
        <p:sp>
          <p:nvSpPr>
            <p:cNvPr id="26642" name="TextBox 8"/>
            <p:cNvSpPr txBox="1">
              <a:spLocks noChangeArrowheads="1"/>
            </p:cNvSpPr>
            <p:nvPr/>
          </p:nvSpPr>
          <p:spPr bwMode="auto">
            <a:xfrm>
              <a:off x="5252245" y="5959310"/>
              <a:ext cx="3076909" cy="3693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Calibri" charset="0"/>
                  <a:ea typeface="ＭＳ Ｐゴシック" charset="0"/>
                  <a:cs typeface="Arial" charset="0"/>
                </a:rPr>
                <a:t>Graphics and Vision Processing</a:t>
              </a:r>
              <a:endParaRPr kumimoji="0" lang="en-US" altLang="zh-CN" sz="1600" b="0" i="0" u="none" strike="noStrike" kern="1200" cap="none" spc="0" normalizeH="0" baseline="0" noProof="0" dirty="0">
                <a:ln>
                  <a:noFill/>
                </a:ln>
                <a:solidFill>
                  <a:srgbClr val="000000"/>
                </a:solidFill>
                <a:effectLst/>
                <a:uLnTx/>
                <a:uFillTx/>
                <a:latin typeface="Calibri" charset="0"/>
                <a:ea typeface="ＭＳ Ｐゴシック" charset="0"/>
                <a:cs typeface="Arial" charset="0"/>
              </a:endParaRPr>
            </a:p>
          </p:txBody>
        </p:sp>
        <p:pic>
          <p:nvPicPr>
            <p:cNvPr id="26643" name="Picture 6" descr="C:\Daten\talks\invited\ferc2010\material\Fermi_Die_FINAL.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264944" y="4774407"/>
              <a:ext cx="1201936" cy="1188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7" name="Text Box 13" descr="90%"/>
          <p:cNvSpPr txBox="1">
            <a:spLocks noChangeArrowheads="1"/>
          </p:cNvSpPr>
          <p:nvPr/>
        </p:nvSpPr>
        <p:spPr bwMode="auto">
          <a:xfrm>
            <a:off x="376771" y="3295761"/>
            <a:ext cx="1733033" cy="895630"/>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Heterogeneous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Processors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Accelerators</a:t>
            </a:r>
          </a:p>
        </p:txBody>
      </p:sp>
      <p:sp>
        <p:nvSpPr>
          <p:cNvPr id="28" name="Text Box 20" descr="90%"/>
          <p:cNvSpPr txBox="1">
            <a:spLocks noChangeArrowheads="1"/>
          </p:cNvSpPr>
          <p:nvPr/>
        </p:nvSpPr>
        <p:spPr bwMode="auto">
          <a:xfrm>
            <a:off x="2600780" y="2453452"/>
            <a:ext cx="2258492" cy="341632"/>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Hybrid Main Memory</a:t>
            </a:r>
          </a:p>
        </p:txBody>
      </p:sp>
      <p:sp>
        <p:nvSpPr>
          <p:cNvPr id="29" name="Line 15"/>
          <p:cNvSpPr>
            <a:spLocks noChangeShapeType="1"/>
          </p:cNvSpPr>
          <p:nvPr/>
        </p:nvSpPr>
        <p:spPr bwMode="auto">
          <a:xfrm flipV="1">
            <a:off x="1885168" y="2550397"/>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0" name="Text Box 24" descr="90%"/>
          <p:cNvSpPr txBox="1">
            <a:spLocks noChangeArrowheads="1"/>
          </p:cNvSpPr>
          <p:nvPr/>
        </p:nvSpPr>
        <p:spPr bwMode="auto">
          <a:xfrm>
            <a:off x="5510960" y="3220136"/>
            <a:ext cx="2925968" cy="341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Persistent Memory/Storage</a:t>
            </a:r>
          </a:p>
        </p:txBody>
      </p:sp>
      <p:pic>
        <p:nvPicPr>
          <p:cNvPr id="31" name="Content Placeholder 6" descr="barcelona-die-photo-color.jp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88328" y="1979091"/>
            <a:ext cx="1312168" cy="12799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32" descr="dimm.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0800000" flipV="1">
            <a:off x="2582353" y="1923945"/>
            <a:ext cx="2304256" cy="549297"/>
          </a:xfrm>
          <a:prstGeom prst="rect">
            <a:avLst/>
          </a:prstGeom>
        </p:spPr>
      </p:pic>
      <p:pic>
        <p:nvPicPr>
          <p:cNvPr id="35" name="Picture 3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583794" y="2093914"/>
            <a:ext cx="1554690" cy="1003885"/>
          </a:xfrm>
          <a:prstGeom prst="rect">
            <a:avLst/>
          </a:prstGeom>
        </p:spPr>
      </p:pic>
      <p:sp>
        <p:nvSpPr>
          <p:cNvPr id="36" name="Line 15"/>
          <p:cNvSpPr>
            <a:spLocks noChangeShapeType="1"/>
          </p:cNvSpPr>
          <p:nvPr/>
        </p:nvSpPr>
        <p:spPr bwMode="auto">
          <a:xfrm flipV="1">
            <a:off x="4886609" y="2566532"/>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7" name="Line 15"/>
          <p:cNvSpPr>
            <a:spLocks noChangeShapeType="1"/>
          </p:cNvSpPr>
          <p:nvPr/>
        </p:nvSpPr>
        <p:spPr bwMode="auto">
          <a:xfrm flipV="1">
            <a:off x="2233759" y="2969690"/>
            <a:ext cx="640569" cy="1221699"/>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8" name="Line 15"/>
          <p:cNvSpPr>
            <a:spLocks noChangeShapeType="1"/>
          </p:cNvSpPr>
          <p:nvPr/>
        </p:nvSpPr>
        <p:spPr bwMode="auto">
          <a:xfrm flipV="1">
            <a:off x="3864928" y="3372447"/>
            <a:ext cx="0" cy="440303"/>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2" name="TextBox 1"/>
          <p:cNvSpPr txBox="1"/>
          <p:nvPr/>
        </p:nvSpPr>
        <p:spPr>
          <a:xfrm>
            <a:off x="284385" y="5570018"/>
            <a:ext cx="8563563"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Build fundamentally better architectures</a:t>
            </a:r>
          </a:p>
        </p:txBody>
      </p:sp>
      <p:sp>
        <p:nvSpPr>
          <p:cNvPr id="26" name="Title 1"/>
          <p:cNvSpPr>
            <a:spLocks noGrp="1"/>
          </p:cNvSpPr>
          <p:nvPr>
            <p:ph type="title"/>
          </p:nvPr>
        </p:nvSpPr>
        <p:spPr>
          <a:xfrm>
            <a:off x="228600" y="152400"/>
            <a:ext cx="8610600" cy="1066800"/>
          </a:xfrm>
        </p:spPr>
        <p:txBody>
          <a:bodyPr/>
          <a:lstStyle/>
          <a:p>
            <a:r>
              <a:rPr lang="en-US" dirty="0"/>
              <a:t>Current Research Mission</a:t>
            </a:r>
          </a:p>
        </p:txBody>
      </p:sp>
    </p:spTree>
    <p:extLst>
      <p:ext uri="{BB962C8B-B14F-4D97-AF65-F5344CB8AC3E}">
        <p14:creationId xmlns:p14="http://schemas.microsoft.com/office/powerpoint/2010/main" val="340565272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solidFill>
                  <a:srgbClr val="0432FF"/>
                </a:solidFill>
                <a:hlinkClick r:id="rId2">
                  <a:extLst>
                    <a:ext uri="{A12FA001-AC4F-418D-AE19-62706E023703}">
                      <ahyp:hlinkClr xmlns:ahyp="http://schemas.microsoft.com/office/drawing/2018/hyperlinkcolor" val="tx"/>
                    </a:ext>
                  </a:extLst>
                </a:hlinkClick>
              </a:rPr>
              <a:t>"Google Workloads for Consumer Devices: Mitigating Data Movement Bottlenecks"</a:t>
            </a:r>
            <a:r>
              <a:rPr lang="en-US" sz="1500" dirty="0">
                <a:solidFill>
                  <a:srgbClr val="0432FF"/>
                </a:solidFill>
              </a:rPr>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
        <p:nvSpPr>
          <p:cNvPr id="9" name="Title 1">
            <a:extLst>
              <a:ext uri="{FF2B5EF4-FFF2-40B4-BE49-F238E27FC236}">
                <a16:creationId xmlns:a16="http://schemas.microsoft.com/office/drawing/2014/main" id="{CADAED7D-7FD9-2A42-BDA3-4593BF0DF855}"/>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lvl="0">
              <a:defRPr/>
            </a:pPr>
            <a:r>
              <a:rPr lang="en-US" sz="3600" kern="0" dirty="0">
                <a:solidFill>
                  <a:srgbClr val="006633"/>
                </a:solidFill>
              </a:rPr>
              <a:t>Data Movement Overwhelms Modern Machines </a:t>
            </a:r>
          </a:p>
        </p:txBody>
      </p:sp>
    </p:spTree>
    <p:extLst>
      <p:ext uri="{BB962C8B-B14F-4D97-AF65-F5344CB8AC3E}">
        <p14:creationId xmlns:p14="http://schemas.microsoft.com/office/powerpoint/2010/main" val="19359824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Four Key Current Directions</a:t>
            </a:r>
          </a:p>
        </p:txBody>
      </p:sp>
      <p:sp>
        <p:nvSpPr>
          <p:cNvPr id="3" name="Content Placeholder 2"/>
          <p:cNvSpPr>
            <a:spLocks noGrp="1"/>
          </p:cNvSpPr>
          <p:nvPr>
            <p:ph idx="1"/>
          </p:nvPr>
        </p:nvSpPr>
        <p:spPr>
          <a:xfrm>
            <a:off x="228600" y="1268760"/>
            <a:ext cx="8610600" cy="4876800"/>
          </a:xfrm>
        </p:spPr>
        <p:txBody>
          <a:bodyPr/>
          <a:lstStyle/>
          <a:p>
            <a:r>
              <a:rPr lang="en-US" dirty="0"/>
              <a:t>Fundamentally </a:t>
            </a:r>
            <a:r>
              <a:rPr lang="en-US" dirty="0">
                <a:solidFill>
                  <a:srgbClr val="0000FF"/>
                </a:solidFill>
              </a:rPr>
              <a:t>Secure/Reliable/Safe </a:t>
            </a:r>
            <a:r>
              <a:rPr lang="en-US" dirty="0"/>
              <a:t>Architectures</a:t>
            </a:r>
          </a:p>
          <a:p>
            <a:endParaRPr lang="en-US" dirty="0"/>
          </a:p>
          <a:p>
            <a:endParaRPr lang="en-US" dirty="0"/>
          </a:p>
          <a:p>
            <a:r>
              <a:rPr lang="en-US" dirty="0"/>
              <a:t>Fundamentally </a:t>
            </a:r>
            <a:r>
              <a:rPr lang="en-US" dirty="0">
                <a:solidFill>
                  <a:srgbClr val="0000FF"/>
                </a:solidFill>
              </a:rPr>
              <a:t>Energy-Efficient </a:t>
            </a:r>
            <a:r>
              <a:rPr lang="en-US" dirty="0"/>
              <a:t>Architectures</a:t>
            </a:r>
          </a:p>
          <a:p>
            <a:pPr lvl="1"/>
            <a:r>
              <a:rPr lang="en-US" dirty="0">
                <a:solidFill>
                  <a:srgbClr val="0000FF"/>
                </a:solidFill>
              </a:rPr>
              <a:t>Memory-centric </a:t>
            </a:r>
            <a:r>
              <a:rPr lang="en-US" dirty="0"/>
              <a:t>(Data-centric) Architectures</a:t>
            </a:r>
          </a:p>
          <a:p>
            <a:endParaRPr lang="en-US" dirty="0"/>
          </a:p>
          <a:p>
            <a:endParaRPr lang="en-US" dirty="0"/>
          </a:p>
          <a:p>
            <a:r>
              <a:rPr lang="en-US" dirty="0"/>
              <a:t>Fundamentally </a:t>
            </a:r>
            <a:r>
              <a:rPr lang="en-US" dirty="0">
                <a:solidFill>
                  <a:srgbClr val="0000FF"/>
                </a:solidFill>
              </a:rPr>
              <a:t>Low-Latency and Predictable </a:t>
            </a:r>
            <a:r>
              <a:rPr lang="en-US" dirty="0"/>
              <a:t>Architectures</a:t>
            </a:r>
          </a:p>
          <a:p>
            <a:endParaRPr lang="en-US" dirty="0"/>
          </a:p>
          <a:p>
            <a:endParaRPr lang="en-US" dirty="0"/>
          </a:p>
          <a:p>
            <a:r>
              <a:rPr lang="en-US" dirty="0"/>
              <a:t>Architectures for </a:t>
            </a:r>
            <a:r>
              <a:rPr lang="en-US" dirty="0">
                <a:solidFill>
                  <a:srgbClr val="0000FF"/>
                </a:solidFill>
              </a:rPr>
              <a:t>AI/ML, Genomics, Medicine, Health</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585004223"/>
      </p:ext>
    </p:extLst>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Transformation Hierarchy</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211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 Box 17"/>
          <p:cNvSpPr txBox="1">
            <a:spLocks noChangeArrowheads="1"/>
          </p:cNvSpPr>
          <p:nvPr/>
        </p:nvSpPr>
        <p:spPr bwMode="auto">
          <a:xfrm>
            <a:off x="3248223" y="3690814"/>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248223" y="3319339"/>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245048" y="2655020"/>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245048" y="2283545"/>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245048" y="1916832"/>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248223" y="4063876"/>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ＭＳ Ｐゴシック" panose="020B0600070205080204" pitchFamily="34" charset="-128"/>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ＭＳ Ｐゴシック" panose="020B0600070205080204" pitchFamily="34" charset="-128"/>
              <a:cs typeface="Arial" charset="0"/>
            </a:endParaRPr>
          </a:p>
        </p:txBody>
      </p:sp>
      <p:sp>
        <p:nvSpPr>
          <p:cNvPr id="11" name="Text Box 23"/>
          <p:cNvSpPr txBox="1">
            <a:spLocks noChangeAspect="1" noChangeArrowheads="1"/>
          </p:cNvSpPr>
          <p:nvPr/>
        </p:nvSpPr>
        <p:spPr bwMode="auto">
          <a:xfrm>
            <a:off x="3248223" y="4435351"/>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248223" y="2996952"/>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Rounded Rectangle 12"/>
          <p:cNvSpPr>
            <a:spLocks noChangeArrowheads="1"/>
          </p:cNvSpPr>
          <p:nvPr/>
        </p:nvSpPr>
        <p:spPr bwMode="auto">
          <a:xfrm rot="5400000">
            <a:off x="3865004" y="2538028"/>
            <a:ext cx="792088" cy="2286000"/>
          </a:xfrm>
          <a:prstGeom prst="roundRect">
            <a:avLst>
              <a:gd name="adj" fmla="val 16667"/>
            </a:avLst>
          </a:prstGeom>
          <a:noFill/>
          <a:ln w="44450">
            <a:solidFill>
              <a:srgbClr val="FF66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6600"/>
              </a:solidFill>
              <a:effectLst/>
              <a:uLnTx/>
              <a:uFillTx/>
              <a:latin typeface="Tahoma"/>
              <a:ea typeface="ＭＳ Ｐゴシック" panose="020B0600070205080204" pitchFamily="34" charset="-128"/>
              <a:cs typeface="+mn-cs"/>
            </a:endParaRPr>
          </a:p>
        </p:txBody>
      </p:sp>
      <p:sp>
        <p:nvSpPr>
          <p:cNvPr id="14" name="Text Box 23"/>
          <p:cNvSpPr txBox="1">
            <a:spLocks noChangeAspect="1" noChangeArrowheads="1"/>
          </p:cNvSpPr>
          <p:nvPr/>
        </p:nvSpPr>
        <p:spPr bwMode="auto">
          <a:xfrm>
            <a:off x="3249811" y="4790951"/>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5" name="TextBox 14"/>
          <p:cNvSpPr txBox="1">
            <a:spLocks noChangeArrowheads="1"/>
          </p:cNvSpPr>
          <p:nvPr/>
        </p:nvSpPr>
        <p:spPr bwMode="auto">
          <a:xfrm>
            <a:off x="5508104" y="3356992"/>
            <a:ext cx="3124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6600"/>
                </a:solidFill>
                <a:effectLst/>
                <a:uLnTx/>
                <a:uFillTx/>
                <a:latin typeface="Arial" charset="0"/>
                <a:ea typeface="ＭＳ Ｐゴシック" charset="0"/>
              </a:rPr>
              <a:t>Computer Architecture (narrow view)</a:t>
            </a:r>
          </a:p>
        </p:txBody>
      </p:sp>
      <p:sp>
        <p:nvSpPr>
          <p:cNvPr id="16" name="Rounded Rectangle 15"/>
          <p:cNvSpPr>
            <a:spLocks noChangeArrowheads="1"/>
          </p:cNvSpPr>
          <p:nvPr/>
        </p:nvSpPr>
        <p:spPr bwMode="auto">
          <a:xfrm rot="5400000">
            <a:off x="3139619" y="2394012"/>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ＭＳ Ｐゴシック" panose="020B0600070205080204" pitchFamily="34" charset="-128"/>
              <a:cs typeface="+mn-cs"/>
            </a:endParaRPr>
          </a:p>
        </p:txBody>
      </p:sp>
      <p:sp>
        <p:nvSpPr>
          <p:cNvPr id="17" name="TextBox 16"/>
          <p:cNvSpPr txBox="1">
            <a:spLocks noChangeArrowheads="1"/>
          </p:cNvSpPr>
          <p:nvPr/>
        </p:nvSpPr>
        <p:spPr bwMode="auto">
          <a:xfrm>
            <a:off x="-32025" y="3284984"/>
            <a:ext cx="3124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rial" charset="0"/>
                <a:ea typeface="ＭＳ Ｐゴシック" charset="0"/>
              </a:rPr>
              <a:t>Computer Architecture (expanded view)</a:t>
            </a: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1270772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3" presetClass="entr" presetSubtype="1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blinds(horizontal)">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1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linds(horizont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5" grpId="1"/>
      <p:bldP spid="16" grpId="0" animBg="1"/>
      <p:bldP spid="17" grpId="0"/>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Axiom</a:t>
            </a:r>
          </a:p>
        </p:txBody>
      </p:sp>
      <p:sp>
        <p:nvSpPr>
          <p:cNvPr id="3" name="Content Placeholder 2"/>
          <p:cNvSpPr>
            <a:spLocks noGrp="1"/>
          </p:cNvSpPr>
          <p:nvPr>
            <p:ph idx="1"/>
          </p:nvPr>
        </p:nvSpPr>
        <p:spPr>
          <a:xfrm>
            <a:off x="107504" y="908720"/>
            <a:ext cx="9036496" cy="4876800"/>
          </a:xfrm>
        </p:spPr>
        <p:txBody>
          <a:bodyPr/>
          <a:lstStyle/>
          <a:p>
            <a:pPr marL="0" indent="0" algn="ctr">
              <a:buNone/>
            </a:pPr>
            <a:r>
              <a:rPr lang="en-US" dirty="0"/>
              <a:t>To achieve the highest </a:t>
            </a:r>
            <a:r>
              <a:rPr lang="en-US" dirty="0">
                <a:solidFill>
                  <a:srgbClr val="FF0000"/>
                </a:solidFill>
              </a:rPr>
              <a:t>energy efficiency </a:t>
            </a:r>
            <a:r>
              <a:rPr lang="en-US" dirty="0"/>
              <a:t>and </a:t>
            </a:r>
            <a:r>
              <a:rPr lang="en-US" dirty="0">
                <a:solidFill>
                  <a:srgbClr val="FF0000"/>
                </a:solidFill>
              </a:rPr>
              <a:t>performance</a:t>
            </a:r>
            <a:r>
              <a:rPr lang="en-US" dirty="0"/>
              <a:t>:</a:t>
            </a:r>
          </a:p>
          <a:p>
            <a:pPr marL="0" indent="0" algn="ctr">
              <a:buNone/>
            </a:pPr>
            <a:endParaRPr lang="en-US" sz="1200" dirty="0"/>
          </a:p>
          <a:p>
            <a:pPr marL="0" indent="0" algn="ctr">
              <a:buNone/>
            </a:pPr>
            <a:r>
              <a:rPr lang="en-US" sz="3200" b="1" dirty="0">
                <a:solidFill>
                  <a:srgbClr val="0000FF"/>
                </a:solidFill>
              </a:rPr>
              <a:t>we must take the expanded view</a:t>
            </a:r>
          </a:p>
          <a:p>
            <a:pPr marL="0" indent="0" algn="ctr">
              <a:buNone/>
            </a:pPr>
            <a:r>
              <a:rPr lang="en-US" dirty="0">
                <a:solidFill>
                  <a:srgbClr val="0000FF"/>
                </a:solidFill>
              </a:rPr>
              <a:t>of computer architecture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212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 Box 17"/>
          <p:cNvSpPr txBox="1">
            <a:spLocks noChangeArrowheads="1"/>
          </p:cNvSpPr>
          <p:nvPr/>
        </p:nvSpPr>
        <p:spPr bwMode="auto">
          <a:xfrm>
            <a:off x="2259208" y="4842942"/>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2259208" y="4471467"/>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2256033" y="3807148"/>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2256033" y="3435673"/>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2256033" y="3068960"/>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2259208" y="5216004"/>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ＭＳ Ｐゴシック" panose="020B0600070205080204" pitchFamily="34" charset="-128"/>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ＭＳ Ｐゴシック" panose="020B0600070205080204" pitchFamily="34" charset="-128"/>
              <a:cs typeface="Arial" charset="0"/>
            </a:endParaRPr>
          </a:p>
        </p:txBody>
      </p:sp>
      <p:sp>
        <p:nvSpPr>
          <p:cNvPr id="11" name="Text Box 23"/>
          <p:cNvSpPr txBox="1">
            <a:spLocks noChangeAspect="1" noChangeArrowheads="1"/>
          </p:cNvSpPr>
          <p:nvPr/>
        </p:nvSpPr>
        <p:spPr bwMode="auto">
          <a:xfrm>
            <a:off x="2259208" y="5587479"/>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2259208" y="4149080"/>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4" name="Text Box 23"/>
          <p:cNvSpPr txBox="1">
            <a:spLocks noChangeAspect="1" noChangeArrowheads="1"/>
          </p:cNvSpPr>
          <p:nvPr/>
        </p:nvSpPr>
        <p:spPr bwMode="auto">
          <a:xfrm>
            <a:off x="2260796" y="5943079"/>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5" name="Rounded Rectangle 14"/>
          <p:cNvSpPr>
            <a:spLocks noChangeArrowheads="1"/>
          </p:cNvSpPr>
          <p:nvPr/>
        </p:nvSpPr>
        <p:spPr bwMode="auto">
          <a:xfrm rot="5400000">
            <a:off x="2150604" y="3546140"/>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ＭＳ Ｐゴシック" panose="020B0600070205080204" pitchFamily="34" charset="-128"/>
              <a:cs typeface="+mn-cs"/>
            </a:endParaRPr>
          </a:p>
        </p:txBody>
      </p:sp>
      <p:sp>
        <p:nvSpPr>
          <p:cNvPr id="17" name="TextBox 16"/>
          <p:cNvSpPr txBox="1"/>
          <p:nvPr/>
        </p:nvSpPr>
        <p:spPr>
          <a:xfrm>
            <a:off x="4447252" y="4077072"/>
            <a:ext cx="4661252"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Co-design across the hierarchy: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Algorithms to devices</a:t>
            </a:r>
          </a:p>
        </p:txBody>
      </p:sp>
      <p:sp>
        <p:nvSpPr>
          <p:cNvPr id="18" name="TextBox 17"/>
          <p:cNvSpPr txBox="1"/>
          <p:nvPr/>
        </p:nvSpPr>
        <p:spPr>
          <a:xfrm>
            <a:off x="4471163" y="5157192"/>
            <a:ext cx="4493325"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Specialize as much as possible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within the design goals</a:t>
            </a:r>
          </a:p>
        </p:txBody>
      </p:sp>
    </p:spTree>
    <p:extLst>
      <p:ext uri="{BB962C8B-B14F-4D97-AF65-F5344CB8AC3E}">
        <p14:creationId xmlns:p14="http://schemas.microsoft.com/office/powerpoint/2010/main" val="8705922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4" grpId="0" animBg="1"/>
      <p:bldP spid="15" grpId="0" animBg="1"/>
      <p:bldP spid="17" grpId="0"/>
      <p:bldP spid="18" grpId="0"/>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Current Research Mission &amp; Major Topics</a:t>
            </a:r>
          </a:p>
        </p:txBody>
      </p:sp>
      <p:sp>
        <p:nvSpPr>
          <p:cNvPr id="3" name="Content Placeholder 2"/>
          <p:cNvSpPr>
            <a:spLocks noGrp="1"/>
          </p:cNvSpPr>
          <p:nvPr>
            <p:ph idx="1"/>
          </p:nvPr>
        </p:nvSpPr>
        <p:spPr>
          <a:xfrm>
            <a:off x="2965876" y="1554517"/>
            <a:ext cx="6228184" cy="4619600"/>
          </a:xfrm>
        </p:spPr>
        <p:txBody>
          <a:bodyPr/>
          <a:lstStyle/>
          <a:p>
            <a:r>
              <a:rPr lang="en-US" sz="2200" dirty="0">
                <a:solidFill>
                  <a:srgbClr val="0432FF"/>
                </a:solidFill>
              </a:rPr>
              <a:t>Data-centric arch. for low energy &amp; high perf.</a:t>
            </a:r>
          </a:p>
          <a:p>
            <a:pPr lvl="1"/>
            <a:r>
              <a:rPr lang="en-US" sz="1900" dirty="0">
                <a:solidFill>
                  <a:srgbClr val="7030A0"/>
                </a:solidFill>
              </a:rPr>
              <a:t>Proc. in Mem/DRAM, NVM, unified mem/storage </a:t>
            </a:r>
          </a:p>
          <a:p>
            <a:pPr marL="0" indent="0">
              <a:buNone/>
            </a:pPr>
            <a:endParaRPr lang="en-US" sz="400" dirty="0"/>
          </a:p>
          <a:p>
            <a:r>
              <a:rPr lang="en-US" sz="2200" dirty="0">
                <a:solidFill>
                  <a:srgbClr val="0432FF"/>
                </a:solidFill>
              </a:rPr>
              <a:t>Low-latency &amp; predictable architectures</a:t>
            </a:r>
          </a:p>
          <a:p>
            <a:pPr lvl="1"/>
            <a:r>
              <a:rPr lang="en-US" sz="1900" dirty="0">
                <a:solidFill>
                  <a:srgbClr val="7030A0"/>
                </a:solidFill>
              </a:rPr>
              <a:t>Low-latency, low-energy yet low-cost memory</a:t>
            </a:r>
          </a:p>
          <a:p>
            <a:pPr lvl="1"/>
            <a:r>
              <a:rPr lang="en-US" sz="1900" dirty="0">
                <a:solidFill>
                  <a:srgbClr val="7030A0"/>
                </a:solidFill>
              </a:rPr>
              <a:t>QoS-aware and predictable memory systems </a:t>
            </a:r>
          </a:p>
          <a:p>
            <a:pPr lvl="1"/>
            <a:endParaRPr lang="en-US" sz="400" dirty="0"/>
          </a:p>
          <a:p>
            <a:r>
              <a:rPr lang="en-US" sz="2200" dirty="0">
                <a:solidFill>
                  <a:srgbClr val="0432FF"/>
                </a:solidFill>
              </a:rPr>
              <a:t>Fundamentally secure/reliable/safe arch.</a:t>
            </a:r>
          </a:p>
          <a:p>
            <a:pPr lvl="1"/>
            <a:r>
              <a:rPr lang="en-US" sz="1900" dirty="0">
                <a:solidFill>
                  <a:srgbClr val="7030A0"/>
                </a:solidFill>
              </a:rPr>
              <a:t>Tolerating all bit flips; patchable HW; secure mem </a:t>
            </a:r>
          </a:p>
          <a:p>
            <a:endParaRPr lang="en-US" sz="400" dirty="0"/>
          </a:p>
          <a:p>
            <a:r>
              <a:rPr lang="en-US" sz="2200" dirty="0">
                <a:solidFill>
                  <a:srgbClr val="0432FF"/>
                </a:solidFill>
              </a:rPr>
              <a:t>Architectures for ML/AI/Genomics/Health/Med </a:t>
            </a:r>
          </a:p>
          <a:p>
            <a:pPr lvl="1"/>
            <a:r>
              <a:rPr lang="en-US" sz="1900" dirty="0">
                <a:solidFill>
                  <a:srgbClr val="7030A0"/>
                </a:solidFill>
              </a:rPr>
              <a:t>Algorithm/arch./logic co-design; full heterogeneity</a:t>
            </a:r>
          </a:p>
          <a:p>
            <a:pPr lvl="1"/>
            <a:endParaRPr lang="en-US" sz="400" dirty="0"/>
          </a:p>
          <a:p>
            <a:r>
              <a:rPr lang="en-US" sz="2200" dirty="0">
                <a:solidFill>
                  <a:srgbClr val="0432FF"/>
                </a:solidFill>
              </a:rPr>
              <a:t>Data-driven and data-aware architectures</a:t>
            </a:r>
          </a:p>
          <a:p>
            <a:pPr lvl="1">
              <a:buClr>
                <a:srgbClr val="3B812F"/>
              </a:buClr>
            </a:pPr>
            <a:r>
              <a:rPr lang="en-US" sz="1900" dirty="0">
                <a:solidFill>
                  <a:srgbClr val="7030A0"/>
                </a:solidFill>
              </a:rPr>
              <a:t>ML/AI-driven architectural controllers and design</a:t>
            </a:r>
          </a:p>
          <a:p>
            <a:pPr lvl="1">
              <a:buClr>
                <a:srgbClr val="3B812F"/>
              </a:buClr>
            </a:pPr>
            <a:r>
              <a:rPr lang="en-US" sz="1900" dirty="0">
                <a:solidFill>
                  <a:srgbClr val="7030A0"/>
                </a:solidFill>
              </a:rPr>
              <a:t>Expressive memory and expressive systems</a:t>
            </a:r>
          </a:p>
          <a:p>
            <a:pPr lvl="1"/>
            <a:endParaRPr lang="en-US" sz="2000" dirty="0">
              <a:solidFill>
                <a:srgbClr val="0432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213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 Box 17"/>
          <p:cNvSpPr txBox="1">
            <a:spLocks noChangeArrowheads="1"/>
          </p:cNvSpPr>
          <p:nvPr/>
        </p:nvSpPr>
        <p:spPr bwMode="auto">
          <a:xfrm>
            <a:off x="451813" y="3731647"/>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451813" y="3360172"/>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448638" y="2695853"/>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448638" y="2324378"/>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448638" y="1957665"/>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451813" y="4104709"/>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ＭＳ Ｐゴシック" panose="020B0600070205080204" pitchFamily="34" charset="-128"/>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ＭＳ Ｐゴシック" panose="020B0600070205080204" pitchFamily="34" charset="-128"/>
              <a:cs typeface="Arial" charset="0"/>
            </a:endParaRPr>
          </a:p>
        </p:txBody>
      </p:sp>
      <p:sp>
        <p:nvSpPr>
          <p:cNvPr id="11" name="Text Box 23"/>
          <p:cNvSpPr txBox="1">
            <a:spLocks noChangeAspect="1" noChangeArrowheads="1"/>
          </p:cNvSpPr>
          <p:nvPr/>
        </p:nvSpPr>
        <p:spPr bwMode="auto">
          <a:xfrm>
            <a:off x="451813" y="4476184"/>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451813" y="3037785"/>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4" name="Text Box 23"/>
          <p:cNvSpPr txBox="1">
            <a:spLocks noChangeAspect="1" noChangeArrowheads="1"/>
          </p:cNvSpPr>
          <p:nvPr/>
        </p:nvSpPr>
        <p:spPr bwMode="auto">
          <a:xfrm>
            <a:off x="453401" y="4831784"/>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6" name="Rounded Rectangle 15"/>
          <p:cNvSpPr>
            <a:spLocks noChangeArrowheads="1"/>
          </p:cNvSpPr>
          <p:nvPr/>
        </p:nvSpPr>
        <p:spPr bwMode="auto">
          <a:xfrm rot="5400000">
            <a:off x="343209" y="2434845"/>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ＭＳ Ｐゴシック" panose="020B0600070205080204" pitchFamily="34" charset="-128"/>
              <a:cs typeface="+mn-cs"/>
            </a:endParaRPr>
          </a:p>
        </p:txBody>
      </p:sp>
      <p:sp>
        <p:nvSpPr>
          <p:cNvPr id="18" name="TextBox 17">
            <a:extLst>
              <a:ext uri="{FF2B5EF4-FFF2-40B4-BE49-F238E27FC236}">
                <a16:creationId xmlns:a16="http://schemas.microsoft.com/office/drawing/2014/main" id="{7C062A41-3105-574A-A93A-80C76A4AB0E5}"/>
              </a:ext>
            </a:extLst>
          </p:cNvPr>
          <p:cNvSpPr txBox="1"/>
          <p:nvPr/>
        </p:nvSpPr>
        <p:spPr>
          <a:xfrm>
            <a:off x="196668" y="900222"/>
            <a:ext cx="8563563"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Build fundamentally better architectures</a:t>
            </a:r>
          </a:p>
        </p:txBody>
      </p:sp>
      <p:sp>
        <p:nvSpPr>
          <p:cNvPr id="17" name="TextBox 16">
            <a:extLst>
              <a:ext uri="{FF2B5EF4-FFF2-40B4-BE49-F238E27FC236}">
                <a16:creationId xmlns:a16="http://schemas.microsoft.com/office/drawing/2014/main" id="{DC2F057F-2C07-F047-BF1C-E9AD5B942280}"/>
              </a:ext>
            </a:extLst>
          </p:cNvPr>
          <p:cNvSpPr txBox="1"/>
          <p:nvPr/>
        </p:nvSpPr>
        <p:spPr>
          <a:xfrm>
            <a:off x="0" y="5285285"/>
            <a:ext cx="2965876" cy="7386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Broad research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spanning apps, systems, logic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with architecture at the center</a:t>
            </a:r>
          </a:p>
        </p:txBody>
      </p:sp>
    </p:spTree>
    <p:extLst>
      <p:ext uri="{BB962C8B-B14F-4D97-AF65-F5344CB8AC3E}">
        <p14:creationId xmlns:p14="http://schemas.microsoft.com/office/powerpoint/2010/main" val="4126252144"/>
      </p:ext>
    </p:extLst>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228600" y="0"/>
            <a:ext cx="8610600" cy="908719"/>
          </a:xfrm>
        </p:spPr>
        <p:txBody>
          <a:bodyPr anchor="ctr"/>
          <a:lstStyle/>
          <a:p>
            <a:r>
              <a:rPr lang="en-US" dirty="0">
                <a:latin typeface="Garamond" charset="0"/>
                <a:ea typeface="ＭＳ Ｐゴシック" charset="0"/>
                <a:cs typeface="ＭＳ Ｐゴシック" charset="0"/>
              </a:rPr>
              <a:t>SAFARI Research Group</a:t>
            </a:r>
          </a:p>
        </p:txBody>
      </p:sp>
      <p:sp>
        <p:nvSpPr>
          <p:cNvPr id="21507"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250F304-EB81-1C45-9F43-338BF2D9505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214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52" name="TextBox 51">
            <a:extLst>
              <a:ext uri="{FF2B5EF4-FFF2-40B4-BE49-F238E27FC236}">
                <a16:creationId xmlns:a16="http://schemas.microsoft.com/office/drawing/2014/main" id="{B20308FE-2DB7-BE46-A9A0-BA74A2CC6B83}"/>
              </a:ext>
            </a:extLst>
          </p:cNvPr>
          <p:cNvSpPr txBox="1"/>
          <p:nvPr/>
        </p:nvSpPr>
        <p:spPr>
          <a:xfrm>
            <a:off x="650894" y="4568785"/>
            <a:ext cx="8068234" cy="19082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2225">
                  <a:solidFill>
                    <a:srgbClr val="35742A">
                      <a:lumMod val="50000"/>
                    </a:srgbClr>
                  </a:solidFill>
                  <a:prstDash val="solid"/>
                </a:ln>
                <a:solidFill>
                  <a:srgbClr val="3B812F">
                    <a:lumMod val="40000"/>
                    <a:lumOff val="60000"/>
                  </a:srgbClr>
                </a:solidFill>
                <a:effectLst/>
                <a:uLnTx/>
                <a:uFillTx/>
                <a:latin typeface="Chalkduster" panose="03050602040202020205" pitchFamily="66" charset="77"/>
                <a:ea typeface="ＭＳ Ｐゴシック" panose="020B0600070205080204" pitchFamily="34" charset="-128"/>
                <a:cs typeface="Apple Chancery" panose="03020702040506060504" pitchFamily="66" charset="-79"/>
              </a:rPr>
              <a:t>Think BIG, Aim HIGH!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0"/>
              <a:solidFill>
                <a:srgbClr val="CC9900"/>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rPr>
              <a:t>https://safari.ethz.ch</a:t>
            </a:r>
            <a:endPar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22225">
                <a:solidFill>
                  <a:srgbClr val="35742A">
                    <a:lumMod val="50000"/>
                  </a:srgbClr>
                </a:solidFill>
                <a:prstDash val="solid"/>
              </a:ln>
              <a:solidFill>
                <a:srgbClr val="000000"/>
              </a:solidFill>
              <a:effectLst/>
              <a:uLnTx/>
              <a:uFillTx/>
              <a:latin typeface="Tahoma"/>
              <a:ea typeface="ＭＳ Ｐゴシック" panose="020B0600070205080204" pitchFamily="34" charset="-128"/>
              <a:cs typeface="Apple Chancery" panose="03020702040506060504" pitchFamily="66" charset="-79"/>
            </a:endParaRPr>
          </a:p>
        </p:txBody>
      </p:sp>
      <p:pic>
        <p:nvPicPr>
          <p:cNvPr id="4" name="Picture 3">
            <a:extLst>
              <a:ext uri="{FF2B5EF4-FFF2-40B4-BE49-F238E27FC236}">
                <a16:creationId xmlns:a16="http://schemas.microsoft.com/office/drawing/2014/main" id="{7AF4B6B2-EBBD-DB4E-AC7D-91CAD4D09E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1484784"/>
            <a:ext cx="7200000" cy="2867256"/>
          </a:xfrm>
          <a:prstGeom prst="rect">
            <a:avLst/>
          </a:prstGeom>
        </p:spPr>
      </p:pic>
    </p:spTree>
    <p:extLst>
      <p:ext uri="{BB962C8B-B14F-4D97-AF65-F5344CB8AC3E}">
        <p14:creationId xmlns:p14="http://schemas.microsoft.com/office/powerpoint/2010/main" val="3927193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3"/>
          <p:cNvSpPr>
            <a:spLocks noGrp="1"/>
          </p:cNvSpPr>
          <p:nvPr>
            <p:ph type="sldNum" sz="quarter" idx="11"/>
          </p:nvPr>
        </p:nvSpPr>
        <p:spPr bwMode="auto">
          <a:xfrm>
            <a:off x="8737600" y="8324851"/>
            <a:ext cx="2844800" cy="609600"/>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b" anchorCtr="0" compatLnSpc="1">
            <a:prstTxWarp prst="textNoShape">
              <a:avLst/>
            </a:prstTxWarp>
          </a:bodyPr>
          <a:lstStyle>
            <a:defPPr>
              <a:defRPr lang="en-US"/>
            </a:defPPr>
            <a:lvl1pPr marL="0" algn="r" defTabSz="1219170" rtl="0" eaLnBrk="1" latinLnBrk="0" hangingPunct="1">
              <a:defRPr sz="2133" kern="1200">
                <a:solidFill>
                  <a:schemeClr val="tx1"/>
                </a:solidFill>
                <a:latin typeface="Garamond" pitchFamily="18" charset="0"/>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323594FA-E141-4234-AE05-360401972BE7}" type="slidenum">
              <a:rPr kumimoji="0" lang="en-US" altLang="en-US" sz="2133" b="0" i="0" u="none" strike="noStrike" kern="1200" cap="none" spc="0" normalizeH="0" baseline="0" noProof="0">
                <a:ln>
                  <a:noFill/>
                </a:ln>
                <a:solidFill>
                  <a:prstClr val="black"/>
                </a:solidFill>
                <a:effectLst/>
                <a:uLnTx/>
                <a:uFillTx/>
                <a:latin typeface="Garamond" pitchFamily="18" charset="0"/>
                <a:ea typeface="+mn-ea"/>
                <a:cs typeface="+mn-cs"/>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215</a:t>
            </a:fld>
            <a:endParaRPr kumimoji="0" lang="en-US" sz="1600" b="0" i="0" u="none" strike="noStrike" kern="1200" cap="none" spc="0" normalizeH="0" baseline="0" noProof="0">
              <a:ln>
                <a:noFill/>
              </a:ln>
              <a:solidFill>
                <a:srgbClr val="000000"/>
              </a:solidFill>
              <a:effectLst/>
              <a:uLnTx/>
              <a:uFillTx/>
              <a:latin typeface="Garamond" charset="0"/>
              <a:ea typeface="+mn-ea"/>
              <a:cs typeface="+mn-cs"/>
              <a:sym typeface="Arial"/>
            </a:endParaRPr>
          </a:p>
        </p:txBody>
      </p:sp>
      <p:pic>
        <p:nvPicPr>
          <p:cNvPr id="10" name="Picture 9">
            <a:extLst>
              <a:ext uri="{FF2B5EF4-FFF2-40B4-BE49-F238E27FC236}">
                <a16:creationId xmlns:a16="http://schemas.microsoft.com/office/drawing/2014/main" id="{B7135684-0FF0-F248-9E0B-F2E232609CB4}"/>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39000"/>
                    </a14:imgEffect>
                    <a14:imgEffect>
                      <a14:colorTemperature colorTemp="5739"/>
                    </a14:imgEffect>
                    <a14:imgEffect>
                      <a14:saturation sat="153000"/>
                    </a14:imgEffect>
                    <a14:imgEffect>
                      <a14:brightnessContrast bright="45000" contrast="26000"/>
                    </a14:imgEffect>
                  </a14:imgLayer>
                </a14:imgProps>
              </a:ext>
              <a:ext uri="{28A0092B-C50C-407E-A947-70E740481C1C}">
                <a14:useLocalDpi xmlns:a14="http://schemas.microsoft.com/office/drawing/2010/main"/>
              </a:ext>
            </a:extLst>
          </a:blip>
          <a:srcRect/>
          <a:stretch/>
        </p:blipFill>
        <p:spPr>
          <a:xfrm>
            <a:off x="0" y="1644707"/>
            <a:ext cx="9144000" cy="3981683"/>
          </a:xfrm>
          <a:prstGeom prst="rect">
            <a:avLst/>
          </a:prstGeom>
        </p:spPr>
      </p:pic>
      <p:sp>
        <p:nvSpPr>
          <p:cNvPr id="35" name="TextBox 34">
            <a:extLst>
              <a:ext uri="{FF2B5EF4-FFF2-40B4-BE49-F238E27FC236}">
                <a16:creationId xmlns:a16="http://schemas.microsoft.com/office/drawing/2014/main" id="{432295A3-5F7B-5F43-9181-1BEE72DB19A3}"/>
              </a:ext>
            </a:extLst>
          </p:cNvPr>
          <p:cNvSpPr txBox="1"/>
          <p:nvPr/>
        </p:nvSpPr>
        <p:spPr>
          <a:xfrm>
            <a:off x="827584" y="1988234"/>
            <a:ext cx="8173380"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0000FF"/>
                </a:solidFill>
                <a:effectLst/>
                <a:uLnTx/>
                <a:uFillTx/>
                <a:latin typeface="Arial"/>
                <a:ea typeface="ＭＳ Ｐゴシック" panose="020B0600070205080204" pitchFamily="34" charset="-128"/>
                <a:cs typeface="Arial"/>
                <a:sym typeface="Arial"/>
              </a:rPr>
              <a:t>40+ Researchers</a:t>
            </a:r>
          </a:p>
        </p:txBody>
      </p:sp>
      <p:sp>
        <p:nvSpPr>
          <p:cNvPr id="62" name="TextBox 61">
            <a:extLst>
              <a:ext uri="{FF2B5EF4-FFF2-40B4-BE49-F238E27FC236}">
                <a16:creationId xmlns:a16="http://schemas.microsoft.com/office/drawing/2014/main" id="{DF919E19-D41C-ED45-9955-893D0E136C12}"/>
              </a:ext>
            </a:extLst>
          </p:cNvPr>
          <p:cNvSpPr txBox="1"/>
          <p:nvPr/>
        </p:nvSpPr>
        <p:spPr>
          <a:xfrm>
            <a:off x="567029" y="5622340"/>
            <a:ext cx="8272171" cy="83099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w="22225">
                  <a:solidFill>
                    <a:srgbClr val="35742A">
                      <a:lumMod val="50000"/>
                    </a:srgbClr>
                  </a:solidFill>
                  <a:prstDash val="solid"/>
                </a:ln>
                <a:solidFill>
                  <a:srgbClr val="3B812F">
                    <a:lumMod val="40000"/>
                    <a:lumOff val="60000"/>
                  </a:srgbClr>
                </a:solidFill>
                <a:effectLst/>
                <a:uLnTx/>
                <a:uFillTx/>
                <a:latin typeface="Chalkduster" panose="03050602040202020205" pitchFamily="66" charset="77"/>
                <a:ea typeface="ＭＳ Ｐゴシック" panose="020B0600070205080204" pitchFamily="34" charset="-128"/>
                <a:cs typeface="Apple Chancery" panose="03020702040506060504" pitchFamily="66" charset="-79"/>
                <a:sym typeface="Arial"/>
              </a:rPr>
              <a:t>Think BIG, Aim HIGH!</a:t>
            </a:r>
          </a:p>
        </p:txBody>
      </p:sp>
      <p:sp>
        <p:nvSpPr>
          <p:cNvPr id="11" name="Rectangle 10">
            <a:extLst>
              <a:ext uri="{FF2B5EF4-FFF2-40B4-BE49-F238E27FC236}">
                <a16:creationId xmlns:a16="http://schemas.microsoft.com/office/drawing/2014/main" id="{ACDC32EF-6916-C042-B579-9A528D144145}"/>
              </a:ext>
            </a:extLst>
          </p:cNvPr>
          <p:cNvSpPr/>
          <p:nvPr/>
        </p:nvSpPr>
        <p:spPr>
          <a:xfrm>
            <a:off x="3192109" y="6375455"/>
            <a:ext cx="2759782"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4">
                  <a:extLst>
                    <a:ext uri="{A12FA001-AC4F-418D-AE19-62706E023703}">
                      <ahyp:hlinkClr xmlns:ahyp="http://schemas.microsoft.com/office/drawing/2018/hyperlinkcolor" val="tx"/>
                    </a:ext>
                  </a:extLst>
                </a:hlinkClick>
              </a:rPr>
              <a:t>https://safari.ethz.ch</a:t>
            </a:r>
            <a:endParaRPr kumimoji="0" lang="en-US" sz="2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endParaRPr>
          </a:p>
        </p:txBody>
      </p:sp>
      <p:pic>
        <p:nvPicPr>
          <p:cNvPr id="63" name="Picture 62">
            <a:extLst>
              <a:ext uri="{FF2B5EF4-FFF2-40B4-BE49-F238E27FC236}">
                <a16:creationId xmlns:a16="http://schemas.microsoft.com/office/drawing/2014/main" id="{24DD5283-F5C7-B94B-B7ED-8F1609BDF9A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781941" y="5229201"/>
            <a:ext cx="1329363" cy="471668"/>
          </a:xfrm>
          <a:prstGeom prst="rect">
            <a:avLst/>
          </a:prstGeom>
        </p:spPr>
      </p:pic>
      <p:sp>
        <p:nvSpPr>
          <p:cNvPr id="13" name="Title 1">
            <a:extLst>
              <a:ext uri="{FF2B5EF4-FFF2-40B4-BE49-F238E27FC236}">
                <a16:creationId xmlns:a16="http://schemas.microsoft.com/office/drawing/2014/main" id="{8C808981-2A78-D64E-A0DF-A6572C6FB0AB}"/>
              </a:ext>
            </a:extLst>
          </p:cNvPr>
          <p:cNvSpPr txBox="1">
            <a:spLocks/>
          </p:cNvSpPr>
          <p:nvPr/>
        </p:nvSpPr>
        <p:spPr bwMode="auto">
          <a:xfrm>
            <a:off x="228600" y="0"/>
            <a:ext cx="8610600" cy="908719"/>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70AD47">
                    <a:lumMod val="50000"/>
                  </a:srgbClr>
                </a:solidFill>
                <a:effectLst/>
                <a:uLnTx/>
                <a:uFillTx/>
                <a:latin typeface="Garamond" charset="0"/>
                <a:ea typeface="ＭＳ Ｐゴシック" charset="0"/>
              </a:rPr>
              <a:t>Onur </a:t>
            </a:r>
            <a:r>
              <a:rPr kumimoji="0" lang="en-US" sz="4000" b="0" i="0" u="none" strike="noStrike" kern="0" cap="none" spc="0" normalizeH="0" baseline="0" noProof="0" dirty="0" err="1">
                <a:ln>
                  <a:noFill/>
                </a:ln>
                <a:solidFill>
                  <a:srgbClr val="70AD47">
                    <a:lumMod val="50000"/>
                  </a:srgbClr>
                </a:solidFill>
                <a:effectLst/>
                <a:uLnTx/>
                <a:uFillTx/>
                <a:latin typeface="Garamond" charset="0"/>
                <a:ea typeface="ＭＳ Ｐゴシック" charset="0"/>
              </a:rPr>
              <a:t>Mutlu’s</a:t>
            </a:r>
            <a:r>
              <a:rPr kumimoji="0" lang="en-US" sz="4000" b="0" i="0" u="none" strike="noStrike" kern="0" cap="none" spc="0" normalizeH="0" baseline="0" noProof="0" dirty="0">
                <a:ln>
                  <a:noFill/>
                </a:ln>
                <a:solidFill>
                  <a:srgbClr val="70AD47">
                    <a:lumMod val="50000"/>
                  </a:srgbClr>
                </a:solidFill>
                <a:effectLst/>
                <a:uLnTx/>
                <a:uFillTx/>
                <a:latin typeface="Garamond" charset="0"/>
                <a:ea typeface="ＭＳ Ｐゴシック" charset="0"/>
              </a:rPr>
              <a:t> SAFARI Research Group</a:t>
            </a:r>
          </a:p>
        </p:txBody>
      </p:sp>
      <p:sp>
        <p:nvSpPr>
          <p:cNvPr id="12" name="Rectangle 25">
            <a:extLst>
              <a:ext uri="{FF2B5EF4-FFF2-40B4-BE49-F238E27FC236}">
                <a16:creationId xmlns:a16="http://schemas.microsoft.com/office/drawing/2014/main" id="{BC5DB1A9-C9CF-E447-9055-3E8366E5C79E}"/>
              </a:ext>
            </a:extLst>
          </p:cNvPr>
          <p:cNvSpPr>
            <a:spLocks noChangeArrowheads="1"/>
          </p:cNvSpPr>
          <p:nvPr/>
        </p:nvSpPr>
        <p:spPr bwMode="auto">
          <a:xfrm>
            <a:off x="-38101" y="824924"/>
            <a:ext cx="9144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0000FF"/>
                </a:solidFill>
                <a:effectLst/>
                <a:uLnTx/>
                <a:uFillTx/>
                <a:latin typeface="Arial Narrow" charset="0"/>
                <a:ea typeface="ＭＳ Ｐゴシック" charset="0"/>
                <a:cs typeface="Arial" charset="0"/>
              </a:rPr>
              <a:t>Computer architecture, HW/SW, systems, bioinformatics, security, memory</a:t>
            </a:r>
          </a:p>
        </p:txBody>
      </p:sp>
      <p:sp>
        <p:nvSpPr>
          <p:cNvPr id="2" name="TextBox 1">
            <a:extLst>
              <a:ext uri="{FF2B5EF4-FFF2-40B4-BE49-F238E27FC236}">
                <a16:creationId xmlns:a16="http://schemas.microsoft.com/office/drawing/2014/main" id="{8D0BE4A6-A2E2-5245-9CEB-9E430FB09439}"/>
              </a:ext>
            </a:extLst>
          </p:cNvPr>
          <p:cNvSpPr txBox="1"/>
          <p:nvPr/>
        </p:nvSpPr>
        <p:spPr>
          <a:xfrm>
            <a:off x="2108985" y="1271883"/>
            <a:ext cx="492602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30A0"/>
                </a:solidFill>
                <a:effectLst/>
                <a:uLnTx/>
                <a:uFillTx/>
                <a:latin typeface="Calibri" panose="020F0502020204030204"/>
                <a:ea typeface="ＭＳ Ｐゴシック" panose="020B0600070205080204" pitchFamily="34" charset="-128"/>
                <a:cs typeface="+mn-cs"/>
                <a:hlinkClick r:id="rId6">
                  <a:extLst>
                    <a:ext uri="{A12FA001-AC4F-418D-AE19-62706E023703}">
                      <ahyp:hlinkClr xmlns:ahyp="http://schemas.microsoft.com/office/drawing/2018/hyperlinkcolor" val="tx"/>
                    </a:ext>
                  </a:extLst>
                </a:hlinkClick>
              </a:rPr>
              <a:t>https://safari.ethz.ch/safari-newsletter-april-2020/</a:t>
            </a:r>
            <a:endParaRPr kumimoji="0" lang="en-US" sz="1800" b="0" i="0" u="none" strike="noStrike" kern="1200" cap="none" spc="0" normalizeH="0" baseline="0" noProof="0" dirty="0">
              <a:ln>
                <a:noFill/>
              </a:ln>
              <a:solidFill>
                <a:srgbClr val="7030A0"/>
              </a:solidFill>
              <a:effectLst/>
              <a:uLnTx/>
              <a:uFillTx/>
              <a:latin typeface="Calibri" panose="020F0502020204030204"/>
              <a:ea typeface="ＭＳ Ｐゴシック"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Tree>
    <p:extLst>
      <p:ext uri="{BB962C8B-B14F-4D97-AF65-F5344CB8AC3E}">
        <p14:creationId xmlns:p14="http://schemas.microsoft.com/office/powerpoint/2010/main" val="26899746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724D9-BF4B-C84C-BCD5-7809879BF7A7}"/>
              </a:ext>
            </a:extLst>
          </p:cNvPr>
          <p:cNvSpPr>
            <a:spLocks noGrp="1"/>
          </p:cNvSpPr>
          <p:nvPr>
            <p:ph type="title"/>
          </p:nvPr>
        </p:nvSpPr>
        <p:spPr/>
        <p:txBody>
          <a:bodyPr/>
          <a:lstStyle/>
          <a:p>
            <a:r>
              <a:rPr lang="en-US" dirty="0"/>
              <a:t>SAFARI Newsletter January 2021 Edition</a:t>
            </a:r>
          </a:p>
        </p:txBody>
      </p:sp>
      <p:sp>
        <p:nvSpPr>
          <p:cNvPr id="3" name="Content Placeholder 2">
            <a:extLst>
              <a:ext uri="{FF2B5EF4-FFF2-40B4-BE49-F238E27FC236}">
                <a16:creationId xmlns:a16="http://schemas.microsoft.com/office/drawing/2014/main" id="{9A956061-CFC4-E042-9823-D90AFA8BA4DA}"/>
              </a:ext>
            </a:extLst>
          </p:cNvPr>
          <p:cNvSpPr>
            <a:spLocks noGrp="1"/>
          </p:cNvSpPr>
          <p:nvPr>
            <p:ph idx="1"/>
          </p:nvPr>
        </p:nvSpPr>
        <p:spPr/>
        <p:txBody>
          <a:bodyPr/>
          <a:lstStyle/>
          <a:p>
            <a:r>
              <a:rPr lang="en-US" dirty="0">
                <a:solidFill>
                  <a:srgbClr val="0000FF"/>
                </a:solidFill>
                <a:hlinkClick r:id="rId2">
                  <a:extLst>
                    <a:ext uri="{A12FA001-AC4F-418D-AE19-62706E023703}">
                      <ahyp:hlinkClr xmlns:ahyp="http://schemas.microsoft.com/office/drawing/2018/hyperlinkcolor" val="tx"/>
                    </a:ext>
                  </a:extLst>
                </a:hlinkClick>
              </a:rPr>
              <a:t>https://safari.ethz.ch/safari-newsletter-january-2021/</a:t>
            </a:r>
            <a:r>
              <a:rPr lang="en-US" dirty="0">
                <a:solidFill>
                  <a:srgbClr val="0000FF"/>
                </a:solidFill>
              </a:rPr>
              <a:t> </a:t>
            </a:r>
          </a:p>
        </p:txBody>
      </p:sp>
      <p:sp>
        <p:nvSpPr>
          <p:cNvPr id="4" name="Slide Number Placeholder 3">
            <a:extLst>
              <a:ext uri="{FF2B5EF4-FFF2-40B4-BE49-F238E27FC236}">
                <a16:creationId xmlns:a16="http://schemas.microsoft.com/office/drawing/2014/main" id="{4CF7651E-CB74-5546-88F0-4BFB0FAD26C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216</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6" name="Picture 5">
            <a:extLst>
              <a:ext uri="{FF2B5EF4-FFF2-40B4-BE49-F238E27FC236}">
                <a16:creationId xmlns:a16="http://schemas.microsoft.com/office/drawing/2014/main" id="{904A22B3-8AF7-AF4E-A7B5-355DA91454CD}"/>
              </a:ext>
            </a:extLst>
          </p:cNvPr>
          <p:cNvPicPr>
            <a:picLocks noChangeAspect="1"/>
          </p:cNvPicPr>
          <p:nvPr/>
        </p:nvPicPr>
        <p:blipFill>
          <a:blip r:embed="rId3"/>
          <a:stretch>
            <a:fillRect/>
          </a:stretch>
        </p:blipFill>
        <p:spPr>
          <a:xfrm>
            <a:off x="1835696" y="1587726"/>
            <a:ext cx="5172394" cy="5259524"/>
          </a:xfrm>
          <a:prstGeom prst="rect">
            <a:avLst/>
          </a:prstGeom>
        </p:spPr>
      </p:pic>
    </p:spTree>
    <p:extLst>
      <p:ext uri="{BB962C8B-B14F-4D97-AF65-F5344CB8AC3E}">
        <p14:creationId xmlns:p14="http://schemas.microsoft.com/office/powerpoint/2010/main" val="264980299"/>
      </p:ext>
    </p:extLst>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45834-7BF4-9943-8A82-003424C4F6FF}"/>
              </a:ext>
            </a:extLst>
          </p:cNvPr>
          <p:cNvSpPr>
            <a:spLocks noGrp="1"/>
          </p:cNvSpPr>
          <p:nvPr>
            <p:ph type="title"/>
          </p:nvPr>
        </p:nvSpPr>
        <p:spPr/>
        <p:txBody>
          <a:bodyPr/>
          <a:lstStyle/>
          <a:p>
            <a:r>
              <a:rPr lang="en-US" dirty="0"/>
              <a:t>SAFARI PhD and Post-Doc Alumni</a:t>
            </a:r>
          </a:p>
        </p:txBody>
      </p:sp>
      <p:sp>
        <p:nvSpPr>
          <p:cNvPr id="3" name="Content Placeholder 2">
            <a:extLst>
              <a:ext uri="{FF2B5EF4-FFF2-40B4-BE49-F238E27FC236}">
                <a16:creationId xmlns:a16="http://schemas.microsoft.com/office/drawing/2014/main" id="{0208545D-6BE8-214F-8FA8-31D6D671DB8F}"/>
              </a:ext>
            </a:extLst>
          </p:cNvPr>
          <p:cNvSpPr>
            <a:spLocks noGrp="1"/>
          </p:cNvSpPr>
          <p:nvPr>
            <p:ph idx="1"/>
          </p:nvPr>
        </p:nvSpPr>
        <p:spPr>
          <a:xfrm>
            <a:off x="228600" y="980728"/>
            <a:ext cx="8915400" cy="5267672"/>
          </a:xfrm>
        </p:spPr>
        <p:txBody>
          <a:bodyPr/>
          <a:lstStyle/>
          <a:p>
            <a:r>
              <a:rPr lang="en-US" sz="1800" dirty="0">
                <a:hlinkClick r:id="rId2"/>
              </a:rPr>
              <a:t>https://safari.ethz.ch/safari-alumni/</a:t>
            </a:r>
            <a:endParaRPr lang="en-US" sz="1800" dirty="0"/>
          </a:p>
          <a:p>
            <a:endParaRPr lang="en-US" sz="800" dirty="0"/>
          </a:p>
          <a:p>
            <a:r>
              <a:rPr lang="en-US" sz="1400" dirty="0" err="1"/>
              <a:t>Nastaran</a:t>
            </a:r>
            <a:r>
              <a:rPr lang="en-US" sz="1400" dirty="0"/>
              <a:t> </a:t>
            </a:r>
            <a:r>
              <a:rPr lang="en-US" sz="1400" dirty="0" err="1"/>
              <a:t>Hajinazar</a:t>
            </a:r>
            <a:r>
              <a:rPr lang="en-US" sz="1400" dirty="0"/>
              <a:t> (ETH Zurich)</a:t>
            </a:r>
          </a:p>
          <a:p>
            <a:r>
              <a:rPr lang="en-US" sz="1400" dirty="0"/>
              <a:t>Gagandeep Singh (ETH Zurich)</a:t>
            </a:r>
          </a:p>
          <a:p>
            <a:r>
              <a:rPr lang="en-US" sz="1400" dirty="0" err="1"/>
              <a:t>Amirali</a:t>
            </a:r>
            <a:r>
              <a:rPr lang="en-US" sz="1400" dirty="0"/>
              <a:t> </a:t>
            </a:r>
            <a:r>
              <a:rPr lang="en-US" sz="1400" dirty="0" err="1"/>
              <a:t>Boroumand</a:t>
            </a:r>
            <a:r>
              <a:rPr lang="en-US" sz="1400" dirty="0"/>
              <a:t> (Stanford Univ)</a:t>
            </a:r>
          </a:p>
          <a:p>
            <a:r>
              <a:rPr lang="en-US" sz="1400" dirty="0" err="1"/>
              <a:t>Jeremie</a:t>
            </a:r>
            <a:r>
              <a:rPr lang="en-US" sz="1400" dirty="0"/>
              <a:t> Kim (ETH Zurich)</a:t>
            </a:r>
          </a:p>
          <a:p>
            <a:r>
              <a:rPr lang="en-US" sz="1400" dirty="0"/>
              <a:t>Nandita Vijaykumar (Univ. of Toronto, Assistant Professor)</a:t>
            </a:r>
          </a:p>
          <a:p>
            <a:r>
              <a:rPr lang="en-US" sz="1400" dirty="0"/>
              <a:t>Kevin Hsieh (Microsoft Research)</a:t>
            </a:r>
          </a:p>
          <a:p>
            <a:r>
              <a:rPr lang="en-US" sz="1400" dirty="0"/>
              <a:t>Justin Meza (Facebook)</a:t>
            </a:r>
          </a:p>
          <a:p>
            <a:r>
              <a:rPr lang="en-US" sz="1400" dirty="0"/>
              <a:t>Mohammed Alser (ETH Zurich)</a:t>
            </a:r>
          </a:p>
          <a:p>
            <a:r>
              <a:rPr lang="en-US" sz="1400" dirty="0"/>
              <a:t>Yixin Luo (Google)</a:t>
            </a:r>
          </a:p>
          <a:p>
            <a:r>
              <a:rPr lang="en-US" sz="1400" dirty="0"/>
              <a:t>Kevin Chang (Facebook)</a:t>
            </a:r>
          </a:p>
          <a:p>
            <a:r>
              <a:rPr lang="en-US" sz="1400" dirty="0" err="1"/>
              <a:t>Rachata</a:t>
            </a:r>
            <a:r>
              <a:rPr lang="en-US" sz="1400" dirty="0"/>
              <a:t> Ausavarungnirun (KMUNTB, Assistant Professor)</a:t>
            </a:r>
          </a:p>
          <a:p>
            <a:r>
              <a:rPr lang="en-US" sz="1400" dirty="0"/>
              <a:t>Gennady Pekhimenko (Univ. of Toronto, Assistant Professor)</a:t>
            </a:r>
          </a:p>
          <a:p>
            <a:r>
              <a:rPr lang="en-US" sz="1400" dirty="0" err="1"/>
              <a:t>Vivek</a:t>
            </a:r>
            <a:r>
              <a:rPr lang="en-US" sz="1400" dirty="0"/>
              <a:t> Seshadri (Microsoft Research)</a:t>
            </a:r>
          </a:p>
          <a:p>
            <a:r>
              <a:rPr lang="en-US" sz="1400" dirty="0" err="1"/>
              <a:t>Donghyuk</a:t>
            </a:r>
            <a:r>
              <a:rPr lang="en-US" sz="1400" dirty="0"/>
              <a:t> Lee (NVIDIA Research)</a:t>
            </a:r>
          </a:p>
          <a:p>
            <a:r>
              <a:rPr lang="en-US" sz="1400" dirty="0" err="1"/>
              <a:t>Yoongu</a:t>
            </a:r>
            <a:r>
              <a:rPr lang="en-US" sz="1400" dirty="0"/>
              <a:t> Kim (Google)</a:t>
            </a:r>
          </a:p>
          <a:p>
            <a:r>
              <a:rPr lang="en-US" sz="1400" dirty="0"/>
              <a:t>Lavanya Subramanian (Intel Labs </a:t>
            </a:r>
            <a:r>
              <a:rPr lang="en-US" sz="1400" dirty="0">
                <a:sym typeface="Wingdings" pitchFamily="2" charset="2"/>
              </a:rPr>
              <a:t> Facebook)</a:t>
            </a:r>
          </a:p>
          <a:p>
            <a:endParaRPr lang="en-US" sz="1400" dirty="0">
              <a:sym typeface="Wingdings" pitchFamily="2" charset="2"/>
            </a:endParaRPr>
          </a:p>
          <a:p>
            <a:r>
              <a:rPr lang="en-US" sz="1400" dirty="0">
                <a:sym typeface="Wingdings" pitchFamily="2" charset="2"/>
              </a:rPr>
              <a:t>Samira Khan (Univ. of Virginia, </a:t>
            </a:r>
            <a:r>
              <a:rPr lang="en-US" sz="1400" dirty="0"/>
              <a:t>Assistant Professor)</a:t>
            </a:r>
          </a:p>
          <a:p>
            <a:r>
              <a:rPr lang="en-US" sz="1400" dirty="0"/>
              <a:t>Saugata Ghose (Univ. of Illinois, Assistant Professor)</a:t>
            </a:r>
          </a:p>
          <a:p>
            <a:endParaRPr lang="en-US" dirty="0"/>
          </a:p>
        </p:txBody>
      </p:sp>
      <p:sp>
        <p:nvSpPr>
          <p:cNvPr id="4" name="Slide Number Placeholder 3">
            <a:extLst>
              <a:ext uri="{FF2B5EF4-FFF2-40B4-BE49-F238E27FC236}">
                <a16:creationId xmlns:a16="http://schemas.microsoft.com/office/drawing/2014/main" id="{C3C01774-BE9E-3D42-B94B-B8FF6A08115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217</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867385797"/>
      </p:ext>
    </p:extLst>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Principle: Teaching and Research</a:t>
            </a:r>
          </a:p>
        </p:txBody>
      </p:sp>
      <p:sp>
        <p:nvSpPr>
          <p:cNvPr id="3" name="Content Placeholder 2"/>
          <p:cNvSpPr>
            <a:spLocks noGrp="1"/>
          </p:cNvSpPr>
          <p:nvPr>
            <p:ph idx="1"/>
          </p:nvPr>
        </p:nvSpPr>
        <p:spPr>
          <a:xfrm>
            <a:off x="0" y="1340768"/>
            <a:ext cx="9144000" cy="2088232"/>
          </a:xfrm>
        </p:spPr>
        <p:txBody>
          <a:bodyPr/>
          <a:lstStyle/>
          <a:p>
            <a:pPr marL="0" indent="0" algn="ctr">
              <a:buNone/>
            </a:pPr>
            <a:r>
              <a:rPr lang="en-US" sz="6400" dirty="0">
                <a:solidFill>
                  <a:srgbClr val="FF0000"/>
                </a:solidFill>
              </a:rPr>
              <a:t>…</a:t>
            </a:r>
          </a:p>
          <a:p>
            <a:pPr marL="0" indent="0" algn="ctr">
              <a:buNone/>
            </a:pPr>
            <a:r>
              <a:rPr lang="en-US" sz="6000" dirty="0">
                <a:solidFill>
                  <a:srgbClr val="0000FF"/>
                </a:solidFill>
              </a:rPr>
              <a:t>Teaching drives Research</a:t>
            </a:r>
          </a:p>
          <a:p>
            <a:pPr marL="0" indent="0" algn="ctr">
              <a:buNone/>
            </a:pPr>
            <a:r>
              <a:rPr lang="en-US" sz="6000" dirty="0">
                <a:solidFill>
                  <a:srgbClr val="FF0000"/>
                </a:solidFill>
              </a:rPr>
              <a:t>Research drives Teaching</a:t>
            </a:r>
          </a:p>
          <a:p>
            <a:pPr marL="0" indent="0" algn="ctr">
              <a:buNone/>
            </a:pPr>
            <a:r>
              <a:rPr lang="en-US" sz="6000" dirty="0">
                <a:solidFill>
                  <a:srgbClr val="0432FF"/>
                </a:solidFill>
              </a:rPr>
              <a:t>… </a:t>
            </a:r>
          </a:p>
          <a:p>
            <a:pPr marL="0" indent="0" algn="ctr">
              <a:buNone/>
            </a:pPr>
            <a:r>
              <a:rPr lang="en-US" sz="6000" dirty="0">
                <a:solidFill>
                  <a:srgbClr val="FF0000"/>
                </a:solidFill>
              </a:rPr>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218</a:t>
            </a:fld>
            <a:endParaRPr kumimoji="0" 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4864572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Principle: Learning and Scholarship</a:t>
            </a:r>
          </a:p>
        </p:txBody>
      </p:sp>
      <p:sp>
        <p:nvSpPr>
          <p:cNvPr id="3" name="Content Placeholder 2"/>
          <p:cNvSpPr>
            <a:spLocks noGrp="1"/>
          </p:cNvSpPr>
          <p:nvPr>
            <p:ph idx="1"/>
          </p:nvPr>
        </p:nvSpPr>
        <p:spPr>
          <a:xfrm>
            <a:off x="0" y="2276872"/>
            <a:ext cx="9144000" cy="2088232"/>
          </a:xfrm>
        </p:spPr>
        <p:txBody>
          <a:bodyPr/>
          <a:lstStyle/>
          <a:p>
            <a:pPr marL="0" indent="0" algn="ctr">
              <a:buNone/>
            </a:pPr>
            <a:r>
              <a:rPr lang="en-US" sz="6400" dirty="0">
                <a:solidFill>
                  <a:srgbClr val="0000FF"/>
                </a:solidFill>
              </a:rPr>
              <a:t>Focus on</a:t>
            </a:r>
          </a:p>
          <a:p>
            <a:pPr marL="0" indent="0" algn="ctr">
              <a:buNone/>
            </a:pPr>
            <a:r>
              <a:rPr lang="en-US" sz="6400" dirty="0">
                <a:solidFill>
                  <a:srgbClr val="FF0000"/>
                </a:solidFill>
              </a:rPr>
              <a:t>learning and scholarship</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219</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28940505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Axiom</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000" dirty="0">
                <a:solidFill>
                  <a:srgbClr val="0000FF"/>
                </a:solidFill>
              </a:rPr>
              <a:t>An Intelligent Architecture</a:t>
            </a:r>
          </a:p>
          <a:p>
            <a:pPr marL="0" indent="0" algn="ctr">
              <a:buNone/>
            </a:pPr>
            <a:r>
              <a:rPr lang="en-US" sz="6000" dirty="0">
                <a:solidFill>
                  <a:srgbClr val="FF0000"/>
                </a:solidFill>
              </a:rPr>
              <a:t>Handles Data Well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954071191"/>
      </p:ext>
    </p:extLst>
  </p:cSld>
  <p:clrMapOvr>
    <a:masterClrMapping/>
  </p:clrMapOvr>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Principle: Insight and Ideas</a:t>
            </a:r>
          </a:p>
        </p:txBody>
      </p:sp>
      <p:sp>
        <p:nvSpPr>
          <p:cNvPr id="3" name="Content Placeholder 2"/>
          <p:cNvSpPr>
            <a:spLocks noGrp="1"/>
          </p:cNvSpPr>
          <p:nvPr>
            <p:ph idx="1"/>
          </p:nvPr>
        </p:nvSpPr>
        <p:spPr>
          <a:xfrm>
            <a:off x="0" y="2420888"/>
            <a:ext cx="9144000" cy="2088232"/>
          </a:xfrm>
        </p:spPr>
        <p:txBody>
          <a:bodyPr/>
          <a:lstStyle/>
          <a:p>
            <a:pPr marL="0" indent="0" algn="ctr">
              <a:buNone/>
            </a:pPr>
            <a:r>
              <a:rPr lang="en-US" sz="6400" dirty="0">
                <a:solidFill>
                  <a:srgbClr val="0000FF"/>
                </a:solidFill>
              </a:rPr>
              <a:t>Focus on Insight</a:t>
            </a:r>
          </a:p>
          <a:p>
            <a:pPr marL="0" indent="0" algn="ctr">
              <a:buNone/>
            </a:pPr>
            <a:r>
              <a:rPr lang="en-US" sz="6400" dirty="0">
                <a:solidFill>
                  <a:srgbClr val="FF0000"/>
                </a:solidFill>
              </a:rPr>
              <a:t>Encourage New Ideas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220</a:t>
            </a:fld>
            <a:endParaRPr kumimoji="0" 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628568332"/>
      </p:ext>
    </p:extLst>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BDC41-E99E-614E-B240-6AE2EE689A04}"/>
              </a:ext>
            </a:extLst>
          </p:cNvPr>
          <p:cNvSpPr>
            <a:spLocks noGrp="1"/>
          </p:cNvSpPr>
          <p:nvPr>
            <p:ph type="title"/>
          </p:nvPr>
        </p:nvSpPr>
        <p:spPr/>
        <p:txBody>
          <a:bodyPr/>
          <a:lstStyle/>
          <a:p>
            <a:r>
              <a:rPr lang="en-US" dirty="0"/>
              <a:t>Principle: Learning and Scholarship</a:t>
            </a:r>
          </a:p>
        </p:txBody>
      </p:sp>
      <p:sp>
        <p:nvSpPr>
          <p:cNvPr id="3" name="Content Placeholder 2">
            <a:extLst>
              <a:ext uri="{FF2B5EF4-FFF2-40B4-BE49-F238E27FC236}">
                <a16:creationId xmlns:a16="http://schemas.microsoft.com/office/drawing/2014/main" id="{13B59334-8EFC-3F4D-A8ED-1074F35B271A}"/>
              </a:ext>
            </a:extLst>
          </p:cNvPr>
          <p:cNvSpPr>
            <a:spLocks noGrp="1"/>
          </p:cNvSpPr>
          <p:nvPr>
            <p:ph idx="1"/>
          </p:nvPr>
        </p:nvSpPr>
        <p:spPr/>
        <p:txBody>
          <a:bodyPr/>
          <a:lstStyle/>
          <a:p>
            <a:endParaRPr lang="en-US"/>
          </a:p>
        </p:txBody>
      </p:sp>
      <p:sp>
        <p:nvSpPr>
          <p:cNvPr id="5" name="Content Placeholder 2">
            <a:extLst>
              <a:ext uri="{FF2B5EF4-FFF2-40B4-BE49-F238E27FC236}">
                <a16:creationId xmlns:a16="http://schemas.microsoft.com/office/drawing/2014/main" id="{92EC0F82-89AB-4E40-B757-7D0F59CC1BB3}"/>
              </a:ext>
            </a:extLst>
          </p:cNvPr>
          <p:cNvSpPr txBox="1">
            <a:spLocks/>
          </p:cNvSpPr>
          <p:nvPr/>
        </p:nvSpPr>
        <p:spPr bwMode="auto">
          <a:xfrm>
            <a:off x="0" y="2564904"/>
            <a:ext cx="9144000" cy="20882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6400" b="0" i="0" u="none" strike="noStrike" kern="0" cap="none" spc="0" normalizeH="0" baseline="0" noProof="0" dirty="0">
                <a:ln>
                  <a:noFill/>
                </a:ln>
                <a:solidFill>
                  <a:srgbClr val="0000FF"/>
                </a:solidFill>
                <a:effectLst/>
                <a:uLnTx/>
                <a:uFillTx/>
                <a:latin typeface="Tahoma"/>
                <a:ea typeface="+mn-ea"/>
                <a:cs typeface="+mn-cs"/>
              </a:rPr>
              <a:t>The quality of your work defines your impact</a:t>
            </a:r>
            <a:endParaRPr kumimoji="0" lang="en-US" sz="6400" b="0"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632362180"/>
      </p:ext>
    </p:extLst>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BDC41-E99E-614E-B240-6AE2EE689A04}"/>
              </a:ext>
            </a:extLst>
          </p:cNvPr>
          <p:cNvSpPr>
            <a:spLocks noGrp="1"/>
          </p:cNvSpPr>
          <p:nvPr>
            <p:ph type="title"/>
          </p:nvPr>
        </p:nvSpPr>
        <p:spPr/>
        <p:txBody>
          <a:bodyPr/>
          <a:lstStyle/>
          <a:p>
            <a:r>
              <a:rPr lang="en-US" dirty="0"/>
              <a:t>Principle: Good Mindset, Goals &amp; Focus</a:t>
            </a:r>
          </a:p>
        </p:txBody>
      </p:sp>
      <p:sp>
        <p:nvSpPr>
          <p:cNvPr id="3" name="Content Placeholder 2">
            <a:extLst>
              <a:ext uri="{FF2B5EF4-FFF2-40B4-BE49-F238E27FC236}">
                <a16:creationId xmlns:a16="http://schemas.microsoft.com/office/drawing/2014/main" id="{13B59334-8EFC-3F4D-A8ED-1074F35B271A}"/>
              </a:ext>
            </a:extLst>
          </p:cNvPr>
          <p:cNvSpPr>
            <a:spLocks noGrp="1"/>
          </p:cNvSpPr>
          <p:nvPr>
            <p:ph idx="1"/>
          </p:nvPr>
        </p:nvSpPr>
        <p:spPr/>
        <p:txBody>
          <a:bodyPr/>
          <a:lstStyle/>
          <a:p>
            <a:endParaRPr lang="en-US"/>
          </a:p>
        </p:txBody>
      </p:sp>
      <p:sp>
        <p:nvSpPr>
          <p:cNvPr id="5" name="Content Placeholder 2">
            <a:extLst>
              <a:ext uri="{FF2B5EF4-FFF2-40B4-BE49-F238E27FC236}">
                <a16:creationId xmlns:a16="http://schemas.microsoft.com/office/drawing/2014/main" id="{92EC0F82-89AB-4E40-B757-7D0F59CC1BB3}"/>
              </a:ext>
            </a:extLst>
          </p:cNvPr>
          <p:cNvSpPr txBox="1">
            <a:spLocks/>
          </p:cNvSpPr>
          <p:nvPr/>
        </p:nvSpPr>
        <p:spPr bwMode="auto">
          <a:xfrm>
            <a:off x="0" y="1950368"/>
            <a:ext cx="9144000" cy="20882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6400" b="0" i="0" u="none" strike="noStrike" kern="0" cap="none" spc="0" normalizeH="0" baseline="0" noProof="0" dirty="0">
                <a:ln>
                  <a:noFill/>
                </a:ln>
                <a:solidFill>
                  <a:srgbClr val="0000FF"/>
                </a:solidFill>
                <a:effectLst/>
                <a:uLnTx/>
                <a:uFillTx/>
                <a:latin typeface="Tahoma"/>
                <a:ea typeface="+mn-ea"/>
                <a:cs typeface="+mn-cs"/>
              </a:rPr>
              <a:t>You can make a      </a:t>
            </a:r>
            <a:r>
              <a:rPr kumimoji="0" lang="en-US" sz="6400" b="0" i="0" u="none" strike="noStrike" kern="0" cap="none" spc="0" normalizeH="0" baseline="0" noProof="0" dirty="0">
                <a:ln>
                  <a:noFill/>
                </a:ln>
                <a:solidFill>
                  <a:srgbClr val="FF0000"/>
                </a:solidFill>
                <a:effectLst/>
                <a:uLnTx/>
                <a:uFillTx/>
                <a:latin typeface="Tahoma"/>
                <a:ea typeface="+mn-ea"/>
                <a:cs typeface="+mn-cs"/>
              </a:rPr>
              <a:t>good impact</a:t>
            </a:r>
            <a:r>
              <a:rPr kumimoji="0" lang="en-US" sz="6400" b="0" i="0" u="none" strike="noStrike" kern="0" cap="none" spc="0" normalizeH="0" baseline="0" noProof="0" dirty="0">
                <a:ln>
                  <a:noFill/>
                </a:ln>
                <a:solidFill>
                  <a:srgbClr val="0000FF"/>
                </a:solidFill>
                <a:effectLst/>
                <a:uLnTx/>
                <a:uFillTx/>
                <a:latin typeface="Tahoma"/>
                <a:ea typeface="+mn-ea"/>
                <a:cs typeface="+mn-cs"/>
              </a:rPr>
              <a:t>               on the world</a:t>
            </a:r>
            <a:endParaRPr kumimoji="0" lang="en-US" sz="6400" b="0"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2012629154"/>
      </p:ext>
    </p:extLst>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F83A0-CBB7-2C49-A54F-7D0B38517961}"/>
              </a:ext>
            </a:extLst>
          </p:cNvPr>
          <p:cNvSpPr>
            <a:spLocks noGrp="1"/>
          </p:cNvSpPr>
          <p:nvPr>
            <p:ph type="title"/>
          </p:nvPr>
        </p:nvSpPr>
        <p:spPr>
          <a:xfrm>
            <a:off x="228600" y="152400"/>
            <a:ext cx="8915400" cy="1066800"/>
          </a:xfrm>
        </p:spPr>
        <p:txBody>
          <a:bodyPr/>
          <a:lstStyle/>
          <a:p>
            <a:r>
              <a:rPr lang="en-US" sz="3800" dirty="0"/>
              <a:t>Research &amp; Teaching: Some Overview Talks</a:t>
            </a:r>
          </a:p>
        </p:txBody>
      </p:sp>
      <p:sp>
        <p:nvSpPr>
          <p:cNvPr id="3" name="Content Placeholder 2">
            <a:extLst>
              <a:ext uri="{FF2B5EF4-FFF2-40B4-BE49-F238E27FC236}">
                <a16:creationId xmlns:a16="http://schemas.microsoft.com/office/drawing/2014/main" id="{EC4D894C-D45D-7449-8FC5-648E1A973741}"/>
              </a:ext>
            </a:extLst>
          </p:cNvPr>
          <p:cNvSpPr>
            <a:spLocks noGrp="1"/>
          </p:cNvSpPr>
          <p:nvPr>
            <p:ph idx="1"/>
          </p:nvPr>
        </p:nvSpPr>
        <p:spPr>
          <a:xfrm>
            <a:off x="228600" y="908720"/>
            <a:ext cx="8915400" cy="5456535"/>
          </a:xfrm>
        </p:spPr>
        <p:txBody>
          <a:bodyPr/>
          <a:lstStyle/>
          <a:p>
            <a:pPr marL="0" indent="0" algn="ctr">
              <a:buNone/>
            </a:pPr>
            <a:r>
              <a:rPr lang="en-US" sz="1600" b="1" dirty="0">
                <a:solidFill>
                  <a:srgbClr val="0432FF"/>
                </a:solidFill>
                <a:hlinkClick r:id="rId2">
                  <a:extLst>
                    <a:ext uri="{A12FA001-AC4F-418D-AE19-62706E023703}">
                      <ahyp:hlinkClr xmlns:ahyp="http://schemas.microsoft.com/office/drawing/2018/hyperlinkcolor" val="tx"/>
                    </a:ext>
                  </a:extLst>
                </a:hlinkClick>
              </a:rPr>
              <a:t>https://www.youtube.com/onurmutlulectures</a:t>
            </a:r>
            <a:endParaRPr lang="en-US" sz="1600" b="1" dirty="0">
              <a:solidFill>
                <a:srgbClr val="0432FF"/>
              </a:solidFill>
            </a:endParaRPr>
          </a:p>
          <a:p>
            <a:pPr marL="0" indent="0" algn="ctr">
              <a:buNone/>
            </a:pPr>
            <a:endParaRPr lang="en-US" sz="1100" dirty="0"/>
          </a:p>
          <a:p>
            <a:pPr marL="0" indent="0" algn="ctr">
              <a:buNone/>
            </a:pPr>
            <a:endParaRPr lang="en-US" sz="200" dirty="0"/>
          </a:p>
          <a:p>
            <a:r>
              <a:rPr lang="en-US" dirty="0"/>
              <a:t>Future Computing Architectures</a:t>
            </a:r>
          </a:p>
          <a:p>
            <a:pPr lvl="1"/>
            <a:r>
              <a:rPr lang="en-US" sz="1300" dirty="0">
                <a:solidFill>
                  <a:srgbClr val="0432FF"/>
                </a:solidFill>
                <a:hlinkClick r:id="rId3">
                  <a:extLst>
                    <a:ext uri="{A12FA001-AC4F-418D-AE19-62706E023703}">
                      <ahyp:hlinkClr xmlns:ahyp="http://schemas.microsoft.com/office/drawing/2018/hyperlinkcolor" val="tx"/>
                    </a:ext>
                  </a:extLst>
                </a:hlinkClick>
              </a:rPr>
              <a:t>https://www.youtube.com/watch?v=kgiZlSOcGFM&amp;list=PL5Q2soXY2Zi8D_5MGV6EnXEJHnV2YFBJl&amp;index=1</a:t>
            </a:r>
            <a:endParaRPr lang="en-US" sz="1300" dirty="0">
              <a:solidFill>
                <a:srgbClr val="0432FF"/>
              </a:solidFill>
            </a:endParaRPr>
          </a:p>
          <a:p>
            <a:pPr lvl="1"/>
            <a:endParaRPr lang="en-US" sz="800" dirty="0"/>
          </a:p>
          <a:p>
            <a:r>
              <a:rPr lang="en-US" dirty="0"/>
              <a:t>Enabling In-Memory Computation</a:t>
            </a:r>
          </a:p>
          <a:p>
            <a:pPr lvl="1"/>
            <a:r>
              <a:rPr lang="en-US" sz="1300" dirty="0">
                <a:solidFill>
                  <a:srgbClr val="0432FF"/>
                </a:solidFill>
                <a:hlinkClick r:id="rId4">
                  <a:extLst>
                    <a:ext uri="{A12FA001-AC4F-418D-AE19-62706E023703}">
                      <ahyp:hlinkClr xmlns:ahyp="http://schemas.microsoft.com/office/drawing/2018/hyperlinkcolor" val="tx"/>
                    </a:ext>
                  </a:extLst>
                </a:hlinkClick>
              </a:rPr>
              <a:t>https://www.youtube.com/watch?v=njX_14584Jw&amp;list=PL5Q2soXY2Zi8D_5MGV6EnXEJHnV2YFBJl&amp;index=16</a:t>
            </a:r>
            <a:r>
              <a:rPr lang="en-US" sz="1300" dirty="0">
                <a:solidFill>
                  <a:srgbClr val="0432FF"/>
                </a:solidFill>
              </a:rPr>
              <a:t> </a:t>
            </a:r>
          </a:p>
          <a:p>
            <a:pPr lvl="1"/>
            <a:endParaRPr lang="en-US" sz="800" dirty="0"/>
          </a:p>
          <a:p>
            <a:r>
              <a:rPr lang="en-US" dirty="0"/>
              <a:t>Accelerating Genome Analysis</a:t>
            </a:r>
          </a:p>
          <a:p>
            <a:pPr lvl="1"/>
            <a:r>
              <a:rPr lang="en-US" sz="1300" dirty="0">
                <a:solidFill>
                  <a:srgbClr val="0432FF"/>
                </a:solidFill>
                <a:hlinkClick r:id="rId5">
                  <a:extLst>
                    <a:ext uri="{A12FA001-AC4F-418D-AE19-62706E023703}">
                      <ahyp:hlinkClr xmlns:ahyp="http://schemas.microsoft.com/office/drawing/2018/hyperlinkcolor" val="tx"/>
                    </a:ext>
                  </a:extLst>
                </a:hlinkClick>
              </a:rPr>
              <a:t>https://www.youtube.com/watch?v=r7sn41lH-4A&amp;list=PL5Q2soXY2Zi8D_5MGV6EnXEJHnV2YFBJl&amp;index=41</a:t>
            </a:r>
            <a:r>
              <a:rPr lang="en-US" sz="1300" dirty="0">
                <a:solidFill>
                  <a:srgbClr val="0432FF"/>
                </a:solidFill>
              </a:rPr>
              <a:t> </a:t>
            </a:r>
          </a:p>
          <a:p>
            <a:pPr lvl="1"/>
            <a:endParaRPr lang="en-US" sz="800" dirty="0"/>
          </a:p>
          <a:p>
            <a:r>
              <a:rPr lang="en-US" dirty="0"/>
              <a:t>Rethinking Memory System Design</a:t>
            </a:r>
          </a:p>
          <a:p>
            <a:pPr lvl="1"/>
            <a:r>
              <a:rPr lang="en-US" sz="1300" dirty="0">
                <a:solidFill>
                  <a:srgbClr val="0432FF"/>
                </a:solidFill>
                <a:hlinkClick r:id="rId6">
                  <a:extLst>
                    <a:ext uri="{A12FA001-AC4F-418D-AE19-62706E023703}">
                      <ahyp:hlinkClr xmlns:ahyp="http://schemas.microsoft.com/office/drawing/2018/hyperlinkcolor" val="tx"/>
                    </a:ext>
                  </a:extLst>
                </a:hlinkClick>
              </a:rPr>
              <a:t>https://www.youtube.com/watch?v=F7xZLNMIY1E&amp;list=PL5Q2soXY2Zi8D_5MGV6EnXEJHnV2YFBJl&amp;index=3</a:t>
            </a:r>
            <a:endParaRPr lang="en-US" sz="1300" dirty="0">
              <a:solidFill>
                <a:srgbClr val="0432FF"/>
              </a:solidFill>
            </a:endParaRPr>
          </a:p>
          <a:p>
            <a:pPr lvl="1"/>
            <a:endParaRPr lang="en-US" sz="800" dirty="0"/>
          </a:p>
          <a:p>
            <a:r>
              <a:rPr lang="en-US" dirty="0"/>
              <a:t>Intelligent Architectures for Intelligent Machines</a:t>
            </a:r>
          </a:p>
          <a:p>
            <a:pPr lvl="1"/>
            <a:r>
              <a:rPr lang="en-US" sz="1300" dirty="0">
                <a:solidFill>
                  <a:srgbClr val="0432FF"/>
                </a:solidFill>
                <a:hlinkClick r:id="rId7">
                  <a:extLst>
                    <a:ext uri="{A12FA001-AC4F-418D-AE19-62706E023703}">
                      <ahyp:hlinkClr xmlns:ahyp="http://schemas.microsoft.com/office/drawing/2018/hyperlinkcolor" val="tx"/>
                    </a:ext>
                  </a:extLst>
                </a:hlinkClick>
              </a:rPr>
              <a:t>https://www.youtube.com/watch?v=c6_LgzuNdkw&amp;list=PL5Q2soXY2Zi8D_5MGV6EnXEJHnV2YFBJl&amp;index=25</a:t>
            </a:r>
            <a:r>
              <a:rPr lang="en-US" sz="1300" dirty="0">
                <a:solidFill>
                  <a:srgbClr val="0432FF"/>
                </a:solidFill>
              </a:rPr>
              <a:t> </a:t>
            </a:r>
          </a:p>
          <a:p>
            <a:pPr lvl="1"/>
            <a:endParaRPr lang="en-US" sz="800" dirty="0"/>
          </a:p>
          <a:p>
            <a:r>
              <a:rPr lang="en-US" dirty="0"/>
              <a:t>The Story of RowHammer</a:t>
            </a:r>
          </a:p>
          <a:p>
            <a:pPr lvl="1"/>
            <a:r>
              <a:rPr lang="en-US" sz="1300" dirty="0">
                <a:solidFill>
                  <a:srgbClr val="0432FF"/>
                </a:solidFill>
                <a:hlinkClick r:id="rId8">
                  <a:extLst>
                    <a:ext uri="{A12FA001-AC4F-418D-AE19-62706E023703}">
                      <ahyp:hlinkClr xmlns:ahyp="http://schemas.microsoft.com/office/drawing/2018/hyperlinkcolor" val="tx"/>
                    </a:ext>
                  </a:extLst>
                </a:hlinkClick>
              </a:rPr>
              <a:t>https://www.youtube.com/watch?v=sgd7PHQQ1AI&amp;list=PL5Q2soXY2Zi8D_5MGV6EnXEJHnV2YFBJl&amp;index=39</a:t>
            </a:r>
            <a:r>
              <a:rPr lang="en-US" sz="1300" dirty="0">
                <a:solidFill>
                  <a:srgbClr val="0432FF"/>
                </a:solidFill>
              </a:rPr>
              <a:t> </a:t>
            </a:r>
          </a:p>
        </p:txBody>
      </p:sp>
      <p:sp>
        <p:nvSpPr>
          <p:cNvPr id="4" name="Slide Number Placeholder 3">
            <a:extLst>
              <a:ext uri="{FF2B5EF4-FFF2-40B4-BE49-F238E27FC236}">
                <a16:creationId xmlns:a16="http://schemas.microsoft.com/office/drawing/2014/main" id="{311C77FB-9ABB-7441-88CE-6327AE3144E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448384894"/>
      </p:ext>
    </p:extLst>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DC03F-D161-E245-931A-AD7F4A463876}"/>
              </a:ext>
            </a:extLst>
          </p:cNvPr>
          <p:cNvSpPr>
            <a:spLocks noGrp="1"/>
          </p:cNvSpPr>
          <p:nvPr>
            <p:ph type="title"/>
          </p:nvPr>
        </p:nvSpPr>
        <p:spPr/>
        <p:txBody>
          <a:bodyPr/>
          <a:lstStyle/>
          <a:p>
            <a:r>
              <a:rPr lang="en-US" dirty="0"/>
              <a:t>Online Courses &amp; Lectures</a:t>
            </a:r>
          </a:p>
        </p:txBody>
      </p:sp>
      <p:sp>
        <p:nvSpPr>
          <p:cNvPr id="3" name="Content Placeholder 2">
            <a:extLst>
              <a:ext uri="{FF2B5EF4-FFF2-40B4-BE49-F238E27FC236}">
                <a16:creationId xmlns:a16="http://schemas.microsoft.com/office/drawing/2014/main" id="{477AA677-0510-9649-A9AF-28360FF80377}"/>
              </a:ext>
            </a:extLst>
          </p:cNvPr>
          <p:cNvSpPr>
            <a:spLocks noGrp="1"/>
          </p:cNvSpPr>
          <p:nvPr>
            <p:ph idx="1"/>
          </p:nvPr>
        </p:nvSpPr>
        <p:spPr>
          <a:xfrm>
            <a:off x="228600" y="1268760"/>
            <a:ext cx="8610600" cy="4979640"/>
          </a:xfrm>
        </p:spPr>
        <p:txBody>
          <a:bodyPr/>
          <a:lstStyle/>
          <a:p>
            <a:r>
              <a:rPr lang="en-US" b="1" dirty="0">
                <a:solidFill>
                  <a:srgbClr val="FF0000"/>
                </a:solidFill>
              </a:rPr>
              <a:t>First Computer Architecture &amp; Digital Design Course</a:t>
            </a:r>
          </a:p>
          <a:p>
            <a:pPr lvl="1"/>
            <a:r>
              <a:rPr lang="en-US" dirty="0"/>
              <a:t>Digital Design and Computer Architecture </a:t>
            </a:r>
          </a:p>
          <a:p>
            <a:pPr lvl="1"/>
            <a:r>
              <a:rPr lang="en-US" dirty="0"/>
              <a:t>Spring 2021 Livestream Edition: </a:t>
            </a:r>
            <a:r>
              <a:rPr lang="en-US" dirty="0">
                <a:solidFill>
                  <a:srgbClr val="0432FF"/>
                </a:solidFill>
                <a:hlinkClick r:id="rId2">
                  <a:extLst>
                    <a:ext uri="{A12FA001-AC4F-418D-AE19-62706E023703}">
                      <ahyp:hlinkClr xmlns:ahyp="http://schemas.microsoft.com/office/drawing/2018/hyperlinkcolor" val="tx"/>
                    </a:ext>
                  </a:extLst>
                </a:hlinkClick>
              </a:rPr>
              <a:t>https://www.youtube.com/watch?v=LbC0EZY8yw4&amp;list=PL5Q2soXY2Zi_uej3aY39YB5pfW4SJ7LlN</a:t>
            </a:r>
            <a:r>
              <a:rPr lang="en-US" dirty="0">
                <a:solidFill>
                  <a:srgbClr val="0432FF"/>
                </a:solidFill>
              </a:rPr>
              <a:t> </a:t>
            </a:r>
          </a:p>
          <a:p>
            <a:pPr lvl="1"/>
            <a:endParaRPr lang="en-US" dirty="0">
              <a:solidFill>
                <a:srgbClr val="0432FF"/>
              </a:solidFill>
            </a:endParaRPr>
          </a:p>
          <a:p>
            <a:r>
              <a:rPr lang="en-US" b="1" dirty="0">
                <a:solidFill>
                  <a:srgbClr val="FF0000"/>
                </a:solidFill>
              </a:rPr>
              <a:t>Advanced Computer Architecture Course</a:t>
            </a:r>
          </a:p>
          <a:p>
            <a:pPr lvl="1"/>
            <a:r>
              <a:rPr lang="en-US" dirty="0"/>
              <a:t>Computer Architecture</a:t>
            </a:r>
          </a:p>
          <a:p>
            <a:pPr lvl="1"/>
            <a:r>
              <a:rPr lang="en-US" dirty="0" err="1"/>
              <a:t>Falll</a:t>
            </a:r>
            <a:r>
              <a:rPr lang="en-US" dirty="0"/>
              <a:t> 2020 Edition: </a:t>
            </a:r>
            <a:r>
              <a:rPr lang="en-US" dirty="0">
                <a:solidFill>
                  <a:srgbClr val="0432FF"/>
                </a:solidFill>
                <a:hlinkClick r:id="rId3">
                  <a:extLst>
                    <a:ext uri="{A12FA001-AC4F-418D-AE19-62706E023703}">
                      <ahyp:hlinkClr xmlns:ahyp="http://schemas.microsoft.com/office/drawing/2018/hyperlinkcolor" val="tx"/>
                    </a:ext>
                  </a:extLst>
                </a:hlinkClick>
              </a:rPr>
              <a:t>https://www.youtube.com/watch?v=c3mPdZA-Fmc&amp;list=PL5Q2soXY2Zi9xidyIgBxUz7xRPS-wisBN</a:t>
            </a:r>
            <a:r>
              <a:rPr lang="en-US" dirty="0">
                <a:solidFill>
                  <a:srgbClr val="0432FF"/>
                </a:solidFill>
              </a:rPr>
              <a:t> </a:t>
            </a:r>
          </a:p>
        </p:txBody>
      </p:sp>
      <p:sp>
        <p:nvSpPr>
          <p:cNvPr id="4" name="Slide Number Placeholder 3">
            <a:extLst>
              <a:ext uri="{FF2B5EF4-FFF2-40B4-BE49-F238E27FC236}">
                <a16:creationId xmlns:a16="http://schemas.microsoft.com/office/drawing/2014/main" id="{7A3A7E02-2643-AE47-9E89-F1453DDD1EA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6B85FA6F-504C-B945-91C4-019393BC2F64}"/>
              </a:ext>
            </a:extLst>
          </p:cNvPr>
          <p:cNvSpPr txBox="1"/>
          <p:nvPr/>
        </p:nvSpPr>
        <p:spPr>
          <a:xfrm>
            <a:off x="1835696" y="6400800"/>
            <a:ext cx="561083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https://www.youtube.com/onurmutlulectures</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01019019"/>
      </p:ext>
    </p:extLst>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148D39F-6516-0B4D-8586-9DC3102EB4B5}"/>
              </a:ext>
            </a:extLst>
          </p:cNvPr>
          <p:cNvPicPr>
            <a:picLocks noChangeAspect="1"/>
          </p:cNvPicPr>
          <p:nvPr/>
        </p:nvPicPr>
        <p:blipFill>
          <a:blip r:embed="rId2"/>
          <a:stretch>
            <a:fillRect/>
          </a:stretch>
        </p:blipFill>
        <p:spPr>
          <a:xfrm>
            <a:off x="1307915" y="0"/>
            <a:ext cx="6528169" cy="6858000"/>
          </a:xfrm>
          <a:prstGeom prst="rect">
            <a:avLst/>
          </a:prstGeom>
        </p:spPr>
      </p:pic>
      <p:sp>
        <p:nvSpPr>
          <p:cNvPr id="4" name="Slide Number Placeholder 3">
            <a:extLst>
              <a:ext uri="{FF2B5EF4-FFF2-40B4-BE49-F238E27FC236}">
                <a16:creationId xmlns:a16="http://schemas.microsoft.com/office/drawing/2014/main" id="{7A3A7E02-2643-AE47-9E89-F1453DDD1EA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6B85FA6F-504C-B945-91C4-019393BC2F64}"/>
              </a:ext>
            </a:extLst>
          </p:cNvPr>
          <p:cNvSpPr txBox="1"/>
          <p:nvPr/>
        </p:nvSpPr>
        <p:spPr>
          <a:xfrm>
            <a:off x="1835696" y="6527085"/>
            <a:ext cx="561083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https://www.youtube.com/onurmutlulectures</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877926088"/>
      </p:ext>
    </p:extLst>
  </p:cSld>
  <p:clrMapOvr>
    <a:masterClrMapping/>
  </p:clrMapOvr>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D41-9F6D-2143-9F90-BFDEA0FB5AF4}"/>
              </a:ext>
            </a:extLst>
          </p:cNvPr>
          <p:cNvSpPr>
            <a:spLocks noGrp="1"/>
          </p:cNvSpPr>
          <p:nvPr>
            <p:ph type="title"/>
          </p:nvPr>
        </p:nvSpPr>
        <p:spPr/>
        <p:txBody>
          <a:bodyPr/>
          <a:lstStyle/>
          <a:p>
            <a:r>
              <a:rPr lang="en-US" sz="3600" dirty="0"/>
              <a:t>DDCA (Spring 2021)</a:t>
            </a:r>
          </a:p>
        </p:txBody>
      </p:sp>
      <p:sp>
        <p:nvSpPr>
          <p:cNvPr id="3" name="Content Placeholder 2">
            <a:extLst>
              <a:ext uri="{FF2B5EF4-FFF2-40B4-BE49-F238E27FC236}">
                <a16:creationId xmlns:a16="http://schemas.microsoft.com/office/drawing/2014/main" id="{54F2CB04-4AC0-1446-84A7-E56C0F7E03D4}"/>
              </a:ext>
            </a:extLst>
          </p:cNvPr>
          <p:cNvSpPr>
            <a:spLocks noGrp="1"/>
          </p:cNvSpPr>
          <p:nvPr>
            <p:ph idx="1"/>
          </p:nvPr>
        </p:nvSpPr>
        <p:spPr>
          <a:xfrm>
            <a:off x="228600" y="1371600"/>
            <a:ext cx="3767336" cy="4876800"/>
          </a:xfrm>
        </p:spPr>
        <p:txBody>
          <a:bodyPr/>
          <a:lstStyle/>
          <a:p>
            <a:r>
              <a:rPr lang="en-US" sz="1600" dirty="0">
                <a:solidFill>
                  <a:srgbClr val="0432FF"/>
                </a:solidFill>
                <a:hlinkClick r:id="rId2">
                  <a:extLst>
                    <a:ext uri="{A12FA001-AC4F-418D-AE19-62706E023703}">
                      <ahyp:hlinkClr xmlns:ahyp="http://schemas.microsoft.com/office/drawing/2018/hyperlinkcolor" val="tx"/>
                    </a:ext>
                  </a:extLst>
                </a:hlinkClick>
              </a:rPr>
              <a:t>https://safari.ethz.ch/digitaltechnik/spring2021/doku.php?id=schedule</a:t>
            </a:r>
            <a:r>
              <a:rPr lang="en-US" sz="1600" dirty="0">
                <a:solidFill>
                  <a:srgbClr val="0432FF"/>
                </a:solidFill>
              </a:rPr>
              <a:t> </a:t>
            </a:r>
          </a:p>
          <a:p>
            <a:endParaRPr lang="en-US" sz="1600" dirty="0">
              <a:solidFill>
                <a:srgbClr val="0432FF"/>
              </a:solidFill>
            </a:endParaRPr>
          </a:p>
          <a:p>
            <a:endParaRPr lang="en-US" sz="1600" dirty="0">
              <a:solidFill>
                <a:srgbClr val="0432FF"/>
              </a:solidFill>
            </a:endParaRPr>
          </a:p>
          <a:p>
            <a:r>
              <a:rPr lang="en-US" sz="1600" dirty="0">
                <a:solidFill>
                  <a:srgbClr val="0432FF"/>
                </a:solidFill>
                <a:hlinkClick r:id="rId3">
                  <a:extLst>
                    <a:ext uri="{A12FA001-AC4F-418D-AE19-62706E023703}">
                      <ahyp:hlinkClr xmlns:ahyp="http://schemas.microsoft.com/office/drawing/2018/hyperlinkcolor" val="tx"/>
                    </a:ext>
                  </a:extLst>
                </a:hlinkClick>
              </a:rPr>
              <a:t>https://www.youtube.com/watch?v=LbC0EZY8yw4&amp;list=PL5Q2soXY2Zi_uej3aY39YB5pfW4SJ7LlN</a:t>
            </a:r>
            <a:r>
              <a:rPr lang="en-US" sz="1600" dirty="0">
                <a:solidFill>
                  <a:srgbClr val="0432FF"/>
                </a:solidFill>
              </a:rPr>
              <a:t> </a:t>
            </a:r>
          </a:p>
          <a:p>
            <a:endParaRPr lang="en-US" sz="1600" dirty="0">
              <a:solidFill>
                <a:srgbClr val="0432FF"/>
              </a:solidFill>
            </a:endParaRPr>
          </a:p>
          <a:p>
            <a:endParaRPr lang="en-US" sz="1600" dirty="0">
              <a:solidFill>
                <a:srgbClr val="0432FF"/>
              </a:solidFill>
            </a:endParaRPr>
          </a:p>
          <a:p>
            <a:r>
              <a:rPr lang="en-US" sz="1600" dirty="0"/>
              <a:t>Bachelor’s course</a:t>
            </a:r>
          </a:p>
          <a:p>
            <a:pPr lvl="1"/>
            <a:r>
              <a:rPr lang="en-US" sz="1400" dirty="0"/>
              <a:t>2</a:t>
            </a:r>
            <a:r>
              <a:rPr lang="en-US" sz="1400" baseline="30000" dirty="0"/>
              <a:t>nd</a:t>
            </a:r>
            <a:r>
              <a:rPr lang="en-US" sz="1400" dirty="0"/>
              <a:t> semester at ETH Zurich</a:t>
            </a:r>
          </a:p>
          <a:p>
            <a:pPr lvl="1"/>
            <a:r>
              <a:rPr lang="en-US" sz="1400" dirty="0"/>
              <a:t>Rigorous introduction into “How Computers Work”</a:t>
            </a:r>
          </a:p>
          <a:p>
            <a:pPr lvl="1"/>
            <a:r>
              <a:rPr lang="en-US" sz="1400" dirty="0"/>
              <a:t>Digital Design/Logic</a:t>
            </a:r>
          </a:p>
          <a:p>
            <a:pPr lvl="1"/>
            <a:r>
              <a:rPr lang="en-US" sz="1400" dirty="0"/>
              <a:t>Computer Architecture</a:t>
            </a:r>
          </a:p>
          <a:p>
            <a:pPr lvl="1"/>
            <a:r>
              <a:rPr lang="en-US" sz="1400" dirty="0"/>
              <a:t>10 FPGA Lab Assignments</a:t>
            </a:r>
          </a:p>
          <a:p>
            <a:pPr marL="344487" lvl="1" indent="0">
              <a:buNone/>
            </a:pPr>
            <a:endParaRPr lang="en-US" sz="1400" dirty="0"/>
          </a:p>
          <a:p>
            <a:endParaRPr lang="en-US" sz="1600" dirty="0">
              <a:solidFill>
                <a:srgbClr val="0432FF"/>
              </a:solidFill>
            </a:endParaRPr>
          </a:p>
        </p:txBody>
      </p:sp>
      <p:sp>
        <p:nvSpPr>
          <p:cNvPr id="4" name="Slide Number Placeholder 3">
            <a:extLst>
              <a:ext uri="{FF2B5EF4-FFF2-40B4-BE49-F238E27FC236}">
                <a16:creationId xmlns:a16="http://schemas.microsoft.com/office/drawing/2014/main" id="{4C04A543-CA72-7D4F-8DC0-45297D94986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23677CC6-D719-7241-A215-F041FDC91C31}"/>
              </a:ext>
            </a:extLst>
          </p:cNvPr>
          <p:cNvPicPr>
            <a:picLocks noChangeAspect="1"/>
          </p:cNvPicPr>
          <p:nvPr/>
        </p:nvPicPr>
        <p:blipFill>
          <a:blip r:embed="rId4"/>
          <a:stretch>
            <a:fillRect/>
          </a:stretch>
        </p:blipFill>
        <p:spPr>
          <a:xfrm>
            <a:off x="4355976" y="0"/>
            <a:ext cx="4841293" cy="6858000"/>
          </a:xfrm>
          <a:prstGeom prst="rect">
            <a:avLst/>
          </a:prstGeom>
        </p:spPr>
      </p:pic>
    </p:spTree>
    <p:extLst>
      <p:ext uri="{BB962C8B-B14F-4D97-AF65-F5344CB8AC3E}">
        <p14:creationId xmlns:p14="http://schemas.microsoft.com/office/powerpoint/2010/main" val="3116191413"/>
      </p:ext>
    </p:extLst>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D41-9F6D-2143-9F90-BFDEA0FB5AF4}"/>
              </a:ext>
            </a:extLst>
          </p:cNvPr>
          <p:cNvSpPr>
            <a:spLocks noGrp="1"/>
          </p:cNvSpPr>
          <p:nvPr>
            <p:ph type="title"/>
          </p:nvPr>
        </p:nvSpPr>
        <p:spPr/>
        <p:txBody>
          <a:bodyPr/>
          <a:lstStyle/>
          <a:p>
            <a:r>
              <a:rPr lang="en-US" sz="3500" dirty="0"/>
              <a:t>Comp Arch (Fall 2020)</a:t>
            </a:r>
          </a:p>
        </p:txBody>
      </p:sp>
      <p:sp>
        <p:nvSpPr>
          <p:cNvPr id="3" name="Content Placeholder 2">
            <a:extLst>
              <a:ext uri="{FF2B5EF4-FFF2-40B4-BE49-F238E27FC236}">
                <a16:creationId xmlns:a16="http://schemas.microsoft.com/office/drawing/2014/main" id="{54F2CB04-4AC0-1446-84A7-E56C0F7E03D4}"/>
              </a:ext>
            </a:extLst>
          </p:cNvPr>
          <p:cNvSpPr>
            <a:spLocks noGrp="1"/>
          </p:cNvSpPr>
          <p:nvPr>
            <p:ph idx="1"/>
          </p:nvPr>
        </p:nvSpPr>
        <p:spPr>
          <a:xfrm>
            <a:off x="228600" y="1371600"/>
            <a:ext cx="4127376" cy="4876800"/>
          </a:xfrm>
        </p:spPr>
        <p:txBody>
          <a:bodyPr/>
          <a:lstStyle/>
          <a:p>
            <a:r>
              <a:rPr lang="en-US" sz="1600" dirty="0">
                <a:solidFill>
                  <a:srgbClr val="0432FF"/>
                </a:solidFill>
                <a:hlinkClick r:id="rId2">
                  <a:extLst>
                    <a:ext uri="{A12FA001-AC4F-418D-AE19-62706E023703}">
                      <ahyp:hlinkClr xmlns:ahyp="http://schemas.microsoft.com/office/drawing/2018/hyperlinkcolor" val="tx"/>
                    </a:ext>
                  </a:extLst>
                </a:hlinkClick>
              </a:rPr>
              <a:t>https://safari.ethz.ch/architecture/fall2020/doku.php?id=schedule</a:t>
            </a:r>
            <a:r>
              <a:rPr lang="en-US" sz="1600" dirty="0">
                <a:solidFill>
                  <a:srgbClr val="0432FF"/>
                </a:solidFill>
              </a:rPr>
              <a:t> </a:t>
            </a:r>
          </a:p>
          <a:p>
            <a:endParaRPr lang="en-US" sz="1600" dirty="0">
              <a:solidFill>
                <a:srgbClr val="0432FF"/>
              </a:solidFill>
            </a:endParaRPr>
          </a:p>
          <a:p>
            <a:endParaRPr lang="en-US" sz="1600" dirty="0">
              <a:solidFill>
                <a:srgbClr val="0432FF"/>
              </a:solidFill>
            </a:endParaRPr>
          </a:p>
          <a:p>
            <a:r>
              <a:rPr lang="en-US" sz="1600" dirty="0">
                <a:solidFill>
                  <a:srgbClr val="0432FF"/>
                </a:solidFill>
                <a:hlinkClick r:id="rId3">
                  <a:extLst>
                    <a:ext uri="{A12FA001-AC4F-418D-AE19-62706E023703}">
                      <ahyp:hlinkClr xmlns:ahyp="http://schemas.microsoft.com/office/drawing/2018/hyperlinkcolor" val="tx"/>
                    </a:ext>
                  </a:extLst>
                </a:hlinkClick>
              </a:rPr>
              <a:t>https://www.youtube.com/watch?v=c3mPdZA-Fmc&amp;list=PL5Q2soXY2Zi9xidyIgBxUz7xRPS-wisBN</a:t>
            </a:r>
            <a:endParaRPr lang="en-US" sz="1600" dirty="0">
              <a:solidFill>
                <a:srgbClr val="0432FF"/>
              </a:solidFill>
            </a:endParaRPr>
          </a:p>
          <a:p>
            <a:endParaRPr lang="en-US" sz="1600" dirty="0">
              <a:solidFill>
                <a:srgbClr val="0432FF"/>
              </a:solidFill>
            </a:endParaRPr>
          </a:p>
          <a:p>
            <a:endParaRPr lang="en-US" sz="1600" dirty="0">
              <a:solidFill>
                <a:srgbClr val="0432FF"/>
              </a:solidFill>
            </a:endParaRPr>
          </a:p>
          <a:p>
            <a:r>
              <a:rPr lang="en-US" sz="1600" dirty="0"/>
              <a:t>Master’s level course</a:t>
            </a:r>
          </a:p>
          <a:p>
            <a:pPr lvl="1"/>
            <a:r>
              <a:rPr lang="en-US" sz="1400" dirty="0"/>
              <a:t>Taken by Bachelor’s/Masters/PhD students</a:t>
            </a:r>
          </a:p>
          <a:p>
            <a:pPr lvl="1"/>
            <a:r>
              <a:rPr lang="en-US" sz="1400" dirty="0"/>
              <a:t>Cutting-edge research topics + fundamentals in Computer Architecture</a:t>
            </a:r>
          </a:p>
          <a:p>
            <a:pPr lvl="1"/>
            <a:r>
              <a:rPr lang="en-US" sz="1400" dirty="0"/>
              <a:t>5 Simulator-based Lab Assignments</a:t>
            </a:r>
          </a:p>
          <a:p>
            <a:pPr lvl="1"/>
            <a:r>
              <a:rPr lang="en-US" sz="1400" dirty="0"/>
              <a:t>Potential research exploration</a:t>
            </a:r>
          </a:p>
          <a:p>
            <a:pPr lvl="1"/>
            <a:r>
              <a:rPr lang="en-US" sz="1400" dirty="0"/>
              <a:t>Many research readings</a:t>
            </a:r>
          </a:p>
          <a:p>
            <a:endParaRPr lang="en-US" sz="1600" dirty="0">
              <a:solidFill>
                <a:srgbClr val="0432FF"/>
              </a:solidFill>
            </a:endParaRPr>
          </a:p>
        </p:txBody>
      </p:sp>
      <p:sp>
        <p:nvSpPr>
          <p:cNvPr id="4" name="Slide Number Placeholder 3">
            <a:extLst>
              <a:ext uri="{FF2B5EF4-FFF2-40B4-BE49-F238E27FC236}">
                <a16:creationId xmlns:a16="http://schemas.microsoft.com/office/drawing/2014/main" id="{4C04A543-CA72-7D4F-8DC0-45297D94986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6D47789A-BBAC-2448-B054-F1A7DF0E8C97}"/>
              </a:ext>
            </a:extLst>
          </p:cNvPr>
          <p:cNvPicPr>
            <a:picLocks noChangeAspect="1"/>
          </p:cNvPicPr>
          <p:nvPr/>
        </p:nvPicPr>
        <p:blipFill>
          <a:blip r:embed="rId4"/>
          <a:stretch>
            <a:fillRect/>
          </a:stretch>
        </p:blipFill>
        <p:spPr>
          <a:xfrm>
            <a:off x="4339219" y="0"/>
            <a:ext cx="4841293" cy="6858000"/>
          </a:xfrm>
          <a:prstGeom prst="rect">
            <a:avLst/>
          </a:prstGeom>
        </p:spPr>
      </p:pic>
    </p:spTree>
    <p:extLst>
      <p:ext uri="{BB962C8B-B14F-4D97-AF65-F5344CB8AC3E}">
        <p14:creationId xmlns:p14="http://schemas.microsoft.com/office/powerpoint/2010/main" val="1253835465"/>
      </p:ext>
    </p:extLst>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51EAB-761A-E348-B335-E0E410C63CDB}"/>
              </a:ext>
            </a:extLst>
          </p:cNvPr>
          <p:cNvSpPr>
            <a:spLocks noGrp="1"/>
          </p:cNvSpPr>
          <p:nvPr>
            <p:ph type="title"/>
          </p:nvPr>
        </p:nvSpPr>
        <p:spPr/>
        <p:txBody>
          <a:bodyPr/>
          <a:lstStyle/>
          <a:p>
            <a:r>
              <a:rPr lang="en-US" dirty="0"/>
              <a:t>A Talk on Impactful Research &amp; Teaching</a:t>
            </a:r>
          </a:p>
        </p:txBody>
      </p:sp>
      <p:sp>
        <p:nvSpPr>
          <p:cNvPr id="3" name="Content Placeholder 2">
            <a:extLst>
              <a:ext uri="{FF2B5EF4-FFF2-40B4-BE49-F238E27FC236}">
                <a16:creationId xmlns:a16="http://schemas.microsoft.com/office/drawing/2014/main" id="{3D3726AD-987B-2848-AD67-E881431FE6A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52B96CCF-B819-EB4D-B48C-D0F7B7B86F17}"/>
              </a:ext>
            </a:extLst>
          </p:cNvPr>
          <p:cNvSpPr>
            <a:spLocks noGrp="1"/>
          </p:cNvSpPr>
          <p:nvPr>
            <p:ph type="sldNum" sz="quarter" idx="11"/>
          </p:nvPr>
        </p:nvSpPr>
        <p:spPr/>
        <p:txBody>
          <a:bodyPr/>
          <a:lstStyle/>
          <a:p>
            <a:fld id="{323594FA-E141-4234-AE05-360401972BE7}" type="slidenum">
              <a:rPr lang="en-US" altLang="en-US" smtClean="0"/>
              <a:pPr/>
              <a:t>228</a:t>
            </a:fld>
            <a:endParaRPr lang="en-US" altLang="en-US"/>
          </a:p>
        </p:txBody>
      </p:sp>
      <p:sp>
        <p:nvSpPr>
          <p:cNvPr id="5" name="Rectangle 4">
            <a:extLst>
              <a:ext uri="{FF2B5EF4-FFF2-40B4-BE49-F238E27FC236}">
                <a16:creationId xmlns:a16="http://schemas.microsoft.com/office/drawing/2014/main" id="{CAAE4B76-6AAF-1041-9885-AAD0BFDFEA4C}"/>
              </a:ext>
            </a:extLst>
          </p:cNvPr>
          <p:cNvSpPr/>
          <p:nvPr/>
        </p:nvSpPr>
        <p:spPr>
          <a:xfrm>
            <a:off x="-76200" y="6535579"/>
            <a:ext cx="9153500" cy="246221"/>
          </a:xfrm>
          <a:prstGeom prst="rect">
            <a:avLst/>
          </a:prstGeom>
        </p:spPr>
        <p:txBody>
          <a:bodyPr wrap="square">
            <a:spAutoFit/>
          </a:bodyPr>
          <a:lstStyle/>
          <a:p>
            <a:pPr lvl="0" algn="ctr">
              <a:defRPr/>
            </a:pPr>
            <a:r>
              <a:rPr lang="en-US" sz="1000" dirty="0">
                <a:solidFill>
                  <a:srgbClr val="0000FF"/>
                </a:solidFill>
                <a:ea typeface="ＭＳ Ｐゴシック" panose="020B0600070205080204" pitchFamily="34" charset="-128"/>
                <a:hlinkClick r:id="rId2">
                  <a:extLst>
                    <a:ext uri="{A12FA001-AC4F-418D-AE19-62706E023703}">
                      <ahyp:hlinkClr xmlns:ahyp="http://schemas.microsoft.com/office/drawing/2018/hyperlinkcolor" val="tx"/>
                    </a:ext>
                  </a:extLst>
                </a:hlinkClick>
              </a:rPr>
              <a:t>https://www.youtube.com/watch?v=83tlorht7Mc&amp;list=PL5Q2soXY2Zi8D_5MGV6EnXEJHnV2YFBJl&amp;index=54</a:t>
            </a:r>
            <a:r>
              <a:rPr lang="en-US" sz="1000" dirty="0">
                <a:solidFill>
                  <a:srgbClr val="0000FF"/>
                </a:solidFill>
                <a:ea typeface="ＭＳ Ｐゴシック" panose="020B0600070205080204" pitchFamily="34" charset="-128"/>
              </a:rPr>
              <a:t> </a:t>
            </a:r>
            <a:endParaRPr kumimoji="0" lang="en-US" sz="100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518B1DC4-854D-CC48-8A53-63A089706779}"/>
              </a:ext>
            </a:extLst>
          </p:cNvPr>
          <p:cNvPicPr>
            <a:picLocks noChangeAspect="1"/>
          </p:cNvPicPr>
          <p:nvPr/>
        </p:nvPicPr>
        <p:blipFill>
          <a:blip r:embed="rId3"/>
          <a:stretch>
            <a:fillRect/>
          </a:stretch>
        </p:blipFill>
        <p:spPr>
          <a:xfrm>
            <a:off x="830739" y="908720"/>
            <a:ext cx="7413669" cy="5396058"/>
          </a:xfrm>
          <a:prstGeom prst="rect">
            <a:avLst/>
          </a:prstGeom>
        </p:spPr>
      </p:pic>
    </p:spTree>
    <p:extLst>
      <p:ext uri="{BB962C8B-B14F-4D97-AF65-F5344CB8AC3E}">
        <p14:creationId xmlns:p14="http://schemas.microsoft.com/office/powerpoint/2010/main" val="447405483"/>
      </p:ext>
    </p:extLst>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p:txBody>
          <a:bodyPr/>
          <a:lstStyle/>
          <a:p>
            <a:r>
              <a:rPr lang="en-US" dirty="0"/>
              <a:t>More on the UPMEM PIM System</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endParaRPr lang="en-US" dirty="0">
              <a:solidFill>
                <a:srgbClr val="0000FF"/>
              </a:solidFill>
            </a:endParaRPr>
          </a:p>
        </p:txBody>
      </p:sp>
      <p:sp>
        <p:nvSpPr>
          <p:cNvPr id="5" name="Rectangle 4">
            <a:extLst>
              <a:ext uri="{FF2B5EF4-FFF2-40B4-BE49-F238E27FC236}">
                <a16:creationId xmlns:a16="http://schemas.microsoft.com/office/drawing/2014/main" id="{5DFA3366-29E6-914D-98EA-E6458972951E}"/>
              </a:ext>
            </a:extLst>
          </p:cNvPr>
          <p:cNvSpPr/>
          <p:nvPr/>
        </p:nvSpPr>
        <p:spPr>
          <a:xfrm>
            <a:off x="-76200" y="6535579"/>
            <a:ext cx="915350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https://www.youtube.com/watch?v=Sscy1Wrr22A&amp;list=PL5Q2soXY2Zi9xidyIgBxUz7xRPS-wisBN&amp;index=26</a:t>
            </a: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rPr>
              <a:t> </a:t>
            </a:r>
          </a:p>
        </p:txBody>
      </p:sp>
      <p:pic>
        <p:nvPicPr>
          <p:cNvPr id="4" name="Picture 3">
            <a:extLst>
              <a:ext uri="{FF2B5EF4-FFF2-40B4-BE49-F238E27FC236}">
                <a16:creationId xmlns:a16="http://schemas.microsoft.com/office/drawing/2014/main" id="{BC9E9B4F-8A34-9544-86B1-2FE3041A688A}"/>
              </a:ext>
            </a:extLst>
          </p:cNvPr>
          <p:cNvPicPr>
            <a:picLocks noChangeAspect="1"/>
          </p:cNvPicPr>
          <p:nvPr/>
        </p:nvPicPr>
        <p:blipFill>
          <a:blip r:embed="rId3"/>
          <a:stretch>
            <a:fillRect/>
          </a:stretch>
        </p:blipFill>
        <p:spPr>
          <a:xfrm>
            <a:off x="609600" y="929271"/>
            <a:ext cx="7848600" cy="5511108"/>
          </a:xfrm>
          <a:prstGeom prst="rect">
            <a:avLst/>
          </a:prstGeom>
        </p:spPr>
      </p:pic>
    </p:spTree>
    <p:extLst>
      <p:ext uri="{BB962C8B-B14F-4D97-AF65-F5344CB8AC3E}">
        <p14:creationId xmlns:p14="http://schemas.microsoft.com/office/powerpoint/2010/main" val="21634962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DA2A0-7490-744D-B60D-81215B72FEBB}"/>
              </a:ext>
            </a:extLst>
          </p:cNvPr>
          <p:cNvSpPr>
            <a:spLocks noGrp="1"/>
          </p:cNvSpPr>
          <p:nvPr>
            <p:ph type="title"/>
          </p:nvPr>
        </p:nvSpPr>
        <p:spPr/>
        <p:txBody>
          <a:bodyPr/>
          <a:lstStyle/>
          <a:p>
            <a:r>
              <a:rPr lang="en-US" dirty="0"/>
              <a:t>How to Handle Data Well</a:t>
            </a:r>
          </a:p>
        </p:txBody>
      </p:sp>
      <p:sp>
        <p:nvSpPr>
          <p:cNvPr id="3" name="Content Placeholder 2">
            <a:extLst>
              <a:ext uri="{FF2B5EF4-FFF2-40B4-BE49-F238E27FC236}">
                <a16:creationId xmlns:a16="http://schemas.microsoft.com/office/drawing/2014/main" id="{F9739C49-7CA6-0A4F-B6A6-39271AEA7AD4}"/>
              </a:ext>
            </a:extLst>
          </p:cNvPr>
          <p:cNvSpPr>
            <a:spLocks noGrp="1"/>
          </p:cNvSpPr>
          <p:nvPr>
            <p:ph idx="1"/>
          </p:nvPr>
        </p:nvSpPr>
        <p:spPr>
          <a:xfrm>
            <a:off x="228600" y="1196752"/>
            <a:ext cx="8610600" cy="4876800"/>
          </a:xfrm>
        </p:spPr>
        <p:txBody>
          <a:bodyPr/>
          <a:lstStyle/>
          <a:p>
            <a:r>
              <a:rPr lang="en-US" dirty="0"/>
              <a:t>Ensure data does not overwhelm the components</a:t>
            </a:r>
          </a:p>
          <a:p>
            <a:pPr lvl="1"/>
            <a:r>
              <a:rPr lang="en-US" dirty="0"/>
              <a:t>via intelligent algorithms</a:t>
            </a:r>
          </a:p>
          <a:p>
            <a:pPr lvl="1"/>
            <a:r>
              <a:rPr lang="en-US" dirty="0"/>
              <a:t>via intelligent architectures</a:t>
            </a:r>
          </a:p>
          <a:p>
            <a:pPr lvl="1"/>
            <a:r>
              <a:rPr lang="en-US" dirty="0"/>
              <a:t>via whole system designs: algorithm-architecture-devices</a:t>
            </a:r>
          </a:p>
          <a:p>
            <a:pPr lvl="1"/>
            <a:endParaRPr lang="en-US" dirty="0"/>
          </a:p>
          <a:p>
            <a:pPr lvl="1"/>
            <a:endParaRPr lang="en-US" dirty="0"/>
          </a:p>
          <a:p>
            <a:r>
              <a:rPr lang="en-US" dirty="0"/>
              <a:t>Take advantage of vast amounts of data and metadata</a:t>
            </a:r>
          </a:p>
          <a:p>
            <a:pPr lvl="1"/>
            <a:r>
              <a:rPr lang="en-US" dirty="0"/>
              <a:t>to improve architectural &amp; system-level decisions </a:t>
            </a:r>
          </a:p>
          <a:p>
            <a:pPr lvl="1"/>
            <a:endParaRPr lang="en-US" dirty="0"/>
          </a:p>
          <a:p>
            <a:pPr lvl="1"/>
            <a:endParaRPr lang="en-US" dirty="0"/>
          </a:p>
          <a:p>
            <a:r>
              <a:rPr lang="en-US" dirty="0"/>
              <a:t>Understand and exploit properties of (different) data</a:t>
            </a:r>
          </a:p>
          <a:p>
            <a:pPr lvl="1"/>
            <a:r>
              <a:rPr lang="en-US" dirty="0"/>
              <a:t>to improve algorithms &amp; architectures in various metrics</a:t>
            </a:r>
          </a:p>
          <a:p>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3523FF48-EF17-B147-BE03-650132864BE6}"/>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23</a:t>
            </a:fld>
            <a:endParaRPr lang="en-US" altLang="en-US">
              <a:solidFill>
                <a:srgbClr val="000000"/>
              </a:solidFill>
            </a:endParaRPr>
          </a:p>
        </p:txBody>
      </p:sp>
    </p:spTree>
    <p:extLst>
      <p:ext uri="{BB962C8B-B14F-4D97-AF65-F5344CB8AC3E}">
        <p14:creationId xmlns:p14="http://schemas.microsoft.com/office/powerpoint/2010/main" val="23210022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90E75-44AE-3749-84A1-9991C665D4E8}"/>
              </a:ext>
            </a:extLst>
          </p:cNvPr>
          <p:cNvSpPr>
            <a:spLocks noGrp="1"/>
          </p:cNvSpPr>
          <p:nvPr>
            <p:ph type="title"/>
          </p:nvPr>
        </p:nvSpPr>
        <p:spPr/>
        <p:txBody>
          <a:bodyPr/>
          <a:lstStyle/>
          <a:p>
            <a:r>
              <a:rPr lang="en-US" dirty="0"/>
              <a:t>An Interview on Research and Education</a:t>
            </a:r>
          </a:p>
        </p:txBody>
      </p:sp>
      <p:sp>
        <p:nvSpPr>
          <p:cNvPr id="3" name="Content Placeholder 2">
            <a:extLst>
              <a:ext uri="{FF2B5EF4-FFF2-40B4-BE49-F238E27FC236}">
                <a16:creationId xmlns:a16="http://schemas.microsoft.com/office/drawing/2014/main" id="{69BE6586-EEE6-A04A-A548-5966B309FAAB}"/>
              </a:ext>
            </a:extLst>
          </p:cNvPr>
          <p:cNvSpPr>
            <a:spLocks noGrp="1"/>
          </p:cNvSpPr>
          <p:nvPr>
            <p:ph idx="1"/>
          </p:nvPr>
        </p:nvSpPr>
        <p:spPr/>
        <p:txBody>
          <a:bodyPr/>
          <a:lstStyle/>
          <a:p>
            <a:r>
              <a:rPr lang="en-US" dirty="0">
                <a:solidFill>
                  <a:srgbClr val="0432FF"/>
                </a:solidFill>
              </a:rPr>
              <a:t>Computing Research and Education (@ ISCA 2019)</a:t>
            </a:r>
          </a:p>
          <a:p>
            <a:pPr lvl="1"/>
            <a:r>
              <a:rPr lang="en-US" dirty="0">
                <a:hlinkClick r:id="rId2"/>
              </a:rPr>
              <a:t>https://www.youtube.com/watch?v=8ffSEKZhmvo&amp;list=PL5Q2soXY2Zi_4oP9LdL3cc8G6NIjD2Ydz</a:t>
            </a:r>
            <a:endParaRPr lang="en-US" dirty="0"/>
          </a:p>
          <a:p>
            <a:pPr lvl="1"/>
            <a:endParaRPr lang="en-US" dirty="0"/>
          </a:p>
          <a:p>
            <a:pPr lvl="1"/>
            <a:endParaRPr lang="en-US" dirty="0"/>
          </a:p>
          <a:p>
            <a:r>
              <a:rPr lang="en-US" dirty="0">
                <a:solidFill>
                  <a:srgbClr val="0432FF"/>
                </a:solidFill>
              </a:rPr>
              <a:t>Maurice Wilkes Award Speech (10 minutes)</a:t>
            </a:r>
          </a:p>
          <a:p>
            <a:pPr lvl="1"/>
            <a:r>
              <a:rPr lang="en-US" dirty="0">
                <a:hlinkClick r:id="rId3"/>
              </a:rPr>
              <a:t>https://www.youtube.com/watch?v=tcQ3zZ3JpuA&amp;list=PL5Q2soXY2Zi8D_5MGV6EnXEJHnV2YFBJl&amp;index=15</a:t>
            </a:r>
            <a:endParaRPr lang="en-US" dirty="0"/>
          </a:p>
        </p:txBody>
      </p:sp>
      <p:sp>
        <p:nvSpPr>
          <p:cNvPr id="4" name="Slide Number Placeholder 3">
            <a:extLst>
              <a:ext uri="{FF2B5EF4-FFF2-40B4-BE49-F238E27FC236}">
                <a16:creationId xmlns:a16="http://schemas.microsoft.com/office/drawing/2014/main" id="{8EF1CA24-C7A2-D849-8A4D-9CCFFD7B50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230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478080854"/>
      </p:ext>
    </p:extLst>
  </p:cSld>
  <p:clrMapOvr>
    <a:masterClrMapping/>
  </p:clrMapOvr>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45B70-88E5-4A45-8F0F-98E8802735F5}"/>
              </a:ext>
            </a:extLst>
          </p:cNvPr>
          <p:cNvSpPr>
            <a:spLocks noGrp="1"/>
          </p:cNvSpPr>
          <p:nvPr>
            <p:ph type="title"/>
          </p:nvPr>
        </p:nvSpPr>
        <p:spPr/>
        <p:txBody>
          <a:bodyPr/>
          <a:lstStyle/>
          <a:p>
            <a:r>
              <a:rPr lang="en-US" dirty="0"/>
              <a:t>More Thoughts and Suggestions</a:t>
            </a:r>
          </a:p>
        </p:txBody>
      </p:sp>
      <p:sp>
        <p:nvSpPr>
          <p:cNvPr id="3" name="Content Placeholder 2">
            <a:extLst>
              <a:ext uri="{FF2B5EF4-FFF2-40B4-BE49-F238E27FC236}">
                <a16:creationId xmlns:a16="http://schemas.microsoft.com/office/drawing/2014/main" id="{163D66C4-277F-5645-8E15-23E56F3B54BA}"/>
              </a:ext>
            </a:extLst>
          </p:cNvPr>
          <p:cNvSpPr>
            <a:spLocks noGrp="1"/>
          </p:cNvSpPr>
          <p:nvPr>
            <p:ph idx="1"/>
          </p:nvPr>
        </p:nvSpPr>
        <p:spPr>
          <a:xfrm>
            <a:off x="228600" y="1052736"/>
            <a:ext cx="8915400" cy="5195664"/>
          </a:xfrm>
        </p:spPr>
        <p:txBody>
          <a:bodyPr/>
          <a:lstStyle/>
          <a:p>
            <a:r>
              <a:rPr lang="en-US" sz="1800" dirty="0"/>
              <a:t>Onur Mutlu,</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"Some Reflections (on DRAM)"</a:t>
            </a:r>
            <a:br>
              <a:rPr lang="en-US" sz="1800" dirty="0">
                <a:solidFill>
                  <a:srgbClr val="0432FF"/>
                </a:solidFill>
              </a:rPr>
            </a:br>
            <a:r>
              <a:rPr lang="en-US" sz="1800" i="1" dirty="0"/>
              <a:t>Award Speech for </a:t>
            </a:r>
            <a:r>
              <a:rPr lang="en-US" sz="1800" i="1" dirty="0">
                <a:hlinkClick r:id="rId3"/>
              </a:rPr>
              <a:t>ACM SIGARCH Maurice Wilkes Award</a:t>
            </a:r>
            <a:r>
              <a:rPr lang="en-US" sz="1800" i="1" dirty="0"/>
              <a:t>, at the </a:t>
            </a:r>
            <a:r>
              <a:rPr lang="en-US" sz="1800" b="1" i="1" dirty="0"/>
              <a:t>ISCA</a:t>
            </a:r>
            <a:r>
              <a:rPr lang="en-US" sz="1800" i="1" dirty="0"/>
              <a:t> Awards Ceremony</a:t>
            </a:r>
            <a:r>
              <a:rPr lang="en-US" sz="1800" dirty="0"/>
              <a:t>, Phoenix, AZ, USA, 25 June 2019.</a:t>
            </a:r>
            <a:br>
              <a:rPr lang="en-US" sz="1800" dirty="0"/>
            </a:br>
            <a:r>
              <a:rPr lang="en-US" sz="1800" dirty="0"/>
              <a:t>[</a:t>
            </a:r>
            <a:r>
              <a:rPr lang="en-US" sz="1800" dirty="0">
                <a:hlinkClick r:id="rId2"/>
              </a:rPr>
              <a:t>Slides (pptx)</a:t>
            </a:r>
            <a:r>
              <a:rPr lang="en-US" sz="1800" dirty="0"/>
              <a:t> </a:t>
            </a:r>
            <a:r>
              <a:rPr lang="en-US" sz="1800" dirty="0">
                <a:hlinkClick r:id="rId4"/>
              </a:rPr>
              <a:t>(pdf)</a:t>
            </a:r>
            <a:r>
              <a:rPr lang="en-US" sz="1800" dirty="0"/>
              <a:t>]</a:t>
            </a:r>
            <a:br>
              <a:rPr lang="en-US" sz="1800" dirty="0"/>
            </a:br>
            <a:r>
              <a:rPr lang="en-US" sz="1800" dirty="0"/>
              <a:t>[</a:t>
            </a:r>
            <a:r>
              <a:rPr lang="en-US" sz="1800" dirty="0">
                <a:hlinkClick r:id="rId5"/>
              </a:rPr>
              <a:t>Video of Award Acceptance Speech (Youtube; 10 minutes)</a:t>
            </a:r>
            <a:r>
              <a:rPr lang="en-US" sz="1800" dirty="0"/>
              <a:t> </a:t>
            </a:r>
            <a:r>
              <a:rPr lang="en-US" sz="1800" dirty="0">
                <a:hlinkClick r:id="rId6"/>
              </a:rPr>
              <a:t>(Youku; 13 minutes)</a:t>
            </a:r>
            <a:r>
              <a:rPr lang="en-US" sz="1800" dirty="0"/>
              <a:t>]</a:t>
            </a:r>
            <a:br>
              <a:rPr lang="en-US" sz="1800" dirty="0"/>
            </a:br>
            <a:r>
              <a:rPr lang="en-US" sz="1800" dirty="0"/>
              <a:t>[</a:t>
            </a:r>
            <a:r>
              <a:rPr lang="en-US" sz="1800" dirty="0">
                <a:hlinkClick r:id="rId7"/>
              </a:rPr>
              <a:t>Video of Interview after Award Acceptance (Youtube; 1 hour 6 minutes)</a:t>
            </a:r>
            <a:r>
              <a:rPr lang="en-US" sz="1800" dirty="0"/>
              <a:t> </a:t>
            </a:r>
            <a:r>
              <a:rPr lang="en-US" sz="1800" dirty="0">
                <a:hlinkClick r:id="rId8"/>
              </a:rPr>
              <a:t>(Youku; 1 hour 6 minutes)</a:t>
            </a:r>
            <a:r>
              <a:rPr lang="en-US" sz="1800" dirty="0"/>
              <a:t>]</a:t>
            </a:r>
            <a:br>
              <a:rPr lang="en-US" sz="1800" dirty="0"/>
            </a:br>
            <a:r>
              <a:rPr lang="en-US" sz="1800" dirty="0"/>
              <a:t>[</a:t>
            </a:r>
            <a:r>
              <a:rPr lang="en-US" sz="1800" dirty="0">
                <a:hlinkClick r:id="rId9"/>
              </a:rPr>
              <a:t>News Article on "ACM SIGARCH Maurice Wilkes Award goes to Prof. Onur Mutlu"</a:t>
            </a:r>
            <a:r>
              <a:rPr lang="en-US" sz="1800" dirty="0"/>
              <a:t>]</a:t>
            </a:r>
          </a:p>
          <a:p>
            <a:pPr marL="0" indent="0">
              <a:buNone/>
            </a:pPr>
            <a:br>
              <a:rPr lang="en-US" sz="2000" dirty="0"/>
            </a:br>
            <a:endParaRPr lang="en-US" sz="1900" dirty="0"/>
          </a:p>
          <a:p>
            <a:r>
              <a:rPr lang="en-US" sz="1900" dirty="0"/>
              <a:t>Onur Mutlu,</a:t>
            </a:r>
            <a:br>
              <a:rPr lang="en-US" sz="1900" dirty="0"/>
            </a:br>
            <a:r>
              <a:rPr lang="en-US" sz="1900" b="1" dirty="0">
                <a:solidFill>
                  <a:srgbClr val="0432FF"/>
                </a:solidFill>
                <a:hlinkClick r:id="rId10">
                  <a:extLst>
                    <a:ext uri="{A12FA001-AC4F-418D-AE19-62706E023703}">
                      <ahyp:hlinkClr xmlns:ahyp="http://schemas.microsoft.com/office/drawing/2018/hyperlinkcolor" val="tx"/>
                    </a:ext>
                  </a:extLst>
                </a:hlinkClick>
              </a:rPr>
              <a:t>"How to Build an Impactful Research Group"</a:t>
            </a:r>
            <a:br>
              <a:rPr lang="en-US" sz="1900" dirty="0"/>
            </a:br>
            <a:r>
              <a:rPr lang="en-US" sz="1900" i="1" dirty="0">
                <a:hlinkClick r:id="rId11"/>
              </a:rPr>
              <a:t>57th Design Automation Conference Early Career Workshop (</a:t>
            </a:r>
            <a:r>
              <a:rPr lang="en-US" sz="1900" b="1" i="1" dirty="0">
                <a:hlinkClick r:id="rId11"/>
              </a:rPr>
              <a:t>DAC</a:t>
            </a:r>
            <a:r>
              <a:rPr lang="en-US" sz="1900" i="1" dirty="0">
                <a:hlinkClick r:id="rId11"/>
              </a:rPr>
              <a:t>)</a:t>
            </a:r>
            <a:r>
              <a:rPr lang="en-US" sz="1900" dirty="0"/>
              <a:t>, Virtual, 19 July 2020.</a:t>
            </a:r>
            <a:br>
              <a:rPr lang="en-US" sz="1900" dirty="0"/>
            </a:br>
            <a:r>
              <a:rPr lang="en-US" sz="1900" dirty="0"/>
              <a:t>[</a:t>
            </a:r>
            <a:r>
              <a:rPr lang="en-US" sz="1900" dirty="0">
                <a:hlinkClick r:id="rId10"/>
              </a:rPr>
              <a:t>Slides (pptx)</a:t>
            </a:r>
            <a:r>
              <a:rPr lang="en-US" sz="1900" dirty="0"/>
              <a:t> </a:t>
            </a:r>
            <a:r>
              <a:rPr lang="en-US" sz="1900" dirty="0">
                <a:hlinkClick r:id="rId12"/>
              </a:rPr>
              <a:t>(pdf)</a:t>
            </a:r>
            <a:r>
              <a:rPr lang="en-US" sz="1900" dirty="0"/>
              <a:t>]</a:t>
            </a:r>
            <a:br>
              <a:rPr lang="en-US" sz="2000" dirty="0"/>
            </a:br>
            <a:endParaRPr lang="en-US" sz="1900" dirty="0"/>
          </a:p>
          <a:p>
            <a:pPr marL="0" indent="0">
              <a:buNone/>
            </a:pPr>
            <a:br>
              <a:rPr lang="en-US" dirty="0"/>
            </a:br>
            <a:endParaRPr lang="en-US" dirty="0"/>
          </a:p>
        </p:txBody>
      </p:sp>
    </p:spTree>
    <p:extLst>
      <p:ext uri="{BB962C8B-B14F-4D97-AF65-F5344CB8AC3E}">
        <p14:creationId xmlns:p14="http://schemas.microsoft.com/office/powerpoint/2010/main" val="3036253482"/>
      </p:ext>
    </p:extLst>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Papers, Talks, Videos, Artifacts</a:t>
            </a:r>
          </a:p>
        </p:txBody>
      </p:sp>
      <p:sp>
        <p:nvSpPr>
          <p:cNvPr id="3" name="Content Placeholder 2"/>
          <p:cNvSpPr>
            <a:spLocks noGrp="1"/>
          </p:cNvSpPr>
          <p:nvPr>
            <p:ph idx="1"/>
          </p:nvPr>
        </p:nvSpPr>
        <p:spPr/>
        <p:txBody>
          <a:bodyPr/>
          <a:lstStyle/>
          <a:p>
            <a:endParaRPr lang="en-US" dirty="0"/>
          </a:p>
          <a:p>
            <a:r>
              <a:rPr lang="en-US" dirty="0"/>
              <a:t>All are available at</a:t>
            </a:r>
          </a:p>
          <a:p>
            <a:pPr marL="0" indent="0">
              <a:buNone/>
            </a:pPr>
            <a:endParaRPr lang="en-US" dirty="0"/>
          </a:p>
          <a:p>
            <a:pPr marL="344487" lvl="1" indent="0">
              <a:buNone/>
            </a:pPr>
            <a:r>
              <a:rPr lang="en-US" b="1" dirty="0">
                <a:solidFill>
                  <a:srgbClr val="0432FF"/>
                </a:solidFill>
                <a:hlinkClick r:id="rId2">
                  <a:extLst>
                    <a:ext uri="{A12FA001-AC4F-418D-AE19-62706E023703}">
                      <ahyp:hlinkClr xmlns:ahyp="http://schemas.microsoft.com/office/drawing/2018/hyperlinkcolor" val="tx"/>
                    </a:ext>
                  </a:extLst>
                </a:hlinkClick>
              </a:rPr>
              <a:t>https://people.inf.ethz.ch/omutlu/projects.htm</a:t>
            </a:r>
            <a:r>
              <a:rPr lang="en-US" b="1" dirty="0">
                <a:solidFill>
                  <a:srgbClr val="0432FF"/>
                </a:solidFill>
              </a:rPr>
              <a:t> </a:t>
            </a:r>
          </a:p>
          <a:p>
            <a:pPr marL="344487" lvl="1" indent="0">
              <a:buNone/>
            </a:pPr>
            <a:r>
              <a:rPr lang="en-US" dirty="0">
                <a:solidFill>
                  <a:srgbClr val="0432FF"/>
                </a:solidFill>
              </a:rPr>
              <a:t> </a:t>
            </a:r>
            <a:r>
              <a:rPr lang="en-US" dirty="0">
                <a:solidFill>
                  <a:srgbClr val="0432FF"/>
                </a:solidFill>
                <a:hlinkClick r:id="rId3">
                  <a:extLst>
                    <a:ext uri="{A12FA001-AC4F-418D-AE19-62706E023703}">
                      <ahyp:hlinkClr xmlns:ahyp="http://schemas.microsoft.com/office/drawing/2018/hyperlinkcolor" val="tx"/>
                    </a:ext>
                  </a:extLst>
                </a:hlinkClick>
              </a:rPr>
              <a:t>http://scholar.google.com/citations?user=7XyGUGkAAAAJ&amp;hl=en</a:t>
            </a:r>
            <a:endParaRPr lang="en-US" dirty="0">
              <a:solidFill>
                <a:srgbClr val="0432FF"/>
              </a:solidFill>
            </a:endParaRPr>
          </a:p>
          <a:p>
            <a:pPr marL="344487" lvl="1" indent="0">
              <a:buNone/>
            </a:pPr>
            <a:endParaRPr lang="en-US" dirty="0">
              <a:solidFill>
                <a:srgbClr val="0432FF"/>
              </a:solidFill>
            </a:endParaRPr>
          </a:p>
          <a:p>
            <a:pPr marL="344487" lvl="1" indent="0">
              <a:buNone/>
            </a:pPr>
            <a:r>
              <a:rPr lang="en-US" b="1" dirty="0">
                <a:solidFill>
                  <a:srgbClr val="0432FF"/>
                </a:solidFill>
                <a:hlinkClick r:id="rId4">
                  <a:extLst>
                    <a:ext uri="{A12FA001-AC4F-418D-AE19-62706E023703}">
                      <ahyp:hlinkClr xmlns:ahyp="http://schemas.microsoft.com/office/drawing/2018/hyperlinkcolor" val="tx"/>
                    </a:ext>
                  </a:extLst>
                </a:hlinkClick>
              </a:rPr>
              <a:t>https://www.youtube.com/onurmutlulectures</a:t>
            </a:r>
            <a:r>
              <a:rPr lang="en-US" b="1" dirty="0">
                <a:solidFill>
                  <a:srgbClr val="0432FF"/>
                </a:solidFill>
              </a:rPr>
              <a:t> </a:t>
            </a:r>
          </a:p>
          <a:p>
            <a:pPr marL="344487" lvl="1" indent="0">
              <a:buNone/>
            </a:pPr>
            <a:endParaRPr lang="en-US" b="1" dirty="0">
              <a:solidFill>
                <a:srgbClr val="0432FF"/>
              </a:solidFill>
            </a:endParaRPr>
          </a:p>
          <a:p>
            <a:pPr marL="344487" lvl="1" indent="0">
              <a:buNone/>
            </a:pPr>
            <a:r>
              <a:rPr lang="en-US" b="1" u="sng" dirty="0">
                <a:solidFill>
                  <a:srgbClr val="0432FF"/>
                </a:solidFill>
              </a:rPr>
              <a:t>https://</a:t>
            </a:r>
            <a:r>
              <a:rPr lang="en-US" b="1" u="sng" dirty="0" err="1">
                <a:solidFill>
                  <a:srgbClr val="0432FF"/>
                </a:solidFill>
              </a:rPr>
              <a:t>github.com</a:t>
            </a:r>
            <a:r>
              <a:rPr lang="en-US" b="1" u="sng" dirty="0">
                <a:solidFill>
                  <a:srgbClr val="0432FF"/>
                </a:solidFill>
              </a:rPr>
              <a:t>/CMU-SAFARI/ </a:t>
            </a:r>
          </a:p>
          <a:p>
            <a:pPr marL="344487" lvl="1" indent="0">
              <a:buNone/>
            </a:pPr>
            <a:endParaRPr lang="en-US" b="1" dirty="0">
              <a:solidFill>
                <a:srgbClr val="0432FF"/>
              </a:solidFill>
            </a:endParaRPr>
          </a:p>
          <a:p>
            <a:pPr marL="344487" lvl="1" indent="0">
              <a:buNone/>
            </a:pPr>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134585569"/>
      </p:ext>
    </p:extLst>
  </p:cSld>
  <p:clrMapOvr>
    <a:masterClrMapping/>
  </p:clrMapOvr>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AD110-05AC-A74A-A874-97353A23EB6E}"/>
              </a:ext>
            </a:extLst>
          </p:cNvPr>
          <p:cNvSpPr>
            <a:spLocks noGrp="1"/>
          </p:cNvSpPr>
          <p:nvPr>
            <p:ph type="ctrTitle"/>
          </p:nvPr>
        </p:nvSpPr>
        <p:spPr>
          <a:xfrm>
            <a:off x="685800" y="1748408"/>
            <a:ext cx="7924800" cy="1752600"/>
          </a:xfrm>
        </p:spPr>
        <p:txBody>
          <a:bodyPr/>
          <a:lstStyle/>
          <a:p>
            <a:pPr algn="ctr"/>
            <a:r>
              <a:rPr lang="en-US" b="1" dirty="0"/>
              <a:t>Data-Centric Architectures</a:t>
            </a:r>
          </a:p>
        </p:txBody>
      </p:sp>
      <p:sp>
        <p:nvSpPr>
          <p:cNvPr id="3" name="Subtitle 2">
            <a:extLst>
              <a:ext uri="{FF2B5EF4-FFF2-40B4-BE49-F238E27FC236}">
                <a16:creationId xmlns:a16="http://schemas.microsoft.com/office/drawing/2014/main" id="{19FC6BC0-66DA-9445-9509-65803D51BE29}"/>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0E8C49E4-7136-3647-BD24-E5AA5F9E54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233</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578882299"/>
      </p:ext>
    </p:extLst>
  </p:cSld>
  <p:clrMapOvr>
    <a:masterClrMapping/>
  </p:clrMapOvr>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a:t>
            </a:r>
            <a:r>
              <a:rPr lang="en-US" b="1" dirty="0">
                <a:solidFill>
                  <a:srgbClr val="0432FF"/>
                </a:solidFill>
              </a:rPr>
              <a:t>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a:t>
            </a:r>
            <a:r>
              <a:rPr lang="en-US" b="1" dirty="0">
                <a:solidFill>
                  <a:srgbClr val="0432FF"/>
                </a:solidFill>
              </a:rPr>
              <a:t>data-driven</a:t>
            </a:r>
            <a:r>
              <a:rPr lang="en-US" dirty="0">
                <a:solidFill>
                  <a:srgbClr val="0432FF"/>
                </a:solidFill>
              </a:rPr>
              <a:t>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a:t>
            </a:r>
            <a:r>
              <a:rPr lang="en-US" b="1" dirty="0">
                <a:solidFill>
                  <a:srgbClr val="0000FF"/>
                </a:solidFill>
              </a:rPr>
              <a:t>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2708920"/>
            <a:ext cx="7200800"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9129609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84784"/>
            <a:ext cx="7924800" cy="1752600"/>
          </a:xfrm>
        </p:spPr>
        <p:txBody>
          <a:bodyPr/>
          <a:lstStyle/>
          <a:p>
            <a:r>
              <a:rPr lang="en-US" dirty="0"/>
              <a:t>Exploiting Data to Design 		   	      Intelligent Architectures</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235</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711913446"/>
      </p:ext>
    </p:extLst>
  </p:cSld>
  <p:clrMapOvr>
    <a:masterClrMapping/>
  </p:clrMapOvr>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System Architecture Design Today</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735888" cy="4876800"/>
          </a:xfrm>
        </p:spPr>
        <p:txBody>
          <a:bodyPr/>
          <a:lstStyle/>
          <a:p>
            <a:r>
              <a:rPr lang="en-US" dirty="0"/>
              <a:t>Human-driven</a:t>
            </a:r>
          </a:p>
          <a:p>
            <a:pPr lvl="1"/>
            <a:r>
              <a:rPr lang="en-US" dirty="0"/>
              <a:t>Humans design the policies (how to do things)</a:t>
            </a:r>
          </a:p>
          <a:p>
            <a:endParaRPr lang="en-US" dirty="0"/>
          </a:p>
          <a:p>
            <a:r>
              <a:rPr lang="en-US" dirty="0"/>
              <a:t>Many (too) simple, short-sighted policies all over the system</a:t>
            </a:r>
          </a:p>
          <a:p>
            <a:endParaRPr lang="en-US" dirty="0"/>
          </a:p>
          <a:p>
            <a:r>
              <a:rPr lang="en-US" dirty="0"/>
              <a:t>No automatic data-driven policy learning</a:t>
            </a:r>
          </a:p>
          <a:p>
            <a:endParaRPr lang="en-US" dirty="0"/>
          </a:p>
          <a:p>
            <a:r>
              <a:rPr lang="en-US" dirty="0"/>
              <a:t>(Almost) no learning: cannot take lessons from past actions</a:t>
            </a:r>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0649E080-B8BF-1C49-985A-4F830501FC50}"/>
              </a:ext>
            </a:extLst>
          </p:cNvPr>
          <p:cNvSpPr txBox="1"/>
          <p:nvPr/>
        </p:nvSpPr>
        <p:spPr>
          <a:xfrm>
            <a:off x="300108" y="5118283"/>
            <a:ext cx="8465779"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Can we design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fundamentally intelligent architectures?</a:t>
            </a:r>
          </a:p>
        </p:txBody>
      </p:sp>
    </p:spTree>
    <p:extLst>
      <p:ext uri="{BB962C8B-B14F-4D97-AF65-F5344CB8AC3E}">
        <p14:creationId xmlns:p14="http://schemas.microsoft.com/office/powerpoint/2010/main" val="23255260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An Intelligent Architecture</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915400" cy="4876800"/>
          </a:xfrm>
        </p:spPr>
        <p:txBody>
          <a:bodyPr/>
          <a:lstStyle/>
          <a:p>
            <a:r>
              <a:rPr lang="en-US" dirty="0"/>
              <a:t>Data-driven</a:t>
            </a:r>
          </a:p>
          <a:p>
            <a:pPr lvl="1"/>
            <a:r>
              <a:rPr lang="en-US" dirty="0"/>
              <a:t>Machine learns the “best” policies (how to do things)</a:t>
            </a:r>
          </a:p>
          <a:p>
            <a:endParaRPr lang="en-US" dirty="0"/>
          </a:p>
          <a:p>
            <a:r>
              <a:rPr lang="en-US" dirty="0"/>
              <a:t>Sophisticated, workload-driven, changing, far-sighted policies</a:t>
            </a:r>
          </a:p>
          <a:p>
            <a:endParaRPr lang="en-US" dirty="0"/>
          </a:p>
          <a:p>
            <a:r>
              <a:rPr lang="en-US" dirty="0"/>
              <a:t>Automatic data-driven policy learning</a:t>
            </a:r>
          </a:p>
          <a:p>
            <a:endParaRPr lang="en-US" dirty="0"/>
          </a:p>
          <a:p>
            <a:r>
              <a:rPr lang="en-US" dirty="0"/>
              <a:t>All controllers are intelligent data-driven agents</a:t>
            </a:r>
          </a:p>
          <a:p>
            <a:endParaRPr lang="en-US" dirty="0"/>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0649E080-B8BF-1C49-985A-4F830501FC50}"/>
              </a:ext>
            </a:extLst>
          </p:cNvPr>
          <p:cNvSpPr txBox="1"/>
          <p:nvPr/>
        </p:nvSpPr>
        <p:spPr>
          <a:xfrm>
            <a:off x="2630076" y="5436513"/>
            <a:ext cx="3805850"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How do we start?</a:t>
            </a:r>
          </a:p>
        </p:txBody>
      </p:sp>
    </p:spTree>
    <p:extLst>
      <p:ext uri="{BB962C8B-B14F-4D97-AF65-F5344CB8AC3E}">
        <p14:creationId xmlns:p14="http://schemas.microsoft.com/office/powerpoint/2010/main" val="24010431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4"/>
          <p:cNvSpPr>
            <a:spLocks noGrp="1" noChangeArrowheads="1"/>
          </p:cNvSpPr>
          <p:nvPr>
            <p:ph type="ctrTitle"/>
          </p:nvPr>
        </p:nvSpPr>
        <p:spPr>
          <a:xfrm>
            <a:off x="366713" y="1484784"/>
            <a:ext cx="8428037" cy="822325"/>
          </a:xfrm>
        </p:spPr>
        <p:txBody>
          <a:bodyPr/>
          <a:lstStyle/>
          <a:p>
            <a:pPr algn="ctr" eaLnBrk="1" hangingPunct="1"/>
            <a:r>
              <a:rPr lang="en-US" sz="5000" dirty="0">
                <a:latin typeface="Garamond" charset="0"/>
              </a:rPr>
              <a:t>Self-Optimizing </a:t>
            </a:r>
            <a:br>
              <a:rPr lang="en-US" sz="5000" dirty="0">
                <a:latin typeface="Garamond" charset="0"/>
              </a:rPr>
            </a:br>
            <a:r>
              <a:rPr lang="en-US" sz="5000" dirty="0">
                <a:latin typeface="Garamond" charset="0"/>
              </a:rPr>
              <a:t>Memory Controllers</a:t>
            </a:r>
          </a:p>
        </p:txBody>
      </p:sp>
      <p:sp>
        <p:nvSpPr>
          <p:cNvPr id="135170"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847653709"/>
      </p:ext>
    </p:extLst>
  </p:cSld>
  <p:clrMapOvr>
    <a:masterClrMapping/>
  </p:clrMapOvr>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Controller</a:t>
            </a:r>
          </a:p>
        </p:txBody>
      </p:sp>
      <p:sp>
        <p:nvSpPr>
          <p:cNvPr id="3" name="Content Placeholder 2"/>
          <p:cNvSpPr>
            <a:spLocks noGrp="1"/>
          </p:cNvSpPr>
          <p:nvPr>
            <p:ph idx="1"/>
          </p:nvPr>
        </p:nvSpPr>
        <p:spPr>
          <a:xfrm>
            <a:off x="228600" y="1371600"/>
            <a:ext cx="8915400" cy="4876800"/>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pPr marL="0" indent="0" algn="ctr">
              <a:buNone/>
            </a:pPr>
            <a:r>
              <a:rPr lang="en-US" dirty="0">
                <a:solidFill>
                  <a:srgbClr val="0432FF"/>
                </a:solidFill>
              </a:rPr>
              <a:t>How to schedule requests to maximize system performance?</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239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
        <p:nvSpPr>
          <p:cNvPr id="15" name="Rounded Rectangle 14"/>
          <p:cNvSpPr/>
          <p:nvPr/>
        </p:nvSpPr>
        <p:spPr>
          <a:xfrm>
            <a:off x="2443336" y="2773289"/>
            <a:ext cx="1447800" cy="838200"/>
          </a:xfrm>
          <a:prstGeom prst="roundRect">
            <a:avLst/>
          </a:prstGeom>
          <a:noFill/>
          <a:ln w="31750" cap="flat" cmpd="sng" algn="ctr">
            <a:solidFill>
              <a:sysClr val="windowText" lastClr="000000"/>
            </a:solidFill>
            <a:prstDash val="sysDot"/>
          </a:ln>
          <a:effectLst/>
        </p:spPr>
        <p:txBody>
          <a:bodyPr lIns="91402" tIns="45702" rIns="91402" bIns="45702"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
              <a:cs typeface="+mn-cs"/>
            </a:endParaRPr>
          </a:p>
        </p:txBody>
      </p:sp>
      <p:sp>
        <p:nvSpPr>
          <p:cNvPr id="16" name="Rectangle 15"/>
          <p:cNvSpPr/>
          <p:nvPr/>
        </p:nvSpPr>
        <p:spPr>
          <a:xfrm>
            <a:off x="2519536" y="2887589"/>
            <a:ext cx="1295400" cy="609600"/>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45702" rIns="0" bIns="45702" rtlCol="0" anchor="ctr"/>
          <a:lstStyle/>
          <a:p>
            <a:pPr marL="0" marR="0" lvl="0" indent="0" algn="ctr" defTabSz="914024" rtl="0" eaLnBrk="1" fontAlgn="auto" latinLnBrk="0" hangingPunct="1">
              <a:lnSpc>
                <a:spcPct val="9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Memory Controller</a:t>
            </a:r>
          </a:p>
        </p:txBody>
      </p:sp>
      <p:sp>
        <p:nvSpPr>
          <p:cNvPr id="17" name="Rectangle 16"/>
          <p:cNvSpPr/>
          <p:nvPr/>
        </p:nvSpPr>
        <p:spPr>
          <a:xfrm>
            <a:off x="995536" y="26208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sp>
        <p:nvSpPr>
          <p:cNvPr id="18" name="Rectangle 17"/>
          <p:cNvSpPr/>
          <p:nvPr/>
        </p:nvSpPr>
        <p:spPr>
          <a:xfrm>
            <a:off x="1681336" y="26208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sp>
        <p:nvSpPr>
          <p:cNvPr id="19" name="Rectangle 18"/>
          <p:cNvSpPr/>
          <p:nvPr/>
        </p:nvSpPr>
        <p:spPr>
          <a:xfrm>
            <a:off x="995536" y="32304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sp>
        <p:nvSpPr>
          <p:cNvPr id="20" name="Rectangle 19"/>
          <p:cNvSpPr/>
          <p:nvPr/>
        </p:nvSpPr>
        <p:spPr>
          <a:xfrm>
            <a:off x="1681336" y="32304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grpSp>
        <p:nvGrpSpPr>
          <p:cNvPr id="21" name="Group 20"/>
          <p:cNvGrpSpPr/>
          <p:nvPr/>
        </p:nvGrpSpPr>
        <p:grpSpPr>
          <a:xfrm>
            <a:off x="3993232" y="2924944"/>
            <a:ext cx="1676400" cy="457200"/>
            <a:chOff x="5105400" y="1866900"/>
            <a:chExt cx="1676400" cy="457200"/>
          </a:xfrm>
        </p:grpSpPr>
        <p:sp>
          <p:nvSpPr>
            <p:cNvPr id="22" name="Left-Right Arrow 21"/>
            <p:cNvSpPr/>
            <p:nvPr/>
          </p:nvSpPr>
          <p:spPr>
            <a:xfrm>
              <a:off x="5105400" y="1978270"/>
              <a:ext cx="457200" cy="234460"/>
            </a:xfrm>
            <a:prstGeom prst="leftRightArrow">
              <a:avLst/>
            </a:prstGeom>
            <a:solidFill>
              <a:sysClr val="window" lastClr="FFFFFF">
                <a:lumMod val="50000"/>
              </a:sysClr>
            </a:solidFill>
            <a:ln w="25400" cap="flat" cmpd="sng" algn="ctr">
              <a:solidFill>
                <a:sysClr val="window" lastClr="FFFFFF">
                  <a:lumMod val="50000"/>
                </a:sysClr>
              </a:solidFill>
              <a:prstDash val="solid"/>
            </a:ln>
            <a:effectLst/>
          </p:spPr>
          <p:txBody>
            <a:bodyPr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
                <a:cs typeface="+mn-cs"/>
              </a:endParaRPr>
            </a:p>
          </p:txBody>
        </p:sp>
        <p:sp>
          <p:nvSpPr>
            <p:cNvPr id="23" name="Rectangle 22"/>
            <p:cNvSpPr/>
            <p:nvPr/>
          </p:nvSpPr>
          <p:spPr>
            <a:xfrm>
              <a:off x="5715000" y="1866900"/>
              <a:ext cx="1066800" cy="457200"/>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 lastClr="FFFFFF"/>
                  </a:solidFill>
                  <a:effectLst/>
                  <a:uLnTx/>
                  <a:uFillTx/>
                  <a:latin typeface="Calibri"/>
                  <a:ea typeface=""/>
                  <a:cs typeface="+mn-cs"/>
                </a:rPr>
                <a:t>Memory</a:t>
              </a:r>
            </a:p>
          </p:txBody>
        </p:sp>
      </p:grpSp>
      <p:cxnSp>
        <p:nvCxnSpPr>
          <p:cNvPr id="24" name="Curved Connector 23"/>
          <p:cNvCxnSpPr>
            <a:stCxn id="16" idx="0"/>
          </p:cNvCxnSpPr>
          <p:nvPr/>
        </p:nvCxnSpPr>
        <p:spPr>
          <a:xfrm rot="5400000" flipH="1" flipV="1">
            <a:off x="3244561" y="2317205"/>
            <a:ext cx="493067" cy="647700"/>
          </a:xfrm>
          <a:prstGeom prst="curvedConnector2">
            <a:avLst/>
          </a:prstGeom>
          <a:noFill/>
          <a:ln w="19050" cap="flat" cmpd="sng" algn="ctr">
            <a:solidFill>
              <a:srgbClr val="FF0000"/>
            </a:solidFill>
            <a:prstDash val="solid"/>
            <a:tailEnd type="arrow" w="lg" len="lg"/>
          </a:ln>
          <a:effectLst/>
        </p:spPr>
      </p:cxnSp>
      <p:sp>
        <p:nvSpPr>
          <p:cNvPr id="26" name="TextBox 25"/>
          <p:cNvSpPr txBox="1"/>
          <p:nvPr/>
        </p:nvSpPr>
        <p:spPr>
          <a:xfrm>
            <a:off x="3869432" y="1988840"/>
            <a:ext cx="4086944" cy="830997"/>
          </a:xfrm>
          <a:prstGeom prst="rect">
            <a:avLst/>
          </a:prstGeom>
          <a:noFill/>
        </p:spPr>
        <p:txBody>
          <a:bodyPr wrap="square" lIns="91402" tIns="45702" rIns="91402" bIns="45702" rtlCol="0">
            <a:spAutoFit/>
          </a:bodyPr>
          <a:lstStyle/>
          <a:p>
            <a:pPr marL="0" marR="0" lvl="0" indent="0" algn="l" defTabSz="914024" rtl="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a:ln>
                  <a:noFill/>
                </a:ln>
                <a:solidFill>
                  <a:srgbClr val="FF0000"/>
                </a:solidFill>
                <a:effectLst/>
                <a:uLnTx/>
                <a:uFillTx/>
                <a:latin typeface="Tahoma"/>
                <a:ea typeface=""/>
                <a:cs typeface="+mn-cs"/>
              </a:rPr>
              <a:t>Resolves memory contention by scheduling requests</a:t>
            </a:r>
          </a:p>
        </p:txBody>
      </p:sp>
    </p:spTree>
    <p:extLst>
      <p:ext uri="{BB962C8B-B14F-4D97-AF65-F5344CB8AC3E}">
        <p14:creationId xmlns:p14="http://schemas.microsoft.com/office/powerpoint/2010/main" val="29027402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a:t>
            </a:r>
            <a:r>
              <a:rPr lang="en-US" b="1" dirty="0">
                <a:solidFill>
                  <a:srgbClr val="0432FF"/>
                </a:solidFill>
              </a:rPr>
              <a:t>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a:t>
            </a:r>
            <a:r>
              <a:rPr lang="en-US" b="1" dirty="0">
                <a:solidFill>
                  <a:srgbClr val="0432FF"/>
                </a:solidFill>
              </a:rPr>
              <a:t>data-driven</a:t>
            </a:r>
            <a:endParaRPr lang="en-US" dirty="0">
              <a:solidFill>
                <a:srgbClr val="0432FF"/>
              </a:solidFill>
            </a:endParaRP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a:t>
            </a:r>
            <a:r>
              <a:rPr lang="en-US" b="1" dirty="0">
                <a:solidFill>
                  <a:srgbClr val="0000FF"/>
                </a:solidFill>
              </a:rPr>
              <a:t>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24</a:t>
            </a:fld>
            <a:endParaRPr lang="en-US" altLang="en-US">
              <a:solidFill>
                <a:srgbClr val="000000"/>
              </a:solidFill>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1052736"/>
            <a:ext cx="6192688"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8260723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le 1"/>
          <p:cNvSpPr>
            <a:spLocks noGrp="1"/>
          </p:cNvSpPr>
          <p:nvPr>
            <p:ph type="title"/>
          </p:nvPr>
        </p:nvSpPr>
        <p:spPr/>
        <p:txBody>
          <a:bodyPr/>
          <a:lstStyle/>
          <a:p>
            <a:r>
              <a:rPr lang="en-US" sz="3400" dirty="0">
                <a:latin typeface="Garamond" charset="0"/>
              </a:rPr>
              <a:t>Why are Memory Controllers Difficult to Design?</a:t>
            </a:r>
          </a:p>
        </p:txBody>
      </p:sp>
      <p:sp>
        <p:nvSpPr>
          <p:cNvPr id="148482" name="Content Placeholder 2"/>
          <p:cNvSpPr>
            <a:spLocks noGrp="1"/>
          </p:cNvSpPr>
          <p:nvPr>
            <p:ph idx="1"/>
          </p:nvPr>
        </p:nvSpPr>
        <p:spPr>
          <a:xfrm>
            <a:off x="228600" y="996950"/>
            <a:ext cx="8915400" cy="5194300"/>
          </a:xfrm>
        </p:spPr>
        <p:txBody>
          <a:bodyPr/>
          <a:lstStyle/>
          <a:p>
            <a:r>
              <a:rPr lang="en-US" dirty="0">
                <a:latin typeface="Tahoma" charset="0"/>
              </a:rPr>
              <a:t>Need to obey </a:t>
            </a:r>
            <a:r>
              <a:rPr lang="en-US" dirty="0">
                <a:solidFill>
                  <a:srgbClr val="0000FF"/>
                </a:solidFill>
                <a:latin typeface="Tahoma" charset="0"/>
              </a:rPr>
              <a:t>DRAM timing constraints </a:t>
            </a:r>
            <a:r>
              <a:rPr lang="en-US" dirty="0">
                <a:latin typeface="Tahoma" charset="0"/>
              </a:rPr>
              <a:t>for correctness</a:t>
            </a:r>
          </a:p>
          <a:p>
            <a:pPr lvl="1"/>
            <a:r>
              <a:rPr lang="en-US" sz="1800" dirty="0">
                <a:latin typeface="Tahoma" charset="0"/>
                <a:ea typeface="ＭＳ Ｐゴシック" charset="0"/>
              </a:rPr>
              <a:t>There are many (50+) timing constraints in DRAM</a:t>
            </a:r>
          </a:p>
          <a:p>
            <a:pPr lvl="1"/>
            <a:r>
              <a:rPr lang="en-US" sz="1800" dirty="0" err="1">
                <a:latin typeface="Tahoma" charset="0"/>
                <a:ea typeface="ＭＳ Ｐゴシック" charset="0"/>
              </a:rPr>
              <a:t>tWTR</a:t>
            </a:r>
            <a:r>
              <a:rPr lang="en-US" sz="1800" dirty="0">
                <a:latin typeface="Tahoma" charset="0"/>
                <a:ea typeface="ＭＳ Ｐゴシック" charset="0"/>
              </a:rPr>
              <a:t>: Minimum number of cycles to wait before issuing a read command after a write command is issued</a:t>
            </a:r>
          </a:p>
          <a:p>
            <a:pPr lvl="1"/>
            <a:r>
              <a:rPr lang="en-US" sz="1800" dirty="0" err="1">
                <a:latin typeface="Tahoma" charset="0"/>
                <a:ea typeface="ＭＳ Ｐゴシック" charset="0"/>
              </a:rPr>
              <a:t>tRC</a:t>
            </a:r>
            <a:r>
              <a:rPr lang="en-US" sz="1800" dirty="0">
                <a:latin typeface="Tahoma" charset="0"/>
                <a:ea typeface="ＭＳ Ｐゴシック" charset="0"/>
              </a:rPr>
              <a:t>: Minimum number of cycles between the issuing of two consecutive activate commands to the same bank</a:t>
            </a:r>
          </a:p>
          <a:p>
            <a:pPr lvl="1"/>
            <a:r>
              <a:rPr lang="en-US" sz="1800" dirty="0">
                <a:latin typeface="Tahoma" charset="0"/>
                <a:ea typeface="ＭＳ Ｐゴシック" charset="0"/>
              </a:rPr>
              <a:t>…</a:t>
            </a:r>
          </a:p>
          <a:p>
            <a:r>
              <a:rPr lang="en-US" dirty="0">
                <a:latin typeface="Tahoma" charset="0"/>
              </a:rPr>
              <a:t>Need to </a:t>
            </a:r>
            <a:r>
              <a:rPr lang="en-US" dirty="0">
                <a:solidFill>
                  <a:srgbClr val="0000FF"/>
                </a:solidFill>
                <a:latin typeface="Tahoma" charset="0"/>
              </a:rPr>
              <a:t>keep track of many resources </a:t>
            </a:r>
            <a:r>
              <a:rPr lang="en-US" dirty="0">
                <a:latin typeface="Tahoma" charset="0"/>
              </a:rPr>
              <a:t>to prevent conflicts</a:t>
            </a:r>
          </a:p>
          <a:p>
            <a:pPr lvl="1"/>
            <a:r>
              <a:rPr lang="en-US" sz="1800" dirty="0">
                <a:latin typeface="Tahoma" charset="0"/>
                <a:ea typeface="ＭＳ Ｐゴシック" charset="0"/>
              </a:rPr>
              <a:t>Channels, banks, ranks, data bus, address bus, row buffers, …</a:t>
            </a:r>
          </a:p>
          <a:p>
            <a:r>
              <a:rPr lang="en-US" dirty="0">
                <a:latin typeface="Tahoma" charset="0"/>
              </a:rPr>
              <a:t>Need to handle </a:t>
            </a:r>
            <a:r>
              <a:rPr lang="en-US" dirty="0">
                <a:solidFill>
                  <a:srgbClr val="0000FF"/>
                </a:solidFill>
                <a:latin typeface="Tahoma" charset="0"/>
              </a:rPr>
              <a:t>DRAM refresh</a:t>
            </a:r>
          </a:p>
          <a:p>
            <a:r>
              <a:rPr lang="en-US" dirty="0">
                <a:latin typeface="Tahoma" charset="0"/>
              </a:rPr>
              <a:t>Need to </a:t>
            </a:r>
            <a:r>
              <a:rPr lang="en-US" dirty="0">
                <a:solidFill>
                  <a:srgbClr val="0000FF"/>
                </a:solidFill>
                <a:latin typeface="Tahoma" charset="0"/>
              </a:rPr>
              <a:t>manage power </a:t>
            </a:r>
            <a:r>
              <a:rPr lang="en-US" dirty="0">
                <a:latin typeface="Tahoma" charset="0"/>
              </a:rPr>
              <a:t>consumption</a:t>
            </a:r>
          </a:p>
          <a:p>
            <a:r>
              <a:rPr lang="en-US" dirty="0">
                <a:latin typeface="Tahoma" charset="0"/>
              </a:rPr>
              <a:t>Need to </a:t>
            </a:r>
            <a:r>
              <a:rPr lang="en-US" dirty="0">
                <a:solidFill>
                  <a:srgbClr val="0000FF"/>
                </a:solidFill>
                <a:latin typeface="Tahoma" charset="0"/>
              </a:rPr>
              <a:t>optimize performance &amp; QoS </a:t>
            </a:r>
            <a:r>
              <a:rPr lang="en-US" sz="1800" dirty="0">
                <a:latin typeface="Tahoma" charset="0"/>
              </a:rPr>
              <a:t>(in the presence of constraints)</a:t>
            </a:r>
          </a:p>
          <a:p>
            <a:pPr lvl="1"/>
            <a:r>
              <a:rPr lang="en-US" sz="1800" dirty="0">
                <a:latin typeface="Tahoma" charset="0"/>
                <a:ea typeface="ＭＳ Ｐゴシック" charset="0"/>
              </a:rPr>
              <a:t>Reordering is not simple</a:t>
            </a:r>
          </a:p>
          <a:p>
            <a:pPr lvl="1"/>
            <a:r>
              <a:rPr lang="en-US" sz="1800" dirty="0">
                <a:latin typeface="Tahoma" charset="0"/>
                <a:ea typeface="ＭＳ Ｐゴシック" charset="0"/>
              </a:rPr>
              <a:t>Fairness and QoS needs complicates the scheduling problem</a:t>
            </a:r>
          </a:p>
          <a:p>
            <a:r>
              <a:rPr lang="en-US" sz="2000" dirty="0">
                <a:latin typeface="Tahoma" charset="0"/>
              </a:rPr>
              <a:t>… </a:t>
            </a:r>
            <a:endParaRPr lang="en-US" sz="2000" dirty="0">
              <a:latin typeface="Tahoma" charset="0"/>
              <a:ea typeface="ＭＳ Ｐゴシック" charset="0"/>
            </a:endParaRPr>
          </a:p>
          <a:p>
            <a:pPr lvl="2"/>
            <a:endParaRPr lang="en-US" dirty="0">
              <a:latin typeface="Tahoma" charset="0"/>
              <a:ea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a:p>
            <a:endParaRPr lang="en-US" dirty="0">
              <a:latin typeface="Tahoma" charset="0"/>
            </a:endParaRPr>
          </a:p>
        </p:txBody>
      </p:sp>
      <p:sp>
        <p:nvSpPr>
          <p:cNvPr id="131075"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45C9F7-48A2-2845-A994-B7F52349117E}"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240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1974421229"/>
      </p:ext>
    </p:extLst>
  </p:cSld>
  <p:clrMapOvr>
    <a:masterClrMapping/>
  </p:clrMapOvr>
  <p:transition/>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r>
              <a:rPr lang="en-US" dirty="0">
                <a:solidFill>
                  <a:srgbClr val="006633"/>
                </a:solidFill>
                <a:latin typeface="Garamond" charset="0"/>
              </a:rPr>
              <a:t>Many Memory Timing Constraints</a:t>
            </a:r>
            <a:endParaRPr lang="en-US" dirty="0">
              <a:latin typeface="Garamond" charset="0"/>
            </a:endParaRPr>
          </a:p>
        </p:txBody>
      </p:sp>
      <p:sp>
        <p:nvSpPr>
          <p:cNvPr id="100354" name="Content Placeholder 2"/>
          <p:cNvSpPr>
            <a:spLocks noGrp="1"/>
          </p:cNvSpPr>
          <p:nvPr>
            <p:ph idx="1"/>
          </p:nvPr>
        </p:nvSpPr>
        <p:spPr>
          <a:xfrm>
            <a:off x="228600" y="996950"/>
            <a:ext cx="8610600" cy="5194300"/>
          </a:xfrm>
        </p:spPr>
        <p:txBody>
          <a:bodyPr/>
          <a:lstStyle/>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r>
              <a:rPr lang="en-US" sz="2000">
                <a:latin typeface="Tahoma" charset="0"/>
              </a:rPr>
              <a:t>From Lee et al., </a:t>
            </a:r>
            <a:r>
              <a:rPr lang="ja-JP" altLang="en-US" sz="2000">
                <a:latin typeface="Tahoma" charset="0"/>
              </a:rPr>
              <a:t>“</a:t>
            </a:r>
            <a:r>
              <a:rPr lang="en-US" altLang="ja-JP" sz="2000">
                <a:solidFill>
                  <a:srgbClr val="0000FF"/>
                </a:solidFill>
                <a:latin typeface="Tahoma" charset="0"/>
              </a:rPr>
              <a:t>DRAM-Aware Last-Level Cache Writeback: Reducing Write-Caused Interference in Memory Systems</a:t>
            </a:r>
            <a:r>
              <a:rPr lang="en-US" altLang="ja-JP" sz="2000">
                <a:latin typeface="Tahoma" charset="0"/>
              </a:rPr>
              <a:t>,</a:t>
            </a:r>
            <a:r>
              <a:rPr lang="ja-JP" altLang="en-US" sz="2000">
                <a:latin typeface="Tahoma" charset="0"/>
              </a:rPr>
              <a:t>”</a:t>
            </a:r>
            <a:r>
              <a:rPr lang="en-US" altLang="ja-JP" sz="2000">
                <a:latin typeface="Tahoma" charset="0"/>
              </a:rPr>
              <a:t> HPS Technical Report, April 2010.</a:t>
            </a:r>
            <a:endParaRPr lang="en-US" sz="2000">
              <a:latin typeface="Tahoma" charset="0"/>
            </a:endParaRPr>
          </a:p>
        </p:txBody>
      </p:sp>
      <p:sp>
        <p:nvSpPr>
          <p:cNvPr id="100355"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C416D8-BCBB-8041-9FE7-ECE4D443510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241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0356"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677988"/>
            <a:ext cx="9186863" cy="2005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49520701"/>
      </p:ext>
    </p:extLst>
  </p:cSld>
  <p:clrMapOvr>
    <a:masterClrMapping/>
  </p:clrMapOvr>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Title 1"/>
          <p:cNvSpPr>
            <a:spLocks noGrp="1"/>
          </p:cNvSpPr>
          <p:nvPr>
            <p:ph type="title"/>
          </p:nvPr>
        </p:nvSpPr>
        <p:spPr/>
        <p:txBody>
          <a:bodyPr/>
          <a:lstStyle/>
          <a:p>
            <a:r>
              <a:rPr lang="en-US" dirty="0">
                <a:latin typeface="Garamond" charset="0"/>
              </a:rPr>
              <a:t>Many Memory Timing Constraints</a:t>
            </a:r>
          </a:p>
        </p:txBody>
      </p:sp>
      <p:sp>
        <p:nvSpPr>
          <p:cNvPr id="153602" name="Content Placeholder 2"/>
          <p:cNvSpPr>
            <a:spLocks noGrp="1"/>
          </p:cNvSpPr>
          <p:nvPr>
            <p:ph idx="1"/>
          </p:nvPr>
        </p:nvSpPr>
        <p:spPr>
          <a:xfrm>
            <a:off x="228600" y="996950"/>
            <a:ext cx="8610600" cy="5194300"/>
          </a:xfrm>
        </p:spPr>
        <p:txBody>
          <a:bodyPr/>
          <a:lstStyle/>
          <a:p>
            <a:r>
              <a:rPr lang="en-US" dirty="0">
                <a:latin typeface="Tahoma" charset="0"/>
              </a:rPr>
              <a:t>Kim et al., “</a:t>
            </a:r>
            <a:r>
              <a:rPr lang="en-US" altLang="ja-JP" dirty="0">
                <a:solidFill>
                  <a:srgbClr val="0000FF"/>
                </a:solidFill>
                <a:latin typeface="Tahoma" charset="0"/>
              </a:rPr>
              <a:t>A Case for Exploiting Subarray-Level Parallelism (SALP) in DRAM</a:t>
            </a:r>
            <a:r>
              <a:rPr lang="en-US" altLang="ja-JP" dirty="0">
                <a:latin typeface="Tahoma" charset="0"/>
              </a:rPr>
              <a:t>,</a:t>
            </a:r>
            <a:r>
              <a:rPr lang="en-US" dirty="0">
                <a:latin typeface="Tahoma" charset="0"/>
              </a:rPr>
              <a:t>”</a:t>
            </a:r>
            <a:r>
              <a:rPr lang="en-US" altLang="ja-JP" dirty="0">
                <a:latin typeface="Tahoma" charset="0"/>
              </a:rPr>
              <a:t> ISCA 2012.</a:t>
            </a:r>
          </a:p>
          <a:p>
            <a:r>
              <a:rPr lang="en-US" dirty="0">
                <a:latin typeface="Tahoma" charset="0"/>
              </a:rPr>
              <a:t>Lee et al., “</a:t>
            </a:r>
            <a:r>
              <a:rPr lang="en-US" altLang="ja-JP" dirty="0">
                <a:solidFill>
                  <a:srgbClr val="0000FF"/>
                </a:solidFill>
                <a:latin typeface="Tahoma" charset="0"/>
              </a:rPr>
              <a:t>Tiered-Latency DRAM: A Low Latency and Low Cost DRAM Architecture</a:t>
            </a:r>
            <a:r>
              <a:rPr lang="en-US" altLang="ja-JP" dirty="0">
                <a:latin typeface="Tahoma" charset="0"/>
              </a:rPr>
              <a:t>,</a:t>
            </a:r>
            <a:r>
              <a:rPr lang="en-US" dirty="0">
                <a:latin typeface="Tahoma" charset="0"/>
              </a:rPr>
              <a:t>”</a:t>
            </a:r>
            <a:r>
              <a:rPr lang="en-US" altLang="ja-JP" dirty="0">
                <a:latin typeface="Tahoma" charset="0"/>
              </a:rPr>
              <a:t> HPCA 2013.</a:t>
            </a:r>
            <a:endParaRPr lang="en-US" dirty="0">
              <a:latin typeface="Tahoma" charset="0"/>
            </a:endParaRPr>
          </a:p>
        </p:txBody>
      </p:sp>
      <p:sp>
        <p:nvSpPr>
          <p:cNvPr id="15360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8B3E27-5D4F-FA40-B496-EABCBE23577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242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53604"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276600"/>
            <a:ext cx="9144000" cy="294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30175564"/>
      </p:ext>
    </p:extLst>
  </p:cSld>
  <p:clrMapOvr>
    <a:masterClrMapping/>
  </p:clrMapOvr>
  <p:transition/>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52401"/>
            <a:ext cx="8964488" cy="1066800"/>
          </a:xfrm>
        </p:spPr>
        <p:txBody>
          <a:bodyPr/>
          <a:lstStyle/>
          <a:p>
            <a:r>
              <a:rPr lang="en-US" sz="3200" dirty="0"/>
              <a:t>Memory Controller Design Is Becoming More Difficult</a:t>
            </a:r>
          </a:p>
        </p:txBody>
      </p:sp>
      <p:sp>
        <p:nvSpPr>
          <p:cNvPr id="3" name="Content Placeholder 2"/>
          <p:cNvSpPr>
            <a:spLocks noGrp="1"/>
          </p:cNvSpPr>
          <p:nvPr>
            <p:ph idx="1"/>
          </p:nvPr>
        </p:nvSpPr>
        <p:spPr>
          <a:xfrm>
            <a:off x="228600" y="4377767"/>
            <a:ext cx="8610600" cy="986115"/>
          </a:xfrm>
        </p:spPr>
        <p:txBody>
          <a:bodyPr/>
          <a:lstStyle/>
          <a:p>
            <a:r>
              <a:rPr lang="en-US" dirty="0"/>
              <a:t>Heterogeneous agents: CPUs, GPUs, and HWAs </a:t>
            </a:r>
          </a:p>
          <a:p>
            <a:r>
              <a:rPr lang="en-US" dirty="0"/>
              <a:t>Main memory interference between CPUs, GPUs, HWAs</a:t>
            </a:r>
          </a:p>
          <a:p>
            <a:r>
              <a:rPr lang="en-US" dirty="0"/>
              <a:t>Many timing constraints for various memory types</a:t>
            </a:r>
          </a:p>
          <a:p>
            <a:r>
              <a:rPr lang="en-US" dirty="0"/>
              <a:t>Many goals at the same time: performance, fairness, QoS, energy efficiency, …</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52AE0C9-F7C4-4547-82DB-A8816991FA84}"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243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sp>
        <p:nvSpPr>
          <p:cNvPr id="5" name="Rectangle 4"/>
          <p:cNvSpPr/>
          <p:nvPr/>
        </p:nvSpPr>
        <p:spPr>
          <a:xfrm>
            <a:off x="602125"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6" name="Rectangle 5"/>
          <p:cNvSpPr/>
          <p:nvPr/>
        </p:nvSpPr>
        <p:spPr>
          <a:xfrm>
            <a:off x="1766043"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7" name="Rectangle 6"/>
          <p:cNvSpPr/>
          <p:nvPr/>
        </p:nvSpPr>
        <p:spPr>
          <a:xfrm>
            <a:off x="2910538"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8" name="Rectangle 7"/>
          <p:cNvSpPr/>
          <p:nvPr/>
        </p:nvSpPr>
        <p:spPr>
          <a:xfrm>
            <a:off x="4049057"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9" name="Rectangle 8"/>
          <p:cNvSpPr/>
          <p:nvPr/>
        </p:nvSpPr>
        <p:spPr>
          <a:xfrm>
            <a:off x="602125" y="2241176"/>
            <a:ext cx="4473391" cy="373530"/>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Shared Cache</a:t>
            </a:r>
          </a:p>
        </p:txBody>
      </p:sp>
      <p:sp>
        <p:nvSpPr>
          <p:cNvPr id="10" name="Rectangle 9"/>
          <p:cNvSpPr/>
          <p:nvPr/>
        </p:nvSpPr>
        <p:spPr>
          <a:xfrm>
            <a:off x="5283201" y="1268761"/>
            <a:ext cx="1026459" cy="1345946"/>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GPU</a:t>
            </a:r>
          </a:p>
        </p:txBody>
      </p:sp>
      <p:sp>
        <p:nvSpPr>
          <p:cNvPr id="11" name="Rectangle 10"/>
          <p:cNvSpPr/>
          <p:nvPr/>
        </p:nvSpPr>
        <p:spPr>
          <a:xfrm>
            <a:off x="6413495" y="2017059"/>
            <a:ext cx="1026459" cy="59764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HWA</a:t>
            </a:r>
          </a:p>
        </p:txBody>
      </p:sp>
      <p:sp>
        <p:nvSpPr>
          <p:cNvPr id="12" name="Rectangle 11"/>
          <p:cNvSpPr/>
          <p:nvPr/>
        </p:nvSpPr>
        <p:spPr>
          <a:xfrm>
            <a:off x="7567700" y="2017059"/>
            <a:ext cx="1026459" cy="59764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HWA</a:t>
            </a:r>
          </a:p>
        </p:txBody>
      </p:sp>
      <p:sp>
        <p:nvSpPr>
          <p:cNvPr id="13" name="Rectangle 12"/>
          <p:cNvSpPr/>
          <p:nvPr/>
        </p:nvSpPr>
        <p:spPr>
          <a:xfrm>
            <a:off x="602125" y="3033059"/>
            <a:ext cx="7992034" cy="373529"/>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DRAM and Hybrid Memory Controllers</a:t>
            </a:r>
          </a:p>
        </p:txBody>
      </p:sp>
      <p:sp>
        <p:nvSpPr>
          <p:cNvPr id="14" name="Rectangle 13"/>
          <p:cNvSpPr/>
          <p:nvPr/>
        </p:nvSpPr>
        <p:spPr>
          <a:xfrm>
            <a:off x="2290474" y="3788485"/>
            <a:ext cx="4681076" cy="373529"/>
          </a:xfrm>
          <a:prstGeom prst="rect">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DRAM and Hybrid Memories</a:t>
            </a:r>
          </a:p>
        </p:txBody>
      </p:sp>
      <p:cxnSp>
        <p:nvCxnSpPr>
          <p:cNvPr id="16" name="Straight Arrow Connector 15"/>
          <p:cNvCxnSpPr>
            <a:stCxn id="5" idx="2"/>
          </p:cNvCxnSpPr>
          <p:nvPr/>
        </p:nvCxnSpPr>
        <p:spPr>
          <a:xfrm>
            <a:off x="1115355"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228031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340807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454599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910538" y="2614706"/>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5785818"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6926725"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8095125"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4678378" y="3406588"/>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a:off x="179512" y="2824344"/>
            <a:ext cx="8712968" cy="79208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0318707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Reality and Dream</a:t>
            </a:r>
          </a:p>
        </p:txBody>
      </p:sp>
      <p:sp>
        <p:nvSpPr>
          <p:cNvPr id="3" name="Content Placeholder 2"/>
          <p:cNvSpPr>
            <a:spLocks noGrp="1"/>
          </p:cNvSpPr>
          <p:nvPr>
            <p:ph idx="1"/>
          </p:nvPr>
        </p:nvSpPr>
        <p:spPr/>
        <p:txBody>
          <a:bodyPr/>
          <a:lstStyle/>
          <a:p>
            <a:r>
              <a:rPr lang="en-US" dirty="0"/>
              <a:t>Reality: It difficult to design a policy that maximizes performance, QoS, energy-efficiency, … </a:t>
            </a:r>
          </a:p>
          <a:p>
            <a:pPr lvl="1"/>
            <a:r>
              <a:rPr lang="en-US" dirty="0"/>
              <a:t>Too many things to think about</a:t>
            </a:r>
          </a:p>
          <a:p>
            <a:pPr lvl="1"/>
            <a:r>
              <a:rPr lang="en-US" dirty="0"/>
              <a:t>Continuously changing workload and system behavior</a:t>
            </a:r>
          </a:p>
          <a:p>
            <a:endParaRPr lang="en-US" dirty="0"/>
          </a:p>
          <a:p>
            <a:pPr marL="0" indent="0">
              <a:buNone/>
            </a:pPr>
            <a:endParaRPr lang="en-US" dirty="0"/>
          </a:p>
          <a:p>
            <a:pPr marL="0" indent="0">
              <a:buNone/>
            </a:pPr>
            <a:endParaRPr lang="en-US" dirty="0"/>
          </a:p>
          <a:p>
            <a:r>
              <a:rPr lang="en-US" dirty="0"/>
              <a:t>Dream: Wouldn’t it be nice if the DRAM controller automatically found a good scheduling policy on its own?</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244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spTree>
    <p:extLst>
      <p:ext uri="{BB962C8B-B14F-4D97-AF65-F5344CB8AC3E}">
        <p14:creationId xmlns:p14="http://schemas.microsoft.com/office/powerpoint/2010/main" val="13010416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4613" y="6454775"/>
            <a:ext cx="9034462" cy="34607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50" b="0" i="0" u="none" strike="noStrike" kern="1200" cap="none" spc="0" normalizeH="0" baseline="0" noProof="0" dirty="0" err="1">
                <a:ln>
                  <a:noFill/>
                </a:ln>
                <a:solidFill>
                  <a:srgbClr val="000000"/>
                </a:solidFill>
                <a:effectLst/>
                <a:uLnTx/>
                <a:uFillTx/>
                <a:latin typeface="Tahoma" charset="0"/>
                <a:ea typeface="ＭＳ Ｐゴシック" charset="0"/>
                <a:cs typeface="ＭＳ Ｐゴシック" charset="0"/>
              </a:rPr>
              <a:t>Ipek</a:t>
            </a:r>
            <a:r>
              <a:rPr kumimoji="0" lang="en-US"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a:t>
            </a:r>
            <a:r>
              <a:rPr kumimoji="0" lang="en-US" sz="165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S</a:t>
            </a:r>
            <a:r>
              <a:rPr kumimoji="0" lang="en-US" altLang="ja-JP" sz="165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elf Optimizing Memory Controllers: A Reinforcement Learning Approach</a:t>
            </a:r>
            <a:r>
              <a:rPr kumimoji="0" lang="en-US" altLang="ja-JP"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a:t>
            </a:r>
            <a:r>
              <a:rPr kumimoji="0" lang="en-US"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a:t>
            </a:r>
            <a:r>
              <a:rPr kumimoji="0" lang="en-US" altLang="ja-JP"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ISCA 2008.</a:t>
            </a:r>
            <a:endParaRPr kumimoji="0" lang="en-US"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endParaRPr>
          </a:p>
        </p:txBody>
      </p:sp>
      <p:sp>
        <p:nvSpPr>
          <p:cNvPr id="211969" name="Title 1"/>
          <p:cNvSpPr>
            <a:spLocks noGrp="1"/>
          </p:cNvSpPr>
          <p:nvPr>
            <p:ph type="title"/>
          </p:nvPr>
        </p:nvSpPr>
        <p:spPr/>
        <p:txBody>
          <a:bodyPr/>
          <a:lstStyle/>
          <a:p>
            <a:r>
              <a:rPr lang="en-US">
                <a:latin typeface="Garamond" charset="0"/>
              </a:rPr>
              <a:t>Self-Optimizing DRAM Controllers</a:t>
            </a:r>
          </a:p>
        </p:txBody>
      </p:sp>
      <p:sp>
        <p:nvSpPr>
          <p:cNvPr id="3" name="Content Placeholder 2"/>
          <p:cNvSpPr>
            <a:spLocks noGrp="1"/>
          </p:cNvSpPr>
          <p:nvPr>
            <p:ph idx="1"/>
          </p:nvPr>
        </p:nvSpPr>
        <p:spPr>
          <a:xfrm>
            <a:off x="228599" y="996950"/>
            <a:ext cx="8880475" cy="5194300"/>
          </a:xfrm>
        </p:spPr>
        <p:txBody>
          <a:bodyPr/>
          <a:lstStyle/>
          <a:p>
            <a:r>
              <a:rPr lang="en-US" sz="2200" dirty="0">
                <a:latin typeface="Tahoma" charset="0"/>
              </a:rPr>
              <a:t>Problem: DRAM controllers are difficult to design</a:t>
            </a:r>
            <a:endParaRPr lang="en-US" sz="2200" dirty="0">
              <a:latin typeface="Tahoma" charset="0"/>
              <a:sym typeface="Wingdings" charset="0"/>
            </a:endParaRPr>
          </a:p>
          <a:p>
            <a:pPr lvl="1"/>
            <a:r>
              <a:rPr lang="en-US" sz="2000" dirty="0">
                <a:latin typeface="Tahoma" charset="0"/>
              </a:rPr>
              <a:t>It is difficult for human designers to design a policy that can adapt itself very well to different workloads and different system conditions</a:t>
            </a:r>
          </a:p>
          <a:p>
            <a:endParaRPr lang="en-US" sz="2200" dirty="0">
              <a:latin typeface="Tahoma" charset="0"/>
            </a:endParaRPr>
          </a:p>
          <a:p>
            <a:r>
              <a:rPr lang="en-US" sz="2200" dirty="0">
                <a:latin typeface="Tahoma" charset="0"/>
              </a:rPr>
              <a:t>Idea: </a:t>
            </a:r>
            <a:r>
              <a:rPr lang="en-US" sz="2200" dirty="0">
                <a:solidFill>
                  <a:srgbClr val="0000FF"/>
                </a:solidFill>
                <a:latin typeface="Tahoma" charset="0"/>
              </a:rPr>
              <a:t>A memory controller that adapts its scheduling policy to workload behavior and system conditions using machine learning</a:t>
            </a:r>
            <a:r>
              <a:rPr lang="en-US" sz="2200" dirty="0">
                <a:latin typeface="Tahoma" charset="0"/>
              </a:rPr>
              <a:t>.</a:t>
            </a:r>
          </a:p>
          <a:p>
            <a:endParaRPr lang="en-US" sz="2200" dirty="0">
              <a:latin typeface="Tahoma" charset="0"/>
            </a:endParaRPr>
          </a:p>
          <a:p>
            <a:r>
              <a:rPr lang="en-US" sz="2200" dirty="0">
                <a:latin typeface="Tahoma" charset="0"/>
              </a:rPr>
              <a:t>Observation: </a:t>
            </a:r>
            <a:r>
              <a:rPr lang="en-US" sz="2200" dirty="0">
                <a:solidFill>
                  <a:srgbClr val="0000FF"/>
                </a:solidFill>
                <a:latin typeface="Tahoma" charset="0"/>
              </a:rPr>
              <a:t>Reinforcement learning maps nicely to memory control.</a:t>
            </a:r>
          </a:p>
          <a:p>
            <a:endParaRPr lang="en-US" sz="2200" dirty="0">
              <a:latin typeface="Tahoma" charset="0"/>
            </a:endParaRPr>
          </a:p>
          <a:p>
            <a:r>
              <a:rPr lang="en-US" sz="2200" dirty="0">
                <a:latin typeface="Tahoma" charset="0"/>
              </a:rPr>
              <a:t>Design: </a:t>
            </a:r>
            <a:r>
              <a:rPr lang="en-US" sz="2200" dirty="0">
                <a:solidFill>
                  <a:srgbClr val="FF0000"/>
                </a:solidFill>
                <a:latin typeface="Tahoma" charset="0"/>
              </a:rPr>
              <a:t>Memory controller is a reinforcement learning agent</a:t>
            </a:r>
          </a:p>
          <a:p>
            <a:pPr lvl="1"/>
            <a:r>
              <a:rPr lang="en-US" sz="2000" dirty="0">
                <a:latin typeface="Tahoma" charset="0"/>
              </a:rPr>
              <a:t>It dynamically and continuously learns and employs the best scheduling policy to maximize long-term performance.</a:t>
            </a:r>
          </a:p>
        </p:txBody>
      </p:sp>
    </p:spTree>
    <p:extLst>
      <p:ext uri="{BB962C8B-B14F-4D97-AF65-F5344CB8AC3E}">
        <p14:creationId xmlns:p14="http://schemas.microsoft.com/office/powerpoint/2010/main" val="39593155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le 1"/>
          <p:cNvSpPr>
            <a:spLocks noGrp="1"/>
          </p:cNvSpPr>
          <p:nvPr>
            <p:ph type="title"/>
          </p:nvPr>
        </p:nvSpPr>
        <p:spPr/>
        <p:txBody>
          <a:bodyPr/>
          <a:lstStyle/>
          <a:p>
            <a:r>
              <a:rPr lang="en-US">
                <a:latin typeface="Garamond" charset="0"/>
              </a:rPr>
              <a:t>Self-Optimizing DRAM Controllers</a:t>
            </a:r>
          </a:p>
        </p:txBody>
      </p:sp>
      <p:sp>
        <p:nvSpPr>
          <p:cNvPr id="212994" name="Content Placeholder 2"/>
          <p:cNvSpPr>
            <a:spLocks noGrp="1"/>
          </p:cNvSpPr>
          <p:nvPr>
            <p:ph idx="1"/>
          </p:nvPr>
        </p:nvSpPr>
        <p:spPr>
          <a:xfrm>
            <a:off x="228600" y="996950"/>
            <a:ext cx="8610600" cy="5194300"/>
          </a:xfrm>
        </p:spPr>
        <p:txBody>
          <a:bodyPr/>
          <a:lstStyle/>
          <a:p>
            <a:r>
              <a:rPr lang="en-US">
                <a:latin typeface="Tahoma" charset="0"/>
              </a:rPr>
              <a:t>Engin Ipek, </a:t>
            </a:r>
            <a:r>
              <a:rPr lang="en-US" u="sng">
                <a:latin typeface="Tahoma" charset="0"/>
              </a:rPr>
              <a:t>Onur Mutlu</a:t>
            </a:r>
            <a:r>
              <a:rPr lang="en-US">
                <a:latin typeface="Tahoma" charset="0"/>
              </a:rPr>
              <a:t>, José F. Martínez, and Rich Caruana, </a:t>
            </a:r>
            <a:br>
              <a:rPr lang="en-US">
                <a:latin typeface="Tahoma" charset="0"/>
              </a:rPr>
            </a:br>
            <a:r>
              <a:rPr lang="en-US" b="1">
                <a:latin typeface="Tahoma" charset="0"/>
                <a:hlinkClick r:id="rId2"/>
              </a:rPr>
              <a:t>"Self Optimizing Memory Controllers: A Reinforcement Learning Approach"</a:t>
            </a:r>
            <a:br>
              <a:rPr lang="en-US">
                <a:latin typeface="Tahoma" charset="0"/>
              </a:rPr>
            </a:br>
            <a:r>
              <a:rPr lang="en-US" i="1">
                <a:latin typeface="Tahoma" charset="0"/>
              </a:rPr>
              <a:t>Proceedings of the </a:t>
            </a:r>
            <a:r>
              <a:rPr lang="en-US" i="1">
                <a:latin typeface="Tahoma" charset="0"/>
                <a:hlinkClick r:id="rId3"/>
              </a:rPr>
              <a:t>35th International Symposium on Computer Architecture</a:t>
            </a:r>
            <a:r>
              <a:rPr lang="en-US" i="1">
                <a:latin typeface="Tahoma" charset="0"/>
              </a:rPr>
              <a:t> (</a:t>
            </a:r>
            <a:r>
              <a:rPr lang="en-US" b="1" i="1">
                <a:latin typeface="Tahoma" charset="0"/>
              </a:rPr>
              <a:t>ISCA</a:t>
            </a:r>
            <a:r>
              <a:rPr lang="en-US" i="1">
                <a:latin typeface="Tahoma" charset="0"/>
              </a:rPr>
              <a:t>)</a:t>
            </a:r>
            <a:r>
              <a:rPr lang="en-US">
                <a:latin typeface="Tahoma" charset="0"/>
              </a:rPr>
              <a:t>, pages 39-50, Beijing, China, June 2008.</a:t>
            </a:r>
          </a:p>
          <a:p>
            <a:endParaRPr lang="en-US">
              <a:latin typeface="Tahoma" charset="0"/>
            </a:endParaRPr>
          </a:p>
          <a:p>
            <a:endParaRPr lang="en-US">
              <a:latin typeface="Tahoma" charset="0"/>
            </a:endParaRPr>
          </a:p>
        </p:txBody>
      </p:sp>
      <p:sp>
        <p:nvSpPr>
          <p:cNvPr id="212995"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F6232D-3F99-8044-A0D3-4A89214C562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246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12996"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79388" y="1052513"/>
            <a:ext cx="8724900" cy="574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24"/>
          <p:cNvSpPr txBox="1">
            <a:spLocks/>
          </p:cNvSpPr>
          <p:nvPr/>
        </p:nvSpPr>
        <p:spPr bwMode="auto">
          <a:xfrm>
            <a:off x="250825" y="3284538"/>
            <a:ext cx="8582025" cy="369887"/>
          </a:xfrm>
          <a:prstGeom prst="rect">
            <a:avLst/>
          </a:prstGeom>
          <a:noFill/>
          <a:ln>
            <a:noFill/>
          </a:ln>
          <a:effectLst/>
          <a:extLst>
            <a:ext uri="{909E8E84-426E-40dd-AFC4-6F175D3DCCD1}">
              <a14:hiddenFill xmlns:a14="http://schemas.microsoft.com/office/drawing/2010/main" xmlns="">
                <a:solidFill>
                  <a:srgbClr val="697986"/>
                </a:solidFill>
              </a14:hiddenFill>
            </a:ext>
            <a:ext uri="{91240B29-F687-4f45-9708-019B960494DF}">
              <a14:hiddenLine xmlns:a14="http://schemas.microsoft.com/office/drawing/2010/main" xmlns="" w="12700">
                <a:solidFill>
                  <a:srgbClr val="697986"/>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rPr>
              <a:t>Goal: Learn to choose actions to maximize r</a:t>
            </a:r>
            <a:r>
              <a:rPr kumimoji="0" lang="en-US" sz="1800" b="0" i="0" u="none" strike="noStrike" kern="1200" cap="none" spc="0" normalizeH="0" baseline="-25000" noProof="0" dirty="0">
                <a:ln>
                  <a:noFill/>
                </a:ln>
                <a:solidFill>
                  <a:srgbClr val="FF0000"/>
                </a:solidFill>
                <a:effectLst/>
                <a:uLnTx/>
                <a:uFillTx/>
                <a:latin typeface="Tahoma"/>
                <a:ea typeface="ＭＳ Ｐゴシック" charset="0"/>
                <a:cs typeface="ＭＳ Ｐゴシック" charset="0"/>
              </a:rPr>
              <a:t>0</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rPr>
              <a:t> + </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r</a:t>
            </a:r>
            <a:r>
              <a:rPr kumimoji="0" lang="en-US" sz="1800" b="0" i="0" u="none" strike="noStrike" kern="1200" cap="none" spc="0" normalizeH="0" baseline="-25000" noProof="0" dirty="0">
                <a:ln>
                  <a:noFill/>
                </a:ln>
                <a:solidFill>
                  <a:srgbClr val="FF0000"/>
                </a:solidFill>
                <a:effectLst/>
                <a:uLnTx/>
                <a:uFillTx/>
                <a:latin typeface="Tahoma"/>
                <a:ea typeface="ＭＳ Ｐゴシック" charset="0"/>
                <a:cs typeface="ＭＳ Ｐゴシック" charset="0"/>
              </a:rPr>
              <a:t>1</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 + </a:t>
            </a:r>
            <a:r>
              <a:rPr kumimoji="0" lang="en-US" sz="1800" b="0" i="0" u="none" strike="noStrike" kern="1200" cap="none" spc="0" normalizeH="0" baseline="30000" noProof="0" dirty="0">
                <a:ln>
                  <a:noFill/>
                </a:ln>
                <a:solidFill>
                  <a:srgbClr val="FF0000"/>
                </a:solidFill>
                <a:effectLst/>
                <a:uLnTx/>
                <a:uFillTx/>
                <a:latin typeface="Tahoma"/>
                <a:ea typeface="ＭＳ Ｐゴシック" charset="0"/>
                <a:cs typeface="ＭＳ Ｐゴシック" charset="0"/>
              </a:rPr>
              <a:t>2</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r</a:t>
            </a:r>
            <a:r>
              <a:rPr kumimoji="0" lang="en-US" sz="1800" b="0" i="0" u="none" strike="noStrike" kern="1200" cap="none" spc="0" normalizeH="0" baseline="-25000" noProof="0" dirty="0">
                <a:ln>
                  <a:noFill/>
                </a:ln>
                <a:solidFill>
                  <a:srgbClr val="FF0000"/>
                </a:solidFill>
                <a:effectLst/>
                <a:uLnTx/>
                <a:uFillTx/>
                <a:latin typeface="Tahoma"/>
                <a:ea typeface="ＭＳ Ｐゴシック" charset="0"/>
                <a:cs typeface="ＭＳ Ｐゴシック" charset="0"/>
              </a:rPr>
              <a:t>2</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 + … ( 0   &lt; 1) </a:t>
            </a:r>
          </a:p>
        </p:txBody>
      </p:sp>
      <p:sp>
        <p:nvSpPr>
          <p:cNvPr id="2" name="Rectangle 1"/>
          <p:cNvSpPr/>
          <p:nvPr/>
        </p:nvSpPr>
        <p:spPr bwMode="auto">
          <a:xfrm>
            <a:off x="228600" y="3657600"/>
            <a:ext cx="8534400" cy="2209800"/>
          </a:xfrm>
          <a:prstGeom prst="rect">
            <a:avLst/>
          </a:prstGeom>
          <a:solidFill>
            <a:schemeClr val="bg1"/>
          </a:solidFill>
          <a:ln w="9525" cap="flat" cmpd="sng" algn="ctr">
            <a:solidFill>
              <a:schemeClr val="tx1">
                <a:alpha val="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ＭＳ Ｐゴシック" charset="0"/>
              <a:cs typeface="ＭＳ Ｐゴシック" charset="0"/>
            </a:endParaRPr>
          </a:p>
        </p:txBody>
      </p:sp>
      <p:sp>
        <p:nvSpPr>
          <p:cNvPr id="9" name="Rectangle 8"/>
          <p:cNvSpPr/>
          <p:nvPr/>
        </p:nvSpPr>
        <p:spPr bwMode="auto">
          <a:xfrm>
            <a:off x="1828800" y="6302339"/>
            <a:ext cx="4953000" cy="327061"/>
          </a:xfrm>
          <a:prstGeom prst="rect">
            <a:avLst/>
          </a:prstGeom>
          <a:solidFill>
            <a:schemeClr val="bg1"/>
          </a:solidFill>
          <a:ln w="9525" cap="flat" cmpd="sng" algn="ctr">
            <a:solidFill>
              <a:schemeClr val="tx1">
                <a:alpha val="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ＭＳ Ｐゴシック" charset="0"/>
              <a:cs typeface="ＭＳ Ｐゴシック" charset="0"/>
            </a:endParaRPr>
          </a:p>
        </p:txBody>
      </p:sp>
    </p:spTree>
    <p:extLst>
      <p:ext uri="{BB962C8B-B14F-4D97-AF65-F5344CB8AC3E}">
        <p14:creationId xmlns:p14="http://schemas.microsoft.com/office/powerpoint/2010/main" val="22158797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9" grpId="0" animBg="1"/>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1"/>
          <p:cNvSpPr>
            <a:spLocks noGrp="1"/>
          </p:cNvSpPr>
          <p:nvPr>
            <p:ph type="title"/>
          </p:nvPr>
        </p:nvSpPr>
        <p:spPr/>
        <p:txBody>
          <a:bodyPr/>
          <a:lstStyle/>
          <a:p>
            <a:r>
              <a:rPr lang="en-US">
                <a:latin typeface="Garamond" charset="0"/>
              </a:rPr>
              <a:t>Self-Optimizing DRAM Controllers</a:t>
            </a:r>
          </a:p>
        </p:txBody>
      </p:sp>
      <p:sp>
        <p:nvSpPr>
          <p:cNvPr id="3" name="Content Placeholder 2"/>
          <p:cNvSpPr>
            <a:spLocks noGrp="1"/>
          </p:cNvSpPr>
          <p:nvPr>
            <p:ph idx="1"/>
          </p:nvPr>
        </p:nvSpPr>
        <p:spPr>
          <a:xfrm>
            <a:off x="228600" y="996950"/>
            <a:ext cx="8807450" cy="5194300"/>
          </a:xfrm>
        </p:spPr>
        <p:txBody>
          <a:bodyPr/>
          <a:lstStyle/>
          <a:p>
            <a:r>
              <a:rPr lang="en-US" dirty="0">
                <a:latin typeface="Tahoma" charset="0"/>
              </a:rPr>
              <a:t>Dynamically adapt the memory scheduling policy via interaction with the system at runtime </a:t>
            </a:r>
          </a:p>
          <a:p>
            <a:pPr lvl="1"/>
            <a:r>
              <a:rPr lang="en-US" sz="2000" dirty="0">
                <a:latin typeface="Tahoma" charset="0"/>
                <a:ea typeface="ＭＳ Ｐゴシック" charset="0"/>
              </a:rPr>
              <a:t>Associate system states and actions (commands) with long term reward values: </a:t>
            </a:r>
            <a:r>
              <a:rPr lang="en-US" sz="2000" dirty="0">
                <a:solidFill>
                  <a:srgbClr val="0000FF"/>
                </a:solidFill>
                <a:latin typeface="Tahoma" charset="0"/>
                <a:ea typeface="ＭＳ Ｐゴシック" charset="0"/>
              </a:rPr>
              <a:t>each action at a given state leads to a learned reward</a:t>
            </a:r>
          </a:p>
          <a:p>
            <a:pPr lvl="1"/>
            <a:r>
              <a:rPr lang="en-US" sz="2000" dirty="0">
                <a:solidFill>
                  <a:srgbClr val="0000FF"/>
                </a:solidFill>
                <a:latin typeface="Tahoma" charset="0"/>
                <a:ea typeface="ＭＳ Ｐゴシック" charset="0"/>
              </a:rPr>
              <a:t>Schedule command with highest estimated long-term reward value </a:t>
            </a:r>
            <a:r>
              <a:rPr lang="en-US" sz="2000" dirty="0">
                <a:latin typeface="Tahoma" charset="0"/>
                <a:ea typeface="ＭＳ Ｐゴシック" charset="0"/>
              </a:rPr>
              <a:t>in each state</a:t>
            </a:r>
          </a:p>
          <a:p>
            <a:pPr lvl="1"/>
            <a:r>
              <a:rPr lang="en-US" sz="2000" dirty="0">
                <a:solidFill>
                  <a:srgbClr val="0000FF"/>
                </a:solidFill>
                <a:latin typeface="Tahoma" charset="0"/>
                <a:ea typeface="ＭＳ Ｐゴシック" charset="0"/>
              </a:rPr>
              <a:t>Continuously update reward values for </a:t>
            </a:r>
            <a:r>
              <a:rPr lang="en-US" sz="2000" dirty="0">
                <a:latin typeface="Tahoma" charset="0"/>
                <a:ea typeface="ＭＳ Ｐゴシック" charset="0"/>
              </a:rPr>
              <a:t>&lt;state, action&gt; pairs based on feedback from system</a:t>
            </a:r>
          </a:p>
          <a:p>
            <a:endParaRPr lang="en-US" dirty="0">
              <a:latin typeface="Tahoma" charset="0"/>
            </a:endParaRPr>
          </a:p>
        </p:txBody>
      </p:sp>
      <p:sp>
        <p:nvSpPr>
          <p:cNvPr id="214019"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CD6446-5582-7A40-8F43-AE1278A8CDA6}"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247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5" name="Picture 2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71550" y="3860800"/>
            <a:ext cx="7334250" cy="2620963"/>
          </a:xfrm>
          <a:prstGeom prst="rect">
            <a:avLst/>
          </a:prstGeom>
          <a:noFill/>
          <a:ln>
            <a:noFill/>
          </a:ln>
          <a:effectLst/>
          <a:extLst>
            <a:ext uri="{909E8E84-426E-40dd-AFC4-6F175D3DCCD1}">
              <a14:hiddenFill xmlns:a14="http://schemas.microsoft.com/office/drawing/2010/main" xmlns="">
                <a:solidFill>
                  <a:srgbClr val="697986"/>
                </a:solidFill>
              </a14:hiddenFill>
            </a:ext>
            <a:ext uri="{91240B29-F687-4f45-9708-019B960494DF}">
              <a14:hiddenLine xmlns:a14="http://schemas.microsoft.com/office/drawing/2010/main" xmlns="" w="12700">
                <a:solidFill>
                  <a:srgbClr val="697986"/>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230899445"/>
      </p:ext>
    </p:extLst>
  </p:cSld>
  <p:clrMapOvr>
    <a:masterClrMapping/>
  </p:clrMapOvr>
  <p:transitio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p:txBody>
          <a:bodyPr/>
          <a:lstStyle/>
          <a:p>
            <a:r>
              <a:rPr lang="en-US">
                <a:latin typeface="Garamond" charset="0"/>
              </a:rPr>
              <a:t>Self-Optimizing DRAM Controllers</a:t>
            </a:r>
          </a:p>
        </p:txBody>
      </p:sp>
      <p:sp>
        <p:nvSpPr>
          <p:cNvPr id="215042" name="Content Placeholder 2"/>
          <p:cNvSpPr>
            <a:spLocks noGrp="1"/>
          </p:cNvSpPr>
          <p:nvPr>
            <p:ph idx="1"/>
          </p:nvPr>
        </p:nvSpPr>
        <p:spPr>
          <a:xfrm>
            <a:off x="228600" y="996950"/>
            <a:ext cx="8610600" cy="5194300"/>
          </a:xfrm>
        </p:spPr>
        <p:txBody>
          <a:bodyPr/>
          <a:lstStyle/>
          <a:p>
            <a:r>
              <a:rPr lang="en-US" sz="1800" dirty="0" err="1">
                <a:latin typeface="Tahoma" charset="0"/>
              </a:rPr>
              <a:t>Engin</a:t>
            </a:r>
            <a:r>
              <a:rPr lang="en-US" sz="1800" dirty="0">
                <a:latin typeface="Tahoma" charset="0"/>
              </a:rPr>
              <a:t> </a:t>
            </a:r>
            <a:r>
              <a:rPr lang="en-US" sz="1800" dirty="0" err="1">
                <a:latin typeface="Tahoma" charset="0"/>
              </a:rPr>
              <a:t>Ipek</a:t>
            </a:r>
            <a:r>
              <a:rPr lang="en-US" sz="1800" dirty="0">
                <a:latin typeface="Tahoma" charset="0"/>
              </a:rPr>
              <a:t>, Onur Mutlu, José F. </a:t>
            </a:r>
            <a:r>
              <a:rPr lang="en-US" sz="1800" dirty="0" err="1">
                <a:latin typeface="Tahoma" charset="0"/>
              </a:rPr>
              <a:t>Martínez</a:t>
            </a:r>
            <a:r>
              <a:rPr lang="en-US" sz="1800" dirty="0">
                <a:latin typeface="Tahoma" charset="0"/>
              </a:rPr>
              <a:t>, and Rich </a:t>
            </a:r>
            <a:r>
              <a:rPr lang="en-US" sz="1800" dirty="0" err="1">
                <a:latin typeface="Tahoma" charset="0"/>
              </a:rPr>
              <a:t>Caruana</a:t>
            </a:r>
            <a:r>
              <a:rPr lang="en-US" sz="1800" dirty="0">
                <a:latin typeface="Tahoma" charset="0"/>
              </a:rPr>
              <a:t>, </a:t>
            </a:r>
            <a:br>
              <a:rPr lang="en-US" sz="1800" dirty="0">
                <a:latin typeface="Tahoma" charset="0"/>
              </a:rPr>
            </a:br>
            <a:r>
              <a:rPr lang="en-US" sz="1800" b="1" dirty="0">
                <a:latin typeface="Tahoma" charset="0"/>
                <a:hlinkClick r:id="rId2"/>
              </a:rPr>
              <a:t>"Self Optimizing Memory Controllers: A Reinforcement Learning Approach"</a:t>
            </a:r>
            <a:br>
              <a:rPr lang="en-US" sz="1800" dirty="0">
                <a:latin typeface="Tahoma" charset="0"/>
              </a:rPr>
            </a:br>
            <a:r>
              <a:rPr lang="en-US" sz="1800" i="1" dirty="0">
                <a:latin typeface="Tahoma" charset="0"/>
              </a:rPr>
              <a:t>Proceedings of the </a:t>
            </a:r>
            <a:r>
              <a:rPr lang="en-US" sz="1800" i="1" dirty="0">
                <a:latin typeface="Tahoma" charset="0"/>
                <a:hlinkClick r:id="rId3"/>
              </a:rPr>
              <a:t>35th International Symposium on Computer Architecture</a:t>
            </a:r>
            <a:r>
              <a:rPr lang="en-US" sz="1800" i="1" dirty="0">
                <a:latin typeface="Tahoma" charset="0"/>
              </a:rPr>
              <a:t> (</a:t>
            </a:r>
            <a:r>
              <a:rPr lang="en-US" sz="1800" b="1" i="1" dirty="0">
                <a:latin typeface="Tahoma" charset="0"/>
              </a:rPr>
              <a:t>ISCA</a:t>
            </a:r>
            <a:r>
              <a:rPr lang="en-US" sz="1800" i="1" dirty="0">
                <a:latin typeface="Tahoma" charset="0"/>
              </a:rPr>
              <a:t>)</a:t>
            </a:r>
            <a:r>
              <a:rPr lang="en-US" sz="1800" dirty="0">
                <a:latin typeface="Tahoma" charset="0"/>
              </a:rPr>
              <a:t>, pages 39-50, Beijing, China, June 2008.</a:t>
            </a:r>
          </a:p>
          <a:p>
            <a:endParaRPr lang="en-US" sz="1800" dirty="0">
              <a:latin typeface="Tahoma" charset="0"/>
            </a:endParaRPr>
          </a:p>
          <a:p>
            <a:endParaRPr lang="en-US" dirty="0">
              <a:latin typeface="Tahoma" charset="0"/>
            </a:endParaRPr>
          </a:p>
        </p:txBody>
      </p:sp>
      <p:sp>
        <p:nvSpPr>
          <p:cNvPr id="21504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B46712-CDE9-5243-80CB-07DD7A074F2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248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15044" name="Picture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95288" y="2508250"/>
            <a:ext cx="8255000" cy="408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64627637"/>
      </p:ext>
    </p:extLst>
  </p:cSld>
  <p:clrMapOvr>
    <a:masterClrMapping/>
  </p:clrMapOvr>
  <p:transition/>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1"/>
          <p:cNvSpPr>
            <a:spLocks noGrp="1"/>
          </p:cNvSpPr>
          <p:nvPr>
            <p:ph type="title"/>
          </p:nvPr>
        </p:nvSpPr>
        <p:spPr/>
        <p:txBody>
          <a:bodyPr/>
          <a:lstStyle/>
          <a:p>
            <a:r>
              <a:rPr lang="en-US">
                <a:latin typeface="Garamond" charset="0"/>
              </a:rPr>
              <a:t>States, Actions, Rewards</a:t>
            </a:r>
          </a:p>
        </p:txBody>
      </p:sp>
      <p:sp>
        <p:nvSpPr>
          <p:cNvPr id="216066"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DCBF04-3A79-AF48-9739-B143C129DD9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249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10" name="Rectangle 23"/>
          <p:cNvSpPr>
            <a:spLocks noChangeArrowheads="1"/>
          </p:cNvSpPr>
          <p:nvPr/>
        </p:nvSpPr>
        <p:spPr bwMode="auto">
          <a:xfrm>
            <a:off x="-107950" y="990600"/>
            <a:ext cx="2787650" cy="4876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FFFF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596900" marR="0" lvl="0" indent="-342900" algn="l" defTabSz="914400" rtl="0" eaLnBrk="1" fontAlgn="auto" latinLnBrk="0" hangingPunct="1">
              <a:lnSpc>
                <a:spcPct val="100000"/>
              </a:lnSpc>
              <a:spcBef>
                <a:spcPts val="1200"/>
              </a:spcBef>
              <a:spcAft>
                <a:spcPts val="0"/>
              </a:spcAft>
              <a:buClr>
                <a:srgbClr val="C50011"/>
              </a:buClr>
              <a:buSzPct val="125000"/>
              <a:buFont typeface="Zapf Dingbats"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432FF"/>
                </a:solidFill>
                <a:effectLst/>
                <a:uLnTx/>
                <a:uFillTx/>
                <a:latin typeface="Tahoma"/>
                <a:ea typeface="ＭＳ Ｐゴシック" charset="0"/>
                <a:cs typeface="ＭＳ Ｐゴシック" charset="0"/>
              </a:rPr>
              <a:t>Reward function</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+1 for scheduling Read and Write commands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0 at all other times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Goal is to maximize long-term       data bus utilization</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p:txBody>
      </p:sp>
      <p:sp>
        <p:nvSpPr>
          <p:cNvPr id="11" name="Rectangle 20"/>
          <p:cNvSpPr>
            <a:spLocks noChangeArrowheads="1"/>
          </p:cNvSpPr>
          <p:nvPr/>
        </p:nvSpPr>
        <p:spPr bwMode="auto">
          <a:xfrm>
            <a:off x="2771775" y="1125538"/>
            <a:ext cx="2952750" cy="4876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FFFF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596900" marR="0" lvl="0" indent="-342900" algn="l" defTabSz="914400" rtl="0" eaLnBrk="1" fontAlgn="auto" latinLnBrk="0" hangingPunct="1">
              <a:lnSpc>
                <a:spcPct val="100000"/>
              </a:lnSpc>
              <a:spcBef>
                <a:spcPts val="1200"/>
              </a:spcBef>
              <a:spcAft>
                <a:spcPts val="0"/>
              </a:spcAft>
              <a:buClr>
                <a:srgbClr val="C50011"/>
              </a:buClr>
              <a:buSzPct val="125000"/>
              <a:buFont typeface="Zapf Dingbats"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432FF"/>
                </a:solidFill>
                <a:effectLst/>
                <a:uLnTx/>
                <a:uFillTx/>
                <a:latin typeface="Tahoma"/>
                <a:ea typeface="ＭＳ Ｐゴシック" charset="0"/>
                <a:cs typeface="ＭＳ Ｐゴシック" charset="0"/>
              </a:rPr>
              <a:t>State attributes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Number of reads, writes, and load misses in transaction queue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Number of pending writes and ROB heads waiting for referenced row</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Request</a:t>
            </a:r>
            <a:r>
              <a:rPr kumimoji="0" lang="en-US" sz="18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a:t>
            </a: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s relative ROB order</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p:txBody>
      </p:sp>
      <p:sp>
        <p:nvSpPr>
          <p:cNvPr id="12" name="Rectangle 24"/>
          <p:cNvSpPr>
            <a:spLocks noChangeArrowheads="1"/>
          </p:cNvSpPr>
          <p:nvPr/>
        </p:nvSpPr>
        <p:spPr bwMode="auto">
          <a:xfrm>
            <a:off x="5724525" y="1233488"/>
            <a:ext cx="4189413" cy="4876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FFFF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596900" marR="0" lvl="0" indent="-342900" algn="l" defTabSz="914400" rtl="0" eaLnBrk="1" fontAlgn="auto" latinLnBrk="0" hangingPunct="1">
              <a:lnSpc>
                <a:spcPct val="100000"/>
              </a:lnSpc>
              <a:spcBef>
                <a:spcPts val="1200"/>
              </a:spcBef>
              <a:spcAft>
                <a:spcPts val="0"/>
              </a:spcAft>
              <a:buClr>
                <a:srgbClr val="C50011"/>
              </a:buClr>
              <a:buSzPct val="125000"/>
              <a:buFont typeface="Zapf Dingbats"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432FF"/>
                </a:solidFill>
                <a:effectLst/>
                <a:uLnTx/>
                <a:uFillTx/>
                <a:latin typeface="Tahoma"/>
                <a:ea typeface="ＭＳ Ｐゴシック" charset="0"/>
                <a:cs typeface="ＭＳ Ｐゴシック" charset="0"/>
              </a:rPr>
              <a:t>Actions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Activate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Write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Read - load miss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Read - store miss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Precharge</a:t>
            </a: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 pending</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Precharge</a:t>
            </a: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 preemptive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NOP</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p:txBody>
      </p:sp>
    </p:spTree>
    <p:extLst>
      <p:ext uri="{BB962C8B-B14F-4D97-AF65-F5344CB8AC3E}">
        <p14:creationId xmlns:p14="http://schemas.microsoft.com/office/powerpoint/2010/main" val="140395517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60376"/>
            <a:ext cx="7924800" cy="1752600"/>
          </a:xfrm>
        </p:spPr>
        <p:txBody>
          <a:bodyPr/>
          <a:lstStyle/>
          <a:p>
            <a:pPr algn="ctr"/>
            <a:r>
              <a:rPr lang="en-US" dirty="0"/>
              <a:t>Data-Centric (Memory-Centric) Architectures</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fld id="{7341D3D9-3FE8-4025-BF66-8DAB1ABB951F}" type="slidenum">
              <a:rPr lang="en-US" altLang="en-US" smtClean="0">
                <a:solidFill>
                  <a:srgbClr val="000000"/>
                </a:solidFill>
              </a:rPr>
              <a:pPr/>
              <a:t>25</a:t>
            </a:fld>
            <a:endParaRPr lang="en-US" altLang="en-US">
              <a:solidFill>
                <a:srgbClr val="000000"/>
              </a:solidFill>
            </a:endParaRPr>
          </a:p>
        </p:txBody>
      </p:sp>
    </p:spTree>
    <p:extLst>
      <p:ext uri="{BB962C8B-B14F-4D97-AF65-F5344CB8AC3E}">
        <p14:creationId xmlns:p14="http://schemas.microsoft.com/office/powerpoint/2010/main" val="611465672"/>
      </p:ext>
    </p:extLst>
  </p:cSld>
  <p:clrMapOvr>
    <a:masterClrMapping/>
  </p:clrMapOvr>
  <p:transition/>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p:txBody>
          <a:bodyPr/>
          <a:lstStyle/>
          <a:p>
            <a:r>
              <a:rPr lang="en-US">
                <a:latin typeface="Garamond" charset="0"/>
              </a:rPr>
              <a:t>Performance Results</a:t>
            </a:r>
          </a:p>
        </p:txBody>
      </p:sp>
      <p:sp>
        <p:nvSpPr>
          <p:cNvPr id="21709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E2AD46-439A-884D-8CC7-72A877BA44F8}"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250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17091"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938" y="4567386"/>
            <a:ext cx="9144000" cy="188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092"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0013" y="1125538"/>
            <a:ext cx="9072562" cy="2274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a:extLst>
              <a:ext uri="{FF2B5EF4-FFF2-40B4-BE49-F238E27FC236}">
                <a16:creationId xmlns:a16="http://schemas.microsoft.com/office/drawing/2014/main" id="{B00E241F-C2DD-C644-85FA-1F1842C314C2}"/>
              </a:ext>
            </a:extLst>
          </p:cNvPr>
          <p:cNvSpPr txBox="1"/>
          <p:nvPr/>
        </p:nvSpPr>
        <p:spPr>
          <a:xfrm>
            <a:off x="357949" y="3501008"/>
            <a:ext cx="8345554"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432FF"/>
                </a:solidFill>
                <a:effectLst/>
                <a:uLnTx/>
                <a:uFillTx/>
                <a:latin typeface="Tahoma"/>
                <a:ea typeface="+mn-ea"/>
                <a:cs typeface="+mn-cs"/>
              </a:rPr>
              <a:t>Large, robust performance improvements </a:t>
            </a:r>
            <a:br>
              <a:rPr kumimoji="0" lang="en-US" sz="3000" b="1" i="0" u="none" strike="noStrike" kern="1200" cap="none" spc="0" normalizeH="0" baseline="0" noProof="0" dirty="0">
                <a:ln>
                  <a:noFill/>
                </a:ln>
                <a:solidFill>
                  <a:srgbClr val="0432FF"/>
                </a:solidFill>
                <a:effectLst/>
                <a:uLnTx/>
                <a:uFillTx/>
                <a:latin typeface="Tahoma"/>
                <a:ea typeface="+mn-ea"/>
                <a:cs typeface="+mn-cs"/>
              </a:rPr>
            </a:br>
            <a:r>
              <a:rPr kumimoji="0" lang="en-US" sz="3000" b="1" i="0" u="none" strike="noStrike" kern="1200" cap="none" spc="0" normalizeH="0" baseline="0" noProof="0" dirty="0">
                <a:ln>
                  <a:noFill/>
                </a:ln>
                <a:solidFill>
                  <a:srgbClr val="0432FF"/>
                </a:solidFill>
                <a:effectLst/>
                <a:uLnTx/>
                <a:uFillTx/>
                <a:latin typeface="Tahoma"/>
                <a:ea typeface="+mn-ea"/>
                <a:cs typeface="+mn-cs"/>
              </a:rPr>
              <a:t>over many human-designed policies </a:t>
            </a:r>
          </a:p>
        </p:txBody>
      </p:sp>
    </p:spTree>
    <p:extLst>
      <p:ext uri="{BB962C8B-B14F-4D97-AF65-F5344CB8AC3E}">
        <p14:creationId xmlns:p14="http://schemas.microsoft.com/office/powerpoint/2010/main" val="1584585846"/>
      </p:ext>
    </p:extLst>
  </p:cSld>
  <p:clrMapOvr>
    <a:masterClrMapping/>
  </p:clrMapOvr>
  <p:transitio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Title 1"/>
          <p:cNvSpPr>
            <a:spLocks noGrp="1"/>
          </p:cNvSpPr>
          <p:nvPr>
            <p:ph type="title"/>
          </p:nvPr>
        </p:nvSpPr>
        <p:spPr/>
        <p:txBody>
          <a:bodyPr/>
          <a:lstStyle/>
          <a:p>
            <a:r>
              <a:rPr lang="en-US">
                <a:latin typeface="Garamond" charset="0"/>
              </a:rPr>
              <a:t>Self Optimizing DRAM Controllers</a:t>
            </a:r>
          </a:p>
        </p:txBody>
      </p:sp>
      <p:sp>
        <p:nvSpPr>
          <p:cNvPr id="3" name="Content Placeholder 2"/>
          <p:cNvSpPr>
            <a:spLocks noGrp="1"/>
          </p:cNvSpPr>
          <p:nvPr>
            <p:ph idx="1"/>
          </p:nvPr>
        </p:nvSpPr>
        <p:spPr>
          <a:xfrm>
            <a:off x="228600" y="996950"/>
            <a:ext cx="8915400" cy="5194300"/>
          </a:xfrm>
        </p:spPr>
        <p:txBody>
          <a:bodyPr/>
          <a:lstStyle/>
          <a:p>
            <a:pPr marL="17462" indent="0">
              <a:buFont typeface="Wingdings" charset="0"/>
              <a:buNone/>
              <a:defRPr/>
            </a:pPr>
            <a:r>
              <a:rPr lang="en-US" dirty="0"/>
              <a:t>+ </a:t>
            </a:r>
            <a:r>
              <a:rPr lang="en-US" dirty="0">
                <a:solidFill>
                  <a:srgbClr val="0432FF"/>
                </a:solidFill>
              </a:rPr>
              <a:t>Continuous learning </a:t>
            </a:r>
            <a:r>
              <a:rPr lang="en-US" dirty="0"/>
              <a:t>in the presence of changing environment</a:t>
            </a:r>
          </a:p>
          <a:p>
            <a:pPr marL="17462" indent="0">
              <a:buFont typeface="Wingdings" charset="0"/>
              <a:buNone/>
              <a:defRPr/>
            </a:pPr>
            <a:endParaRPr lang="en-US" dirty="0"/>
          </a:p>
          <a:p>
            <a:pPr marL="17462" indent="0">
              <a:buFont typeface="Wingdings" charset="0"/>
              <a:buNone/>
              <a:defRPr/>
            </a:pPr>
            <a:r>
              <a:rPr lang="en-US" dirty="0"/>
              <a:t>+ </a:t>
            </a:r>
            <a:r>
              <a:rPr lang="en-US" dirty="0">
                <a:solidFill>
                  <a:srgbClr val="0432FF"/>
                </a:solidFill>
              </a:rPr>
              <a:t>Reduced designer burden </a:t>
            </a:r>
            <a:r>
              <a:rPr lang="en-US" dirty="0"/>
              <a:t>in finding a good scheduling policy. Designer specifies:</a:t>
            </a:r>
          </a:p>
          <a:p>
            <a:pPr marL="17462" indent="0">
              <a:buFont typeface="Wingdings" charset="0"/>
              <a:buNone/>
              <a:defRPr/>
            </a:pPr>
            <a:r>
              <a:rPr lang="en-US" dirty="0"/>
              <a:t>	1) What system variables might be useful</a:t>
            </a:r>
          </a:p>
          <a:p>
            <a:pPr marL="17462" indent="0">
              <a:buFont typeface="Wingdings" charset="0"/>
              <a:buNone/>
              <a:defRPr/>
            </a:pPr>
            <a:r>
              <a:rPr lang="en-US" dirty="0"/>
              <a:t>	2) What target to optimize, but not how to optimize it</a:t>
            </a:r>
          </a:p>
          <a:p>
            <a:pPr marL="0" indent="0">
              <a:buFont typeface="Wingdings" charset="0"/>
              <a:buNone/>
              <a:defRPr/>
            </a:pPr>
            <a:endParaRPr lang="en-US" dirty="0"/>
          </a:p>
          <a:p>
            <a:pPr marL="17462" indent="0">
              <a:buFont typeface="Wingdings" charset="0"/>
              <a:buNone/>
              <a:defRPr/>
            </a:pPr>
            <a:r>
              <a:rPr lang="en-US" dirty="0"/>
              <a:t>-- How to specify </a:t>
            </a:r>
            <a:r>
              <a:rPr lang="en-US" dirty="0">
                <a:solidFill>
                  <a:srgbClr val="FF0000"/>
                </a:solidFill>
              </a:rPr>
              <a:t>different objectives</a:t>
            </a:r>
            <a:r>
              <a:rPr lang="en-US" dirty="0"/>
              <a:t>? (e.g., fairness, QoS, …)</a:t>
            </a:r>
          </a:p>
          <a:p>
            <a:pPr marL="17462" indent="0">
              <a:buFont typeface="Wingdings" charset="0"/>
              <a:buNone/>
              <a:defRPr/>
            </a:pPr>
            <a:endParaRPr lang="en-US" dirty="0"/>
          </a:p>
          <a:p>
            <a:pPr marL="17462" indent="0">
              <a:buFont typeface="Wingdings" charset="0"/>
              <a:buNone/>
              <a:defRPr/>
            </a:pPr>
            <a:r>
              <a:rPr lang="en-US" dirty="0"/>
              <a:t>-- </a:t>
            </a:r>
            <a:r>
              <a:rPr lang="en-US" dirty="0">
                <a:solidFill>
                  <a:srgbClr val="FF0000"/>
                </a:solidFill>
              </a:rPr>
              <a:t>Hardware complexity</a:t>
            </a:r>
            <a:r>
              <a:rPr lang="en-US" dirty="0"/>
              <a:t>?</a:t>
            </a:r>
          </a:p>
          <a:p>
            <a:pPr marL="17462" indent="0">
              <a:buFont typeface="Wingdings" charset="0"/>
              <a:buNone/>
              <a:defRPr/>
            </a:pPr>
            <a:endParaRPr lang="en-US" dirty="0"/>
          </a:p>
          <a:p>
            <a:pPr marL="17462" indent="0">
              <a:buFont typeface="Wingdings" charset="0"/>
              <a:buNone/>
              <a:defRPr/>
            </a:pPr>
            <a:r>
              <a:rPr lang="en-US" dirty="0"/>
              <a:t>-- </a:t>
            </a:r>
            <a:r>
              <a:rPr lang="en-US" dirty="0">
                <a:solidFill>
                  <a:srgbClr val="FF0000"/>
                </a:solidFill>
              </a:rPr>
              <a:t>Design </a:t>
            </a:r>
            <a:r>
              <a:rPr lang="en-US" b="1" dirty="0">
                <a:solidFill>
                  <a:srgbClr val="FF0000"/>
                </a:solidFill>
              </a:rPr>
              <a:t>mindset</a:t>
            </a:r>
            <a:r>
              <a:rPr lang="en-US" dirty="0">
                <a:solidFill>
                  <a:srgbClr val="FF0000"/>
                </a:solidFill>
              </a:rPr>
              <a:t> and flow</a:t>
            </a:r>
          </a:p>
        </p:txBody>
      </p:sp>
      <p:sp>
        <p:nvSpPr>
          <p:cNvPr id="218115"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0D7E44-239C-964A-A44F-B93A25D8B58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251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13975267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a:xfrm>
            <a:off x="228600" y="152400"/>
            <a:ext cx="8915400" cy="1066800"/>
          </a:xfrm>
        </p:spPr>
        <p:txBody>
          <a:bodyPr/>
          <a:lstStyle/>
          <a:p>
            <a:r>
              <a:rPr lang="en-US" sz="3800" dirty="0">
                <a:latin typeface="Garamond" charset="0"/>
              </a:rPr>
              <a:t>More on Self-Optimizing DRAM Controllers</a:t>
            </a:r>
          </a:p>
        </p:txBody>
      </p:sp>
      <p:sp>
        <p:nvSpPr>
          <p:cNvPr id="215042" name="Content Placeholder 2"/>
          <p:cNvSpPr>
            <a:spLocks noGrp="1"/>
          </p:cNvSpPr>
          <p:nvPr>
            <p:ph idx="1"/>
          </p:nvPr>
        </p:nvSpPr>
        <p:spPr>
          <a:xfrm>
            <a:off x="228600" y="996950"/>
            <a:ext cx="8610600" cy="5194300"/>
          </a:xfrm>
        </p:spPr>
        <p:txBody>
          <a:bodyPr/>
          <a:lstStyle/>
          <a:p>
            <a:r>
              <a:rPr lang="en-US" sz="1800" dirty="0" err="1">
                <a:latin typeface="Tahoma" charset="0"/>
              </a:rPr>
              <a:t>Engin</a:t>
            </a:r>
            <a:r>
              <a:rPr lang="en-US" sz="1800" dirty="0">
                <a:latin typeface="Tahoma" charset="0"/>
              </a:rPr>
              <a:t> </a:t>
            </a:r>
            <a:r>
              <a:rPr lang="en-US" sz="1800" dirty="0" err="1">
                <a:latin typeface="Tahoma" charset="0"/>
              </a:rPr>
              <a:t>Ipek</a:t>
            </a:r>
            <a:r>
              <a:rPr lang="en-US" sz="1800" dirty="0">
                <a:latin typeface="Tahoma" charset="0"/>
              </a:rPr>
              <a:t>, Onur Mutlu, José F. </a:t>
            </a:r>
            <a:r>
              <a:rPr lang="en-US" sz="1800" dirty="0" err="1">
                <a:latin typeface="Tahoma" charset="0"/>
              </a:rPr>
              <a:t>Martínez</a:t>
            </a:r>
            <a:r>
              <a:rPr lang="en-US" sz="1800" dirty="0">
                <a:latin typeface="Tahoma" charset="0"/>
              </a:rPr>
              <a:t>, and Rich </a:t>
            </a:r>
            <a:r>
              <a:rPr lang="en-US" sz="1800" dirty="0" err="1">
                <a:latin typeface="Tahoma" charset="0"/>
              </a:rPr>
              <a:t>Caruana</a:t>
            </a:r>
            <a:r>
              <a:rPr lang="en-US" sz="1800" dirty="0">
                <a:latin typeface="Tahoma" charset="0"/>
              </a:rPr>
              <a:t>, </a:t>
            </a:r>
            <a:br>
              <a:rPr lang="en-US" sz="1800" dirty="0">
                <a:latin typeface="Tahoma" charset="0"/>
              </a:rPr>
            </a:br>
            <a:r>
              <a:rPr lang="en-US" sz="1800" b="1" dirty="0">
                <a:solidFill>
                  <a:srgbClr val="0432FF"/>
                </a:solidFill>
                <a:latin typeface="Tahoma" charset="0"/>
                <a:hlinkClick r:id="rId2">
                  <a:extLst>
                    <a:ext uri="{A12FA001-AC4F-418D-AE19-62706E023703}">
                      <ahyp:hlinkClr xmlns:ahyp="http://schemas.microsoft.com/office/drawing/2018/hyperlinkcolor" val="tx"/>
                    </a:ext>
                  </a:extLst>
                </a:hlinkClick>
              </a:rPr>
              <a:t>"Self Optimizing Memory Controllers: A Reinforcement Learning Approach"</a:t>
            </a:r>
            <a:br>
              <a:rPr lang="en-US" sz="1800" dirty="0">
                <a:solidFill>
                  <a:srgbClr val="0432FF"/>
                </a:solidFill>
                <a:latin typeface="Tahoma" charset="0"/>
              </a:rPr>
            </a:br>
            <a:r>
              <a:rPr lang="en-US" sz="1800" i="1" dirty="0">
                <a:latin typeface="Tahoma" charset="0"/>
              </a:rPr>
              <a:t>Proceedings of the </a:t>
            </a:r>
            <a:r>
              <a:rPr lang="en-US" sz="1800" i="1" dirty="0">
                <a:latin typeface="Tahoma" charset="0"/>
                <a:hlinkClick r:id="rId3"/>
              </a:rPr>
              <a:t>35th International Symposium on Computer Architecture</a:t>
            </a:r>
            <a:r>
              <a:rPr lang="en-US" sz="1800" i="1" dirty="0">
                <a:latin typeface="Tahoma" charset="0"/>
              </a:rPr>
              <a:t> (</a:t>
            </a:r>
            <a:r>
              <a:rPr lang="en-US" sz="1800" b="1" i="1" dirty="0">
                <a:latin typeface="Tahoma" charset="0"/>
              </a:rPr>
              <a:t>ISCA</a:t>
            </a:r>
            <a:r>
              <a:rPr lang="en-US" sz="1800" i="1" dirty="0">
                <a:latin typeface="Tahoma" charset="0"/>
              </a:rPr>
              <a:t>)</a:t>
            </a:r>
            <a:r>
              <a:rPr lang="en-US" sz="1800" dirty="0">
                <a:latin typeface="Tahoma" charset="0"/>
              </a:rPr>
              <a:t>, pages 39-50, Beijing, China, June 2008.</a:t>
            </a:r>
          </a:p>
          <a:p>
            <a:endParaRPr lang="en-US" sz="1800" dirty="0">
              <a:latin typeface="Tahoma" charset="0"/>
            </a:endParaRPr>
          </a:p>
          <a:p>
            <a:endParaRPr lang="en-US" dirty="0">
              <a:latin typeface="Tahoma" charset="0"/>
            </a:endParaRPr>
          </a:p>
        </p:txBody>
      </p:sp>
      <p:sp>
        <p:nvSpPr>
          <p:cNvPr id="21504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B46712-CDE9-5243-80CB-07DD7A074F2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252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 name="Picture 1"/>
          <p:cNvPicPr>
            <a:picLocks noChangeAspect="1"/>
          </p:cNvPicPr>
          <p:nvPr/>
        </p:nvPicPr>
        <p:blipFill>
          <a:blip r:embed="rId4"/>
          <a:stretch>
            <a:fillRect/>
          </a:stretch>
        </p:blipFill>
        <p:spPr>
          <a:xfrm>
            <a:off x="0" y="3771507"/>
            <a:ext cx="9144000" cy="1791093"/>
          </a:xfrm>
          <a:prstGeom prst="rect">
            <a:avLst/>
          </a:prstGeom>
        </p:spPr>
      </p:pic>
    </p:spTree>
    <p:extLst>
      <p:ext uri="{BB962C8B-B14F-4D97-AF65-F5344CB8AC3E}">
        <p14:creationId xmlns:p14="http://schemas.microsoft.com/office/powerpoint/2010/main" val="611313533"/>
      </p:ext>
    </p:extLst>
  </p:cSld>
  <p:clrMapOvr>
    <a:masterClrMapping/>
  </p:clrMapOvr>
  <p:transition/>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An Intelligent Architecture</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915400" cy="4876800"/>
          </a:xfrm>
        </p:spPr>
        <p:txBody>
          <a:bodyPr/>
          <a:lstStyle/>
          <a:p>
            <a:r>
              <a:rPr lang="en-US" dirty="0"/>
              <a:t>Data-driven</a:t>
            </a:r>
          </a:p>
          <a:p>
            <a:pPr lvl="1"/>
            <a:r>
              <a:rPr lang="en-US" dirty="0"/>
              <a:t>Machine learns the “best” policies (how to do things)</a:t>
            </a:r>
          </a:p>
          <a:p>
            <a:endParaRPr lang="en-US" dirty="0"/>
          </a:p>
          <a:p>
            <a:r>
              <a:rPr lang="en-US" dirty="0"/>
              <a:t>Sophisticated, workload-driven, changing, far-sighted policies</a:t>
            </a:r>
          </a:p>
          <a:p>
            <a:endParaRPr lang="en-US" dirty="0"/>
          </a:p>
          <a:p>
            <a:r>
              <a:rPr lang="en-US" dirty="0"/>
              <a:t>Automatic data-driven policy learning</a:t>
            </a:r>
          </a:p>
          <a:p>
            <a:endParaRPr lang="en-US" dirty="0"/>
          </a:p>
          <a:p>
            <a:r>
              <a:rPr lang="en-US" dirty="0"/>
              <a:t>All controllers are intelligent data-driven agents</a:t>
            </a:r>
          </a:p>
          <a:p>
            <a:endParaRPr lang="en-US" dirty="0"/>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TextBox 5">
            <a:extLst>
              <a:ext uri="{FF2B5EF4-FFF2-40B4-BE49-F238E27FC236}">
                <a16:creationId xmlns:a16="http://schemas.microsoft.com/office/drawing/2014/main" id="{777CD4A3-FD8F-FD4E-99EA-F5EDB1D89C51}"/>
              </a:ext>
            </a:extLst>
          </p:cNvPr>
          <p:cNvSpPr txBox="1"/>
          <p:nvPr/>
        </p:nvSpPr>
        <p:spPr>
          <a:xfrm>
            <a:off x="1669975" y="5055245"/>
            <a:ext cx="5727850"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We need to rethink design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(of all controllers)</a:t>
            </a:r>
          </a:p>
        </p:txBody>
      </p:sp>
    </p:spTree>
    <p:extLst>
      <p:ext uri="{BB962C8B-B14F-4D97-AF65-F5344CB8AC3E}">
        <p14:creationId xmlns:p14="http://schemas.microsoft.com/office/powerpoint/2010/main" val="31340182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t>Challenge and Opportunity for Future</a:t>
            </a:r>
            <a:endParaRPr lang="en-US" dirty="0">
              <a:latin typeface="Garamond" charset="0"/>
              <a:ea typeface="ＭＳ Ｐゴシック" charset="0"/>
              <a:cs typeface="ＭＳ Ｐゴシック" charset="0"/>
            </a:endParaRPr>
          </a:p>
        </p:txBody>
      </p:sp>
      <p:sp>
        <p:nvSpPr>
          <p:cNvPr id="19459" name="Content Placeholder 2"/>
          <p:cNvSpPr>
            <a:spLocks noGrp="1"/>
          </p:cNvSpPr>
          <p:nvPr>
            <p:ph idx="1"/>
          </p:nvPr>
        </p:nvSpPr>
        <p:spPr>
          <a:xfrm>
            <a:off x="107504" y="764704"/>
            <a:ext cx="8856984"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b="1" dirty="0">
                <a:solidFill>
                  <a:srgbClr val="0432FF"/>
                </a:solidFill>
                <a:latin typeface="Tahoma" charset="0"/>
                <a:ea typeface="ＭＳ Ｐゴシック" charset="0"/>
                <a:cs typeface="ＭＳ Ｐゴシック" charset="0"/>
              </a:rPr>
              <a:t>Data-Driven</a:t>
            </a:r>
          </a:p>
          <a:p>
            <a:pPr marL="0" indent="0" algn="ctr" eaLnBrk="1" hangingPunct="1">
              <a:buNone/>
            </a:pPr>
            <a:r>
              <a:rPr lang="en-US" sz="6000" dirty="0">
                <a:solidFill>
                  <a:srgbClr val="0432FF"/>
                </a:solidFill>
                <a:latin typeface="Tahoma" charset="0"/>
                <a:ea typeface="ＭＳ Ｐゴシック" charset="0"/>
                <a:cs typeface="ＭＳ Ｐゴシック" charset="0"/>
              </a:rPr>
              <a:t>(Self-Optimizing)</a:t>
            </a:r>
          </a:p>
          <a:p>
            <a:pPr marL="0" indent="0" algn="ctr" eaLnBrk="1" hangingPunct="1">
              <a:buNone/>
            </a:pPr>
            <a:r>
              <a:rPr lang="en-US" sz="6000" dirty="0">
                <a:solidFill>
                  <a:srgbClr val="FF0000"/>
                </a:solidFill>
                <a:latin typeface="Tahoma" charset="0"/>
                <a:ea typeface="ＭＳ Ｐゴシック" charset="0"/>
                <a:cs typeface="ＭＳ Ｐゴシック" charset="0"/>
              </a:rPr>
              <a:t> Computing Architectures</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254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1681551920"/>
      </p:ext>
    </p:extLst>
  </p:cSld>
  <p:clrMapOvr>
    <a:masterClrMapping/>
  </p:clrMapOvr>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AD110-05AC-A74A-A874-97353A23EB6E}"/>
              </a:ext>
            </a:extLst>
          </p:cNvPr>
          <p:cNvSpPr>
            <a:spLocks noGrp="1"/>
          </p:cNvSpPr>
          <p:nvPr>
            <p:ph type="ctrTitle"/>
          </p:nvPr>
        </p:nvSpPr>
        <p:spPr>
          <a:xfrm>
            <a:off x="685800" y="1748408"/>
            <a:ext cx="7924800" cy="1752600"/>
          </a:xfrm>
        </p:spPr>
        <p:txBody>
          <a:bodyPr/>
          <a:lstStyle/>
          <a:p>
            <a:pPr algn="ctr"/>
            <a:r>
              <a:rPr lang="en-US" b="1" dirty="0"/>
              <a:t>Data-Aware Architectures</a:t>
            </a:r>
          </a:p>
        </p:txBody>
      </p:sp>
      <p:sp>
        <p:nvSpPr>
          <p:cNvPr id="3" name="Subtitle 2">
            <a:extLst>
              <a:ext uri="{FF2B5EF4-FFF2-40B4-BE49-F238E27FC236}">
                <a16:creationId xmlns:a16="http://schemas.microsoft.com/office/drawing/2014/main" id="{19FC6BC0-66DA-9445-9509-65803D51BE29}"/>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0E8C49E4-7136-3647-BD24-E5AA5F9E54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255</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865791501"/>
      </p:ext>
    </p:extLst>
  </p:cSld>
  <p:clrMapOvr>
    <a:masterClrMapping/>
  </p:clrMapOvr>
  <p:transition/>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a:t>
            </a:r>
            <a:r>
              <a:rPr lang="en-US" b="1" dirty="0">
                <a:solidFill>
                  <a:srgbClr val="0432FF"/>
                </a:solidFill>
              </a:rPr>
              <a:t>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a:t>
            </a:r>
            <a:r>
              <a:rPr lang="en-US" b="1" dirty="0">
                <a:solidFill>
                  <a:srgbClr val="0432FF"/>
                </a:solidFill>
              </a:rPr>
              <a:t>data-driven</a:t>
            </a:r>
            <a:r>
              <a:rPr lang="en-US" dirty="0">
                <a:solidFill>
                  <a:srgbClr val="0432FF"/>
                </a:solidFill>
              </a:rPr>
              <a:t>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a:t>
            </a:r>
            <a:r>
              <a:rPr lang="en-US" b="1" dirty="0">
                <a:solidFill>
                  <a:srgbClr val="0000FF"/>
                </a:solidFill>
              </a:rPr>
              <a:t>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4725144"/>
            <a:ext cx="6984776"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788607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9CE99-5A9A-3B4D-B9AE-CED1929518D6}"/>
              </a:ext>
            </a:extLst>
          </p:cNvPr>
          <p:cNvSpPr>
            <a:spLocks noGrp="1"/>
          </p:cNvSpPr>
          <p:nvPr>
            <p:ph type="title"/>
          </p:nvPr>
        </p:nvSpPr>
        <p:spPr/>
        <p:txBody>
          <a:bodyPr/>
          <a:lstStyle/>
          <a:p>
            <a:r>
              <a:rPr lang="en-US" dirty="0"/>
              <a:t>Data-Aware Architectures</a:t>
            </a:r>
          </a:p>
        </p:txBody>
      </p:sp>
      <p:sp>
        <p:nvSpPr>
          <p:cNvPr id="3" name="Content Placeholder 2">
            <a:extLst>
              <a:ext uri="{FF2B5EF4-FFF2-40B4-BE49-F238E27FC236}">
                <a16:creationId xmlns:a16="http://schemas.microsoft.com/office/drawing/2014/main" id="{2A999E97-8C3D-FC48-9E08-0D96B2348D48}"/>
              </a:ext>
            </a:extLst>
          </p:cNvPr>
          <p:cNvSpPr>
            <a:spLocks noGrp="1"/>
          </p:cNvSpPr>
          <p:nvPr>
            <p:ph idx="1"/>
          </p:nvPr>
        </p:nvSpPr>
        <p:spPr/>
        <p:txBody>
          <a:bodyPr/>
          <a:lstStyle/>
          <a:p>
            <a:r>
              <a:rPr lang="en-US" dirty="0"/>
              <a:t>A data-aware architecture </a:t>
            </a:r>
            <a:r>
              <a:rPr lang="en-US" dirty="0">
                <a:solidFill>
                  <a:srgbClr val="0000FF"/>
                </a:solidFill>
              </a:rPr>
              <a:t>understands what it can do with and to each piece of data</a:t>
            </a:r>
          </a:p>
          <a:p>
            <a:endParaRPr lang="en-US" dirty="0"/>
          </a:p>
          <a:p>
            <a:r>
              <a:rPr lang="en-US" dirty="0"/>
              <a:t>It makes use of different properties of data to improve performance, efficiency and other metrics</a:t>
            </a:r>
          </a:p>
          <a:p>
            <a:pPr lvl="1"/>
            <a:r>
              <a:rPr lang="en-US" dirty="0"/>
              <a:t>Compressibility</a:t>
            </a:r>
          </a:p>
          <a:p>
            <a:pPr lvl="1"/>
            <a:r>
              <a:rPr lang="en-US" dirty="0"/>
              <a:t>Approximability</a:t>
            </a:r>
          </a:p>
          <a:p>
            <a:pPr lvl="1"/>
            <a:r>
              <a:rPr lang="en-US" dirty="0"/>
              <a:t>Locality</a:t>
            </a:r>
          </a:p>
          <a:p>
            <a:pPr lvl="1"/>
            <a:r>
              <a:rPr lang="en-US" dirty="0"/>
              <a:t>Sparsity</a:t>
            </a:r>
          </a:p>
          <a:p>
            <a:pPr lvl="1"/>
            <a:r>
              <a:rPr lang="en-US" dirty="0"/>
              <a:t>Criticality for Computation X</a:t>
            </a:r>
          </a:p>
          <a:p>
            <a:pPr lvl="1"/>
            <a:r>
              <a:rPr lang="en-US" dirty="0"/>
              <a:t>Access Semantics</a:t>
            </a:r>
          </a:p>
          <a:p>
            <a:pPr lvl="1"/>
            <a:r>
              <a:rPr lang="en-US" dirty="0"/>
              <a:t>…</a:t>
            </a:r>
          </a:p>
          <a:p>
            <a:endParaRPr lang="en-US" dirty="0"/>
          </a:p>
          <a:p>
            <a:endParaRPr lang="en-US" dirty="0"/>
          </a:p>
        </p:txBody>
      </p:sp>
      <p:sp>
        <p:nvSpPr>
          <p:cNvPr id="4" name="Slide Number Placeholder 3">
            <a:extLst>
              <a:ext uri="{FF2B5EF4-FFF2-40B4-BE49-F238E27FC236}">
                <a16:creationId xmlns:a16="http://schemas.microsoft.com/office/drawing/2014/main" id="{188C744D-F38D-264E-AC4F-A7A830C2B66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5AFC4-B67F-BC48-882B-8F3B14641016}"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257</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spTree>
    <p:extLst>
      <p:ext uri="{BB962C8B-B14F-4D97-AF65-F5344CB8AC3E}">
        <p14:creationId xmlns:p14="http://schemas.microsoft.com/office/powerpoint/2010/main" val="580245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684E8-46D7-1745-BA18-D06529D28974}"/>
              </a:ext>
            </a:extLst>
          </p:cNvPr>
          <p:cNvSpPr>
            <a:spLocks noGrp="1"/>
          </p:cNvSpPr>
          <p:nvPr>
            <p:ph type="title"/>
          </p:nvPr>
        </p:nvSpPr>
        <p:spPr/>
        <p:txBody>
          <a:bodyPr/>
          <a:lstStyle/>
          <a:p>
            <a:r>
              <a:rPr lang="en-US" dirty="0"/>
              <a:t>One Problem: Limited Expressiveness</a:t>
            </a:r>
          </a:p>
        </p:txBody>
      </p:sp>
      <p:sp>
        <p:nvSpPr>
          <p:cNvPr id="3" name="Content Placeholder 2">
            <a:extLst>
              <a:ext uri="{FF2B5EF4-FFF2-40B4-BE49-F238E27FC236}">
                <a16:creationId xmlns:a16="http://schemas.microsoft.com/office/drawing/2014/main" id="{F313CB78-6E64-104A-B227-ECFB269415FE}"/>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98A73B4-6E72-424A-8FAB-A5668B1645C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5AFC4-B67F-BC48-882B-8F3B14641016}"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258</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6" name="Picture 5">
            <a:extLst>
              <a:ext uri="{FF2B5EF4-FFF2-40B4-BE49-F238E27FC236}">
                <a16:creationId xmlns:a16="http://schemas.microsoft.com/office/drawing/2014/main" id="{92A1BD76-0C0A-1B44-A8C0-61EA9A13B35D}"/>
              </a:ext>
            </a:extLst>
          </p:cNvPr>
          <p:cNvPicPr>
            <a:picLocks noChangeAspect="1"/>
          </p:cNvPicPr>
          <p:nvPr/>
        </p:nvPicPr>
        <p:blipFill>
          <a:blip r:embed="rId2"/>
          <a:stretch>
            <a:fillRect/>
          </a:stretch>
        </p:blipFill>
        <p:spPr>
          <a:xfrm>
            <a:off x="50800" y="1114896"/>
            <a:ext cx="9042400" cy="4978400"/>
          </a:xfrm>
          <a:prstGeom prst="rect">
            <a:avLst/>
          </a:prstGeom>
        </p:spPr>
      </p:pic>
    </p:spTree>
    <p:extLst>
      <p:ext uri="{BB962C8B-B14F-4D97-AF65-F5344CB8AC3E}">
        <p14:creationId xmlns:p14="http://schemas.microsoft.com/office/powerpoint/2010/main" val="2838028694"/>
      </p:ext>
    </p:extLst>
  </p:cSld>
  <p:clrMapOvr>
    <a:masterClrMapping/>
  </p:clrMapOvr>
  <p:transition/>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4CB68-5CE5-1D4D-AAE5-65AE904DEBFF}"/>
              </a:ext>
            </a:extLst>
          </p:cNvPr>
          <p:cNvSpPr>
            <a:spLocks noGrp="1"/>
          </p:cNvSpPr>
          <p:nvPr>
            <p:ph type="title"/>
          </p:nvPr>
        </p:nvSpPr>
        <p:spPr/>
        <p:txBody>
          <a:bodyPr/>
          <a:lstStyle/>
          <a:p>
            <a:r>
              <a:rPr lang="en-US" dirty="0"/>
              <a:t>A Solution: More Expressive Interfaces</a:t>
            </a:r>
          </a:p>
        </p:txBody>
      </p:sp>
      <p:sp>
        <p:nvSpPr>
          <p:cNvPr id="3" name="Content Placeholder 2">
            <a:extLst>
              <a:ext uri="{FF2B5EF4-FFF2-40B4-BE49-F238E27FC236}">
                <a16:creationId xmlns:a16="http://schemas.microsoft.com/office/drawing/2014/main" id="{F5DB3EEF-AAAD-9847-820E-EB0F1C17AC9A}"/>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68108765-1E1B-D049-A72B-B6772BD3CE3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5AFC4-B67F-BC48-882B-8F3B14641016}"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259</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6" name="Picture 5">
            <a:extLst>
              <a:ext uri="{FF2B5EF4-FFF2-40B4-BE49-F238E27FC236}">
                <a16:creationId xmlns:a16="http://schemas.microsoft.com/office/drawing/2014/main" id="{EB3FB78E-168C-4E4F-B6BE-1657460704D9}"/>
              </a:ext>
            </a:extLst>
          </p:cNvPr>
          <p:cNvPicPr>
            <a:picLocks noChangeAspect="1"/>
          </p:cNvPicPr>
          <p:nvPr/>
        </p:nvPicPr>
        <p:blipFill>
          <a:blip r:embed="rId2"/>
          <a:stretch>
            <a:fillRect/>
          </a:stretch>
        </p:blipFill>
        <p:spPr>
          <a:xfrm>
            <a:off x="25400" y="1196752"/>
            <a:ext cx="9093200" cy="5041900"/>
          </a:xfrm>
          <a:prstGeom prst="rect">
            <a:avLst/>
          </a:prstGeom>
        </p:spPr>
      </p:pic>
    </p:spTree>
    <p:extLst>
      <p:ext uri="{BB962C8B-B14F-4D97-AF65-F5344CB8AC3E}">
        <p14:creationId xmlns:p14="http://schemas.microsoft.com/office/powerpoint/2010/main" val="80530592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A36DD-E071-084E-A698-25D80E2E22EA}"/>
              </a:ext>
            </a:extLst>
          </p:cNvPr>
          <p:cNvSpPr>
            <a:spLocks noGrp="1"/>
          </p:cNvSpPr>
          <p:nvPr>
            <p:ph type="title"/>
          </p:nvPr>
        </p:nvSpPr>
        <p:spPr/>
        <p:txBody>
          <a:bodyPr/>
          <a:lstStyle/>
          <a:p>
            <a:r>
              <a:rPr lang="en-US" dirty="0"/>
              <a:t>Data-Centric Architectures: Properties</a:t>
            </a:r>
          </a:p>
        </p:txBody>
      </p:sp>
      <p:sp>
        <p:nvSpPr>
          <p:cNvPr id="3" name="Content Placeholder 2">
            <a:extLst>
              <a:ext uri="{FF2B5EF4-FFF2-40B4-BE49-F238E27FC236}">
                <a16:creationId xmlns:a16="http://schemas.microsoft.com/office/drawing/2014/main" id="{B14915FF-65F1-9148-84F8-D897101D7352}"/>
              </a:ext>
            </a:extLst>
          </p:cNvPr>
          <p:cNvSpPr>
            <a:spLocks noGrp="1"/>
          </p:cNvSpPr>
          <p:nvPr>
            <p:ph idx="1"/>
          </p:nvPr>
        </p:nvSpPr>
        <p:spPr>
          <a:xfrm>
            <a:off x="228600" y="1124744"/>
            <a:ext cx="8807896" cy="5123656"/>
          </a:xfrm>
        </p:spPr>
        <p:txBody>
          <a:bodyPr/>
          <a:lstStyle/>
          <a:p>
            <a:r>
              <a:rPr lang="en-US" b="1" dirty="0">
                <a:solidFill>
                  <a:srgbClr val="0000FF"/>
                </a:solidFill>
              </a:rPr>
              <a:t>Process data where it resides </a:t>
            </a:r>
            <a:r>
              <a:rPr lang="en-US" dirty="0">
                <a:solidFill>
                  <a:srgbClr val="0000FF"/>
                </a:solidFill>
              </a:rPr>
              <a:t>(where it makes sense)</a:t>
            </a:r>
          </a:p>
          <a:p>
            <a:pPr lvl="1"/>
            <a:r>
              <a:rPr lang="en-US" dirty="0"/>
              <a:t>Processing in and near memory structures</a:t>
            </a:r>
          </a:p>
          <a:p>
            <a:pPr marL="0" indent="0">
              <a:buNone/>
            </a:pPr>
            <a:endParaRPr lang="en-US" dirty="0"/>
          </a:p>
          <a:p>
            <a:r>
              <a:rPr lang="en-US" b="1" dirty="0">
                <a:solidFill>
                  <a:srgbClr val="0000FF"/>
                </a:solidFill>
              </a:rPr>
              <a:t>Low-latency and low-energy data access</a:t>
            </a:r>
          </a:p>
          <a:p>
            <a:pPr lvl="1"/>
            <a:r>
              <a:rPr lang="en-US" dirty="0"/>
              <a:t>Low latency memory</a:t>
            </a:r>
          </a:p>
          <a:p>
            <a:pPr lvl="1"/>
            <a:r>
              <a:rPr lang="en-US" dirty="0"/>
              <a:t>Low energy memory</a:t>
            </a:r>
          </a:p>
          <a:p>
            <a:pPr marL="344487" lvl="1" indent="0">
              <a:buNone/>
            </a:pPr>
            <a:endParaRPr lang="en-US" dirty="0"/>
          </a:p>
          <a:p>
            <a:r>
              <a:rPr lang="en-US" b="1" dirty="0">
                <a:solidFill>
                  <a:srgbClr val="0000FF"/>
                </a:solidFill>
              </a:rPr>
              <a:t>Low-cost data storage and processing</a:t>
            </a:r>
          </a:p>
          <a:p>
            <a:pPr lvl="1"/>
            <a:r>
              <a:rPr lang="en-US" dirty="0"/>
              <a:t>High capacity memory at low cost: hybrid memory, compression</a:t>
            </a:r>
          </a:p>
          <a:p>
            <a:pPr lvl="1"/>
            <a:endParaRPr lang="en-US" dirty="0"/>
          </a:p>
          <a:p>
            <a:r>
              <a:rPr lang="en-US" b="1" dirty="0">
                <a:solidFill>
                  <a:srgbClr val="0000FF"/>
                </a:solidFill>
              </a:rPr>
              <a:t>Intelligent data management</a:t>
            </a:r>
          </a:p>
          <a:p>
            <a:pPr lvl="1"/>
            <a:r>
              <a:rPr lang="en-US" dirty="0"/>
              <a:t>Intelligent controllers handling robustness, security, cost</a:t>
            </a:r>
          </a:p>
          <a:p>
            <a:endParaRPr lang="en-US" dirty="0"/>
          </a:p>
        </p:txBody>
      </p:sp>
      <p:sp>
        <p:nvSpPr>
          <p:cNvPr id="4" name="Slide Number Placeholder 3">
            <a:extLst>
              <a:ext uri="{FF2B5EF4-FFF2-40B4-BE49-F238E27FC236}">
                <a16:creationId xmlns:a16="http://schemas.microsoft.com/office/drawing/2014/main" id="{0F1F47AA-F773-7243-876F-B38D973B454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F2DDA778-26A3-A449-9FF9-F9A4D7854DF7}"/>
              </a:ext>
            </a:extLst>
          </p:cNvPr>
          <p:cNvSpPr>
            <a:spLocks noChangeArrowheads="1"/>
          </p:cNvSpPr>
          <p:nvPr/>
        </p:nvSpPr>
        <p:spPr bwMode="auto">
          <a:xfrm>
            <a:off x="539552" y="1124744"/>
            <a:ext cx="7920880"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8086247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2FD8-C628-064E-B654-422ABB282C2F}"/>
              </a:ext>
            </a:extLst>
          </p:cNvPr>
          <p:cNvSpPr>
            <a:spLocks noGrp="1"/>
          </p:cNvSpPr>
          <p:nvPr>
            <p:ph type="title"/>
          </p:nvPr>
        </p:nvSpPr>
        <p:spPr/>
        <p:txBody>
          <a:bodyPr/>
          <a:lstStyle/>
          <a:p>
            <a:r>
              <a:rPr lang="en-US" dirty="0"/>
              <a:t>Expressive (Memory) Interfaces</a:t>
            </a:r>
          </a:p>
        </p:txBody>
      </p:sp>
      <p:sp>
        <p:nvSpPr>
          <p:cNvPr id="3" name="Content Placeholder 2">
            <a:extLst>
              <a:ext uri="{FF2B5EF4-FFF2-40B4-BE49-F238E27FC236}">
                <a16:creationId xmlns:a16="http://schemas.microsoft.com/office/drawing/2014/main" id="{6EB3B564-03E4-1349-929A-2E1148D45F1E}"/>
              </a:ext>
            </a:extLst>
          </p:cNvPr>
          <p:cNvSpPr>
            <a:spLocks noGrp="1"/>
          </p:cNvSpPr>
          <p:nvPr>
            <p:ph idx="1"/>
          </p:nvPr>
        </p:nvSpPr>
        <p:spPr>
          <a:xfrm>
            <a:off x="228600" y="997529"/>
            <a:ext cx="8682038" cy="5193723"/>
          </a:xfrm>
        </p:spPr>
        <p:txBody>
          <a:bodyPr/>
          <a:lstStyle/>
          <a:p>
            <a:r>
              <a:rPr lang="en-US" sz="1700" dirty="0"/>
              <a:t>Nandita Vijaykumar, </a:t>
            </a:r>
            <a:r>
              <a:rPr lang="en-US" sz="1700" dirty="0" err="1"/>
              <a:t>Abhilasha</a:t>
            </a:r>
            <a:r>
              <a:rPr lang="en-US" sz="1700" dirty="0"/>
              <a:t> Jain, </a:t>
            </a:r>
            <a:r>
              <a:rPr lang="en-US" sz="1700" dirty="0" err="1"/>
              <a:t>Diptesh</a:t>
            </a:r>
            <a:r>
              <a:rPr lang="en-US" sz="1700" dirty="0"/>
              <a:t> Majumdar, Kevin Hsieh, Gennady Pekhimenko, </a:t>
            </a:r>
            <a:r>
              <a:rPr lang="en-US" sz="1700" dirty="0" err="1"/>
              <a:t>Eiman</a:t>
            </a:r>
            <a:r>
              <a:rPr lang="en-US" sz="1700" dirty="0"/>
              <a:t> Ebrahimi, Nastaran Hajinazar, Phillip B. Gibbons and Onur Mutlu,</a:t>
            </a:r>
            <a:br>
              <a:rPr lang="en-US" sz="1700" dirty="0"/>
            </a:br>
            <a:r>
              <a:rPr lang="en-US" sz="1700" b="1" dirty="0">
                <a:solidFill>
                  <a:srgbClr val="0432FF"/>
                </a:solidFill>
                <a:hlinkClick r:id="rId2">
                  <a:extLst>
                    <a:ext uri="{A12FA001-AC4F-418D-AE19-62706E023703}">
                      <ahyp:hlinkClr xmlns:ahyp="http://schemas.microsoft.com/office/drawing/2018/hyperlinkcolor" val="tx"/>
                    </a:ext>
                  </a:extLst>
                </a:hlinkClick>
              </a:rPr>
              <a:t>"A Case for Richer Cross-layer Abstractions: Bridging the Semantic Gap with Expressive Memory"</a:t>
            </a:r>
            <a:br>
              <a:rPr lang="en-US" sz="1700" dirty="0">
                <a:solidFill>
                  <a:srgbClr val="0432FF"/>
                </a:solidFill>
              </a:rPr>
            </a:br>
            <a:r>
              <a:rPr lang="en-US" sz="1700" i="1" dirty="0"/>
              <a:t>Proceedings of the </a:t>
            </a:r>
            <a:r>
              <a:rPr lang="en-US" sz="1700" i="1" dirty="0">
                <a:hlinkClick r:id="rId3"/>
              </a:rPr>
              <a:t>45th International Symposium on Computer Architecture</a:t>
            </a:r>
            <a:r>
              <a:rPr lang="en-US" sz="1700" i="1" dirty="0"/>
              <a:t> (</a:t>
            </a:r>
            <a:r>
              <a:rPr lang="en-US" sz="1700" b="1" i="1" dirty="0"/>
              <a:t>ISCA</a:t>
            </a:r>
            <a:r>
              <a:rPr lang="en-US" sz="1700" i="1" dirty="0"/>
              <a:t>)</a:t>
            </a:r>
            <a:r>
              <a:rPr lang="en-US" sz="1700" dirty="0"/>
              <a:t>, Los Angeles, CA, USA, June 2018. </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 [</a:t>
            </a:r>
            <a:r>
              <a:rPr lang="en-US" sz="1700" dirty="0">
                <a:hlinkClick r:id="rId6"/>
              </a:rPr>
              <a:t>Lightning Talk Slides (pptx)</a:t>
            </a:r>
            <a:r>
              <a:rPr lang="en-US" sz="1700" dirty="0"/>
              <a:t> </a:t>
            </a:r>
            <a:r>
              <a:rPr lang="en-US" sz="1700" dirty="0">
                <a:hlinkClick r:id="rId7"/>
              </a:rPr>
              <a:t>(pdf)</a:t>
            </a:r>
            <a:r>
              <a:rPr lang="en-US" sz="1700" dirty="0"/>
              <a:t>] </a:t>
            </a:r>
            <a:br>
              <a:rPr lang="en-US" sz="1700" dirty="0"/>
            </a:br>
            <a:r>
              <a:rPr lang="en-US" sz="1700" dirty="0"/>
              <a:t>[</a:t>
            </a:r>
            <a:r>
              <a:rPr lang="en-US" sz="1700" dirty="0">
                <a:hlinkClick r:id="rId8"/>
              </a:rPr>
              <a:t>Lightning Talk Video</a:t>
            </a:r>
            <a:r>
              <a:rPr lang="en-US" sz="1700" dirty="0"/>
              <a:t>] </a:t>
            </a:r>
            <a:br>
              <a:rPr lang="en-US" sz="1700" dirty="0"/>
            </a:br>
            <a:endParaRPr lang="en-US" sz="1700" dirty="0"/>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3E3956AB-73AF-DA47-9B86-0C2E0F90E73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5AFC4-B67F-BC48-882B-8F3B14641016}"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260</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a:extLst>
              <a:ext uri="{FF2B5EF4-FFF2-40B4-BE49-F238E27FC236}">
                <a16:creationId xmlns:a16="http://schemas.microsoft.com/office/drawing/2014/main" id="{E145A992-0FE5-B446-A1A6-725FE0D3A7CF}"/>
              </a:ext>
            </a:extLst>
          </p:cNvPr>
          <p:cNvPicPr>
            <a:picLocks noChangeAspect="1"/>
          </p:cNvPicPr>
          <p:nvPr/>
        </p:nvPicPr>
        <p:blipFill>
          <a:blip r:embed="rId9"/>
          <a:stretch>
            <a:fillRect/>
          </a:stretch>
        </p:blipFill>
        <p:spPr>
          <a:xfrm>
            <a:off x="88842" y="4005064"/>
            <a:ext cx="9019662" cy="2186188"/>
          </a:xfrm>
          <a:prstGeom prst="rect">
            <a:avLst/>
          </a:prstGeom>
        </p:spPr>
      </p:pic>
    </p:spTree>
    <p:extLst>
      <p:ext uri="{BB962C8B-B14F-4D97-AF65-F5344CB8AC3E}">
        <p14:creationId xmlns:p14="http://schemas.microsoft.com/office/powerpoint/2010/main" val="2725547889"/>
      </p:ext>
    </p:extLst>
  </p:cSld>
  <p:clrMapOvr>
    <a:masterClrMapping/>
  </p:clrMapOvr>
  <p:transition/>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E6D52-A3A4-BB4C-95B5-D7873A3CAACD}"/>
              </a:ext>
            </a:extLst>
          </p:cNvPr>
          <p:cNvSpPr>
            <a:spLocks noGrp="1"/>
          </p:cNvSpPr>
          <p:nvPr>
            <p:ph type="title"/>
          </p:nvPr>
        </p:nvSpPr>
        <p:spPr/>
        <p:txBody>
          <a:bodyPr/>
          <a:lstStyle/>
          <a:p>
            <a:r>
              <a:rPr lang="en-US" dirty="0"/>
              <a:t>X-</a:t>
            </a:r>
            <a:r>
              <a:rPr lang="en-US" dirty="0" err="1"/>
              <a:t>MeM</a:t>
            </a:r>
            <a:r>
              <a:rPr lang="en-US" dirty="0"/>
              <a:t> Aids Many Optimizations</a:t>
            </a:r>
          </a:p>
        </p:txBody>
      </p:sp>
      <p:sp>
        <p:nvSpPr>
          <p:cNvPr id="3" name="Content Placeholder 2">
            <a:extLst>
              <a:ext uri="{FF2B5EF4-FFF2-40B4-BE49-F238E27FC236}">
                <a16:creationId xmlns:a16="http://schemas.microsoft.com/office/drawing/2014/main" id="{07CA2F28-2488-E747-BAA8-A1CAE698496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9D2B23E-41F9-6F47-9E06-4386E4593C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2107" y="958340"/>
            <a:ext cx="8323585" cy="5817110"/>
          </a:xfrm>
          <a:prstGeom prst="rect">
            <a:avLst/>
          </a:prstGeom>
        </p:spPr>
      </p:pic>
    </p:spTree>
    <p:extLst>
      <p:ext uri="{BB962C8B-B14F-4D97-AF65-F5344CB8AC3E}">
        <p14:creationId xmlns:p14="http://schemas.microsoft.com/office/powerpoint/2010/main" val="1820303585"/>
      </p:ext>
    </p:extLst>
  </p:cSld>
  <p:clrMapOvr>
    <a:masterClrMapping/>
  </p:clrMapOvr>
  <p:transition/>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2FD8-C628-064E-B654-422ABB282C2F}"/>
              </a:ext>
            </a:extLst>
          </p:cNvPr>
          <p:cNvSpPr>
            <a:spLocks noGrp="1"/>
          </p:cNvSpPr>
          <p:nvPr>
            <p:ph type="title"/>
          </p:nvPr>
        </p:nvSpPr>
        <p:spPr/>
        <p:txBody>
          <a:bodyPr/>
          <a:lstStyle/>
          <a:p>
            <a:r>
              <a:rPr lang="en-US" dirty="0"/>
              <a:t>Expressive (Memory) Interfaces for GPUs</a:t>
            </a:r>
          </a:p>
        </p:txBody>
      </p:sp>
      <p:sp>
        <p:nvSpPr>
          <p:cNvPr id="3" name="Content Placeholder 2">
            <a:extLst>
              <a:ext uri="{FF2B5EF4-FFF2-40B4-BE49-F238E27FC236}">
                <a16:creationId xmlns:a16="http://schemas.microsoft.com/office/drawing/2014/main" id="{6EB3B564-03E4-1349-929A-2E1148D45F1E}"/>
              </a:ext>
            </a:extLst>
          </p:cNvPr>
          <p:cNvSpPr>
            <a:spLocks noGrp="1"/>
          </p:cNvSpPr>
          <p:nvPr>
            <p:ph idx="1"/>
          </p:nvPr>
        </p:nvSpPr>
        <p:spPr>
          <a:xfrm>
            <a:off x="228600" y="997529"/>
            <a:ext cx="8682038" cy="5193723"/>
          </a:xfrm>
        </p:spPr>
        <p:txBody>
          <a:bodyPr/>
          <a:lstStyle/>
          <a:p>
            <a:r>
              <a:rPr lang="en-US" sz="1700" dirty="0"/>
              <a:t>Nandita Vijaykumar, </a:t>
            </a:r>
            <a:r>
              <a:rPr lang="en-US" sz="1700" dirty="0" err="1"/>
              <a:t>Eiman</a:t>
            </a:r>
            <a:r>
              <a:rPr lang="en-US" sz="1700" dirty="0"/>
              <a:t> Ebrahimi, Kevin Hsieh, Phillip B. Gibbons and Onur Mutlu,</a:t>
            </a:r>
            <a:br>
              <a:rPr lang="en-US" sz="1700" dirty="0"/>
            </a:br>
            <a:r>
              <a:rPr lang="en-US" sz="1700" b="1" dirty="0">
                <a:solidFill>
                  <a:srgbClr val="0432FF"/>
                </a:solidFill>
                <a:hlinkClick r:id="rId2">
                  <a:extLst>
                    <a:ext uri="{A12FA001-AC4F-418D-AE19-62706E023703}">
                      <ahyp:hlinkClr xmlns:ahyp="http://schemas.microsoft.com/office/drawing/2018/hyperlinkcolor" val="tx"/>
                    </a:ext>
                  </a:extLst>
                </a:hlinkClick>
              </a:rPr>
              <a:t>"The Locality Descriptor: A Holistic Cross-Layer Abstraction to Express Data Locality in GPUs"</a:t>
            </a:r>
            <a:br>
              <a:rPr lang="en-US" sz="1700" dirty="0">
                <a:solidFill>
                  <a:srgbClr val="0432FF"/>
                </a:solidFill>
              </a:rPr>
            </a:br>
            <a:r>
              <a:rPr lang="en-US" sz="1700" i="1" dirty="0"/>
              <a:t>Proceedings of the </a:t>
            </a:r>
            <a:r>
              <a:rPr lang="en-US" sz="1700" i="1" dirty="0">
                <a:hlinkClick r:id="rId3"/>
              </a:rPr>
              <a:t>45th International Symposium on Computer Architecture</a:t>
            </a:r>
            <a:r>
              <a:rPr lang="en-US" sz="1700" i="1" dirty="0"/>
              <a:t> (</a:t>
            </a:r>
            <a:r>
              <a:rPr lang="en-US" sz="1700" b="1" i="1" dirty="0"/>
              <a:t>ISCA</a:t>
            </a:r>
            <a:r>
              <a:rPr lang="en-US" sz="1700" i="1" dirty="0"/>
              <a:t>)</a:t>
            </a:r>
            <a:r>
              <a:rPr lang="en-US" sz="1700" dirty="0"/>
              <a:t>, Los Angeles, CA, USA, June 2018. </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 [</a:t>
            </a:r>
            <a:r>
              <a:rPr lang="en-US" sz="1700" dirty="0">
                <a:hlinkClick r:id="rId6"/>
              </a:rPr>
              <a:t>Lightning Talk Slides (pptx)</a:t>
            </a:r>
            <a:r>
              <a:rPr lang="en-US" sz="1700" dirty="0"/>
              <a:t> </a:t>
            </a:r>
            <a:r>
              <a:rPr lang="en-US" sz="1700" dirty="0">
                <a:hlinkClick r:id="rId7"/>
              </a:rPr>
              <a:t>(pdf)</a:t>
            </a:r>
            <a:r>
              <a:rPr lang="en-US" sz="1700" dirty="0"/>
              <a:t>] </a:t>
            </a:r>
            <a:br>
              <a:rPr lang="en-US" sz="1700" dirty="0"/>
            </a:br>
            <a:r>
              <a:rPr lang="en-US" sz="1700" dirty="0"/>
              <a:t>[</a:t>
            </a:r>
            <a:r>
              <a:rPr lang="en-US" sz="1700" dirty="0">
                <a:hlinkClick r:id="rId8"/>
              </a:rPr>
              <a:t>Lightning Talk Video</a:t>
            </a:r>
            <a:r>
              <a:rPr lang="en-US" sz="1700" dirty="0"/>
              <a:t>] </a:t>
            </a:r>
            <a:br>
              <a:rPr lang="en-US" sz="1700" dirty="0"/>
            </a:br>
            <a:endParaRPr lang="en-US" sz="1700" dirty="0"/>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3E3956AB-73AF-DA47-9B86-0C2E0F90E73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5AFC4-B67F-BC48-882B-8F3B14641016}"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262</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6" name="Picture 5">
            <a:extLst>
              <a:ext uri="{FF2B5EF4-FFF2-40B4-BE49-F238E27FC236}">
                <a16:creationId xmlns:a16="http://schemas.microsoft.com/office/drawing/2014/main" id="{D7E19532-BD2E-4D40-9F98-09CE73A3DF5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3949144"/>
            <a:ext cx="9144000" cy="1928128"/>
          </a:xfrm>
          <a:prstGeom prst="rect">
            <a:avLst/>
          </a:prstGeom>
        </p:spPr>
      </p:pic>
    </p:spTree>
    <p:extLst>
      <p:ext uri="{BB962C8B-B14F-4D97-AF65-F5344CB8AC3E}">
        <p14:creationId xmlns:p14="http://schemas.microsoft.com/office/powerpoint/2010/main" val="3030575167"/>
      </p:ext>
    </p:extLst>
  </p:cSld>
  <p:clrMapOvr>
    <a:masterClrMapping/>
  </p:clrMapOvr>
  <p:transition/>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An Example: Hybrid Memory Management</a:t>
            </a:r>
          </a:p>
        </p:txBody>
      </p:sp>
      <p:sp>
        <p:nvSpPr>
          <p:cNvPr id="3" name="Content Placeholder 2"/>
          <p:cNvSpPr>
            <a:spLocks noGrp="1"/>
          </p:cNvSpPr>
          <p:nvPr>
            <p:ph idx="1"/>
          </p:nvPr>
        </p:nvSpPr>
        <p:spPr>
          <a:xfrm>
            <a:off x="228600" y="1124744"/>
            <a:ext cx="8610600" cy="4807737"/>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endParaRPr lang="en-US" dirty="0"/>
          </a:p>
          <a:p>
            <a:pPr marL="0" indent="0">
              <a:buNone/>
            </a:pPr>
            <a:endParaRPr lang="en-US" dirty="0"/>
          </a:p>
          <a:p>
            <a:pPr marL="0" indent="0">
              <a:buNone/>
            </a:pPr>
            <a:r>
              <a:rPr lang="en-US" sz="1600" dirty="0"/>
              <a:t>Meza+, “</a:t>
            </a:r>
            <a:r>
              <a:rPr lang="en-US" sz="1600" dirty="0">
                <a:solidFill>
                  <a:srgbClr val="0000FF"/>
                </a:solidFill>
              </a:rPr>
              <a:t>Enabling Efficient and Scalable Hybrid Memories</a:t>
            </a:r>
            <a:r>
              <a:rPr lang="en-US" sz="1600" dirty="0"/>
              <a:t>,” IEEE Comp. Arch. Letters, 2012.</a:t>
            </a:r>
          </a:p>
          <a:p>
            <a:pPr marL="0" indent="0">
              <a:buNone/>
            </a:pPr>
            <a:r>
              <a:rPr lang="en-US" sz="1600" dirty="0"/>
              <a:t>Yoon+, “</a:t>
            </a:r>
            <a:r>
              <a:rPr lang="en-US" sz="1600" dirty="0">
                <a:solidFill>
                  <a:srgbClr val="0000FF"/>
                </a:solidFill>
              </a:rPr>
              <a:t>Row Buffer Locality Aware Caching Policies for Hybrid Memories</a:t>
            </a:r>
            <a:r>
              <a:rPr lang="en-US" sz="1600" dirty="0"/>
              <a:t>,” ICCD 2012 Best Paper Award.</a:t>
            </a:r>
          </a:p>
          <a:p>
            <a:pPr marL="0" indent="0">
              <a:buNone/>
            </a:pPr>
            <a:endParaRPr lang="en-US" sz="16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Rectangle 3"/>
          <p:cNvSpPr/>
          <p:nvPr/>
        </p:nvSpPr>
        <p:spPr>
          <a:xfrm>
            <a:off x="3000210" y="1052736"/>
            <a:ext cx="1512168" cy="15121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mn-ea"/>
                <a:cs typeface="+mn-cs"/>
              </a:rPr>
              <a:t>SoC</a:t>
            </a:r>
          </a:p>
        </p:txBody>
      </p:sp>
      <p:sp>
        <p:nvSpPr>
          <p:cNvPr id="5" name="Rectangle 4"/>
          <p:cNvSpPr/>
          <p:nvPr/>
        </p:nvSpPr>
        <p:spPr>
          <a:xfrm>
            <a:off x="3000210" y="2047067"/>
            <a:ext cx="792087" cy="504056"/>
          </a:xfrm>
          <a:prstGeom prst="rect">
            <a:avLst/>
          </a:prstGeom>
          <a:solidFill>
            <a:schemeClr val="accent6">
              <a:lumMod val="20000"/>
              <a:lumOff val="80000"/>
            </a:schemeClr>
          </a:solidFill>
          <a:ln>
            <a:solidFill>
              <a:schemeClr val="accent6">
                <a:lumMod val="20000"/>
                <a:lumOff val="8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DRAMCtrl</a:t>
            </a:r>
          </a:p>
        </p:txBody>
      </p:sp>
      <p:cxnSp>
        <p:nvCxnSpPr>
          <p:cNvPr id="6" name="Straight Connector 5"/>
          <p:cNvCxnSpPr/>
          <p:nvPr/>
        </p:nvCxnSpPr>
        <p:spPr>
          <a:xfrm>
            <a:off x="3440385" y="2601190"/>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3144226" y="3140968"/>
            <a:ext cx="296159"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403648" y="2744642"/>
            <a:ext cx="1740577"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6633">
                    <a:lumMod val="75000"/>
                  </a:srgbClr>
                </a:solidFill>
                <a:effectLst/>
                <a:uLnTx/>
                <a:uFillTx/>
                <a:latin typeface="Tahoma"/>
                <a:ea typeface="+mn-ea"/>
                <a:cs typeface="+mn-cs"/>
              </a:rPr>
              <a:t>Fast, </a:t>
            </a:r>
            <a:r>
              <a:rPr kumimoji="0" lang="en-US" sz="1800" b="1" i="0" u="none" strike="noStrike" kern="1200" cap="none" spc="0" normalizeH="0" baseline="0" noProof="0" dirty="0">
                <a:ln>
                  <a:noFill/>
                </a:ln>
                <a:solidFill>
                  <a:srgbClr val="006633">
                    <a:lumMod val="75000"/>
                  </a:srgbClr>
                </a:solidFill>
                <a:effectLst/>
                <a:uLnTx/>
                <a:uFillTx/>
                <a:latin typeface="Tahoma"/>
                <a:ea typeface="+mn-ea"/>
                <a:cs typeface="+mn-cs"/>
              </a:rPr>
              <a:t>durable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Small,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leaky, volatile,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high-cost</a:t>
            </a:r>
          </a:p>
        </p:txBody>
      </p:sp>
      <p:sp>
        <p:nvSpPr>
          <p:cNvPr id="9" name="Rectangle 8"/>
          <p:cNvSpPr/>
          <p:nvPr/>
        </p:nvSpPr>
        <p:spPr>
          <a:xfrm>
            <a:off x="4440369" y="2744642"/>
            <a:ext cx="4070409"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4D26"/>
                </a:solidFill>
                <a:effectLst/>
                <a:uLnTx/>
                <a:uFillTx/>
                <a:latin typeface="Tahoma"/>
                <a:ea typeface="+mn-ea"/>
                <a:cs typeface="+mn-cs"/>
              </a:rPr>
              <a:t>Large, non-volatile, low-cost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Slow, </a:t>
            </a:r>
            <a:r>
              <a:rPr kumimoji="0" lang="en-US" sz="1800" b="1" i="0" u="none" strike="noStrike" kern="1200" cap="none" spc="0" normalizeH="0" baseline="0" noProof="0" dirty="0">
                <a:ln>
                  <a:noFill/>
                </a:ln>
                <a:solidFill>
                  <a:srgbClr val="8C0000"/>
                </a:solidFill>
                <a:effectLst/>
                <a:uLnTx/>
                <a:uFillTx/>
                <a:latin typeface="Tahoma"/>
                <a:ea typeface="+mn-ea"/>
                <a:cs typeface="+mn-cs"/>
              </a:rPr>
              <a:t>wears out, </a:t>
            </a:r>
            <a:r>
              <a:rPr kumimoji="0" lang="en-US" sz="1800" b="0" i="0" u="none" strike="noStrike" kern="1200" cap="none" spc="0" normalizeH="0" baseline="0" noProof="0" dirty="0">
                <a:ln>
                  <a:noFill/>
                </a:ln>
                <a:solidFill>
                  <a:srgbClr val="8C0000"/>
                </a:solidFill>
                <a:effectLst/>
                <a:uLnTx/>
                <a:uFillTx/>
                <a:latin typeface="Tahoma"/>
                <a:ea typeface="+mn-ea"/>
                <a:cs typeface="+mn-cs"/>
              </a:rPr>
              <a:t>high active energy</a:t>
            </a:r>
          </a:p>
        </p:txBody>
      </p:sp>
      <p:cxnSp>
        <p:nvCxnSpPr>
          <p:cNvPr id="10" name="Straight Connector 9"/>
          <p:cNvCxnSpPr/>
          <p:nvPr/>
        </p:nvCxnSpPr>
        <p:spPr>
          <a:xfrm flipH="1">
            <a:off x="4113004" y="3140968"/>
            <a:ext cx="327366"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792298" y="2045549"/>
            <a:ext cx="735381" cy="504056"/>
          </a:xfrm>
          <a:prstGeom prst="rect">
            <a:avLst/>
          </a:prstGeom>
          <a:solidFill>
            <a:schemeClr val="accent6">
              <a:lumMod val="40000"/>
              <a:lumOff val="60000"/>
            </a:schemeClr>
          </a:solidFill>
          <a:ln>
            <a:solidFill>
              <a:schemeClr val="accent6">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303030"/>
                </a:solidFill>
                <a:effectLst/>
                <a:uLnTx/>
                <a:uFillTx/>
                <a:latin typeface="Tahoma"/>
                <a:ea typeface="+mn-ea"/>
                <a:cs typeface="+mn-cs"/>
              </a:rPr>
              <a:t>PCM Ctrl</a:t>
            </a:r>
          </a:p>
        </p:txBody>
      </p:sp>
      <p:cxnSp>
        <p:nvCxnSpPr>
          <p:cNvPr id="12" name="Straight Connector 11"/>
          <p:cNvCxnSpPr/>
          <p:nvPr/>
        </p:nvCxnSpPr>
        <p:spPr>
          <a:xfrm>
            <a:off x="4113004" y="2564904"/>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844847" y="2353804"/>
            <a:ext cx="7829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03030"/>
                </a:solidFill>
                <a:effectLst/>
                <a:uLnTx/>
                <a:uFillTx/>
                <a:latin typeface="Tahoma"/>
                <a:ea typeface="+mn-ea"/>
                <a:cs typeface="+mn-cs"/>
              </a:rPr>
              <a:t>DRAM</a:t>
            </a:r>
          </a:p>
        </p:txBody>
      </p:sp>
      <p:sp>
        <p:nvSpPr>
          <p:cNvPr id="14" name="TextBox 13"/>
          <p:cNvSpPr txBox="1"/>
          <p:nvPr/>
        </p:nvSpPr>
        <p:spPr>
          <a:xfrm>
            <a:off x="4876146" y="2364939"/>
            <a:ext cx="34713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03030"/>
                </a:solidFill>
                <a:effectLst/>
                <a:uLnTx/>
                <a:uFillTx/>
                <a:latin typeface="Tahoma"/>
                <a:ea typeface="+mn-ea"/>
                <a:cs typeface="+mn-cs"/>
              </a:rPr>
              <a:t>Phase Change Memory (or Tech. X)</a:t>
            </a:r>
          </a:p>
        </p:txBody>
      </p:sp>
      <p:sp>
        <p:nvSpPr>
          <p:cNvPr id="15" name="TextBox 14"/>
          <p:cNvSpPr txBox="1"/>
          <p:nvPr/>
        </p:nvSpPr>
        <p:spPr>
          <a:xfrm>
            <a:off x="459985" y="4365104"/>
            <a:ext cx="8161209"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mn-ea"/>
                <a:cs typeface="+mn-cs"/>
              </a:rPr>
              <a:t>Hardware/software manage data allocation and movement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000"/>
                </a:solidFill>
                <a:effectLst/>
                <a:uLnTx/>
                <a:uFillTx/>
                <a:latin typeface="Tahoma"/>
                <a:ea typeface="+mn-ea"/>
                <a:cs typeface="+mn-cs"/>
              </a:rPr>
              <a:t>to achieve the best of multiple technologies</a:t>
            </a:r>
          </a:p>
        </p:txBody>
      </p:sp>
    </p:spTree>
    <p:extLst>
      <p:ext uri="{BB962C8B-B14F-4D97-AF65-F5344CB8AC3E}">
        <p14:creationId xmlns:p14="http://schemas.microsoft.com/office/powerpoint/2010/main" val="39981354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An Example: Heterogeneous-Reliability Memory</a:t>
            </a:r>
          </a:p>
        </p:txBody>
      </p:sp>
      <p:sp>
        <p:nvSpPr>
          <p:cNvPr id="3" name="Content Placeholder 2"/>
          <p:cNvSpPr>
            <a:spLocks noGrp="1"/>
          </p:cNvSpPr>
          <p:nvPr>
            <p:ph idx="1"/>
          </p:nvPr>
        </p:nvSpPr>
        <p:spPr>
          <a:xfrm>
            <a:off x="228600" y="980728"/>
            <a:ext cx="8807896" cy="5051648"/>
          </a:xfrm>
        </p:spPr>
        <p:txBody>
          <a:bodyPr/>
          <a:lstStyle/>
          <a:p>
            <a:r>
              <a:rPr lang="en-US" sz="1800" dirty="0" err="1"/>
              <a:t>Yixin</a:t>
            </a:r>
            <a:r>
              <a:rPr lang="en-US" sz="1800" dirty="0"/>
              <a:t> </a:t>
            </a:r>
            <a:r>
              <a:rPr lang="en-US" sz="1800" dirty="0" err="1"/>
              <a:t>Luo</a:t>
            </a:r>
            <a:r>
              <a:rPr lang="en-US" sz="1800" dirty="0"/>
              <a:t>, </a:t>
            </a:r>
            <a:r>
              <a:rPr lang="en-US" sz="1800" dirty="0" err="1"/>
              <a:t>Sriram</a:t>
            </a:r>
            <a:r>
              <a:rPr lang="en-US" sz="1800" dirty="0"/>
              <a:t> </a:t>
            </a:r>
            <a:r>
              <a:rPr lang="en-US" sz="1800" dirty="0" err="1"/>
              <a:t>Govindan</a:t>
            </a:r>
            <a:r>
              <a:rPr lang="en-US" sz="1800" dirty="0"/>
              <a:t>, </a:t>
            </a:r>
            <a:r>
              <a:rPr lang="en-US" sz="1800" dirty="0" err="1"/>
              <a:t>Bikash</a:t>
            </a:r>
            <a:r>
              <a:rPr lang="en-US" sz="1800" dirty="0"/>
              <a:t> Sharma, Mark </a:t>
            </a:r>
            <a:r>
              <a:rPr lang="en-US" sz="1800" dirty="0" err="1"/>
              <a:t>Santaniello</a:t>
            </a:r>
            <a:r>
              <a:rPr lang="en-US" sz="1800" dirty="0"/>
              <a:t>, Justin Meza, </a:t>
            </a:r>
            <a:r>
              <a:rPr lang="en-US" sz="1800" dirty="0" err="1"/>
              <a:t>Aman</a:t>
            </a:r>
            <a:r>
              <a:rPr lang="en-US" sz="1800" dirty="0"/>
              <a:t> </a:t>
            </a:r>
            <a:r>
              <a:rPr lang="en-US" sz="1800" dirty="0" err="1"/>
              <a:t>Kansal</a:t>
            </a:r>
            <a:r>
              <a:rPr lang="en-US" sz="1800" dirty="0"/>
              <a:t>, </a:t>
            </a:r>
            <a:r>
              <a:rPr lang="en-US" sz="1800" dirty="0" err="1"/>
              <a:t>Jie</a:t>
            </a:r>
            <a:r>
              <a:rPr lang="en-US" sz="1800" dirty="0"/>
              <a:t> Liu, </a:t>
            </a:r>
            <a:r>
              <a:rPr lang="en-US" sz="1800" dirty="0" err="1"/>
              <a:t>Badriddine</a:t>
            </a:r>
            <a:r>
              <a:rPr lang="en-US" sz="1800" dirty="0"/>
              <a:t> </a:t>
            </a:r>
            <a:r>
              <a:rPr lang="en-US" sz="1800" dirty="0" err="1"/>
              <a:t>Khessib</a:t>
            </a:r>
            <a:r>
              <a:rPr lang="en-US" sz="1800" dirty="0"/>
              <a:t>, </a:t>
            </a:r>
            <a:r>
              <a:rPr lang="en-US" sz="1800" dirty="0" err="1"/>
              <a:t>Kushagra</a:t>
            </a:r>
            <a:r>
              <a:rPr lang="en-US" sz="1800" dirty="0"/>
              <a:t> </a:t>
            </a:r>
            <a:r>
              <a:rPr lang="en-US" sz="1800" dirty="0" err="1"/>
              <a:t>Vaid</a:t>
            </a:r>
            <a:r>
              <a:rPr lang="en-US" sz="1800" dirty="0"/>
              <a:t>, and Onur Mutlu,</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"Characterizing Application Memory Error Vulnerability to Optimize Data Center Cost via Heterogeneous-Reliability Memory"</a:t>
            </a:r>
            <a:r>
              <a:rPr lang="en-US" sz="1800" dirty="0">
                <a:solidFill>
                  <a:srgbClr val="0432FF"/>
                </a:solidFill>
              </a:rPr>
              <a:t> </a:t>
            </a:r>
            <a:br>
              <a:rPr lang="en-US" sz="1800" dirty="0"/>
            </a:br>
            <a:r>
              <a:rPr lang="en-US" sz="1800" i="1" dirty="0"/>
              <a:t>Proceedings of the </a:t>
            </a:r>
            <a:r>
              <a:rPr lang="en-US" sz="1800" i="1" dirty="0">
                <a:hlinkClick r:id="rId3"/>
              </a:rPr>
              <a:t>44th Annual IEEE/IFIP International Conference on Dependable Systems and Networks </a:t>
            </a:r>
            <a:r>
              <a:rPr lang="en-US" sz="1800" i="1" dirty="0"/>
              <a:t>(</a:t>
            </a:r>
            <a:r>
              <a:rPr lang="en-US" sz="1800" b="1" i="1" dirty="0"/>
              <a:t>DSN</a:t>
            </a:r>
            <a:r>
              <a:rPr lang="en-US" sz="1800" i="1" dirty="0"/>
              <a:t>)</a:t>
            </a:r>
            <a:r>
              <a:rPr lang="en-US" sz="1800" dirty="0"/>
              <a:t>, Atlanta, GA, June 2014. [</a:t>
            </a:r>
            <a:r>
              <a:rPr lang="en-US" sz="1800" dirty="0">
                <a:hlinkClick r:id="rId4"/>
              </a:rPr>
              <a:t>Summary</a:t>
            </a:r>
            <a:r>
              <a:rPr lang="en-US" sz="1800" dirty="0"/>
              <a:t>] [</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Coverage on ZDNet</a:t>
            </a:r>
            <a:r>
              <a:rPr lang="en-US" sz="18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3861048"/>
            <a:ext cx="9144000" cy="1840302"/>
          </a:xfrm>
          <a:prstGeom prst="rect">
            <a:avLst/>
          </a:prstGeom>
        </p:spPr>
      </p:pic>
    </p:spTree>
    <p:extLst>
      <p:ext uri="{BB962C8B-B14F-4D97-AF65-F5344CB8AC3E}">
        <p14:creationId xmlns:p14="http://schemas.microsoft.com/office/powerpoint/2010/main" val="170934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 name="Chart 49"/>
          <p:cNvGraphicFramePr/>
          <p:nvPr/>
        </p:nvGraphicFramePr>
        <p:xfrm>
          <a:off x="0" y="1085850"/>
          <a:ext cx="9144000" cy="5370459"/>
        </p:xfrm>
        <a:graphic>
          <a:graphicData uri="http://schemas.openxmlformats.org/drawingml/2006/chart">
            <c:chart xmlns:c="http://schemas.openxmlformats.org/drawingml/2006/chart" xmlns:r="http://schemas.openxmlformats.org/officeDocument/2006/relationships" r:id="rId3"/>
          </a:graphicData>
        </a:graphic>
      </p:graphicFrame>
      <p:sp>
        <p:nvSpPr>
          <p:cNvPr id="45" name="Rectangle 44"/>
          <p:cNvSpPr/>
          <p:nvPr/>
        </p:nvSpPr>
        <p:spPr>
          <a:xfrm>
            <a:off x="980379" y="4376031"/>
            <a:ext cx="1937964" cy="1199692"/>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47" name="Oval 46"/>
          <p:cNvSpPr/>
          <p:nvPr/>
        </p:nvSpPr>
        <p:spPr>
          <a:xfrm>
            <a:off x="6459276" y="4521805"/>
            <a:ext cx="1937964" cy="1199692"/>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 name="Title 1"/>
          <p:cNvSpPr>
            <a:spLocks noGrp="1"/>
          </p:cNvSpPr>
          <p:nvPr>
            <p:ph type="title"/>
          </p:nvPr>
        </p:nvSpPr>
        <p:spPr/>
        <p:txBody>
          <a:bodyPr>
            <a:noAutofit/>
          </a:bodyPr>
          <a:lstStyle/>
          <a:p>
            <a:r>
              <a:rPr lang="en-US" sz="4000" dirty="0"/>
              <a:t>Exploiting Memory Error Tolerance </a:t>
            </a:r>
            <a:br>
              <a:rPr lang="en-US" sz="4000" dirty="0"/>
            </a:br>
            <a:r>
              <a:rPr lang="en-US" sz="4000" dirty="0"/>
              <a:t>with Hybrid Memory Systems</a:t>
            </a:r>
          </a:p>
        </p:txBody>
      </p:sp>
      <p:sp>
        <p:nvSpPr>
          <p:cNvPr id="178" name="Rounded Rectangle 177"/>
          <p:cNvSpPr/>
          <p:nvPr/>
        </p:nvSpPr>
        <p:spPr>
          <a:xfrm>
            <a:off x="253076" y="1315568"/>
            <a:ext cx="8637848" cy="5310051"/>
          </a:xfrm>
          <a:prstGeom prst="roundRect">
            <a:avLst>
              <a:gd name="adj" fmla="val 558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H</a:t>
            </a:r>
            <a:r>
              <a:rPr kumimoji="0" lang="en-US" sz="3600" b="0" i="0" u="none" strike="noStrike" kern="1200" cap="none" spc="0" normalizeH="0" baseline="0" noProof="0" dirty="0">
                <a:ln>
                  <a:noFill/>
                </a:ln>
                <a:solidFill>
                  <a:prstClr val="black"/>
                </a:solidFill>
                <a:effectLst/>
                <a:uLnTx/>
                <a:uFillTx/>
                <a:latin typeface="Calibri"/>
                <a:ea typeface="+mn-ea"/>
                <a:cs typeface="+mn-cs"/>
              </a:rPr>
              <a:t>eterogeneous-</a:t>
            </a:r>
            <a:r>
              <a:rPr kumimoji="0" lang="en-US" sz="3600" b="1" i="0" u="none" strike="noStrike" kern="1200" cap="none" spc="0" normalizeH="0" baseline="0" noProof="0" dirty="0">
                <a:ln>
                  <a:noFill/>
                </a:ln>
                <a:solidFill>
                  <a:prstClr val="black"/>
                </a:solidFill>
                <a:effectLst/>
                <a:uLnTx/>
                <a:uFillTx/>
                <a:latin typeface="Calibri"/>
                <a:ea typeface="+mn-ea"/>
                <a:cs typeface="+mn-cs"/>
              </a:rPr>
              <a:t>R</a:t>
            </a:r>
            <a:r>
              <a:rPr kumimoji="0" lang="en-US" sz="3600" b="0" i="0" u="none" strike="noStrike" kern="1200" cap="none" spc="0" normalizeH="0" baseline="0" noProof="0" dirty="0">
                <a:ln>
                  <a:noFill/>
                </a:ln>
                <a:solidFill>
                  <a:prstClr val="black"/>
                </a:solidFill>
                <a:effectLst/>
                <a:uLnTx/>
                <a:uFillTx/>
                <a:latin typeface="Calibri"/>
                <a:ea typeface="+mn-ea"/>
                <a:cs typeface="+mn-cs"/>
              </a:rPr>
              <a:t>eliability </a:t>
            </a:r>
            <a:r>
              <a:rPr kumimoji="0" lang="en-US" sz="3600" b="1" i="0" u="none" strike="noStrike" kern="1200" cap="none" spc="0" normalizeH="0" baseline="0" noProof="0" dirty="0">
                <a:ln>
                  <a:noFill/>
                </a:ln>
                <a:solidFill>
                  <a:prstClr val="black"/>
                </a:solidFill>
                <a:effectLst/>
                <a:uLnTx/>
                <a:uFillTx/>
                <a:latin typeface="Calibri"/>
                <a:ea typeface="+mn-ea"/>
                <a:cs typeface="+mn-cs"/>
              </a:rPr>
              <a:t>M</a:t>
            </a:r>
            <a:r>
              <a:rPr kumimoji="0" lang="en-US" sz="3600" b="0" i="0" u="none" strike="noStrike" kern="1200" cap="none" spc="0" normalizeH="0" baseline="0" noProof="0" dirty="0">
                <a:ln>
                  <a:noFill/>
                </a:ln>
                <a:solidFill>
                  <a:prstClr val="black"/>
                </a:solidFill>
                <a:effectLst/>
                <a:uLnTx/>
                <a:uFillTx/>
                <a:latin typeface="Calibri"/>
                <a:ea typeface="+mn-ea"/>
                <a:cs typeface="+mn-cs"/>
              </a:rPr>
              <a:t>emory </a:t>
            </a:r>
            <a:r>
              <a:rPr kumimoji="0" lang="en-US" sz="2400" b="1" i="0" u="none" strike="noStrike" kern="1200" cap="none" spc="0" normalizeH="0" baseline="0" noProof="0" dirty="0">
                <a:ln>
                  <a:noFill/>
                </a:ln>
                <a:solidFill>
                  <a:srgbClr val="1A5712"/>
                </a:solidFill>
                <a:effectLst/>
                <a:uLnTx/>
                <a:uFillTx/>
                <a:latin typeface="Calibri"/>
                <a:ea typeface="+mn-ea"/>
                <a:cs typeface="+mn-cs"/>
              </a:rPr>
              <a:t>[DSN 2014]</a:t>
            </a:r>
          </a:p>
        </p:txBody>
      </p:sp>
      <p:grpSp>
        <p:nvGrpSpPr>
          <p:cNvPr id="179" name="Group 178"/>
          <p:cNvGrpSpPr/>
          <p:nvPr/>
        </p:nvGrpSpPr>
        <p:grpSpPr>
          <a:xfrm>
            <a:off x="4919376" y="3377171"/>
            <a:ext cx="3294984" cy="935806"/>
            <a:chOff x="221980" y="1649582"/>
            <a:chExt cx="3011077" cy="855174"/>
          </a:xfrm>
        </p:grpSpPr>
        <p:grpSp>
          <p:nvGrpSpPr>
            <p:cNvPr id="180" name="Group 179"/>
            <p:cNvGrpSpPr/>
            <p:nvPr/>
          </p:nvGrpSpPr>
          <p:grpSpPr>
            <a:xfrm>
              <a:off x="221980" y="1649582"/>
              <a:ext cx="3011077" cy="855174"/>
              <a:chOff x="221980" y="1649582"/>
              <a:chExt cx="3011077" cy="855174"/>
            </a:xfrm>
          </p:grpSpPr>
          <p:pic>
            <p:nvPicPr>
              <p:cNvPr id="189" name="Picture 2" descr="image:Illustration showing DIMM rank classification label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21980" y="1649582"/>
                <a:ext cx="3011077" cy="855174"/>
              </a:xfrm>
              <a:prstGeom prst="rect">
                <a:avLst/>
              </a:prstGeom>
              <a:noFill/>
              <a:extLst>
                <a:ext uri="{909E8E84-426E-40dd-AFC4-6F175D3DCCD1}">
                  <a14:hiddenFill xmlns:a14="http://schemas.microsoft.com/office/drawing/2010/main" xmlns="">
                    <a:solidFill>
                      <a:srgbClr val="FFFFFF"/>
                    </a:solidFill>
                  </a14:hiddenFill>
                </a:ext>
              </a:extLst>
            </p:spPr>
          </p:pic>
          <p:sp>
            <p:nvSpPr>
              <p:cNvPr id="190" name="Rectangle 189"/>
              <p:cNvSpPr/>
              <p:nvPr/>
            </p:nvSpPr>
            <p:spPr>
              <a:xfrm>
                <a:off x="359229" y="1719943"/>
                <a:ext cx="2743200" cy="621937"/>
              </a:xfrm>
              <a:prstGeom prst="rect">
                <a:avLst/>
              </a:prstGeom>
              <a:solidFill>
                <a:srgbClr val="99C8B8"/>
              </a:solidFill>
              <a:ln>
                <a:solidFill>
                  <a:srgbClr val="99C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81" name="Rectangle 180"/>
            <p:cNvSpPr/>
            <p:nvPr/>
          </p:nvSpPr>
          <p:spPr>
            <a:xfrm>
              <a:off x="39018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2" name="Rectangle 181"/>
            <p:cNvSpPr/>
            <p:nvPr/>
          </p:nvSpPr>
          <p:spPr>
            <a:xfrm>
              <a:off x="70064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3" name="Rectangle 182"/>
            <p:cNvSpPr/>
            <p:nvPr/>
          </p:nvSpPr>
          <p:spPr>
            <a:xfrm>
              <a:off x="101109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4" name="Rectangle 183"/>
            <p:cNvSpPr/>
            <p:nvPr/>
          </p:nvSpPr>
          <p:spPr>
            <a:xfrm>
              <a:off x="132155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5" name="Rectangle 184"/>
            <p:cNvSpPr/>
            <p:nvPr/>
          </p:nvSpPr>
          <p:spPr>
            <a:xfrm>
              <a:off x="194246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6" name="Rectangle 185"/>
            <p:cNvSpPr/>
            <p:nvPr/>
          </p:nvSpPr>
          <p:spPr>
            <a:xfrm>
              <a:off x="225291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7" name="Rectangle 186"/>
            <p:cNvSpPr/>
            <p:nvPr/>
          </p:nvSpPr>
          <p:spPr>
            <a:xfrm>
              <a:off x="256337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8" name="Rectangle 187"/>
            <p:cNvSpPr/>
            <p:nvPr/>
          </p:nvSpPr>
          <p:spPr>
            <a:xfrm>
              <a:off x="2873829" y="1815694"/>
              <a:ext cx="194541" cy="350564"/>
            </a:xfrm>
            <a:prstGeom prst="rect">
              <a:avLst/>
            </a:prstGeom>
            <a:solidFill>
              <a:srgbClr val="595959"/>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91" name="Group 190"/>
          <p:cNvGrpSpPr/>
          <p:nvPr/>
        </p:nvGrpSpPr>
        <p:grpSpPr>
          <a:xfrm>
            <a:off x="865026" y="3377171"/>
            <a:ext cx="3294984" cy="935806"/>
            <a:chOff x="221980" y="1649582"/>
            <a:chExt cx="3011077" cy="855174"/>
          </a:xfrm>
        </p:grpSpPr>
        <p:grpSp>
          <p:nvGrpSpPr>
            <p:cNvPr id="192" name="Group 191"/>
            <p:cNvGrpSpPr/>
            <p:nvPr/>
          </p:nvGrpSpPr>
          <p:grpSpPr>
            <a:xfrm>
              <a:off x="221980" y="1649582"/>
              <a:ext cx="3011077" cy="855174"/>
              <a:chOff x="221980" y="1649582"/>
              <a:chExt cx="3011077" cy="855174"/>
            </a:xfrm>
          </p:grpSpPr>
          <p:pic>
            <p:nvPicPr>
              <p:cNvPr id="202" name="Picture 2" descr="image:Illustration showing DIMM rank classification label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21980" y="1649582"/>
                <a:ext cx="3011077" cy="855174"/>
              </a:xfrm>
              <a:prstGeom prst="rect">
                <a:avLst/>
              </a:prstGeom>
              <a:noFill/>
              <a:extLst>
                <a:ext uri="{909E8E84-426E-40dd-AFC4-6F175D3DCCD1}">
                  <a14:hiddenFill xmlns:a14="http://schemas.microsoft.com/office/drawing/2010/main" xmlns="">
                    <a:solidFill>
                      <a:srgbClr val="FFFFFF"/>
                    </a:solidFill>
                  </a14:hiddenFill>
                </a:ext>
              </a:extLst>
            </p:spPr>
          </p:pic>
          <p:sp>
            <p:nvSpPr>
              <p:cNvPr id="203" name="Rectangle 202"/>
              <p:cNvSpPr/>
              <p:nvPr/>
            </p:nvSpPr>
            <p:spPr>
              <a:xfrm>
                <a:off x="359229" y="1719943"/>
                <a:ext cx="2743200" cy="621937"/>
              </a:xfrm>
              <a:prstGeom prst="rect">
                <a:avLst/>
              </a:prstGeom>
              <a:solidFill>
                <a:srgbClr val="99C8B8"/>
              </a:solidFill>
              <a:ln>
                <a:solidFill>
                  <a:srgbClr val="99C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93" name="Rectangle 192"/>
            <p:cNvSpPr/>
            <p:nvPr/>
          </p:nvSpPr>
          <p:spPr>
            <a:xfrm>
              <a:off x="39018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4" name="Rectangle 193"/>
            <p:cNvSpPr/>
            <p:nvPr/>
          </p:nvSpPr>
          <p:spPr>
            <a:xfrm>
              <a:off x="70064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5" name="Rectangle 194"/>
            <p:cNvSpPr/>
            <p:nvPr/>
          </p:nvSpPr>
          <p:spPr>
            <a:xfrm>
              <a:off x="101109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6" name="Rectangle 195"/>
            <p:cNvSpPr/>
            <p:nvPr/>
          </p:nvSpPr>
          <p:spPr>
            <a:xfrm>
              <a:off x="132155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7" name="Rectangle 196"/>
            <p:cNvSpPr/>
            <p:nvPr/>
          </p:nvSpPr>
          <p:spPr>
            <a:xfrm>
              <a:off x="194246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8" name="Rectangle 197"/>
            <p:cNvSpPr/>
            <p:nvPr/>
          </p:nvSpPr>
          <p:spPr>
            <a:xfrm>
              <a:off x="225291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9" name="Rectangle 198"/>
            <p:cNvSpPr/>
            <p:nvPr/>
          </p:nvSpPr>
          <p:spPr>
            <a:xfrm>
              <a:off x="256337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0" name="Rectangle 199"/>
            <p:cNvSpPr/>
            <p:nvPr/>
          </p:nvSpPr>
          <p:spPr>
            <a:xfrm>
              <a:off x="2873829" y="1815694"/>
              <a:ext cx="194541" cy="350564"/>
            </a:xfrm>
            <a:prstGeom prst="rect">
              <a:avLst/>
            </a:prstGeom>
            <a:solidFill>
              <a:srgbClr val="595959"/>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1" name="Rectangle 200"/>
            <p:cNvSpPr/>
            <p:nvPr/>
          </p:nvSpPr>
          <p:spPr>
            <a:xfrm>
              <a:off x="163200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04" name="Rounded Rectangle 203"/>
          <p:cNvSpPr/>
          <p:nvPr/>
        </p:nvSpPr>
        <p:spPr>
          <a:xfrm>
            <a:off x="4881721" y="3362543"/>
            <a:ext cx="3394592" cy="949808"/>
          </a:xfrm>
          <a:prstGeom prst="roundRect">
            <a:avLst>
              <a:gd name="adj" fmla="val 9236"/>
            </a:avLst>
          </a:prstGeom>
          <a:solidFill>
            <a:srgbClr val="B5C1D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Low-cost memory</a:t>
            </a:r>
          </a:p>
        </p:txBody>
      </p:sp>
      <p:sp>
        <p:nvSpPr>
          <p:cNvPr id="205" name="Rounded Rectangle 204"/>
          <p:cNvSpPr/>
          <p:nvPr/>
        </p:nvSpPr>
        <p:spPr>
          <a:xfrm>
            <a:off x="827106" y="3362543"/>
            <a:ext cx="3390488" cy="949808"/>
          </a:xfrm>
          <a:prstGeom prst="roundRect">
            <a:avLst>
              <a:gd name="adj" fmla="val 10776"/>
            </a:avLst>
          </a:prstGeom>
          <a:solidFill>
            <a:srgbClr val="375DA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Reliable memory</a:t>
            </a:r>
          </a:p>
        </p:txBody>
      </p:sp>
      <p:sp>
        <p:nvSpPr>
          <p:cNvPr id="206" name="Rectangle 205"/>
          <p:cNvSpPr/>
          <p:nvPr/>
        </p:nvSpPr>
        <p:spPr>
          <a:xfrm>
            <a:off x="1392257" y="1633948"/>
            <a:ext cx="2230804" cy="1380974"/>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207" name="Oval 206"/>
          <p:cNvSpPr/>
          <p:nvPr/>
        </p:nvSpPr>
        <p:spPr>
          <a:xfrm>
            <a:off x="5463614" y="1633948"/>
            <a:ext cx="2230804" cy="1380974"/>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08" name="Rectangle 207"/>
          <p:cNvSpPr/>
          <p:nvPr/>
        </p:nvSpPr>
        <p:spPr>
          <a:xfrm>
            <a:off x="1392257" y="1633948"/>
            <a:ext cx="2230804" cy="1380974"/>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209" name="Oval 208"/>
          <p:cNvSpPr/>
          <p:nvPr/>
        </p:nvSpPr>
        <p:spPr>
          <a:xfrm>
            <a:off x="5463614" y="1633948"/>
            <a:ext cx="2230804" cy="1380974"/>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12" name="TextBox 211"/>
          <p:cNvSpPr txBox="1"/>
          <p:nvPr/>
        </p:nvSpPr>
        <p:spPr>
          <a:xfrm>
            <a:off x="844757" y="4534981"/>
            <a:ext cx="3339376" cy="107721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ECC protected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Well-tested chips</a:t>
            </a:r>
          </a:p>
        </p:txBody>
      </p:sp>
      <p:sp>
        <p:nvSpPr>
          <p:cNvPr id="213" name="TextBox 212"/>
          <p:cNvSpPr txBox="1"/>
          <p:nvPr/>
        </p:nvSpPr>
        <p:spPr>
          <a:xfrm>
            <a:off x="4932283" y="4534981"/>
            <a:ext cx="3293466" cy="107721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NoECC</a:t>
            </a:r>
            <a:r>
              <a:rPr kumimoji="0" lang="en-US" sz="3200" b="0" i="0" u="none" strike="noStrike" kern="1200" cap="none" spc="0" normalizeH="0" baseline="0" noProof="0" dirty="0">
                <a:ln>
                  <a:noFill/>
                </a:ln>
                <a:solidFill>
                  <a:prstClr val="black"/>
                </a:solidFill>
                <a:effectLst/>
                <a:uLnTx/>
                <a:uFillTx/>
                <a:latin typeface="Calibri"/>
                <a:ea typeface="+mn-ea"/>
                <a:cs typeface="+mn-cs"/>
              </a:rPr>
              <a:t> or Parity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Less-tested chips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4CB9A-C63F-4E87-AA38-9916D0B520C4}" type="slidenum">
              <a:rPr kumimoji="0" lang="en-US" sz="16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265</a:t>
            </a:fld>
            <a:endParaRPr kumimoji="0" lang="en-US" sz="16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2"/>
          <p:cNvSpPr/>
          <p:nvPr/>
        </p:nvSpPr>
        <p:spPr>
          <a:xfrm>
            <a:off x="-36512" y="4437112"/>
            <a:ext cx="9073008" cy="1569660"/>
          </a:xfrm>
          <a:prstGeom prst="rect">
            <a:avLst/>
          </a:prstGeom>
          <a:solidFill>
            <a:schemeClr val="bg1"/>
          </a:solidFill>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On Microsoft’s Web Search workload</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Reduces server hardware </a:t>
            </a:r>
            <a:r>
              <a:rPr kumimoji="0" lang="en-US" sz="3200" b="0" i="0" u="none" strike="noStrike" kern="1200" cap="none" spc="0" normalizeH="0" baseline="0" noProof="0" dirty="0">
                <a:ln>
                  <a:noFill/>
                </a:ln>
                <a:solidFill>
                  <a:srgbClr val="4A66AC"/>
                </a:solidFill>
                <a:effectLst/>
                <a:uLnTx/>
                <a:uFillTx/>
                <a:latin typeface="Calibri"/>
                <a:ea typeface="+mn-ea"/>
                <a:cs typeface="+mn-cs"/>
              </a:rPr>
              <a:t>cost </a:t>
            </a:r>
            <a:r>
              <a:rPr kumimoji="0" lang="en-US" sz="3200" b="0" i="0" u="none" strike="noStrike" kern="1200" cap="none" spc="0" normalizeH="0" baseline="0" noProof="0" dirty="0">
                <a:ln>
                  <a:noFill/>
                </a:ln>
                <a:solidFill>
                  <a:prstClr val="black"/>
                </a:solidFill>
                <a:effectLst/>
                <a:uLnTx/>
                <a:uFillTx/>
                <a:latin typeface="Calibri"/>
                <a:ea typeface="+mn-ea"/>
                <a:cs typeface="+mn-cs"/>
              </a:rPr>
              <a:t>by </a:t>
            </a:r>
            <a:r>
              <a:rPr kumimoji="0" lang="en-US" sz="3200" b="0" i="0" u="none" strike="noStrike" kern="1200" cap="none" spc="0" normalizeH="0" baseline="0" noProof="0" dirty="0">
                <a:ln>
                  <a:noFill/>
                </a:ln>
                <a:solidFill>
                  <a:srgbClr val="FF0000"/>
                </a:solidFill>
                <a:effectLst/>
                <a:uLnTx/>
                <a:uFillTx/>
                <a:latin typeface="Calibri"/>
                <a:ea typeface="+mn-ea"/>
                <a:cs typeface="+mn-cs"/>
              </a:rPr>
              <a:t>4.7 %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Achieves single server </a:t>
            </a:r>
            <a:r>
              <a:rPr kumimoji="0" lang="en-US" sz="3200" b="0" i="0" u="none" strike="noStrike" kern="1200" cap="none" spc="0" normalizeH="0" baseline="0" noProof="0" dirty="0">
                <a:ln>
                  <a:noFill/>
                </a:ln>
                <a:solidFill>
                  <a:srgbClr val="4A66AC"/>
                </a:solidFill>
                <a:effectLst/>
                <a:uLnTx/>
                <a:uFillTx/>
                <a:latin typeface="Calibri"/>
                <a:ea typeface="+mn-ea"/>
                <a:cs typeface="+mn-cs"/>
              </a:rPr>
              <a:t>availability</a:t>
            </a:r>
            <a:r>
              <a:rPr kumimoji="0" lang="en-US" sz="3200" b="0" i="0" u="none" strike="noStrike" kern="1200" cap="none" spc="0" normalizeH="0" baseline="0" noProof="0" dirty="0">
                <a:ln>
                  <a:noFill/>
                </a:ln>
                <a:solidFill>
                  <a:prstClr val="black"/>
                </a:solidFill>
                <a:effectLst/>
                <a:uLnTx/>
                <a:uFillTx/>
                <a:latin typeface="Calibri"/>
                <a:ea typeface="+mn-ea"/>
                <a:cs typeface="+mn-cs"/>
              </a:rPr>
              <a:t> target of </a:t>
            </a:r>
            <a:r>
              <a:rPr kumimoji="0" lang="en-US" sz="3200" b="0" i="0" u="none" strike="noStrike" kern="1200" cap="none" spc="0" normalizeH="0" baseline="0" noProof="0" dirty="0">
                <a:ln>
                  <a:noFill/>
                </a:ln>
                <a:solidFill>
                  <a:srgbClr val="FF0000"/>
                </a:solidFill>
                <a:effectLst/>
                <a:uLnTx/>
                <a:uFillTx/>
                <a:latin typeface="Calibri"/>
                <a:ea typeface="+mn-ea"/>
                <a:cs typeface="+mn-cs"/>
              </a:rPr>
              <a:t>99.90 %</a:t>
            </a:r>
          </a:p>
        </p:txBody>
      </p:sp>
    </p:spTree>
    <p:extLst>
      <p:ext uri="{BB962C8B-B14F-4D97-AF65-F5344CB8AC3E}">
        <p14:creationId xmlns:p14="http://schemas.microsoft.com/office/powerpoint/2010/main" val="4187672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1" nodeType="clickEffect">
                                  <p:stCondLst>
                                    <p:cond delay="0"/>
                                  </p:stCondLst>
                                  <p:childTnLst>
                                    <p:animMotion origin="layout" path="M 3.61111E-6 7.40741E-7 L -0.09236 -0.40671 " pathEditMode="relative" rAng="0" ptsTypes="AA">
                                      <p:cBhvr>
                                        <p:cTn id="14" dur="2000" fill="hold"/>
                                        <p:tgtEl>
                                          <p:spTgt spid="47"/>
                                        </p:tgtEl>
                                        <p:attrNameLst>
                                          <p:attrName>ppt_x</p:attrName>
                                          <p:attrName>ppt_y</p:attrName>
                                        </p:attrNameLst>
                                      </p:cBhvr>
                                      <p:rCtr x="-4618" y="-20347"/>
                                    </p:animMotion>
                                  </p:childTnLst>
                                </p:cTn>
                              </p:par>
                              <p:par>
                                <p:cTn id="15" presetID="42" presetClass="path" presetSubtype="0" accel="50000" decel="50000" fill="hold" grpId="1" nodeType="withEffect">
                                  <p:stCondLst>
                                    <p:cond delay="0"/>
                                  </p:stCondLst>
                                  <p:childTnLst>
                                    <p:animMotion origin="layout" path="M -4.44444E-6 -2.96296E-6 L 0.06094 -0.38657 " pathEditMode="relative" rAng="0" ptsTypes="AA">
                                      <p:cBhvr>
                                        <p:cTn id="16" dur="2000" fill="hold"/>
                                        <p:tgtEl>
                                          <p:spTgt spid="45"/>
                                        </p:tgtEl>
                                        <p:attrNameLst>
                                          <p:attrName>ppt_x</p:attrName>
                                          <p:attrName>ppt_y</p:attrName>
                                        </p:attrNameLst>
                                      </p:cBhvr>
                                      <p:rCtr x="3038" y="-19329"/>
                                    </p:animMotion>
                                  </p:childTnLst>
                                </p:cTn>
                              </p:par>
                              <p:par>
                                <p:cTn id="17" presetID="10" presetClass="exit" presetSubtype="0" fill="hold" grpId="2" nodeType="withEffect">
                                  <p:stCondLst>
                                    <p:cond delay="1250"/>
                                  </p:stCondLst>
                                  <p:childTnLst>
                                    <p:animEffect transition="out" filter="fade">
                                      <p:cBhvr>
                                        <p:cTn id="18" dur="500"/>
                                        <p:tgtEl>
                                          <p:spTgt spid="47"/>
                                        </p:tgtEl>
                                      </p:cBhvr>
                                    </p:animEffect>
                                    <p:set>
                                      <p:cBhvr>
                                        <p:cTn id="19" dur="1" fill="hold">
                                          <p:stCondLst>
                                            <p:cond delay="499"/>
                                          </p:stCondLst>
                                        </p:cTn>
                                        <p:tgtEl>
                                          <p:spTgt spid="47"/>
                                        </p:tgtEl>
                                        <p:attrNameLst>
                                          <p:attrName>style.visibility</p:attrName>
                                        </p:attrNameLst>
                                      </p:cBhvr>
                                      <p:to>
                                        <p:strVal val="hidden"/>
                                      </p:to>
                                    </p:set>
                                  </p:childTnLst>
                                </p:cTn>
                              </p:par>
                              <p:par>
                                <p:cTn id="20" presetID="10" presetClass="exit" presetSubtype="0" fill="hold" grpId="2" nodeType="withEffect">
                                  <p:stCondLst>
                                    <p:cond delay="1250"/>
                                  </p:stCondLst>
                                  <p:childTnLst>
                                    <p:animEffect transition="out" filter="fade">
                                      <p:cBhvr>
                                        <p:cTn id="21" dur="500"/>
                                        <p:tgtEl>
                                          <p:spTgt spid="45"/>
                                        </p:tgtEl>
                                      </p:cBhvr>
                                    </p:animEffect>
                                    <p:set>
                                      <p:cBhvr>
                                        <p:cTn id="22" dur="1" fill="hold">
                                          <p:stCondLst>
                                            <p:cond delay="499"/>
                                          </p:stCondLst>
                                        </p:cTn>
                                        <p:tgtEl>
                                          <p:spTgt spid="45"/>
                                        </p:tgtEl>
                                        <p:attrNameLst>
                                          <p:attrName>style.visibility</p:attrName>
                                        </p:attrNameLst>
                                      </p:cBhvr>
                                      <p:to>
                                        <p:strVal val="hidden"/>
                                      </p:to>
                                    </p:set>
                                  </p:childTnLst>
                                </p:cTn>
                              </p:par>
                              <p:par>
                                <p:cTn id="23" presetID="10" presetClass="exit" presetSubtype="0" fill="hold" grpId="0" nodeType="withEffect">
                                  <p:stCondLst>
                                    <p:cond delay="1500"/>
                                  </p:stCondLst>
                                  <p:childTnLst>
                                    <p:animEffect transition="out" filter="fade">
                                      <p:cBhvr>
                                        <p:cTn id="24" dur="500"/>
                                        <p:tgtEl>
                                          <p:spTgt spid="50"/>
                                        </p:tgtEl>
                                      </p:cBhvr>
                                    </p:animEffect>
                                    <p:set>
                                      <p:cBhvr>
                                        <p:cTn id="25" dur="1" fill="hold">
                                          <p:stCondLst>
                                            <p:cond delay="499"/>
                                          </p:stCondLst>
                                        </p:cTn>
                                        <p:tgtEl>
                                          <p:spTgt spid="50"/>
                                        </p:tgtEl>
                                        <p:attrNameLst>
                                          <p:attrName>style.visibility</p:attrName>
                                        </p:attrNameLst>
                                      </p:cBhvr>
                                      <p:to>
                                        <p:strVal val="hidden"/>
                                      </p:to>
                                    </p:set>
                                  </p:childTnLst>
                                </p:cTn>
                              </p:par>
                              <p:par>
                                <p:cTn id="26" presetID="10" presetClass="entr" presetSubtype="0" fill="hold" grpId="0" nodeType="withEffect">
                                  <p:stCondLst>
                                    <p:cond delay="1250"/>
                                  </p:stCondLst>
                                  <p:childTnLst>
                                    <p:set>
                                      <p:cBhvr>
                                        <p:cTn id="27" dur="1" fill="hold">
                                          <p:stCondLst>
                                            <p:cond delay="0"/>
                                          </p:stCondLst>
                                        </p:cTn>
                                        <p:tgtEl>
                                          <p:spTgt spid="207"/>
                                        </p:tgtEl>
                                        <p:attrNameLst>
                                          <p:attrName>style.visibility</p:attrName>
                                        </p:attrNameLst>
                                      </p:cBhvr>
                                      <p:to>
                                        <p:strVal val="visible"/>
                                      </p:to>
                                    </p:set>
                                    <p:animEffect transition="in" filter="fade">
                                      <p:cBhvr>
                                        <p:cTn id="28" dur="500"/>
                                        <p:tgtEl>
                                          <p:spTgt spid="207"/>
                                        </p:tgtEl>
                                      </p:cBhvr>
                                    </p:animEffect>
                                  </p:childTnLst>
                                </p:cTn>
                              </p:par>
                              <p:par>
                                <p:cTn id="29" presetID="10" presetClass="entr" presetSubtype="0" fill="hold" grpId="0" nodeType="withEffect">
                                  <p:stCondLst>
                                    <p:cond delay="1250"/>
                                  </p:stCondLst>
                                  <p:childTnLst>
                                    <p:set>
                                      <p:cBhvr>
                                        <p:cTn id="30" dur="1" fill="hold">
                                          <p:stCondLst>
                                            <p:cond delay="0"/>
                                          </p:stCondLst>
                                        </p:cTn>
                                        <p:tgtEl>
                                          <p:spTgt spid="206"/>
                                        </p:tgtEl>
                                        <p:attrNameLst>
                                          <p:attrName>style.visibility</p:attrName>
                                        </p:attrNameLst>
                                      </p:cBhvr>
                                      <p:to>
                                        <p:strVal val="visible"/>
                                      </p:to>
                                    </p:set>
                                    <p:animEffect transition="in" filter="fade">
                                      <p:cBhvr>
                                        <p:cTn id="31" dur="500"/>
                                        <p:tgtEl>
                                          <p:spTgt spid="206"/>
                                        </p:tgtEl>
                                      </p:cBhvr>
                                    </p:animEffect>
                                  </p:childTnLst>
                                </p:cTn>
                              </p:par>
                              <p:par>
                                <p:cTn id="32" presetID="10" presetClass="entr" presetSubtype="0" fill="hold" nodeType="withEffect">
                                  <p:stCondLst>
                                    <p:cond delay="1750"/>
                                  </p:stCondLst>
                                  <p:childTnLst>
                                    <p:set>
                                      <p:cBhvr>
                                        <p:cTn id="33" dur="1" fill="hold">
                                          <p:stCondLst>
                                            <p:cond delay="0"/>
                                          </p:stCondLst>
                                        </p:cTn>
                                        <p:tgtEl>
                                          <p:spTgt spid="179"/>
                                        </p:tgtEl>
                                        <p:attrNameLst>
                                          <p:attrName>style.visibility</p:attrName>
                                        </p:attrNameLst>
                                      </p:cBhvr>
                                      <p:to>
                                        <p:strVal val="visible"/>
                                      </p:to>
                                    </p:set>
                                    <p:animEffect transition="in" filter="fade">
                                      <p:cBhvr>
                                        <p:cTn id="34" dur="500"/>
                                        <p:tgtEl>
                                          <p:spTgt spid="179"/>
                                        </p:tgtEl>
                                      </p:cBhvr>
                                    </p:animEffect>
                                  </p:childTnLst>
                                </p:cTn>
                              </p:par>
                              <p:par>
                                <p:cTn id="35" presetID="10" presetClass="entr" presetSubtype="0" fill="hold" nodeType="withEffect">
                                  <p:stCondLst>
                                    <p:cond delay="1750"/>
                                  </p:stCondLst>
                                  <p:childTnLst>
                                    <p:set>
                                      <p:cBhvr>
                                        <p:cTn id="36" dur="1" fill="hold">
                                          <p:stCondLst>
                                            <p:cond delay="0"/>
                                          </p:stCondLst>
                                        </p:cTn>
                                        <p:tgtEl>
                                          <p:spTgt spid="191"/>
                                        </p:tgtEl>
                                        <p:attrNameLst>
                                          <p:attrName>style.visibility</p:attrName>
                                        </p:attrNameLst>
                                      </p:cBhvr>
                                      <p:to>
                                        <p:strVal val="visible"/>
                                      </p:to>
                                    </p:set>
                                    <p:animEffect transition="in" filter="fade">
                                      <p:cBhvr>
                                        <p:cTn id="37" dur="500"/>
                                        <p:tgtEl>
                                          <p:spTgt spid="19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4"/>
                                        </p:tgtEl>
                                        <p:attrNameLst>
                                          <p:attrName>style.visibility</p:attrName>
                                        </p:attrNameLst>
                                      </p:cBhvr>
                                      <p:to>
                                        <p:strVal val="visible"/>
                                      </p:to>
                                    </p:set>
                                    <p:animEffect transition="in" filter="fade">
                                      <p:cBhvr>
                                        <p:cTn id="42" dur="500"/>
                                        <p:tgtEl>
                                          <p:spTgt spid="20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5"/>
                                        </p:tgtEl>
                                        <p:attrNameLst>
                                          <p:attrName>style.visibility</p:attrName>
                                        </p:attrNameLst>
                                      </p:cBhvr>
                                      <p:to>
                                        <p:strVal val="visible"/>
                                      </p:to>
                                    </p:set>
                                    <p:animEffect transition="in" filter="fade">
                                      <p:cBhvr>
                                        <p:cTn id="45" dur="500"/>
                                        <p:tgtEl>
                                          <p:spTgt spid="205"/>
                                        </p:tgtEl>
                                      </p:cBhvr>
                                    </p:animEffect>
                                  </p:childTnLst>
                                </p:cTn>
                              </p:par>
                            </p:childTnLst>
                          </p:cTn>
                        </p:par>
                        <p:par>
                          <p:cTn id="46" fill="hold">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20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8"/>
                                        </p:tgtEl>
                                        <p:attrNameLst>
                                          <p:attrName>style.visibility</p:attrName>
                                        </p:attrNameLst>
                                      </p:cBhvr>
                                      <p:to>
                                        <p:strVal val="visible"/>
                                      </p:to>
                                    </p:set>
                                  </p:childTnLst>
                                </p:cTn>
                              </p:par>
                              <p:par>
                                <p:cTn id="51" presetID="42" presetClass="path" presetSubtype="0" accel="50000" decel="50000" fill="hold" grpId="2" nodeType="withEffect">
                                  <p:stCondLst>
                                    <p:cond delay="0"/>
                                  </p:stCondLst>
                                  <p:childTnLst>
                                    <p:animMotion origin="layout" path="M -4.44444E-6 1.11111E-6 L -4.44444E-6 0.22106 " pathEditMode="relative" rAng="0" ptsTypes="AA">
                                      <p:cBhvr>
                                        <p:cTn id="52" dur="2000" fill="hold"/>
                                        <p:tgtEl>
                                          <p:spTgt spid="209"/>
                                        </p:tgtEl>
                                        <p:attrNameLst>
                                          <p:attrName>ppt_x</p:attrName>
                                          <p:attrName>ppt_y</p:attrName>
                                        </p:attrNameLst>
                                      </p:cBhvr>
                                      <p:rCtr x="0" y="11042"/>
                                    </p:animMotion>
                                  </p:childTnLst>
                                </p:cTn>
                              </p:par>
                              <p:par>
                                <p:cTn id="53" presetID="42" presetClass="path" presetSubtype="0" accel="50000" decel="50000" fill="hold" grpId="2" nodeType="withEffect">
                                  <p:stCondLst>
                                    <p:cond delay="0"/>
                                  </p:stCondLst>
                                  <p:childTnLst>
                                    <p:animMotion origin="layout" path="M -1.94444E-6 1.11111E-6 L -1.94444E-6 0.21898 " pathEditMode="relative" rAng="0" ptsTypes="AA">
                                      <p:cBhvr>
                                        <p:cTn id="54" dur="2000" fill="hold"/>
                                        <p:tgtEl>
                                          <p:spTgt spid="208"/>
                                        </p:tgtEl>
                                        <p:attrNameLst>
                                          <p:attrName>ppt_x</p:attrName>
                                          <p:attrName>ppt_y</p:attrName>
                                        </p:attrNameLst>
                                      </p:cBhvr>
                                      <p:rCtr x="0" y="10949"/>
                                    </p:animMotion>
                                  </p:childTnLst>
                                </p:cTn>
                              </p:par>
                              <p:par>
                                <p:cTn id="55" presetID="6" presetClass="emph" presetSubtype="0" fill="hold" grpId="1" nodeType="withEffect">
                                  <p:stCondLst>
                                    <p:cond delay="0"/>
                                  </p:stCondLst>
                                  <p:childTnLst>
                                    <p:animScale>
                                      <p:cBhvr>
                                        <p:cTn id="56" dur="2000" fill="hold"/>
                                        <p:tgtEl>
                                          <p:spTgt spid="209"/>
                                        </p:tgtEl>
                                      </p:cBhvr>
                                      <p:by x="50000" y="50000"/>
                                    </p:animScale>
                                  </p:childTnLst>
                                </p:cTn>
                              </p:par>
                              <p:par>
                                <p:cTn id="57" presetID="6" presetClass="emph" presetSubtype="0" fill="hold" grpId="1" nodeType="withEffect">
                                  <p:stCondLst>
                                    <p:cond delay="0"/>
                                  </p:stCondLst>
                                  <p:childTnLst>
                                    <p:animScale>
                                      <p:cBhvr>
                                        <p:cTn id="58" dur="2000" fill="hold"/>
                                        <p:tgtEl>
                                          <p:spTgt spid="208"/>
                                        </p:tgtEl>
                                      </p:cBhvr>
                                      <p:by x="50000" y="50000"/>
                                    </p:animScale>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178"/>
                                        </p:tgtEl>
                                        <p:attrNameLst>
                                          <p:attrName>style.visibility</p:attrName>
                                        </p:attrNameLst>
                                      </p:cBhvr>
                                      <p:to>
                                        <p:strVal val="visible"/>
                                      </p:to>
                                    </p:set>
                                    <p:animEffect transition="in" filter="wipe(up)">
                                      <p:cBhvr>
                                        <p:cTn id="63" dur="500"/>
                                        <p:tgtEl>
                                          <p:spTgt spid="17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13"/>
                                        </p:tgtEl>
                                        <p:attrNameLst>
                                          <p:attrName>style.visibility</p:attrName>
                                        </p:attrNameLst>
                                      </p:cBhvr>
                                      <p:to>
                                        <p:strVal val="visible"/>
                                      </p:to>
                                    </p:set>
                                    <p:animEffect transition="in" filter="fade">
                                      <p:cBhvr>
                                        <p:cTn id="68" dur="500"/>
                                        <p:tgtEl>
                                          <p:spTgt spid="21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12"/>
                                        </p:tgtEl>
                                        <p:attrNameLst>
                                          <p:attrName>style.visibility</p:attrName>
                                        </p:attrNameLst>
                                      </p:cBhvr>
                                      <p:to>
                                        <p:strVal val="visible"/>
                                      </p:to>
                                    </p:set>
                                    <p:animEffect transition="in" filter="fade">
                                      <p:cBhvr>
                                        <p:cTn id="71" dur="500"/>
                                        <p:tgtEl>
                                          <p:spTgt spid="212"/>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0" grpId="0">
        <p:bldAsOne/>
      </p:bldGraphic>
      <p:bldP spid="45" grpId="0" animBg="1"/>
      <p:bldP spid="45" grpId="1" animBg="1"/>
      <p:bldP spid="45" grpId="2" animBg="1"/>
      <p:bldP spid="47" grpId="0" animBg="1"/>
      <p:bldP spid="47" grpId="1" animBg="1"/>
      <p:bldP spid="47" grpId="2" animBg="1"/>
      <p:bldP spid="178" grpId="0" animBg="1"/>
      <p:bldP spid="204" grpId="0" animBg="1"/>
      <p:bldP spid="205" grpId="0" animBg="1"/>
      <p:bldP spid="206" grpId="0" animBg="1"/>
      <p:bldP spid="207" grpId="0" animBg="1"/>
      <p:bldP spid="208" grpId="0" animBg="1"/>
      <p:bldP spid="208" grpId="1" animBg="1"/>
      <p:bldP spid="208" grpId="2" animBg="1"/>
      <p:bldP spid="209" grpId="0" animBg="1"/>
      <p:bldP spid="209" grpId="1" animBg="1"/>
      <p:bldP spid="209" grpId="2" animBg="1"/>
      <p:bldP spid="212" grpId="0"/>
      <p:bldP spid="213" grpId="0"/>
      <p:bldP spid="3" grpId="0" animBg="1"/>
    </p:bld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057905" y="4529872"/>
            <a:ext cx="7032878" cy="956782"/>
            <a:chOff x="1057905" y="4543667"/>
            <a:chExt cx="7032878" cy="956782"/>
          </a:xfrm>
        </p:grpSpPr>
        <p:sp>
          <p:nvSpPr>
            <p:cNvPr id="38" name="Down Arrow 37"/>
            <p:cNvSpPr/>
            <p:nvPr/>
          </p:nvSpPr>
          <p:spPr>
            <a:xfrm>
              <a:off x="7253465" y="4543667"/>
              <a:ext cx="837318" cy="956782"/>
            </a:xfrm>
            <a:prstGeom prst="downArrow">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Down Arrow 38"/>
            <p:cNvSpPr/>
            <p:nvPr/>
          </p:nvSpPr>
          <p:spPr>
            <a:xfrm>
              <a:off x="1057905" y="4543669"/>
              <a:ext cx="837318" cy="946630"/>
            </a:xfrm>
            <a:prstGeom prst="downArrow">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9" name="Group 8"/>
          <p:cNvGrpSpPr/>
          <p:nvPr/>
        </p:nvGrpSpPr>
        <p:grpSpPr>
          <a:xfrm>
            <a:off x="1057905" y="2445128"/>
            <a:ext cx="7032878" cy="956782"/>
            <a:chOff x="1057905" y="2445128"/>
            <a:chExt cx="7032878" cy="956782"/>
          </a:xfrm>
        </p:grpSpPr>
        <p:sp>
          <p:nvSpPr>
            <p:cNvPr id="35" name="Down Arrow 34"/>
            <p:cNvSpPr/>
            <p:nvPr/>
          </p:nvSpPr>
          <p:spPr>
            <a:xfrm>
              <a:off x="7253465" y="2445128"/>
              <a:ext cx="837318" cy="956782"/>
            </a:xfrm>
            <a:prstGeom prst="downArrow">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Down Arrow 55"/>
            <p:cNvSpPr/>
            <p:nvPr/>
          </p:nvSpPr>
          <p:spPr>
            <a:xfrm>
              <a:off x="1057905" y="2445130"/>
              <a:ext cx="837318" cy="946630"/>
            </a:xfrm>
            <a:prstGeom prst="downArrow">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Rounded Rectangle 3"/>
          <p:cNvSpPr/>
          <p:nvPr/>
        </p:nvSpPr>
        <p:spPr>
          <a:xfrm>
            <a:off x="290253" y="1306738"/>
            <a:ext cx="8637848" cy="114991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normAutofit/>
          </a:bodyPr>
          <a:lstStyle/>
          <a:p>
            <a:r>
              <a:rPr lang="en-US" sz="4400" dirty="0"/>
              <a:t>Heterogeneous-Reliability Memory</a:t>
            </a:r>
          </a:p>
        </p:txBody>
      </p:sp>
      <p:grpSp>
        <p:nvGrpSpPr>
          <p:cNvPr id="40" name="Group 39"/>
          <p:cNvGrpSpPr/>
          <p:nvPr/>
        </p:nvGrpSpPr>
        <p:grpSpPr>
          <a:xfrm>
            <a:off x="676479" y="1484379"/>
            <a:ext cx="7780548" cy="800460"/>
            <a:chOff x="644685" y="3285404"/>
            <a:chExt cx="7780548" cy="800460"/>
          </a:xfrm>
        </p:grpSpPr>
        <p:sp>
          <p:nvSpPr>
            <p:cNvPr id="5" name="Cloud 4"/>
            <p:cNvSpPr/>
            <p:nvPr/>
          </p:nvSpPr>
          <p:spPr>
            <a:xfrm>
              <a:off x="644685" y="3285407"/>
              <a:ext cx="1296758" cy="80045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App 1 data A</a:t>
              </a:r>
            </a:p>
          </p:txBody>
        </p:sp>
        <p:sp>
          <p:nvSpPr>
            <p:cNvPr id="6" name="Cloud 5"/>
            <p:cNvSpPr/>
            <p:nvPr/>
          </p:nvSpPr>
          <p:spPr>
            <a:xfrm>
              <a:off x="1941443" y="3285407"/>
              <a:ext cx="1296758" cy="80045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App 1 data B</a:t>
              </a:r>
            </a:p>
          </p:txBody>
        </p:sp>
        <p:sp>
          <p:nvSpPr>
            <p:cNvPr id="11" name="Cloud 10"/>
            <p:cNvSpPr/>
            <p:nvPr/>
          </p:nvSpPr>
          <p:spPr>
            <a:xfrm>
              <a:off x="3238201" y="3285407"/>
              <a:ext cx="1296758" cy="80045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App 2 data A</a:t>
              </a:r>
            </a:p>
          </p:txBody>
        </p:sp>
        <p:sp>
          <p:nvSpPr>
            <p:cNvPr id="12" name="Cloud 11"/>
            <p:cNvSpPr/>
            <p:nvPr/>
          </p:nvSpPr>
          <p:spPr>
            <a:xfrm>
              <a:off x="4534959" y="3285406"/>
              <a:ext cx="1296758" cy="80045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App 2 data B</a:t>
              </a:r>
            </a:p>
          </p:txBody>
        </p:sp>
        <p:sp>
          <p:nvSpPr>
            <p:cNvPr id="13" name="Cloud 12"/>
            <p:cNvSpPr/>
            <p:nvPr/>
          </p:nvSpPr>
          <p:spPr>
            <a:xfrm>
              <a:off x="5831717" y="3285405"/>
              <a:ext cx="1296758" cy="80045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App 3 data A</a:t>
              </a:r>
            </a:p>
          </p:txBody>
        </p:sp>
        <p:sp>
          <p:nvSpPr>
            <p:cNvPr id="14" name="Cloud 13"/>
            <p:cNvSpPr/>
            <p:nvPr/>
          </p:nvSpPr>
          <p:spPr>
            <a:xfrm>
              <a:off x="7128475" y="3285404"/>
              <a:ext cx="1296758" cy="80045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App 3 data B</a:t>
              </a:r>
            </a:p>
          </p:txBody>
        </p:sp>
      </p:grpSp>
      <p:sp>
        <p:nvSpPr>
          <p:cNvPr id="52" name="Rectangle 51"/>
          <p:cNvSpPr/>
          <p:nvPr/>
        </p:nvSpPr>
        <p:spPr>
          <a:xfrm>
            <a:off x="890513" y="4513248"/>
            <a:ext cx="7367662"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prstClr val="black"/>
                </a:solidFill>
                <a:effectLst/>
                <a:uLnTx/>
                <a:uFillTx/>
                <a:latin typeface="Calibri" panose="020F0502020204030204"/>
                <a:ea typeface="+mn-ea"/>
                <a:cs typeface="+mn-cs"/>
              </a:rPr>
              <a:t>Step 2</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Map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application data to the </a:t>
            </a:r>
            <a:r>
              <a:rPr kumimoji="0" lang="en-US" sz="2800" b="0" i="1" u="none" strike="noStrike" kern="1200" cap="none" spc="0" normalizeH="0" baseline="0" noProof="0" dirty="0">
                <a:ln>
                  <a:noFill/>
                </a:ln>
                <a:solidFill>
                  <a:srgbClr val="FF0000"/>
                </a:solidFill>
                <a:effectLst/>
                <a:uLnTx/>
                <a:uFillTx/>
                <a:latin typeface="Calibri" panose="020F0502020204030204"/>
                <a:ea typeface="+mn-ea"/>
                <a:cs typeface="+mn-cs"/>
              </a:rPr>
              <a:t>HRM</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system enabled by</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0" i="1" u="none" strike="noStrike" kern="1200" cap="none" spc="0" normalizeH="0" baseline="0" noProof="0" dirty="0">
                <a:ln>
                  <a:noFill/>
                </a:ln>
                <a:solidFill>
                  <a:srgbClr val="FF0000"/>
                </a:solidFill>
                <a:effectLst/>
                <a:uLnTx/>
                <a:uFillTx/>
                <a:latin typeface="Calibri" panose="020F0502020204030204"/>
                <a:ea typeface="+mn-ea"/>
                <a:cs typeface="+mn-cs"/>
              </a:rPr>
              <a:t>SW/HW cooperative solutions</a:t>
            </a:r>
            <a:endPar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Rounded Rectangle 43"/>
          <p:cNvSpPr/>
          <p:nvPr/>
        </p:nvSpPr>
        <p:spPr>
          <a:xfrm>
            <a:off x="1663665" y="2397925"/>
            <a:ext cx="5821358" cy="1055608"/>
          </a:xfrm>
          <a:prstGeom prst="round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prstClr val="black"/>
                </a:solidFill>
                <a:effectLst/>
                <a:uLnTx/>
                <a:uFillTx/>
                <a:latin typeface="Calibri" panose="020F0502020204030204"/>
                <a:ea typeface="+mn-ea"/>
                <a:cs typeface="+mn-cs"/>
              </a:rPr>
              <a:t>Step 1</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Characterize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classify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application memory error tolerance</a:t>
            </a:r>
          </a:p>
        </p:txBody>
      </p:sp>
      <p:grpSp>
        <p:nvGrpSpPr>
          <p:cNvPr id="20" name="Group 18"/>
          <p:cNvGrpSpPr/>
          <p:nvPr/>
        </p:nvGrpSpPr>
        <p:grpSpPr>
          <a:xfrm>
            <a:off x="253075" y="5359622"/>
            <a:ext cx="8707801" cy="1267072"/>
            <a:chOff x="253075" y="5359622"/>
            <a:chExt cx="8707801" cy="1267072"/>
          </a:xfrm>
        </p:grpSpPr>
        <p:sp>
          <p:nvSpPr>
            <p:cNvPr id="33" name="Rounded Rectangle 21"/>
            <p:cNvSpPr/>
            <p:nvPr/>
          </p:nvSpPr>
          <p:spPr>
            <a:xfrm>
              <a:off x="253075" y="5476783"/>
              <a:ext cx="8637848" cy="114991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28"/>
            <p:cNvGrpSpPr/>
            <p:nvPr/>
          </p:nvGrpSpPr>
          <p:grpSpPr>
            <a:xfrm>
              <a:off x="676479" y="5712919"/>
              <a:ext cx="7780548" cy="710040"/>
              <a:chOff x="676479" y="5712919"/>
              <a:chExt cx="7780548" cy="710040"/>
            </a:xfrm>
          </p:grpSpPr>
          <p:sp>
            <p:nvSpPr>
              <p:cNvPr id="58" name="Rounded Rectangle 33"/>
              <p:cNvSpPr/>
              <p:nvPr/>
            </p:nvSpPr>
            <p:spPr>
              <a:xfrm>
                <a:off x="676479" y="5724440"/>
                <a:ext cx="1296758" cy="698519"/>
              </a:xfrm>
              <a:prstGeom prst="roundRect">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Reliable memory</a:t>
                </a:r>
              </a:p>
            </p:txBody>
          </p:sp>
          <p:sp>
            <p:nvSpPr>
              <p:cNvPr id="60" name="Rounded Rectangle 35"/>
              <p:cNvSpPr/>
              <p:nvPr/>
            </p:nvSpPr>
            <p:spPr>
              <a:xfrm>
                <a:off x="1973237" y="5724440"/>
                <a:ext cx="3890274" cy="698519"/>
              </a:xfrm>
              <a:prstGeom prst="roundRect">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Parity memory </a:t>
                </a:r>
                <a:b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software recovery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Par+R</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61" name="Rounded Rectangle 36"/>
              <p:cNvSpPr/>
              <p:nvPr/>
            </p:nvSpPr>
            <p:spPr>
              <a:xfrm>
                <a:off x="5863511" y="5712919"/>
                <a:ext cx="2593516" cy="698519"/>
              </a:xfrm>
              <a:prstGeom prst="roundRect">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Low-cost memory</a:t>
                </a:r>
              </a:p>
            </p:txBody>
          </p:sp>
        </p:grpSp>
        <p:sp>
          <p:nvSpPr>
            <p:cNvPr id="43" name="TextBox 29"/>
            <p:cNvSpPr txBox="1"/>
            <p:nvPr/>
          </p:nvSpPr>
          <p:spPr>
            <a:xfrm>
              <a:off x="7485023" y="5359622"/>
              <a:ext cx="147585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Unreliable</a:t>
              </a:r>
            </a:p>
          </p:txBody>
        </p:sp>
        <p:sp>
          <p:nvSpPr>
            <p:cNvPr id="45" name="TextBox 30"/>
            <p:cNvSpPr txBox="1"/>
            <p:nvPr/>
          </p:nvSpPr>
          <p:spPr>
            <a:xfrm>
              <a:off x="265997" y="5372982"/>
              <a:ext cx="117474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Reliable</a:t>
              </a:r>
            </a:p>
          </p:txBody>
        </p:sp>
      </p:grpSp>
      <p:grpSp>
        <p:nvGrpSpPr>
          <p:cNvPr id="29" name="Group 28"/>
          <p:cNvGrpSpPr/>
          <p:nvPr/>
        </p:nvGrpSpPr>
        <p:grpSpPr>
          <a:xfrm>
            <a:off x="220417" y="3391760"/>
            <a:ext cx="8800185" cy="1268831"/>
            <a:chOff x="220417" y="3391760"/>
            <a:chExt cx="8800185" cy="1268831"/>
          </a:xfrm>
        </p:grpSpPr>
        <p:grpSp>
          <p:nvGrpSpPr>
            <p:cNvPr id="10" name="Group 9"/>
            <p:cNvGrpSpPr/>
            <p:nvPr/>
          </p:nvGrpSpPr>
          <p:grpSpPr>
            <a:xfrm>
              <a:off x="220417" y="3391760"/>
              <a:ext cx="8800185" cy="1268831"/>
              <a:chOff x="220417" y="3391760"/>
              <a:chExt cx="8800185" cy="1268831"/>
            </a:xfrm>
          </p:grpSpPr>
          <p:sp>
            <p:nvSpPr>
              <p:cNvPr id="32" name="Rounded Rectangle 31"/>
              <p:cNvSpPr/>
              <p:nvPr/>
            </p:nvSpPr>
            <p:spPr>
              <a:xfrm>
                <a:off x="290253" y="3391760"/>
                <a:ext cx="8637848" cy="114991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220417" y="4198926"/>
                <a:ext cx="153503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Vulnerable</a:t>
                </a:r>
              </a:p>
            </p:txBody>
          </p:sp>
          <p:sp>
            <p:nvSpPr>
              <p:cNvPr id="42" name="TextBox 41"/>
              <p:cNvSpPr txBox="1"/>
              <p:nvPr/>
            </p:nvSpPr>
            <p:spPr>
              <a:xfrm>
                <a:off x="7816105" y="4198926"/>
                <a:ext cx="120449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000"/>
                    </a:solidFill>
                    <a:effectLst/>
                    <a:uLnTx/>
                    <a:uFillTx/>
                    <a:latin typeface="Calibri" panose="020F0502020204030204"/>
                    <a:ea typeface="+mn-ea"/>
                    <a:cs typeface="+mn-cs"/>
                  </a:rPr>
                  <a:t>Tolerant</a:t>
                </a:r>
              </a:p>
            </p:txBody>
          </p:sp>
        </p:grpSp>
        <p:grpSp>
          <p:nvGrpSpPr>
            <p:cNvPr id="22" name="Group 21"/>
            <p:cNvGrpSpPr/>
            <p:nvPr/>
          </p:nvGrpSpPr>
          <p:grpSpPr>
            <a:xfrm>
              <a:off x="677394" y="3515307"/>
              <a:ext cx="7779633" cy="897736"/>
              <a:chOff x="677394" y="3515307"/>
              <a:chExt cx="7779633" cy="897736"/>
            </a:xfrm>
          </p:grpSpPr>
          <p:sp>
            <p:nvSpPr>
              <p:cNvPr id="15" name="Rectangle 14"/>
              <p:cNvSpPr/>
              <p:nvPr/>
            </p:nvSpPr>
            <p:spPr>
              <a:xfrm>
                <a:off x="677394" y="3515307"/>
                <a:ext cx="1296758" cy="800457"/>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App 1 data A</a:t>
                </a:r>
              </a:p>
            </p:txBody>
          </p:sp>
          <p:sp>
            <p:nvSpPr>
              <p:cNvPr id="17" name="Oval 16"/>
              <p:cNvSpPr/>
              <p:nvPr/>
            </p:nvSpPr>
            <p:spPr>
              <a:xfrm>
                <a:off x="5862596" y="3531931"/>
                <a:ext cx="1296758" cy="800457"/>
              </a:xfrm>
              <a:prstGeom prst="ellipse">
                <a:avLst/>
              </a:prstGeom>
              <a:solidFill>
                <a:srgbClr val="4472C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App 2 data A</a:t>
                </a:r>
              </a:p>
            </p:txBody>
          </p:sp>
          <p:sp>
            <p:nvSpPr>
              <p:cNvPr id="21" name="Oval 20"/>
              <p:cNvSpPr/>
              <p:nvPr/>
            </p:nvSpPr>
            <p:spPr>
              <a:xfrm>
                <a:off x="7160269" y="3531931"/>
                <a:ext cx="1296758" cy="800457"/>
              </a:xfrm>
              <a:prstGeom prst="ellipse">
                <a:avLst/>
              </a:prstGeom>
              <a:solidFill>
                <a:srgbClr val="4472C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App 2 data B</a:t>
                </a:r>
              </a:p>
            </p:txBody>
          </p:sp>
          <p:grpSp>
            <p:nvGrpSpPr>
              <p:cNvPr id="23" name="Group 22"/>
              <p:cNvGrpSpPr/>
              <p:nvPr/>
            </p:nvGrpSpPr>
            <p:grpSpPr>
              <a:xfrm>
                <a:off x="3270910" y="3515307"/>
                <a:ext cx="1296758" cy="897736"/>
                <a:chOff x="3238201" y="4595275"/>
                <a:chExt cx="1296758" cy="897736"/>
              </a:xfrm>
            </p:grpSpPr>
            <p:sp>
              <p:nvSpPr>
                <p:cNvPr id="24" name="Isosceles Triangle 23"/>
                <p:cNvSpPr/>
                <p:nvPr/>
              </p:nvSpPr>
              <p:spPr>
                <a:xfrm>
                  <a:off x="3238201" y="4595275"/>
                  <a:ext cx="1296758" cy="800457"/>
                </a:xfrm>
                <a:prstGeom prst="triangl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Rectangle 24"/>
                <p:cNvSpPr/>
                <p:nvPr/>
              </p:nvSpPr>
              <p:spPr>
                <a:xfrm>
                  <a:off x="3308171" y="4785125"/>
                  <a:ext cx="1156818"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App 3 data A</a:t>
                  </a:r>
                </a:p>
              </p:txBody>
            </p:sp>
          </p:grpSp>
          <p:grpSp>
            <p:nvGrpSpPr>
              <p:cNvPr id="26" name="Group 25"/>
              <p:cNvGrpSpPr/>
              <p:nvPr/>
            </p:nvGrpSpPr>
            <p:grpSpPr>
              <a:xfrm>
                <a:off x="4566753" y="3515307"/>
                <a:ext cx="1296758" cy="897736"/>
                <a:chOff x="3238201" y="4595275"/>
                <a:chExt cx="1296758" cy="897736"/>
              </a:xfrm>
            </p:grpSpPr>
            <p:sp>
              <p:nvSpPr>
                <p:cNvPr id="27" name="Isosceles Triangle 26"/>
                <p:cNvSpPr/>
                <p:nvPr/>
              </p:nvSpPr>
              <p:spPr>
                <a:xfrm>
                  <a:off x="3238201" y="4595275"/>
                  <a:ext cx="1296758" cy="800457"/>
                </a:xfrm>
                <a:prstGeom prst="triangl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Rectangle 27"/>
                <p:cNvSpPr/>
                <p:nvPr/>
              </p:nvSpPr>
              <p:spPr>
                <a:xfrm>
                  <a:off x="3308171" y="4785125"/>
                  <a:ext cx="1156818"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App 3 data B</a:t>
                  </a:r>
                </a:p>
              </p:txBody>
            </p:sp>
          </p:grpSp>
          <p:grpSp>
            <p:nvGrpSpPr>
              <p:cNvPr id="46" name="Group 45"/>
              <p:cNvGrpSpPr/>
              <p:nvPr/>
            </p:nvGrpSpPr>
            <p:grpSpPr>
              <a:xfrm>
                <a:off x="1990606" y="3515307"/>
                <a:ext cx="1296758" cy="897736"/>
                <a:chOff x="3238201" y="4595275"/>
                <a:chExt cx="1296758" cy="897736"/>
              </a:xfrm>
            </p:grpSpPr>
            <p:sp>
              <p:nvSpPr>
                <p:cNvPr id="47" name="Isosceles Triangle 46"/>
                <p:cNvSpPr/>
                <p:nvPr/>
              </p:nvSpPr>
              <p:spPr>
                <a:xfrm>
                  <a:off x="3238201" y="4595275"/>
                  <a:ext cx="1296758" cy="800457"/>
                </a:xfrm>
                <a:prstGeom prst="triangl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Rectangle 47"/>
                <p:cNvSpPr/>
                <p:nvPr/>
              </p:nvSpPr>
              <p:spPr>
                <a:xfrm>
                  <a:off x="3308171" y="4785125"/>
                  <a:ext cx="1156818"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App 1 data B</a:t>
                  </a:r>
                </a:p>
              </p:txBody>
            </p:sp>
          </p:grpSp>
        </p:grpSp>
      </p:grpSp>
      <p:sp>
        <p:nvSpPr>
          <p:cNvPr id="19" name="Slide Number Placeholder 1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4CB9A-C63F-4E87-AA38-9916D0B520C4}" type="slidenum">
              <a:rPr kumimoji="0" lang="en-US" sz="16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266</a:t>
            </a:fld>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700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wipe(up)">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iterate type="lt">
                                    <p:tmPct val="0"/>
                                  </p:iterate>
                                  <p:childTnLst>
                                    <p:set>
                                      <p:cBhvr>
                                        <p:cTn id="14" dur="1" fill="hold">
                                          <p:stCondLst>
                                            <p:cond delay="0"/>
                                          </p:stCondLst>
                                        </p:cTn>
                                        <p:tgtEl>
                                          <p:spTgt spid="44"/>
                                        </p:tgtEl>
                                        <p:attrNameLst>
                                          <p:attrName>style.visibility</p:attrName>
                                        </p:attrNameLst>
                                      </p:cBhvr>
                                      <p:to>
                                        <p:strVal val="visible"/>
                                      </p:to>
                                    </p:set>
                                    <p:animEffect transition="in" filter="wipe(up)">
                                      <p:cBhvr>
                                        <p:cTn id="15" dur="500"/>
                                        <p:tgtEl>
                                          <p:spTgt spid="44"/>
                                        </p:tgtEl>
                                      </p:cBhvr>
                                    </p:animEffect>
                                  </p:childTnLst>
                                </p:cTn>
                              </p:par>
                              <p:par>
                                <p:cTn id="16" presetID="22" presetClass="entr" presetSubtype="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childTnLst>
                          </p:cTn>
                        </p:par>
                        <p:par>
                          <p:cTn id="19" fill="hold">
                            <p:stCondLst>
                              <p:cond delay="500"/>
                            </p:stCondLst>
                            <p:childTnLst>
                              <p:par>
                                <p:cTn id="20" presetID="22" presetClass="entr" presetSubtype="1" fill="hold" nodeType="after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up)">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wipe(up)">
                                      <p:cBhvr>
                                        <p:cTn id="30" dur="500"/>
                                        <p:tgtEl>
                                          <p:spTgt spid="52"/>
                                        </p:tgtEl>
                                      </p:cBhvr>
                                    </p:animEffect>
                                  </p:childTnLst>
                                </p:cTn>
                              </p:par>
                            </p:childTnLst>
                          </p:cTn>
                        </p:par>
                        <p:par>
                          <p:cTn id="31" fill="hold">
                            <p:stCondLst>
                              <p:cond delay="500"/>
                            </p:stCondLst>
                            <p:childTnLst>
                              <p:par>
                                <p:cTn id="32" presetID="22" presetClass="entr" presetSubtype="1" fill="hold"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up)">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2" grpId="0"/>
      <p:bldP spid="44" grpId="0"/>
    </p:bld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More on Heterogeneous-Reliability Memory</a:t>
            </a:r>
          </a:p>
        </p:txBody>
      </p:sp>
      <p:sp>
        <p:nvSpPr>
          <p:cNvPr id="3" name="Content Placeholder 2"/>
          <p:cNvSpPr>
            <a:spLocks noGrp="1"/>
          </p:cNvSpPr>
          <p:nvPr>
            <p:ph idx="1"/>
          </p:nvPr>
        </p:nvSpPr>
        <p:spPr>
          <a:xfrm>
            <a:off x="228600" y="980728"/>
            <a:ext cx="8807896" cy="5051648"/>
          </a:xfrm>
        </p:spPr>
        <p:txBody>
          <a:bodyPr/>
          <a:lstStyle/>
          <a:p>
            <a:r>
              <a:rPr lang="en-US" sz="1800" dirty="0" err="1"/>
              <a:t>Yixin</a:t>
            </a:r>
            <a:r>
              <a:rPr lang="en-US" sz="1800" dirty="0"/>
              <a:t> </a:t>
            </a:r>
            <a:r>
              <a:rPr lang="en-US" sz="1800" dirty="0" err="1"/>
              <a:t>Luo</a:t>
            </a:r>
            <a:r>
              <a:rPr lang="en-US" sz="1800" dirty="0"/>
              <a:t>, </a:t>
            </a:r>
            <a:r>
              <a:rPr lang="en-US" sz="1800" dirty="0" err="1"/>
              <a:t>Sriram</a:t>
            </a:r>
            <a:r>
              <a:rPr lang="en-US" sz="1800" dirty="0"/>
              <a:t> </a:t>
            </a:r>
            <a:r>
              <a:rPr lang="en-US" sz="1800" dirty="0" err="1"/>
              <a:t>Govindan</a:t>
            </a:r>
            <a:r>
              <a:rPr lang="en-US" sz="1800" dirty="0"/>
              <a:t>, </a:t>
            </a:r>
            <a:r>
              <a:rPr lang="en-US" sz="1800" dirty="0" err="1"/>
              <a:t>Bikash</a:t>
            </a:r>
            <a:r>
              <a:rPr lang="en-US" sz="1800" dirty="0"/>
              <a:t> Sharma, Mark </a:t>
            </a:r>
            <a:r>
              <a:rPr lang="en-US" sz="1800" dirty="0" err="1"/>
              <a:t>Santaniello</a:t>
            </a:r>
            <a:r>
              <a:rPr lang="en-US" sz="1800" dirty="0"/>
              <a:t>, Justin Meza, </a:t>
            </a:r>
            <a:r>
              <a:rPr lang="en-US" sz="1800" dirty="0" err="1"/>
              <a:t>Aman</a:t>
            </a:r>
            <a:r>
              <a:rPr lang="en-US" sz="1800" dirty="0"/>
              <a:t> </a:t>
            </a:r>
            <a:r>
              <a:rPr lang="en-US" sz="1800" dirty="0" err="1"/>
              <a:t>Kansal</a:t>
            </a:r>
            <a:r>
              <a:rPr lang="en-US" sz="1800" dirty="0"/>
              <a:t>, </a:t>
            </a:r>
            <a:r>
              <a:rPr lang="en-US" sz="1800" dirty="0" err="1"/>
              <a:t>Jie</a:t>
            </a:r>
            <a:r>
              <a:rPr lang="en-US" sz="1800" dirty="0"/>
              <a:t> Liu, </a:t>
            </a:r>
            <a:r>
              <a:rPr lang="en-US" sz="1800" dirty="0" err="1"/>
              <a:t>Badriddine</a:t>
            </a:r>
            <a:r>
              <a:rPr lang="en-US" sz="1800" dirty="0"/>
              <a:t> </a:t>
            </a:r>
            <a:r>
              <a:rPr lang="en-US" sz="1800" dirty="0" err="1"/>
              <a:t>Khessib</a:t>
            </a:r>
            <a:r>
              <a:rPr lang="en-US" sz="1800" dirty="0"/>
              <a:t>, </a:t>
            </a:r>
            <a:r>
              <a:rPr lang="en-US" sz="1800" dirty="0" err="1"/>
              <a:t>Kushagra</a:t>
            </a:r>
            <a:r>
              <a:rPr lang="en-US" sz="1800" dirty="0"/>
              <a:t> </a:t>
            </a:r>
            <a:r>
              <a:rPr lang="en-US" sz="1800" dirty="0" err="1"/>
              <a:t>Vaid</a:t>
            </a:r>
            <a:r>
              <a:rPr lang="en-US" sz="1800" dirty="0"/>
              <a:t>, and Onur Mutlu,</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"Characterizing Application Memory Error Vulnerability to Optimize Data Center Cost via Heterogeneous-Reliability Memory"</a:t>
            </a:r>
            <a:r>
              <a:rPr lang="en-US" sz="1800" dirty="0">
                <a:solidFill>
                  <a:srgbClr val="0432FF"/>
                </a:solidFill>
              </a:rPr>
              <a:t> </a:t>
            </a:r>
            <a:br>
              <a:rPr lang="en-US" sz="1800" dirty="0">
                <a:solidFill>
                  <a:srgbClr val="0432FF"/>
                </a:solidFill>
              </a:rPr>
            </a:br>
            <a:r>
              <a:rPr lang="en-US" sz="1800" i="1" dirty="0"/>
              <a:t>Proceedings of the </a:t>
            </a:r>
            <a:r>
              <a:rPr lang="en-US" sz="1800" i="1" dirty="0">
                <a:hlinkClick r:id="rId3"/>
              </a:rPr>
              <a:t>44th Annual IEEE/IFIP International Conference on Dependable Systems and Networks </a:t>
            </a:r>
            <a:r>
              <a:rPr lang="en-US" sz="1800" i="1" dirty="0"/>
              <a:t>(</a:t>
            </a:r>
            <a:r>
              <a:rPr lang="en-US" sz="1800" b="1" i="1" dirty="0"/>
              <a:t>DSN</a:t>
            </a:r>
            <a:r>
              <a:rPr lang="en-US" sz="1800" i="1" dirty="0"/>
              <a:t>)</a:t>
            </a:r>
            <a:r>
              <a:rPr lang="en-US" sz="1800" dirty="0"/>
              <a:t>, Atlanta, GA, June 2014. [</a:t>
            </a:r>
            <a:r>
              <a:rPr lang="en-US" sz="1800" dirty="0">
                <a:hlinkClick r:id="rId4"/>
              </a:rPr>
              <a:t>Summary</a:t>
            </a:r>
            <a:r>
              <a:rPr lang="en-US" sz="1800" dirty="0"/>
              <a:t>] [</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Coverage on ZDNet</a:t>
            </a:r>
            <a:r>
              <a:rPr lang="en-US" sz="18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3861048"/>
            <a:ext cx="9144000" cy="1840302"/>
          </a:xfrm>
          <a:prstGeom prst="rect">
            <a:avLst/>
          </a:prstGeom>
        </p:spPr>
      </p:pic>
    </p:spTree>
    <p:extLst>
      <p:ext uri="{BB962C8B-B14F-4D97-AF65-F5344CB8AC3E}">
        <p14:creationId xmlns:p14="http://schemas.microsoft.com/office/powerpoint/2010/main" val="35856783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C6CF7-8A7A-7F49-93EB-D1EB3265D4AB}"/>
              </a:ext>
            </a:extLst>
          </p:cNvPr>
          <p:cNvSpPr>
            <a:spLocks noGrp="1"/>
          </p:cNvSpPr>
          <p:nvPr>
            <p:ph type="title"/>
          </p:nvPr>
        </p:nvSpPr>
        <p:spPr/>
        <p:txBody>
          <a:bodyPr/>
          <a:lstStyle/>
          <a:p>
            <a:r>
              <a:rPr lang="en-US" dirty="0"/>
              <a:t>Another Example: EDEN for DNNs</a:t>
            </a:r>
          </a:p>
        </p:txBody>
      </p:sp>
      <p:sp>
        <p:nvSpPr>
          <p:cNvPr id="3" name="Content Placeholder 2">
            <a:extLst>
              <a:ext uri="{FF2B5EF4-FFF2-40B4-BE49-F238E27FC236}">
                <a16:creationId xmlns:a16="http://schemas.microsoft.com/office/drawing/2014/main" id="{CFEED0F3-2DF8-844D-8E32-56660BCA7F42}"/>
              </a:ext>
            </a:extLst>
          </p:cNvPr>
          <p:cNvSpPr>
            <a:spLocks noGrp="1"/>
          </p:cNvSpPr>
          <p:nvPr>
            <p:ph idx="1"/>
          </p:nvPr>
        </p:nvSpPr>
        <p:spPr/>
        <p:txBody>
          <a:bodyPr/>
          <a:lstStyle/>
          <a:p>
            <a:r>
              <a:rPr lang="en-US" dirty="0"/>
              <a:t>Deep Neural Network evaluation is very DRAM-intensive (especially for large networks)</a:t>
            </a:r>
          </a:p>
          <a:p>
            <a:endParaRPr lang="en-US" dirty="0"/>
          </a:p>
          <a:p>
            <a:pPr marL="0" indent="0">
              <a:buNone/>
            </a:pPr>
            <a:r>
              <a:rPr lang="en-US" dirty="0">
                <a:solidFill>
                  <a:srgbClr val="FF0000"/>
                </a:solidFill>
              </a:rPr>
              <a:t>1. Some data and layers in DNNs are very tolerant to errors</a:t>
            </a:r>
          </a:p>
          <a:p>
            <a:pPr marL="0" indent="0">
              <a:buNone/>
            </a:pPr>
            <a:endParaRPr lang="en-US" dirty="0"/>
          </a:p>
          <a:p>
            <a:pPr marL="0" indent="0">
              <a:buNone/>
            </a:pPr>
            <a:r>
              <a:rPr lang="en-US" dirty="0">
                <a:solidFill>
                  <a:srgbClr val="1A5712"/>
                </a:solidFill>
              </a:rPr>
              <a:t>2. Reduce DRAM latency and voltage on such data and layers</a:t>
            </a:r>
          </a:p>
          <a:p>
            <a:pPr marL="0" indent="0">
              <a:buNone/>
            </a:pPr>
            <a:endParaRPr lang="en-US" dirty="0"/>
          </a:p>
          <a:p>
            <a:pPr marL="0" indent="0">
              <a:buNone/>
            </a:pPr>
            <a:r>
              <a:rPr lang="en-US" dirty="0">
                <a:solidFill>
                  <a:srgbClr val="8C0000"/>
                </a:solidFill>
              </a:rPr>
              <a:t>3. While still achieving a user-specified DNN accuracy target by making training DRAM-error-aware</a:t>
            </a:r>
          </a:p>
          <a:p>
            <a:endParaRPr lang="en-US" dirty="0"/>
          </a:p>
          <a:p>
            <a:pPr marL="0" indent="0" algn="ctr">
              <a:buNone/>
            </a:pPr>
            <a:r>
              <a:rPr lang="en-US" b="1" dirty="0">
                <a:solidFill>
                  <a:srgbClr val="0000FF"/>
                </a:solidFill>
              </a:rPr>
              <a:t>Data-aware management of DRAM latency and voltage for Deep Neural Network Inference</a:t>
            </a:r>
          </a:p>
        </p:txBody>
      </p:sp>
      <p:sp>
        <p:nvSpPr>
          <p:cNvPr id="4" name="Slide Number Placeholder 3">
            <a:extLst>
              <a:ext uri="{FF2B5EF4-FFF2-40B4-BE49-F238E27FC236}">
                <a16:creationId xmlns:a16="http://schemas.microsoft.com/office/drawing/2014/main" id="{4B39E494-28EC-504C-A60C-18172219B2A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5AFC4-B67F-BC48-882B-8F3B14641016}"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268</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spTree>
    <p:extLst>
      <p:ext uri="{BB962C8B-B14F-4D97-AF65-F5344CB8AC3E}">
        <p14:creationId xmlns:p14="http://schemas.microsoft.com/office/powerpoint/2010/main" val="16277400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5" name="Google Shape;625;p67"/>
          <p:cNvSpPr txBox="1">
            <a:spLocks noGrp="1"/>
          </p:cNvSpPr>
          <p:nvPr>
            <p:ph type="sldNum" idx="12"/>
          </p:nvPr>
        </p:nvSpPr>
        <p:spPr>
          <a:xfrm>
            <a:off x="8595301" y="6464399"/>
            <a:ext cx="548700" cy="393600"/>
          </a:xfrm>
          <a:prstGeom prst="rect">
            <a:avLst/>
          </a:prstGeom>
        </p:spPr>
        <p:txBody>
          <a:bodyPr spcFirstLastPara="1" wrap="square" lIns="91425" tIns="91425" rIns="91425" bIns="91425"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000" b="0" i="0" u="none" strike="noStrike" kern="0" cap="none" spc="0" normalizeH="0" baseline="0" noProof="0">
                <a:ln>
                  <a:noFill/>
                </a:ln>
                <a:solidFill>
                  <a:srgbClr val="595959"/>
                </a:solidFill>
                <a:effectLst/>
                <a:uLnTx/>
                <a:uFillTx/>
                <a:latin typeface="Arial"/>
                <a:ea typeface="+mn-ea"/>
                <a:cs typeface="Arial"/>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269</a:t>
            </a:fld>
            <a:endParaRPr kumimoji="0" sz="1000" b="0" i="0" u="none" strike="noStrike" kern="0" cap="none" spc="0" normalizeH="0" baseline="0" noProof="0">
              <a:ln>
                <a:noFill/>
              </a:ln>
              <a:solidFill>
                <a:srgbClr val="595959"/>
              </a:solidFill>
              <a:effectLst/>
              <a:uLnTx/>
              <a:uFillTx/>
              <a:latin typeface="Arial"/>
              <a:ea typeface="+mn-ea"/>
              <a:cs typeface="Arial"/>
              <a:sym typeface="Arial"/>
            </a:endParaRPr>
          </a:p>
        </p:txBody>
      </p:sp>
      <p:pic>
        <p:nvPicPr>
          <p:cNvPr id="627" name="Google Shape;627;p67"/>
          <p:cNvPicPr preferRelativeResize="0"/>
          <p:nvPr/>
        </p:nvPicPr>
        <p:blipFill>
          <a:blip r:embed="rId3">
            <a:alphaModFix/>
          </a:blip>
          <a:stretch>
            <a:fillRect/>
          </a:stretch>
        </p:blipFill>
        <p:spPr>
          <a:xfrm>
            <a:off x="215206" y="1769834"/>
            <a:ext cx="8380095" cy="2647541"/>
          </a:xfrm>
          <a:prstGeom prst="rect">
            <a:avLst/>
          </a:prstGeom>
          <a:noFill/>
          <a:ln>
            <a:noFill/>
          </a:ln>
        </p:spPr>
      </p:pic>
      <p:sp>
        <p:nvSpPr>
          <p:cNvPr id="628" name="Google Shape;628;p67"/>
          <p:cNvSpPr txBox="1">
            <a:spLocks noGrp="1"/>
          </p:cNvSpPr>
          <p:nvPr>
            <p:ph type="body" idx="1"/>
          </p:nvPr>
        </p:nvSpPr>
        <p:spPr>
          <a:xfrm>
            <a:off x="150283" y="943578"/>
            <a:ext cx="8786379" cy="524951"/>
          </a:xfrm>
          <a:prstGeom prst="rect">
            <a:avLst/>
          </a:prstGeom>
        </p:spPr>
        <p:txBody>
          <a:bodyPr spcFirstLastPara="1" wrap="square" lIns="91425" tIns="91425" rIns="91425" bIns="91425" anchor="t" anchorCtr="0">
            <a:noAutofit/>
          </a:bodyPr>
          <a:lstStyle/>
          <a:p>
            <a:pPr marL="0" indent="0">
              <a:lnSpc>
                <a:spcPct val="100000"/>
              </a:lnSpc>
              <a:buNone/>
            </a:pPr>
            <a:r>
              <a:rPr lang="en" b="1" dirty="0">
                <a:solidFill>
                  <a:schemeClr val="dk1"/>
                </a:solidFill>
                <a:latin typeface="Cambria"/>
                <a:ea typeface="Cambria"/>
                <a:cs typeface="Cambria"/>
                <a:sym typeface="Cambria"/>
              </a:rPr>
              <a:t>Mapping example of ResNet-50</a:t>
            </a:r>
            <a:r>
              <a:rPr lang="en" b="1" dirty="0">
                <a:solidFill>
                  <a:srgbClr val="000000"/>
                </a:solidFill>
                <a:latin typeface="Cambria"/>
                <a:ea typeface="Cambria"/>
                <a:cs typeface="Cambria"/>
                <a:sym typeface="Cambria"/>
              </a:rPr>
              <a:t>:</a:t>
            </a:r>
            <a:endParaRPr b="1" dirty="0">
              <a:solidFill>
                <a:srgbClr val="000000"/>
              </a:solidFill>
              <a:latin typeface="Cambria"/>
              <a:ea typeface="Cambria"/>
              <a:cs typeface="Cambria"/>
              <a:sym typeface="Cambria"/>
            </a:endParaRPr>
          </a:p>
        </p:txBody>
      </p:sp>
      <p:sp>
        <p:nvSpPr>
          <p:cNvPr id="7" name="Google Shape;109;p19">
            <a:extLst>
              <a:ext uri="{FF2B5EF4-FFF2-40B4-BE49-F238E27FC236}">
                <a16:creationId xmlns:a16="http://schemas.microsoft.com/office/drawing/2014/main" id="{3BCE78A8-5D4F-D64C-81DC-F6E39F0741F1}"/>
              </a:ext>
            </a:extLst>
          </p:cNvPr>
          <p:cNvSpPr/>
          <p:nvPr/>
        </p:nvSpPr>
        <p:spPr>
          <a:xfrm>
            <a:off x="0" y="2"/>
            <a:ext cx="9144000" cy="811549"/>
          </a:xfrm>
          <a:prstGeom prst="rect">
            <a:avLst/>
          </a:prstGeom>
          <a:solidFill>
            <a:srgbClr val="D9EA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Example DNN Data Type to DRAM Mapping</a:t>
            </a:r>
          </a:p>
        </p:txBody>
      </p:sp>
      <p:pic>
        <p:nvPicPr>
          <p:cNvPr id="10" name="Google Shape;59;p13">
            <a:extLst>
              <a:ext uri="{FF2B5EF4-FFF2-40B4-BE49-F238E27FC236}">
                <a16:creationId xmlns:a16="http://schemas.microsoft.com/office/drawing/2014/main" id="{49DC5ECD-EFDF-0944-8D3D-42A5E5B8E176}"/>
              </a:ext>
            </a:extLst>
          </p:cNvPr>
          <p:cNvPicPr preferRelativeResize="0">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67276" y="6634352"/>
            <a:ext cx="677549" cy="130349"/>
          </a:xfrm>
          <a:prstGeom prst="rect">
            <a:avLst/>
          </a:prstGeom>
          <a:noFill/>
          <a:ln>
            <a:noFill/>
          </a:ln>
        </p:spPr>
      </p:pic>
      <p:sp>
        <p:nvSpPr>
          <p:cNvPr id="11" name="Google Shape;571;p61">
            <a:extLst>
              <a:ext uri="{FF2B5EF4-FFF2-40B4-BE49-F238E27FC236}">
                <a16:creationId xmlns:a16="http://schemas.microsoft.com/office/drawing/2014/main" id="{6FA00487-75FE-714D-A841-FD476F91319F}"/>
              </a:ext>
            </a:extLst>
          </p:cNvPr>
          <p:cNvSpPr txBox="1"/>
          <p:nvPr/>
        </p:nvSpPr>
        <p:spPr>
          <a:xfrm>
            <a:off x="215205" y="4252851"/>
            <a:ext cx="8786379" cy="1273012"/>
          </a:xfrm>
          <a:prstGeom prst="rect">
            <a:avLst/>
          </a:prstGeom>
          <a:solidFill>
            <a:srgbClr val="D9EAD3"/>
          </a:solidFill>
          <a:ln>
            <a:noFill/>
          </a:ln>
        </p:spPr>
        <p:txBody>
          <a:bodyPr spcFirstLastPara="1" wrap="square" lIns="91425" tIns="182875" rIns="91425" bIns="91425" anchor="t" anchorCtr="0">
            <a:noAutofit/>
          </a:bodyPr>
          <a:lstStyle/>
          <a:p>
            <a:pPr marL="76198" marR="0" lvl="0" indent="0" algn="ctr" defTabSz="1219170" rtl="0" eaLnBrk="1" fontAlgn="auto" latinLnBrk="0" hangingPunct="1">
              <a:lnSpc>
                <a:spcPct val="114000"/>
              </a:lnSpc>
              <a:spcBef>
                <a:spcPts val="0"/>
              </a:spcBef>
              <a:spcAft>
                <a:spcPts val="0"/>
              </a:spcAft>
              <a:buClr>
                <a:srgbClr val="000000"/>
              </a:buClr>
              <a:buSzPts val="2400"/>
              <a:buFontTx/>
              <a:buNone/>
              <a:tabLst/>
              <a:defRPr/>
            </a:pPr>
            <a:r>
              <a:rPr kumimoji="0" lang="en-US" sz="2667" b="1" i="0" u="none" strike="noStrike" kern="0" cap="none" spc="0" normalizeH="0" baseline="0" noProof="0" dirty="0">
                <a:ln>
                  <a:noFill/>
                </a:ln>
                <a:solidFill>
                  <a:srgbClr val="0000FF"/>
                </a:solidFill>
                <a:effectLst/>
                <a:uLnTx/>
                <a:uFillTx/>
                <a:latin typeface="Cambria"/>
                <a:ea typeface="Cambria"/>
                <a:cs typeface="Cambria"/>
                <a:sym typeface="Cambria"/>
              </a:rPr>
              <a:t>Map more error-tolerant DNN layers </a:t>
            </a:r>
          </a:p>
          <a:p>
            <a:pPr marL="76198" marR="0" lvl="0" indent="0" algn="ctr" defTabSz="1219170" rtl="0" eaLnBrk="1" fontAlgn="auto" latinLnBrk="0" hangingPunct="1">
              <a:lnSpc>
                <a:spcPct val="114000"/>
              </a:lnSpc>
              <a:spcBef>
                <a:spcPts val="0"/>
              </a:spcBef>
              <a:spcAft>
                <a:spcPts val="0"/>
              </a:spcAft>
              <a:buClr>
                <a:srgbClr val="000000"/>
              </a:buClr>
              <a:buSzPts val="2400"/>
              <a:buFontTx/>
              <a:buNone/>
              <a:tabLst/>
              <a:defRPr/>
            </a:pPr>
            <a:r>
              <a:rPr kumimoji="0" lang="en-US" sz="2667" b="0" i="0" u="none" strike="noStrike" kern="0" cap="none" spc="0" normalizeH="0" baseline="0" noProof="0" dirty="0">
                <a:ln>
                  <a:noFill/>
                </a:ln>
                <a:solidFill>
                  <a:srgbClr val="FF0000"/>
                </a:solidFill>
                <a:effectLst/>
                <a:uLnTx/>
                <a:uFillTx/>
                <a:latin typeface="Cambria"/>
                <a:ea typeface="Cambria"/>
                <a:cs typeface="Cambria"/>
                <a:sym typeface="Cambria"/>
              </a:rPr>
              <a:t>to DRAM partitions </a:t>
            </a:r>
            <a:r>
              <a:rPr kumimoji="0" lang="en-US" sz="2667" b="1" i="0" u="none" strike="noStrike" kern="0" cap="none" spc="0" normalizeH="0" baseline="0" noProof="0" dirty="0">
                <a:ln>
                  <a:noFill/>
                </a:ln>
                <a:solidFill>
                  <a:srgbClr val="FF0000"/>
                </a:solidFill>
                <a:effectLst/>
                <a:uLnTx/>
                <a:uFillTx/>
                <a:latin typeface="Cambria"/>
                <a:ea typeface="Cambria"/>
                <a:cs typeface="Cambria"/>
                <a:sym typeface="Cambria"/>
              </a:rPr>
              <a:t>with lower voltage/latency</a:t>
            </a:r>
          </a:p>
        </p:txBody>
      </p:sp>
      <p:sp>
        <p:nvSpPr>
          <p:cNvPr id="4" name="Oval 3">
            <a:extLst>
              <a:ext uri="{FF2B5EF4-FFF2-40B4-BE49-F238E27FC236}">
                <a16:creationId xmlns:a16="http://schemas.microsoft.com/office/drawing/2014/main" id="{4D7AE04A-9220-494C-B1F0-9D1B2DCF30EB}"/>
              </a:ext>
            </a:extLst>
          </p:cNvPr>
          <p:cNvSpPr/>
          <p:nvPr/>
        </p:nvSpPr>
        <p:spPr>
          <a:xfrm>
            <a:off x="2169194" y="3053176"/>
            <a:ext cx="364613" cy="370325"/>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000000"/>
                </a:solidFill>
                <a:effectLst/>
                <a:uLnTx/>
                <a:uFillTx/>
                <a:latin typeface="Arial"/>
                <a:ea typeface="+mn-ea"/>
                <a:cs typeface="+mn-cs"/>
                <a:sym typeface="Arial"/>
              </a:rPr>
              <a:t>1</a:t>
            </a:r>
          </a:p>
        </p:txBody>
      </p:sp>
      <p:sp>
        <p:nvSpPr>
          <p:cNvPr id="13" name="Oval 12">
            <a:extLst>
              <a:ext uri="{FF2B5EF4-FFF2-40B4-BE49-F238E27FC236}">
                <a16:creationId xmlns:a16="http://schemas.microsoft.com/office/drawing/2014/main" id="{6BDBA303-B9BC-9347-A2C5-F3BD52862A08}"/>
              </a:ext>
            </a:extLst>
          </p:cNvPr>
          <p:cNvSpPr/>
          <p:nvPr/>
        </p:nvSpPr>
        <p:spPr>
          <a:xfrm>
            <a:off x="3880995" y="2601491"/>
            <a:ext cx="364613" cy="370325"/>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FFFFFF"/>
                </a:solidFill>
                <a:effectLst/>
                <a:uLnTx/>
                <a:uFillTx/>
                <a:latin typeface="Arial"/>
                <a:ea typeface="+mn-ea"/>
                <a:cs typeface="+mn-cs"/>
                <a:sym typeface="Arial"/>
              </a:rPr>
              <a:t>2</a:t>
            </a:r>
          </a:p>
        </p:txBody>
      </p:sp>
      <p:sp>
        <p:nvSpPr>
          <p:cNvPr id="14" name="Oval 13">
            <a:extLst>
              <a:ext uri="{FF2B5EF4-FFF2-40B4-BE49-F238E27FC236}">
                <a16:creationId xmlns:a16="http://schemas.microsoft.com/office/drawing/2014/main" id="{0D9A0732-D08D-0347-83AB-9542B8D45F9B}"/>
              </a:ext>
            </a:extLst>
          </p:cNvPr>
          <p:cNvSpPr/>
          <p:nvPr/>
        </p:nvSpPr>
        <p:spPr>
          <a:xfrm>
            <a:off x="5644226" y="2480074"/>
            <a:ext cx="364613" cy="370325"/>
          </a:xfrm>
          <a:prstGeom prst="ellips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FFFFFF"/>
                </a:solidFill>
                <a:effectLst/>
                <a:uLnTx/>
                <a:uFillTx/>
                <a:latin typeface="Arial"/>
                <a:ea typeface="+mn-ea"/>
                <a:cs typeface="+mn-cs"/>
                <a:sym typeface="Arial"/>
              </a:rPr>
              <a:t>3</a:t>
            </a:r>
          </a:p>
        </p:txBody>
      </p:sp>
      <p:sp>
        <p:nvSpPr>
          <p:cNvPr id="15" name="Oval 14">
            <a:extLst>
              <a:ext uri="{FF2B5EF4-FFF2-40B4-BE49-F238E27FC236}">
                <a16:creationId xmlns:a16="http://schemas.microsoft.com/office/drawing/2014/main" id="{6713410C-D9C2-AB42-B5EC-6E0D72C30270}"/>
              </a:ext>
            </a:extLst>
          </p:cNvPr>
          <p:cNvSpPr/>
          <p:nvPr/>
        </p:nvSpPr>
        <p:spPr>
          <a:xfrm>
            <a:off x="7371283" y="2280396"/>
            <a:ext cx="364613" cy="370325"/>
          </a:xfrm>
          <a:prstGeom prst="ellipse">
            <a:avLst/>
          </a:prstGeom>
          <a:solidFill>
            <a:srgbClr val="081CF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FFFFFF"/>
                </a:solidFill>
                <a:effectLst/>
                <a:uLnTx/>
                <a:uFillTx/>
                <a:latin typeface="Arial"/>
                <a:ea typeface="+mn-ea"/>
                <a:cs typeface="+mn-cs"/>
                <a:sym typeface="Arial"/>
              </a:rPr>
              <a:t>4</a:t>
            </a:r>
          </a:p>
        </p:txBody>
      </p:sp>
      <p:sp>
        <p:nvSpPr>
          <p:cNvPr id="5" name="Rectangle 4">
            <a:extLst>
              <a:ext uri="{FF2B5EF4-FFF2-40B4-BE49-F238E27FC236}">
                <a16:creationId xmlns:a16="http://schemas.microsoft.com/office/drawing/2014/main" id="{86870D0F-D82B-6C41-9C97-B5BC74049CF6}"/>
              </a:ext>
            </a:extLst>
          </p:cNvPr>
          <p:cNvSpPr/>
          <p:nvPr/>
        </p:nvSpPr>
        <p:spPr>
          <a:xfrm>
            <a:off x="1758510" y="2701793"/>
            <a:ext cx="1356292" cy="379656"/>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000000"/>
                </a:solidFill>
                <a:effectLst/>
                <a:uLnTx/>
                <a:uFillTx/>
                <a:latin typeface="Cambria"/>
                <a:ea typeface="Cambria"/>
                <a:cs typeface="Cambria"/>
                <a:sym typeface="Cambria"/>
              </a:rPr>
              <a:t>&lt;2% BER</a:t>
            </a:r>
            <a:endParaRPr kumimoji="0" lang="en-US"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2" name="Rectangle 21">
            <a:extLst>
              <a:ext uri="{FF2B5EF4-FFF2-40B4-BE49-F238E27FC236}">
                <a16:creationId xmlns:a16="http://schemas.microsoft.com/office/drawing/2014/main" id="{F474518B-A4B8-CB44-8B10-FDDD86409945}"/>
              </a:ext>
            </a:extLst>
          </p:cNvPr>
          <p:cNvSpPr/>
          <p:nvPr/>
        </p:nvSpPr>
        <p:spPr>
          <a:xfrm>
            <a:off x="3385155" y="2232177"/>
            <a:ext cx="1356292" cy="379656"/>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000000"/>
                </a:solidFill>
                <a:effectLst/>
                <a:uLnTx/>
                <a:uFillTx/>
                <a:latin typeface="Cambria"/>
                <a:ea typeface="Cambria"/>
                <a:cs typeface="Cambria"/>
                <a:sym typeface="Cambria"/>
              </a:rPr>
              <a:t>&lt;5% BER</a:t>
            </a:r>
            <a:endParaRPr kumimoji="0" lang="en-US"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3" name="Rectangle 22">
            <a:extLst>
              <a:ext uri="{FF2B5EF4-FFF2-40B4-BE49-F238E27FC236}">
                <a16:creationId xmlns:a16="http://schemas.microsoft.com/office/drawing/2014/main" id="{45CB6589-1569-0F48-9749-33E96B6F8FDD}"/>
              </a:ext>
            </a:extLst>
          </p:cNvPr>
          <p:cNvSpPr/>
          <p:nvPr/>
        </p:nvSpPr>
        <p:spPr>
          <a:xfrm>
            <a:off x="5155586" y="2148409"/>
            <a:ext cx="1356292" cy="379656"/>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000000"/>
                </a:solidFill>
                <a:effectLst/>
                <a:uLnTx/>
                <a:uFillTx/>
                <a:latin typeface="Cambria"/>
                <a:ea typeface="Cambria"/>
                <a:cs typeface="Cambria"/>
                <a:sym typeface="Cambria"/>
              </a:rPr>
              <a:t>&lt;6% BER</a:t>
            </a:r>
            <a:endParaRPr kumimoji="0" lang="en-US"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4" name="Rectangle 23">
            <a:extLst>
              <a:ext uri="{FF2B5EF4-FFF2-40B4-BE49-F238E27FC236}">
                <a16:creationId xmlns:a16="http://schemas.microsoft.com/office/drawing/2014/main" id="{A2BB1C28-C771-9843-B1FF-40A448FE0B0A}"/>
              </a:ext>
            </a:extLst>
          </p:cNvPr>
          <p:cNvSpPr/>
          <p:nvPr/>
        </p:nvSpPr>
        <p:spPr>
          <a:xfrm>
            <a:off x="6875443" y="1821903"/>
            <a:ext cx="1356292" cy="379656"/>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000000"/>
                </a:solidFill>
                <a:effectLst/>
                <a:uLnTx/>
                <a:uFillTx/>
                <a:latin typeface="Cambria"/>
                <a:ea typeface="Cambria"/>
                <a:cs typeface="Cambria"/>
                <a:sym typeface="Cambria"/>
              </a:rPr>
              <a:t>&lt;8% BER</a:t>
            </a:r>
            <a:endParaRPr kumimoji="0" lang="en-US"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5" name="Google Shape;571;p61">
            <a:extLst>
              <a:ext uri="{FF2B5EF4-FFF2-40B4-BE49-F238E27FC236}">
                <a16:creationId xmlns:a16="http://schemas.microsoft.com/office/drawing/2014/main" id="{2167F442-27C0-7A42-AAB9-583DC0150870}"/>
              </a:ext>
            </a:extLst>
          </p:cNvPr>
          <p:cNvSpPr txBox="1"/>
          <p:nvPr/>
        </p:nvSpPr>
        <p:spPr>
          <a:xfrm>
            <a:off x="215205" y="5636018"/>
            <a:ext cx="8786379" cy="811549"/>
          </a:xfrm>
          <a:prstGeom prst="rect">
            <a:avLst/>
          </a:prstGeom>
          <a:solidFill>
            <a:srgbClr val="D9EAD3"/>
          </a:solidFill>
          <a:ln>
            <a:noFill/>
          </a:ln>
        </p:spPr>
        <p:txBody>
          <a:bodyPr spcFirstLastPara="1" wrap="square" lIns="91425" tIns="182875" rIns="91425" bIns="91425" anchor="t" anchorCtr="0">
            <a:noAutofit/>
          </a:bodyPr>
          <a:lstStyle/>
          <a:p>
            <a:pPr marL="76198" marR="0" lvl="0" indent="0" algn="ctr" defTabSz="1219170" rtl="0" eaLnBrk="1" fontAlgn="auto" latinLnBrk="0" hangingPunct="1">
              <a:lnSpc>
                <a:spcPct val="114000"/>
              </a:lnSpc>
              <a:spcBef>
                <a:spcPts val="0"/>
              </a:spcBef>
              <a:spcAft>
                <a:spcPts val="0"/>
              </a:spcAft>
              <a:buClr>
                <a:srgbClr val="000000"/>
              </a:buClr>
              <a:buSzPts val="2400"/>
              <a:buFontTx/>
              <a:buNone/>
              <a:tabLst/>
              <a:defRPr/>
            </a:pPr>
            <a:r>
              <a:rPr kumimoji="0" lang="en-US" sz="2667" b="1" i="0" u="none" strike="noStrike" kern="0" cap="none" spc="0" normalizeH="0" baseline="0" noProof="0" dirty="0">
                <a:ln>
                  <a:noFill/>
                </a:ln>
                <a:solidFill>
                  <a:srgbClr val="000000"/>
                </a:solidFill>
                <a:effectLst/>
                <a:uLnTx/>
                <a:uFillTx/>
                <a:latin typeface="Cambria"/>
                <a:ea typeface="Cambria"/>
                <a:cs typeface="Cambria"/>
                <a:sym typeface="Cambria"/>
              </a:rPr>
              <a:t>4 DRAM partitions </a:t>
            </a:r>
            <a:r>
              <a:rPr kumimoji="0" lang="en-US" sz="2667" b="0" i="0" u="none" strike="noStrike" kern="0" cap="none" spc="0" normalizeH="0" baseline="0" noProof="0" dirty="0">
                <a:ln>
                  <a:noFill/>
                </a:ln>
                <a:solidFill>
                  <a:srgbClr val="000000"/>
                </a:solidFill>
                <a:effectLst/>
                <a:uLnTx/>
                <a:uFillTx/>
                <a:latin typeface="Cambria"/>
                <a:ea typeface="Cambria"/>
                <a:cs typeface="Cambria"/>
                <a:sym typeface="Cambria"/>
              </a:rPr>
              <a:t>with different error rates</a:t>
            </a:r>
          </a:p>
        </p:txBody>
      </p:sp>
    </p:spTree>
    <p:extLst>
      <p:ext uri="{BB962C8B-B14F-4D97-AF65-F5344CB8AC3E}">
        <p14:creationId xmlns:p14="http://schemas.microsoft.com/office/powerpoint/2010/main" val="246623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P spid="13" grpId="0" animBg="1"/>
      <p:bldP spid="14" grpId="0" animBg="1"/>
      <p:bldP spid="15" grpId="0" animBg="1"/>
      <p:bldP spid="5" grpId="0"/>
      <p:bldP spid="22" grpId="0"/>
      <p:bldP spid="23" grpId="0"/>
      <p:bldP spid="24" grpId="0"/>
      <p:bldP spid="2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84784"/>
            <a:ext cx="7924800" cy="1752600"/>
          </a:xfrm>
        </p:spPr>
        <p:txBody>
          <a:bodyPr/>
          <a:lstStyle/>
          <a:p>
            <a:r>
              <a:rPr lang="en-US" dirty="0"/>
              <a:t>Processing Data </a:t>
            </a:r>
            <a:br>
              <a:rPr lang="en-US" dirty="0"/>
            </a:br>
            <a:r>
              <a:rPr lang="en-US" dirty="0"/>
              <a:t>	        Where It Makes Sense</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34413268"/>
      </p:ext>
    </p:extLst>
  </p:cSld>
  <p:clrMapOvr>
    <a:masterClrMapping/>
  </p:clrMapOvr>
  <p:transition/>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EDEN: Data-Aware Efficient DNN Inference</a:t>
            </a:r>
          </a:p>
        </p:txBody>
      </p:sp>
      <p:sp>
        <p:nvSpPr>
          <p:cNvPr id="3" name="Content Placeholder 2"/>
          <p:cNvSpPr>
            <a:spLocks noGrp="1"/>
          </p:cNvSpPr>
          <p:nvPr>
            <p:ph idx="1"/>
          </p:nvPr>
        </p:nvSpPr>
        <p:spPr>
          <a:xfrm>
            <a:off x="228600" y="980728"/>
            <a:ext cx="8807896" cy="5051648"/>
          </a:xfrm>
        </p:spPr>
        <p:txBody>
          <a:bodyPr/>
          <a:lstStyle/>
          <a:p>
            <a:r>
              <a:rPr lang="en-US" sz="2000" dirty="0"/>
              <a:t>Skanda </a:t>
            </a:r>
            <a:r>
              <a:rPr lang="en-US" sz="2000" dirty="0" err="1"/>
              <a:t>Koppula</a:t>
            </a:r>
            <a:r>
              <a:rPr lang="en-US" sz="2000" dirty="0"/>
              <a:t>, Lois </a:t>
            </a:r>
            <a:r>
              <a:rPr lang="en-US" sz="2000" dirty="0" err="1"/>
              <a:t>Orosa</a:t>
            </a:r>
            <a:r>
              <a:rPr lang="en-US" sz="2000" dirty="0"/>
              <a:t>, A. </a:t>
            </a:r>
            <a:r>
              <a:rPr lang="en-US" sz="2000" dirty="0" err="1"/>
              <a:t>Giray</a:t>
            </a:r>
            <a:r>
              <a:rPr lang="en-US" sz="2000" dirty="0"/>
              <a:t> </a:t>
            </a:r>
            <a:r>
              <a:rPr lang="en-US" sz="2000" dirty="0" err="1"/>
              <a:t>Yaglikci</a:t>
            </a:r>
            <a:r>
              <a:rPr lang="en-US" sz="2000" dirty="0"/>
              <a:t>, </a:t>
            </a:r>
            <a:r>
              <a:rPr lang="en-US" sz="2000" dirty="0" err="1"/>
              <a:t>Roknoddin</a:t>
            </a:r>
            <a:r>
              <a:rPr lang="en-US" sz="2000" dirty="0"/>
              <a:t> Azizi, Taha </a:t>
            </a:r>
            <a:r>
              <a:rPr lang="en-US" sz="2000" dirty="0" err="1"/>
              <a:t>Shahroodi</a:t>
            </a:r>
            <a:r>
              <a:rPr lang="en-US" sz="2000" dirty="0"/>
              <a:t>, Konstantinos </a:t>
            </a:r>
            <a:r>
              <a:rPr lang="en-US" sz="2000" dirty="0" err="1"/>
              <a:t>Kanellopoulos</a:t>
            </a:r>
            <a:r>
              <a:rPr lang="en-US" sz="2000" dirty="0"/>
              <a:t>, and Onur Mutlu,</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"EDEN: Enabling Energy-Efficient, High-Performance Deep Neural Network Inference Using Approximate DRAM"</a:t>
            </a:r>
            <a:br>
              <a:rPr lang="en-US" sz="2000" dirty="0">
                <a:solidFill>
                  <a:srgbClr val="0432FF"/>
                </a:solidFill>
              </a:rPr>
            </a:br>
            <a:r>
              <a:rPr lang="en-US" sz="2000" i="1" dirty="0"/>
              <a:t>Proceedings of the </a:t>
            </a:r>
            <a:r>
              <a:rPr lang="en-US" sz="2000" i="1" dirty="0">
                <a:hlinkClick r:id="rId3"/>
              </a:rPr>
              <a:t>52nd International Symposium on Microarchitecture</a:t>
            </a:r>
            <a:r>
              <a:rPr lang="en-US" sz="2000" i="1" dirty="0"/>
              <a:t> (</a:t>
            </a:r>
            <a:r>
              <a:rPr lang="en-US" sz="2000" b="1" i="1" dirty="0"/>
              <a:t>MICRO</a:t>
            </a:r>
            <a:r>
              <a:rPr lang="en-US" sz="2000" i="1" dirty="0"/>
              <a:t>)</a:t>
            </a:r>
            <a:r>
              <a:rPr lang="en-US" sz="2000" dirty="0"/>
              <a:t>, Columbus, OH, USA, October 2019.</a:t>
            </a:r>
            <a:br>
              <a:rPr lang="en-US" sz="2000" dirty="0"/>
            </a:br>
            <a:r>
              <a:rPr lang="en-US" sz="2000" dirty="0"/>
              <a:t>[</a:t>
            </a:r>
            <a:r>
              <a:rPr lang="en-US" sz="2000" dirty="0">
                <a:hlinkClick r:id="rId4"/>
              </a:rPr>
              <a:t>Lightning Talk 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Lightning Talk Video</a:t>
            </a:r>
            <a:r>
              <a:rPr lang="en-US" sz="2000" dirty="0"/>
              <a:t> (90 seconds)]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40E42FC0-77B3-B442-82F2-B805EFEC421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4203576"/>
            <a:ext cx="9144000" cy="1828800"/>
          </a:xfrm>
          <a:prstGeom prst="rect">
            <a:avLst/>
          </a:prstGeom>
        </p:spPr>
      </p:pic>
    </p:spTree>
    <p:extLst>
      <p:ext uri="{BB962C8B-B14F-4D97-AF65-F5344CB8AC3E}">
        <p14:creationId xmlns:p14="http://schemas.microsoft.com/office/powerpoint/2010/main" val="2435817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4AB44-5A91-FE45-AC17-96506CC6861F}"/>
              </a:ext>
            </a:extLst>
          </p:cNvPr>
          <p:cNvSpPr>
            <a:spLocks noGrp="1"/>
          </p:cNvSpPr>
          <p:nvPr>
            <p:ph type="title"/>
          </p:nvPr>
        </p:nvSpPr>
        <p:spPr/>
        <p:txBody>
          <a:bodyPr/>
          <a:lstStyle/>
          <a:p>
            <a:r>
              <a:rPr lang="en-US" dirty="0"/>
              <a:t>SMASH: SW/HW Indexing Acceleration</a:t>
            </a:r>
          </a:p>
        </p:txBody>
      </p:sp>
      <p:sp>
        <p:nvSpPr>
          <p:cNvPr id="3" name="Content Placeholder 2">
            <a:extLst>
              <a:ext uri="{FF2B5EF4-FFF2-40B4-BE49-F238E27FC236}">
                <a16:creationId xmlns:a16="http://schemas.microsoft.com/office/drawing/2014/main" id="{CA49CF32-39A0-6D45-B253-C5079FCA88CD}"/>
              </a:ext>
            </a:extLst>
          </p:cNvPr>
          <p:cNvSpPr>
            <a:spLocks noGrp="1"/>
          </p:cNvSpPr>
          <p:nvPr>
            <p:ph idx="1"/>
          </p:nvPr>
        </p:nvSpPr>
        <p:spPr>
          <a:xfrm>
            <a:off x="228600" y="1047974"/>
            <a:ext cx="8610600" cy="5195664"/>
          </a:xfrm>
        </p:spPr>
        <p:txBody>
          <a:bodyPr/>
          <a:lstStyle/>
          <a:p>
            <a:r>
              <a:rPr lang="en-US" sz="1800" dirty="0"/>
              <a:t>Konstantinos </a:t>
            </a:r>
            <a:r>
              <a:rPr lang="en-US" sz="1800" dirty="0" err="1"/>
              <a:t>Kanellopoulos</a:t>
            </a:r>
            <a:r>
              <a:rPr lang="en-US" sz="1800" dirty="0"/>
              <a:t>, Nandita Vijaykumar, Christina </a:t>
            </a:r>
            <a:r>
              <a:rPr lang="en-US" sz="1800" dirty="0" err="1"/>
              <a:t>Giannoula</a:t>
            </a:r>
            <a:r>
              <a:rPr lang="en-US" sz="1800" dirty="0"/>
              <a:t>, </a:t>
            </a:r>
            <a:r>
              <a:rPr lang="en-US" sz="1800" dirty="0" err="1"/>
              <a:t>Roknoddin</a:t>
            </a:r>
            <a:r>
              <a:rPr lang="en-US" sz="1800" dirty="0"/>
              <a:t> Azizi, Skanda </a:t>
            </a:r>
            <a:r>
              <a:rPr lang="en-US" sz="1800" dirty="0" err="1"/>
              <a:t>Koppula</a:t>
            </a:r>
            <a:r>
              <a:rPr lang="en-US" sz="1800" dirty="0"/>
              <a:t>, Nika Mansouri </a:t>
            </a:r>
            <a:r>
              <a:rPr lang="en-US" sz="1800" dirty="0" err="1"/>
              <a:t>Ghiasi</a:t>
            </a:r>
            <a:r>
              <a:rPr lang="en-US" sz="1800" dirty="0"/>
              <a:t>, Taha </a:t>
            </a:r>
            <a:r>
              <a:rPr lang="en-US" sz="1800" dirty="0" err="1"/>
              <a:t>Shahroodi</a:t>
            </a:r>
            <a:r>
              <a:rPr lang="en-US" sz="1800" dirty="0"/>
              <a:t>, Juan Gomez-Luna, and Onur Mutlu,</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"SMASH: Co-designing Software Compression and Hardware-Accelerated Indexing for Efficient Sparse Matrix Operations"</a:t>
            </a:r>
            <a:br>
              <a:rPr lang="en-US" sz="1800" dirty="0">
                <a:solidFill>
                  <a:srgbClr val="0432FF"/>
                </a:solidFill>
              </a:rPr>
            </a:br>
            <a:r>
              <a:rPr lang="en-US" sz="1800" i="1" dirty="0"/>
              <a:t>Proceedings of the </a:t>
            </a:r>
            <a:r>
              <a:rPr lang="en-US" sz="1800" i="1" dirty="0">
                <a:hlinkClick r:id="rId3"/>
              </a:rPr>
              <a:t>52nd International Symposium on Microarchitecture</a:t>
            </a:r>
            <a:r>
              <a:rPr lang="en-US" sz="1800" i="1" dirty="0"/>
              <a:t> (</a:t>
            </a:r>
            <a:r>
              <a:rPr lang="en-US" sz="1800" b="1" i="1" dirty="0"/>
              <a:t>MICRO</a:t>
            </a:r>
            <a:r>
              <a:rPr lang="en-US" sz="1800" i="1" dirty="0"/>
              <a:t>)</a:t>
            </a:r>
            <a:r>
              <a:rPr lang="en-US" sz="1800" dirty="0"/>
              <a:t>, Columbus, OH, USA, October 2019.</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Lightning Talk Slides (pptx)</a:t>
            </a:r>
            <a:r>
              <a:rPr lang="en-US" sz="1800" dirty="0"/>
              <a:t> </a:t>
            </a:r>
            <a:r>
              <a:rPr lang="en-US" sz="1800" dirty="0">
                <a:hlinkClick r:id="rId7"/>
              </a:rPr>
              <a:t>(pdf)</a:t>
            </a:r>
            <a:r>
              <a:rPr lang="en-US" sz="1800" dirty="0"/>
              <a:t>]</a:t>
            </a:r>
            <a:br>
              <a:rPr lang="en-US" sz="1800" dirty="0"/>
            </a:br>
            <a:r>
              <a:rPr lang="en-US" sz="1800" dirty="0"/>
              <a:t>[</a:t>
            </a:r>
            <a:r>
              <a:rPr lang="en-US" sz="1800" dirty="0">
                <a:hlinkClick r:id="rId8"/>
              </a:rPr>
              <a:t>Poster (pptx)</a:t>
            </a:r>
            <a:r>
              <a:rPr lang="en-US" sz="1800" dirty="0"/>
              <a:t> </a:t>
            </a:r>
            <a:r>
              <a:rPr lang="en-US" sz="1800" dirty="0">
                <a:hlinkClick r:id="rId9"/>
              </a:rPr>
              <a:t>(pdf)</a:t>
            </a:r>
            <a:r>
              <a:rPr lang="en-US" sz="1800" dirty="0"/>
              <a:t>]</a:t>
            </a:r>
            <a:br>
              <a:rPr lang="en-US" sz="1800" dirty="0"/>
            </a:br>
            <a:r>
              <a:rPr lang="en-US" sz="1800" dirty="0"/>
              <a:t>[</a:t>
            </a:r>
            <a:r>
              <a:rPr lang="en-US" sz="1800" dirty="0">
                <a:hlinkClick r:id="rId10"/>
              </a:rPr>
              <a:t>Lightning Talk Video</a:t>
            </a:r>
            <a:r>
              <a:rPr lang="en-US" sz="1800" dirty="0"/>
              <a:t> (90 seconds)]</a:t>
            </a:r>
            <a:br>
              <a:rPr lang="en-US" sz="1800" dirty="0"/>
            </a:br>
            <a:r>
              <a:rPr lang="en-US" sz="1800" dirty="0"/>
              <a:t>[</a:t>
            </a:r>
            <a:r>
              <a:rPr lang="en-US" sz="1800" dirty="0">
                <a:hlinkClick r:id="rId11"/>
              </a:rPr>
              <a:t>Full Talk Lecture</a:t>
            </a:r>
            <a:r>
              <a:rPr lang="en-US" sz="1800" dirty="0"/>
              <a:t> (30 minutes)]</a:t>
            </a:r>
          </a:p>
          <a:p>
            <a:pPr marL="0" indent="0">
              <a:buNone/>
            </a:pPr>
            <a:endParaRPr lang="en-US" sz="1800" dirty="0"/>
          </a:p>
        </p:txBody>
      </p:sp>
      <p:sp>
        <p:nvSpPr>
          <p:cNvPr id="4" name="Slide Number Placeholder 3">
            <a:extLst>
              <a:ext uri="{FF2B5EF4-FFF2-40B4-BE49-F238E27FC236}">
                <a16:creationId xmlns:a16="http://schemas.microsoft.com/office/drawing/2014/main" id="{CB407FFA-CEF7-8B47-9DEF-04352233615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A6D1AD02-6233-8D47-A15C-B34366589E3A}"/>
              </a:ext>
            </a:extLst>
          </p:cNvPr>
          <p:cNvPicPr>
            <a:picLocks noChangeAspect="1"/>
          </p:cNvPicPr>
          <p:nvPr/>
        </p:nvPicPr>
        <p:blipFill>
          <a:blip r:embed="rId12"/>
          <a:stretch>
            <a:fillRect/>
          </a:stretch>
        </p:blipFill>
        <p:spPr>
          <a:xfrm>
            <a:off x="495300" y="4694238"/>
            <a:ext cx="8077200" cy="2006600"/>
          </a:xfrm>
          <a:prstGeom prst="rect">
            <a:avLst/>
          </a:prstGeom>
        </p:spPr>
      </p:pic>
    </p:spTree>
    <p:extLst>
      <p:ext uri="{BB962C8B-B14F-4D97-AF65-F5344CB8AC3E}">
        <p14:creationId xmlns:p14="http://schemas.microsoft.com/office/powerpoint/2010/main" val="2290167202"/>
      </p:ext>
    </p:extLst>
  </p:cSld>
  <p:clrMapOvr>
    <a:masterClrMapping/>
  </p:clrMapOvr>
  <p:transition/>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F7209-9645-0B46-930C-11ED6A584BF2}"/>
              </a:ext>
            </a:extLst>
          </p:cNvPr>
          <p:cNvSpPr>
            <a:spLocks noGrp="1"/>
          </p:cNvSpPr>
          <p:nvPr>
            <p:ph type="title"/>
          </p:nvPr>
        </p:nvSpPr>
        <p:spPr/>
        <p:txBody>
          <a:bodyPr/>
          <a:lstStyle/>
          <a:p>
            <a:r>
              <a:rPr lang="en-US" dirty="0"/>
              <a:t>Data-Aware Virtual Memory Framework</a:t>
            </a:r>
          </a:p>
        </p:txBody>
      </p:sp>
      <p:sp>
        <p:nvSpPr>
          <p:cNvPr id="3" name="Content Placeholder 2">
            <a:extLst>
              <a:ext uri="{FF2B5EF4-FFF2-40B4-BE49-F238E27FC236}">
                <a16:creationId xmlns:a16="http://schemas.microsoft.com/office/drawing/2014/main" id="{A4D302F9-879E-9545-8810-B4A40431FA8A}"/>
              </a:ext>
            </a:extLst>
          </p:cNvPr>
          <p:cNvSpPr>
            <a:spLocks noGrp="1"/>
          </p:cNvSpPr>
          <p:nvPr>
            <p:ph idx="1"/>
          </p:nvPr>
        </p:nvSpPr>
        <p:spPr>
          <a:xfrm>
            <a:off x="-252536" y="980728"/>
            <a:ext cx="9396536" cy="5267672"/>
          </a:xfrm>
        </p:spPr>
        <p:txBody>
          <a:bodyPr/>
          <a:lstStyle/>
          <a:p>
            <a:r>
              <a:rPr lang="en-US" sz="1500" dirty="0"/>
              <a:t>Nastaran Hajinazar, </a:t>
            </a:r>
            <a:r>
              <a:rPr lang="en-US" sz="1500" dirty="0" err="1"/>
              <a:t>Pratyush</a:t>
            </a:r>
            <a:r>
              <a:rPr lang="en-US" sz="1500" dirty="0"/>
              <a:t> Patel, Minesh Patel, Konstantinos </a:t>
            </a:r>
            <a:r>
              <a:rPr lang="en-US" sz="1500" dirty="0" err="1"/>
              <a:t>Kanellopoulos</a:t>
            </a:r>
            <a:r>
              <a:rPr lang="en-US" sz="1500" dirty="0"/>
              <a:t>, Saugata Ghose, </a:t>
            </a:r>
            <a:r>
              <a:rPr lang="en-US" sz="1500" dirty="0" err="1"/>
              <a:t>Rachata</a:t>
            </a:r>
            <a:r>
              <a:rPr lang="en-US" sz="1500" dirty="0"/>
              <a:t> Ausavarungnirun, Geraldo Francisco de Oliveira Jr., Jonathan </a:t>
            </a:r>
            <a:r>
              <a:rPr lang="en-US" sz="1500" dirty="0" err="1"/>
              <a:t>Appavoo</a:t>
            </a:r>
            <a:r>
              <a:rPr lang="en-US" sz="1500" dirty="0"/>
              <a:t>, </a:t>
            </a:r>
            <a:r>
              <a:rPr lang="en-US" sz="1500" dirty="0" err="1"/>
              <a:t>Vivek</a:t>
            </a:r>
            <a:r>
              <a:rPr lang="en-US" sz="1500" dirty="0"/>
              <a:t> Seshadri, and Onur Mutlu,</a:t>
            </a:r>
            <a:br>
              <a:rPr lang="en-US" sz="1500" dirty="0"/>
            </a:br>
            <a:r>
              <a:rPr lang="en-US" sz="1500" b="1" dirty="0">
                <a:solidFill>
                  <a:srgbClr val="0432FF"/>
                </a:solidFill>
                <a:hlinkClick r:id="rId2">
                  <a:extLst>
                    <a:ext uri="{A12FA001-AC4F-418D-AE19-62706E023703}">
                      <ahyp:hlinkClr xmlns:ahyp="http://schemas.microsoft.com/office/drawing/2018/hyperlinkcolor" val="tx"/>
                    </a:ext>
                  </a:extLst>
                </a:hlinkClick>
              </a:rPr>
              <a:t>"The Virtual Block Interface: A Flexible Alternative to the Conventional Virtual Memory Framework"</a:t>
            </a:r>
            <a:br>
              <a:rPr lang="en-US" sz="1500" dirty="0">
                <a:solidFill>
                  <a:srgbClr val="0432FF"/>
                </a:solidFill>
              </a:rPr>
            </a:br>
            <a:r>
              <a:rPr lang="en-US" sz="1500" i="1" dirty="0"/>
              <a:t>Proceedings of the </a:t>
            </a:r>
            <a:r>
              <a:rPr lang="en-US" sz="1500" i="1" dirty="0">
                <a:hlinkClick r:id="rId3"/>
              </a:rPr>
              <a:t>47th International Symposium on Computer Architecture</a:t>
            </a:r>
            <a:r>
              <a:rPr lang="en-US" sz="1500" i="1" dirty="0"/>
              <a:t> (</a:t>
            </a:r>
            <a:r>
              <a:rPr lang="en-US" sz="1500" b="1" i="1" dirty="0"/>
              <a:t>ISCA</a:t>
            </a:r>
            <a:r>
              <a:rPr lang="en-US" sz="1500" i="1" dirty="0"/>
              <a:t>)</a:t>
            </a:r>
            <a:r>
              <a:rPr lang="en-US" sz="1500" dirty="0"/>
              <a:t>, Virtual, June 2020.</a:t>
            </a:r>
            <a:br>
              <a:rPr lang="en-US" sz="1500" dirty="0"/>
            </a:br>
            <a:r>
              <a:rPr lang="en-US" sz="1500" dirty="0"/>
              <a:t>[</a:t>
            </a:r>
            <a:r>
              <a:rPr lang="en-US" sz="1500" dirty="0">
                <a:hlinkClick r:id="rId4"/>
              </a:rPr>
              <a:t>Slides (pptx)</a:t>
            </a:r>
            <a:r>
              <a:rPr lang="en-US" sz="1500" dirty="0"/>
              <a:t> </a:t>
            </a:r>
            <a:r>
              <a:rPr lang="en-US" sz="1500" dirty="0">
                <a:hlinkClick r:id="rId5"/>
              </a:rPr>
              <a:t>(pdf)</a:t>
            </a:r>
            <a:r>
              <a:rPr lang="en-US" sz="1500" dirty="0"/>
              <a:t>]</a:t>
            </a:r>
            <a:br>
              <a:rPr lang="en-US" sz="1500" dirty="0"/>
            </a:br>
            <a:r>
              <a:rPr lang="en-US" sz="1500" dirty="0"/>
              <a:t>[</a:t>
            </a:r>
            <a:r>
              <a:rPr lang="en-US" sz="1500" dirty="0">
                <a:hlinkClick r:id="rId6"/>
              </a:rPr>
              <a:t>Lightning Talk Slides (pptx)</a:t>
            </a:r>
            <a:r>
              <a:rPr lang="en-US" sz="1500" dirty="0"/>
              <a:t> </a:t>
            </a:r>
            <a:r>
              <a:rPr lang="en-US" sz="1500" dirty="0">
                <a:hlinkClick r:id="rId7"/>
              </a:rPr>
              <a:t>(pdf)</a:t>
            </a:r>
            <a:r>
              <a:rPr lang="en-US" sz="1500" dirty="0"/>
              <a:t>]</a:t>
            </a:r>
            <a:br>
              <a:rPr lang="en-US" sz="1500" dirty="0"/>
            </a:br>
            <a:r>
              <a:rPr lang="en-US" sz="1500" dirty="0"/>
              <a:t>[</a:t>
            </a:r>
            <a:r>
              <a:rPr lang="en-US" sz="1500" dirty="0">
                <a:hlinkClick r:id="rId8"/>
              </a:rPr>
              <a:t>ARM Research Summit Poster (pptx)</a:t>
            </a:r>
            <a:r>
              <a:rPr lang="en-US" sz="1500" dirty="0"/>
              <a:t> </a:t>
            </a:r>
            <a:r>
              <a:rPr lang="en-US" sz="1500" dirty="0">
                <a:hlinkClick r:id="rId9"/>
              </a:rPr>
              <a:t>(pdf)</a:t>
            </a:r>
            <a:r>
              <a:rPr lang="en-US" sz="1500" dirty="0"/>
              <a:t>]</a:t>
            </a:r>
            <a:br>
              <a:rPr lang="en-US" sz="1500" dirty="0"/>
            </a:br>
            <a:r>
              <a:rPr lang="en-US" sz="1500" dirty="0"/>
              <a:t>[</a:t>
            </a:r>
            <a:r>
              <a:rPr lang="en-US" sz="1500" dirty="0">
                <a:hlinkClick r:id="rId10"/>
              </a:rPr>
              <a:t>Talk Video</a:t>
            </a:r>
            <a:r>
              <a:rPr lang="en-US" sz="1500" dirty="0"/>
              <a:t> (26 minutes)]</a:t>
            </a:r>
            <a:br>
              <a:rPr lang="en-US" sz="1500" dirty="0"/>
            </a:br>
            <a:r>
              <a:rPr lang="en-US" sz="1500" dirty="0"/>
              <a:t>[</a:t>
            </a:r>
            <a:r>
              <a:rPr lang="en-US" sz="1500" dirty="0">
                <a:hlinkClick r:id="rId11"/>
              </a:rPr>
              <a:t>Lightning Talk Video</a:t>
            </a:r>
            <a:r>
              <a:rPr lang="en-US" sz="1500" dirty="0"/>
              <a:t> (3 minutes)]</a:t>
            </a:r>
            <a:br>
              <a:rPr lang="en-US" sz="1500" dirty="0"/>
            </a:br>
            <a:r>
              <a:rPr lang="en-US" sz="1500" dirty="0"/>
              <a:t>[</a:t>
            </a:r>
            <a:r>
              <a:rPr lang="en-US" sz="1500" dirty="0">
                <a:hlinkClick r:id="rId12"/>
              </a:rPr>
              <a:t>Lecture Video</a:t>
            </a:r>
            <a:r>
              <a:rPr lang="en-US" sz="1500" dirty="0"/>
              <a:t> (43 minutes)]</a:t>
            </a:r>
          </a:p>
        </p:txBody>
      </p:sp>
      <p:sp>
        <p:nvSpPr>
          <p:cNvPr id="4" name="Slide Number Placeholder 3">
            <a:extLst>
              <a:ext uri="{FF2B5EF4-FFF2-40B4-BE49-F238E27FC236}">
                <a16:creationId xmlns:a16="http://schemas.microsoft.com/office/drawing/2014/main" id="{6AD9E591-012B-1345-A778-27FE2B1F6C6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555B63ED-C98F-6C4C-93A8-8B36C7C45686}"/>
              </a:ext>
            </a:extLst>
          </p:cNvPr>
          <p:cNvPicPr>
            <a:picLocks noChangeAspect="1"/>
          </p:cNvPicPr>
          <p:nvPr/>
        </p:nvPicPr>
        <p:blipFill>
          <a:blip r:embed="rId13"/>
          <a:stretch>
            <a:fillRect/>
          </a:stretch>
        </p:blipFill>
        <p:spPr>
          <a:xfrm>
            <a:off x="46813" y="4038898"/>
            <a:ext cx="9081132" cy="2188716"/>
          </a:xfrm>
          <a:prstGeom prst="rect">
            <a:avLst/>
          </a:prstGeom>
        </p:spPr>
      </p:pic>
    </p:spTree>
    <p:extLst>
      <p:ext uri="{BB962C8B-B14F-4D97-AF65-F5344CB8AC3E}">
        <p14:creationId xmlns:p14="http://schemas.microsoft.com/office/powerpoint/2010/main" val="3139476715"/>
      </p:ext>
    </p:extLst>
  </p:cSld>
  <p:clrMapOvr>
    <a:masterClrMapping/>
  </p:clrMapOvr>
  <p:transition/>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t>Challenge and Opportunity for Future</a:t>
            </a:r>
            <a:endParaRPr lang="en-US" dirty="0">
              <a:latin typeface="Garamond" charset="0"/>
              <a:ea typeface="ＭＳ Ｐゴシック" charset="0"/>
              <a:cs typeface="ＭＳ Ｐゴシック" charset="0"/>
            </a:endParaRPr>
          </a:p>
        </p:txBody>
      </p:sp>
      <p:sp>
        <p:nvSpPr>
          <p:cNvPr id="19459" name="Content Placeholder 2"/>
          <p:cNvSpPr>
            <a:spLocks noGrp="1"/>
          </p:cNvSpPr>
          <p:nvPr>
            <p:ph idx="1"/>
          </p:nvPr>
        </p:nvSpPr>
        <p:spPr>
          <a:xfrm>
            <a:off x="107504" y="764704"/>
            <a:ext cx="8856984"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b="1" dirty="0">
                <a:solidFill>
                  <a:srgbClr val="0432FF"/>
                </a:solidFill>
                <a:latin typeface="Tahoma" charset="0"/>
                <a:ea typeface="ＭＳ Ｐゴシック" charset="0"/>
                <a:cs typeface="ＭＳ Ｐゴシック" charset="0"/>
              </a:rPr>
              <a:t>Data-Aware</a:t>
            </a:r>
          </a:p>
          <a:p>
            <a:pPr marL="0" indent="0" algn="ctr" eaLnBrk="1" hangingPunct="1">
              <a:buNone/>
            </a:pPr>
            <a:r>
              <a:rPr lang="en-US" sz="6000" dirty="0">
                <a:solidFill>
                  <a:srgbClr val="0432FF"/>
                </a:solidFill>
                <a:latin typeface="Tahoma" charset="0"/>
                <a:ea typeface="ＭＳ Ｐゴシック" charset="0"/>
                <a:cs typeface="ＭＳ Ｐゴシック" charset="0"/>
              </a:rPr>
              <a:t>(Expressive)</a:t>
            </a:r>
          </a:p>
          <a:p>
            <a:pPr marL="0" indent="0" algn="ctr" eaLnBrk="1" hangingPunct="1">
              <a:buNone/>
            </a:pPr>
            <a:r>
              <a:rPr lang="en-US" sz="6000" dirty="0">
                <a:solidFill>
                  <a:srgbClr val="FF0000"/>
                </a:solidFill>
                <a:latin typeface="Tahoma" charset="0"/>
                <a:ea typeface="ＭＳ Ｐゴシック" charset="0"/>
                <a:cs typeface="ＭＳ Ｐゴシック" charset="0"/>
              </a:rPr>
              <a:t> Computing Architectures</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273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261365406"/>
      </p:ext>
    </p:extLst>
  </p:cSld>
  <p:clrMapOvr>
    <a:masterClrMapping/>
  </p:clrMapOvr>
  <p:transition/>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AD110-05AC-A74A-A874-97353A23EB6E}"/>
              </a:ext>
            </a:extLst>
          </p:cNvPr>
          <p:cNvSpPr>
            <a:spLocks noGrp="1"/>
          </p:cNvSpPr>
          <p:nvPr>
            <p:ph type="ctrTitle"/>
          </p:nvPr>
        </p:nvSpPr>
        <p:spPr>
          <a:xfrm>
            <a:off x="685800" y="1748408"/>
            <a:ext cx="7924800" cy="1752600"/>
          </a:xfrm>
        </p:spPr>
        <p:txBody>
          <a:bodyPr/>
          <a:lstStyle/>
          <a:p>
            <a:r>
              <a:rPr lang="en-US" b="1" dirty="0"/>
              <a:t>End of Backup Slides</a:t>
            </a:r>
          </a:p>
        </p:txBody>
      </p:sp>
      <p:sp>
        <p:nvSpPr>
          <p:cNvPr id="3" name="Subtitle 2">
            <a:extLst>
              <a:ext uri="{FF2B5EF4-FFF2-40B4-BE49-F238E27FC236}">
                <a16:creationId xmlns:a16="http://schemas.microsoft.com/office/drawing/2014/main" id="{19FC6BC0-66DA-9445-9509-65803D51BE29}"/>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0E8C49E4-7136-3647-BD24-E5AA5F9E54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274</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75350532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92169-91D1-9547-8D20-ED078F3E578F}"/>
              </a:ext>
            </a:extLst>
          </p:cNvPr>
          <p:cNvSpPr>
            <a:spLocks noGrp="1"/>
          </p:cNvSpPr>
          <p:nvPr>
            <p:ph type="title"/>
          </p:nvPr>
        </p:nvSpPr>
        <p:spPr/>
        <p:txBody>
          <a:bodyPr/>
          <a:lstStyle/>
          <a:p>
            <a:r>
              <a:rPr lang="en-US" dirty="0"/>
              <a:t>Processing in/near Memory: An Old Idea</a:t>
            </a:r>
          </a:p>
        </p:txBody>
      </p:sp>
      <p:sp>
        <p:nvSpPr>
          <p:cNvPr id="3" name="Content Placeholder 2">
            <a:extLst>
              <a:ext uri="{FF2B5EF4-FFF2-40B4-BE49-F238E27FC236}">
                <a16:creationId xmlns:a16="http://schemas.microsoft.com/office/drawing/2014/main" id="{270ED294-5647-F94B-A57E-CA0F09C77014}"/>
              </a:ext>
            </a:extLst>
          </p:cNvPr>
          <p:cNvSpPr>
            <a:spLocks noGrp="1"/>
          </p:cNvSpPr>
          <p:nvPr>
            <p:ph idx="1"/>
          </p:nvPr>
        </p:nvSpPr>
        <p:spPr>
          <a:xfrm>
            <a:off x="228600" y="1219200"/>
            <a:ext cx="8610600" cy="5029200"/>
          </a:xfrm>
        </p:spPr>
        <p:txBody>
          <a:bodyPr/>
          <a:lstStyle/>
          <a:p>
            <a:r>
              <a:rPr lang="en-US" dirty="0"/>
              <a:t>Stone, “</a:t>
            </a:r>
            <a:r>
              <a:rPr lang="en-US" dirty="0">
                <a:solidFill>
                  <a:srgbClr val="0000FF"/>
                </a:solidFill>
              </a:rPr>
              <a:t>A Logic-in-Memory Computer,</a:t>
            </a:r>
            <a:r>
              <a:rPr lang="en-US" dirty="0"/>
              <a:t>” IEEE TC 1970.</a:t>
            </a:r>
          </a:p>
        </p:txBody>
      </p:sp>
      <p:sp>
        <p:nvSpPr>
          <p:cNvPr id="4" name="Slide Number Placeholder 3">
            <a:extLst>
              <a:ext uri="{FF2B5EF4-FFF2-40B4-BE49-F238E27FC236}">
                <a16:creationId xmlns:a16="http://schemas.microsoft.com/office/drawing/2014/main" id="{A832AF82-6637-2C44-8C3C-BCD2E1584B2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122" name="Picture 2" descr="https://lh4.googleusercontent.com/U1R3vifukrki6oE_6n0P6HEXhr0-6hnFc-YEWOmKgJErOZXD7VhesI797XMOeMxkM-noaFtXVfpS4SZ7WoDIcJ-N4M2SciBhN8Bh5H1JW9tYfXt6vybr78FdMyDrURzG_C9R2mlSuS8">
            <a:extLst>
              <a:ext uri="{FF2B5EF4-FFF2-40B4-BE49-F238E27FC236}">
                <a16:creationId xmlns:a16="http://schemas.microsoft.com/office/drawing/2014/main" id="{31087902-35DE-004D-94F5-7D884184D7E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36" y="2259569"/>
            <a:ext cx="9144000" cy="3470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299933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pPr marL="0" indent="0">
              <a:buNone/>
            </a:pP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893979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295C2-3E3A-BE4F-87A7-5F3FBBA546A4}"/>
              </a:ext>
            </a:extLst>
          </p:cNvPr>
          <p:cNvSpPr>
            <a:spLocks noGrp="1"/>
          </p:cNvSpPr>
          <p:nvPr>
            <p:ph type="title"/>
          </p:nvPr>
        </p:nvSpPr>
        <p:spPr/>
        <p:txBody>
          <a:bodyPr/>
          <a:lstStyle/>
          <a:p>
            <a:r>
              <a:rPr lang="en-US" dirty="0"/>
              <a:t>Data is Key for AI, ML, Genomics, …</a:t>
            </a:r>
          </a:p>
        </p:txBody>
      </p:sp>
      <p:sp>
        <p:nvSpPr>
          <p:cNvPr id="3" name="Content Placeholder 2">
            <a:extLst>
              <a:ext uri="{FF2B5EF4-FFF2-40B4-BE49-F238E27FC236}">
                <a16:creationId xmlns:a16="http://schemas.microsoft.com/office/drawing/2014/main" id="{93B937BE-0F8C-6D46-8EBB-F986B2A5F5CD}"/>
              </a:ext>
            </a:extLst>
          </p:cNvPr>
          <p:cNvSpPr>
            <a:spLocks noGrp="1"/>
          </p:cNvSpPr>
          <p:nvPr>
            <p:ph idx="1"/>
          </p:nvPr>
        </p:nvSpPr>
        <p:spPr>
          <a:xfrm>
            <a:off x="228600" y="1371600"/>
            <a:ext cx="8915400" cy="4876800"/>
          </a:xfrm>
        </p:spPr>
        <p:txBody>
          <a:bodyPr/>
          <a:lstStyle/>
          <a:p>
            <a:r>
              <a:rPr lang="en-US" dirty="0"/>
              <a:t>Important workloads are all data intensive</a:t>
            </a:r>
          </a:p>
          <a:p>
            <a:pPr marL="344487" lvl="1" indent="0">
              <a:buNone/>
            </a:pPr>
            <a:endParaRPr lang="en-US" dirty="0"/>
          </a:p>
          <a:p>
            <a:pPr marL="344487" lvl="1" indent="0">
              <a:buNone/>
            </a:pPr>
            <a:endParaRPr lang="en-US" dirty="0"/>
          </a:p>
          <a:p>
            <a:r>
              <a:rPr lang="en-US" dirty="0"/>
              <a:t>They require rapid and efficient processing of large amounts of data</a:t>
            </a:r>
          </a:p>
          <a:p>
            <a:pPr lvl="1"/>
            <a:endParaRPr lang="en-US" dirty="0"/>
          </a:p>
          <a:p>
            <a:pPr lvl="1"/>
            <a:endParaRPr lang="en-US" dirty="0"/>
          </a:p>
          <a:p>
            <a:r>
              <a:rPr lang="en-US" dirty="0"/>
              <a:t>Data is increasing</a:t>
            </a:r>
          </a:p>
          <a:p>
            <a:pPr lvl="1"/>
            <a:r>
              <a:rPr lang="en-US" dirty="0"/>
              <a:t>We can generate more than we can process</a:t>
            </a:r>
          </a:p>
          <a:p>
            <a:pPr lvl="1"/>
            <a:endParaRPr lang="en-US" dirty="0"/>
          </a:p>
        </p:txBody>
      </p:sp>
      <p:sp>
        <p:nvSpPr>
          <p:cNvPr id="4" name="Slide Number Placeholder 3">
            <a:extLst>
              <a:ext uri="{FF2B5EF4-FFF2-40B4-BE49-F238E27FC236}">
                <a16:creationId xmlns:a16="http://schemas.microsoft.com/office/drawing/2014/main" id="{12A78508-7955-3943-9F95-75E9A621D19A}"/>
              </a:ext>
            </a:extLst>
          </p:cNvPr>
          <p:cNvSpPr>
            <a:spLocks noGrp="1"/>
          </p:cNvSpPr>
          <p:nvPr>
            <p:ph type="sldNum" sz="quarter" idx="11"/>
          </p:nvPr>
        </p:nvSpPr>
        <p:spPr/>
        <p:txBody>
          <a:bodyPr/>
          <a:lstStyle/>
          <a:p>
            <a:fld id="{323594FA-E141-4234-AE05-360401972BE7}" type="slidenum">
              <a:rPr lang="en-US" altLang="en-US" smtClean="0"/>
              <a:pPr/>
              <a:t>3</a:t>
            </a:fld>
            <a:endParaRPr lang="en-US" altLang="en-US"/>
          </a:p>
        </p:txBody>
      </p:sp>
    </p:spTree>
    <p:extLst>
      <p:ext uri="{BB962C8B-B14F-4D97-AF65-F5344CB8AC3E}">
        <p14:creationId xmlns:p14="http://schemas.microsoft.com/office/powerpoint/2010/main" val="158755506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pPr marL="0" indent="0">
              <a:buNone/>
            </a:pP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107504" y="1502544"/>
            <a:ext cx="7772400" cy="1422400"/>
          </a:xfrm>
          <a:prstGeom prst="rect">
            <a:avLst/>
          </a:prstGeom>
        </p:spPr>
      </p:pic>
      <p:pic>
        <p:nvPicPr>
          <p:cNvPr id="6"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79712" y="1340768"/>
            <a:ext cx="5040560" cy="3619122"/>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6948264" y="1268760"/>
            <a:ext cx="1689100" cy="2451100"/>
          </a:xfrm>
          <a:prstGeom prst="rect">
            <a:avLst/>
          </a:prstGeom>
        </p:spPr>
      </p:pic>
    </p:spTree>
    <p:extLst>
      <p:ext uri="{BB962C8B-B14F-4D97-AF65-F5344CB8AC3E}">
        <p14:creationId xmlns:p14="http://schemas.microsoft.com/office/powerpoint/2010/main" val="3228657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Scaling Issues </a:t>
            </a:r>
            <a:r>
              <a:rPr lang="en-US" b="1" dirty="0"/>
              <a:t>Were</a:t>
            </a:r>
            <a:r>
              <a:rPr lang="en-US" dirty="0"/>
              <a:t> Real</a:t>
            </a:r>
          </a:p>
        </p:txBody>
      </p:sp>
      <p:sp>
        <p:nvSpPr>
          <p:cNvPr id="3" name="Content Placeholder 2"/>
          <p:cNvSpPr>
            <a:spLocks noGrp="1"/>
          </p:cNvSpPr>
          <p:nvPr>
            <p:ph idx="1"/>
          </p:nvPr>
        </p:nvSpPr>
        <p:spPr>
          <a:xfrm>
            <a:off x="228600" y="997527"/>
            <a:ext cx="8915400" cy="5193723"/>
          </a:xfrm>
        </p:spPr>
        <p:txBody>
          <a:bodyPr/>
          <a:lstStyle/>
          <a:p>
            <a:r>
              <a:rPr lang="en-US" dirty="0"/>
              <a:t>Onur Mutlu,</a:t>
            </a:r>
            <a:br>
              <a:rPr lang="en-US" dirty="0"/>
            </a:br>
            <a:r>
              <a:rPr lang="en-US" b="1" dirty="0">
                <a:solidFill>
                  <a:srgbClr val="0432FF"/>
                </a:solidFill>
                <a:hlinkClick r:id="rId2">
                  <a:extLst>
                    <a:ext uri="{A12FA001-AC4F-418D-AE19-62706E023703}">
                      <ahyp:hlinkClr xmlns:ahyp="http://schemas.microsoft.com/office/drawing/2018/hyperlinkcolor" val="tx"/>
                    </a:ext>
                  </a:extLst>
                </a:hlinkClick>
              </a:rPr>
              <a:t>"Memory Scaling: A Systems Architecture Perspective"</a:t>
            </a:r>
            <a:br>
              <a:rPr lang="en-US" dirty="0">
                <a:solidFill>
                  <a:srgbClr val="0432FF"/>
                </a:solidFill>
              </a:rPr>
            </a:br>
            <a:r>
              <a:rPr lang="en-US" i="1" dirty="0"/>
              <a:t>Proceedings of the </a:t>
            </a:r>
            <a:r>
              <a:rPr lang="en-US" i="1" dirty="0">
                <a:hlinkClick r:id="rId3"/>
              </a:rPr>
              <a:t>5th International Memory Workshop</a:t>
            </a:r>
            <a:r>
              <a:rPr lang="en-US" i="1" dirty="0"/>
              <a:t> (</a:t>
            </a:r>
            <a:r>
              <a:rPr lang="en-US" b="1" i="1" dirty="0"/>
              <a:t>IMW</a:t>
            </a:r>
            <a:r>
              <a:rPr lang="en-US" i="1" dirty="0"/>
              <a:t>)</a:t>
            </a:r>
            <a:r>
              <a:rPr lang="en-US" dirty="0"/>
              <a:t>, Monterey, CA, May 2013. </a:t>
            </a:r>
            <a:r>
              <a:rPr lang="en-US" dirty="0">
                <a:hlinkClick r:id="rId4"/>
              </a:rPr>
              <a:t>Slides (pptx)</a:t>
            </a:r>
            <a:r>
              <a:rPr lang="en-US" dirty="0"/>
              <a:t> </a:t>
            </a:r>
            <a:r>
              <a:rPr lang="en-US" dirty="0">
                <a:hlinkClick r:id="rId5"/>
              </a:rPr>
              <a:t>(pdf)</a:t>
            </a:r>
            <a:r>
              <a:rPr lang="en-US" dirty="0"/>
              <a:t> </a:t>
            </a:r>
            <a:br>
              <a:rPr lang="en-US" dirty="0"/>
            </a:br>
            <a:r>
              <a:rPr lang="en-US" dirty="0">
                <a:hlinkClick r:id="rId6"/>
              </a:rPr>
              <a:t>EETimes Reprint</a:t>
            </a:r>
            <a:endParaRPr lang="en-US" dirty="0"/>
          </a:p>
        </p:txBody>
      </p:sp>
      <p:pic>
        <p:nvPicPr>
          <p:cNvPr id="6" name="Picture 5"/>
          <p:cNvPicPr>
            <a:picLocks noChangeAspect="1"/>
          </p:cNvPicPr>
          <p:nvPr/>
        </p:nvPicPr>
        <p:blipFill>
          <a:blip r:embed="rId7"/>
          <a:stretch>
            <a:fillRect/>
          </a:stretch>
        </p:blipFill>
        <p:spPr>
          <a:xfrm>
            <a:off x="0" y="4149080"/>
            <a:ext cx="9144000" cy="1639019"/>
          </a:xfrm>
          <a:prstGeom prst="rect">
            <a:avLst/>
          </a:prstGeom>
        </p:spPr>
      </p:pic>
      <p:sp>
        <p:nvSpPr>
          <p:cNvPr id="5" name="TextBox 4">
            <a:extLst>
              <a:ext uri="{FF2B5EF4-FFF2-40B4-BE49-F238E27FC236}">
                <a16:creationId xmlns:a16="http://schemas.microsoft.com/office/drawing/2014/main" id="{2CB311F9-F741-644A-9EB2-894E4CF2F735}"/>
              </a:ext>
            </a:extLst>
          </p:cNvPr>
          <p:cNvSpPr txBox="1"/>
          <p:nvPr/>
        </p:nvSpPr>
        <p:spPr>
          <a:xfrm>
            <a:off x="192006" y="6488668"/>
            <a:ext cx="86837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8"/>
              </a:rPr>
              <a:t>https://people.inf.ethz.ch/omutlu/pub/memory-scaling_memcon13.pdf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199618668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 Memory Scales, It Becomes Unreliable</a:t>
            </a:r>
          </a:p>
        </p:txBody>
      </p:sp>
      <p:sp>
        <p:nvSpPr>
          <p:cNvPr id="3" name="Content Placeholder 2"/>
          <p:cNvSpPr>
            <a:spLocks noGrp="1"/>
          </p:cNvSpPr>
          <p:nvPr>
            <p:ph idx="1"/>
          </p:nvPr>
        </p:nvSpPr>
        <p:spPr>
          <a:xfrm>
            <a:off x="107504" y="908720"/>
            <a:ext cx="9036496" cy="5339680"/>
          </a:xfrm>
        </p:spPr>
        <p:txBody>
          <a:bodyPr/>
          <a:lstStyle/>
          <a:p>
            <a:r>
              <a:rPr lang="en-US" dirty="0">
                <a:solidFill>
                  <a:srgbClr val="FF0000"/>
                </a:solidFill>
              </a:rPr>
              <a:t>Data from all of Facebook’s servers worldwide</a:t>
            </a:r>
          </a:p>
          <a:p>
            <a:r>
              <a:rPr lang="en-US" sz="1800" dirty="0"/>
              <a:t>Meza+, “</a:t>
            </a:r>
            <a:r>
              <a:rPr lang="en-US" sz="1800" dirty="0">
                <a:solidFill>
                  <a:srgbClr val="0000FF"/>
                </a:solidFill>
              </a:rPr>
              <a:t>Revisiting Memory Errors in Large-Scale Production Data Centers</a:t>
            </a:r>
            <a:r>
              <a:rPr lang="en-US" sz="1800" dirty="0"/>
              <a:t>,” DSN’15.</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Shape 402"/>
          <p:cNvSpPr/>
          <p:nvPr/>
        </p:nvSpPr>
        <p:spPr>
          <a:xfrm rot="548035">
            <a:off x="6981778" y="2908446"/>
            <a:ext cx="1526103" cy="2358594"/>
          </a:xfrm>
          <a:prstGeom prst="rect">
            <a:avLst/>
          </a:prstGeom>
          <a:solidFill>
            <a:srgbClr val="FFFFFF"/>
          </a:solidFill>
          <a:ln w="25400">
            <a:solidFill/>
            <a:miter lim="400000"/>
          </a:ln>
          <a:effectLst>
            <a:outerShdw blurRad="190500" dist="8455" dir="5400000" rotWithShape="0">
              <a:srgbClr val="000000"/>
            </a:outerShdw>
          </a:effectLst>
          <a:extLst>
            <a:ext uri="{C572A759-6A51-4108-AA02-DFA0A04FC94B}">
              <ma14:wrappingTextBoxFlag xmlns:ma14="http://schemas.microsoft.com/office/mac/drawingml/2011/main" xmlns="" val="1"/>
            </a:ext>
          </a:extLst>
        </p:spPr>
        <p:txBody>
          <a:bodyPr wrap="square" lIns="0" tIns="0" rIns="0" bIns="0" anchor="b">
            <a:spAutoFit/>
          </a:bodyPr>
          <a:lstStyle/>
          <a:p>
            <a:pPr marL="0" marR="0" lvl="0" indent="0" algn="ctr" defTabSz="914400" rtl="0" eaLnBrk="1" fontAlgn="auto" latinLnBrk="0" hangingPunct="1">
              <a:lnSpc>
                <a:spcPct val="80000"/>
              </a:lnSpc>
              <a:spcBef>
                <a:spcPts val="0"/>
              </a:spcBef>
              <a:spcAft>
                <a:spcPts val="0"/>
              </a:spcAft>
              <a:buClrTx/>
              <a:buSzTx/>
              <a:buFontTx/>
              <a:buNone/>
              <a:tabLst/>
              <a:defRPr spc="0">
                <a:solidFill>
                  <a:srgbClr val="000000"/>
                </a:solidFill>
              </a:defRPr>
            </a:pPr>
            <a: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t>Intuition:</a:t>
            </a:r>
            <a:b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quadratic</a:t>
            </a:r>
            <a:b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increase in</a:t>
            </a:r>
            <a:b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capacity</a:t>
            </a:r>
          </a:p>
        </p:txBody>
      </p:sp>
      <p:pic>
        <p:nvPicPr>
          <p:cNvPr id="6" name="Picture 5"/>
          <p:cNvPicPr>
            <a:picLocks noChangeAspect="1"/>
          </p:cNvPicPr>
          <p:nvPr/>
        </p:nvPicPr>
        <p:blipFill>
          <a:blip r:embed="rId2"/>
          <a:stretch>
            <a:fillRect/>
          </a:stretch>
        </p:blipFill>
        <p:spPr>
          <a:xfrm>
            <a:off x="1634751" y="1844824"/>
            <a:ext cx="4953473" cy="4968552"/>
          </a:xfrm>
          <a:prstGeom prst="rect">
            <a:avLst/>
          </a:prstGeom>
        </p:spPr>
      </p:pic>
    </p:spTree>
    <p:extLst>
      <p:ext uri="{BB962C8B-B14F-4D97-AF65-F5344CB8AC3E}">
        <p14:creationId xmlns:p14="http://schemas.microsoft.com/office/powerpoint/2010/main" val="4044861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84238"/>
          </a:xfrm>
        </p:spPr>
        <p:txBody>
          <a:bodyPr/>
          <a:lstStyle/>
          <a:p>
            <a:r>
              <a:rPr lang="en-US" dirty="0"/>
              <a:t>Large-Scale Failure Analysis of DRAM Chips</a:t>
            </a:r>
          </a:p>
        </p:txBody>
      </p:sp>
      <p:sp>
        <p:nvSpPr>
          <p:cNvPr id="3" name="Content Placeholder 2"/>
          <p:cNvSpPr>
            <a:spLocks noGrp="1"/>
          </p:cNvSpPr>
          <p:nvPr>
            <p:ph idx="1"/>
          </p:nvPr>
        </p:nvSpPr>
        <p:spPr>
          <a:xfrm>
            <a:off x="228600" y="980728"/>
            <a:ext cx="8610600" cy="5153025"/>
          </a:xfrm>
        </p:spPr>
        <p:txBody>
          <a:bodyPr/>
          <a:lstStyle/>
          <a:p>
            <a:r>
              <a:rPr lang="en-US" dirty="0">
                <a:solidFill>
                  <a:srgbClr val="0000FF"/>
                </a:solidFill>
              </a:rPr>
              <a:t>Analysis and modeling of memory errors found in all of Facebook’s server fleet</a:t>
            </a:r>
          </a:p>
          <a:p>
            <a:endParaRPr lang="en-US" dirty="0"/>
          </a:p>
          <a:p>
            <a:r>
              <a:rPr lang="en-US" sz="2000" dirty="0"/>
              <a:t>Justin Meza, </a:t>
            </a:r>
            <a:r>
              <a:rPr lang="en-US" sz="2000" dirty="0" err="1"/>
              <a:t>Qiang</a:t>
            </a:r>
            <a:r>
              <a:rPr lang="en-US" sz="2000" dirty="0"/>
              <a:t> Wu, </a:t>
            </a:r>
            <a:r>
              <a:rPr lang="en-US" sz="2000" dirty="0" err="1"/>
              <a:t>Sanjeev</a:t>
            </a:r>
            <a:r>
              <a:rPr lang="en-US" sz="2000" dirty="0"/>
              <a:t> Kumar, and Onur Mutlu,</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"Revisiting Memory Errors in Large-Scale Production Data Centers: Analysis and Modeling of New Trends from the Field"</a:t>
            </a:r>
            <a:r>
              <a:rPr lang="en-US" sz="2000" dirty="0">
                <a:solidFill>
                  <a:srgbClr val="0432FF"/>
                </a:solidFill>
              </a:rPr>
              <a:t> </a:t>
            </a:r>
            <a:br>
              <a:rPr lang="en-US" sz="2000" dirty="0"/>
            </a:br>
            <a:r>
              <a:rPr lang="en-US" sz="2000" i="1" dirty="0"/>
              <a:t>Proceedings of the </a:t>
            </a:r>
            <a:r>
              <a:rPr lang="en-US" sz="2000" i="1" dirty="0">
                <a:hlinkClick r:id="rId3"/>
              </a:rPr>
              <a:t>45th Annual IEEE/IFIP International Conference on Dependable Systems and Networks</a:t>
            </a:r>
            <a:r>
              <a:rPr lang="en-US" sz="2000" i="1" dirty="0"/>
              <a:t> (</a:t>
            </a:r>
            <a:r>
              <a:rPr lang="en-US" sz="2000" b="1" i="1" dirty="0"/>
              <a:t>DSN</a:t>
            </a:r>
            <a:r>
              <a:rPr lang="en-US" sz="2000" i="1" dirty="0"/>
              <a:t>)</a:t>
            </a:r>
            <a:r>
              <a:rPr lang="en-US" sz="2000" dirty="0"/>
              <a:t>, Rio de Janeiro, Brazil,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DRAM Error Model</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7"/>
          <a:stretch>
            <a:fillRect/>
          </a:stretch>
        </p:blipFill>
        <p:spPr>
          <a:xfrm>
            <a:off x="0" y="4941168"/>
            <a:ext cx="9144000" cy="1475117"/>
          </a:xfrm>
          <a:prstGeom prst="rect">
            <a:avLst/>
          </a:prstGeom>
        </p:spPr>
      </p:pic>
    </p:spTree>
    <p:extLst>
      <p:ext uri="{BB962C8B-B14F-4D97-AF65-F5344CB8AC3E}">
        <p14:creationId xmlns:p14="http://schemas.microsoft.com/office/powerpoint/2010/main" val="1554652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4"/>
              </a:rPr>
              <a:t>An Experimental Study of Data Retention Behavior in Modern DRAM Devices: Implications for Retention Time Profiling Mechanisms</a:t>
            </a:r>
            <a:r>
              <a:rPr kumimoji="0" lang="en-US" sz="1600" b="0" i="0" u="none" strike="noStrike" kern="1200" cap="none" spc="0" normalizeH="0" baseline="0" noProof="0" dirty="0">
                <a:ln>
                  <a:noFill/>
                </a:ln>
                <a:solidFill>
                  <a:srgbClr val="000000"/>
                </a:solidFill>
                <a:effectLst/>
                <a:uLnTx/>
                <a:uFillTx/>
                <a:latin typeface="Tahoma"/>
                <a:ea typeface="+mn-ea"/>
                <a:cs typeface="+mn-cs"/>
              </a:rPr>
              <a:t> (Liu et al., ISCA 2013)</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5"/>
              </a:rPr>
              <a:t>The Efficacy of Error Mitigation Techniques for DRAM Retention Failures: A Comparative Experimental Study</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(Khan et al., SIGMETRICS 2014)</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
        <p:nvSpPr>
          <p:cNvPr id="8" name="Rectangle 7"/>
          <p:cNvSpPr/>
          <p:nvPr/>
        </p:nvSpPr>
        <p:spPr>
          <a:xfrm>
            <a:off x="25237" y="3652570"/>
            <a:ext cx="4690779" cy="280076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6"/>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mn-ea"/>
                <a:cs typeface="+mn-cs"/>
              </a:rPr>
              <a:t> (Kim et al., ISCA 2014)</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7"/>
              </a:rPr>
              <a:t>Adaptive-Latency DRAM: Optimizing DRAM Timing for the Common-Case</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(Lee et al., HPCA 2015)</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8"/>
              </a:rPr>
              <a:t>AVATAR: A Variable-Retention-Time (VRT) Aware Refresh for DRAM Systems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r>
              <a:rPr kumimoji="0" lang="en-US" sz="16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Qureshi</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et al., DSN 2015)</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993784885"/>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Tree>
    <p:extLst>
      <p:ext uri="{BB962C8B-B14F-4D97-AF65-F5344CB8AC3E}">
        <p14:creationId xmlns:p14="http://schemas.microsoft.com/office/powerpoint/2010/main" val="2688757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79904" cy="1066800"/>
          </a:xfrm>
        </p:spPr>
        <p:txBody>
          <a:bodyPr/>
          <a:lstStyle/>
          <a:p>
            <a:r>
              <a:rPr lang="en-US" sz="3800" dirty="0"/>
              <a:t>SoftMC: Open Source DRAM Infrastructure</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dirty="0">
                <a:solidFill>
                  <a:srgbClr val="0432FF"/>
                </a:solidFill>
              </a:rPr>
              <a:t>“</a:t>
            </a:r>
            <a:r>
              <a:rPr lang="en-US" b="1" dirty="0">
                <a:solidFill>
                  <a:srgbClr val="0432FF"/>
                </a:solidFill>
                <a:hlinkClick r:id="rId2">
                  <a:extLst>
                    <a:ext uri="{A12FA001-AC4F-418D-AE19-62706E023703}">
                      <ahyp:hlinkClr xmlns:ahyp="http://schemas.microsoft.com/office/drawing/2018/hyperlinkcolor" val="tx"/>
                    </a:ext>
                  </a:extLst>
                </a:hlinkClick>
              </a:rPr>
              <a:t>SoftMC: A Flexible and Practical Open-Source Infrastructure for Enabling Experimental DRAM Studies</a:t>
            </a:r>
            <a:r>
              <a:rPr lang="en-US" b="1" dirty="0">
                <a:solidFill>
                  <a:srgbClr val="0432FF"/>
                </a:solidFill>
              </a:rPr>
              <a:t>,”</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27" y="1232693"/>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27"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42650694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SoftMC</a:t>
            </a:r>
          </a:p>
        </p:txBody>
      </p:sp>
      <p:sp>
        <p:nvSpPr>
          <p:cNvPr id="3" name="Content Placeholder 2"/>
          <p:cNvSpPr>
            <a:spLocks noGrp="1"/>
          </p:cNvSpPr>
          <p:nvPr>
            <p:ph idx="1"/>
          </p:nvPr>
        </p:nvSpPr>
        <p:spPr/>
        <p:txBody>
          <a:bodyPr/>
          <a:lstStyle/>
          <a:p>
            <a:r>
              <a:rPr lang="en-US" dirty="0">
                <a:solidFill>
                  <a:srgbClr val="0000FF"/>
                </a:solidFill>
                <a:hlinkClick r:id="rId2">
                  <a:extLst>
                    <a:ext uri="{A12FA001-AC4F-418D-AE19-62706E023703}">
                      <ahyp:hlinkClr xmlns:ahyp="http://schemas.microsoft.com/office/drawing/2018/hyperlinkcolor" val="tx"/>
                    </a:ext>
                  </a:extLst>
                </a:hlinkClick>
              </a:rPr>
              <a:t>https://github.com/CMU-SAFARI/SoftMC</a:t>
            </a:r>
            <a:r>
              <a:rPr lang="en-US" dirty="0">
                <a:solidFill>
                  <a:srgbClr val="0000FF"/>
                </a:solidFill>
              </a:rPr>
              <a:t> </a:t>
            </a:r>
          </a:p>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stretch>
            <a:fillRect/>
          </a:stretch>
        </p:blipFill>
        <p:spPr>
          <a:xfrm>
            <a:off x="0" y="2915817"/>
            <a:ext cx="9144000" cy="2385391"/>
          </a:xfrm>
          <a:prstGeom prst="rect">
            <a:avLst/>
          </a:prstGeom>
        </p:spPr>
      </p:pic>
    </p:spTree>
    <p:extLst>
      <p:ext uri="{BB962C8B-B14F-4D97-AF65-F5344CB8AC3E}">
        <p14:creationId xmlns:p14="http://schemas.microsoft.com/office/powerpoint/2010/main" val="11307543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Curious Discovery </a:t>
            </a:r>
            <a:r>
              <a:rPr lang="en-US" sz="3000" b="1" dirty="0"/>
              <a:t>[Kim et al., ISCA 2014]</a:t>
            </a:r>
          </a:p>
        </p:txBody>
      </p:sp>
      <p:sp>
        <p:nvSpPr>
          <p:cNvPr id="3" name="Content Placeholder 2"/>
          <p:cNvSpPr>
            <a:spLocks noGrp="1"/>
          </p:cNvSpPr>
          <p:nvPr>
            <p:ph idx="1"/>
          </p:nvPr>
        </p:nvSpPr>
        <p:spPr>
          <a:xfrm>
            <a:off x="228600" y="1288504"/>
            <a:ext cx="8610600" cy="4876800"/>
          </a:xfrm>
        </p:spPr>
        <p:txBody>
          <a:bodyPr/>
          <a:lstStyle/>
          <a:p>
            <a:endParaRPr lang="en-US" dirty="0"/>
          </a:p>
          <a:p>
            <a:pPr marL="0" indent="0">
              <a:buNone/>
            </a:pPr>
            <a:endParaRPr lang="en-US" dirty="0"/>
          </a:p>
          <a:p>
            <a:pPr marL="0" indent="0" algn="ctr">
              <a:buNone/>
            </a:pPr>
            <a:r>
              <a:rPr lang="en-US" sz="4400" dirty="0"/>
              <a:t>One can </a:t>
            </a:r>
          </a:p>
          <a:p>
            <a:pPr marL="0" indent="0" algn="ctr">
              <a:buNone/>
            </a:pPr>
            <a:r>
              <a:rPr lang="en-US" sz="4400" dirty="0">
                <a:solidFill>
                  <a:srgbClr val="0000FF"/>
                </a:solidFill>
              </a:rPr>
              <a:t>predictably</a:t>
            </a:r>
            <a:r>
              <a:rPr lang="en-US" sz="4400" dirty="0"/>
              <a:t> </a:t>
            </a:r>
            <a:r>
              <a:rPr lang="en-US" sz="4400" dirty="0">
                <a:solidFill>
                  <a:srgbClr val="FF0000"/>
                </a:solidFill>
              </a:rPr>
              <a:t>induce errors </a:t>
            </a:r>
          </a:p>
          <a:p>
            <a:pPr marL="0" indent="0" algn="ctr">
              <a:buNone/>
            </a:pPr>
            <a:r>
              <a:rPr lang="en-US" sz="4400" dirty="0"/>
              <a:t>in </a:t>
            </a:r>
            <a:r>
              <a:rPr lang="en-US" sz="4400" dirty="0">
                <a:solidFill>
                  <a:srgbClr val="0000FF"/>
                </a:solidFill>
              </a:rPr>
              <a:t>most</a:t>
            </a:r>
            <a:r>
              <a:rPr lang="en-US" sz="4400" dirty="0"/>
              <a:t> DRAM </a:t>
            </a:r>
            <a:r>
              <a:rPr lang="en-US" sz="4400" dirty="0">
                <a:solidFill>
                  <a:srgbClr val="0000FF"/>
                </a:solidFill>
              </a:rPr>
              <a:t>memory</a:t>
            </a:r>
            <a:r>
              <a:rPr lang="en-US" sz="4400" dirty="0"/>
              <a:t> chips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606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a:extLst>
              <a:ext uri="{FF2B5EF4-FFF2-40B4-BE49-F238E27FC236}">
                <a16:creationId xmlns:a16="http://schemas.microsoft.com/office/drawing/2014/main" id="{F3BD4611-1CFE-6D4D-9B12-05248D23686C}"/>
              </a:ext>
            </a:extLst>
          </p:cNvPr>
          <p:cNvSpPr>
            <a:spLocks noGrp="1"/>
          </p:cNvSpPr>
          <p:nvPr>
            <p:ph type="title"/>
          </p:nvPr>
        </p:nvSpPr>
        <p:spPr/>
        <p:txBody>
          <a:bodyPr/>
          <a:lstStyle/>
          <a:p>
            <a:r>
              <a:rPr lang="en-US" altLang="en-US" dirty="0">
                <a:ea typeface="ＭＳ Ｐゴシック" panose="020B0600070205080204" pitchFamily="34" charset="-128"/>
              </a:rPr>
              <a:t>The Story of RowHammer </a:t>
            </a:r>
          </a:p>
        </p:txBody>
      </p:sp>
      <p:sp>
        <p:nvSpPr>
          <p:cNvPr id="231426" name="Content Placeholder 2">
            <a:extLst>
              <a:ext uri="{FF2B5EF4-FFF2-40B4-BE49-F238E27FC236}">
                <a16:creationId xmlns:a16="http://schemas.microsoft.com/office/drawing/2014/main" id="{07C51491-711F-6241-8490-8DD020FDAA44}"/>
              </a:ext>
            </a:extLst>
          </p:cNvPr>
          <p:cNvSpPr>
            <a:spLocks noGrp="1"/>
          </p:cNvSpPr>
          <p:nvPr>
            <p:ph idx="1"/>
          </p:nvPr>
        </p:nvSpPr>
        <p:spPr>
          <a:xfrm>
            <a:off x="0" y="996950"/>
            <a:ext cx="8910638" cy="5194300"/>
          </a:xfrm>
        </p:spPr>
        <p:txBody>
          <a:bodyPr/>
          <a:lstStyle/>
          <a:p>
            <a:r>
              <a:rPr lang="en-US" altLang="en-US" dirty="0">
                <a:ea typeface="ＭＳ Ｐゴシック" panose="020B0600070205080204" pitchFamily="34" charset="-128"/>
              </a:rPr>
              <a:t>One can </a:t>
            </a:r>
            <a:r>
              <a:rPr lang="en-US" altLang="en-US" dirty="0">
                <a:solidFill>
                  <a:srgbClr val="FF0000"/>
                </a:solidFill>
                <a:ea typeface="ＭＳ Ｐゴシック" panose="020B0600070205080204" pitchFamily="34" charset="-128"/>
              </a:rPr>
              <a:t>predictably induce bit flips</a:t>
            </a:r>
            <a:r>
              <a:rPr lang="en-US" altLang="en-US" dirty="0">
                <a:ea typeface="ＭＳ Ｐゴシック" panose="020B0600070205080204" pitchFamily="34" charset="-128"/>
              </a:rPr>
              <a:t> in commodity DRAM chips</a:t>
            </a:r>
          </a:p>
          <a:p>
            <a:pPr lvl="1"/>
            <a:r>
              <a:rPr lang="en-US" altLang="en-US" dirty="0">
                <a:ea typeface="ＭＳ Ｐゴシック" panose="020B0600070205080204" pitchFamily="34" charset="-128"/>
              </a:rPr>
              <a:t>&gt;80% of the tested DRAM chips are vulnerable</a:t>
            </a:r>
          </a:p>
          <a:p>
            <a:endParaRPr lang="en-US" altLang="en-US" sz="1600" dirty="0">
              <a:solidFill>
                <a:srgbClr val="0000FF"/>
              </a:solidFill>
              <a:ea typeface="ＭＳ Ｐゴシック" panose="020B0600070205080204" pitchFamily="34" charset="-128"/>
            </a:endParaRPr>
          </a:p>
          <a:p>
            <a:r>
              <a:rPr lang="en-US" altLang="en-US" dirty="0">
                <a:solidFill>
                  <a:srgbClr val="0000FF"/>
                </a:solidFill>
                <a:ea typeface="ＭＳ Ｐゴシック" panose="020B0600070205080204" pitchFamily="34" charset="-128"/>
              </a:rPr>
              <a:t>First example of how a </a:t>
            </a:r>
            <a:r>
              <a:rPr lang="en-US" altLang="en-US" dirty="0">
                <a:solidFill>
                  <a:srgbClr val="FF0000"/>
                </a:solidFill>
                <a:ea typeface="ＭＳ Ｐゴシック" panose="020B0600070205080204" pitchFamily="34" charset="-128"/>
              </a:rPr>
              <a:t>simple hardware failure mechanism </a:t>
            </a:r>
            <a:r>
              <a:rPr lang="en-US" altLang="en-US" dirty="0">
                <a:solidFill>
                  <a:srgbClr val="0000FF"/>
                </a:solidFill>
                <a:ea typeface="ＭＳ Ｐゴシック" panose="020B0600070205080204" pitchFamily="34" charset="-128"/>
              </a:rPr>
              <a:t>can create a </a:t>
            </a:r>
            <a:r>
              <a:rPr lang="en-US" altLang="en-US" dirty="0">
                <a:solidFill>
                  <a:srgbClr val="FF0000"/>
                </a:solidFill>
                <a:ea typeface="ＭＳ Ｐゴシック" panose="020B0600070205080204" pitchFamily="34" charset="-128"/>
              </a:rPr>
              <a:t>widespread system security vulnerability</a:t>
            </a:r>
          </a:p>
          <a:p>
            <a:endParaRPr lang="en-US" altLang="en-US" dirty="0">
              <a:solidFill>
                <a:srgbClr val="FF0000"/>
              </a:solidFill>
              <a:ea typeface="ＭＳ Ｐゴシック" panose="020B0600070205080204" pitchFamily="34" charset="-128"/>
            </a:endParaRPr>
          </a:p>
        </p:txBody>
      </p:sp>
      <p:sp>
        <p:nvSpPr>
          <p:cNvPr id="314371" name="Slide Number Placeholder 3">
            <a:extLst>
              <a:ext uri="{FF2B5EF4-FFF2-40B4-BE49-F238E27FC236}">
                <a16:creationId xmlns:a16="http://schemas.microsoft.com/office/drawing/2014/main" id="{3FD27D86-281C-644C-886D-DCE9476EA34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CFEEA7-D7B9-D84B-9F78-621809FB4D37}"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 name="Picture 1">
            <a:extLst>
              <a:ext uri="{FF2B5EF4-FFF2-40B4-BE49-F238E27FC236}">
                <a16:creationId xmlns:a16="http://schemas.microsoft.com/office/drawing/2014/main" id="{7C1D731A-3A46-3E4E-9D4B-C8802E36B090}"/>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046413"/>
            <a:ext cx="9144000" cy="381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20209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142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1426">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sz="3800" dirty="0">
                <a:solidFill>
                  <a:srgbClr val="006633"/>
                </a:solidFill>
              </a:rPr>
              <a:t>Data is Key for Future Workloads</a:t>
            </a:r>
            <a:endParaRPr lang="en-US" dirty="0"/>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67081" y="3772838"/>
            <a:ext cx="2133599" cy="1546598"/>
          </a:xfrm>
          <a:prstGeom prst="rect">
            <a:avLst/>
          </a:prstGeom>
        </p:spPr>
      </p:pic>
    </p:spTree>
    <p:extLst>
      <p:ext uri="{BB962C8B-B14F-4D97-AF65-F5344CB8AC3E}">
        <p14:creationId xmlns:p14="http://schemas.microsoft.com/office/powerpoint/2010/main" val="362011441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14400" y="914400"/>
            <a:ext cx="7315200" cy="3962400"/>
          </a:xfrm>
          <a:prstGeom prst="roundRect">
            <a:avLst>
              <a:gd name="adj" fmla="val 11319"/>
            </a:avLst>
          </a:prstGeom>
          <a:solidFill>
            <a:schemeClr val="bg1">
              <a:lumMod val="85000"/>
            </a:schemeClr>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9" name="Straight Connector 8"/>
          <p:cNvCxnSpPr/>
          <p:nvPr/>
        </p:nvCxnSpPr>
        <p:spPr>
          <a:xfrm flipH="1" flipV="1">
            <a:off x="1371600" y="16764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371600" y="22860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Wordline"/>
          <p:cNvCxnSpPr/>
          <p:nvPr/>
        </p:nvCxnSpPr>
        <p:spPr>
          <a:xfrm flipH="1">
            <a:off x="1371600" y="28956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371600" y="35052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1371600" y="4116388"/>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828800" y="1382713"/>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a:ea typeface="+mn-ea"/>
                <a:cs typeface="+mn-cs"/>
              </a:rPr>
              <a:t> Row of Cells</a:t>
            </a:r>
          </a:p>
        </p:txBody>
      </p:sp>
      <p:sp>
        <p:nvSpPr>
          <p:cNvPr id="16" name="Rectangle 15"/>
          <p:cNvSpPr/>
          <p:nvPr/>
        </p:nvSpPr>
        <p:spPr>
          <a:xfrm>
            <a:off x="1828800" y="19812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7" name="Row"/>
          <p:cNvSpPr/>
          <p:nvPr/>
        </p:nvSpPr>
        <p:spPr>
          <a:xfrm>
            <a:off x="1828800" y="25908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8" name="Rectangle 17"/>
          <p:cNvSpPr/>
          <p:nvPr/>
        </p:nvSpPr>
        <p:spPr>
          <a:xfrm>
            <a:off x="1828800" y="32004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9" name="Rectangle 18"/>
          <p:cNvSpPr/>
          <p:nvPr/>
        </p:nvSpPr>
        <p:spPr>
          <a:xfrm>
            <a:off x="1828800" y="38100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a:ea typeface="+mn-ea"/>
                <a:cs typeface="+mn-cs"/>
              </a:rPr>
              <a:t> Row</a:t>
            </a:r>
          </a:p>
        </p:txBody>
      </p:sp>
      <p:sp>
        <p:nvSpPr>
          <p:cNvPr id="20" name="TextBox 19"/>
          <p:cNvSpPr txBox="1"/>
          <p:nvPr/>
        </p:nvSpPr>
        <p:spPr>
          <a:xfrm>
            <a:off x="5943600" y="14478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 Wordline</a:t>
            </a:r>
          </a:p>
        </p:txBody>
      </p:sp>
      <p:sp>
        <p:nvSpPr>
          <p:cNvPr id="21" name="Low Volt"/>
          <p:cNvSpPr txBox="1"/>
          <p:nvPr/>
        </p:nvSpPr>
        <p:spPr>
          <a:xfrm>
            <a:off x="5943600" y="26670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a:ln>
                  <a:noFill/>
                </a:ln>
                <a:solidFill>
                  <a:prstClr val="black">
                    <a:lumMod val="65000"/>
                    <a:lumOff val="35000"/>
                  </a:prstClr>
                </a:solidFill>
                <a:effectLst/>
                <a:uLnTx/>
                <a:uFillTx/>
                <a:latin typeface="Calibri Light"/>
                <a:ea typeface="ＭＳ Ｐゴシック" charset="0"/>
                <a:cs typeface="ＭＳ Ｐゴシック" charset="0"/>
              </a:rPr>
              <a:t> V</a:t>
            </a:r>
            <a:r>
              <a:rPr kumimoji="0" lang="en-US" sz="4800" b="1" i="1" u="none" strike="noStrike" kern="1200" cap="none" spc="0" normalizeH="0" baseline="-20000" noProof="0">
                <a:ln>
                  <a:noFill/>
                </a:ln>
                <a:solidFill>
                  <a:prstClr val="black">
                    <a:lumMod val="65000"/>
                    <a:lumOff val="35000"/>
                  </a:prstClr>
                </a:solidFill>
                <a:effectLst/>
                <a:uLnTx/>
                <a:uFillTx/>
                <a:latin typeface="Calibri Light"/>
                <a:ea typeface="ＭＳ Ｐゴシック" charset="0"/>
                <a:cs typeface="ＭＳ Ｐゴシック" charset="0"/>
              </a:rPr>
              <a:t>LOW</a:t>
            </a:r>
            <a:endParaRPr kumimoji="0" lang="en-US" sz="4400" b="1" i="1" u="none" strike="noStrike" kern="1200" cap="none" spc="0" normalizeH="0" baseline="-20000" noProof="0">
              <a:ln>
                <a:noFill/>
              </a:ln>
              <a:solidFill>
                <a:prstClr val="black">
                  <a:lumMod val="65000"/>
                  <a:lumOff val="35000"/>
                </a:prstClr>
              </a:solidFill>
              <a:effectLst/>
              <a:uLnTx/>
              <a:uFillTx/>
              <a:latin typeface="Calibri Light"/>
              <a:ea typeface="ＭＳ Ｐゴシック" charset="0"/>
              <a:cs typeface="ＭＳ Ｐゴシック" charset="0"/>
            </a:endParaRPr>
          </a:p>
        </p:txBody>
      </p:sp>
      <p:sp>
        <p:nvSpPr>
          <p:cNvPr id="22" name="High Volt"/>
          <p:cNvSpPr txBox="1"/>
          <p:nvPr/>
        </p:nvSpPr>
        <p:spPr>
          <a:xfrm>
            <a:off x="5943600" y="26670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Light"/>
                <a:ea typeface="ＭＳ Ｐゴシック" charset="0"/>
                <a:cs typeface="ＭＳ Ｐゴシック" charset="0"/>
              </a:rPr>
              <a:t> </a:t>
            </a:r>
            <a:r>
              <a:rPr kumimoji="0" lang="en-US" sz="4400" b="1" i="1" u="none" strike="noStrike" kern="1200" cap="none" spc="0" normalizeH="0" baseline="0" noProof="0">
                <a:ln>
                  <a:noFill/>
                </a:ln>
                <a:solidFill>
                  <a:srgbClr val="FF0000"/>
                </a:solidFill>
                <a:effectLst/>
                <a:uLnTx/>
                <a:uFillTx/>
                <a:latin typeface="Calibri Light"/>
                <a:ea typeface="ＭＳ Ｐゴシック" charset="0"/>
                <a:cs typeface="ＭＳ Ｐゴシック" charset="0"/>
              </a:rPr>
              <a:t>V</a:t>
            </a:r>
            <a:r>
              <a:rPr kumimoji="0" lang="en-US" sz="4800" b="1" i="1" u="none" strike="noStrike" kern="1200" cap="none" spc="0" normalizeH="0" baseline="-20000" noProof="0">
                <a:ln>
                  <a:noFill/>
                </a:ln>
                <a:solidFill>
                  <a:srgbClr val="FF0000"/>
                </a:solidFill>
                <a:effectLst/>
                <a:uLnTx/>
                <a:uFillTx/>
                <a:latin typeface="Calibri Light"/>
                <a:ea typeface="ＭＳ Ｐゴシック" charset="0"/>
                <a:cs typeface="ＭＳ Ｐゴシック" charset="0"/>
              </a:rPr>
              <a:t>HIGH</a:t>
            </a:r>
            <a:endParaRPr kumimoji="0" lang="en-US" sz="4400" b="1" i="1" u="none" strike="noStrike" kern="1200" cap="none" spc="0" normalizeH="0" baseline="-20000" noProof="0">
              <a:ln>
                <a:noFill/>
              </a:ln>
              <a:solidFill>
                <a:srgbClr val="FF0000"/>
              </a:solidFill>
              <a:effectLst/>
              <a:uLnTx/>
              <a:uFillTx/>
              <a:latin typeface="Calibri Light"/>
              <a:ea typeface="ＭＳ Ｐゴシック" charset="0"/>
              <a:cs typeface="ＭＳ Ｐゴシック" charset="0"/>
            </a:endParaRPr>
          </a:p>
        </p:txBody>
      </p:sp>
      <p:sp>
        <p:nvSpPr>
          <p:cNvPr id="23" name="Error"/>
          <p:cNvSpPr/>
          <p:nvPr/>
        </p:nvSpPr>
        <p:spPr>
          <a:xfrm>
            <a:off x="48768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Error"/>
          <p:cNvSpPr/>
          <p:nvPr/>
        </p:nvSpPr>
        <p:spPr>
          <a:xfrm>
            <a:off x="4267200" y="320357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Error"/>
          <p:cNvSpPr/>
          <p:nvPr/>
        </p:nvSpPr>
        <p:spPr>
          <a:xfrm>
            <a:off x="36576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Error"/>
          <p:cNvSpPr/>
          <p:nvPr/>
        </p:nvSpPr>
        <p:spPr>
          <a:xfrm>
            <a:off x="3657600" y="319722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Error"/>
          <p:cNvSpPr/>
          <p:nvPr/>
        </p:nvSpPr>
        <p:spPr>
          <a:xfrm>
            <a:off x="241935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Victim"/>
          <p:cNvSpPr/>
          <p:nvPr/>
        </p:nvSpPr>
        <p:spPr>
          <a:xfrm>
            <a:off x="1828800" y="3200400"/>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a:t>
            </a:r>
            <a:r>
              <a:rPr kumimoji="0" lang="en-US" sz="3600" b="1" i="0" u="none" strike="noStrike" kern="1200" cap="none" spc="0" normalizeH="0" baseline="0" noProof="0" dirty="0">
                <a:ln>
                  <a:noFill/>
                </a:ln>
                <a:solidFill>
                  <a:prstClr val="black"/>
                </a:solidFill>
                <a:effectLst/>
                <a:uLnTx/>
                <a:uFillTx/>
                <a:latin typeface="Calibri Light"/>
                <a:ea typeface="+mn-ea"/>
                <a:cs typeface="+mn-cs"/>
              </a:rPr>
              <a:t>Victim Row</a:t>
            </a:r>
          </a:p>
        </p:txBody>
      </p:sp>
      <p:sp>
        <p:nvSpPr>
          <p:cNvPr id="32" name="Victim"/>
          <p:cNvSpPr/>
          <p:nvPr/>
        </p:nvSpPr>
        <p:spPr>
          <a:xfrm>
            <a:off x="1828800" y="1982788"/>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a:t>
            </a:r>
            <a:r>
              <a:rPr kumimoji="0" lang="en-US" sz="3600" b="1" i="0" u="none" strike="noStrike" kern="1200" cap="none" spc="0" normalizeH="0" baseline="0" noProof="0" dirty="0">
                <a:ln>
                  <a:noFill/>
                </a:ln>
                <a:solidFill>
                  <a:prstClr val="black"/>
                </a:solidFill>
                <a:effectLst/>
                <a:uLnTx/>
                <a:uFillTx/>
                <a:latin typeface="Calibri Light"/>
                <a:ea typeface="+mn-ea"/>
                <a:cs typeface="+mn-cs"/>
              </a:rPr>
              <a:t>Victim Row</a:t>
            </a:r>
          </a:p>
        </p:txBody>
      </p:sp>
      <p:sp>
        <p:nvSpPr>
          <p:cNvPr id="33" name="Aggressor"/>
          <p:cNvSpPr/>
          <p:nvPr/>
        </p:nvSpPr>
        <p:spPr>
          <a:xfrm>
            <a:off x="1828800" y="2590800"/>
            <a:ext cx="3657600" cy="609600"/>
          </a:xfrm>
          <a:prstGeom prst="rect">
            <a:avLst/>
          </a:prstGeom>
          <a:solidFill>
            <a:srgbClr val="FF0000"/>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Hammered Row</a:t>
            </a:r>
          </a:p>
        </p:txBody>
      </p:sp>
      <p:sp>
        <p:nvSpPr>
          <p:cNvPr id="34" name="Punchline"/>
          <p:cNvSpPr txBox="1"/>
          <p:nvPr/>
        </p:nvSpPr>
        <p:spPr>
          <a:xfrm>
            <a:off x="395288" y="4953000"/>
            <a:ext cx="8359775" cy="11430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Repeatedly</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reading</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 row enough times (before memory gets refreshed) induces </a:t>
            </a:r>
            <a:r>
              <a:rPr kumimoji="0" lang="en-US" sz="2600" b="1"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disturbance errors</a:t>
            </a:r>
            <a:r>
              <a:rPr kumimoji="0" lang="en-US" sz="2600" b="0"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 </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in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adjacent</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rows</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in </a:t>
            </a:r>
            <a:r>
              <a:rPr kumimoji="0" lang="en-US" sz="2600" b="1"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most real DRAM chips you can buy today</a:t>
            </a:r>
            <a:endPar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endParaRPr>
          </a:p>
        </p:txBody>
      </p:sp>
      <p:sp>
        <p:nvSpPr>
          <p:cNvPr id="35" name="Opened"/>
          <p:cNvSpPr txBox="1"/>
          <p:nvPr/>
        </p:nvSpPr>
        <p:spPr>
          <a:xfrm>
            <a:off x="3124200" y="2671763"/>
            <a:ext cx="2209800" cy="457200"/>
          </a:xfrm>
          <a:prstGeom prst="rect">
            <a:avLst/>
          </a:prstGeom>
          <a:noFill/>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Opened</a:t>
            </a:r>
          </a:p>
        </p:txBody>
      </p:sp>
      <p:sp>
        <p:nvSpPr>
          <p:cNvPr id="28" name="Closed"/>
          <p:cNvSpPr txBox="1"/>
          <p:nvPr/>
        </p:nvSpPr>
        <p:spPr>
          <a:xfrm>
            <a:off x="3133725" y="2671763"/>
            <a:ext cx="2200275" cy="457200"/>
          </a:xfrm>
          <a:prstGeom prst="rect">
            <a:avLst/>
          </a:prstGeom>
          <a:noFill/>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Closed</a:t>
            </a:r>
          </a:p>
        </p:txBody>
      </p:sp>
      <p:sp>
        <p:nvSpPr>
          <p:cNvPr id="239642" name="Slide Number Placeholder 2"/>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3EFCF5-C8B9-AF45-B0E3-7DB4F7D988EA}" type="slidenum">
              <a:rPr kumimoji="0" lang="en-US" sz="2000" b="0" i="0" u="none" strike="noStrike" kern="1200" cap="none" spc="0" normalizeH="0" baseline="0" noProof="0">
                <a:ln>
                  <a:noFill/>
                </a:ln>
                <a:solidFill>
                  <a:srgbClr val="898989"/>
                </a:solidFill>
                <a:effectLst/>
                <a:uLnTx/>
                <a:uFillTx/>
                <a:latin typeface="Cambria Math" charset="0"/>
                <a:ea typeface="ＭＳ Ｐゴシック" charset="0"/>
                <a:cs typeface="Cambria Math"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2000" b="0" i="0" u="none" strike="noStrike" kern="1200" cap="none" spc="0" normalizeH="0" baseline="0" noProof="0">
              <a:ln>
                <a:noFill/>
              </a:ln>
              <a:solidFill>
                <a:srgbClr val="898989"/>
              </a:solidFill>
              <a:effectLst/>
              <a:uLnTx/>
              <a:uFillTx/>
              <a:latin typeface="Cambria Math" charset="0"/>
              <a:ea typeface="ＭＳ Ｐゴシック" charset="0"/>
              <a:cs typeface="Cambria Math" charset="0"/>
            </a:endParaRPr>
          </a:p>
        </p:txBody>
      </p:sp>
      <p:sp>
        <p:nvSpPr>
          <p:cNvPr id="239643" name="Title 1"/>
          <p:cNvSpPr>
            <a:spLocks noGrp="1"/>
          </p:cNvSpPr>
          <p:nvPr>
            <p:ph type="title"/>
          </p:nvPr>
        </p:nvSpPr>
        <p:spPr>
          <a:xfrm>
            <a:off x="228600" y="-14288"/>
            <a:ext cx="8915400" cy="1066801"/>
          </a:xfrm>
        </p:spPr>
        <p:txBody>
          <a:bodyPr/>
          <a:lstStyle/>
          <a:p>
            <a:r>
              <a:rPr lang="en-US" sz="3600" b="0" dirty="0">
                <a:solidFill>
                  <a:schemeClr val="accent6">
                    <a:lumMod val="50000"/>
                  </a:schemeClr>
                </a:solidFill>
                <a:latin typeface="Garamond" charset="0"/>
              </a:rPr>
              <a:t>Modern DRAM is Prone to Disturbance Errors</a:t>
            </a:r>
          </a:p>
        </p:txBody>
      </p:sp>
      <p:sp>
        <p:nvSpPr>
          <p:cNvPr id="30" name="Rectangle 29"/>
          <p:cNvSpPr/>
          <p:nvPr/>
        </p:nvSpPr>
        <p:spPr>
          <a:xfrm>
            <a:off x="107950" y="6239053"/>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3"/>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4154009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par>
                                <p:cTn id="8" presetID="7" presetClass="emph" presetSubtype="2" fill="hold" nodeType="withEffect">
                                  <p:stCondLst>
                                    <p:cond delay="0"/>
                                  </p:stCondLst>
                                  <p:childTnLst>
                                    <p:animClr clrSpc="rgb" dir="cw">
                                      <p:cBhvr>
                                        <p:cTn id="9" dur="750" fill="hold"/>
                                        <p:tgtEl>
                                          <p:spTgt spid="11"/>
                                        </p:tgtEl>
                                        <p:attrNameLst>
                                          <p:attrName>stroke.color</p:attrName>
                                        </p:attrNameLst>
                                      </p:cBhvr>
                                      <p:to>
                                        <a:srgbClr val="FF0000"/>
                                      </p:to>
                                    </p:animClr>
                                    <p:set>
                                      <p:cBhvr>
                                        <p:cTn id="10" dur="750" fill="hold"/>
                                        <p:tgtEl>
                                          <p:spTgt spid="11"/>
                                        </p:tgtEl>
                                        <p:attrNameLst>
                                          <p:attrName>stroke.on</p:attrName>
                                        </p:attrNameLst>
                                      </p:cBhvr>
                                      <p:to>
                                        <p:strVal val="true"/>
                                      </p:to>
                                    </p:set>
                                  </p:childTnLst>
                                </p:cTn>
                              </p:par>
                              <p:par>
                                <p:cTn id="11" presetID="1" presetClass="emph" presetSubtype="2" fill="hold" nodeType="withEffect">
                                  <p:stCondLst>
                                    <p:cond delay="0"/>
                                  </p:stCondLst>
                                  <p:childTnLst>
                                    <p:animClr clrSpc="rgb" dir="cw">
                                      <p:cBhvr>
                                        <p:cTn id="12" dur="750" fill="hold"/>
                                        <p:tgtEl>
                                          <p:spTgt spid="17"/>
                                        </p:tgtEl>
                                        <p:attrNameLst>
                                          <p:attrName>fillcolor</p:attrName>
                                        </p:attrNameLst>
                                      </p:cBhvr>
                                      <p:to>
                                        <a:srgbClr val="FF0000"/>
                                      </p:to>
                                    </p:animClr>
                                    <p:set>
                                      <p:cBhvr>
                                        <p:cTn id="13" dur="750" fill="hold"/>
                                        <p:tgtEl>
                                          <p:spTgt spid="17"/>
                                        </p:tgtEl>
                                        <p:attrNameLst>
                                          <p:attrName>fill.type</p:attrName>
                                        </p:attrNameLst>
                                      </p:cBhvr>
                                      <p:to>
                                        <p:strVal val="solid"/>
                                      </p:to>
                                    </p:set>
                                    <p:set>
                                      <p:cBhvr>
                                        <p:cTn id="14" dur="750" fill="hold"/>
                                        <p:tgtEl>
                                          <p:spTgt spid="17"/>
                                        </p:tgtEl>
                                        <p:attrNameLst>
                                          <p:attrName>fill.on</p:attrName>
                                        </p:attrNameLst>
                                      </p:cBhvr>
                                      <p:to>
                                        <p:strVal val="true"/>
                                      </p:to>
                                    </p:set>
                                  </p:childTnLst>
                                </p:cTn>
                              </p:par>
                              <p:par>
                                <p:cTn id="15" presetID="10"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750"/>
                                        <p:tgtEl>
                                          <p:spTgt spid="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22"/>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7" presetClass="emph" presetSubtype="2" fill="hold" nodeType="withEffect">
                                  <p:stCondLst>
                                    <p:cond delay="0"/>
                                  </p:stCondLst>
                                  <p:childTnLst>
                                    <p:animClr clrSpc="rgb" dir="cw">
                                      <p:cBhvr>
                                        <p:cTn id="26" dur="500" fill="hold"/>
                                        <p:tgtEl>
                                          <p:spTgt spid="11"/>
                                        </p:tgtEl>
                                        <p:attrNameLst>
                                          <p:attrName>stroke.color</p:attrName>
                                        </p:attrNameLst>
                                      </p:cBhvr>
                                      <p:to>
                                        <a:srgbClr val="595959"/>
                                      </p:to>
                                    </p:animClr>
                                    <p:set>
                                      <p:cBhvr>
                                        <p:cTn id="27" dur="500" fill="hold"/>
                                        <p:tgtEl>
                                          <p:spTgt spid="11"/>
                                        </p:tgtEl>
                                        <p:attrNameLst>
                                          <p:attrName>stroke.on</p:attrName>
                                        </p:attrNameLst>
                                      </p:cBhvr>
                                      <p:to>
                                        <p:strVal val="true"/>
                                      </p:to>
                                    </p:set>
                                  </p:childTnLst>
                                </p:cTn>
                              </p:par>
                              <p:par>
                                <p:cTn id="28" presetID="1" presetClass="emph" presetSubtype="2" fill="hold" nodeType="withEffect">
                                  <p:stCondLst>
                                    <p:cond delay="0"/>
                                  </p:stCondLst>
                                  <p:childTnLst>
                                    <p:animClr clrSpc="rgb" dir="cw">
                                      <p:cBhvr>
                                        <p:cTn id="29" dur="500" fill="hold"/>
                                        <p:tgtEl>
                                          <p:spTgt spid="17"/>
                                        </p:tgtEl>
                                        <p:attrNameLst>
                                          <p:attrName>fillcolor</p:attrName>
                                        </p:attrNameLst>
                                      </p:cBhvr>
                                      <p:to>
                                        <a:srgbClr val="FFFFFF"/>
                                      </p:to>
                                    </p:animClr>
                                    <p:set>
                                      <p:cBhvr>
                                        <p:cTn id="30" dur="500" fill="hold"/>
                                        <p:tgtEl>
                                          <p:spTgt spid="17"/>
                                        </p:tgtEl>
                                        <p:attrNameLst>
                                          <p:attrName>fill.type</p:attrName>
                                        </p:attrNameLst>
                                      </p:cBhvr>
                                      <p:to>
                                        <p:strVal val="solid"/>
                                      </p:to>
                                    </p:set>
                                    <p:set>
                                      <p:cBhvr>
                                        <p:cTn id="31" dur="500" fill="hold"/>
                                        <p:tgtEl>
                                          <p:spTgt spid="17"/>
                                        </p:tgtEl>
                                        <p:attrNameLst>
                                          <p:attrName>fill.on</p:attrName>
                                        </p:attrNameLst>
                                      </p:cBhvr>
                                      <p:to>
                                        <p:strVal val="true"/>
                                      </p:to>
                                    </p:set>
                                  </p:childTnLst>
                                </p:cTn>
                              </p:par>
                              <p:par>
                                <p:cTn id="32" presetID="1" presetClass="exit" presetSubtype="0" fill="hold" grpId="1" nodeType="withEffect">
                                  <p:stCondLst>
                                    <p:cond delay="0"/>
                                  </p:stCondLst>
                                  <p:childTnLst>
                                    <p:set>
                                      <p:cBhvr>
                                        <p:cTn id="33" dur="1" fill="hold">
                                          <p:stCondLst>
                                            <p:cond delay="0"/>
                                          </p:stCondLst>
                                        </p:cTn>
                                        <p:tgtEl>
                                          <p:spTgt spid="35"/>
                                        </p:tgtEl>
                                        <p:attrNameLst>
                                          <p:attrName>style.visibility</p:attrName>
                                        </p:attrNameLst>
                                      </p:cBhvr>
                                      <p:to>
                                        <p:strVal val="hidden"/>
                                      </p:to>
                                    </p:set>
                                  </p:childTnLst>
                                </p:cTn>
                              </p:par>
                              <p:par>
                                <p:cTn id="34" presetID="10" presetClass="entr" presetSubtype="0" fill="hold" grpId="0" nodeType="withEffect">
                                  <p:stCondLst>
                                    <p:cond delay="25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250"/>
                                        <p:tgtEl>
                                          <p:spTgt spid="2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8"/>
                                        </p:tgtEl>
                                        <p:attrNameLst>
                                          <p:attrName>style.visibility</p:attrName>
                                        </p:attrNameLst>
                                      </p:cBhvr>
                                      <p:to>
                                        <p:strVal val="hidden"/>
                                      </p:to>
                                    </p:set>
                                  </p:childTnLst>
                                </p:cTn>
                              </p:par>
                              <p:par>
                                <p:cTn id="41" presetID="1" presetClass="entr" presetSubtype="0" fill="hold" grpId="2"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21"/>
                                        </p:tgtEl>
                                        <p:attrNameLst>
                                          <p:attrName>style.visibility</p:attrName>
                                        </p:attrNameLst>
                                      </p:cBhvr>
                                      <p:to>
                                        <p:strVal val="hidden"/>
                                      </p:to>
                                    </p:set>
                                  </p:childTnLst>
                                </p:cTn>
                              </p:par>
                              <p:par>
                                <p:cTn id="45" presetID="7" presetClass="emph" presetSubtype="2" fill="hold" nodeType="withEffect">
                                  <p:stCondLst>
                                    <p:cond delay="0"/>
                                  </p:stCondLst>
                                  <p:childTnLst>
                                    <p:animClr clrSpc="rgb" dir="cw">
                                      <p:cBhvr>
                                        <p:cTn id="46" dur="10" fill="hold"/>
                                        <p:tgtEl>
                                          <p:spTgt spid="11"/>
                                        </p:tgtEl>
                                        <p:attrNameLst>
                                          <p:attrName>stroke.color</p:attrName>
                                        </p:attrNameLst>
                                      </p:cBhvr>
                                      <p:to>
                                        <a:srgbClr val="FF0000"/>
                                      </p:to>
                                    </p:animClr>
                                    <p:set>
                                      <p:cBhvr>
                                        <p:cTn id="47" dur="10" fill="hold"/>
                                        <p:tgtEl>
                                          <p:spTgt spid="11"/>
                                        </p:tgtEl>
                                        <p:attrNameLst>
                                          <p:attrName>stroke.on</p:attrName>
                                        </p:attrNameLst>
                                      </p:cBhvr>
                                      <p:to>
                                        <p:strVal val="true"/>
                                      </p:to>
                                    </p:set>
                                  </p:childTnLst>
                                </p:cTn>
                              </p:par>
                              <p:par>
                                <p:cTn id="48" presetID="1" presetClass="emph" presetSubtype="2" fill="hold" nodeType="withEffect">
                                  <p:stCondLst>
                                    <p:cond delay="0"/>
                                  </p:stCondLst>
                                  <p:childTnLst>
                                    <p:animClr clrSpc="rgb" dir="cw">
                                      <p:cBhvr>
                                        <p:cTn id="49" dur="10" fill="hold"/>
                                        <p:tgtEl>
                                          <p:spTgt spid="17"/>
                                        </p:tgtEl>
                                        <p:attrNameLst>
                                          <p:attrName>fillcolor</p:attrName>
                                        </p:attrNameLst>
                                      </p:cBhvr>
                                      <p:to>
                                        <a:srgbClr val="FF0000"/>
                                      </p:to>
                                    </p:animClr>
                                    <p:set>
                                      <p:cBhvr>
                                        <p:cTn id="50" dur="10" fill="hold"/>
                                        <p:tgtEl>
                                          <p:spTgt spid="17"/>
                                        </p:tgtEl>
                                        <p:attrNameLst>
                                          <p:attrName>fill.type</p:attrName>
                                        </p:attrNameLst>
                                      </p:cBhvr>
                                      <p:to>
                                        <p:strVal val="solid"/>
                                      </p:to>
                                    </p:set>
                                    <p:set>
                                      <p:cBhvr>
                                        <p:cTn id="51" dur="10" fill="hold"/>
                                        <p:tgtEl>
                                          <p:spTgt spid="17"/>
                                        </p:tgtEl>
                                        <p:attrNameLst>
                                          <p:attrName>fill.on</p:attrName>
                                        </p:attrNameLst>
                                      </p:cBhvr>
                                      <p:to>
                                        <p:strVal val="true"/>
                                      </p:to>
                                    </p:set>
                                  </p:childTnLst>
                                </p:cTn>
                              </p:par>
                              <p:par>
                                <p:cTn id="52" presetID="1" presetClass="exit" presetSubtype="0" fill="hold" grpId="3" nodeType="withEffect">
                                  <p:stCondLst>
                                    <p:cond delay="500"/>
                                  </p:stCondLst>
                                  <p:childTnLst>
                                    <p:set>
                                      <p:cBhvr>
                                        <p:cTn id="53" dur="1" fill="hold">
                                          <p:stCondLst>
                                            <p:cond delay="0"/>
                                          </p:stCondLst>
                                        </p:cTn>
                                        <p:tgtEl>
                                          <p:spTgt spid="22"/>
                                        </p:tgtEl>
                                        <p:attrNameLst>
                                          <p:attrName>style.visibility</p:attrName>
                                        </p:attrNameLst>
                                      </p:cBhvr>
                                      <p:to>
                                        <p:strVal val="hidden"/>
                                      </p:to>
                                    </p:set>
                                  </p:childTnLst>
                                </p:cTn>
                              </p:par>
                              <p:par>
                                <p:cTn id="54" presetID="1" presetClass="entr" presetSubtype="0" fill="hold" grpId="2" nodeType="withEffect">
                                  <p:stCondLst>
                                    <p:cond delay="500"/>
                                  </p:stCondLst>
                                  <p:childTnLst>
                                    <p:set>
                                      <p:cBhvr>
                                        <p:cTn id="55" dur="1" fill="hold">
                                          <p:stCondLst>
                                            <p:cond delay="0"/>
                                          </p:stCondLst>
                                        </p:cTn>
                                        <p:tgtEl>
                                          <p:spTgt spid="21"/>
                                        </p:tgtEl>
                                        <p:attrNameLst>
                                          <p:attrName>style.visibility</p:attrName>
                                        </p:attrNameLst>
                                      </p:cBhvr>
                                      <p:to>
                                        <p:strVal val="visible"/>
                                      </p:to>
                                    </p:set>
                                  </p:childTnLst>
                                </p:cTn>
                              </p:par>
                              <p:par>
                                <p:cTn id="56" presetID="7" presetClass="emph" presetSubtype="2" fill="hold" nodeType="withEffect">
                                  <p:stCondLst>
                                    <p:cond delay="500"/>
                                  </p:stCondLst>
                                  <p:childTnLst>
                                    <p:animClr clrSpc="rgb" dir="cw">
                                      <p:cBhvr>
                                        <p:cTn id="57" dur="10" fill="hold"/>
                                        <p:tgtEl>
                                          <p:spTgt spid="11"/>
                                        </p:tgtEl>
                                        <p:attrNameLst>
                                          <p:attrName>stroke.color</p:attrName>
                                        </p:attrNameLst>
                                      </p:cBhvr>
                                      <p:to>
                                        <a:srgbClr val="595959"/>
                                      </p:to>
                                    </p:animClr>
                                    <p:set>
                                      <p:cBhvr>
                                        <p:cTn id="58" dur="10" fill="hold"/>
                                        <p:tgtEl>
                                          <p:spTgt spid="11"/>
                                        </p:tgtEl>
                                        <p:attrNameLst>
                                          <p:attrName>stroke.on</p:attrName>
                                        </p:attrNameLst>
                                      </p:cBhvr>
                                      <p:to>
                                        <p:strVal val="true"/>
                                      </p:to>
                                    </p:set>
                                  </p:childTnLst>
                                </p:cTn>
                              </p:par>
                              <p:par>
                                <p:cTn id="59" presetID="1" presetClass="emph" presetSubtype="2" fill="hold" nodeType="withEffect">
                                  <p:stCondLst>
                                    <p:cond delay="500"/>
                                  </p:stCondLst>
                                  <p:childTnLst>
                                    <p:animClr clrSpc="rgb" dir="cw">
                                      <p:cBhvr>
                                        <p:cTn id="60" dur="10" fill="hold"/>
                                        <p:tgtEl>
                                          <p:spTgt spid="17"/>
                                        </p:tgtEl>
                                        <p:attrNameLst>
                                          <p:attrName>fillcolor</p:attrName>
                                        </p:attrNameLst>
                                      </p:cBhvr>
                                      <p:to>
                                        <a:srgbClr val="FFFFFF"/>
                                      </p:to>
                                    </p:animClr>
                                    <p:set>
                                      <p:cBhvr>
                                        <p:cTn id="61" dur="10" fill="hold"/>
                                        <p:tgtEl>
                                          <p:spTgt spid="17"/>
                                        </p:tgtEl>
                                        <p:attrNameLst>
                                          <p:attrName>fill.type</p:attrName>
                                        </p:attrNameLst>
                                      </p:cBhvr>
                                      <p:to>
                                        <p:strVal val="solid"/>
                                      </p:to>
                                    </p:set>
                                    <p:set>
                                      <p:cBhvr>
                                        <p:cTn id="62" dur="10" fill="hold"/>
                                        <p:tgtEl>
                                          <p:spTgt spid="17"/>
                                        </p:tgtEl>
                                        <p:attrNameLst>
                                          <p:attrName>fill.on</p:attrName>
                                        </p:attrNameLst>
                                      </p:cBhvr>
                                      <p:to>
                                        <p:strVal val="true"/>
                                      </p:to>
                                    </p:set>
                                  </p:childTnLst>
                                </p:cTn>
                              </p:par>
                              <p:par>
                                <p:cTn id="63" presetID="1" presetClass="entr" presetSubtype="0" fill="hold" grpId="9" nodeType="withEffect">
                                  <p:stCondLst>
                                    <p:cond delay="1000"/>
                                  </p:stCondLst>
                                  <p:childTnLst>
                                    <p:set>
                                      <p:cBhvr>
                                        <p:cTn id="64" dur="1" fill="hold">
                                          <p:stCondLst>
                                            <p:cond delay="0"/>
                                          </p:stCondLst>
                                        </p:cTn>
                                        <p:tgtEl>
                                          <p:spTgt spid="22"/>
                                        </p:tgtEl>
                                        <p:attrNameLst>
                                          <p:attrName>style.visibility</p:attrName>
                                        </p:attrNameLst>
                                      </p:cBhvr>
                                      <p:to>
                                        <p:strVal val="visible"/>
                                      </p:to>
                                    </p:set>
                                  </p:childTnLst>
                                </p:cTn>
                              </p:par>
                              <p:par>
                                <p:cTn id="65" presetID="1" presetClass="exit" presetSubtype="0" fill="hold" grpId="3" nodeType="withEffect">
                                  <p:stCondLst>
                                    <p:cond delay="1000"/>
                                  </p:stCondLst>
                                  <p:childTnLst>
                                    <p:set>
                                      <p:cBhvr>
                                        <p:cTn id="66" dur="1" fill="hold">
                                          <p:stCondLst>
                                            <p:cond delay="0"/>
                                          </p:stCondLst>
                                        </p:cTn>
                                        <p:tgtEl>
                                          <p:spTgt spid="21"/>
                                        </p:tgtEl>
                                        <p:attrNameLst>
                                          <p:attrName>style.visibility</p:attrName>
                                        </p:attrNameLst>
                                      </p:cBhvr>
                                      <p:to>
                                        <p:strVal val="hidden"/>
                                      </p:to>
                                    </p:set>
                                  </p:childTnLst>
                                </p:cTn>
                              </p:par>
                              <p:par>
                                <p:cTn id="67" presetID="7" presetClass="emph" presetSubtype="2" fill="hold" nodeType="withEffect">
                                  <p:stCondLst>
                                    <p:cond delay="1000"/>
                                  </p:stCondLst>
                                  <p:childTnLst>
                                    <p:animClr clrSpc="rgb" dir="cw">
                                      <p:cBhvr>
                                        <p:cTn id="68" dur="10" fill="hold"/>
                                        <p:tgtEl>
                                          <p:spTgt spid="11"/>
                                        </p:tgtEl>
                                        <p:attrNameLst>
                                          <p:attrName>stroke.color</p:attrName>
                                        </p:attrNameLst>
                                      </p:cBhvr>
                                      <p:to>
                                        <a:srgbClr val="FF0000"/>
                                      </p:to>
                                    </p:animClr>
                                    <p:set>
                                      <p:cBhvr>
                                        <p:cTn id="69" dur="10" fill="hold"/>
                                        <p:tgtEl>
                                          <p:spTgt spid="11"/>
                                        </p:tgtEl>
                                        <p:attrNameLst>
                                          <p:attrName>stroke.on</p:attrName>
                                        </p:attrNameLst>
                                      </p:cBhvr>
                                      <p:to>
                                        <p:strVal val="true"/>
                                      </p:to>
                                    </p:set>
                                  </p:childTnLst>
                                </p:cTn>
                              </p:par>
                              <p:par>
                                <p:cTn id="70" presetID="1" presetClass="emph" presetSubtype="2" fill="hold" nodeType="withEffect">
                                  <p:stCondLst>
                                    <p:cond delay="1000"/>
                                  </p:stCondLst>
                                  <p:childTnLst>
                                    <p:animClr clrSpc="rgb" dir="cw">
                                      <p:cBhvr>
                                        <p:cTn id="71" dur="10" fill="hold"/>
                                        <p:tgtEl>
                                          <p:spTgt spid="17"/>
                                        </p:tgtEl>
                                        <p:attrNameLst>
                                          <p:attrName>fillcolor</p:attrName>
                                        </p:attrNameLst>
                                      </p:cBhvr>
                                      <p:to>
                                        <a:srgbClr val="FF0000"/>
                                      </p:to>
                                    </p:animClr>
                                    <p:set>
                                      <p:cBhvr>
                                        <p:cTn id="72" dur="10" fill="hold"/>
                                        <p:tgtEl>
                                          <p:spTgt spid="17"/>
                                        </p:tgtEl>
                                        <p:attrNameLst>
                                          <p:attrName>fill.type</p:attrName>
                                        </p:attrNameLst>
                                      </p:cBhvr>
                                      <p:to>
                                        <p:strVal val="solid"/>
                                      </p:to>
                                    </p:set>
                                    <p:set>
                                      <p:cBhvr>
                                        <p:cTn id="73" dur="10" fill="hold"/>
                                        <p:tgtEl>
                                          <p:spTgt spid="17"/>
                                        </p:tgtEl>
                                        <p:attrNameLst>
                                          <p:attrName>fill.on</p:attrName>
                                        </p:attrNameLst>
                                      </p:cBhvr>
                                      <p:to>
                                        <p:strVal val="true"/>
                                      </p:to>
                                    </p:set>
                                  </p:childTnLst>
                                </p:cTn>
                              </p:par>
                              <p:par>
                                <p:cTn id="74" presetID="1" presetClass="exit" presetSubtype="0" fill="hold" grpId="4" nodeType="withEffect">
                                  <p:stCondLst>
                                    <p:cond delay="1500"/>
                                  </p:stCondLst>
                                  <p:childTnLst>
                                    <p:set>
                                      <p:cBhvr>
                                        <p:cTn id="75" dur="1" fill="hold">
                                          <p:stCondLst>
                                            <p:cond delay="0"/>
                                          </p:stCondLst>
                                        </p:cTn>
                                        <p:tgtEl>
                                          <p:spTgt spid="22"/>
                                        </p:tgtEl>
                                        <p:attrNameLst>
                                          <p:attrName>style.visibility</p:attrName>
                                        </p:attrNameLst>
                                      </p:cBhvr>
                                      <p:to>
                                        <p:strVal val="hidden"/>
                                      </p:to>
                                    </p:set>
                                  </p:childTnLst>
                                </p:cTn>
                              </p:par>
                              <p:par>
                                <p:cTn id="76" presetID="1" presetClass="entr" presetSubtype="0" fill="hold" grpId="4" nodeType="withEffect">
                                  <p:stCondLst>
                                    <p:cond delay="1500"/>
                                  </p:stCondLst>
                                  <p:childTnLst>
                                    <p:set>
                                      <p:cBhvr>
                                        <p:cTn id="77" dur="1" fill="hold">
                                          <p:stCondLst>
                                            <p:cond delay="0"/>
                                          </p:stCondLst>
                                        </p:cTn>
                                        <p:tgtEl>
                                          <p:spTgt spid="21"/>
                                        </p:tgtEl>
                                        <p:attrNameLst>
                                          <p:attrName>style.visibility</p:attrName>
                                        </p:attrNameLst>
                                      </p:cBhvr>
                                      <p:to>
                                        <p:strVal val="visible"/>
                                      </p:to>
                                    </p:set>
                                  </p:childTnLst>
                                </p:cTn>
                              </p:par>
                              <p:par>
                                <p:cTn id="78" presetID="7" presetClass="emph" presetSubtype="2" fill="hold" nodeType="withEffect">
                                  <p:stCondLst>
                                    <p:cond delay="1500"/>
                                  </p:stCondLst>
                                  <p:childTnLst>
                                    <p:animClr clrSpc="rgb" dir="cw">
                                      <p:cBhvr>
                                        <p:cTn id="79" dur="10" fill="hold"/>
                                        <p:tgtEl>
                                          <p:spTgt spid="11"/>
                                        </p:tgtEl>
                                        <p:attrNameLst>
                                          <p:attrName>stroke.color</p:attrName>
                                        </p:attrNameLst>
                                      </p:cBhvr>
                                      <p:to>
                                        <a:srgbClr val="595959"/>
                                      </p:to>
                                    </p:animClr>
                                    <p:set>
                                      <p:cBhvr>
                                        <p:cTn id="80" dur="10" fill="hold"/>
                                        <p:tgtEl>
                                          <p:spTgt spid="11"/>
                                        </p:tgtEl>
                                        <p:attrNameLst>
                                          <p:attrName>stroke.on</p:attrName>
                                        </p:attrNameLst>
                                      </p:cBhvr>
                                      <p:to>
                                        <p:strVal val="true"/>
                                      </p:to>
                                    </p:set>
                                  </p:childTnLst>
                                </p:cTn>
                              </p:par>
                              <p:par>
                                <p:cTn id="81" presetID="1" presetClass="emph" presetSubtype="2" fill="hold" nodeType="withEffect">
                                  <p:stCondLst>
                                    <p:cond delay="1500"/>
                                  </p:stCondLst>
                                  <p:childTnLst>
                                    <p:animClr clrSpc="rgb" dir="cw">
                                      <p:cBhvr>
                                        <p:cTn id="82" dur="10" fill="hold"/>
                                        <p:tgtEl>
                                          <p:spTgt spid="17"/>
                                        </p:tgtEl>
                                        <p:attrNameLst>
                                          <p:attrName>fillcolor</p:attrName>
                                        </p:attrNameLst>
                                      </p:cBhvr>
                                      <p:to>
                                        <a:srgbClr val="FFFFFF"/>
                                      </p:to>
                                    </p:animClr>
                                    <p:set>
                                      <p:cBhvr>
                                        <p:cTn id="83" dur="10" fill="hold"/>
                                        <p:tgtEl>
                                          <p:spTgt spid="17"/>
                                        </p:tgtEl>
                                        <p:attrNameLst>
                                          <p:attrName>fill.type</p:attrName>
                                        </p:attrNameLst>
                                      </p:cBhvr>
                                      <p:to>
                                        <p:strVal val="solid"/>
                                      </p:to>
                                    </p:set>
                                    <p:set>
                                      <p:cBhvr>
                                        <p:cTn id="84" dur="10" fill="hold"/>
                                        <p:tgtEl>
                                          <p:spTgt spid="17"/>
                                        </p:tgtEl>
                                        <p:attrNameLst>
                                          <p:attrName>fill.on</p:attrName>
                                        </p:attrNameLst>
                                      </p:cBhvr>
                                      <p:to>
                                        <p:strVal val="true"/>
                                      </p:to>
                                    </p:set>
                                  </p:childTnLst>
                                </p:cTn>
                              </p:par>
                              <p:par>
                                <p:cTn id="85" presetID="1" presetClass="entr" presetSubtype="0" fill="hold" grpId="5" nodeType="withEffect">
                                  <p:stCondLst>
                                    <p:cond delay="2000"/>
                                  </p:stCondLst>
                                  <p:childTnLst>
                                    <p:set>
                                      <p:cBhvr>
                                        <p:cTn id="86" dur="1" fill="hold">
                                          <p:stCondLst>
                                            <p:cond delay="0"/>
                                          </p:stCondLst>
                                        </p:cTn>
                                        <p:tgtEl>
                                          <p:spTgt spid="22"/>
                                        </p:tgtEl>
                                        <p:attrNameLst>
                                          <p:attrName>style.visibility</p:attrName>
                                        </p:attrNameLst>
                                      </p:cBhvr>
                                      <p:to>
                                        <p:strVal val="visible"/>
                                      </p:to>
                                    </p:set>
                                  </p:childTnLst>
                                </p:cTn>
                              </p:par>
                              <p:par>
                                <p:cTn id="87" presetID="1" presetClass="exit" presetSubtype="0" fill="hold" grpId="5" nodeType="withEffect">
                                  <p:stCondLst>
                                    <p:cond delay="2000"/>
                                  </p:stCondLst>
                                  <p:childTnLst>
                                    <p:set>
                                      <p:cBhvr>
                                        <p:cTn id="88" dur="1" fill="hold">
                                          <p:stCondLst>
                                            <p:cond delay="0"/>
                                          </p:stCondLst>
                                        </p:cTn>
                                        <p:tgtEl>
                                          <p:spTgt spid="21"/>
                                        </p:tgtEl>
                                        <p:attrNameLst>
                                          <p:attrName>style.visibility</p:attrName>
                                        </p:attrNameLst>
                                      </p:cBhvr>
                                      <p:to>
                                        <p:strVal val="hidden"/>
                                      </p:to>
                                    </p:set>
                                  </p:childTnLst>
                                </p:cTn>
                              </p:par>
                              <p:par>
                                <p:cTn id="89" presetID="7" presetClass="emph" presetSubtype="2" fill="hold" nodeType="withEffect">
                                  <p:stCondLst>
                                    <p:cond delay="2000"/>
                                  </p:stCondLst>
                                  <p:childTnLst>
                                    <p:animClr clrSpc="rgb" dir="cw">
                                      <p:cBhvr>
                                        <p:cTn id="90" dur="10" fill="hold"/>
                                        <p:tgtEl>
                                          <p:spTgt spid="11"/>
                                        </p:tgtEl>
                                        <p:attrNameLst>
                                          <p:attrName>stroke.color</p:attrName>
                                        </p:attrNameLst>
                                      </p:cBhvr>
                                      <p:to>
                                        <a:srgbClr val="FF0000"/>
                                      </p:to>
                                    </p:animClr>
                                    <p:set>
                                      <p:cBhvr>
                                        <p:cTn id="91" dur="10" fill="hold"/>
                                        <p:tgtEl>
                                          <p:spTgt spid="11"/>
                                        </p:tgtEl>
                                        <p:attrNameLst>
                                          <p:attrName>stroke.on</p:attrName>
                                        </p:attrNameLst>
                                      </p:cBhvr>
                                      <p:to>
                                        <p:strVal val="true"/>
                                      </p:to>
                                    </p:set>
                                  </p:childTnLst>
                                </p:cTn>
                              </p:par>
                              <p:par>
                                <p:cTn id="92" presetID="1" presetClass="emph" presetSubtype="2" fill="hold" nodeType="withEffect">
                                  <p:stCondLst>
                                    <p:cond delay="2000"/>
                                  </p:stCondLst>
                                  <p:childTnLst>
                                    <p:animClr clrSpc="rgb" dir="cw">
                                      <p:cBhvr>
                                        <p:cTn id="93" dur="10" fill="hold"/>
                                        <p:tgtEl>
                                          <p:spTgt spid="17"/>
                                        </p:tgtEl>
                                        <p:attrNameLst>
                                          <p:attrName>fillcolor</p:attrName>
                                        </p:attrNameLst>
                                      </p:cBhvr>
                                      <p:to>
                                        <a:srgbClr val="FF0000"/>
                                      </p:to>
                                    </p:animClr>
                                    <p:set>
                                      <p:cBhvr>
                                        <p:cTn id="94" dur="10" fill="hold"/>
                                        <p:tgtEl>
                                          <p:spTgt spid="17"/>
                                        </p:tgtEl>
                                        <p:attrNameLst>
                                          <p:attrName>fill.type</p:attrName>
                                        </p:attrNameLst>
                                      </p:cBhvr>
                                      <p:to>
                                        <p:strVal val="solid"/>
                                      </p:to>
                                    </p:set>
                                    <p:set>
                                      <p:cBhvr>
                                        <p:cTn id="95" dur="10" fill="hold"/>
                                        <p:tgtEl>
                                          <p:spTgt spid="17"/>
                                        </p:tgtEl>
                                        <p:attrNameLst>
                                          <p:attrName>fill.on</p:attrName>
                                        </p:attrNameLst>
                                      </p:cBhvr>
                                      <p:to>
                                        <p:strVal val="true"/>
                                      </p:to>
                                    </p:set>
                                  </p:childTnLst>
                                </p:cTn>
                              </p:par>
                              <p:par>
                                <p:cTn id="96" presetID="1" presetClass="exit" presetSubtype="0" fill="hold" grpId="6" nodeType="withEffect">
                                  <p:stCondLst>
                                    <p:cond delay="2500"/>
                                  </p:stCondLst>
                                  <p:childTnLst>
                                    <p:set>
                                      <p:cBhvr>
                                        <p:cTn id="97" dur="1" fill="hold">
                                          <p:stCondLst>
                                            <p:cond delay="0"/>
                                          </p:stCondLst>
                                        </p:cTn>
                                        <p:tgtEl>
                                          <p:spTgt spid="22"/>
                                        </p:tgtEl>
                                        <p:attrNameLst>
                                          <p:attrName>style.visibility</p:attrName>
                                        </p:attrNameLst>
                                      </p:cBhvr>
                                      <p:to>
                                        <p:strVal val="hidden"/>
                                      </p:to>
                                    </p:set>
                                  </p:childTnLst>
                                </p:cTn>
                              </p:par>
                              <p:par>
                                <p:cTn id="98" presetID="1" presetClass="entr" presetSubtype="0" fill="hold" grpId="6" nodeType="withEffect">
                                  <p:stCondLst>
                                    <p:cond delay="2500"/>
                                  </p:stCondLst>
                                  <p:childTnLst>
                                    <p:set>
                                      <p:cBhvr>
                                        <p:cTn id="99" dur="1" fill="hold">
                                          <p:stCondLst>
                                            <p:cond delay="0"/>
                                          </p:stCondLst>
                                        </p:cTn>
                                        <p:tgtEl>
                                          <p:spTgt spid="21"/>
                                        </p:tgtEl>
                                        <p:attrNameLst>
                                          <p:attrName>style.visibility</p:attrName>
                                        </p:attrNameLst>
                                      </p:cBhvr>
                                      <p:to>
                                        <p:strVal val="visible"/>
                                      </p:to>
                                    </p:set>
                                  </p:childTnLst>
                                </p:cTn>
                              </p:par>
                              <p:par>
                                <p:cTn id="100" presetID="7" presetClass="emph" presetSubtype="2" fill="hold" nodeType="withEffect">
                                  <p:stCondLst>
                                    <p:cond delay="2500"/>
                                  </p:stCondLst>
                                  <p:childTnLst>
                                    <p:animClr clrSpc="rgb" dir="cw">
                                      <p:cBhvr>
                                        <p:cTn id="101" dur="10" fill="hold"/>
                                        <p:tgtEl>
                                          <p:spTgt spid="11"/>
                                        </p:tgtEl>
                                        <p:attrNameLst>
                                          <p:attrName>stroke.color</p:attrName>
                                        </p:attrNameLst>
                                      </p:cBhvr>
                                      <p:to>
                                        <a:srgbClr val="595959"/>
                                      </p:to>
                                    </p:animClr>
                                    <p:set>
                                      <p:cBhvr>
                                        <p:cTn id="102" dur="10" fill="hold"/>
                                        <p:tgtEl>
                                          <p:spTgt spid="11"/>
                                        </p:tgtEl>
                                        <p:attrNameLst>
                                          <p:attrName>stroke.on</p:attrName>
                                        </p:attrNameLst>
                                      </p:cBhvr>
                                      <p:to>
                                        <p:strVal val="true"/>
                                      </p:to>
                                    </p:set>
                                  </p:childTnLst>
                                </p:cTn>
                              </p:par>
                              <p:par>
                                <p:cTn id="103" presetID="1" presetClass="emph" presetSubtype="2" fill="hold" nodeType="withEffect">
                                  <p:stCondLst>
                                    <p:cond delay="2500"/>
                                  </p:stCondLst>
                                  <p:childTnLst>
                                    <p:animClr clrSpc="rgb" dir="cw">
                                      <p:cBhvr>
                                        <p:cTn id="104" dur="10" fill="hold"/>
                                        <p:tgtEl>
                                          <p:spTgt spid="17"/>
                                        </p:tgtEl>
                                        <p:attrNameLst>
                                          <p:attrName>fillcolor</p:attrName>
                                        </p:attrNameLst>
                                      </p:cBhvr>
                                      <p:to>
                                        <a:srgbClr val="FFFFFF"/>
                                      </p:to>
                                    </p:animClr>
                                    <p:set>
                                      <p:cBhvr>
                                        <p:cTn id="105" dur="10" fill="hold"/>
                                        <p:tgtEl>
                                          <p:spTgt spid="17"/>
                                        </p:tgtEl>
                                        <p:attrNameLst>
                                          <p:attrName>fill.type</p:attrName>
                                        </p:attrNameLst>
                                      </p:cBhvr>
                                      <p:to>
                                        <p:strVal val="solid"/>
                                      </p:to>
                                    </p:set>
                                    <p:set>
                                      <p:cBhvr>
                                        <p:cTn id="106" dur="10" fill="hold"/>
                                        <p:tgtEl>
                                          <p:spTgt spid="17"/>
                                        </p:tgtEl>
                                        <p:attrNameLst>
                                          <p:attrName>fill.on</p:attrName>
                                        </p:attrNameLst>
                                      </p:cBhvr>
                                      <p:to>
                                        <p:strVal val="true"/>
                                      </p:to>
                                    </p:set>
                                  </p:childTnLst>
                                </p:cTn>
                              </p:par>
                              <p:par>
                                <p:cTn id="107" presetID="1" presetClass="entr" presetSubtype="0" fill="hold" grpId="7" nodeType="withEffect">
                                  <p:stCondLst>
                                    <p:cond delay="3000"/>
                                  </p:stCondLst>
                                  <p:childTnLst>
                                    <p:set>
                                      <p:cBhvr>
                                        <p:cTn id="108" dur="1" fill="hold">
                                          <p:stCondLst>
                                            <p:cond delay="0"/>
                                          </p:stCondLst>
                                        </p:cTn>
                                        <p:tgtEl>
                                          <p:spTgt spid="22"/>
                                        </p:tgtEl>
                                        <p:attrNameLst>
                                          <p:attrName>style.visibility</p:attrName>
                                        </p:attrNameLst>
                                      </p:cBhvr>
                                      <p:to>
                                        <p:strVal val="visible"/>
                                      </p:to>
                                    </p:set>
                                  </p:childTnLst>
                                </p:cTn>
                              </p:par>
                              <p:par>
                                <p:cTn id="109" presetID="1" presetClass="exit" presetSubtype="0" fill="hold" grpId="7" nodeType="withEffect">
                                  <p:stCondLst>
                                    <p:cond delay="3000"/>
                                  </p:stCondLst>
                                  <p:childTnLst>
                                    <p:set>
                                      <p:cBhvr>
                                        <p:cTn id="110" dur="1" fill="hold">
                                          <p:stCondLst>
                                            <p:cond delay="0"/>
                                          </p:stCondLst>
                                        </p:cTn>
                                        <p:tgtEl>
                                          <p:spTgt spid="21"/>
                                        </p:tgtEl>
                                        <p:attrNameLst>
                                          <p:attrName>style.visibility</p:attrName>
                                        </p:attrNameLst>
                                      </p:cBhvr>
                                      <p:to>
                                        <p:strVal val="hidden"/>
                                      </p:to>
                                    </p:set>
                                  </p:childTnLst>
                                </p:cTn>
                              </p:par>
                              <p:par>
                                <p:cTn id="111" presetID="7" presetClass="emph" presetSubtype="2" fill="hold" nodeType="withEffect">
                                  <p:stCondLst>
                                    <p:cond delay="3000"/>
                                  </p:stCondLst>
                                  <p:childTnLst>
                                    <p:animClr clrSpc="rgb" dir="cw">
                                      <p:cBhvr>
                                        <p:cTn id="112" dur="10" fill="hold"/>
                                        <p:tgtEl>
                                          <p:spTgt spid="11"/>
                                        </p:tgtEl>
                                        <p:attrNameLst>
                                          <p:attrName>stroke.color</p:attrName>
                                        </p:attrNameLst>
                                      </p:cBhvr>
                                      <p:to>
                                        <a:srgbClr val="FF0000"/>
                                      </p:to>
                                    </p:animClr>
                                    <p:set>
                                      <p:cBhvr>
                                        <p:cTn id="113" dur="10" fill="hold"/>
                                        <p:tgtEl>
                                          <p:spTgt spid="11"/>
                                        </p:tgtEl>
                                        <p:attrNameLst>
                                          <p:attrName>stroke.on</p:attrName>
                                        </p:attrNameLst>
                                      </p:cBhvr>
                                      <p:to>
                                        <p:strVal val="true"/>
                                      </p:to>
                                    </p:set>
                                  </p:childTnLst>
                                </p:cTn>
                              </p:par>
                              <p:par>
                                <p:cTn id="114" presetID="1" presetClass="emph" presetSubtype="2" fill="hold" nodeType="withEffect">
                                  <p:stCondLst>
                                    <p:cond delay="3000"/>
                                  </p:stCondLst>
                                  <p:childTnLst>
                                    <p:animClr clrSpc="rgb" dir="cw">
                                      <p:cBhvr>
                                        <p:cTn id="115" dur="10" fill="hold"/>
                                        <p:tgtEl>
                                          <p:spTgt spid="17"/>
                                        </p:tgtEl>
                                        <p:attrNameLst>
                                          <p:attrName>fillcolor</p:attrName>
                                        </p:attrNameLst>
                                      </p:cBhvr>
                                      <p:to>
                                        <a:srgbClr val="FF0000"/>
                                      </p:to>
                                    </p:animClr>
                                    <p:set>
                                      <p:cBhvr>
                                        <p:cTn id="116" dur="10" fill="hold"/>
                                        <p:tgtEl>
                                          <p:spTgt spid="17"/>
                                        </p:tgtEl>
                                        <p:attrNameLst>
                                          <p:attrName>fill.type</p:attrName>
                                        </p:attrNameLst>
                                      </p:cBhvr>
                                      <p:to>
                                        <p:strVal val="solid"/>
                                      </p:to>
                                    </p:set>
                                    <p:set>
                                      <p:cBhvr>
                                        <p:cTn id="117" dur="10" fill="hold"/>
                                        <p:tgtEl>
                                          <p:spTgt spid="17"/>
                                        </p:tgtEl>
                                        <p:attrNameLst>
                                          <p:attrName>fill.on</p:attrName>
                                        </p:attrNameLst>
                                      </p:cBhvr>
                                      <p:to>
                                        <p:strVal val="true"/>
                                      </p:to>
                                    </p:set>
                                  </p:childTnLst>
                                </p:cTn>
                              </p:par>
                              <p:par>
                                <p:cTn id="118" presetID="1" presetClass="exit" presetSubtype="0" fill="hold" grpId="8" nodeType="withEffect">
                                  <p:stCondLst>
                                    <p:cond delay="3500"/>
                                  </p:stCondLst>
                                  <p:childTnLst>
                                    <p:set>
                                      <p:cBhvr>
                                        <p:cTn id="119" dur="1" fill="hold">
                                          <p:stCondLst>
                                            <p:cond delay="0"/>
                                          </p:stCondLst>
                                        </p:cTn>
                                        <p:tgtEl>
                                          <p:spTgt spid="22"/>
                                        </p:tgtEl>
                                        <p:attrNameLst>
                                          <p:attrName>style.visibility</p:attrName>
                                        </p:attrNameLst>
                                      </p:cBhvr>
                                      <p:to>
                                        <p:strVal val="hidden"/>
                                      </p:to>
                                    </p:set>
                                  </p:childTnLst>
                                </p:cTn>
                              </p:par>
                              <p:par>
                                <p:cTn id="120" presetID="1" presetClass="entr" presetSubtype="0" fill="hold" grpId="8" nodeType="withEffect">
                                  <p:stCondLst>
                                    <p:cond delay="3500"/>
                                  </p:stCondLst>
                                  <p:childTnLst>
                                    <p:set>
                                      <p:cBhvr>
                                        <p:cTn id="121" dur="1" fill="hold">
                                          <p:stCondLst>
                                            <p:cond delay="0"/>
                                          </p:stCondLst>
                                        </p:cTn>
                                        <p:tgtEl>
                                          <p:spTgt spid="21"/>
                                        </p:tgtEl>
                                        <p:attrNameLst>
                                          <p:attrName>style.visibility</p:attrName>
                                        </p:attrNameLst>
                                      </p:cBhvr>
                                      <p:to>
                                        <p:strVal val="visible"/>
                                      </p:to>
                                    </p:set>
                                  </p:childTnLst>
                                </p:cTn>
                              </p:par>
                              <p:par>
                                <p:cTn id="122" presetID="7" presetClass="emph" presetSubtype="2" fill="hold" nodeType="withEffect">
                                  <p:stCondLst>
                                    <p:cond delay="3500"/>
                                  </p:stCondLst>
                                  <p:childTnLst>
                                    <p:animClr clrSpc="rgb" dir="cw">
                                      <p:cBhvr>
                                        <p:cTn id="123" dur="10" fill="hold"/>
                                        <p:tgtEl>
                                          <p:spTgt spid="11"/>
                                        </p:tgtEl>
                                        <p:attrNameLst>
                                          <p:attrName>stroke.color</p:attrName>
                                        </p:attrNameLst>
                                      </p:cBhvr>
                                      <p:to>
                                        <a:srgbClr val="595959"/>
                                      </p:to>
                                    </p:animClr>
                                    <p:set>
                                      <p:cBhvr>
                                        <p:cTn id="124" dur="10" fill="hold"/>
                                        <p:tgtEl>
                                          <p:spTgt spid="11"/>
                                        </p:tgtEl>
                                        <p:attrNameLst>
                                          <p:attrName>stroke.on</p:attrName>
                                        </p:attrNameLst>
                                      </p:cBhvr>
                                      <p:to>
                                        <p:strVal val="true"/>
                                      </p:to>
                                    </p:set>
                                  </p:childTnLst>
                                </p:cTn>
                              </p:par>
                              <p:par>
                                <p:cTn id="125" presetID="1" presetClass="emph" presetSubtype="2" fill="hold" nodeType="withEffect">
                                  <p:stCondLst>
                                    <p:cond delay="3500"/>
                                  </p:stCondLst>
                                  <p:childTnLst>
                                    <p:animClr clrSpc="rgb" dir="cw">
                                      <p:cBhvr>
                                        <p:cTn id="126" dur="10" fill="hold"/>
                                        <p:tgtEl>
                                          <p:spTgt spid="17"/>
                                        </p:tgtEl>
                                        <p:attrNameLst>
                                          <p:attrName>fillcolor</p:attrName>
                                        </p:attrNameLst>
                                      </p:cBhvr>
                                      <p:to>
                                        <a:srgbClr val="FFFFFF"/>
                                      </p:to>
                                    </p:animClr>
                                    <p:set>
                                      <p:cBhvr>
                                        <p:cTn id="127" dur="10" fill="hold"/>
                                        <p:tgtEl>
                                          <p:spTgt spid="17"/>
                                        </p:tgtEl>
                                        <p:attrNameLst>
                                          <p:attrName>fill.type</p:attrName>
                                        </p:attrNameLst>
                                      </p:cBhvr>
                                      <p:to>
                                        <p:strVal val="solid"/>
                                      </p:to>
                                    </p:set>
                                    <p:set>
                                      <p:cBhvr>
                                        <p:cTn id="128" dur="10" fill="hold"/>
                                        <p:tgtEl>
                                          <p:spTgt spid="17"/>
                                        </p:tgtEl>
                                        <p:attrNameLst>
                                          <p:attrName>fill.on</p:attrName>
                                        </p:attrNameLst>
                                      </p:cBhvr>
                                      <p:to>
                                        <p:strVal val="true"/>
                                      </p:to>
                                    </p:set>
                                  </p:childTnLst>
                                </p:cTn>
                              </p:par>
                              <p:par>
                                <p:cTn id="129" presetID="1" presetClass="entr" presetSubtype="0" fill="hold" grpId="10" nodeType="withEffect">
                                  <p:stCondLst>
                                    <p:cond delay="4000"/>
                                  </p:stCondLst>
                                  <p:childTnLst>
                                    <p:set>
                                      <p:cBhvr>
                                        <p:cTn id="130" dur="1" fill="hold">
                                          <p:stCondLst>
                                            <p:cond delay="0"/>
                                          </p:stCondLst>
                                        </p:cTn>
                                        <p:tgtEl>
                                          <p:spTgt spid="22"/>
                                        </p:tgtEl>
                                        <p:attrNameLst>
                                          <p:attrName>style.visibility</p:attrName>
                                        </p:attrNameLst>
                                      </p:cBhvr>
                                      <p:to>
                                        <p:strVal val="visible"/>
                                      </p:to>
                                    </p:set>
                                  </p:childTnLst>
                                </p:cTn>
                              </p:par>
                              <p:par>
                                <p:cTn id="131" presetID="1" presetClass="exit" presetSubtype="0" fill="hold" grpId="9" nodeType="withEffect">
                                  <p:stCondLst>
                                    <p:cond delay="4000"/>
                                  </p:stCondLst>
                                  <p:childTnLst>
                                    <p:set>
                                      <p:cBhvr>
                                        <p:cTn id="132" dur="1" fill="hold">
                                          <p:stCondLst>
                                            <p:cond delay="0"/>
                                          </p:stCondLst>
                                        </p:cTn>
                                        <p:tgtEl>
                                          <p:spTgt spid="21"/>
                                        </p:tgtEl>
                                        <p:attrNameLst>
                                          <p:attrName>style.visibility</p:attrName>
                                        </p:attrNameLst>
                                      </p:cBhvr>
                                      <p:to>
                                        <p:strVal val="hidden"/>
                                      </p:to>
                                    </p:set>
                                  </p:childTnLst>
                                </p:cTn>
                              </p:par>
                              <p:par>
                                <p:cTn id="133" presetID="7" presetClass="emph" presetSubtype="2" fill="hold" nodeType="withEffect">
                                  <p:stCondLst>
                                    <p:cond delay="4000"/>
                                  </p:stCondLst>
                                  <p:childTnLst>
                                    <p:animClr clrSpc="rgb" dir="cw">
                                      <p:cBhvr>
                                        <p:cTn id="134" dur="10" fill="hold"/>
                                        <p:tgtEl>
                                          <p:spTgt spid="11"/>
                                        </p:tgtEl>
                                        <p:attrNameLst>
                                          <p:attrName>stroke.color</p:attrName>
                                        </p:attrNameLst>
                                      </p:cBhvr>
                                      <p:to>
                                        <a:srgbClr val="FF0000"/>
                                      </p:to>
                                    </p:animClr>
                                    <p:set>
                                      <p:cBhvr>
                                        <p:cTn id="135" dur="10" fill="hold"/>
                                        <p:tgtEl>
                                          <p:spTgt spid="11"/>
                                        </p:tgtEl>
                                        <p:attrNameLst>
                                          <p:attrName>stroke.on</p:attrName>
                                        </p:attrNameLst>
                                      </p:cBhvr>
                                      <p:to>
                                        <p:strVal val="true"/>
                                      </p:to>
                                    </p:set>
                                  </p:childTnLst>
                                </p:cTn>
                              </p:par>
                              <p:par>
                                <p:cTn id="136" presetID="1" presetClass="emph" presetSubtype="2" fill="hold" nodeType="withEffect">
                                  <p:stCondLst>
                                    <p:cond delay="4000"/>
                                  </p:stCondLst>
                                  <p:childTnLst>
                                    <p:animClr clrSpc="rgb" dir="cw">
                                      <p:cBhvr>
                                        <p:cTn id="137" dur="10" fill="hold"/>
                                        <p:tgtEl>
                                          <p:spTgt spid="17"/>
                                        </p:tgtEl>
                                        <p:attrNameLst>
                                          <p:attrName>fillcolor</p:attrName>
                                        </p:attrNameLst>
                                      </p:cBhvr>
                                      <p:to>
                                        <a:srgbClr val="FF0000"/>
                                      </p:to>
                                    </p:animClr>
                                    <p:set>
                                      <p:cBhvr>
                                        <p:cTn id="138" dur="10" fill="hold"/>
                                        <p:tgtEl>
                                          <p:spTgt spid="17"/>
                                        </p:tgtEl>
                                        <p:attrNameLst>
                                          <p:attrName>fill.type</p:attrName>
                                        </p:attrNameLst>
                                      </p:cBhvr>
                                      <p:to>
                                        <p:strVal val="solid"/>
                                      </p:to>
                                    </p:set>
                                    <p:set>
                                      <p:cBhvr>
                                        <p:cTn id="139" dur="10" fill="hold"/>
                                        <p:tgtEl>
                                          <p:spTgt spid="17"/>
                                        </p:tgtEl>
                                        <p:attrNameLst>
                                          <p:attrName>fill.on</p:attrName>
                                        </p:attrNameLst>
                                      </p:cBhvr>
                                      <p:to>
                                        <p:strVal val="true"/>
                                      </p:to>
                                    </p:set>
                                  </p:childTnLst>
                                </p:cTn>
                              </p:par>
                              <p:par>
                                <p:cTn id="140" presetID="1" presetClass="exit" presetSubtype="0" fill="hold" grpId="11" nodeType="withEffect">
                                  <p:stCondLst>
                                    <p:cond delay="4500"/>
                                  </p:stCondLst>
                                  <p:childTnLst>
                                    <p:set>
                                      <p:cBhvr>
                                        <p:cTn id="141" dur="1" fill="hold">
                                          <p:stCondLst>
                                            <p:cond delay="0"/>
                                          </p:stCondLst>
                                        </p:cTn>
                                        <p:tgtEl>
                                          <p:spTgt spid="22"/>
                                        </p:tgtEl>
                                        <p:attrNameLst>
                                          <p:attrName>style.visibility</p:attrName>
                                        </p:attrNameLst>
                                      </p:cBhvr>
                                      <p:to>
                                        <p:strVal val="hidden"/>
                                      </p:to>
                                    </p:set>
                                  </p:childTnLst>
                                </p:cTn>
                              </p:par>
                              <p:par>
                                <p:cTn id="142" presetID="1" presetClass="entr" presetSubtype="0" fill="hold" grpId="10" nodeType="withEffect">
                                  <p:stCondLst>
                                    <p:cond delay="4500"/>
                                  </p:stCondLst>
                                  <p:childTnLst>
                                    <p:set>
                                      <p:cBhvr>
                                        <p:cTn id="143" dur="1" fill="hold">
                                          <p:stCondLst>
                                            <p:cond delay="0"/>
                                          </p:stCondLst>
                                        </p:cTn>
                                        <p:tgtEl>
                                          <p:spTgt spid="21"/>
                                        </p:tgtEl>
                                        <p:attrNameLst>
                                          <p:attrName>style.visibility</p:attrName>
                                        </p:attrNameLst>
                                      </p:cBhvr>
                                      <p:to>
                                        <p:strVal val="visible"/>
                                      </p:to>
                                    </p:set>
                                  </p:childTnLst>
                                </p:cTn>
                              </p:par>
                              <p:par>
                                <p:cTn id="144" presetID="7" presetClass="emph" presetSubtype="2" fill="hold" nodeType="withEffect">
                                  <p:stCondLst>
                                    <p:cond delay="4500"/>
                                  </p:stCondLst>
                                  <p:childTnLst>
                                    <p:animClr clrSpc="rgb" dir="cw">
                                      <p:cBhvr>
                                        <p:cTn id="145" dur="10" fill="hold"/>
                                        <p:tgtEl>
                                          <p:spTgt spid="11"/>
                                        </p:tgtEl>
                                        <p:attrNameLst>
                                          <p:attrName>stroke.color</p:attrName>
                                        </p:attrNameLst>
                                      </p:cBhvr>
                                      <p:to>
                                        <a:srgbClr val="FF0000"/>
                                      </p:to>
                                    </p:animClr>
                                    <p:set>
                                      <p:cBhvr>
                                        <p:cTn id="146" dur="10" fill="hold"/>
                                        <p:tgtEl>
                                          <p:spTgt spid="11"/>
                                        </p:tgtEl>
                                        <p:attrNameLst>
                                          <p:attrName>stroke.on</p:attrName>
                                        </p:attrNameLst>
                                      </p:cBhvr>
                                      <p:to>
                                        <p:strVal val="true"/>
                                      </p:to>
                                    </p:set>
                                  </p:childTnLst>
                                </p:cTn>
                              </p:par>
                              <p:par>
                                <p:cTn id="147" presetID="1" presetClass="emph" presetSubtype="2" fill="hold" nodeType="withEffect">
                                  <p:stCondLst>
                                    <p:cond delay="4500"/>
                                  </p:stCondLst>
                                  <p:childTnLst>
                                    <p:animClr clrSpc="rgb" dir="cw">
                                      <p:cBhvr>
                                        <p:cTn id="148" dur="10" fill="hold"/>
                                        <p:tgtEl>
                                          <p:spTgt spid="17"/>
                                        </p:tgtEl>
                                        <p:attrNameLst>
                                          <p:attrName>fillcolor</p:attrName>
                                        </p:attrNameLst>
                                      </p:cBhvr>
                                      <p:to>
                                        <a:srgbClr val="FFFFFF"/>
                                      </p:to>
                                    </p:animClr>
                                    <p:set>
                                      <p:cBhvr>
                                        <p:cTn id="149" dur="10" fill="hold"/>
                                        <p:tgtEl>
                                          <p:spTgt spid="17"/>
                                        </p:tgtEl>
                                        <p:attrNameLst>
                                          <p:attrName>fill.type</p:attrName>
                                        </p:attrNameLst>
                                      </p:cBhvr>
                                      <p:to>
                                        <p:strVal val="solid"/>
                                      </p:to>
                                    </p:set>
                                    <p:set>
                                      <p:cBhvr>
                                        <p:cTn id="150" dur="10" fill="hold"/>
                                        <p:tgtEl>
                                          <p:spTgt spid="17"/>
                                        </p:tgtEl>
                                        <p:attrNameLst>
                                          <p:attrName>fill.on</p:attrName>
                                        </p:attrNameLst>
                                      </p:cBhvr>
                                      <p:to>
                                        <p:strVal val="true"/>
                                      </p:to>
                                    </p:set>
                                  </p:childTnLst>
                                </p:cTn>
                              </p:par>
                              <p:par>
                                <p:cTn id="151" presetID="1" presetClass="entr" presetSubtype="0" fill="hold" grpId="12" nodeType="withEffect">
                                  <p:stCondLst>
                                    <p:cond delay="5000"/>
                                  </p:stCondLst>
                                  <p:childTnLst>
                                    <p:set>
                                      <p:cBhvr>
                                        <p:cTn id="152" dur="1" fill="hold">
                                          <p:stCondLst>
                                            <p:cond delay="0"/>
                                          </p:stCondLst>
                                        </p:cTn>
                                        <p:tgtEl>
                                          <p:spTgt spid="22"/>
                                        </p:tgtEl>
                                        <p:attrNameLst>
                                          <p:attrName>style.visibility</p:attrName>
                                        </p:attrNameLst>
                                      </p:cBhvr>
                                      <p:to>
                                        <p:strVal val="visible"/>
                                      </p:to>
                                    </p:set>
                                  </p:childTnLst>
                                </p:cTn>
                              </p:par>
                              <p:par>
                                <p:cTn id="153" presetID="1" presetClass="exit" presetSubtype="0" fill="hold" grpId="11" nodeType="withEffect">
                                  <p:stCondLst>
                                    <p:cond delay="5000"/>
                                  </p:stCondLst>
                                  <p:childTnLst>
                                    <p:set>
                                      <p:cBhvr>
                                        <p:cTn id="154" dur="1" fill="hold">
                                          <p:stCondLst>
                                            <p:cond delay="0"/>
                                          </p:stCondLst>
                                        </p:cTn>
                                        <p:tgtEl>
                                          <p:spTgt spid="21"/>
                                        </p:tgtEl>
                                        <p:attrNameLst>
                                          <p:attrName>style.visibility</p:attrName>
                                        </p:attrNameLst>
                                      </p:cBhvr>
                                      <p:to>
                                        <p:strVal val="hidden"/>
                                      </p:to>
                                    </p:set>
                                  </p:childTnLst>
                                </p:cTn>
                              </p:par>
                              <p:par>
                                <p:cTn id="155" presetID="7" presetClass="emph" presetSubtype="2" fill="hold" nodeType="withEffect">
                                  <p:stCondLst>
                                    <p:cond delay="5000"/>
                                  </p:stCondLst>
                                  <p:childTnLst>
                                    <p:animClr clrSpc="rgb" dir="cw">
                                      <p:cBhvr>
                                        <p:cTn id="156" dur="10" fill="hold"/>
                                        <p:tgtEl>
                                          <p:spTgt spid="11"/>
                                        </p:tgtEl>
                                        <p:attrNameLst>
                                          <p:attrName>stroke.color</p:attrName>
                                        </p:attrNameLst>
                                      </p:cBhvr>
                                      <p:to>
                                        <a:srgbClr val="FF0000"/>
                                      </p:to>
                                    </p:animClr>
                                    <p:set>
                                      <p:cBhvr>
                                        <p:cTn id="157" dur="10" fill="hold"/>
                                        <p:tgtEl>
                                          <p:spTgt spid="11"/>
                                        </p:tgtEl>
                                        <p:attrNameLst>
                                          <p:attrName>stroke.on</p:attrName>
                                        </p:attrNameLst>
                                      </p:cBhvr>
                                      <p:to>
                                        <p:strVal val="true"/>
                                      </p:to>
                                    </p:set>
                                  </p:childTnLst>
                                </p:cTn>
                              </p:par>
                              <p:par>
                                <p:cTn id="158" presetID="1" presetClass="emph" presetSubtype="2" fill="hold" nodeType="withEffect">
                                  <p:stCondLst>
                                    <p:cond delay="5000"/>
                                  </p:stCondLst>
                                  <p:childTnLst>
                                    <p:animClr clrSpc="rgb" dir="cw">
                                      <p:cBhvr>
                                        <p:cTn id="159" dur="10" fill="hold"/>
                                        <p:tgtEl>
                                          <p:spTgt spid="17"/>
                                        </p:tgtEl>
                                        <p:attrNameLst>
                                          <p:attrName>fillcolor</p:attrName>
                                        </p:attrNameLst>
                                      </p:cBhvr>
                                      <p:to>
                                        <a:srgbClr val="FF0000"/>
                                      </p:to>
                                    </p:animClr>
                                    <p:set>
                                      <p:cBhvr>
                                        <p:cTn id="160" dur="10" fill="hold"/>
                                        <p:tgtEl>
                                          <p:spTgt spid="17"/>
                                        </p:tgtEl>
                                        <p:attrNameLst>
                                          <p:attrName>fill.type</p:attrName>
                                        </p:attrNameLst>
                                      </p:cBhvr>
                                      <p:to>
                                        <p:strVal val="solid"/>
                                      </p:to>
                                    </p:set>
                                    <p:set>
                                      <p:cBhvr>
                                        <p:cTn id="161" dur="10" fill="hold"/>
                                        <p:tgtEl>
                                          <p:spTgt spid="17"/>
                                        </p:tgtEl>
                                        <p:attrNameLst>
                                          <p:attrName>fill.on</p:attrName>
                                        </p:attrNameLst>
                                      </p:cBhvr>
                                      <p:to>
                                        <p:strVal val="true"/>
                                      </p:to>
                                    </p:set>
                                  </p:childTnLst>
                                </p:cTn>
                              </p:par>
                              <p:par>
                                <p:cTn id="162" presetID="10" presetClass="entr" presetSubtype="0" fill="hold" nodeType="withEffect">
                                  <p:stCondLst>
                                    <p:cond delay="1500"/>
                                  </p:stCondLst>
                                  <p:childTnLst>
                                    <p:set>
                                      <p:cBhvr>
                                        <p:cTn id="163" dur="1" fill="hold">
                                          <p:stCondLst>
                                            <p:cond delay="0"/>
                                          </p:stCondLst>
                                        </p:cTn>
                                        <p:tgtEl>
                                          <p:spTgt spid="23"/>
                                        </p:tgtEl>
                                        <p:attrNameLst>
                                          <p:attrName>style.visibility</p:attrName>
                                        </p:attrNameLst>
                                      </p:cBhvr>
                                      <p:to>
                                        <p:strVal val="visible"/>
                                      </p:to>
                                    </p:set>
                                    <p:animEffect transition="in" filter="fade">
                                      <p:cBhvr>
                                        <p:cTn id="164" dur="3000"/>
                                        <p:tgtEl>
                                          <p:spTgt spid="23"/>
                                        </p:tgtEl>
                                      </p:cBhvr>
                                    </p:animEffect>
                                  </p:childTnLst>
                                </p:cTn>
                              </p:par>
                              <p:par>
                                <p:cTn id="165" presetID="10" presetClass="entr" presetSubtype="0" fill="hold" nodeType="withEffect">
                                  <p:stCondLst>
                                    <p:cond delay="2000"/>
                                  </p:stCondLst>
                                  <p:childTnLst>
                                    <p:set>
                                      <p:cBhvr>
                                        <p:cTn id="166" dur="1" fill="hold">
                                          <p:stCondLst>
                                            <p:cond delay="0"/>
                                          </p:stCondLst>
                                        </p:cTn>
                                        <p:tgtEl>
                                          <p:spTgt spid="24"/>
                                        </p:tgtEl>
                                        <p:attrNameLst>
                                          <p:attrName>style.visibility</p:attrName>
                                        </p:attrNameLst>
                                      </p:cBhvr>
                                      <p:to>
                                        <p:strVal val="visible"/>
                                      </p:to>
                                    </p:set>
                                    <p:animEffect transition="in" filter="fade">
                                      <p:cBhvr>
                                        <p:cTn id="167" dur="3000"/>
                                        <p:tgtEl>
                                          <p:spTgt spid="24"/>
                                        </p:tgtEl>
                                      </p:cBhvr>
                                    </p:animEffect>
                                  </p:childTnLst>
                                </p:cTn>
                              </p:par>
                              <p:par>
                                <p:cTn id="168" presetID="10" presetClass="entr" presetSubtype="0" fill="hold" nodeType="withEffect">
                                  <p:stCondLst>
                                    <p:cond delay="2000"/>
                                  </p:stCondLst>
                                  <p:childTnLst>
                                    <p:set>
                                      <p:cBhvr>
                                        <p:cTn id="169" dur="1" fill="hold">
                                          <p:stCondLst>
                                            <p:cond delay="0"/>
                                          </p:stCondLst>
                                        </p:cTn>
                                        <p:tgtEl>
                                          <p:spTgt spid="27"/>
                                        </p:tgtEl>
                                        <p:attrNameLst>
                                          <p:attrName>style.visibility</p:attrName>
                                        </p:attrNameLst>
                                      </p:cBhvr>
                                      <p:to>
                                        <p:strVal val="visible"/>
                                      </p:to>
                                    </p:set>
                                    <p:animEffect transition="in" filter="fade">
                                      <p:cBhvr>
                                        <p:cTn id="170" dur="3000"/>
                                        <p:tgtEl>
                                          <p:spTgt spid="27"/>
                                        </p:tgtEl>
                                      </p:cBhvr>
                                    </p:animEffect>
                                  </p:childTnLst>
                                </p:cTn>
                              </p:par>
                              <p:par>
                                <p:cTn id="171" presetID="10" presetClass="entr" presetSubtype="0" fill="hold" nodeType="withEffect">
                                  <p:stCondLst>
                                    <p:cond delay="2500"/>
                                  </p:stCondLst>
                                  <p:childTnLst>
                                    <p:set>
                                      <p:cBhvr>
                                        <p:cTn id="172" dur="1" fill="hold">
                                          <p:stCondLst>
                                            <p:cond delay="0"/>
                                          </p:stCondLst>
                                        </p:cTn>
                                        <p:tgtEl>
                                          <p:spTgt spid="26"/>
                                        </p:tgtEl>
                                        <p:attrNameLst>
                                          <p:attrName>style.visibility</p:attrName>
                                        </p:attrNameLst>
                                      </p:cBhvr>
                                      <p:to>
                                        <p:strVal val="visible"/>
                                      </p:to>
                                    </p:set>
                                    <p:animEffect transition="in" filter="fade">
                                      <p:cBhvr>
                                        <p:cTn id="173" dur="3000"/>
                                        <p:tgtEl>
                                          <p:spTgt spid="26"/>
                                        </p:tgtEl>
                                      </p:cBhvr>
                                    </p:animEffect>
                                  </p:childTnLst>
                                </p:cTn>
                              </p:par>
                              <p:par>
                                <p:cTn id="174" presetID="10" presetClass="entr" presetSubtype="0" fill="hold" nodeType="withEffect">
                                  <p:stCondLst>
                                    <p:cond delay="2500"/>
                                  </p:stCondLst>
                                  <p:childTnLst>
                                    <p:set>
                                      <p:cBhvr>
                                        <p:cTn id="175" dur="1" fill="hold">
                                          <p:stCondLst>
                                            <p:cond delay="0"/>
                                          </p:stCondLst>
                                        </p:cTn>
                                        <p:tgtEl>
                                          <p:spTgt spid="25"/>
                                        </p:tgtEl>
                                        <p:attrNameLst>
                                          <p:attrName>style.visibility</p:attrName>
                                        </p:attrNameLst>
                                      </p:cBhvr>
                                      <p:to>
                                        <p:strVal val="visible"/>
                                      </p:to>
                                    </p:set>
                                    <p:animEffect transition="in" filter="fade">
                                      <p:cBhvr>
                                        <p:cTn id="176" dur="3000"/>
                                        <p:tgtEl>
                                          <p:spTgt spid="25"/>
                                        </p:tgtEl>
                                      </p:cBhvr>
                                    </p:animEffect>
                                  </p:childTnLst>
                                </p:cTn>
                              </p:par>
                            </p:childTnLst>
                          </p:cTn>
                        </p:par>
                      </p:childTnLst>
                    </p:cTn>
                  </p:par>
                  <p:par>
                    <p:cTn id="177" fill="hold" nodeType="clickPar">
                      <p:stCondLst>
                        <p:cond delay="indefinite"/>
                      </p:stCondLst>
                      <p:childTnLst>
                        <p:par>
                          <p:cTn id="178" fill="hold" nodeType="withGroup">
                            <p:stCondLst>
                              <p:cond delay="0"/>
                            </p:stCondLst>
                            <p:childTnLst>
                              <p:par>
                                <p:cTn id="179" presetID="22" presetClass="entr" presetSubtype="8" fill="hold" grpId="0" nodeType="clickEffect">
                                  <p:stCondLst>
                                    <p:cond delay="0"/>
                                  </p:stCondLst>
                                  <p:childTnLst>
                                    <p:set>
                                      <p:cBhvr>
                                        <p:cTn id="180" dur="1" fill="hold">
                                          <p:stCondLst>
                                            <p:cond delay="0"/>
                                          </p:stCondLst>
                                        </p:cTn>
                                        <p:tgtEl>
                                          <p:spTgt spid="33"/>
                                        </p:tgtEl>
                                        <p:attrNameLst>
                                          <p:attrName>style.visibility</p:attrName>
                                        </p:attrNameLst>
                                      </p:cBhvr>
                                      <p:to>
                                        <p:strVal val="visible"/>
                                      </p:to>
                                    </p:set>
                                    <p:animEffect transition="in" filter="wipe(left)">
                                      <p:cBhvr>
                                        <p:cTn id="181" dur="750"/>
                                        <p:tgtEl>
                                          <p:spTgt spid="33"/>
                                        </p:tgtEl>
                                      </p:cBhvr>
                                    </p:animEffect>
                                  </p:childTnLst>
                                </p:cTn>
                              </p:par>
                            </p:childTnLst>
                          </p:cTn>
                        </p:par>
                      </p:childTnLst>
                    </p:cTn>
                  </p:par>
                  <p:par>
                    <p:cTn id="182" fill="hold" nodeType="clickPar">
                      <p:stCondLst>
                        <p:cond delay="indefinite"/>
                      </p:stCondLst>
                      <p:childTnLst>
                        <p:par>
                          <p:cTn id="183" fill="hold" nodeType="withGroup">
                            <p:stCondLst>
                              <p:cond delay="0"/>
                            </p:stCondLst>
                            <p:childTnLst>
                              <p:par>
                                <p:cTn id="184" presetID="22" presetClass="entr" presetSubtype="8" fill="hold" grpId="0" nodeType="clickEffect">
                                  <p:stCondLst>
                                    <p:cond delay="0"/>
                                  </p:stCondLst>
                                  <p:childTnLst>
                                    <p:set>
                                      <p:cBhvr>
                                        <p:cTn id="185" dur="1" fill="hold">
                                          <p:stCondLst>
                                            <p:cond delay="0"/>
                                          </p:stCondLst>
                                        </p:cTn>
                                        <p:tgtEl>
                                          <p:spTgt spid="32"/>
                                        </p:tgtEl>
                                        <p:attrNameLst>
                                          <p:attrName>style.visibility</p:attrName>
                                        </p:attrNameLst>
                                      </p:cBhvr>
                                      <p:to>
                                        <p:strVal val="visible"/>
                                      </p:to>
                                    </p:set>
                                    <p:animEffect transition="in" filter="wipe(left)">
                                      <p:cBhvr>
                                        <p:cTn id="186" dur="750"/>
                                        <p:tgtEl>
                                          <p:spTgt spid="32"/>
                                        </p:tgtEl>
                                      </p:cBhvr>
                                    </p:animEffect>
                                  </p:childTnLst>
                                </p:cTn>
                              </p:par>
                              <p:par>
                                <p:cTn id="187" presetID="22" presetClass="entr" presetSubtype="8" fill="hold" grpId="0" nodeType="withEffect">
                                  <p:stCondLst>
                                    <p:cond delay="0"/>
                                  </p:stCondLst>
                                  <p:childTnLst>
                                    <p:set>
                                      <p:cBhvr>
                                        <p:cTn id="188" dur="1" fill="hold">
                                          <p:stCondLst>
                                            <p:cond delay="0"/>
                                          </p:stCondLst>
                                        </p:cTn>
                                        <p:tgtEl>
                                          <p:spTgt spid="31"/>
                                        </p:tgtEl>
                                        <p:attrNameLst>
                                          <p:attrName>style.visibility</p:attrName>
                                        </p:attrNameLst>
                                      </p:cBhvr>
                                      <p:to>
                                        <p:strVal val="visible"/>
                                      </p:to>
                                    </p:set>
                                    <p:animEffect transition="in" filter="wipe(left)">
                                      <p:cBhvr>
                                        <p:cTn id="189" dur="750"/>
                                        <p:tgtEl>
                                          <p:spTgt spid="31"/>
                                        </p:tgtEl>
                                      </p:cBhvr>
                                    </p:animEffect>
                                  </p:childTnLst>
                                </p:cTn>
                              </p:par>
                            </p:childTnLst>
                          </p:cTn>
                        </p:par>
                      </p:childTnLst>
                    </p:cTn>
                  </p:par>
                  <p:par>
                    <p:cTn id="190" fill="hold" nodeType="clickPar">
                      <p:stCondLst>
                        <p:cond delay="indefinite"/>
                      </p:stCondLst>
                      <p:childTnLst>
                        <p:par>
                          <p:cTn id="191" fill="hold" nodeType="withGroup">
                            <p:stCondLst>
                              <p:cond delay="0"/>
                            </p:stCondLst>
                            <p:childTnLst>
                              <p:par>
                                <p:cTn id="192" presetID="1" presetClass="entr" presetSubtype="0" fill="hold" grpId="0" nodeType="clickEffect">
                                  <p:stCondLst>
                                    <p:cond delay="0"/>
                                  </p:stCondLst>
                                  <p:childTnLst>
                                    <p:set>
                                      <p:cBhvr>
                                        <p:cTn id="193"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1" grpId="2"/>
      <p:bldP spid="21" grpId="3"/>
      <p:bldP spid="21" grpId="4"/>
      <p:bldP spid="21" grpId="5"/>
      <p:bldP spid="21" grpId="6"/>
      <p:bldP spid="21" grpId="7"/>
      <p:bldP spid="21" grpId="8"/>
      <p:bldP spid="21" grpId="9"/>
      <p:bldP spid="21" grpId="10"/>
      <p:bldP spid="21" grpId="11"/>
      <p:bldP spid="22" grpId="0"/>
      <p:bldP spid="22" grpId="1"/>
      <p:bldP spid="22" grpId="2"/>
      <p:bldP spid="22" grpId="3"/>
      <p:bldP spid="22" grpId="4"/>
      <p:bldP spid="22" grpId="5"/>
      <p:bldP spid="22" grpId="6"/>
      <p:bldP spid="22" grpId="7"/>
      <p:bldP spid="22" grpId="8"/>
      <p:bldP spid="22" grpId="9"/>
      <p:bldP spid="22" grpId="10"/>
      <p:bldP spid="22" grpId="11"/>
      <p:bldP spid="22" grpId="12"/>
      <p:bldP spid="31" grpId="0" animBg="1"/>
      <p:bldP spid="32" grpId="0" animBg="1"/>
      <p:bldP spid="33" grpId="0" animBg="1"/>
      <p:bldP spid="34" grpId="0"/>
      <p:bldP spid="35" grpId="0"/>
      <p:bldP spid="35" grpId="1"/>
      <p:bldP spid="28" grpId="0"/>
      <p:bldP spid="28"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0" y="2057399"/>
            <a:ext cx="2147590" cy="1295400"/>
            <a:chOff x="914400" y="2095500"/>
            <a:chExt cx="2147590" cy="1295400"/>
          </a:xfrm>
        </p:grpSpPr>
        <p:pic>
          <p:nvPicPr>
            <p:cNvPr id="7" name="Picture 6"/>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8" name="Picture 7"/>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9" name="Picture 8"/>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10" name="Picture 9"/>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11" name="Picture 10"/>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12" name="Picture 11"/>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13" name="Picture 12"/>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14" name="Picture 13"/>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15" name="Picture 14"/>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6" name="X"/>
          <p:cNvSpPr/>
          <p:nvPr/>
        </p:nvSpPr>
        <p:spPr>
          <a:xfrm>
            <a:off x="762000"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86%</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(37/43)</a:t>
            </a:r>
          </a:p>
        </p:txBody>
      </p:sp>
      <p:grpSp>
        <p:nvGrpSpPr>
          <p:cNvPr id="17" name="Group 16"/>
          <p:cNvGrpSpPr/>
          <p:nvPr/>
        </p:nvGrpSpPr>
        <p:grpSpPr>
          <a:xfrm>
            <a:off x="3498205" y="2057400"/>
            <a:ext cx="2147590" cy="1295400"/>
            <a:chOff x="914400" y="2095500"/>
            <a:chExt cx="2147590" cy="1295400"/>
          </a:xfrm>
        </p:grpSpPr>
        <p:pic>
          <p:nvPicPr>
            <p:cNvPr id="19" name="Picture 18"/>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20" name="Picture 19"/>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21" name="Picture 20"/>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22" name="Picture 21"/>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23" name="Picture 22"/>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24" name="Picture 23"/>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25" name="Picture 24"/>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26" name="Picture 25"/>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27" name="Picture 26"/>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18" name="X"/>
          <p:cNvSpPr/>
          <p:nvPr/>
        </p:nvSpPr>
        <p:spPr>
          <a:xfrm>
            <a:off x="3498205"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83%</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(45/54)</a:t>
            </a:r>
          </a:p>
        </p:txBody>
      </p:sp>
      <p:grpSp>
        <p:nvGrpSpPr>
          <p:cNvPr id="29" name="Group 28"/>
          <p:cNvGrpSpPr/>
          <p:nvPr/>
        </p:nvGrpSpPr>
        <p:grpSpPr>
          <a:xfrm>
            <a:off x="6248400" y="2057399"/>
            <a:ext cx="2147590" cy="1295400"/>
            <a:chOff x="914400" y="2095500"/>
            <a:chExt cx="2147590" cy="1295400"/>
          </a:xfrm>
        </p:grpSpPr>
        <p:pic>
          <p:nvPicPr>
            <p:cNvPr id="31" name="Picture 30"/>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32" name="Picture 31"/>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33" name="Picture 32"/>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34" name="Picture 33"/>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35" name="Picture 34"/>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36" name="Picture 35"/>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37" name="Picture 36"/>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38" name="Picture 37"/>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39" name="Picture 38"/>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30" name="X"/>
          <p:cNvSpPr/>
          <p:nvPr/>
        </p:nvSpPr>
        <p:spPr>
          <a:xfrm>
            <a:off x="6248400" y="2057398"/>
            <a:ext cx="2147590" cy="1066801"/>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88%</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(28/32)</a:t>
            </a:r>
          </a:p>
        </p:txBody>
      </p:sp>
      <p:sp>
        <p:nvSpPr>
          <p:cNvPr id="41" name="Rectangle 40"/>
          <p:cNvSpPr/>
          <p:nvPr/>
        </p:nvSpPr>
        <p:spPr>
          <a:xfrm>
            <a:off x="609602"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5B9BD5"/>
                </a:solidFill>
                <a:effectLst/>
                <a:uLnTx/>
                <a:uFillTx/>
                <a:latin typeface="Calibri Light"/>
                <a:ea typeface="+mn-ea"/>
                <a:cs typeface="+mn-cs"/>
              </a:rPr>
              <a:t>A</a:t>
            </a:r>
            <a:r>
              <a:rPr kumimoji="0" lang="en-US" sz="4000" b="1" i="0" u="none" strike="noStrike" kern="1200" cap="none" spc="0" normalizeH="0" baseline="0" noProof="0">
                <a:ln>
                  <a:noFill/>
                </a:ln>
                <a:solidFill>
                  <a:srgbClr val="5B9BD5"/>
                </a:solidFill>
                <a:effectLst/>
                <a:uLnTx/>
                <a:uFillTx/>
                <a:latin typeface="Calibri Light"/>
                <a:ea typeface="+mn-ea"/>
                <a:cs typeface="+mn-cs"/>
              </a:rPr>
              <a:t> </a:t>
            </a:r>
            <a:r>
              <a:rPr kumimoji="0" lang="en-US" sz="3200" b="0" i="0" u="none" strike="noStrike" kern="1200" cap="none" spc="0" normalizeH="0" baseline="0" noProof="0">
                <a:ln>
                  <a:noFill/>
                </a:ln>
                <a:solidFill>
                  <a:srgbClr val="5B9BD5"/>
                </a:solidFill>
                <a:effectLst/>
                <a:uLnTx/>
                <a:uFillTx/>
                <a:latin typeface="Calibri Light"/>
                <a:ea typeface="+mn-ea"/>
                <a:cs typeface="+mn-cs"/>
              </a:rPr>
              <a:t>company</a:t>
            </a:r>
            <a:endParaRPr kumimoji="0" lang="en-US" sz="4000" b="0" i="0" u="none" strike="noStrike" kern="1200" cap="none" spc="0" normalizeH="0" baseline="0" noProof="0">
              <a:ln>
                <a:noFill/>
              </a:ln>
              <a:solidFill>
                <a:srgbClr val="5B9BD5"/>
              </a:solidFill>
              <a:effectLst/>
              <a:uLnTx/>
              <a:uFillTx/>
              <a:latin typeface="Calibri Light"/>
              <a:ea typeface="+mn-ea"/>
              <a:cs typeface="+mn-cs"/>
            </a:endParaRPr>
          </a:p>
        </p:txBody>
      </p:sp>
      <p:sp>
        <p:nvSpPr>
          <p:cNvPr id="42" name="Rectangle 41"/>
          <p:cNvSpPr/>
          <p:nvPr/>
        </p:nvSpPr>
        <p:spPr>
          <a:xfrm>
            <a:off x="3352801" y="1066801"/>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ED7D31"/>
                </a:solidFill>
                <a:effectLst/>
                <a:uLnTx/>
                <a:uFillTx/>
                <a:latin typeface="Calibri Light"/>
                <a:ea typeface="+mn-ea"/>
                <a:cs typeface="+mn-cs"/>
              </a:rPr>
              <a:t>B</a:t>
            </a:r>
            <a:r>
              <a:rPr kumimoji="0" lang="en-US" sz="4000" b="0" i="0" u="none" strike="noStrike" kern="1200" cap="none" spc="0" normalizeH="0" baseline="0" noProof="0">
                <a:ln>
                  <a:noFill/>
                </a:ln>
                <a:solidFill>
                  <a:srgbClr val="ED7D31"/>
                </a:solidFill>
                <a:effectLst/>
                <a:uLnTx/>
                <a:uFillTx/>
                <a:latin typeface="Calibri Light"/>
                <a:ea typeface="+mn-ea"/>
                <a:cs typeface="+mn-cs"/>
              </a:rPr>
              <a:t> </a:t>
            </a:r>
            <a:r>
              <a:rPr kumimoji="0" lang="en-US" sz="3200" b="0" i="0" u="none" strike="noStrike" kern="1200" cap="none" spc="0" normalizeH="0" baseline="0" noProof="0">
                <a:ln>
                  <a:noFill/>
                </a:ln>
                <a:solidFill>
                  <a:srgbClr val="ED7D31"/>
                </a:solidFill>
                <a:effectLst/>
                <a:uLnTx/>
                <a:uFillTx/>
                <a:latin typeface="Calibri Light"/>
                <a:ea typeface="+mn-ea"/>
                <a:cs typeface="+mn-cs"/>
              </a:rPr>
              <a:t>company</a:t>
            </a:r>
            <a:endParaRPr kumimoji="0" lang="en-US" sz="4000" b="0" i="0" u="none" strike="noStrike" kern="1200" cap="none" spc="0" normalizeH="0" baseline="0" noProof="0">
              <a:ln>
                <a:noFill/>
              </a:ln>
              <a:solidFill>
                <a:srgbClr val="ED7D31"/>
              </a:solidFill>
              <a:effectLst/>
              <a:uLnTx/>
              <a:uFillTx/>
              <a:latin typeface="Calibri Light"/>
              <a:ea typeface="+mn-ea"/>
              <a:cs typeface="+mn-cs"/>
            </a:endParaRPr>
          </a:p>
        </p:txBody>
      </p:sp>
      <p:sp>
        <p:nvSpPr>
          <p:cNvPr id="43" name="Rectangle 42"/>
          <p:cNvSpPr/>
          <p:nvPr/>
        </p:nvSpPr>
        <p:spPr>
          <a:xfrm>
            <a:off x="6096001"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70AD47"/>
                </a:solidFill>
                <a:effectLst/>
                <a:uLnTx/>
                <a:uFillTx/>
                <a:latin typeface="Calibri Light"/>
                <a:ea typeface="+mn-ea"/>
                <a:cs typeface="+mn-cs"/>
              </a:rPr>
              <a:t>C </a:t>
            </a:r>
            <a:r>
              <a:rPr kumimoji="0" lang="en-US" sz="3200" b="0" i="0" u="none" strike="noStrike" kern="1200" cap="none" spc="0" normalizeH="0" baseline="0" noProof="0">
                <a:ln>
                  <a:noFill/>
                </a:ln>
                <a:solidFill>
                  <a:srgbClr val="70AD47"/>
                </a:solidFill>
                <a:effectLst/>
                <a:uLnTx/>
                <a:uFillTx/>
                <a:latin typeface="Calibri Light"/>
                <a:ea typeface="+mn-ea"/>
                <a:cs typeface="+mn-cs"/>
              </a:rPr>
              <a:t>company</a:t>
            </a:r>
            <a:endParaRPr kumimoji="0" lang="en-US" sz="4000" b="0" i="0" u="none" strike="noStrike" kern="1200" cap="none" spc="0" normalizeH="0" baseline="0" noProof="0">
              <a:ln>
                <a:noFill/>
              </a:ln>
              <a:solidFill>
                <a:srgbClr val="70AD47"/>
              </a:solidFill>
              <a:effectLst/>
              <a:uLnTx/>
              <a:uFillTx/>
              <a:latin typeface="Calibri Light"/>
              <a:ea typeface="+mn-ea"/>
              <a:cs typeface="+mn-cs"/>
            </a:endParaRPr>
          </a:p>
        </p:txBody>
      </p:sp>
      <p:sp>
        <p:nvSpPr>
          <p:cNvPr id="45" name="X"/>
          <p:cNvSpPr/>
          <p:nvPr/>
        </p:nvSpPr>
        <p:spPr>
          <a:xfrm>
            <a:off x="7480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5B9BD5"/>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1.0×10</a:t>
            </a:r>
            <a:r>
              <a:rPr kumimoji="0" lang="en-US" sz="4400" b="1" i="0" u="none" strike="noStrike" kern="1200" cap="none" spc="0" normalizeH="0" baseline="3000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7</a:t>
            </a:r>
            <a:r>
              <a:rPr kumimoji="0" lang="en-US" sz="3600" b="0"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 </a:t>
            </a:r>
            <a:br>
              <a:rPr kumimoji="0" lang="en-US" sz="3600" b="0"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5B9BD5"/>
                </a:solidFill>
                <a:effectLst/>
                <a:uLnTx/>
                <a:uFillTx/>
                <a:latin typeface="Calibri Light"/>
                <a:ea typeface="+mn-ea"/>
                <a:cs typeface="Courier New" panose="02070309020205020404" pitchFamily="49" charset="0"/>
              </a:rPr>
              <a:t>errors </a:t>
            </a:r>
          </a:p>
        </p:txBody>
      </p:sp>
      <p:sp>
        <p:nvSpPr>
          <p:cNvPr id="46" name="X"/>
          <p:cNvSpPr/>
          <p:nvPr/>
        </p:nvSpPr>
        <p:spPr>
          <a:xfrm>
            <a:off x="3484215"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D7D31"/>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t>2.7×10</a:t>
            </a:r>
            <a:r>
              <a:rPr kumimoji="0" lang="en-US" sz="4400" b="1" i="0" u="none" strike="noStrike" kern="1200" cap="none" spc="0" normalizeH="0" baseline="3000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t>6</a:t>
            </a:r>
            <a:br>
              <a:rPr kumimoji="0" lang="en-US" sz="3600" b="0" i="0" u="none" strike="noStrike" kern="1200" cap="none" spc="0" normalizeH="0" baseline="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ED7D31"/>
                </a:solidFill>
                <a:effectLst/>
                <a:uLnTx/>
                <a:uFillTx/>
                <a:latin typeface="Calibri Light"/>
                <a:ea typeface="+mn-ea"/>
                <a:cs typeface="Courier New" panose="02070309020205020404" pitchFamily="49" charset="0"/>
              </a:rPr>
              <a:t>errors </a:t>
            </a:r>
          </a:p>
        </p:txBody>
      </p:sp>
      <p:sp>
        <p:nvSpPr>
          <p:cNvPr id="47" name="X"/>
          <p:cNvSpPr/>
          <p:nvPr/>
        </p:nvSpPr>
        <p:spPr>
          <a:xfrm>
            <a:off x="62344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3.3×10</a:t>
            </a:r>
            <a:r>
              <a:rPr kumimoji="0" lang="en-US" sz="4400" b="1" i="0" u="none" strike="noStrike" kern="1200" cap="none" spc="0" normalizeH="0" baseline="3000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5</a:t>
            </a:r>
            <a:r>
              <a:rPr kumimoji="0" lang="en-US" sz="3600" b="0"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 </a:t>
            </a:r>
            <a:br>
              <a:rPr kumimoji="0" lang="en-US" sz="3600" b="0"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70AD47"/>
                </a:solidFill>
                <a:effectLst/>
                <a:uLnTx/>
                <a:uFillTx/>
                <a:latin typeface="Calibri Light"/>
                <a:ea typeface="+mn-ea"/>
                <a:cs typeface="Courier New" panose="02070309020205020404" pitchFamily="49" charset="0"/>
              </a:rPr>
              <a:t>errors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48" name="Title 1"/>
          <p:cNvSpPr>
            <a:spLocks noGrp="1"/>
          </p:cNvSpPr>
          <p:nvPr>
            <p:ph type="title"/>
          </p:nvPr>
        </p:nvSpPr>
        <p:spPr>
          <a:xfrm>
            <a:off x="228600" y="-27384"/>
            <a:ext cx="8610600" cy="1066800"/>
          </a:xfrm>
        </p:spPr>
        <p:txBody>
          <a:bodyPr/>
          <a:lstStyle/>
          <a:p>
            <a:r>
              <a:rPr lang="en-US" sz="4400" b="0" dirty="0">
                <a:solidFill>
                  <a:srgbClr val="1A5712"/>
                </a:solidFill>
                <a:latin typeface="Garamond" charset="0"/>
                <a:ea typeface="ＭＳ Ｐゴシック" charset="0"/>
                <a:cs typeface="ＭＳ Ｐゴシック" charset="0"/>
              </a:rPr>
              <a:t>Most DRAM Modules Are Vulnerable</a:t>
            </a:r>
          </a:p>
        </p:txBody>
      </p:sp>
      <p:sp>
        <p:nvSpPr>
          <p:cNvPr id="44" name="Rectangle 43"/>
          <p:cNvSpPr/>
          <p:nvPr/>
        </p:nvSpPr>
        <p:spPr>
          <a:xfrm>
            <a:off x="107950" y="6165304"/>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5"/>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15713619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213682" y="990600"/>
            <a:ext cx="6731875" cy="4651892"/>
          </a:xfrm>
        </p:spPr>
      </p:pic>
      <p:pic>
        <p:nvPicPr>
          <p:cNvPr id="8" name="AllError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Punchline"/>
          <p:cNvSpPr txBox="1"/>
          <p:nvPr/>
        </p:nvSpPr>
        <p:spPr>
          <a:xfrm>
            <a:off x="228600" y="5718692"/>
            <a:ext cx="86868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All modules from </a:t>
            </a:r>
            <a:r>
              <a:rPr kumimoji="0" lang="en-US" sz="3200" b="0" i="1"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mn-cs"/>
              </a:rPr>
              <a:t>2012–2013 </a:t>
            </a:r>
            <a:r>
              <a:rPr kumimoji="0" lang="en-US" sz="3600" b="0" i="1" u="none" strike="noStrike" kern="1200" cap="none" spc="0" normalizeH="0" baseline="0" noProof="0" dirty="0">
                <a:ln>
                  <a:noFill/>
                </a:ln>
                <a:solidFill>
                  <a:srgbClr val="FF0000"/>
                </a:solidFill>
                <a:effectLst/>
                <a:uLnTx/>
                <a:uFillTx/>
                <a:latin typeface="Calibri Light"/>
                <a:ea typeface="+mn-ea"/>
                <a:cs typeface="+mn-cs"/>
              </a:rPr>
              <a:t>are vulnerable</a:t>
            </a:r>
          </a:p>
        </p:txBody>
      </p:sp>
      <p:sp>
        <p:nvSpPr>
          <p:cNvPr id="19" name="RedBox"/>
          <p:cNvSpPr/>
          <p:nvPr/>
        </p:nvSpPr>
        <p:spPr>
          <a:xfrm>
            <a:off x="5454650" y="1442720"/>
            <a:ext cx="1660525" cy="3405505"/>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First</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49859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sz="3400" dirty="0"/>
              <a:t>One Can Take Over an Otherwise-Secure System</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p:cNvPicPr>
            <a:picLocks noChangeAspect="1"/>
          </p:cNvPicPr>
          <p:nvPr/>
        </p:nvPicPr>
        <p:blipFill>
          <a:blip r:embed="rId2"/>
          <a:stretch>
            <a:fillRect/>
          </a:stretch>
        </p:blipFill>
        <p:spPr>
          <a:xfrm>
            <a:off x="1115616" y="1844824"/>
            <a:ext cx="6540500" cy="1257300"/>
          </a:xfrm>
          <a:prstGeom prst="rect">
            <a:avLst/>
          </a:prstGeom>
        </p:spPr>
      </p:pic>
      <p:pic>
        <p:nvPicPr>
          <p:cNvPr id="7" name="Picture 6"/>
          <p:cNvPicPr>
            <a:picLocks noChangeAspect="1"/>
          </p:cNvPicPr>
          <p:nvPr/>
        </p:nvPicPr>
        <p:blipFill>
          <a:blip r:embed="rId3"/>
          <a:stretch>
            <a:fillRect/>
          </a:stretch>
        </p:blipFill>
        <p:spPr>
          <a:xfrm>
            <a:off x="0" y="3348508"/>
            <a:ext cx="9144000" cy="3433292"/>
          </a:xfrm>
          <a:prstGeom prst="rect">
            <a:avLst/>
          </a:prstGeom>
        </p:spPr>
      </p:pic>
      <p:pic>
        <p:nvPicPr>
          <p:cNvPr id="8" name="Picture 7"/>
          <p:cNvPicPr>
            <a:picLocks noChangeAspect="1"/>
          </p:cNvPicPr>
          <p:nvPr/>
        </p:nvPicPr>
        <p:blipFill>
          <a:blip r:embed="rId4"/>
          <a:stretch>
            <a:fillRect/>
          </a:stretch>
        </p:blipFill>
        <p:spPr>
          <a:xfrm>
            <a:off x="-1869" y="980728"/>
            <a:ext cx="9144000" cy="952728"/>
          </a:xfrm>
          <a:prstGeom prst="rect">
            <a:avLst/>
          </a:prstGeom>
        </p:spPr>
      </p:pic>
      <p:sp>
        <p:nvSpPr>
          <p:cNvPr id="3" name="Rectangle 2"/>
          <p:cNvSpPr/>
          <p:nvPr/>
        </p:nvSpPr>
        <p:spPr>
          <a:xfrm>
            <a:off x="4572000" y="5181600"/>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hlinkClick r:id="rId5"/>
              </a:rPr>
              <a:t>Exploiting the DRAM rowhammer bug to gain kernel privileges </a:t>
            </a:r>
            <a:r>
              <a:rPr kumimoji="0" lang="en-US" sz="1800" b="0" i="0" u="none" strike="noStrike" kern="1200" cap="none" spc="0" normalizeH="0" baseline="0" noProof="0" dirty="0">
                <a:ln>
                  <a:noFill/>
                </a:ln>
                <a:solidFill>
                  <a:srgbClr val="0000FF"/>
                </a:solidFill>
                <a:effectLst/>
                <a:uLnTx/>
                <a:uFillTx/>
                <a:latin typeface="Tahoma"/>
                <a:ea typeface="+mn-ea"/>
                <a:cs typeface="+mn-cs"/>
              </a:rPr>
              <a:t>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Seaborn</a:t>
            </a:r>
            <a:r>
              <a:rPr kumimoji="0" lang="en-US" sz="1800" b="0" i="0" u="none" strike="noStrike" kern="1200" cap="none" spc="0" normalizeH="0" baseline="0" noProof="0" dirty="0">
                <a:ln>
                  <a:noFill/>
                </a:ln>
                <a:solidFill>
                  <a:srgbClr val="0000FF"/>
                </a:solidFill>
                <a:effectLst/>
                <a:uLnTx/>
                <a:uFillTx/>
                <a:latin typeface="Tahoma"/>
                <a:ea typeface="+mn-ea"/>
                <a:cs typeface="+mn-cs"/>
              </a:rPr>
              <a:t>, 2015)</a:t>
            </a:r>
          </a:p>
        </p:txBody>
      </p:sp>
      <p:sp>
        <p:nvSpPr>
          <p:cNvPr id="9" name="Rectangle 8"/>
          <p:cNvSpPr/>
          <p:nvPr/>
        </p:nvSpPr>
        <p:spPr>
          <a:xfrm>
            <a:off x="3635896" y="3212976"/>
            <a:ext cx="5493596" cy="93610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6"/>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rPr>
              <a:t> (Kim et al., ISCA 2014)</a:t>
            </a:r>
          </a:p>
        </p:txBody>
      </p:sp>
    </p:spTree>
    <p:extLst>
      <p:ext uri="{BB962C8B-B14F-4D97-AF65-F5344CB8AC3E}">
        <p14:creationId xmlns:p14="http://schemas.microsoft.com/office/powerpoint/2010/main" val="26240568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p:txBody>
          <a:bodyPr/>
          <a:lstStyle/>
          <a:p>
            <a:r>
              <a:rPr lang="en-US" dirty="0">
                <a:latin typeface="Garamond" charset="0"/>
                <a:ea typeface="ＭＳ Ｐゴシック" charset="0"/>
                <a:cs typeface="ＭＳ Ｐゴシック" charset="0"/>
              </a:rPr>
              <a:t>More Security Implications (I)</a:t>
            </a:r>
          </a:p>
        </p:txBody>
      </p:sp>
      <p:sp>
        <p:nvSpPr>
          <p:cNvPr id="256002"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A812B5F-CE3B-564D-B1D9-5770355AF2F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256003" name="TextBox 5"/>
          <p:cNvSpPr txBox="1">
            <a:spLocks noChangeArrowheads="1"/>
          </p:cNvSpPr>
          <p:nvPr/>
        </p:nvSpPr>
        <p:spPr bwMode="auto">
          <a:xfrm>
            <a:off x="228600" y="6599238"/>
            <a:ext cx="2908300"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Source: </a:t>
            </a:r>
            <a:r>
              <a:rPr kumimoji="0" lang="en-US" sz="1000" b="0" i="0" u="none" strike="noStrike" kern="1200" cap="none" spc="0" normalizeH="0" baseline="0" noProof="0">
                <a:ln>
                  <a:noFill/>
                </a:ln>
                <a:solidFill>
                  <a:srgbClr val="000000"/>
                </a:solidFill>
                <a:effectLst/>
                <a:uLnTx/>
                <a:uFillTx/>
                <a:latin typeface="Arial" charset="0"/>
                <a:ea typeface="ＭＳ Ｐゴシック" charset="0"/>
                <a:hlinkClick r:id="rId2"/>
              </a:rPr>
              <a:t>https://lab.dsst.io/32c3-slides/7197.html</a:t>
            </a: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 </a:t>
            </a:r>
          </a:p>
        </p:txBody>
      </p:sp>
      <p:pic>
        <p:nvPicPr>
          <p:cNvPr id="256004" name="Picture 6" descr="4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49796"/>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395536" y="6084004"/>
            <a:ext cx="856895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FF"/>
                </a:solidFill>
                <a:effectLst/>
                <a:uLnTx/>
                <a:uFillTx/>
                <a:latin typeface="Tahoma"/>
                <a:ea typeface="+mn-ea"/>
                <a:cs typeface="+mn-cs"/>
              </a:rPr>
              <a:t>Rowhammer.js</a:t>
            </a:r>
            <a:r>
              <a:rPr kumimoji="0" lang="en-US" sz="1800" b="0" i="0" u="none" strike="noStrike" kern="1200" cap="none" spc="0" normalizeH="0" baseline="0" noProof="0" dirty="0">
                <a:ln>
                  <a:noFill/>
                </a:ln>
                <a:solidFill>
                  <a:srgbClr val="0000FF"/>
                </a:solidFill>
                <a:effectLst/>
                <a:uLnTx/>
                <a:uFillTx/>
                <a:latin typeface="Tahoma"/>
                <a:ea typeface="+mn-ea"/>
                <a:cs typeface="+mn-cs"/>
              </a:rPr>
              <a:t>: A Remote Software-Induced Fault Attack in JavaScript (DIMVA’16)</a:t>
            </a:r>
          </a:p>
        </p:txBody>
      </p:sp>
      <p:sp>
        <p:nvSpPr>
          <p:cNvPr id="2" name="Rectangle 1"/>
          <p:cNvSpPr/>
          <p:nvPr/>
        </p:nvSpPr>
        <p:spPr>
          <a:xfrm>
            <a:off x="539552" y="1043444"/>
            <a:ext cx="8064896" cy="3847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FFFF00"/>
                </a:solidFill>
                <a:effectLst/>
                <a:uLnTx/>
                <a:uFillTx/>
                <a:latin typeface="Tahoma"/>
                <a:ea typeface="+mn-ea"/>
                <a:cs typeface="+mn-cs"/>
              </a:rPr>
              <a:t>“We can gain unrestricted access to systems of website visitors.”</a:t>
            </a:r>
          </a:p>
        </p:txBody>
      </p:sp>
    </p:spTree>
    <p:extLst>
      <p:ext uri="{BB962C8B-B14F-4D97-AF65-F5344CB8AC3E}">
        <p14:creationId xmlns:p14="http://schemas.microsoft.com/office/powerpoint/2010/main" val="1014623642"/>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Title 1"/>
          <p:cNvSpPr>
            <a:spLocks noGrp="1"/>
          </p:cNvSpPr>
          <p:nvPr>
            <p:ph type="title"/>
          </p:nvPr>
        </p:nvSpPr>
        <p:spPr/>
        <p:txBody>
          <a:bodyPr/>
          <a:lstStyle/>
          <a:p>
            <a:r>
              <a:rPr lang="en-US" dirty="0">
                <a:latin typeface="Garamond" charset="0"/>
                <a:ea typeface="ＭＳ Ｐゴシック" charset="0"/>
                <a:cs typeface="ＭＳ Ｐゴシック" charset="0"/>
              </a:rPr>
              <a:t>More Security Implications (II)</a:t>
            </a:r>
          </a:p>
        </p:txBody>
      </p:sp>
      <p:sp>
        <p:nvSpPr>
          <p:cNvPr id="257026"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3D3305A-74B5-C341-8457-3D076A48DDAD}"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57027" name="Picture 4" descr="drammer-attack-androi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96752"/>
            <a:ext cx="9144000" cy="50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7028" name="TextBox 5"/>
          <p:cNvSpPr txBox="1">
            <a:spLocks noChangeArrowheads="1"/>
          </p:cNvSpPr>
          <p:nvPr/>
        </p:nvSpPr>
        <p:spPr bwMode="auto">
          <a:xfrm>
            <a:off x="228600" y="6599238"/>
            <a:ext cx="4775200"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Source: https://</a:t>
            </a:r>
            <a:r>
              <a:rPr kumimoji="0" lang="en-US" sz="1000" b="0" i="0" u="none" strike="noStrike" kern="1200" cap="none" spc="0" normalizeH="0" baseline="0" noProof="0" dirty="0" err="1">
                <a:ln>
                  <a:noFill/>
                </a:ln>
                <a:solidFill>
                  <a:srgbClr val="000000"/>
                </a:solidFill>
                <a:effectLst/>
                <a:uLnTx/>
                <a:uFillTx/>
                <a:latin typeface="Arial" charset="0"/>
                <a:ea typeface="ＭＳ Ｐゴシック" charset="0"/>
              </a:rPr>
              <a:t>fossbytes.com</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sz="1000" b="0" i="0" u="none" strike="noStrike" kern="1200" cap="none" spc="0" normalizeH="0" baseline="0" noProof="0" dirty="0" err="1">
                <a:ln>
                  <a:noFill/>
                </a:ln>
                <a:solidFill>
                  <a:srgbClr val="000000"/>
                </a:solidFill>
                <a:effectLst/>
                <a:uLnTx/>
                <a:uFillTx/>
                <a:latin typeface="Arial" charset="0"/>
                <a:ea typeface="ＭＳ Ｐゴシック" charset="0"/>
              </a:rPr>
              <a:t>drammer</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sz="1000" b="0" i="0" u="none" strike="noStrike" kern="1200" cap="none" spc="0" normalizeH="0" baseline="0" noProof="0" dirty="0" err="1">
                <a:ln>
                  <a:noFill/>
                </a:ln>
                <a:solidFill>
                  <a:srgbClr val="000000"/>
                </a:solidFill>
                <a:effectLst/>
                <a:uLnTx/>
                <a:uFillTx/>
                <a:latin typeface="Arial" charset="0"/>
                <a:ea typeface="ＭＳ Ｐゴシック" charset="0"/>
              </a:rPr>
              <a:t>rowhammer</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-attack-android-root-devices/</a:t>
            </a:r>
          </a:p>
        </p:txBody>
      </p:sp>
      <p:sp>
        <p:nvSpPr>
          <p:cNvPr id="2" name="Rectangle 1"/>
          <p:cNvSpPr/>
          <p:nvPr/>
        </p:nvSpPr>
        <p:spPr>
          <a:xfrm>
            <a:off x="4860032" y="6165304"/>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FF"/>
                </a:solidFill>
                <a:effectLst/>
                <a:uLnTx/>
                <a:uFillTx/>
                <a:latin typeface="Tahoma"/>
                <a:ea typeface="+mn-ea"/>
                <a:cs typeface="+mn-cs"/>
              </a:rPr>
              <a:t>Drammer</a:t>
            </a:r>
            <a:r>
              <a:rPr kumimoji="0" lang="en-US" sz="1800" b="0" i="0" u="none" strike="noStrike" kern="1200" cap="none" spc="0" normalizeH="0" baseline="0" noProof="0" dirty="0">
                <a:ln>
                  <a:noFill/>
                </a:ln>
                <a:solidFill>
                  <a:srgbClr val="0000FF"/>
                </a:solidFill>
                <a:effectLst/>
                <a:uLnTx/>
                <a:uFillTx/>
                <a:latin typeface="Tahoma"/>
                <a:ea typeface="+mn-ea"/>
                <a:cs typeface="+mn-cs"/>
              </a:rPr>
              <a:t>: Deterministic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Rowhammer</a:t>
            </a:r>
            <a:r>
              <a:rPr kumimoji="0" lang="en-US" sz="1800" b="0" i="0" u="none" strike="noStrike" kern="1200" cap="none" spc="0" normalizeH="0" baseline="0" noProof="0" dirty="0">
                <a:ln>
                  <a:noFill/>
                </a:ln>
                <a:solidFill>
                  <a:srgbClr val="0000FF"/>
                </a:solidFill>
                <a:effectLst/>
                <a:uLnTx/>
                <a:uFillTx/>
                <a:latin typeface="Tahoma"/>
                <a:ea typeface="+mn-ea"/>
                <a:cs typeface="+mn-cs"/>
              </a:rPr>
              <a:t> Attacks on Mobile Platforms, CCS’16 </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3" name="Rectangle 2"/>
          <p:cNvSpPr/>
          <p:nvPr/>
        </p:nvSpPr>
        <p:spPr>
          <a:xfrm>
            <a:off x="539552" y="874524"/>
            <a:ext cx="7593722" cy="400110"/>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“Can gain control of a smart phone deterministically”</a:t>
            </a:r>
          </a:p>
        </p:txBody>
      </p:sp>
    </p:spTree>
    <p:extLst>
      <p:ext uri="{BB962C8B-B14F-4D97-AF65-F5344CB8AC3E}">
        <p14:creationId xmlns:p14="http://schemas.microsoft.com/office/powerpoint/2010/main" val="563490823"/>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818CF-AFA4-B140-8F78-17FA6388B060}"/>
              </a:ext>
            </a:extLst>
          </p:cNvPr>
          <p:cNvSpPr>
            <a:spLocks noGrp="1"/>
          </p:cNvSpPr>
          <p:nvPr>
            <p:ph type="title"/>
          </p:nvPr>
        </p:nvSpPr>
        <p:spPr/>
        <p:txBody>
          <a:bodyPr/>
          <a:lstStyle/>
          <a:p>
            <a:r>
              <a:rPr lang="en-US" dirty="0"/>
              <a:t>More Security Implications (VII)</a:t>
            </a:r>
          </a:p>
        </p:txBody>
      </p:sp>
      <p:sp>
        <p:nvSpPr>
          <p:cNvPr id="3" name="Content Placeholder 2">
            <a:extLst>
              <a:ext uri="{FF2B5EF4-FFF2-40B4-BE49-F238E27FC236}">
                <a16:creationId xmlns:a16="http://schemas.microsoft.com/office/drawing/2014/main" id="{3A10F98D-E235-E44D-A6C0-AEE698D2A8FC}"/>
              </a:ext>
            </a:extLst>
          </p:cNvPr>
          <p:cNvSpPr>
            <a:spLocks noGrp="1"/>
          </p:cNvSpPr>
          <p:nvPr>
            <p:ph idx="1"/>
          </p:nvPr>
        </p:nvSpPr>
        <p:spPr/>
        <p:txBody>
          <a:bodyPr/>
          <a:lstStyle/>
          <a:p>
            <a:r>
              <a:rPr lang="en-US" dirty="0">
                <a:solidFill>
                  <a:srgbClr val="0000FF"/>
                </a:solidFill>
              </a:rPr>
              <a:t>USENIX Security 2019</a:t>
            </a:r>
          </a:p>
          <a:p>
            <a:endParaRPr lang="en-US" dirty="0"/>
          </a:p>
        </p:txBody>
      </p:sp>
      <p:pic>
        <p:nvPicPr>
          <p:cNvPr id="6" name="Picture 5">
            <a:extLst>
              <a:ext uri="{FF2B5EF4-FFF2-40B4-BE49-F238E27FC236}">
                <a16:creationId xmlns:a16="http://schemas.microsoft.com/office/drawing/2014/main" id="{ADA32E6C-A832-7F43-84D9-9C9C4582E752}"/>
              </a:ext>
            </a:extLst>
          </p:cNvPr>
          <p:cNvPicPr>
            <a:picLocks noChangeAspect="1"/>
          </p:cNvPicPr>
          <p:nvPr/>
        </p:nvPicPr>
        <p:blipFill>
          <a:blip r:embed="rId2"/>
          <a:stretch>
            <a:fillRect/>
          </a:stretch>
        </p:blipFill>
        <p:spPr>
          <a:xfrm>
            <a:off x="228600" y="1528487"/>
            <a:ext cx="8682217" cy="2493994"/>
          </a:xfrm>
          <a:prstGeom prst="rect">
            <a:avLst/>
          </a:prstGeom>
        </p:spPr>
      </p:pic>
      <p:pic>
        <p:nvPicPr>
          <p:cNvPr id="7" name="Picture 6">
            <a:extLst>
              <a:ext uri="{FF2B5EF4-FFF2-40B4-BE49-F238E27FC236}">
                <a16:creationId xmlns:a16="http://schemas.microsoft.com/office/drawing/2014/main" id="{AC305D6E-CDEE-9C42-9EF6-D0DFEF187174}"/>
              </a:ext>
            </a:extLst>
          </p:cNvPr>
          <p:cNvPicPr>
            <a:picLocks noChangeAspect="1"/>
          </p:cNvPicPr>
          <p:nvPr/>
        </p:nvPicPr>
        <p:blipFill>
          <a:blip r:embed="rId3"/>
          <a:stretch>
            <a:fillRect/>
          </a:stretch>
        </p:blipFill>
        <p:spPr>
          <a:xfrm>
            <a:off x="-38100" y="4221088"/>
            <a:ext cx="9144000" cy="2168769"/>
          </a:xfrm>
          <a:prstGeom prst="rect">
            <a:avLst/>
          </a:prstGeom>
        </p:spPr>
      </p:pic>
    </p:spTree>
    <p:extLst>
      <p:ext uri="{BB962C8B-B14F-4D97-AF65-F5344CB8AC3E}">
        <p14:creationId xmlns:p14="http://schemas.microsoft.com/office/powerpoint/2010/main" val="289866264"/>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818CF-AFA4-B140-8F78-17FA6388B060}"/>
              </a:ext>
            </a:extLst>
          </p:cNvPr>
          <p:cNvSpPr>
            <a:spLocks noGrp="1"/>
          </p:cNvSpPr>
          <p:nvPr>
            <p:ph type="title"/>
          </p:nvPr>
        </p:nvSpPr>
        <p:spPr/>
        <p:txBody>
          <a:bodyPr/>
          <a:lstStyle/>
          <a:p>
            <a:r>
              <a:rPr lang="en-US" dirty="0"/>
              <a:t>More Security Implications (VIII)</a:t>
            </a:r>
          </a:p>
        </p:txBody>
      </p:sp>
      <p:sp>
        <p:nvSpPr>
          <p:cNvPr id="3" name="Content Placeholder 2">
            <a:extLst>
              <a:ext uri="{FF2B5EF4-FFF2-40B4-BE49-F238E27FC236}">
                <a16:creationId xmlns:a16="http://schemas.microsoft.com/office/drawing/2014/main" id="{3A10F98D-E235-E44D-A6C0-AEE698D2A8FC}"/>
              </a:ext>
            </a:extLst>
          </p:cNvPr>
          <p:cNvSpPr>
            <a:spLocks noGrp="1"/>
          </p:cNvSpPr>
          <p:nvPr>
            <p:ph idx="1"/>
          </p:nvPr>
        </p:nvSpPr>
        <p:spPr/>
        <p:txBody>
          <a:bodyPr/>
          <a:lstStyle/>
          <a:p>
            <a:r>
              <a:rPr lang="en-US" dirty="0">
                <a:solidFill>
                  <a:srgbClr val="0000FF"/>
                </a:solidFill>
              </a:rPr>
              <a:t>USENIX Security 2020</a:t>
            </a:r>
          </a:p>
          <a:p>
            <a:endParaRPr lang="en-US" dirty="0"/>
          </a:p>
        </p:txBody>
      </p:sp>
      <p:pic>
        <p:nvPicPr>
          <p:cNvPr id="4" name="Picture 3">
            <a:extLst>
              <a:ext uri="{FF2B5EF4-FFF2-40B4-BE49-F238E27FC236}">
                <a16:creationId xmlns:a16="http://schemas.microsoft.com/office/drawing/2014/main" id="{B94006CA-6278-A142-A76D-9CA853A19CC7}"/>
              </a:ext>
            </a:extLst>
          </p:cNvPr>
          <p:cNvPicPr>
            <a:picLocks noChangeAspect="1"/>
          </p:cNvPicPr>
          <p:nvPr/>
        </p:nvPicPr>
        <p:blipFill>
          <a:blip r:embed="rId2"/>
          <a:stretch>
            <a:fillRect/>
          </a:stretch>
        </p:blipFill>
        <p:spPr>
          <a:xfrm>
            <a:off x="519522" y="1484784"/>
            <a:ext cx="7920558" cy="1911447"/>
          </a:xfrm>
          <a:prstGeom prst="rect">
            <a:avLst/>
          </a:prstGeom>
        </p:spPr>
      </p:pic>
      <p:pic>
        <p:nvPicPr>
          <p:cNvPr id="5" name="Picture 4">
            <a:extLst>
              <a:ext uri="{FF2B5EF4-FFF2-40B4-BE49-F238E27FC236}">
                <a16:creationId xmlns:a16="http://schemas.microsoft.com/office/drawing/2014/main" id="{493D59EF-DDD3-BB48-80CD-308D55AA82F7}"/>
              </a:ext>
            </a:extLst>
          </p:cNvPr>
          <p:cNvPicPr>
            <a:picLocks noChangeAspect="1"/>
          </p:cNvPicPr>
          <p:nvPr/>
        </p:nvPicPr>
        <p:blipFill>
          <a:blip r:embed="rId3"/>
          <a:stretch>
            <a:fillRect/>
          </a:stretch>
        </p:blipFill>
        <p:spPr>
          <a:xfrm>
            <a:off x="627720" y="3559297"/>
            <a:ext cx="7812360" cy="3277851"/>
          </a:xfrm>
          <a:prstGeom prst="rect">
            <a:avLst/>
          </a:prstGeom>
        </p:spPr>
      </p:pic>
    </p:spTree>
    <p:extLst>
      <p:ext uri="{BB962C8B-B14F-4D97-AF65-F5344CB8AC3E}">
        <p14:creationId xmlns:p14="http://schemas.microsoft.com/office/powerpoint/2010/main" val="1164689023"/>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Scaling Issues </a:t>
            </a:r>
            <a:r>
              <a:rPr lang="en-US" b="1" dirty="0"/>
              <a:t>Are</a:t>
            </a:r>
            <a:r>
              <a:rPr lang="en-US" dirty="0"/>
              <a:t> Real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Yoongu</a:t>
            </a:r>
            <a:r>
              <a:rPr lang="en-US" sz="2000" dirty="0"/>
              <a:t> Kim, Ross Daly, </a:t>
            </a:r>
            <a:r>
              <a:rPr lang="en-US" sz="2000" dirty="0" err="1"/>
              <a:t>Jeremie</a:t>
            </a:r>
            <a:r>
              <a:rPr lang="en-US" sz="2000" dirty="0"/>
              <a:t> Kim, Chris </a:t>
            </a:r>
            <a:r>
              <a:rPr lang="en-US" sz="2000" dirty="0" err="1"/>
              <a:t>Fallin</a:t>
            </a:r>
            <a:r>
              <a:rPr lang="en-US" sz="2000" dirty="0"/>
              <a:t>, </a:t>
            </a:r>
            <a:r>
              <a:rPr lang="en-US" sz="2000" dirty="0" err="1"/>
              <a:t>Ji</a:t>
            </a:r>
            <a:r>
              <a:rPr lang="en-US" sz="2000" dirty="0"/>
              <a:t> </a:t>
            </a:r>
            <a:r>
              <a:rPr lang="en-US" sz="2000" dirty="0" err="1"/>
              <a:t>Hye</a:t>
            </a:r>
            <a:r>
              <a:rPr lang="en-US" sz="2000" dirty="0"/>
              <a:t> Lee, </a:t>
            </a:r>
            <a:r>
              <a:rPr lang="en-US" sz="2000" dirty="0" err="1"/>
              <a:t>Donghyuk</a:t>
            </a:r>
            <a:r>
              <a:rPr lang="en-US" sz="2000" dirty="0"/>
              <a:t> Lee, Chris Wilkerson, </a:t>
            </a:r>
            <a:r>
              <a:rPr lang="en-US" sz="2000" dirty="0" err="1"/>
              <a:t>Konrad</a:t>
            </a:r>
            <a:r>
              <a:rPr lang="en-US" sz="2000" dirty="0"/>
              <a:t> Lai, and Onur Mutlu,</a:t>
            </a:r>
            <a:br>
              <a:rPr lang="en-US" sz="2000" dirty="0"/>
            </a:br>
            <a:r>
              <a:rPr lang="en-US" sz="2000" b="1" dirty="0">
                <a:solidFill>
                  <a:srgbClr val="0432FF"/>
                </a:solidFill>
                <a:hlinkClick r:id="rId3">
                  <a:extLst>
                    <a:ext uri="{A12FA001-AC4F-418D-AE19-62706E023703}">
                      <ahyp:hlinkClr xmlns:ahyp="http://schemas.microsoft.com/office/drawing/2018/hyperlinkcolor" val="tx"/>
                    </a:ext>
                  </a:extLst>
                </a:hlinkClick>
              </a:rPr>
              <a:t>"Flipping Bits in Memory Without Accessing Them: An Experimental Study of DRAM Disturbance Errors"</a:t>
            </a:r>
            <a:br>
              <a:rPr lang="en-US" sz="2000" dirty="0">
                <a:solidFill>
                  <a:srgbClr val="0432FF"/>
                </a:solidFill>
              </a:rPr>
            </a:br>
            <a:r>
              <a:rPr lang="en-US" sz="2000" i="1" dirty="0"/>
              <a:t>Proceedings of the </a:t>
            </a:r>
            <a:r>
              <a:rPr lang="en-US" sz="2000" i="1" dirty="0">
                <a:hlinkClick r:id="rId4"/>
              </a:rPr>
              <a:t>41st International Symposium on Computer Architecture</a:t>
            </a:r>
            <a:r>
              <a:rPr lang="en-US" sz="2000" i="1" dirty="0"/>
              <a:t> (</a:t>
            </a:r>
            <a:r>
              <a:rPr lang="en-US" sz="2000" b="1" i="1" dirty="0"/>
              <a:t>ISCA</a:t>
            </a:r>
            <a:r>
              <a:rPr lang="en-US" sz="2000" i="1" dirty="0"/>
              <a:t>)</a:t>
            </a:r>
            <a:r>
              <a:rPr lang="en-US" sz="2000" dirty="0"/>
              <a:t>, Minneapolis, MN, June 2014.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 [</a:t>
            </a:r>
            <a:r>
              <a:rPr lang="en-US" sz="2000" dirty="0">
                <a:hlinkClick r:id="rId9"/>
              </a:rPr>
              <a:t>Source Code and Data</a:t>
            </a:r>
            <a:r>
              <a:rPr lang="en-US" sz="2000" dirty="0"/>
              <a:t>]</a:t>
            </a:r>
          </a:p>
        </p:txBody>
      </p:sp>
    </p:spTree>
    <p:extLst>
      <p:ext uri="{BB962C8B-B14F-4D97-AF65-F5344CB8AC3E}">
        <p14:creationId xmlns:p14="http://schemas.microsoft.com/office/powerpoint/2010/main" val="559258944"/>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Memory Scaling Issues </a:t>
            </a:r>
            <a:r>
              <a:rPr lang="en-US" b="1" dirty="0"/>
              <a:t>Are</a:t>
            </a:r>
            <a:r>
              <a:rPr lang="en-US" dirty="0"/>
              <a:t> Real</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p:txBody>
          <a:bodyPr/>
          <a:lstStyle/>
          <a:p>
            <a:r>
              <a:rPr lang="en-US" dirty="0"/>
              <a:t>Onur Mutlu and </a:t>
            </a:r>
            <a:r>
              <a:rPr lang="en-US" dirty="0" err="1"/>
              <a:t>Jeremie</a:t>
            </a:r>
            <a:r>
              <a:rPr lang="en-US" dirty="0"/>
              <a:t> Kim,</a:t>
            </a:r>
            <a:br>
              <a:rPr lang="en-US" dirty="0"/>
            </a:br>
            <a:r>
              <a:rPr lang="en-US" b="1" dirty="0">
                <a:solidFill>
                  <a:srgbClr val="0432FF"/>
                </a:solidFill>
                <a:hlinkClick r:id="rId2">
                  <a:extLst>
                    <a:ext uri="{A12FA001-AC4F-418D-AE19-62706E023703}">
                      <ahyp:hlinkClr xmlns:ahyp="http://schemas.microsoft.com/office/drawing/2018/hyperlinkcolor" val="tx"/>
                    </a:ext>
                  </a:extLst>
                </a:hlinkClick>
              </a:rPr>
              <a:t>"RowHammer: A Retrospective"</a:t>
            </a:r>
            <a:br>
              <a:rPr lang="en-US" dirty="0">
                <a:solidFill>
                  <a:srgbClr val="0432FF"/>
                </a:solidFill>
              </a:rPr>
            </a:br>
            <a:r>
              <a:rPr lang="en-US" i="1" dirty="0">
                <a:hlinkClick r:id="rId3"/>
              </a:rPr>
              <a:t>IEEE Transactions on Computer-Aided Design of Integrated Circuits and Systems</a:t>
            </a:r>
            <a:r>
              <a:rPr lang="en-US" i="1" dirty="0"/>
              <a:t> (</a:t>
            </a:r>
            <a:r>
              <a:rPr lang="en-US" b="1" i="1" dirty="0"/>
              <a:t>TCAD</a:t>
            </a:r>
            <a:r>
              <a:rPr lang="en-US" i="1" dirty="0"/>
              <a:t>) Special Issue on Top Picks in Hardware and Embedded Security</a:t>
            </a:r>
            <a:r>
              <a:rPr lang="en-US" dirty="0"/>
              <a:t>, 2019. </a:t>
            </a:r>
            <a:br>
              <a:rPr lang="en-US" dirty="0"/>
            </a:br>
            <a:r>
              <a:rPr lang="en-US" dirty="0"/>
              <a:t>[</a:t>
            </a:r>
            <a:r>
              <a:rPr lang="en-US" dirty="0">
                <a:hlinkClick r:id="rId4"/>
              </a:rPr>
              <a:t>Preliminary arXiv version</a:t>
            </a:r>
            <a:r>
              <a:rPr lang="en-US" dirty="0"/>
              <a:t>]</a:t>
            </a:r>
            <a:br>
              <a:rPr lang="en-US" dirty="0"/>
            </a:br>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F8A0BF4-FF83-FF4D-95CC-55B11F61D051}"/>
              </a:ext>
            </a:extLst>
          </p:cNvPr>
          <p:cNvPicPr>
            <a:picLocks noChangeAspect="1"/>
          </p:cNvPicPr>
          <p:nvPr/>
        </p:nvPicPr>
        <p:blipFill>
          <a:blip r:embed="rId5"/>
          <a:stretch>
            <a:fillRect/>
          </a:stretch>
        </p:blipFill>
        <p:spPr>
          <a:xfrm>
            <a:off x="876300" y="4052664"/>
            <a:ext cx="7391400" cy="1752600"/>
          </a:xfrm>
          <a:prstGeom prst="rect">
            <a:avLst/>
          </a:prstGeom>
        </p:spPr>
      </p:pic>
    </p:spTree>
    <p:extLst>
      <p:ext uri="{BB962C8B-B14F-4D97-AF65-F5344CB8AC3E}">
        <p14:creationId xmlns:p14="http://schemas.microsoft.com/office/powerpoint/2010/main" val="389127747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sz="3800" dirty="0"/>
              <a:t>Data Overwhelms Modern Machines </a:t>
            </a:r>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67081" y="3772838"/>
            <a:ext cx="2133599" cy="1546598"/>
          </a:xfrm>
          <a:prstGeom prst="rect">
            <a:avLst/>
          </a:prstGeom>
        </p:spPr>
      </p:pic>
      <p:sp>
        <p:nvSpPr>
          <p:cNvPr id="26" name="Rectangle 25"/>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498644999"/>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Push from Circuits and Devices</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828355251"/>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RowHammer in 2020 (I)</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err="1"/>
              <a:t>Jeremie</a:t>
            </a:r>
            <a:r>
              <a:rPr lang="en-US" sz="2000" dirty="0"/>
              <a:t> S. Kim, Minesh Patel, A. </a:t>
            </a:r>
            <a:r>
              <a:rPr lang="en-US" sz="2000" dirty="0" err="1"/>
              <a:t>Giray</a:t>
            </a:r>
            <a:r>
              <a:rPr lang="en-US" sz="2000" dirty="0"/>
              <a:t> </a:t>
            </a:r>
            <a:r>
              <a:rPr lang="en-US" sz="2000" dirty="0" err="1"/>
              <a:t>Yaglikci</a:t>
            </a:r>
            <a:r>
              <a:rPr lang="en-US" sz="2000" dirty="0"/>
              <a:t>, Hasan Hassan, </a:t>
            </a:r>
            <a:r>
              <a:rPr lang="en-US" sz="2000" dirty="0" err="1"/>
              <a:t>Roknoddin</a:t>
            </a:r>
            <a:r>
              <a:rPr lang="en-US" sz="2000" dirty="0"/>
              <a:t> Azizi, Lois </a:t>
            </a:r>
            <a:r>
              <a:rPr lang="en-US" sz="2000" dirty="0" err="1"/>
              <a:t>Orosa</a:t>
            </a:r>
            <a:r>
              <a:rPr lang="en-US" sz="2000" dirty="0"/>
              <a:t>, and Onur Mutlu,</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"Revisiting RowHammer: An Experimental Analysis of Modern Devices and Mitigation Techniques"</a:t>
            </a:r>
            <a:br>
              <a:rPr lang="en-US" sz="2000" dirty="0">
                <a:solidFill>
                  <a:srgbClr val="0432FF"/>
                </a:solidFill>
              </a:rPr>
            </a:br>
            <a:r>
              <a:rPr lang="en-US" sz="2000" i="1" dirty="0"/>
              <a:t>Proceedings of the </a:t>
            </a:r>
            <a:r>
              <a:rPr lang="en-US" sz="2000" i="1" dirty="0">
                <a:hlinkClick r:id="rId3"/>
              </a:rPr>
              <a:t>47th International Symposium on Computer Architecture</a:t>
            </a:r>
            <a:r>
              <a:rPr lang="en-US" sz="2000" i="1" dirty="0"/>
              <a:t> (</a:t>
            </a:r>
            <a:r>
              <a:rPr lang="en-US" sz="2000" b="1" i="1" dirty="0"/>
              <a:t>ISCA</a:t>
            </a:r>
            <a:r>
              <a:rPr lang="en-US" sz="2000" i="1" dirty="0"/>
              <a:t>)</a:t>
            </a:r>
            <a:r>
              <a:rPr lang="en-US" sz="2000" dirty="0"/>
              <a:t>, Valencia, Spain, June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Lightning Talk Slides (pptx)</a:t>
            </a:r>
            <a:r>
              <a:rPr lang="en-US" sz="2000" dirty="0"/>
              <a:t> </a:t>
            </a:r>
            <a:r>
              <a:rPr lang="en-US" sz="2000" dirty="0">
                <a:hlinkClick r:id="rId7"/>
              </a:rPr>
              <a:t>(pdf)</a:t>
            </a:r>
            <a:r>
              <a:rPr lang="en-US" sz="2000" dirty="0"/>
              <a:t>]</a:t>
            </a:r>
            <a:br>
              <a:rPr lang="en-US" sz="2000" dirty="0"/>
            </a:br>
            <a:r>
              <a:rPr lang="en-US" sz="2000" dirty="0"/>
              <a:t>[</a:t>
            </a:r>
            <a:r>
              <a:rPr lang="en-US" sz="2000" dirty="0">
                <a:hlinkClick r:id="rId8"/>
              </a:rPr>
              <a:t>Talk Video</a:t>
            </a:r>
            <a:r>
              <a:rPr lang="en-US" sz="2000" dirty="0"/>
              <a:t> (20 minutes)]</a:t>
            </a:r>
            <a:br>
              <a:rPr lang="en-US" sz="2000" dirty="0"/>
            </a:br>
            <a:r>
              <a:rPr lang="en-US" sz="2000" dirty="0"/>
              <a:t>[</a:t>
            </a:r>
            <a:r>
              <a:rPr lang="en-US" sz="2000" dirty="0">
                <a:hlinkClick r:id="rId9"/>
              </a:rPr>
              <a:t>Lightning Talk Video</a:t>
            </a:r>
            <a:r>
              <a:rPr lang="en-US" sz="2000" dirty="0"/>
              <a:t> (3 minutes)]</a:t>
            </a: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D358FA82-42F6-114C-8941-25DAEAA640A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445871"/>
            <a:ext cx="9144000" cy="2374232"/>
          </a:xfrm>
          <a:prstGeom prst="rect">
            <a:avLst/>
          </a:prstGeom>
        </p:spPr>
      </p:pic>
    </p:spTree>
    <p:extLst>
      <p:ext uri="{BB962C8B-B14F-4D97-AF65-F5344CB8AC3E}">
        <p14:creationId xmlns:p14="http://schemas.microsoft.com/office/powerpoint/2010/main" val="281626805"/>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75578-D2FD-AF4C-A6C4-BB619E262F7C}"/>
              </a:ext>
            </a:extLst>
          </p:cNvPr>
          <p:cNvSpPr>
            <a:spLocks noGrp="1"/>
          </p:cNvSpPr>
          <p:nvPr>
            <p:ph type="title"/>
          </p:nvPr>
        </p:nvSpPr>
        <p:spPr/>
        <p:txBody>
          <a:bodyPr/>
          <a:lstStyle/>
          <a:p>
            <a:r>
              <a:rPr lang="en-US" sz="4700" b="1" dirty="0"/>
              <a:t>Key Takeaways from 1580 Chips</a:t>
            </a:r>
          </a:p>
        </p:txBody>
      </p:sp>
      <p:sp>
        <p:nvSpPr>
          <p:cNvPr id="3" name="Content Placeholder 2">
            <a:extLst>
              <a:ext uri="{FF2B5EF4-FFF2-40B4-BE49-F238E27FC236}">
                <a16:creationId xmlns:a16="http://schemas.microsoft.com/office/drawing/2014/main" id="{2B726EE3-660B-D447-A591-D2EDD8ADAAF1}"/>
              </a:ext>
            </a:extLst>
          </p:cNvPr>
          <p:cNvSpPr>
            <a:spLocks noGrp="1"/>
          </p:cNvSpPr>
          <p:nvPr>
            <p:ph idx="1"/>
          </p:nvPr>
        </p:nvSpPr>
        <p:spPr>
          <a:xfrm>
            <a:off x="75990" y="911224"/>
            <a:ext cx="8987621" cy="5318753"/>
          </a:xfrm>
        </p:spPr>
        <p:txBody>
          <a:bodyPr/>
          <a:lstStyle/>
          <a:p>
            <a:r>
              <a:rPr lang="en-US" sz="2800" b="1" dirty="0">
                <a:solidFill>
                  <a:srgbClr val="FF0000"/>
                </a:solidFill>
              </a:rPr>
              <a:t>Newer DRAM chips are more vulnerable to RowHammer</a:t>
            </a:r>
          </a:p>
          <a:p>
            <a:endParaRPr lang="en-US" sz="2800" dirty="0"/>
          </a:p>
          <a:p>
            <a:r>
              <a:rPr lang="en-US" sz="2800" dirty="0"/>
              <a:t>There are chips today whose weakest cells fail after </a:t>
            </a:r>
            <a:r>
              <a:rPr lang="en-US" sz="2800" b="1" dirty="0">
                <a:solidFill>
                  <a:schemeClr val="accent2">
                    <a:lumMod val="75000"/>
                  </a:schemeClr>
                </a:solidFill>
              </a:rPr>
              <a:t>only 4800 hammers</a:t>
            </a:r>
            <a:r>
              <a:rPr lang="en-US" sz="2800" dirty="0">
                <a:solidFill>
                  <a:schemeClr val="accent2">
                    <a:lumMod val="75000"/>
                  </a:schemeClr>
                </a:solidFill>
              </a:rPr>
              <a:t> </a:t>
            </a:r>
          </a:p>
          <a:p>
            <a:endParaRPr lang="en-US" sz="2800" dirty="0"/>
          </a:p>
          <a:p>
            <a:r>
              <a:rPr lang="en-US" sz="2800" dirty="0"/>
              <a:t>Chips of newer DRAM technology nodes can exhibit RowHammer bit flips 1) in </a:t>
            </a:r>
            <a:r>
              <a:rPr lang="en-US" sz="2800" b="1" dirty="0">
                <a:solidFill>
                  <a:schemeClr val="accent5">
                    <a:lumMod val="75000"/>
                  </a:schemeClr>
                </a:solidFill>
              </a:rPr>
              <a:t>more rows </a:t>
            </a:r>
            <a:r>
              <a:rPr lang="en-US" sz="2800" dirty="0"/>
              <a:t>and 2) </a:t>
            </a:r>
            <a:r>
              <a:rPr lang="en-US" sz="2800" b="1" dirty="0">
                <a:solidFill>
                  <a:schemeClr val="accent5">
                    <a:lumMod val="75000"/>
                  </a:schemeClr>
                </a:solidFill>
              </a:rPr>
              <a:t>farther away </a:t>
            </a:r>
            <a:r>
              <a:rPr lang="en-US" sz="2800" dirty="0"/>
              <a:t>from the victim row. </a:t>
            </a:r>
          </a:p>
          <a:p>
            <a:endParaRPr lang="en-US" sz="2800" dirty="0"/>
          </a:p>
          <a:p>
            <a:r>
              <a:rPr lang="en-US" sz="2800" b="1" dirty="0">
                <a:solidFill>
                  <a:srgbClr val="FF0000"/>
                </a:solidFill>
              </a:rPr>
              <a:t>Existing mitigation mechanisms are NOT effective</a:t>
            </a:r>
          </a:p>
          <a:p>
            <a:endParaRPr lang="en-US" sz="2800" dirty="0"/>
          </a:p>
        </p:txBody>
      </p:sp>
    </p:spTree>
    <p:extLst>
      <p:ext uri="{BB962C8B-B14F-4D97-AF65-F5344CB8AC3E}">
        <p14:creationId xmlns:p14="http://schemas.microsoft.com/office/powerpoint/2010/main" val="21422391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solidFill>
                  <a:srgbClr val="006633"/>
                </a:solidFill>
              </a:rPr>
              <a:t>RowHammer in 2020 (II)</a:t>
            </a:r>
            <a:endParaRPr lang="en-US" sz="3600" dirty="0"/>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1600" dirty="0"/>
              <a:t>Pietro </a:t>
            </a:r>
            <a:r>
              <a:rPr lang="en-US" sz="1600" dirty="0" err="1"/>
              <a:t>Frigo</a:t>
            </a:r>
            <a:r>
              <a:rPr lang="en-US" sz="1600" dirty="0"/>
              <a:t>, Emanuele </a:t>
            </a:r>
            <a:r>
              <a:rPr lang="en-US" sz="1600" dirty="0" err="1"/>
              <a:t>Vannacci</a:t>
            </a:r>
            <a:r>
              <a:rPr lang="en-US" sz="1600" dirty="0"/>
              <a:t>, Hasan Hassan, Victor van der Veen, Onur Mutlu, Cristiano Giuffrida, Herbert Bos, and Kaveh </a:t>
            </a:r>
            <a:r>
              <a:rPr lang="en-US" sz="1600" dirty="0" err="1"/>
              <a:t>Razavi</a:t>
            </a:r>
            <a:r>
              <a:rPr lang="en-US" sz="1600" dirty="0"/>
              <a:t>,</a:t>
            </a:r>
            <a:br>
              <a:rPr lang="en-US" sz="1600" dirty="0"/>
            </a:br>
            <a:r>
              <a:rPr lang="en-US" sz="1600" b="1" dirty="0">
                <a:solidFill>
                  <a:srgbClr val="0432FF"/>
                </a:solidFill>
                <a:hlinkClick r:id="rId2">
                  <a:extLst>
                    <a:ext uri="{A12FA001-AC4F-418D-AE19-62706E023703}">
                      <ahyp:hlinkClr xmlns:ahyp="http://schemas.microsoft.com/office/drawing/2018/hyperlinkcolor" val="tx"/>
                    </a:ext>
                  </a:extLst>
                </a:hlinkClick>
              </a:rPr>
              <a:t>"TRRespass: Exploiting the Many Sides of Target Row Refresh"</a:t>
            </a:r>
            <a:br>
              <a:rPr lang="en-US" sz="1600" dirty="0">
                <a:solidFill>
                  <a:srgbClr val="0432FF"/>
                </a:solidFill>
              </a:rPr>
            </a:br>
            <a:r>
              <a:rPr lang="en-US" sz="1600" i="1" dirty="0"/>
              <a:t>Proceedings of the </a:t>
            </a:r>
            <a:r>
              <a:rPr lang="en-US" sz="1600" i="1" dirty="0">
                <a:hlinkClick r:id="rId3"/>
              </a:rPr>
              <a:t>41st IEEE Symposium on Security and Privacy</a:t>
            </a:r>
            <a:r>
              <a:rPr lang="en-US" sz="1600" i="1" dirty="0"/>
              <a:t> (</a:t>
            </a:r>
            <a:r>
              <a:rPr lang="en-US" sz="1600" b="1" i="1" dirty="0"/>
              <a:t>S&amp;P</a:t>
            </a:r>
            <a:r>
              <a:rPr lang="en-US" sz="1600" i="1" dirty="0"/>
              <a:t>)</a:t>
            </a:r>
            <a:r>
              <a:rPr lang="en-US" sz="1600" dirty="0"/>
              <a:t>, San Francisco, CA, USA, May 2020.</a:t>
            </a:r>
            <a:br>
              <a:rPr lang="en-US" sz="1600" dirty="0"/>
            </a:br>
            <a:r>
              <a:rPr lang="en-US" sz="1600" dirty="0"/>
              <a:t>[</a:t>
            </a:r>
            <a:r>
              <a:rPr lang="en-US" sz="1600" dirty="0">
                <a:hlinkClick r:id="rId4"/>
              </a:rPr>
              <a:t>Slides (pptx)</a:t>
            </a:r>
            <a:r>
              <a:rPr lang="en-US" sz="1600" dirty="0"/>
              <a:t> </a:t>
            </a:r>
            <a:r>
              <a:rPr lang="en-US" sz="1600" dirty="0">
                <a:hlinkClick r:id="rId5"/>
              </a:rPr>
              <a:t>(pdf)</a:t>
            </a:r>
            <a:r>
              <a:rPr lang="en-US" sz="1600" dirty="0"/>
              <a:t>]</a:t>
            </a:r>
            <a:br>
              <a:rPr lang="en-US" sz="1600" dirty="0"/>
            </a:br>
            <a:r>
              <a:rPr lang="en-US" sz="1600" dirty="0"/>
              <a:t>[</a:t>
            </a:r>
            <a:r>
              <a:rPr lang="en-US" sz="1600" dirty="0">
                <a:hlinkClick r:id="rId6"/>
              </a:rPr>
              <a:t>Lecture Slides (pptx)</a:t>
            </a:r>
            <a:r>
              <a:rPr lang="en-US" sz="1600" dirty="0"/>
              <a:t> </a:t>
            </a:r>
            <a:r>
              <a:rPr lang="en-US" sz="1600" dirty="0">
                <a:hlinkClick r:id="rId7"/>
              </a:rPr>
              <a:t>(pdf)</a:t>
            </a:r>
            <a:r>
              <a:rPr lang="en-US" sz="1600" dirty="0"/>
              <a:t>]</a:t>
            </a:r>
            <a:br>
              <a:rPr lang="en-US" sz="1600" dirty="0"/>
            </a:br>
            <a:r>
              <a:rPr lang="en-US" sz="1600" dirty="0"/>
              <a:t>[</a:t>
            </a:r>
            <a:r>
              <a:rPr lang="en-US" sz="1600" dirty="0">
                <a:hlinkClick r:id="rId8"/>
              </a:rPr>
              <a:t>Talk Video</a:t>
            </a:r>
            <a:r>
              <a:rPr lang="en-US" sz="1600" dirty="0"/>
              <a:t> (17 minutes)]</a:t>
            </a:r>
            <a:br>
              <a:rPr lang="en-US" sz="1600" dirty="0"/>
            </a:br>
            <a:r>
              <a:rPr lang="en-US" sz="1600" dirty="0"/>
              <a:t>[</a:t>
            </a:r>
            <a:r>
              <a:rPr lang="en-US" sz="1600" dirty="0">
                <a:hlinkClick r:id="rId9"/>
              </a:rPr>
              <a:t>Lecture Video</a:t>
            </a:r>
            <a:r>
              <a:rPr lang="en-US" sz="1600" dirty="0"/>
              <a:t> (59 minutes)]</a:t>
            </a:r>
            <a:br>
              <a:rPr lang="en-US" sz="1600" dirty="0"/>
            </a:br>
            <a:r>
              <a:rPr lang="en-US" sz="1600" dirty="0"/>
              <a:t>[</a:t>
            </a:r>
            <a:r>
              <a:rPr lang="en-US" sz="1600" dirty="0">
                <a:hlinkClick r:id="rId10"/>
              </a:rPr>
              <a:t>Source Code</a:t>
            </a:r>
            <a:r>
              <a:rPr lang="en-US" sz="1600" dirty="0"/>
              <a:t>]</a:t>
            </a:r>
            <a:br>
              <a:rPr lang="en-US" sz="1600" dirty="0"/>
            </a:br>
            <a:r>
              <a:rPr lang="en-US" sz="1600" dirty="0"/>
              <a:t>[</a:t>
            </a:r>
            <a:r>
              <a:rPr lang="en-US" sz="1600" dirty="0">
                <a:hlinkClick r:id="rId11"/>
              </a:rPr>
              <a:t>Web Article</a:t>
            </a:r>
            <a:r>
              <a:rPr lang="en-US" sz="1600" dirty="0"/>
              <a:t>]</a:t>
            </a:r>
            <a:br>
              <a:rPr lang="en-US" sz="1600" dirty="0"/>
            </a:br>
            <a:r>
              <a:rPr lang="en-US" sz="1600" b="1" i="1" dirty="0">
                <a:solidFill>
                  <a:srgbClr val="FF0000"/>
                </a:solidFill>
              </a:rPr>
              <a:t>Best paper award.</a:t>
            </a:r>
            <a:br>
              <a:rPr lang="en-US" sz="1600" dirty="0">
                <a:solidFill>
                  <a:srgbClr val="FF0000"/>
                </a:solidFill>
              </a:rPr>
            </a:br>
            <a:r>
              <a:rPr lang="en-US" sz="1600" b="1" i="1" dirty="0" err="1">
                <a:solidFill>
                  <a:srgbClr val="FF0000"/>
                </a:solidFill>
              </a:rPr>
              <a:t>Pwnie</a:t>
            </a:r>
            <a:r>
              <a:rPr lang="en-US" sz="1600" b="1" i="1" dirty="0">
                <a:solidFill>
                  <a:srgbClr val="FF0000"/>
                </a:solidFill>
              </a:rPr>
              <a:t> Award 2020 for Most Innovative Research.</a:t>
            </a:r>
            <a:r>
              <a:rPr lang="en-US" sz="1600" dirty="0">
                <a:solidFill>
                  <a:srgbClr val="FF0000"/>
                </a:solidFill>
              </a:rPr>
              <a:t> </a:t>
            </a:r>
            <a:r>
              <a:rPr lang="en-US" sz="1600" dirty="0">
                <a:hlinkClick r:id="rId12"/>
              </a:rPr>
              <a:t>Pwnie Awards 2020</a:t>
            </a:r>
            <a:endParaRPr lang="en-US" sz="16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007B803B-2519-824E-AF70-2C1BC2D5315A}"/>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0" y="4335202"/>
            <a:ext cx="9144000" cy="2595247"/>
          </a:xfrm>
          <a:prstGeom prst="rect">
            <a:avLst/>
          </a:prstGeom>
        </p:spPr>
      </p:pic>
    </p:spTree>
    <p:extLst>
      <p:ext uri="{BB962C8B-B14F-4D97-AF65-F5344CB8AC3E}">
        <p14:creationId xmlns:p14="http://schemas.microsoft.com/office/powerpoint/2010/main" val="3091395383"/>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solidFill>
                  <a:srgbClr val="006633"/>
                </a:solidFill>
              </a:rPr>
              <a:t>RowHammer in 2020 (III)</a:t>
            </a:r>
            <a:endParaRPr lang="en-US" sz="3600" dirty="0"/>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a:t>Lucian </a:t>
            </a:r>
            <a:r>
              <a:rPr lang="en-US" sz="2000" dirty="0" err="1"/>
              <a:t>Cojocar</a:t>
            </a:r>
            <a:r>
              <a:rPr lang="en-US" sz="2000" dirty="0"/>
              <a:t>, </a:t>
            </a:r>
            <a:r>
              <a:rPr lang="en-US" sz="2000" dirty="0" err="1"/>
              <a:t>Jeremie</a:t>
            </a:r>
            <a:r>
              <a:rPr lang="en-US" sz="2000" dirty="0"/>
              <a:t> Kim, Minesh Patel, Lillian Tsai, Stefan </a:t>
            </a:r>
            <a:r>
              <a:rPr lang="en-US" sz="2000" dirty="0" err="1"/>
              <a:t>Saroiu</a:t>
            </a:r>
            <a:r>
              <a:rPr lang="en-US" sz="2000" dirty="0"/>
              <a:t>, Alec Wolman, and Onur Mutlu,</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"Are We Susceptible to Rowhammer? An End-to-End Methodology for Cloud Providers"</a:t>
            </a:r>
            <a:br>
              <a:rPr lang="en-US" sz="2000" dirty="0">
                <a:solidFill>
                  <a:srgbClr val="0432FF"/>
                </a:solidFill>
              </a:rPr>
            </a:br>
            <a:r>
              <a:rPr lang="en-US" sz="2000" i="1" dirty="0"/>
              <a:t>Proceedings of the </a:t>
            </a:r>
            <a:r>
              <a:rPr lang="en-US" sz="2000" i="1" dirty="0">
                <a:hlinkClick r:id="rId3"/>
              </a:rPr>
              <a:t>41st IEEE Symposium on Security and Privacy</a:t>
            </a:r>
            <a:r>
              <a:rPr lang="en-US" sz="2000" i="1" dirty="0"/>
              <a:t> (</a:t>
            </a:r>
            <a:r>
              <a:rPr lang="en-US" sz="2000" b="1" i="1" dirty="0"/>
              <a:t>S&amp;P</a:t>
            </a:r>
            <a:r>
              <a:rPr lang="en-US" sz="2000" i="1" dirty="0"/>
              <a:t>)</a:t>
            </a:r>
            <a:r>
              <a:rPr lang="en-US" sz="2000" dirty="0"/>
              <a:t>, San Francisco, CA, USA, May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Talk Video</a:t>
            </a:r>
            <a:r>
              <a:rPr lang="en-US" sz="2000" dirty="0"/>
              <a:t> (17 minutes)]</a:t>
            </a:r>
          </a:p>
          <a:p>
            <a:pPr marL="0" indent="0">
              <a:buNone/>
            </a:pPr>
            <a:br>
              <a:rPr lang="en-US" sz="2000" dirty="0"/>
            </a:br>
            <a:br>
              <a:rPr lang="en-US" sz="2000" dirty="0"/>
            </a:b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a:extLst>
              <a:ext uri="{FF2B5EF4-FFF2-40B4-BE49-F238E27FC236}">
                <a16:creationId xmlns:a16="http://schemas.microsoft.com/office/drawing/2014/main" id="{FCA3E838-8085-B447-B8F6-3CEFA5A1BF16}"/>
              </a:ext>
            </a:extLst>
          </p:cNvPr>
          <p:cNvPicPr>
            <a:picLocks noChangeAspect="1"/>
          </p:cNvPicPr>
          <p:nvPr/>
        </p:nvPicPr>
        <p:blipFill>
          <a:blip r:embed="rId7"/>
          <a:stretch>
            <a:fillRect/>
          </a:stretch>
        </p:blipFill>
        <p:spPr>
          <a:xfrm>
            <a:off x="192658" y="4038671"/>
            <a:ext cx="8887842" cy="2079266"/>
          </a:xfrm>
          <a:prstGeom prst="rect">
            <a:avLst/>
          </a:prstGeom>
        </p:spPr>
      </p:pic>
    </p:spTree>
    <p:extLst>
      <p:ext uri="{BB962C8B-B14F-4D97-AF65-F5344CB8AC3E}">
        <p14:creationId xmlns:p14="http://schemas.microsoft.com/office/powerpoint/2010/main" val="940115468"/>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0B0F1-22FF-5647-9EA2-576FA50F753D}"/>
              </a:ext>
            </a:extLst>
          </p:cNvPr>
          <p:cNvSpPr>
            <a:spLocks noGrp="1"/>
          </p:cNvSpPr>
          <p:nvPr>
            <p:ph type="title"/>
          </p:nvPr>
        </p:nvSpPr>
        <p:spPr/>
        <p:txBody>
          <a:bodyPr/>
          <a:lstStyle/>
          <a:p>
            <a:r>
              <a:rPr lang="en-US" dirty="0" err="1"/>
              <a:t>BlockHammer</a:t>
            </a:r>
            <a:r>
              <a:rPr lang="en-US" dirty="0"/>
              <a:t> Solution in 2021</a:t>
            </a:r>
          </a:p>
        </p:txBody>
      </p:sp>
      <p:sp>
        <p:nvSpPr>
          <p:cNvPr id="3" name="Content Placeholder 2">
            <a:extLst>
              <a:ext uri="{FF2B5EF4-FFF2-40B4-BE49-F238E27FC236}">
                <a16:creationId xmlns:a16="http://schemas.microsoft.com/office/drawing/2014/main" id="{2632BFC6-3EA8-844B-B6B5-0C6543648E40}"/>
              </a:ext>
            </a:extLst>
          </p:cNvPr>
          <p:cNvSpPr>
            <a:spLocks noGrp="1"/>
          </p:cNvSpPr>
          <p:nvPr>
            <p:ph idx="1"/>
          </p:nvPr>
        </p:nvSpPr>
        <p:spPr/>
        <p:txBody>
          <a:bodyPr/>
          <a:lstStyle/>
          <a:p>
            <a:r>
              <a:rPr lang="en-US" sz="1800" dirty="0"/>
              <a:t>A. </a:t>
            </a:r>
            <a:r>
              <a:rPr lang="en-US" sz="1800" dirty="0" err="1"/>
              <a:t>Giray</a:t>
            </a:r>
            <a:r>
              <a:rPr lang="en-US" sz="1800" dirty="0"/>
              <a:t> </a:t>
            </a:r>
            <a:r>
              <a:rPr lang="en-US" sz="1800" dirty="0" err="1"/>
              <a:t>Yaglikci</a:t>
            </a:r>
            <a:r>
              <a:rPr lang="en-US" sz="1800" dirty="0"/>
              <a:t>, </a:t>
            </a:r>
            <a:r>
              <a:rPr lang="en-US" sz="1800" dirty="0" err="1"/>
              <a:t>Minesh</a:t>
            </a:r>
            <a:r>
              <a:rPr lang="en-US" sz="1800" dirty="0"/>
              <a:t> Patel, </a:t>
            </a:r>
            <a:r>
              <a:rPr lang="en-US" sz="1800" dirty="0" err="1"/>
              <a:t>Jeremie</a:t>
            </a:r>
            <a:r>
              <a:rPr lang="en-US" sz="1800" dirty="0"/>
              <a:t> S. Kim, </a:t>
            </a:r>
            <a:r>
              <a:rPr lang="en-US" sz="1800" dirty="0" err="1"/>
              <a:t>Roknoddin</a:t>
            </a:r>
            <a:r>
              <a:rPr lang="en-US" sz="1800" dirty="0"/>
              <a:t> Azizi, </a:t>
            </a:r>
            <a:r>
              <a:rPr lang="en-US" sz="1800" dirty="0" err="1"/>
              <a:t>Ataberk</a:t>
            </a:r>
            <a:r>
              <a:rPr lang="en-US" sz="1800" dirty="0"/>
              <a:t> </a:t>
            </a:r>
            <a:r>
              <a:rPr lang="en-US" sz="1800" dirty="0" err="1"/>
              <a:t>Olgun</a:t>
            </a:r>
            <a:r>
              <a:rPr lang="en-US" sz="1800" dirty="0"/>
              <a:t>, Lois </a:t>
            </a:r>
            <a:r>
              <a:rPr lang="en-US" sz="1800" dirty="0" err="1"/>
              <a:t>Orosa</a:t>
            </a:r>
            <a:r>
              <a:rPr lang="en-US" sz="1800" dirty="0"/>
              <a:t>, Hasan Hassan, </a:t>
            </a:r>
            <a:r>
              <a:rPr lang="en-US" sz="1800" dirty="0" err="1"/>
              <a:t>Jisung</a:t>
            </a:r>
            <a:r>
              <a:rPr lang="en-US" sz="1800" dirty="0"/>
              <a:t> Park, Konstantinos </a:t>
            </a:r>
            <a:r>
              <a:rPr lang="en-US" sz="1800" dirty="0" err="1"/>
              <a:t>Kanellopoulos</a:t>
            </a:r>
            <a:r>
              <a:rPr lang="en-US" sz="1800" dirty="0"/>
              <a:t>, Taha </a:t>
            </a:r>
            <a:r>
              <a:rPr lang="en-US" sz="1800" dirty="0" err="1"/>
              <a:t>Shahroodi</a:t>
            </a:r>
            <a:r>
              <a:rPr lang="en-US" sz="1800" dirty="0"/>
              <a:t>, </a:t>
            </a:r>
            <a:r>
              <a:rPr lang="en-US" sz="1800" dirty="0" err="1"/>
              <a:t>Saugata</a:t>
            </a:r>
            <a:r>
              <a:rPr lang="en-US" sz="1800" dirty="0"/>
              <a:t> Ghose, and Onur Mutlu,</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"BlockHammer: Preventing RowHammer at Low Cost by Blacklisting Rapidly-Accessed DRAM Rows"</a:t>
            </a:r>
            <a:br>
              <a:rPr lang="en-US" sz="1800" dirty="0">
                <a:solidFill>
                  <a:srgbClr val="0432FF"/>
                </a:solidFill>
              </a:rPr>
            </a:br>
            <a:r>
              <a:rPr lang="en-US" sz="1800" i="1" dirty="0"/>
              <a:t>Proceedings of the </a:t>
            </a:r>
            <a:r>
              <a:rPr lang="en-US" sz="1800" i="1" dirty="0">
                <a:hlinkClick r:id="rId3"/>
              </a:rPr>
              <a:t>27th International Symposium on High-Performance Computer Architecture</a:t>
            </a:r>
            <a:r>
              <a:rPr lang="en-US" sz="1800" i="1" dirty="0"/>
              <a:t> (</a:t>
            </a:r>
            <a:r>
              <a:rPr lang="en-US" sz="1800" b="1" i="1" dirty="0"/>
              <a:t>HPCA</a:t>
            </a:r>
            <a:r>
              <a:rPr lang="en-US" sz="1800" i="1" dirty="0"/>
              <a:t>)</a:t>
            </a:r>
            <a:r>
              <a:rPr lang="en-US" sz="1800" dirty="0"/>
              <a:t>, Virtual, February-March 2021.</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Short Talk Slides (pptx)</a:t>
            </a:r>
            <a:r>
              <a:rPr lang="en-US" sz="1800" dirty="0"/>
              <a:t> </a:t>
            </a:r>
            <a:r>
              <a:rPr lang="en-US" sz="1800" dirty="0">
                <a:hlinkClick r:id="rId7"/>
              </a:rPr>
              <a:t>(pdf)</a:t>
            </a:r>
            <a:r>
              <a:rPr lang="en-US" sz="1800" dirty="0"/>
              <a:t>]</a:t>
            </a:r>
            <a:br>
              <a:rPr lang="en-US" sz="1800" dirty="0"/>
            </a:br>
            <a:r>
              <a:rPr lang="en-US" sz="1800" dirty="0"/>
              <a:t>[</a:t>
            </a:r>
            <a:r>
              <a:rPr lang="en-US" sz="1800" dirty="0">
                <a:hlinkClick r:id="rId8"/>
              </a:rPr>
              <a:t>Talk Video</a:t>
            </a:r>
            <a:r>
              <a:rPr lang="en-US" sz="1800" dirty="0"/>
              <a:t> (22 minutes)]</a:t>
            </a:r>
            <a:br>
              <a:rPr lang="en-US" sz="1800" dirty="0"/>
            </a:br>
            <a:r>
              <a:rPr lang="en-US" sz="1800" dirty="0"/>
              <a:t>[</a:t>
            </a:r>
            <a:r>
              <a:rPr lang="en-US" sz="1800" dirty="0">
                <a:hlinkClick r:id="rId9"/>
              </a:rPr>
              <a:t>Short Talk Video</a:t>
            </a:r>
            <a:r>
              <a:rPr lang="en-US" sz="1800" dirty="0"/>
              <a:t> (7 minutes)]</a:t>
            </a:r>
          </a:p>
          <a:p>
            <a:pPr marL="0" indent="0">
              <a:buNone/>
            </a:pPr>
            <a:br>
              <a:rPr lang="en-US" sz="1800" dirty="0"/>
            </a:br>
            <a:endParaRPr lang="en-US" sz="1800" dirty="0"/>
          </a:p>
        </p:txBody>
      </p:sp>
      <p:sp>
        <p:nvSpPr>
          <p:cNvPr id="4" name="Slide Number Placeholder 3">
            <a:extLst>
              <a:ext uri="{FF2B5EF4-FFF2-40B4-BE49-F238E27FC236}">
                <a16:creationId xmlns:a16="http://schemas.microsoft.com/office/drawing/2014/main" id="{FCBD83A9-2106-8E46-A4D9-BF54A23B8A2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a:extLst>
              <a:ext uri="{FF2B5EF4-FFF2-40B4-BE49-F238E27FC236}">
                <a16:creationId xmlns:a16="http://schemas.microsoft.com/office/drawing/2014/main" id="{808D06FD-75D7-A34F-BBF6-07F7398B757B}"/>
              </a:ext>
            </a:extLst>
          </p:cNvPr>
          <p:cNvPicPr>
            <a:picLocks noChangeAspect="1"/>
          </p:cNvPicPr>
          <p:nvPr/>
        </p:nvPicPr>
        <p:blipFill>
          <a:blip r:embed="rId10"/>
          <a:stretch>
            <a:fillRect/>
          </a:stretch>
        </p:blipFill>
        <p:spPr>
          <a:xfrm>
            <a:off x="0" y="4667288"/>
            <a:ext cx="9144000" cy="1498016"/>
          </a:xfrm>
          <a:prstGeom prst="rect">
            <a:avLst/>
          </a:prstGeom>
        </p:spPr>
      </p:pic>
    </p:spTree>
    <p:extLst>
      <p:ext uri="{BB962C8B-B14F-4D97-AF65-F5344CB8AC3E}">
        <p14:creationId xmlns:p14="http://schemas.microsoft.com/office/powerpoint/2010/main" val="3313286720"/>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937A-8480-B748-AF02-B14403ACF79C}"/>
              </a:ext>
            </a:extLst>
          </p:cNvPr>
          <p:cNvSpPr>
            <a:spLocks noGrp="1"/>
          </p:cNvSpPr>
          <p:nvPr>
            <p:ph type="title"/>
          </p:nvPr>
        </p:nvSpPr>
        <p:spPr/>
        <p:txBody>
          <a:bodyPr/>
          <a:lstStyle/>
          <a:p>
            <a:r>
              <a:rPr lang="en-US" dirty="0"/>
              <a:t>Detailed Lectures on RowHammer</a:t>
            </a:r>
          </a:p>
        </p:txBody>
      </p:sp>
      <p:sp>
        <p:nvSpPr>
          <p:cNvPr id="3" name="Content Placeholder 2">
            <a:extLst>
              <a:ext uri="{FF2B5EF4-FFF2-40B4-BE49-F238E27FC236}">
                <a16:creationId xmlns:a16="http://schemas.microsoft.com/office/drawing/2014/main" id="{0478BD05-2E95-984E-8F35-2CBFD3B723B3}"/>
              </a:ext>
            </a:extLst>
          </p:cNvPr>
          <p:cNvSpPr>
            <a:spLocks noGrp="1"/>
          </p:cNvSpPr>
          <p:nvPr>
            <p:ph idx="1"/>
          </p:nvPr>
        </p:nvSpPr>
        <p:spPr>
          <a:xfrm>
            <a:off x="228600" y="1036638"/>
            <a:ext cx="8851900" cy="5211762"/>
          </a:xfrm>
        </p:spPr>
        <p:txBody>
          <a:bodyPr/>
          <a:lstStyle/>
          <a:p>
            <a:r>
              <a:rPr lang="en-US" sz="2000" dirty="0">
                <a:solidFill>
                  <a:srgbClr val="FF0000"/>
                </a:solidFill>
              </a:rPr>
              <a:t>Computer Architecture, Fall 2020, Lecture 4b</a:t>
            </a:r>
          </a:p>
          <a:p>
            <a:pPr lvl="1"/>
            <a:r>
              <a:rPr lang="en-US" sz="2000" dirty="0"/>
              <a:t>RowHammer (ETH Zürich, Fall 2020)</a:t>
            </a:r>
          </a:p>
          <a:p>
            <a:pPr lvl="1"/>
            <a:r>
              <a:rPr lang="en-US" sz="1700" dirty="0">
                <a:solidFill>
                  <a:srgbClr val="0000FF"/>
                </a:solidFill>
                <a:hlinkClick r:id="rId2">
                  <a:extLst>
                    <a:ext uri="{A12FA001-AC4F-418D-AE19-62706E023703}">
                      <ahyp:hlinkClr xmlns:ahyp="http://schemas.microsoft.com/office/drawing/2018/hyperlinkcolor" val="tx"/>
                    </a:ext>
                  </a:extLst>
                </a:hlinkClick>
              </a:rPr>
              <a:t>https://www.youtube.com/watch?v=KDy632z23UE&amp;list=PL5Q2soXY2Zi9xidyIgBxUz7xRPS-wisBN&amp;index=8</a:t>
            </a:r>
            <a:endParaRPr lang="en-US" sz="1700" dirty="0">
              <a:solidFill>
                <a:srgbClr val="FF0000"/>
              </a:solidFill>
            </a:endParaRPr>
          </a:p>
          <a:p>
            <a:r>
              <a:rPr lang="en-US" sz="2000" dirty="0">
                <a:solidFill>
                  <a:srgbClr val="FF0000"/>
                </a:solidFill>
              </a:rPr>
              <a:t>Computer Architecture, Fall 2020, Lecture 5a</a:t>
            </a:r>
          </a:p>
          <a:p>
            <a:pPr lvl="1"/>
            <a:r>
              <a:rPr lang="en-US" sz="2000" dirty="0"/>
              <a:t>RowHammer in 2020: </a:t>
            </a:r>
            <a:r>
              <a:rPr lang="en-US" sz="2000" dirty="0" err="1"/>
              <a:t>TRRespass</a:t>
            </a:r>
            <a:r>
              <a:rPr lang="en-US" sz="2000" dirty="0"/>
              <a:t> (ETH Zürich, Fall 2020)</a:t>
            </a:r>
          </a:p>
          <a:p>
            <a:pPr lvl="1"/>
            <a:r>
              <a:rPr lang="en-US" sz="1700" dirty="0">
                <a:solidFill>
                  <a:srgbClr val="0000FF"/>
                </a:solidFill>
                <a:hlinkClick r:id="rId3">
                  <a:extLst>
                    <a:ext uri="{A12FA001-AC4F-418D-AE19-62706E023703}">
                      <ahyp:hlinkClr xmlns:ahyp="http://schemas.microsoft.com/office/drawing/2018/hyperlinkcolor" val="tx"/>
                    </a:ext>
                  </a:extLst>
                </a:hlinkClick>
              </a:rPr>
              <a:t>https://www.youtube.com/watch?v=pwRw7QqK_qA&amp;list=PL5Q2soXY2Zi9xidyIgBxUz7xRPS-wisBN&amp;index=9</a:t>
            </a:r>
            <a:endParaRPr lang="en-US" sz="1700" dirty="0">
              <a:solidFill>
                <a:srgbClr val="0000FF"/>
              </a:solidFill>
            </a:endParaRPr>
          </a:p>
          <a:p>
            <a:r>
              <a:rPr lang="en-US" sz="2000" dirty="0">
                <a:solidFill>
                  <a:srgbClr val="FF0000"/>
                </a:solidFill>
              </a:rPr>
              <a:t>Computer Architecture, Fall 2020, Lecture 5b</a:t>
            </a:r>
          </a:p>
          <a:p>
            <a:pPr lvl="1"/>
            <a:r>
              <a:rPr lang="en-US" sz="2000" dirty="0"/>
              <a:t>RowHammer in 2020: Revisiting RowHammer (ETH Zürich, Fall 2020)</a:t>
            </a:r>
          </a:p>
          <a:p>
            <a:pPr lvl="1"/>
            <a:r>
              <a:rPr lang="en-US" sz="1700" dirty="0">
                <a:solidFill>
                  <a:srgbClr val="0000FF"/>
                </a:solidFill>
                <a:hlinkClick r:id="rId4">
                  <a:extLst>
                    <a:ext uri="{A12FA001-AC4F-418D-AE19-62706E023703}">
                      <ahyp:hlinkClr xmlns:ahyp="http://schemas.microsoft.com/office/drawing/2018/hyperlinkcolor" val="tx"/>
                    </a:ext>
                  </a:extLst>
                </a:hlinkClick>
              </a:rPr>
              <a:t>https://www.youtube.com/watch?v=gR7XR-Eepcg&amp;list=PL5Q2soXY2Zi9xidyIgBxUz7xRPS-wisBN&amp;index=10</a:t>
            </a:r>
            <a:endParaRPr lang="en-US" sz="1700" dirty="0">
              <a:solidFill>
                <a:srgbClr val="0000FF"/>
              </a:solidFill>
            </a:endParaRPr>
          </a:p>
          <a:p>
            <a:r>
              <a:rPr lang="en-US" sz="2000" dirty="0">
                <a:solidFill>
                  <a:srgbClr val="FF0000"/>
                </a:solidFill>
              </a:rPr>
              <a:t>Computer Architecture, Fall 2020, Lecture 5c</a:t>
            </a:r>
          </a:p>
          <a:p>
            <a:pPr lvl="1"/>
            <a:r>
              <a:rPr lang="en-US" sz="2000" dirty="0"/>
              <a:t>Secure and Reliable Memory (ETH Zürich, Fall 2020)</a:t>
            </a:r>
          </a:p>
          <a:p>
            <a:pPr lvl="1"/>
            <a:r>
              <a:rPr lang="en-US" sz="1700" dirty="0">
                <a:solidFill>
                  <a:srgbClr val="0000FF"/>
                </a:solidFill>
                <a:hlinkClick r:id="rId5">
                  <a:extLst>
                    <a:ext uri="{A12FA001-AC4F-418D-AE19-62706E023703}">
                      <ahyp:hlinkClr xmlns:ahyp="http://schemas.microsoft.com/office/drawing/2018/hyperlinkcolor" val="tx"/>
                    </a:ext>
                  </a:extLst>
                </a:hlinkClick>
              </a:rPr>
              <a:t>https://www.youtube.com/watch?v=HvswnsfG3oQ&amp;list=PL5Q2soXY2Zi9xidyIgBxUz7xRPS-wisBN&amp;index=11</a:t>
            </a:r>
            <a:endParaRPr lang="en-US" sz="2000" dirty="0">
              <a:hlinkClick r:id="rId6">
                <a:extLst>
                  <a:ext uri="{A12FA001-AC4F-418D-AE19-62706E023703}">
                    <ahyp:hlinkClr xmlns:ahyp="http://schemas.microsoft.com/office/drawing/2018/hyperlinkcolor" val="tx"/>
                  </a:ext>
                </a:extLst>
              </a:hlinkClick>
            </a:endParaRPr>
          </a:p>
          <a:p>
            <a:endParaRPr lang="en-US" sz="2000" dirty="0"/>
          </a:p>
          <a:p>
            <a:pPr lvl="1"/>
            <a:endParaRPr lang="en-US" sz="2000" dirty="0"/>
          </a:p>
        </p:txBody>
      </p:sp>
      <p:sp>
        <p:nvSpPr>
          <p:cNvPr id="4" name="Slide Number Placeholder 3">
            <a:extLst>
              <a:ext uri="{FF2B5EF4-FFF2-40B4-BE49-F238E27FC236}">
                <a16:creationId xmlns:a16="http://schemas.microsoft.com/office/drawing/2014/main" id="{0CDD3B14-C38A-CD43-A830-5A9D1992803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6" name="TextBox 5">
            <a:extLst>
              <a:ext uri="{FF2B5EF4-FFF2-40B4-BE49-F238E27FC236}">
                <a16:creationId xmlns:a16="http://schemas.microsoft.com/office/drawing/2014/main" id="{B9FA4FBF-90BC-A44A-80A5-E27853501F68}"/>
              </a:ext>
            </a:extLst>
          </p:cNvPr>
          <p:cNvSpPr txBox="1"/>
          <p:nvPr/>
        </p:nvSpPr>
        <p:spPr>
          <a:xfrm>
            <a:off x="1979712" y="6461778"/>
            <a:ext cx="56781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6">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945892455"/>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4AD78-64D2-9C47-B050-A2D2C6E7DA86}"/>
              </a:ext>
            </a:extLst>
          </p:cNvPr>
          <p:cNvSpPr>
            <a:spLocks noGrp="1"/>
          </p:cNvSpPr>
          <p:nvPr>
            <p:ph type="title"/>
          </p:nvPr>
        </p:nvSpPr>
        <p:spPr/>
        <p:txBody>
          <a:bodyPr/>
          <a:lstStyle/>
          <a:p>
            <a:r>
              <a:rPr lang="en-US" b="1" dirty="0"/>
              <a:t>The Story of </a:t>
            </a:r>
            <a:r>
              <a:rPr lang="en-US" b="1" dirty="0" err="1"/>
              <a:t>RowHammer</a:t>
            </a:r>
            <a:r>
              <a:rPr lang="en-US" b="1" dirty="0"/>
              <a:t> </a:t>
            </a:r>
            <a:r>
              <a:rPr lang="en-US" dirty="0"/>
              <a:t>Lecture …</a:t>
            </a:r>
          </a:p>
        </p:txBody>
      </p:sp>
      <p:sp>
        <p:nvSpPr>
          <p:cNvPr id="3" name="Content Placeholder 2">
            <a:extLst>
              <a:ext uri="{FF2B5EF4-FFF2-40B4-BE49-F238E27FC236}">
                <a16:creationId xmlns:a16="http://schemas.microsoft.com/office/drawing/2014/main" id="{51802AAD-62B5-594C-82AB-3F845A08141C}"/>
              </a:ext>
            </a:extLst>
          </p:cNvPr>
          <p:cNvSpPr>
            <a:spLocks noGrp="1"/>
          </p:cNvSpPr>
          <p:nvPr>
            <p:ph idx="1"/>
          </p:nvPr>
        </p:nvSpPr>
        <p:spPr>
          <a:xfrm>
            <a:off x="228600" y="908720"/>
            <a:ext cx="8610600" cy="5339680"/>
          </a:xfrm>
        </p:spPr>
        <p:txBody>
          <a:bodyPr/>
          <a:lstStyle/>
          <a:p>
            <a:r>
              <a:rPr lang="en-US" sz="1600" dirty="0"/>
              <a:t>Onur Mutlu,</a:t>
            </a:r>
            <a:br>
              <a:rPr lang="en-US" sz="1600" dirty="0"/>
            </a:br>
            <a:r>
              <a:rPr lang="en-US" sz="1600" b="1" dirty="0">
                <a:solidFill>
                  <a:srgbClr val="0432FF"/>
                </a:solidFill>
                <a:hlinkClick r:id="rId2">
                  <a:extLst>
                    <a:ext uri="{A12FA001-AC4F-418D-AE19-62706E023703}">
                      <ahyp:hlinkClr xmlns:ahyp="http://schemas.microsoft.com/office/drawing/2018/hyperlinkcolor" val="tx"/>
                    </a:ext>
                  </a:extLst>
                </a:hlinkClick>
              </a:rPr>
              <a:t>"The Story of RowHammer"</a:t>
            </a:r>
            <a:br>
              <a:rPr lang="en-US" sz="1600" dirty="0"/>
            </a:br>
            <a:r>
              <a:rPr lang="en-US" sz="1600" dirty="0"/>
              <a:t>Keynote Talk at </a:t>
            </a:r>
            <a:r>
              <a:rPr lang="en-US" sz="1600" i="1" dirty="0">
                <a:hlinkClick r:id="rId3"/>
              </a:rPr>
              <a:t>Secure Hardware, Architectures, and Operating Systems Workshop</a:t>
            </a:r>
            <a:r>
              <a:rPr lang="en-US" sz="1600" i="1" dirty="0"/>
              <a:t> (</a:t>
            </a:r>
            <a:r>
              <a:rPr lang="en-US" sz="1600" b="1" i="1" dirty="0" err="1"/>
              <a:t>SeHAS</a:t>
            </a:r>
            <a:r>
              <a:rPr lang="en-US" sz="1600" i="1" dirty="0"/>
              <a:t>), held with </a:t>
            </a:r>
            <a:r>
              <a:rPr lang="en-US" sz="1600" i="1" dirty="0">
                <a:hlinkClick r:id="rId4"/>
              </a:rPr>
              <a:t>HiPEAC 2021 Conference</a:t>
            </a:r>
            <a:r>
              <a:rPr lang="en-US" sz="1600" dirty="0"/>
              <a:t>, Virtual, 19 January 2021.</a:t>
            </a:r>
            <a:br>
              <a:rPr lang="en-US" sz="1600" dirty="0"/>
            </a:br>
            <a:r>
              <a:rPr lang="en-US" sz="1600" dirty="0"/>
              <a:t>[</a:t>
            </a:r>
            <a:r>
              <a:rPr lang="en-US" sz="1600" dirty="0">
                <a:hlinkClick r:id="rId2"/>
              </a:rPr>
              <a:t>Slides (pptx)</a:t>
            </a:r>
            <a:r>
              <a:rPr lang="en-US" sz="1600" dirty="0"/>
              <a:t> </a:t>
            </a:r>
            <a:r>
              <a:rPr lang="en-US" sz="1600" dirty="0">
                <a:hlinkClick r:id="rId5"/>
              </a:rPr>
              <a:t>(pdf)</a:t>
            </a:r>
            <a:r>
              <a:rPr lang="en-US" sz="1600" dirty="0"/>
              <a:t>]</a:t>
            </a:r>
            <a:br>
              <a:rPr lang="en-US" sz="1600" dirty="0"/>
            </a:br>
            <a:r>
              <a:rPr lang="en-US" sz="1600" dirty="0"/>
              <a:t>[</a:t>
            </a:r>
            <a:r>
              <a:rPr lang="en-US" sz="1600" dirty="0">
                <a:hlinkClick r:id="rId6"/>
              </a:rPr>
              <a:t>Talk Video</a:t>
            </a:r>
            <a:r>
              <a:rPr lang="en-US" sz="1600" dirty="0"/>
              <a:t> (1 </a:t>
            </a:r>
            <a:r>
              <a:rPr lang="en-US" sz="1600" dirty="0" err="1"/>
              <a:t>hr</a:t>
            </a:r>
            <a:r>
              <a:rPr lang="en-US" sz="1600" dirty="0"/>
              <a:t> 15 minutes, with Q&amp;A)]</a:t>
            </a:r>
            <a:br>
              <a:rPr lang="en-US" sz="1600" dirty="0"/>
            </a:br>
            <a:endParaRPr lang="en-US" sz="1600" dirty="0"/>
          </a:p>
        </p:txBody>
      </p:sp>
      <p:sp>
        <p:nvSpPr>
          <p:cNvPr id="4" name="Slide Number Placeholder 3">
            <a:extLst>
              <a:ext uri="{FF2B5EF4-FFF2-40B4-BE49-F238E27FC236}">
                <a16:creationId xmlns:a16="http://schemas.microsoft.com/office/drawing/2014/main" id="{42A122B2-35CC-C64B-B5EA-4870A730338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3B6C85BC-E1D4-CE46-B0F7-E149869B2D17}"/>
              </a:ext>
            </a:extLst>
          </p:cNvPr>
          <p:cNvPicPr>
            <a:picLocks noChangeAspect="1"/>
          </p:cNvPicPr>
          <p:nvPr/>
        </p:nvPicPr>
        <p:blipFill>
          <a:blip r:embed="rId7"/>
          <a:stretch>
            <a:fillRect/>
          </a:stretch>
        </p:blipFill>
        <p:spPr>
          <a:xfrm>
            <a:off x="1547664" y="2422891"/>
            <a:ext cx="6264696" cy="4318477"/>
          </a:xfrm>
          <a:prstGeom prst="rect">
            <a:avLst/>
          </a:prstGeom>
        </p:spPr>
      </p:pic>
    </p:spTree>
    <p:extLst>
      <p:ext uri="{BB962C8B-B14F-4D97-AF65-F5344CB8AC3E}">
        <p14:creationId xmlns:p14="http://schemas.microsoft.com/office/powerpoint/2010/main" val="4127092924"/>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6512" y="404664"/>
            <a:ext cx="9144000" cy="6057900"/>
          </a:xfrm>
          <a:prstGeom prst="rect">
            <a:avLst/>
          </a:prstGeom>
        </p:spPr>
      </p:pic>
    </p:spTree>
    <p:extLst>
      <p:ext uri="{BB962C8B-B14F-4D97-AF65-F5344CB8AC3E}">
        <p14:creationId xmlns:p14="http://schemas.microsoft.com/office/powerpoint/2010/main" val="1169388448"/>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Reliable/Secure/Safe is This Bridge?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tacom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680" y="1484785"/>
            <a:ext cx="7884320" cy="4464496"/>
          </a:xfrm>
          <a:prstGeom prst="rect">
            <a:avLst/>
          </a:prstGeom>
        </p:spPr>
      </p:pic>
      <p:sp>
        <p:nvSpPr>
          <p:cNvPr id="6" name="Rectangle 5"/>
          <p:cNvSpPr/>
          <p:nvPr/>
        </p:nvSpPr>
        <p:spPr>
          <a:xfrm>
            <a:off x="2304256"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www.technologystudent.com</a:t>
            </a:r>
            <a:r>
              <a:rPr kumimoji="0" lang="en-US" sz="1000" b="0" i="0" u="none" strike="noStrike" kern="1200" cap="none" spc="0" normalizeH="0" baseline="0" noProof="0" dirty="0">
                <a:ln>
                  <a:noFill/>
                </a:ln>
                <a:solidFill>
                  <a:srgbClr val="000000"/>
                </a:solidFill>
                <a:effectLst/>
                <a:uLnTx/>
                <a:uFillTx/>
                <a:latin typeface="Calibri"/>
                <a:ea typeface="+mn-ea"/>
                <a:cs typeface="Calibri"/>
              </a:rPr>
              <a:t>/struct1/tacom1.png</a:t>
            </a:r>
          </a:p>
        </p:txBody>
      </p:sp>
    </p:spTree>
    <p:extLst>
      <p:ext uri="{BB962C8B-B14F-4D97-AF65-F5344CB8AC3E}">
        <p14:creationId xmlns:p14="http://schemas.microsoft.com/office/powerpoint/2010/main" val="169265103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22C30508-BBE9-0049-8B62-499400F76D8D}"/>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lvl="0">
              <a:defRPr/>
            </a:pPr>
            <a:r>
              <a:rPr lang="en-US" sz="3800" kern="0" dirty="0">
                <a:solidFill>
                  <a:srgbClr val="006633"/>
                </a:solidFill>
                <a:latin typeface="Garamond"/>
              </a:rPr>
              <a:t>Data is Key for Future Workloads</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Tree>
    <p:extLst>
      <p:ext uri="{BB962C8B-B14F-4D97-AF65-F5344CB8AC3E}">
        <p14:creationId xmlns:p14="http://schemas.microsoft.com/office/powerpoint/2010/main" val="13186792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Collapse of the “Galloping Gertie” (1940)</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3" name="Picture 2" descr="tacoma-narrows-good-pnmyvzwviiamiq5ash0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0" y="1124744"/>
            <a:ext cx="7874000" cy="5080000"/>
          </a:xfrm>
          <a:prstGeom prst="rect">
            <a:avLst/>
          </a:prstGeom>
        </p:spPr>
      </p:pic>
      <p:sp>
        <p:nvSpPr>
          <p:cNvPr id="5" name="TextBox 4"/>
          <p:cNvSpPr txBox="1"/>
          <p:nvPr/>
        </p:nvSpPr>
        <p:spPr>
          <a:xfrm>
            <a:off x="1590829" y="6495147"/>
            <a:ext cx="74892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AP</a:t>
            </a:r>
          </a:p>
        </p:txBody>
      </p:sp>
      <p:sp>
        <p:nvSpPr>
          <p:cNvPr id="6" name="TextBox 5">
            <a:extLst>
              <a:ext uri="{FF2B5EF4-FFF2-40B4-BE49-F238E27FC236}">
                <a16:creationId xmlns:a16="http://schemas.microsoft.com/office/drawing/2014/main" id="{7BCC3142-DA86-4548-9F28-38A48D1778CE}"/>
              </a:ext>
            </a:extLst>
          </p:cNvPr>
          <p:cNvSpPr txBox="1"/>
          <p:nvPr/>
        </p:nvSpPr>
        <p:spPr>
          <a:xfrm>
            <a:off x="1579967" y="6657907"/>
            <a:ext cx="3280065"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http://</a:t>
            </a:r>
            <a:r>
              <a:rPr kumimoji="0" lang="en-US" sz="800" b="0" i="0" u="none" strike="noStrike" kern="1200" cap="none" spc="0" normalizeH="0" baseline="0" noProof="0" dirty="0" err="1">
                <a:ln>
                  <a:noFill/>
                </a:ln>
                <a:solidFill>
                  <a:srgbClr val="000000"/>
                </a:solidFill>
                <a:effectLst/>
                <a:uLnTx/>
                <a:uFillTx/>
                <a:latin typeface="Tahoma"/>
                <a:ea typeface="+mn-ea"/>
                <a:cs typeface="+mn-cs"/>
              </a:rPr>
              <a:t>www.wsdot.wa.gov</a:t>
            </a:r>
            <a:r>
              <a:rPr kumimoji="0" lang="en-US" sz="800" b="0" i="0" u="none" strike="noStrike" kern="1200" cap="none" spc="0" normalizeH="0" baseline="0" noProof="0" dirty="0">
                <a:ln>
                  <a:noFill/>
                </a:ln>
                <a:solidFill>
                  <a:srgbClr val="000000"/>
                </a:solidFill>
                <a:effectLst/>
                <a:uLnTx/>
                <a:uFillTx/>
                <a:latin typeface="Tahoma"/>
                <a:ea typeface="+mn-ea"/>
                <a:cs typeface="+mn-cs"/>
              </a:rPr>
              <a:t>/</a:t>
            </a:r>
            <a:r>
              <a:rPr kumimoji="0" lang="en-US" sz="800" b="0" i="0" u="none" strike="noStrike" kern="1200" cap="none" spc="0" normalizeH="0" baseline="0" noProof="0" dirty="0" err="1">
                <a:ln>
                  <a:noFill/>
                </a:ln>
                <a:solidFill>
                  <a:srgbClr val="000000"/>
                </a:solidFill>
                <a:effectLst/>
                <a:uLnTx/>
                <a:uFillTx/>
                <a:latin typeface="Tahoma"/>
                <a:ea typeface="+mn-ea"/>
                <a:cs typeface="+mn-cs"/>
              </a:rPr>
              <a:t>tnbhistory</a:t>
            </a:r>
            <a:r>
              <a:rPr kumimoji="0" lang="en-US" sz="800" b="0" i="0" u="none" strike="noStrike" kern="1200" cap="none" spc="0" normalizeH="0" baseline="0" noProof="0" dirty="0">
                <a:ln>
                  <a:noFill/>
                </a:ln>
                <a:solidFill>
                  <a:srgbClr val="000000"/>
                </a:solidFill>
                <a:effectLst/>
                <a:uLnTx/>
                <a:uFillTx/>
                <a:latin typeface="Tahoma"/>
                <a:ea typeface="+mn-ea"/>
                <a:cs typeface="+mn-cs"/>
              </a:rPr>
              <a:t>/connections/connections3.htm</a:t>
            </a:r>
          </a:p>
        </p:txBody>
      </p:sp>
    </p:spTree>
    <p:extLst>
      <p:ext uri="{BB962C8B-B14F-4D97-AF65-F5344CB8AC3E}">
        <p14:creationId xmlns:p14="http://schemas.microsoft.com/office/powerpoint/2010/main" val="2585825843"/>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Another Example (1994)</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Box 4"/>
          <p:cNvSpPr txBox="1"/>
          <p:nvPr/>
        </p:nvSpPr>
        <p:spPr>
          <a:xfrm>
            <a:off x="1590829" y="6525344"/>
            <a:ext cx="589456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Source:  By </a:t>
            </a:r>
            <a:r>
              <a:rPr kumimoji="0" lang="ko-KR" altLang="en-US" sz="1000" b="0" i="0" u="none" strike="noStrike" kern="1200" cap="none" spc="0" normalizeH="0" baseline="0" noProof="0" dirty="0" err="1">
                <a:ln>
                  <a:noFill/>
                </a:ln>
                <a:solidFill>
                  <a:srgbClr val="000000"/>
                </a:solidFill>
                <a:effectLst/>
                <a:uLnTx/>
                <a:uFillTx/>
                <a:latin typeface="Calibri"/>
                <a:ea typeface="+mn-ea"/>
                <a:cs typeface="Calibri"/>
              </a:rPr>
              <a:t>최광모</a:t>
            </a:r>
            <a:r>
              <a:rPr kumimoji="0" lang="ko-KR" altLang="en-US" sz="1000" b="0" i="0" u="none" strike="noStrike" kern="1200" cap="none" spc="0" normalizeH="0" baseline="0" noProof="0" dirty="0">
                <a:ln>
                  <a:noFill/>
                </a:ln>
                <a:solidFill>
                  <a:srgbClr val="000000"/>
                </a:solidFill>
                <a:effectLst/>
                <a:uLnTx/>
                <a:uFillTx/>
                <a:latin typeface="Calibri"/>
                <a:ea typeface="+mn-ea"/>
                <a:cs typeface="Calibri"/>
              </a:rPr>
              <a:t> </a:t>
            </a:r>
            <a:r>
              <a:rPr kumimoji="0" lang="en-US" altLang="ko-KR"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 </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Own work, CC BY-SA 4.0, https://</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commons.wikimedia.org</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/w/</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index.php?curid</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=35197984</a:t>
            </a:r>
          </a:p>
        </p:txBody>
      </p:sp>
      <p:pic>
        <p:nvPicPr>
          <p:cNvPr id="8" name="Picture 7">
            <a:extLst>
              <a:ext uri="{FF2B5EF4-FFF2-40B4-BE49-F238E27FC236}">
                <a16:creationId xmlns:a16="http://schemas.microsoft.com/office/drawing/2014/main" id="{472123AD-AEFB-4E4D-93DA-A25F100E02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1" y="1125036"/>
            <a:ext cx="8011255" cy="5238128"/>
          </a:xfrm>
          <a:prstGeom prst="rect">
            <a:avLst/>
          </a:prstGeom>
        </p:spPr>
      </p:pic>
    </p:spTree>
    <p:extLst>
      <p:ext uri="{BB962C8B-B14F-4D97-AF65-F5344CB8AC3E}">
        <p14:creationId xmlns:p14="http://schemas.microsoft.com/office/powerpoint/2010/main" val="527004869"/>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61DA8-913A-3045-9F66-87C6E1F3CD95}"/>
              </a:ext>
            </a:extLst>
          </p:cNvPr>
          <p:cNvSpPr>
            <a:spLocks noGrp="1"/>
          </p:cNvSpPr>
          <p:nvPr>
            <p:ph type="title"/>
          </p:nvPr>
        </p:nvSpPr>
        <p:spPr/>
        <p:txBody>
          <a:bodyPr/>
          <a:lstStyle/>
          <a:p>
            <a:r>
              <a:rPr lang="en-US" dirty="0"/>
              <a:t>Yet Another Example (2007)</a:t>
            </a:r>
          </a:p>
        </p:txBody>
      </p:sp>
      <p:sp>
        <p:nvSpPr>
          <p:cNvPr id="4" name="Slide Number Placeholder 3">
            <a:extLst>
              <a:ext uri="{FF2B5EF4-FFF2-40B4-BE49-F238E27FC236}">
                <a16:creationId xmlns:a16="http://schemas.microsoft.com/office/drawing/2014/main" id="{28948C3B-F3B0-BE49-8119-B72955907EF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10" name="Content Placeholder 9">
            <a:extLst>
              <a:ext uri="{FF2B5EF4-FFF2-40B4-BE49-F238E27FC236}">
                <a16:creationId xmlns:a16="http://schemas.microsoft.com/office/drawing/2014/main" id="{829E0BDC-6CCF-764A-A63F-5C9456C2FF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9504" y="1052736"/>
            <a:ext cx="7128792" cy="5326792"/>
          </a:xfrm>
        </p:spPr>
      </p:pic>
      <p:sp>
        <p:nvSpPr>
          <p:cNvPr id="12" name="TextBox 11">
            <a:extLst>
              <a:ext uri="{FF2B5EF4-FFF2-40B4-BE49-F238E27FC236}">
                <a16:creationId xmlns:a16="http://schemas.microsoft.com/office/drawing/2014/main" id="{A00832F1-8E7E-3C47-B5BD-1DCEE2A58036}"/>
              </a:ext>
            </a:extLst>
          </p:cNvPr>
          <p:cNvSpPr txBox="1"/>
          <p:nvPr/>
        </p:nvSpPr>
        <p:spPr>
          <a:xfrm>
            <a:off x="1590829" y="6453336"/>
            <a:ext cx="661591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Source:  </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Morry</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 Gash/AP,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 https://</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www.npr.org</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/2017/08/01/540669701/10-years-after-bridge-collapse-america-is-still-crumbling?t=1535427165809</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br>
            <a:endPar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endParaRPr>
          </a:p>
        </p:txBody>
      </p:sp>
    </p:spTree>
    <p:extLst>
      <p:ext uri="{BB962C8B-B14F-4D97-AF65-F5344CB8AC3E}">
        <p14:creationId xmlns:p14="http://schemas.microsoft.com/office/powerpoint/2010/main" val="1937249741"/>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More Recent Example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Box 4"/>
          <p:cNvSpPr txBox="1"/>
          <p:nvPr/>
        </p:nvSpPr>
        <p:spPr>
          <a:xfrm>
            <a:off x="1590829" y="6525344"/>
            <a:ext cx="608371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Source: AFP / Valery HACHE, https://</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www.capitalfm.co.ke</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/news/2018/08/genoa-bridge-collapse-what-we-know/</a:t>
            </a:r>
          </a:p>
        </p:txBody>
      </p:sp>
      <p:pic>
        <p:nvPicPr>
          <p:cNvPr id="6" name="Picture 5">
            <a:extLst>
              <a:ext uri="{FF2B5EF4-FFF2-40B4-BE49-F238E27FC236}">
                <a16:creationId xmlns:a16="http://schemas.microsoft.com/office/drawing/2014/main" id="{6DACB559-AEF1-2644-9258-F852B452CC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027" y="1507232"/>
            <a:ext cx="8507445" cy="4298032"/>
          </a:xfrm>
          <a:prstGeom prst="rect">
            <a:avLst/>
          </a:prstGeom>
        </p:spPr>
      </p:pic>
    </p:spTree>
    <p:extLst>
      <p:ext uri="{BB962C8B-B14F-4D97-AF65-F5344CB8AC3E}">
        <p14:creationId xmlns:p14="http://schemas.microsoft.com/office/powerpoint/2010/main" val="254187300"/>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Safe &amp; Secure Is This Platform?</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1547664" y="6525344"/>
            <a:ext cx="6534472"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https://s-media-cache-ak0.pinimg.com/originals/48/09/54/4809543a9c7700246a0cf8acdae27abf.jpg</a:t>
            </a:r>
          </a:p>
        </p:txBody>
      </p:sp>
      <p:pic>
        <p:nvPicPr>
          <p:cNvPr id="6" name="Picture 5" descr="ny-workers-securit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5400"/>
            <a:ext cx="9144000" cy="4247097"/>
          </a:xfrm>
          <a:prstGeom prst="rect">
            <a:avLst/>
          </a:prstGeom>
        </p:spPr>
      </p:pic>
      <p:sp>
        <p:nvSpPr>
          <p:cNvPr id="3" name="TextBox 2"/>
          <p:cNvSpPr txBox="1"/>
          <p:nvPr/>
        </p:nvSpPr>
        <p:spPr>
          <a:xfrm>
            <a:off x="251520" y="5775647"/>
            <a:ext cx="86310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ahoma"/>
                <a:ea typeface="+mn-ea"/>
                <a:cs typeface="+mn-cs"/>
              </a:rPr>
              <a:t>Security is about preventing unforeseen consequences</a:t>
            </a:r>
          </a:p>
        </p:txBody>
      </p:sp>
    </p:spTree>
    <p:extLst>
      <p:ext uri="{BB962C8B-B14F-4D97-AF65-F5344CB8AC3E}">
        <p14:creationId xmlns:p14="http://schemas.microsoft.com/office/powerpoint/2010/main" val="33537336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Safe &amp; Secure Is This Platform?</a:t>
            </a:r>
          </a:p>
        </p:txBody>
      </p:sp>
      <p:pic>
        <p:nvPicPr>
          <p:cNvPr id="5" name="Content Placeholder 4" descr="UK-Self-Driving-Cars.jpg"/>
          <p:cNvPicPr>
            <a:picLocks noGrp="1" noChangeAspect="1"/>
          </p:cNvPicPr>
          <p:nvPr>
            <p:ph idx="1"/>
          </p:nvPr>
        </p:nvPicPr>
        <p:blipFill>
          <a:blip r:embed="rId2">
            <a:extLst>
              <a:ext uri="{28A0092B-C50C-407E-A947-70E740481C1C}">
                <a14:useLocalDpi xmlns:a14="http://schemas.microsoft.com/office/drawing/2010/main" val="0"/>
              </a:ext>
            </a:extLst>
          </a:blip>
          <a:srcRect l="3873" r="3873"/>
          <a:stretch>
            <a:fillRect/>
          </a:stretch>
        </p:blipFill>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TextBox 5"/>
          <p:cNvSpPr txBox="1"/>
          <p:nvPr/>
        </p:nvSpPr>
        <p:spPr>
          <a:xfrm>
            <a:off x="1475656" y="6495147"/>
            <a:ext cx="472185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https://</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taxistartup.com</a:t>
            </a:r>
            <a:r>
              <a:rPr kumimoji="0" lang="en-US" sz="1000" b="0" i="0" u="none" strike="noStrike" kern="1200" cap="none" spc="0" normalizeH="0" baseline="0" noProof="0" dirty="0">
                <a:ln>
                  <a:noFill/>
                </a:ln>
                <a:solidFill>
                  <a:srgbClr val="000000"/>
                </a:solidFill>
                <a:effectLst/>
                <a:uLnTx/>
                <a:uFillTx/>
                <a:latin typeface="Calibri"/>
                <a:ea typeface="+mn-ea"/>
                <a:cs typeface="Calibri"/>
              </a:rPr>
              <a:t>/</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wp</a:t>
            </a:r>
            <a:r>
              <a:rPr kumimoji="0" lang="en-US" sz="1000" b="0" i="0" u="none" strike="noStrike" kern="1200" cap="none" spc="0" normalizeH="0" baseline="0" noProof="0" dirty="0">
                <a:ln>
                  <a:noFill/>
                </a:ln>
                <a:solidFill>
                  <a:srgbClr val="000000"/>
                </a:solidFill>
                <a:effectLst/>
                <a:uLnTx/>
                <a:uFillTx/>
                <a:latin typeface="Calibri"/>
                <a:ea typeface="+mn-ea"/>
                <a:cs typeface="Calibri"/>
              </a:rPr>
              <a:t>-content/uploads/2015/03/UK-Self-Driving-</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Cars.jpg</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42590990"/>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000FF"/>
                </a:solidFill>
              </a:rPr>
              <a:t>Secure, Reliable, Safe</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968457849"/>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Solution Direction: Principled Designs</a:t>
            </a:r>
          </a:p>
        </p:txBody>
      </p:sp>
      <p:sp>
        <p:nvSpPr>
          <p:cNvPr id="3" name="Content Placeholder 2"/>
          <p:cNvSpPr>
            <a:spLocks noGrp="1"/>
          </p:cNvSpPr>
          <p:nvPr>
            <p:ph idx="1"/>
          </p:nvPr>
        </p:nvSpPr>
        <p:spPr>
          <a:xfrm>
            <a:off x="179512" y="548680"/>
            <a:ext cx="8784976" cy="5193723"/>
          </a:xfrm>
        </p:spPr>
        <p:txBody>
          <a:bodyPr/>
          <a:lstStyle/>
          <a:p>
            <a:pPr marL="0" indent="0" algn="ctr">
              <a:buNone/>
            </a:pPr>
            <a:endParaRPr lang="en-US" sz="5200" dirty="0"/>
          </a:p>
          <a:p>
            <a:pPr marL="0" indent="0" algn="ctr">
              <a:buNone/>
            </a:pPr>
            <a:r>
              <a:rPr lang="en-US" sz="5200" dirty="0">
                <a:solidFill>
                  <a:srgbClr val="0000FF"/>
                </a:solidFill>
              </a:rPr>
              <a:t>Design fundamentally secure</a:t>
            </a:r>
          </a:p>
          <a:p>
            <a:pPr marL="0" indent="0" algn="ctr">
              <a:buNone/>
            </a:pPr>
            <a:r>
              <a:rPr lang="en-US" sz="5200" dirty="0">
                <a:solidFill>
                  <a:srgbClr val="0000FF"/>
                </a:solidFill>
              </a:rPr>
              <a:t>computing architectures </a:t>
            </a:r>
          </a:p>
          <a:p>
            <a:pPr marL="0" indent="0" algn="ctr">
              <a:buNone/>
            </a:pPr>
            <a:endParaRPr lang="en-US" sz="5200" dirty="0">
              <a:solidFill>
                <a:srgbClr val="0000FF"/>
              </a:solidFill>
            </a:endParaRPr>
          </a:p>
          <a:p>
            <a:pPr marL="0" indent="0" algn="ctr">
              <a:buNone/>
            </a:pPr>
            <a:r>
              <a:rPr lang="en-US" sz="5200" dirty="0">
                <a:solidFill>
                  <a:srgbClr val="FF0000"/>
                </a:solidFill>
              </a:rPr>
              <a:t>Predict and prevent </a:t>
            </a:r>
          </a:p>
          <a:p>
            <a:pPr marL="0" indent="0" algn="ctr">
              <a:buNone/>
            </a:pPr>
            <a:r>
              <a:rPr lang="en-US" sz="5200" dirty="0">
                <a:solidFill>
                  <a:srgbClr val="FF0000"/>
                </a:solidFill>
              </a:rPr>
              <a:t>safety &amp; security issues</a:t>
            </a:r>
          </a:p>
          <a:p>
            <a:pPr marL="0" indent="0" algn="ctr">
              <a:buNone/>
            </a:pPr>
            <a:endParaRPr lang="en-US" sz="5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7521925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Push from Circuits and Devices</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Systems Need</a:t>
            </a:r>
          </a:p>
          <a:p>
            <a:pPr marL="0" indent="0" algn="ctr">
              <a:buNone/>
            </a:pPr>
            <a:r>
              <a:rPr lang="en-US" sz="6400" dirty="0">
                <a:solidFill>
                  <a:srgbClr val="0432FF"/>
                </a:solidFill>
              </a:rPr>
              <a:t>Intelligent Memories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78089404"/>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Takeaway, Again</a:t>
            </a:r>
          </a:p>
        </p:txBody>
      </p:sp>
      <p:sp>
        <p:nvSpPr>
          <p:cNvPr id="3" name="Content Placeholder 2"/>
          <p:cNvSpPr>
            <a:spLocks noGrp="1"/>
          </p:cNvSpPr>
          <p:nvPr>
            <p:ph idx="1"/>
          </p:nvPr>
        </p:nvSpPr>
        <p:spPr>
          <a:xfrm>
            <a:off x="0" y="1844824"/>
            <a:ext cx="9144000" cy="2088232"/>
          </a:xfrm>
        </p:spPr>
        <p:txBody>
          <a:bodyPr/>
          <a:lstStyle/>
          <a:p>
            <a:pPr marL="0" indent="0" algn="ctr">
              <a:buNone/>
            </a:pPr>
            <a:r>
              <a:rPr lang="en-US" sz="6400" dirty="0">
                <a:solidFill>
                  <a:srgbClr val="FF0000"/>
                </a:solidFill>
              </a:rPr>
              <a:t>In-Field Patch-ability</a:t>
            </a:r>
          </a:p>
          <a:p>
            <a:pPr marL="0" indent="0" algn="ctr">
              <a:buNone/>
            </a:pPr>
            <a:r>
              <a:rPr lang="en-US" sz="6400" dirty="0">
                <a:solidFill>
                  <a:srgbClr val="0000FF"/>
                </a:solidFill>
              </a:rPr>
              <a:t>(Intelligent Memory)</a:t>
            </a:r>
          </a:p>
          <a:p>
            <a:pPr marL="0" indent="0" algn="ctr">
              <a:buNone/>
            </a:pPr>
            <a:r>
              <a:rPr lang="en-US" sz="6400" dirty="0">
                <a:solidFill>
                  <a:srgbClr val="FF0000"/>
                </a:solidFill>
              </a:rPr>
              <a:t>Can Avoid Many Failures</a:t>
            </a:r>
          </a:p>
          <a:p>
            <a:pPr marL="0" indent="0" algn="ctr">
              <a:buNone/>
            </a:pPr>
            <a:endParaRPr lang="en-US" sz="6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72622190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4510B7D2-8949-194C-A951-66E3876F4C90}"/>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lvl="0">
              <a:defRPr/>
            </a:pPr>
            <a:r>
              <a:rPr lang="en-US" sz="3800" kern="0" dirty="0">
                <a:solidFill>
                  <a:srgbClr val="006633"/>
                </a:solidFill>
                <a:latin typeface="Garamond"/>
              </a:rPr>
              <a:t>Data Overwhelms Modern Machines </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
        <p:nvSpPr>
          <p:cNvPr id="34" name="Rectangle 33">
            <a:extLst>
              <a:ext uri="{FF2B5EF4-FFF2-40B4-BE49-F238E27FC236}">
                <a16:creationId xmlns:a16="http://schemas.microsoft.com/office/drawing/2014/main" id="{84B0F726-3DD6-564A-9BCA-59E1A719EC12}"/>
              </a:ext>
            </a:extLst>
          </p:cNvPr>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8508489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pPr marL="0" indent="0">
              <a:buNone/>
            </a:pPr>
            <a:endParaRPr lang="en-US" dirty="0">
              <a:solidFill>
                <a:srgbClr val="FF0000"/>
              </a:solidFill>
            </a:endParaRPr>
          </a:p>
          <a:p>
            <a:r>
              <a:rPr lang="en-US" dirty="0">
                <a:solidFill>
                  <a:srgbClr val="FF0000"/>
                </a:solidFill>
              </a:rPr>
              <a:t>Pull from Systems and Applications</a:t>
            </a:r>
          </a:p>
          <a:p>
            <a:pPr lvl="1"/>
            <a:r>
              <a:rPr lang="en-US" dirty="0">
                <a:solidFill>
                  <a:srgbClr val="0000FF"/>
                </a:solidFill>
              </a:rPr>
              <a:t>Data access is a major system and application bottleneck</a:t>
            </a:r>
          </a:p>
          <a:p>
            <a:pPr lvl="1"/>
            <a:r>
              <a:rPr lang="en-US" dirty="0">
                <a:solidFill>
                  <a:srgbClr val="0000FF"/>
                </a:solidFill>
              </a:rPr>
              <a:t>Systems are energy limited</a:t>
            </a:r>
          </a:p>
          <a:p>
            <a:pPr lvl="1"/>
            <a:r>
              <a:rPr lang="en-US" dirty="0">
                <a:solidFill>
                  <a:srgbClr val="0000FF"/>
                </a:solidFill>
              </a:rPr>
              <a:t>Data movement much more energy-hungry than computation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7091033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Key Systems &amp; Application Trends</a:t>
            </a:r>
          </a:p>
        </p:txBody>
      </p:sp>
      <p:sp>
        <p:nvSpPr>
          <p:cNvPr id="3" name="Content Placeholder 2"/>
          <p:cNvSpPr>
            <a:spLocks noGrp="1"/>
          </p:cNvSpPr>
          <p:nvPr>
            <p:ph idx="1"/>
          </p:nvPr>
        </p:nvSpPr>
        <p:spPr>
          <a:xfrm>
            <a:off x="228600" y="1403629"/>
            <a:ext cx="8610600" cy="5193723"/>
          </a:xfrm>
        </p:spPr>
        <p:txBody>
          <a:bodyPr/>
          <a:lstStyle/>
          <a:p>
            <a:pPr marL="0" indent="0">
              <a:buNone/>
            </a:pPr>
            <a:r>
              <a:rPr lang="en-US" sz="3200" dirty="0">
                <a:solidFill>
                  <a:srgbClr val="0000FF"/>
                </a:solidFill>
              </a:rPr>
              <a:t>1. Data access is a major bottleneck</a:t>
            </a:r>
          </a:p>
          <a:p>
            <a:pPr lvl="1"/>
            <a:r>
              <a:rPr lang="en-US" dirty="0"/>
              <a:t>Applications are increasingly data hungry</a:t>
            </a:r>
          </a:p>
          <a:p>
            <a:pPr lvl="1"/>
            <a:endParaRPr lang="en-US" dirty="0"/>
          </a:p>
          <a:p>
            <a:pPr lvl="1"/>
            <a:endParaRPr lang="en-US" dirty="0"/>
          </a:p>
          <a:p>
            <a:pPr marL="0" indent="0">
              <a:buNone/>
            </a:pPr>
            <a:r>
              <a:rPr lang="en-US" sz="3200" dirty="0">
                <a:solidFill>
                  <a:srgbClr val="0000FF"/>
                </a:solidFill>
              </a:rPr>
              <a:t>2. Energy consumption is a key limiter</a:t>
            </a:r>
          </a:p>
          <a:p>
            <a:endParaRPr lang="en-US" dirty="0"/>
          </a:p>
          <a:p>
            <a:endParaRPr lang="en-US" dirty="0"/>
          </a:p>
          <a:p>
            <a:pPr marL="0" indent="0">
              <a:buNone/>
            </a:pPr>
            <a:r>
              <a:rPr lang="en-US" sz="3200" dirty="0">
                <a:solidFill>
                  <a:srgbClr val="0000FF"/>
                </a:solidFill>
              </a:rPr>
              <a:t>3. Data movement energy dominates compute</a:t>
            </a:r>
          </a:p>
          <a:p>
            <a:pPr lvl="1"/>
            <a:r>
              <a:rPr lang="en-US" dirty="0"/>
              <a:t>Especially true for off-chip to on-chip movement</a:t>
            </a:r>
          </a:p>
          <a:p>
            <a:pPr marL="344487" lvl="1"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472823029"/>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We Want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3" descr="C:\1nenad\ireland-fields-sky-clouds.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47800" y="1295400"/>
            <a:ext cx="6502400"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21836005"/>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2" descr="C:\1nenad\Widnes_Smoke.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9512" y="1213891"/>
            <a:ext cx="8763000" cy="495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054491690"/>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899592" y="1844824"/>
            <a:ext cx="7128792" cy="2088232"/>
          </a:xfrm>
        </p:spPr>
        <p:txBody>
          <a:bodyPr/>
          <a:lstStyle/>
          <a:p>
            <a:pPr marL="0" indent="0" algn="ctr">
              <a:buNone/>
            </a:pPr>
            <a:r>
              <a:rPr lang="en-US" sz="6400" dirty="0">
                <a:solidFill>
                  <a:srgbClr val="FF0000"/>
                </a:solidFill>
              </a:rPr>
              <a:t>High Performance,</a:t>
            </a:r>
          </a:p>
          <a:p>
            <a:pPr marL="0" indent="0" algn="ctr">
              <a:buNone/>
            </a:pPr>
            <a:r>
              <a:rPr lang="en-US" sz="6400" dirty="0">
                <a:solidFill>
                  <a:srgbClr val="0000FF"/>
                </a:solidFill>
              </a:rPr>
              <a:t>Energy Efficient,</a:t>
            </a:r>
          </a:p>
          <a:p>
            <a:pPr marL="0" indent="0" algn="ctr">
              <a:buNone/>
            </a:pPr>
            <a:r>
              <a:rPr lang="en-US" sz="6400" dirty="0">
                <a:solidFill>
                  <a:srgbClr val="FF0000"/>
                </a:solidFill>
              </a:rPr>
              <a:t>Sustainable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21047542"/>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0" y="1268760"/>
            <a:ext cx="9144000" cy="4979640"/>
          </a:xfrm>
        </p:spPr>
        <p:txBody>
          <a:bodyPr/>
          <a:lstStyle/>
          <a:p>
            <a:pPr marL="0" indent="0" algn="ctr">
              <a:buNone/>
            </a:pPr>
            <a:r>
              <a:rPr lang="en-US" dirty="0">
                <a:solidFill>
                  <a:srgbClr val="0000FF"/>
                </a:solidFill>
              </a:rPr>
              <a:t>Data access is the major performance and energy bottleneck</a:t>
            </a:r>
          </a:p>
          <a:p>
            <a:endParaRPr lang="en-US" sz="1000" dirty="0"/>
          </a:p>
          <a:p>
            <a:pPr marL="0" indent="0">
              <a:buNone/>
            </a:pPr>
            <a:endParaRPr lang="en-US" dirty="0"/>
          </a:p>
          <a:p>
            <a:pPr marL="0" indent="0" algn="ctr">
              <a:buNone/>
            </a:pPr>
            <a:r>
              <a:rPr lang="en-US" sz="5000" dirty="0"/>
              <a:t>Our current</a:t>
            </a:r>
          </a:p>
          <a:p>
            <a:pPr marL="0" indent="0" algn="ctr">
              <a:buNone/>
            </a:pPr>
            <a:r>
              <a:rPr lang="en-US" sz="5000" dirty="0">
                <a:solidFill>
                  <a:srgbClr val="0000FF"/>
                </a:solidFill>
              </a:rPr>
              <a:t>design principles </a:t>
            </a:r>
          </a:p>
          <a:p>
            <a:pPr marL="0" indent="0" algn="ctr">
              <a:buNone/>
            </a:pPr>
            <a:r>
              <a:rPr lang="en-US" sz="5000" dirty="0">
                <a:solidFill>
                  <a:srgbClr val="0000FF"/>
                </a:solidFill>
              </a:rPr>
              <a:t>cause </a:t>
            </a:r>
            <a:r>
              <a:rPr lang="en-US" sz="5000" dirty="0">
                <a:solidFill>
                  <a:srgbClr val="FF0000"/>
                </a:solidFill>
              </a:rPr>
              <a:t>great energy waste</a:t>
            </a:r>
          </a:p>
          <a:p>
            <a:pPr marL="0" indent="0" algn="ctr">
              <a:buNone/>
            </a:pPr>
            <a:r>
              <a:rPr lang="en-US" sz="3000" dirty="0">
                <a:solidFill>
                  <a:srgbClr val="FF0000"/>
                </a:solidFill>
              </a:rPr>
              <a:t>(and great performance loss)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0323284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228600" y="1988840"/>
            <a:ext cx="8610600" cy="4876800"/>
          </a:xfrm>
        </p:spPr>
        <p:txBody>
          <a:bodyPr/>
          <a:lstStyle/>
          <a:p>
            <a:pPr marL="0" indent="0" algn="ctr">
              <a:buNone/>
            </a:pPr>
            <a:r>
              <a:rPr lang="en-US" sz="5000" dirty="0">
                <a:solidFill>
                  <a:srgbClr val="FF0000"/>
                </a:solidFill>
              </a:rPr>
              <a:t>Processing</a:t>
            </a:r>
            <a:r>
              <a:rPr lang="en-US" sz="5000" dirty="0"/>
              <a:t> of data </a:t>
            </a:r>
          </a:p>
          <a:p>
            <a:pPr marL="0" indent="0" algn="ctr">
              <a:buNone/>
            </a:pPr>
            <a:r>
              <a:rPr lang="en-US" sz="5000" dirty="0"/>
              <a:t>is performed </a:t>
            </a:r>
          </a:p>
          <a:p>
            <a:pPr marL="0" indent="0" algn="ctr">
              <a:buNone/>
            </a:pPr>
            <a:r>
              <a:rPr lang="en-US" sz="5000" dirty="0">
                <a:solidFill>
                  <a:srgbClr val="FF0000"/>
                </a:solidFill>
              </a:rPr>
              <a:t>far away from the data</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390223846"/>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3429000"/>
            <a:ext cx="7226300" cy="330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Burks, Goldstein, von Neumann, “</a:t>
            </a:r>
            <a:r>
              <a:rPr kumimoji="0" lang="en-US" sz="1400" b="0" i="0" u="none" strike="noStrike" kern="1200" cap="none" spc="0" normalizeH="0" baseline="0" noProof="0" dirty="0">
                <a:ln>
                  <a:noFill/>
                </a:ln>
                <a:solidFill>
                  <a:srgbClr val="0000FF"/>
                </a:solidFill>
                <a:effectLst/>
                <a:uLnTx/>
                <a:uFillTx/>
                <a:latin typeface="Tahoma"/>
                <a:ea typeface="+mn-ea"/>
                <a:cs typeface="+mn-cs"/>
              </a:rPr>
              <a:t>Preliminary discussion of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Tahoma"/>
                <a:ea typeface="+mn-ea"/>
                <a:cs typeface="+mn-cs"/>
              </a:rPr>
              <a:t>logical design of an electronic computing instrument</a:t>
            </a:r>
            <a:r>
              <a:rPr kumimoji="0" lang="en-US" sz="1400" b="0" i="0" u="none" strike="noStrike" kern="1200" cap="none" spc="0" normalizeH="0" baseline="0" noProof="0" dirty="0">
                <a:ln>
                  <a:noFill/>
                </a:ln>
                <a:solidFill>
                  <a:srgbClr val="000000"/>
                </a:solidFill>
                <a:effectLst/>
                <a:uLnTx/>
                <a:uFillTx/>
                <a:latin typeface="Tahoma"/>
                <a:ea typeface="+mn-ea"/>
                <a:cs typeface="+mn-cs"/>
              </a:rPr>
              <a:t>,” 1946.</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48063" y="152400"/>
            <a:ext cx="3255263" cy="2554836"/>
          </a:xfrm>
          <a:prstGeom prst="rect">
            <a:avLst/>
          </a:prstGeom>
        </p:spPr>
      </p:pic>
      <p:sp>
        <p:nvSpPr>
          <p:cNvPr id="8" name="TextBox 7"/>
          <p:cNvSpPr txBox="1"/>
          <p:nvPr/>
        </p:nvSpPr>
        <p:spPr>
          <a:xfrm>
            <a:off x="103846" y="6630115"/>
            <a:ext cx="56669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Image source: https://lbsitbytes2010.wordpress.com/2013/03/29/john-von-neumann-roll-no-15/</a:t>
            </a:r>
          </a:p>
        </p:txBody>
      </p:sp>
    </p:spTree>
    <p:extLst>
      <p:ext uri="{BB962C8B-B14F-4D97-AF65-F5344CB8AC3E}">
        <p14:creationId xmlns:p14="http://schemas.microsoft.com/office/powerpoint/2010/main" val="3879978655"/>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3429000"/>
            <a:ext cx="7226300" cy="330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Content Placeholder 6" descr="barcelona-die-photo-colo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19672" y="3861048"/>
            <a:ext cx="1312168" cy="12799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descr="dim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800000" flipV="1">
            <a:off x="3491880" y="5733256"/>
            <a:ext cx="2304256" cy="549297"/>
          </a:xfrm>
          <a:prstGeom prst="rect">
            <a:avLst/>
          </a:prstGeom>
        </p:spPr>
      </p:pic>
      <p:pic>
        <p:nvPicPr>
          <p:cNvPr id="8" name="Picture 23" descr="http://i.ehow.com/images/a04/ac/qb/format-hard-drive-xp-800X800.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20433856">
            <a:off x="6233024" y="4297936"/>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Burks, Goldstein, von Neumann, “</a:t>
            </a:r>
            <a:r>
              <a:rPr kumimoji="0" lang="en-US" sz="1400" b="0" i="0" u="none" strike="noStrike" kern="1200" cap="none" spc="0" normalizeH="0" baseline="0" noProof="0" dirty="0">
                <a:ln>
                  <a:noFill/>
                </a:ln>
                <a:solidFill>
                  <a:srgbClr val="0000FF"/>
                </a:solidFill>
                <a:effectLst/>
                <a:uLnTx/>
                <a:uFillTx/>
                <a:latin typeface="Tahoma"/>
                <a:ea typeface="+mn-ea"/>
                <a:cs typeface="+mn-cs"/>
              </a:rPr>
              <a:t>Preliminary discussion of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Tahoma"/>
                <a:ea typeface="+mn-ea"/>
                <a:cs typeface="+mn-cs"/>
              </a:rPr>
              <a:t>logical design of an electronic computing instrument</a:t>
            </a:r>
            <a:r>
              <a:rPr kumimoji="0" lang="en-US" sz="1400" b="0" i="0" u="none" strike="noStrike" kern="1200" cap="none" spc="0" normalizeH="0" baseline="0" noProof="0" dirty="0">
                <a:ln>
                  <a:noFill/>
                </a:ln>
                <a:solidFill>
                  <a:srgbClr val="000000"/>
                </a:solidFill>
                <a:effectLst/>
                <a:uLnTx/>
                <a:uFillTx/>
                <a:latin typeface="Tahoma"/>
                <a:ea typeface="+mn-ea"/>
                <a:cs typeface="+mn-cs"/>
              </a:rPr>
              <a:t>,” 1946.</a:t>
            </a:r>
          </a:p>
        </p:txBody>
      </p:sp>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48063" y="152400"/>
            <a:ext cx="3255263" cy="2554836"/>
          </a:xfrm>
          <a:prstGeom prst="rect">
            <a:avLst/>
          </a:prstGeom>
        </p:spPr>
      </p:pic>
      <p:sp>
        <p:nvSpPr>
          <p:cNvPr id="12" name="TextBox 11"/>
          <p:cNvSpPr txBox="1"/>
          <p:nvPr/>
        </p:nvSpPr>
        <p:spPr>
          <a:xfrm>
            <a:off x="103846" y="6630115"/>
            <a:ext cx="56669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Image source: https://lbsitbytes2010.wordpress.com/2013/03/29/john-von-neumann-roll-no-15/</a:t>
            </a:r>
          </a:p>
        </p:txBody>
      </p:sp>
    </p:spTree>
    <p:extLst>
      <p:ext uri="{BB962C8B-B14F-4D97-AF65-F5344CB8AC3E}">
        <p14:creationId xmlns:p14="http://schemas.microsoft.com/office/powerpoint/2010/main" val="3772862399"/>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Computing Systems</a:t>
            </a:r>
          </a:p>
        </p:txBody>
      </p:sp>
      <p:sp>
        <p:nvSpPr>
          <p:cNvPr id="3" name="Content Placeholder 2"/>
          <p:cNvSpPr>
            <a:spLocks noGrp="1"/>
          </p:cNvSpPr>
          <p:nvPr>
            <p:ph idx="1"/>
          </p:nvPr>
        </p:nvSpPr>
        <p:spPr>
          <a:xfrm>
            <a:off x="228600" y="997527"/>
            <a:ext cx="8915400" cy="5193723"/>
          </a:xfrm>
        </p:spPr>
        <p:txBody>
          <a:bodyPr/>
          <a:lstStyle/>
          <a:p>
            <a:r>
              <a:rPr lang="en-US" dirty="0"/>
              <a:t>Are overwhelmingly processor centric</a:t>
            </a:r>
          </a:p>
          <a:p>
            <a:r>
              <a:rPr lang="en-US" dirty="0">
                <a:solidFill>
                  <a:srgbClr val="FF0000"/>
                </a:solidFill>
              </a:rPr>
              <a:t>All data processed in the processor </a:t>
            </a:r>
            <a:r>
              <a:rPr lang="en-US" dirty="0">
                <a:sym typeface="Wingdings"/>
              </a:rPr>
              <a:t> at great system cost</a:t>
            </a:r>
            <a:endParaRPr lang="en-US" dirty="0"/>
          </a:p>
          <a:p>
            <a:r>
              <a:rPr lang="en-US" dirty="0"/>
              <a:t>Processor is heavily optimized and is considered the master</a:t>
            </a:r>
          </a:p>
          <a:p>
            <a:r>
              <a:rPr lang="en-US" dirty="0">
                <a:solidFill>
                  <a:srgbClr val="FF0000"/>
                </a:solidFill>
              </a:rPr>
              <a:t>Data storage units are dumb </a:t>
            </a:r>
            <a:r>
              <a:rPr lang="en-US" dirty="0"/>
              <a:t>and are largely </a:t>
            </a:r>
            <a:r>
              <a:rPr lang="en-US" dirty="0" err="1"/>
              <a:t>unoptimized</a:t>
            </a:r>
            <a:r>
              <a:rPr lang="en-US" dirty="0"/>
              <a:t> (except for some that are on the processor die)</a:t>
            </a:r>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3583384"/>
            <a:ext cx="6669360" cy="304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AutoShape 25"/>
          <p:cNvSpPr>
            <a:spLocks noChangeArrowheads="1"/>
          </p:cNvSpPr>
          <p:nvPr/>
        </p:nvSpPr>
        <p:spPr bwMode="auto">
          <a:xfrm>
            <a:off x="1331640" y="3933056"/>
            <a:ext cx="1800200" cy="122413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12610160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20151101_stc002_595.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33713" y="2799766"/>
            <a:ext cx="7602783" cy="3552225"/>
          </a:xfrm>
          <a:prstGeom prst="rect">
            <a:avLst/>
          </a:prstGeom>
        </p:spPr>
      </p:pic>
      <p:sp>
        <p:nvSpPr>
          <p:cNvPr id="2" name="Title 1"/>
          <p:cNvSpPr>
            <a:spLocks noGrp="1"/>
          </p:cNvSpPr>
          <p:nvPr>
            <p:ph type="title"/>
          </p:nvPr>
        </p:nvSpPr>
        <p:spPr/>
        <p:txBody>
          <a:bodyPr/>
          <a:lstStyle/>
          <a:p>
            <a:pPr lvl="0">
              <a:defRPr/>
            </a:pPr>
            <a:r>
              <a:rPr lang="en-US" dirty="0">
                <a:solidFill>
                  <a:srgbClr val="006633"/>
                </a:solidFill>
              </a:rPr>
              <a:t>Data is Key for Future Workloads</a:t>
            </a:r>
            <a:endParaRPr lang="en-US" sz="4400" dirty="0">
              <a:solidFill>
                <a:srgbClr val="006633"/>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2" descr="https://www.genome.gov/images/content/costpermb2015_4.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23528" y="1011651"/>
            <a:ext cx="3764149" cy="2777389"/>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1966911" y="1688007"/>
            <a:ext cx="228825" cy="228825"/>
          </a:xfrm>
          <a:prstGeom prst="ellipse">
            <a:avLst/>
          </a:prstGeom>
          <a:solidFill>
            <a:srgbClr val="FF0000"/>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7" name="Rectangle 6"/>
          <p:cNvSpPr/>
          <p:nvPr/>
        </p:nvSpPr>
        <p:spPr>
          <a:xfrm>
            <a:off x="3779912" y="1198493"/>
            <a:ext cx="3540686" cy="646331"/>
          </a:xfrm>
          <a:prstGeom prst="rect">
            <a:avLst/>
          </a:prstGeom>
          <a:solidFill>
            <a:schemeClr val="accent1">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development of high-throughput sequencing (HTS) technologies</a:t>
            </a:r>
          </a:p>
        </p:txBody>
      </p:sp>
      <p:cxnSp>
        <p:nvCxnSpPr>
          <p:cNvPr id="9" name="Straight Arrow Connector 8"/>
          <p:cNvCxnSpPr/>
          <p:nvPr/>
        </p:nvCxnSpPr>
        <p:spPr>
          <a:xfrm flipH="1">
            <a:off x="4355978" y="2060848"/>
            <a:ext cx="288030" cy="432048"/>
          </a:xfrm>
          <a:prstGeom prst="straightConnector1">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2" descr="Image result for the economist"/>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52485" y="5963008"/>
            <a:ext cx="790158" cy="40321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30363" y="6460344"/>
            <a:ext cx="7290109"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hlinkClick r:id="rId6"/>
              </a:rPr>
              <a:t>http://www.economist.com/news/21631808-so-much-genetic-data-so-many-uses-genes-unzipped</a:t>
            </a:r>
            <a:r>
              <a:rPr kumimoji="0" lang="en-US" sz="12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3" name="Down Arrow 2"/>
          <p:cNvSpPr/>
          <p:nvPr/>
        </p:nvSpPr>
        <p:spPr>
          <a:xfrm rot="4961981">
            <a:off x="2655370" y="840988"/>
            <a:ext cx="517315" cy="1382049"/>
          </a:xfrm>
          <a:prstGeom prst="downArrow">
            <a:avLst/>
          </a:prstGeom>
          <a:solidFill>
            <a:schemeClr val="accent1">
              <a:lumMod val="60000"/>
              <a:lumOff val="40000"/>
            </a:schemeClr>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12" name="Rectangle 11"/>
          <p:cNvSpPr/>
          <p:nvPr/>
        </p:nvSpPr>
        <p:spPr>
          <a:xfrm>
            <a:off x="177924" y="4006805"/>
            <a:ext cx="2305844" cy="646331"/>
          </a:xfrm>
          <a:prstGeom prst="rect">
            <a:avLst/>
          </a:prstGeom>
          <a:solidFill>
            <a:schemeClr val="accent1">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Number of Genomes Sequenced</a:t>
            </a:r>
          </a:p>
        </p:txBody>
      </p:sp>
    </p:spTree>
    <p:extLst>
      <p:ext uri="{BB962C8B-B14F-4D97-AF65-F5344CB8AC3E}">
        <p14:creationId xmlns:p14="http://schemas.microsoft.com/office/powerpoint/2010/main" val="786832534"/>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Yet …</a:t>
            </a:r>
          </a:p>
        </p:txBody>
      </p:sp>
      <p:sp>
        <p:nvSpPr>
          <p:cNvPr id="3" name="Content Placeholder 2"/>
          <p:cNvSpPr>
            <a:spLocks noGrp="1"/>
          </p:cNvSpPr>
          <p:nvPr>
            <p:ph idx="1"/>
          </p:nvPr>
        </p:nvSpPr>
        <p:spPr>
          <a:xfrm>
            <a:off x="228600" y="997527"/>
            <a:ext cx="8915400" cy="5193723"/>
          </a:xfrm>
        </p:spPr>
        <p:txBody>
          <a:bodyPr/>
          <a:lstStyle/>
          <a:p>
            <a:r>
              <a:rPr lang="en-US" dirty="0"/>
              <a:t>“</a:t>
            </a:r>
            <a:r>
              <a:rPr lang="en-US" sz="2800" b="1" dirty="0">
                <a:solidFill>
                  <a:srgbClr val="0000FF"/>
                </a:solidFill>
              </a:rPr>
              <a:t>It</a:t>
            </a:r>
            <a:r>
              <a:rPr lang="fr-FR" sz="2800" b="1" dirty="0">
                <a:solidFill>
                  <a:srgbClr val="0000FF"/>
                </a:solidFill>
              </a:rPr>
              <a:t>’</a:t>
            </a:r>
            <a:r>
              <a:rPr lang="en-US" sz="2800" b="1" dirty="0">
                <a:solidFill>
                  <a:srgbClr val="0000FF"/>
                </a:solidFill>
              </a:rPr>
              <a:t>s the Memory, Stupid!</a:t>
            </a:r>
            <a:r>
              <a:rPr lang="en-US" dirty="0"/>
              <a:t>” (Richard Sites, MPR, 1996)</a:t>
            </a:r>
          </a:p>
        </p:txBody>
      </p:sp>
      <p:pic>
        <p:nvPicPr>
          <p:cNvPr id="10" name="Picture 9"/>
          <p:cNvPicPr>
            <a:picLocks noChangeAspect="1"/>
          </p:cNvPicPr>
          <p:nvPr/>
        </p:nvPicPr>
        <p:blipFill>
          <a:blip r:embed="rId2"/>
          <a:stretch>
            <a:fillRect/>
          </a:stretch>
        </p:blipFill>
        <p:spPr>
          <a:xfrm>
            <a:off x="203200" y="1606128"/>
            <a:ext cx="8724900" cy="4775200"/>
          </a:xfrm>
          <a:prstGeom prst="rect">
            <a:avLst/>
          </a:prstGeom>
        </p:spPr>
      </p:pic>
      <p:sp>
        <p:nvSpPr>
          <p:cNvPr id="6" name="AutoShape 25"/>
          <p:cNvSpPr>
            <a:spLocks noChangeArrowheads="1"/>
          </p:cNvSpPr>
          <p:nvPr/>
        </p:nvSpPr>
        <p:spPr bwMode="auto">
          <a:xfrm>
            <a:off x="2123728" y="3573016"/>
            <a:ext cx="201622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TextBox 7"/>
          <p:cNvSpPr txBox="1"/>
          <p:nvPr/>
        </p:nvSpPr>
        <p:spPr>
          <a:xfrm>
            <a:off x="107504" y="6496146"/>
            <a:ext cx="8871173"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Tahoma"/>
                <a:ea typeface="+mn-ea"/>
                <a:cs typeface="+mn-cs"/>
              </a:rPr>
              <a:t>Mutlu+, “</a:t>
            </a:r>
            <a:r>
              <a:rPr kumimoji="0" lang="en-US" sz="1250" b="0" i="0" u="none" strike="noStrike" kern="1200" cap="none" spc="0" normalizeH="0" baseline="0" noProof="0" dirty="0">
                <a:ln>
                  <a:noFill/>
                </a:ln>
                <a:solidFill>
                  <a:srgbClr val="0000FF"/>
                </a:solidFill>
                <a:effectLst/>
                <a:uLnTx/>
                <a:uFillTx/>
                <a:latin typeface="Tahoma"/>
                <a:ea typeface="+mn-ea"/>
                <a:cs typeface="+mn-cs"/>
              </a:rPr>
              <a:t>Runahead Execution: An Alternative to Very Large Instruction Windows for Out-of-Order Processors</a:t>
            </a:r>
            <a:r>
              <a:rPr kumimoji="0" lang="en-US" sz="1250" b="0" i="0" u="none" strike="noStrike" kern="1200" cap="none" spc="0" normalizeH="0" baseline="0" noProof="0" dirty="0">
                <a:ln>
                  <a:noFill/>
                </a:ln>
                <a:solidFill>
                  <a:srgbClr val="000000"/>
                </a:solidFill>
                <a:effectLst/>
                <a:uLnTx/>
                <a:uFillTx/>
                <a:latin typeface="Tahoma"/>
                <a:ea typeface="+mn-ea"/>
                <a:cs typeface="+mn-cs"/>
              </a:rPr>
              <a:t>,” HPCA 2003.</a:t>
            </a:r>
          </a:p>
        </p:txBody>
      </p:sp>
      <p:pic>
        <p:nvPicPr>
          <p:cNvPr id="7" name="Picture 6">
            <a:extLst>
              <a:ext uri="{FF2B5EF4-FFF2-40B4-BE49-F238E27FC236}">
                <a16:creationId xmlns:a16="http://schemas.microsoft.com/office/drawing/2014/main" id="{23497AFD-D3FF-E347-A706-7E82FC4BB6FC}"/>
              </a:ext>
            </a:extLst>
          </p:cNvPr>
          <p:cNvPicPr>
            <a:picLocks noChangeAspect="1"/>
          </p:cNvPicPr>
          <p:nvPr/>
        </p:nvPicPr>
        <p:blipFill>
          <a:blip r:embed="rId3"/>
          <a:stretch>
            <a:fillRect/>
          </a:stretch>
        </p:blipFill>
        <p:spPr>
          <a:xfrm>
            <a:off x="4283968" y="210079"/>
            <a:ext cx="4434582" cy="635000"/>
          </a:xfrm>
          <a:prstGeom prst="rect">
            <a:avLst/>
          </a:prstGeom>
        </p:spPr>
      </p:pic>
    </p:spTree>
    <p:extLst>
      <p:ext uri="{BB962C8B-B14F-4D97-AF65-F5344CB8AC3E}">
        <p14:creationId xmlns:p14="http://schemas.microsoft.com/office/powerpoint/2010/main" val="23560731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The Performance Perspective</a:t>
            </a:r>
          </a:p>
        </p:txBody>
      </p:sp>
      <p:sp>
        <p:nvSpPr>
          <p:cNvPr id="3" name="Content Placeholder 2"/>
          <p:cNvSpPr>
            <a:spLocks noGrp="1"/>
          </p:cNvSpPr>
          <p:nvPr>
            <p:ph idx="1"/>
          </p:nvPr>
        </p:nvSpPr>
        <p:spPr>
          <a:xfrm>
            <a:off x="228600" y="997529"/>
            <a:ext cx="8915400" cy="5193723"/>
          </a:xfrm>
        </p:spPr>
        <p:txBody>
          <a:bodyPr/>
          <a:lstStyle/>
          <a:p>
            <a:r>
              <a:rPr lang="en-US" sz="1800" dirty="0"/>
              <a:t>Onur Mutlu, Jared Stark, Chris Wilkerson, and Yale N. </a:t>
            </a:r>
            <a:r>
              <a:rPr lang="en-US" sz="1800" dirty="0" err="1"/>
              <a:t>Patt</a:t>
            </a:r>
            <a:r>
              <a:rPr lang="en-US" sz="1800" dirty="0"/>
              <a:t>, </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"Runahead Execution: An Alternative to Very Large Instruction Windows for Out-of-order Processors"</a:t>
            </a:r>
            <a:br>
              <a:rPr lang="en-US" sz="1800" dirty="0">
                <a:solidFill>
                  <a:srgbClr val="0432FF"/>
                </a:solidFill>
              </a:rPr>
            </a:br>
            <a:r>
              <a:rPr lang="en-US" sz="1800" i="1" dirty="0"/>
              <a:t>Proceedings of the </a:t>
            </a:r>
            <a:r>
              <a:rPr lang="en-US" sz="1800" i="1" dirty="0">
                <a:hlinkClick r:id="rId3"/>
              </a:rPr>
              <a:t>9th International Symposium on High-Performance Computer Architecture</a:t>
            </a:r>
            <a:r>
              <a:rPr lang="en-US" sz="1800" i="1" dirty="0"/>
              <a:t> (</a:t>
            </a:r>
            <a:r>
              <a:rPr lang="en-US" sz="1800" b="1" i="1" dirty="0"/>
              <a:t>HPCA</a:t>
            </a:r>
            <a:r>
              <a:rPr lang="en-US" sz="1800" i="1" dirty="0"/>
              <a:t>)</a:t>
            </a:r>
            <a:r>
              <a:rPr lang="en-US" sz="1800" dirty="0"/>
              <a:t>, pages 129-140, Anaheim, CA, February 2003. </a:t>
            </a:r>
            <a:r>
              <a:rPr lang="en-US" sz="1800" dirty="0">
                <a:hlinkClick r:id="rId4"/>
              </a:rPr>
              <a:t>Slides (pdf)</a:t>
            </a:r>
            <a:r>
              <a:rPr lang="en-US" sz="1800" dirty="0"/>
              <a:t> </a:t>
            </a:r>
            <a:r>
              <a:rPr lang="en-US" sz="1800" b="1" i="1" dirty="0"/>
              <a:t> </a:t>
            </a:r>
          </a:p>
          <a:p>
            <a:pPr marL="327025" lvl="1" indent="0">
              <a:buNone/>
            </a:pPr>
            <a:r>
              <a:rPr lang="en-US" sz="1600" b="1" i="1" dirty="0">
                <a:solidFill>
                  <a:srgbClr val="FF0000"/>
                </a:solidFill>
              </a:rPr>
              <a:t>One of the 15 computer arch. papers of 2003 selected as Top Picks by IEEE Micro.</a:t>
            </a:r>
            <a:br>
              <a:rPr lang="en-US" sz="1600" dirty="0">
                <a:solidFill>
                  <a:srgbClr val="FF0000"/>
                </a:solidFill>
              </a:rPr>
            </a:br>
            <a:r>
              <a:rPr lang="en-US" sz="1600" b="1" i="1" dirty="0">
                <a:solidFill>
                  <a:srgbClr val="FF0000"/>
                </a:solidFill>
              </a:rPr>
              <a:t>HPCA Test of Time Award (awarded in 2021).</a:t>
            </a:r>
            <a:endParaRPr lang="en-US" sz="1600" dirty="0">
              <a:solidFill>
                <a:srgbClr val="FF0000"/>
              </a:solidFill>
            </a:endParaRPr>
          </a:p>
          <a:p>
            <a:pPr marL="0" indent="0">
              <a:buNone/>
            </a:pPr>
            <a:br>
              <a:rPr lang="en-US" sz="1800" dirty="0"/>
            </a:br>
            <a:endParaRPr lang="en-US" sz="1800" dirty="0"/>
          </a:p>
          <a:p>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C693BED2-1B18-8744-B8F0-03CBD3594789}" type="slidenum">
              <a:rPr kumimoji="0" lang="en-US" alt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81</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p:cNvPicPr>
            <a:picLocks noChangeAspect="1"/>
          </p:cNvPicPr>
          <p:nvPr/>
        </p:nvPicPr>
        <p:blipFill>
          <a:blip r:embed="rId5"/>
          <a:stretch>
            <a:fillRect/>
          </a:stretch>
        </p:blipFill>
        <p:spPr>
          <a:xfrm>
            <a:off x="0" y="3828774"/>
            <a:ext cx="9144000" cy="2495826"/>
          </a:xfrm>
          <a:prstGeom prst="rect">
            <a:avLst/>
          </a:prstGeom>
        </p:spPr>
      </p:pic>
    </p:spTree>
    <p:extLst>
      <p:ext uri="{BB962C8B-B14F-4D97-AF65-F5344CB8AC3E}">
        <p14:creationId xmlns:p14="http://schemas.microsoft.com/office/powerpoint/2010/main" val="542891243"/>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(Today)</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stretch>
            <a:fillRect/>
          </a:stretch>
        </p:blipFill>
        <p:spPr>
          <a:xfrm>
            <a:off x="971600" y="1618579"/>
            <a:ext cx="6984776" cy="4821475"/>
          </a:xfrm>
          <a:prstGeom prst="rect">
            <a:avLst/>
          </a:prstGeom>
        </p:spPr>
      </p:pic>
      <p:sp>
        <p:nvSpPr>
          <p:cNvPr id="6" name="AutoShape 25"/>
          <p:cNvSpPr>
            <a:spLocks noChangeArrowheads="1"/>
          </p:cNvSpPr>
          <p:nvPr/>
        </p:nvSpPr>
        <p:spPr bwMode="auto">
          <a:xfrm>
            <a:off x="3779912" y="2442260"/>
            <a:ext cx="309634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7" name="TextBox 6"/>
          <p:cNvSpPr txBox="1"/>
          <p:nvPr/>
        </p:nvSpPr>
        <p:spPr>
          <a:xfrm>
            <a:off x="2339752" y="6528683"/>
            <a:ext cx="4516749"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Tahoma"/>
                <a:ea typeface="+mn-ea"/>
                <a:cs typeface="+mn-cs"/>
              </a:rPr>
              <a:t>Kanev</a:t>
            </a:r>
            <a:r>
              <a:rPr kumimoji="0" lang="en-US" sz="1250" b="0" i="0" u="none" strike="noStrike" kern="1200" cap="none" spc="0" normalizeH="0" baseline="0" noProof="0" dirty="0">
                <a:ln>
                  <a:noFill/>
                </a:ln>
                <a:solidFill>
                  <a:srgbClr val="000000"/>
                </a:solidFill>
                <a:effectLst/>
                <a:uLnTx/>
                <a:uFillTx/>
                <a:latin typeface="Tahoma"/>
                <a:ea typeface="+mn-ea"/>
                <a:cs typeface="+mn-cs"/>
              </a:rPr>
              <a:t>+, “</a:t>
            </a:r>
            <a:r>
              <a:rPr kumimoji="0" lang="en-US" sz="1250" b="0" i="0" u="none" strike="noStrike" kern="1200" cap="none" spc="0" normalizeH="0" baseline="0" noProof="0" dirty="0">
                <a:ln>
                  <a:noFill/>
                </a:ln>
                <a:solidFill>
                  <a:srgbClr val="0000FF"/>
                </a:solidFill>
                <a:effectLst/>
                <a:uLnTx/>
                <a:uFillTx/>
                <a:latin typeface="Tahoma"/>
                <a:ea typeface="+mn-ea"/>
                <a:cs typeface="+mn-cs"/>
              </a:rPr>
              <a:t>Profiling a Warehouse-Scale Computer</a:t>
            </a:r>
            <a:r>
              <a:rPr kumimoji="0" lang="en-US" sz="125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24500458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(Today)</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7" name="TextBox 6"/>
          <p:cNvSpPr txBox="1"/>
          <p:nvPr/>
        </p:nvSpPr>
        <p:spPr>
          <a:xfrm>
            <a:off x="2339752" y="6528683"/>
            <a:ext cx="4516749"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Tahoma"/>
                <a:ea typeface="+mn-ea"/>
                <a:cs typeface="+mn-cs"/>
              </a:rPr>
              <a:t>Kanev</a:t>
            </a:r>
            <a:r>
              <a:rPr kumimoji="0" lang="en-US" sz="1250" b="0" i="0" u="none" strike="noStrike" kern="1200" cap="none" spc="0" normalizeH="0" baseline="0" noProof="0" dirty="0">
                <a:ln>
                  <a:noFill/>
                </a:ln>
                <a:solidFill>
                  <a:srgbClr val="000000"/>
                </a:solidFill>
                <a:effectLst/>
                <a:uLnTx/>
                <a:uFillTx/>
                <a:latin typeface="Tahoma"/>
                <a:ea typeface="+mn-ea"/>
                <a:cs typeface="+mn-cs"/>
              </a:rPr>
              <a:t>+, “</a:t>
            </a:r>
            <a:r>
              <a:rPr kumimoji="0" lang="en-US" sz="1250" b="0" i="0" u="none" strike="noStrike" kern="1200" cap="none" spc="0" normalizeH="0" baseline="0" noProof="0" dirty="0">
                <a:ln>
                  <a:noFill/>
                </a:ln>
                <a:solidFill>
                  <a:srgbClr val="0000FF"/>
                </a:solidFill>
                <a:effectLst/>
                <a:uLnTx/>
                <a:uFillTx/>
                <a:latin typeface="Tahoma"/>
                <a:ea typeface="+mn-ea"/>
                <a:cs typeface="+mn-cs"/>
              </a:rPr>
              <a:t>Profiling a Warehouse-Scale Computer</a:t>
            </a:r>
            <a:r>
              <a:rPr kumimoji="0" lang="en-US" sz="1250" b="0" i="0" u="none" strike="noStrike" kern="1200" cap="none" spc="0" normalizeH="0" baseline="0" noProof="0" dirty="0">
                <a:ln>
                  <a:noFill/>
                </a:ln>
                <a:solidFill>
                  <a:srgbClr val="000000"/>
                </a:solidFill>
                <a:effectLst/>
                <a:uLnTx/>
                <a:uFillTx/>
                <a:latin typeface="Tahoma"/>
                <a:ea typeface="+mn-ea"/>
                <a:cs typeface="+mn-cs"/>
              </a:rPr>
              <a:t>,” ISCA 2015.</a:t>
            </a:r>
          </a:p>
        </p:txBody>
      </p:sp>
      <p:pic>
        <p:nvPicPr>
          <p:cNvPr id="8" name="Picture 7"/>
          <p:cNvPicPr>
            <a:picLocks noChangeAspect="1"/>
          </p:cNvPicPr>
          <p:nvPr/>
        </p:nvPicPr>
        <p:blipFill>
          <a:blip r:embed="rId2"/>
          <a:stretch>
            <a:fillRect/>
          </a:stretch>
        </p:blipFill>
        <p:spPr>
          <a:xfrm>
            <a:off x="179511" y="1732974"/>
            <a:ext cx="8581113" cy="4360322"/>
          </a:xfrm>
          <a:prstGeom prst="rect">
            <a:avLst/>
          </a:prstGeom>
        </p:spPr>
      </p:pic>
    </p:spTree>
    <p:extLst>
      <p:ext uri="{BB962C8B-B14F-4D97-AF65-F5344CB8AC3E}">
        <p14:creationId xmlns:p14="http://schemas.microsoft.com/office/powerpoint/2010/main" val="3298148118"/>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683549"/>
            <a:ext cx="8915400" cy="5193723"/>
          </a:xfrm>
        </p:spPr>
        <p:txBody>
          <a:bodyPr/>
          <a:lstStyle/>
          <a:p>
            <a:endParaRPr lang="en-US" dirty="0">
              <a:solidFill>
                <a:srgbClr val="FF0000"/>
              </a:solidFill>
            </a:endParaRPr>
          </a:p>
          <a:p>
            <a:r>
              <a:rPr lang="en-US" dirty="0">
                <a:solidFill>
                  <a:srgbClr val="FF0000"/>
                </a:solidFill>
              </a:rPr>
              <a:t>Grossly-imbalanced systems</a:t>
            </a:r>
          </a:p>
          <a:p>
            <a:pPr lvl="1"/>
            <a:r>
              <a:rPr lang="en-US" dirty="0"/>
              <a:t>Processing done only in </a:t>
            </a:r>
            <a:r>
              <a:rPr lang="en-US" b="1" dirty="0"/>
              <a:t>one</a:t>
            </a:r>
            <a:r>
              <a:rPr lang="en-US" dirty="0"/>
              <a:t> </a:t>
            </a:r>
            <a:r>
              <a:rPr lang="en-US" b="1" dirty="0"/>
              <a:t>place</a:t>
            </a:r>
          </a:p>
          <a:p>
            <a:pPr lvl="1"/>
            <a:r>
              <a:rPr lang="en-US" dirty="0"/>
              <a:t>Everything else just stores and moves data: </a:t>
            </a:r>
            <a:r>
              <a:rPr lang="en-US" b="1" dirty="0"/>
              <a:t>data moves a lot</a:t>
            </a:r>
          </a:p>
          <a:p>
            <a:pPr marL="344487" lvl="1" indent="0">
              <a:buNone/>
            </a:pPr>
            <a:r>
              <a:rPr lang="en-US" dirty="0">
                <a:solidFill>
                  <a:srgbClr val="0000FF"/>
                </a:solidFill>
                <a:sym typeface="Wingdings"/>
              </a:rPr>
              <a:t> Energy inefficient </a:t>
            </a:r>
          </a:p>
          <a:p>
            <a:pPr marL="344487" lvl="1" indent="0">
              <a:buNone/>
            </a:pPr>
            <a:r>
              <a:rPr lang="en-US" dirty="0">
                <a:solidFill>
                  <a:srgbClr val="0000FF"/>
                </a:solidFill>
                <a:sym typeface="Wingdings"/>
              </a:rPr>
              <a:t> Low performance</a:t>
            </a:r>
          </a:p>
          <a:p>
            <a:pPr marL="344487" lvl="1" indent="0">
              <a:buNone/>
            </a:pPr>
            <a:r>
              <a:rPr lang="en-US" dirty="0">
                <a:solidFill>
                  <a:srgbClr val="0000FF"/>
                </a:solidFill>
                <a:sym typeface="Wingdings"/>
              </a:rPr>
              <a:t> Complex</a:t>
            </a:r>
            <a:endParaRPr lang="en-US" dirty="0">
              <a:solidFill>
                <a:srgbClr val="0000FF"/>
              </a:solidFill>
            </a:endParaRPr>
          </a:p>
          <a:p>
            <a:pPr marL="0" indent="0">
              <a:buNone/>
            </a:pPr>
            <a:endParaRPr lang="en-US" dirty="0">
              <a:solidFill>
                <a:srgbClr val="FF0000"/>
              </a:solidFill>
            </a:endParaRPr>
          </a:p>
          <a:p>
            <a:r>
              <a:rPr lang="en-US" dirty="0">
                <a:solidFill>
                  <a:srgbClr val="FF0000"/>
                </a:solidFill>
              </a:rPr>
              <a:t>Overly complex and bloated processor (and accelerators)</a:t>
            </a:r>
          </a:p>
          <a:p>
            <a:pPr lvl="1"/>
            <a:r>
              <a:rPr lang="en-US" dirty="0"/>
              <a:t>To tolerate data access from memory</a:t>
            </a:r>
          </a:p>
          <a:p>
            <a:pPr lvl="1"/>
            <a:r>
              <a:rPr lang="en-US" dirty="0"/>
              <a:t>Complex hierarchies and mechanisms </a:t>
            </a:r>
          </a:p>
          <a:p>
            <a:pPr marL="344487" lvl="1" indent="0">
              <a:buNone/>
            </a:pPr>
            <a:r>
              <a:rPr lang="en-US" dirty="0">
                <a:solidFill>
                  <a:srgbClr val="0000FF"/>
                </a:solidFill>
                <a:sym typeface="Wingdings"/>
              </a:rPr>
              <a:t> Energy inefficient </a:t>
            </a:r>
          </a:p>
          <a:p>
            <a:pPr marL="344487" lvl="1" indent="0">
              <a:buNone/>
            </a:pPr>
            <a:r>
              <a:rPr lang="en-US" dirty="0">
                <a:solidFill>
                  <a:srgbClr val="0000FF"/>
                </a:solidFill>
                <a:sym typeface="Wingdings"/>
              </a:rPr>
              <a:t> Low performance</a:t>
            </a:r>
          </a:p>
          <a:p>
            <a:pPr marL="344487" lvl="1" indent="0">
              <a:buNone/>
            </a:pPr>
            <a:r>
              <a:rPr lang="en-US" dirty="0">
                <a:solidFill>
                  <a:srgbClr val="0000FF"/>
                </a:solidFill>
                <a:sym typeface="Wingdings"/>
              </a:rPr>
              <a:t> Complex</a:t>
            </a:r>
            <a:endParaRPr lang="en-US" dirty="0">
              <a:solidFill>
                <a:srgbClr val="0000FF"/>
              </a:solidFill>
            </a:endParaRPr>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167686934"/>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899573"/>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descr="many-core3.eps"/>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54782"/>
            <a:ext cx="6146800" cy="4953000"/>
          </a:xfrm>
          <a:prstGeom prst="rect">
            <a:avLst/>
          </a:prstGeom>
          <a:noFill/>
          <a:ln w="9525">
            <a:noFill/>
            <a:miter lim="800000"/>
            <a:headEnd/>
            <a:tailEnd/>
          </a:ln>
        </p:spPr>
      </p:pic>
      <p:pic>
        <p:nvPicPr>
          <p:cNvPr id="7"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20433856">
            <a:off x="6691556" y="2327775"/>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Line 21"/>
          <p:cNvSpPr>
            <a:spLocks noChangeShapeType="1"/>
          </p:cNvSpPr>
          <p:nvPr/>
        </p:nvSpPr>
        <p:spPr bwMode="auto">
          <a:xfrm>
            <a:off x="6080368" y="3372350"/>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5" name="TextBox 4"/>
          <p:cNvSpPr txBox="1"/>
          <p:nvPr/>
        </p:nvSpPr>
        <p:spPr>
          <a:xfrm>
            <a:off x="611560" y="6021288"/>
            <a:ext cx="781195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Most of the system is dedicated to storing and moving data </a:t>
            </a:r>
          </a:p>
        </p:txBody>
      </p:sp>
    </p:spTree>
    <p:extLst>
      <p:ext uri="{BB962C8B-B14F-4D97-AF65-F5344CB8AC3E}">
        <p14:creationId xmlns:p14="http://schemas.microsoft.com/office/powerpoint/2010/main" val="1270618122"/>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The Energy Perspective</a:t>
            </a:r>
          </a:p>
        </p:txBody>
      </p:sp>
      <p:sp>
        <p:nvSpPr>
          <p:cNvPr id="27033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3400" y="1016000"/>
            <a:ext cx="8113713" cy="530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32082206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Data Movement vs. Computation Energy</a:t>
            </a:r>
          </a:p>
        </p:txBody>
      </p:sp>
      <p:sp>
        <p:nvSpPr>
          <p:cNvPr id="27033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3400" y="1016000"/>
            <a:ext cx="8113713" cy="530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 name="TextBox 2"/>
          <p:cNvSpPr txBox="1"/>
          <p:nvPr/>
        </p:nvSpPr>
        <p:spPr>
          <a:xfrm>
            <a:off x="-32358" y="4869160"/>
            <a:ext cx="9201750" cy="1261884"/>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A memory access consumes ~100-1000X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695855351"/>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ea typeface="ＭＳ Ｐゴシック" charset="0"/>
                <a:cs typeface="ＭＳ Ｐゴシック" charset="0"/>
              </a:rPr>
              <a:t>Data Movement vs. Computation Energy</a:t>
            </a:r>
            <a:endParaRPr lang="en-US" dirty="0"/>
          </a:p>
        </p:txBody>
      </p:sp>
      <p:sp>
        <p:nvSpPr>
          <p:cNvPr id="3" name="Content Placeholder 2"/>
          <p:cNvSpPr>
            <a:spLocks noGrp="1"/>
          </p:cNvSpPr>
          <p:nvPr>
            <p:ph idx="1"/>
          </p:nvPr>
        </p:nvSpPr>
        <p:spPr>
          <a:xfrm>
            <a:off x="228600" y="1052736"/>
            <a:ext cx="8610600" cy="4876800"/>
          </a:xfrm>
        </p:spPr>
        <p:txBody>
          <a:bodyPr/>
          <a:lstStyle/>
          <a:p>
            <a:r>
              <a:rPr lang="en-US" dirty="0">
                <a:solidFill>
                  <a:srgbClr val="FF0000"/>
                </a:solidFill>
                <a:cs typeface="Adobe Garamond Pro"/>
              </a:rPr>
              <a:t>Data movement </a:t>
            </a:r>
            <a:r>
              <a:rPr lang="en-US" dirty="0">
                <a:solidFill>
                  <a:schemeClr val="tx2"/>
                </a:solidFill>
                <a:cs typeface="Adobe Garamond Pro"/>
              </a:rPr>
              <a:t>is a major system energy bottleneck</a:t>
            </a:r>
          </a:p>
          <a:p>
            <a:pPr lvl="1"/>
            <a:r>
              <a:rPr lang="en-US" sz="2000" dirty="0">
                <a:cs typeface="Adobe Garamond Pro"/>
              </a:rPr>
              <a:t>Comprises </a:t>
            </a:r>
            <a:r>
              <a:rPr lang="en-US" sz="2000" dirty="0">
                <a:solidFill>
                  <a:srgbClr val="0000FF"/>
                </a:solidFill>
                <a:cs typeface="Adobe Garamond Pro"/>
              </a:rPr>
              <a:t>41%</a:t>
            </a:r>
            <a:r>
              <a:rPr lang="en-US" sz="2000" dirty="0">
                <a:cs typeface="Adobe Garamond Pro"/>
              </a:rPr>
              <a:t> of mobile system energy during web browsing [2]</a:t>
            </a:r>
          </a:p>
          <a:p>
            <a:pPr lvl="1"/>
            <a:r>
              <a:rPr lang="en-US" sz="2000" dirty="0">
                <a:cs typeface="Adobe Garamond Pro"/>
              </a:rPr>
              <a:t>Costs </a:t>
            </a:r>
            <a:r>
              <a:rPr lang="en-US" sz="2000" dirty="0">
                <a:solidFill>
                  <a:srgbClr val="0000FF"/>
                </a:solidFill>
                <a:cs typeface="Adobe Garamond Pro"/>
              </a:rPr>
              <a:t>~115 </a:t>
            </a:r>
            <a:r>
              <a:rPr lang="en-US" sz="2000" dirty="0">
                <a:cs typeface="Adobe Garamond Pro"/>
              </a:rPr>
              <a:t>times as much energy as an ADD operation [1, 2]</a:t>
            </a:r>
          </a:p>
          <a:p>
            <a:endParaRPr lang="en-US" dirty="0">
              <a:solidFill>
                <a:schemeClr val="tx2"/>
              </a:solidFill>
              <a:cs typeface="Adobe Garamond Pro"/>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8072" y="2555875"/>
            <a:ext cx="7452320" cy="2817341"/>
          </a:xfrm>
          <a:prstGeom prst="rect">
            <a:avLst/>
          </a:prstGeom>
        </p:spPr>
      </p:pic>
      <p:sp>
        <p:nvSpPr>
          <p:cNvPr id="6" name="TextBox 5"/>
          <p:cNvSpPr txBox="1"/>
          <p:nvPr/>
        </p:nvSpPr>
        <p:spPr>
          <a:xfrm>
            <a:off x="35496" y="5805264"/>
            <a:ext cx="5918657"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[1]: Reducing data Movement Energy via Online Data Clustering and Encoding (MICRO’16)</a:t>
            </a:r>
          </a:p>
        </p:txBody>
      </p:sp>
      <p:sp>
        <p:nvSpPr>
          <p:cNvPr id="7" name="TextBox 6"/>
          <p:cNvSpPr txBox="1"/>
          <p:nvPr/>
        </p:nvSpPr>
        <p:spPr>
          <a:xfrm>
            <a:off x="76200" y="6033864"/>
            <a:ext cx="911411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[2]: Quantifying the energy cost of data movement for emerging smart phone workloads on mobile platforms (IISWC’14)</a:t>
            </a:r>
          </a:p>
        </p:txBody>
      </p:sp>
    </p:spTree>
    <p:extLst>
      <p:ext uri="{BB962C8B-B14F-4D97-AF65-F5344CB8AC3E}">
        <p14:creationId xmlns:p14="http://schemas.microsoft.com/office/powerpoint/2010/main" val="3460921291"/>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Waste in Mobile Devices</a:t>
            </a:r>
          </a:p>
        </p:txBody>
      </p:sp>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solidFill>
                  <a:srgbClr val="0432FF"/>
                </a:solidFill>
                <a:hlinkClick r:id="rId2">
                  <a:extLst>
                    <a:ext uri="{A12FA001-AC4F-418D-AE19-62706E023703}">
                      <ahyp:hlinkClr xmlns:ahyp="http://schemas.microsoft.com/office/drawing/2018/hyperlinkcolor" val="tx"/>
                    </a:ext>
                  </a:extLst>
                </a:hlinkClick>
              </a:rPr>
              <a:t>"Google Workloads for Consumer Devices: Mitigating Data Movement Bottlenecks"</a:t>
            </a:r>
            <a:r>
              <a:rPr lang="en-US" sz="1500" dirty="0">
                <a:solidFill>
                  <a:srgbClr val="0432FF"/>
                </a:solidFill>
              </a:rPr>
              <a:t> </a:t>
            </a:r>
            <a:br>
              <a:rPr lang="en-US" sz="1500" dirty="0">
                <a:solidFill>
                  <a:srgbClr val="0432FF"/>
                </a:solidFill>
              </a:rPr>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Tree>
    <p:extLst>
      <p:ext uri="{BB962C8B-B14F-4D97-AF65-F5344CB8AC3E}">
        <p14:creationId xmlns:p14="http://schemas.microsoft.com/office/powerpoint/2010/main" val="38971600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1591" y="0"/>
            <a:ext cx="9145859" cy="6858000"/>
          </a:xfrm>
          <a:prstGeom prst="rect">
            <a:avLst/>
          </a:prstGeom>
          <a:solidFill>
            <a:schemeClr val="bg1"/>
          </a:solidFill>
          <a:ln>
            <a:no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
        <p:nvSpPr>
          <p:cNvPr id="20" name="Rectangle 19"/>
          <p:cNvSpPr/>
          <p:nvPr/>
        </p:nvSpPr>
        <p:spPr>
          <a:xfrm>
            <a:off x="8534400" y="4129073"/>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71" name="Picture 70" descr="http://www.nextplatform.com/wp-content/uploads/2015/03/Glenn1.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05649" y="4094761"/>
            <a:ext cx="4224963" cy="18291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495894" y="3689818"/>
            <a:ext cx="2867618" cy="2653333"/>
          </a:xfrm>
          <a:prstGeom prst="rect">
            <a:avLst/>
          </a:prstGeom>
        </p:spPr>
      </p:pic>
      <p:sp>
        <p:nvSpPr>
          <p:cNvPr id="75" name="Rectangle 74"/>
          <p:cNvSpPr/>
          <p:nvPr/>
        </p:nvSpPr>
        <p:spPr>
          <a:xfrm>
            <a:off x="8022677" y="4174288"/>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8" name="Rectangle 77"/>
          <p:cNvSpPr/>
          <p:nvPr/>
        </p:nvSpPr>
        <p:spPr>
          <a:xfrm>
            <a:off x="4628782" y="0"/>
            <a:ext cx="914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9" name="Rectangle 78"/>
          <p:cNvSpPr/>
          <p:nvPr/>
        </p:nvSpPr>
        <p:spPr>
          <a:xfrm>
            <a:off x="1" y="3383280"/>
            <a:ext cx="914400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80" name="Rectangle 79"/>
          <p:cNvSpPr/>
          <p:nvPr/>
        </p:nvSpPr>
        <p:spPr>
          <a:xfrm>
            <a:off x="3610761" y="2895290"/>
            <a:ext cx="2103160" cy="1077218"/>
          </a:xfrm>
          <a:prstGeom prst="rect">
            <a:avLst/>
          </a:prstGeom>
          <a:solidFill>
            <a:schemeClr val="bg1"/>
          </a:solidFill>
          <a:ln>
            <a:solidFill>
              <a:srgbClr val="1B65A8"/>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Genome Analysis</a:t>
            </a:r>
          </a:p>
        </p:txBody>
      </p:sp>
      <p:graphicFrame>
        <p:nvGraphicFramePr>
          <p:cNvPr id="2" name="Object 1"/>
          <p:cNvGraphicFramePr>
            <a:graphicFrameLocks noChangeAspect="1"/>
          </p:cNvGraphicFramePr>
          <p:nvPr/>
        </p:nvGraphicFramePr>
        <p:xfrm>
          <a:off x="5311176" y="36301"/>
          <a:ext cx="3509639" cy="3353943"/>
        </p:xfrm>
        <a:graphic>
          <a:graphicData uri="http://schemas.openxmlformats.org/presentationml/2006/ole">
            <mc:AlternateContent xmlns:mc="http://schemas.openxmlformats.org/markup-compatibility/2006">
              <mc:Choice xmlns:v="urn:schemas-microsoft-com:vml" Requires="v">
                <p:oleObj spid="_x0000_s4649" name="Visio" r:id="rId6" imgW="2695276" imgH="2509932" progId="Visio.Drawing.11">
                  <p:embed/>
                </p:oleObj>
              </mc:Choice>
              <mc:Fallback>
                <p:oleObj name="Visio" r:id="rId6" imgW="2695276" imgH="2509932" progId="Visio.Drawing.11">
                  <p:embed/>
                  <p:pic>
                    <p:nvPicPr>
                      <p:cNvPr id="2" name="Object 1"/>
                      <p:cNvPicPr/>
                      <p:nvPr/>
                    </p:nvPicPr>
                    <p:blipFill>
                      <a:blip r:embed="rId7"/>
                      <a:stretch>
                        <a:fillRect/>
                      </a:stretch>
                    </p:blipFill>
                    <p:spPr>
                      <a:xfrm>
                        <a:off x="5311176" y="36301"/>
                        <a:ext cx="3509639" cy="3353943"/>
                      </a:xfrm>
                      <a:prstGeom prst="rect">
                        <a:avLst/>
                      </a:prstGeom>
                    </p:spPr>
                  </p:pic>
                </p:oleObj>
              </mc:Fallback>
            </mc:AlternateContent>
          </a:graphicData>
        </a:graphic>
      </p:graphicFrame>
      <p:graphicFrame>
        <p:nvGraphicFramePr>
          <p:cNvPr id="23" name="Object 22"/>
          <p:cNvGraphicFramePr>
            <a:graphicFrameLocks noChangeAspect="1"/>
          </p:cNvGraphicFramePr>
          <p:nvPr/>
        </p:nvGraphicFramePr>
        <p:xfrm>
          <a:off x="177467" y="500679"/>
          <a:ext cx="4895872" cy="2150973"/>
        </p:xfrm>
        <a:graphic>
          <a:graphicData uri="http://schemas.openxmlformats.org/presentationml/2006/ole">
            <mc:AlternateContent xmlns:mc="http://schemas.openxmlformats.org/markup-compatibility/2006">
              <mc:Choice xmlns:v="urn:schemas-microsoft-com:vml" Requires="v">
                <p:oleObj spid="_x0000_s4650" name="Visio" r:id="rId8" imgW="3859122" imgH="1695796" progId="Visio.Drawing.11">
                  <p:embed/>
                </p:oleObj>
              </mc:Choice>
              <mc:Fallback>
                <p:oleObj name="Visio" r:id="rId8" imgW="3859122" imgH="1695796" progId="Visio.Drawing.11">
                  <p:embed/>
                  <p:pic>
                    <p:nvPicPr>
                      <p:cNvPr id="23" name="Object 22"/>
                      <p:cNvPicPr/>
                      <p:nvPr/>
                    </p:nvPicPr>
                    <p:blipFill>
                      <a:blip r:embed="rId9"/>
                      <a:stretch>
                        <a:fillRect/>
                      </a:stretch>
                    </p:blipFill>
                    <p:spPr>
                      <a:xfrm>
                        <a:off x="177467" y="500679"/>
                        <a:ext cx="4895872" cy="2150973"/>
                      </a:xfrm>
                      <a:prstGeom prst="rect">
                        <a:avLst/>
                      </a:prstGeom>
                    </p:spPr>
                  </p:pic>
                </p:oleObj>
              </mc:Fallback>
            </mc:AlternateContent>
          </a:graphicData>
        </a:graphic>
      </p:graphicFrame>
      <p:sp>
        <p:nvSpPr>
          <p:cNvPr id="81" name="Snip Diagonal Corner Rectangle 80"/>
          <p:cNvSpPr/>
          <p:nvPr/>
        </p:nvSpPr>
        <p:spPr>
          <a:xfrm>
            <a:off x="0" y="292493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1</a:t>
            </a:r>
          </a:p>
        </p:txBody>
      </p:sp>
      <p:sp>
        <p:nvSpPr>
          <p:cNvPr id="82" name="Snip Diagonal Corner Rectangle 81"/>
          <p:cNvSpPr/>
          <p:nvPr/>
        </p:nvSpPr>
        <p:spPr>
          <a:xfrm>
            <a:off x="8675925" y="292493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2</a:t>
            </a:r>
          </a:p>
        </p:txBody>
      </p:sp>
      <p:sp>
        <p:nvSpPr>
          <p:cNvPr id="83" name="TextBox 82"/>
          <p:cNvSpPr txBox="1"/>
          <p:nvPr/>
        </p:nvSpPr>
        <p:spPr>
          <a:xfrm>
            <a:off x="458343" y="29249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Sequencing</a:t>
            </a:r>
          </a:p>
        </p:txBody>
      </p:sp>
      <p:sp>
        <p:nvSpPr>
          <p:cNvPr id="84" name="TextBox 83"/>
          <p:cNvSpPr txBox="1"/>
          <p:nvPr/>
        </p:nvSpPr>
        <p:spPr>
          <a:xfrm>
            <a:off x="6304876" y="2916378"/>
            <a:ext cx="24732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Read Mapping</a:t>
            </a:r>
          </a:p>
        </p:txBody>
      </p:sp>
      <p:sp>
        <p:nvSpPr>
          <p:cNvPr id="85" name="Snip Diagonal Corner Rectangle 84"/>
          <p:cNvSpPr/>
          <p:nvPr/>
        </p:nvSpPr>
        <p:spPr>
          <a:xfrm>
            <a:off x="-11591" y="639965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3</a:t>
            </a:r>
          </a:p>
        </p:txBody>
      </p:sp>
      <p:sp>
        <p:nvSpPr>
          <p:cNvPr id="86" name="Snip Diagonal Corner Rectangle 85"/>
          <p:cNvSpPr/>
          <p:nvPr/>
        </p:nvSpPr>
        <p:spPr>
          <a:xfrm>
            <a:off x="8678558" y="639965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4</a:t>
            </a:r>
          </a:p>
        </p:txBody>
      </p:sp>
      <p:sp>
        <p:nvSpPr>
          <p:cNvPr id="87" name="TextBox 86"/>
          <p:cNvSpPr txBox="1"/>
          <p:nvPr/>
        </p:nvSpPr>
        <p:spPr>
          <a:xfrm>
            <a:off x="483743" y="63793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Variant Calling</a:t>
            </a:r>
          </a:p>
        </p:txBody>
      </p:sp>
      <p:sp>
        <p:nvSpPr>
          <p:cNvPr id="88" name="TextBox 87"/>
          <p:cNvSpPr txBox="1"/>
          <p:nvPr/>
        </p:nvSpPr>
        <p:spPr>
          <a:xfrm>
            <a:off x="5558503" y="6399656"/>
            <a:ext cx="3404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Scientific Discovery</a:t>
            </a:r>
          </a:p>
        </p:txBody>
      </p:sp>
      <p:sp>
        <p:nvSpPr>
          <p:cNvPr id="22" name="Rectangle 21">
            <a:extLst>
              <a:ext uri="{FF2B5EF4-FFF2-40B4-BE49-F238E27FC236}">
                <a16:creationId xmlns:a16="http://schemas.microsoft.com/office/drawing/2014/main" id="{14CFF81F-F748-1245-84EF-EB79E2E2F17A}"/>
              </a:ext>
            </a:extLst>
          </p:cNvPr>
          <p:cNvSpPr/>
          <p:nvPr/>
        </p:nvSpPr>
        <p:spPr>
          <a:xfrm>
            <a:off x="0" y="4077072"/>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30158720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We Do Not Want to Move Data!</a:t>
            </a:r>
          </a:p>
        </p:txBody>
      </p:sp>
      <p:sp>
        <p:nvSpPr>
          <p:cNvPr id="27033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3400" y="1016000"/>
            <a:ext cx="8113713" cy="530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9" name="TextBox 8">
            <a:extLst>
              <a:ext uri="{FF2B5EF4-FFF2-40B4-BE49-F238E27FC236}">
                <a16:creationId xmlns:a16="http://schemas.microsoft.com/office/drawing/2014/main" id="{AD8786B6-2FA5-F746-BEAB-9E9E6CF3FEAC}"/>
              </a:ext>
            </a:extLst>
          </p:cNvPr>
          <p:cNvSpPr txBox="1"/>
          <p:nvPr/>
        </p:nvSpPr>
        <p:spPr>
          <a:xfrm>
            <a:off x="-32358" y="4869160"/>
            <a:ext cx="9201750" cy="1261884"/>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A memory access consumes ~100-1000X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2754386207"/>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A Paradigm Shift To </a:t>
            </a:r>
            <a:r>
              <a:rPr lang="is-IS" dirty="0"/>
              <a:t>…</a:t>
            </a:r>
            <a:endParaRPr lang="en-US" dirty="0"/>
          </a:p>
        </p:txBody>
      </p:sp>
      <p:sp>
        <p:nvSpPr>
          <p:cNvPr id="3" name="Content Placeholder 2"/>
          <p:cNvSpPr>
            <a:spLocks noGrp="1"/>
          </p:cNvSpPr>
          <p:nvPr>
            <p:ph idx="1"/>
          </p:nvPr>
        </p:nvSpPr>
        <p:spPr>
          <a:xfrm>
            <a:off x="228600" y="997527"/>
            <a:ext cx="8807896" cy="5193723"/>
          </a:xfrm>
        </p:spPr>
        <p:txBody>
          <a:bodyPr/>
          <a:lstStyle/>
          <a:p>
            <a:endParaRPr lang="en-US" dirty="0"/>
          </a:p>
          <a:p>
            <a:r>
              <a:rPr lang="en-US" sz="2800" dirty="0"/>
              <a:t>Enable computation with </a:t>
            </a:r>
            <a:r>
              <a:rPr lang="en-US" sz="2800" dirty="0">
                <a:solidFill>
                  <a:srgbClr val="0000FF"/>
                </a:solidFill>
              </a:rPr>
              <a:t>minimal data movement</a:t>
            </a:r>
          </a:p>
          <a:p>
            <a:endParaRPr lang="en-US" dirty="0"/>
          </a:p>
          <a:p>
            <a:endParaRPr lang="en-US" dirty="0"/>
          </a:p>
          <a:p>
            <a:r>
              <a:rPr lang="en-US" sz="2800" dirty="0">
                <a:solidFill>
                  <a:srgbClr val="0000FF"/>
                </a:solidFill>
              </a:rPr>
              <a:t>Compute where it makes sense</a:t>
            </a:r>
            <a:r>
              <a:rPr lang="en-US" sz="2800" dirty="0"/>
              <a:t> (</a:t>
            </a:r>
            <a:r>
              <a:rPr lang="en-US" sz="2800" dirty="0">
                <a:solidFill>
                  <a:srgbClr val="FF0000"/>
                </a:solidFill>
              </a:rPr>
              <a:t>where data resides</a:t>
            </a:r>
            <a:r>
              <a:rPr lang="en-US" sz="2800" dirty="0"/>
              <a:t>)</a:t>
            </a:r>
          </a:p>
          <a:p>
            <a:endParaRPr lang="en-US" dirty="0"/>
          </a:p>
          <a:p>
            <a:endParaRPr lang="en-US" dirty="0"/>
          </a:p>
          <a:p>
            <a:r>
              <a:rPr lang="en-US" sz="2800" dirty="0"/>
              <a:t>Make computing architectures more </a:t>
            </a:r>
            <a:r>
              <a:rPr lang="en-US" sz="2800" dirty="0">
                <a:solidFill>
                  <a:srgbClr val="0000FF"/>
                </a:solidFill>
              </a:rPr>
              <a:t>data-centric</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529058262"/>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1A5712"/>
                </a:solidFill>
                <a:latin typeface="Garamond"/>
                <a:cs typeface="Garamond"/>
              </a:rPr>
              <a:t>Goal: Processing Inside Memory</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pPr marL="0" indent="0">
              <a:buNone/>
            </a:pPr>
            <a:endParaRPr lang="en-US" dirty="0"/>
          </a:p>
          <a:p>
            <a:endParaRPr lang="en-US" sz="2400" dirty="0">
              <a:latin typeface="Tahoma"/>
              <a:cs typeface="Tahoma"/>
            </a:endParaRPr>
          </a:p>
          <a:p>
            <a:r>
              <a:rPr lang="en-US" sz="2400" dirty="0">
                <a:latin typeface="Tahoma"/>
                <a:cs typeface="Tahoma"/>
              </a:rPr>
              <a:t>Many questions </a:t>
            </a:r>
            <a:r>
              <a:rPr lang="is-IS" sz="2400" dirty="0">
                <a:latin typeface="Tahoma"/>
                <a:cs typeface="Tahoma"/>
              </a:rPr>
              <a:t>… </a:t>
            </a:r>
            <a:r>
              <a:rPr lang="en-US" dirty="0">
                <a:cs typeface="Tahoma"/>
              </a:rPr>
              <a:t>How do we design the:</a:t>
            </a:r>
            <a:endParaRPr lang="is-IS" sz="2400" dirty="0">
              <a:latin typeface="Tahoma"/>
              <a:cs typeface="Tahoma"/>
            </a:endParaRPr>
          </a:p>
          <a:p>
            <a:pPr lvl="1"/>
            <a:r>
              <a:rPr lang="en-US" sz="2200" dirty="0">
                <a:latin typeface="Tahoma"/>
                <a:cs typeface="Tahoma"/>
              </a:rPr>
              <a:t>compute-capable memory &amp; controllers?</a:t>
            </a:r>
          </a:p>
          <a:p>
            <a:pPr lvl="1"/>
            <a:r>
              <a:rPr lang="en-US" sz="2200" dirty="0">
                <a:latin typeface="Tahoma"/>
                <a:cs typeface="Tahoma"/>
              </a:rPr>
              <a:t>processor chip and in-memory units?</a:t>
            </a:r>
          </a:p>
          <a:p>
            <a:pPr lvl="1"/>
            <a:r>
              <a:rPr lang="en-US" dirty="0">
                <a:latin typeface="Tahoma"/>
                <a:cs typeface="Tahoma"/>
              </a:rPr>
              <a:t>s</a:t>
            </a:r>
            <a:r>
              <a:rPr lang="en-US" sz="2200" dirty="0">
                <a:latin typeface="Tahoma"/>
                <a:cs typeface="Tahoma"/>
              </a:rPr>
              <a:t>oftware and hardware interfaces?</a:t>
            </a:r>
          </a:p>
          <a:p>
            <a:pPr lvl="1"/>
            <a:r>
              <a:rPr lang="en-US" sz="2200" dirty="0">
                <a:latin typeface="Tahoma"/>
                <a:cs typeface="Tahoma"/>
              </a:rPr>
              <a:t>system software, compilers, languages?</a:t>
            </a:r>
          </a:p>
          <a:p>
            <a:pPr lvl="1"/>
            <a:r>
              <a:rPr lang="en-US" sz="2200" dirty="0">
                <a:latin typeface="Tahoma"/>
                <a:cs typeface="Tahoma"/>
              </a:rPr>
              <a:t>algorithms and theoretical </a:t>
            </a:r>
            <a:r>
              <a:rPr lang="en-US" dirty="0">
                <a:latin typeface="Tahoma"/>
                <a:cs typeface="Tahoma"/>
              </a:rPr>
              <a:t>f</a:t>
            </a:r>
            <a:r>
              <a:rPr lang="en-US" sz="2200" dirty="0">
                <a:latin typeface="Tahoma"/>
                <a:cs typeface="Tahoma"/>
              </a:rPr>
              <a:t>oundations?</a:t>
            </a:r>
          </a:p>
        </p:txBody>
      </p:sp>
      <p:sp>
        <p:nvSpPr>
          <p:cNvPr id="4" name="Rectangle 5"/>
          <p:cNvSpPr>
            <a:spLocks/>
          </p:cNvSpPr>
          <p:nvPr/>
        </p:nvSpPr>
        <p:spPr bwMode="auto">
          <a:xfrm>
            <a:off x="1475656" y="1327945"/>
            <a:ext cx="1504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5" name="Rectangle 6"/>
          <p:cNvSpPr>
            <a:spLocks/>
          </p:cNvSpPr>
          <p:nvPr/>
        </p:nvSpPr>
        <p:spPr bwMode="auto">
          <a:xfrm>
            <a:off x="1647106" y="2369345"/>
            <a:ext cx="1155700" cy="4953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6" name="Rectangle 7"/>
          <p:cNvSpPr>
            <a:spLocks/>
          </p:cNvSpPr>
          <p:nvPr/>
        </p:nvSpPr>
        <p:spPr bwMode="auto">
          <a:xfrm>
            <a:off x="1882056" y="2432845"/>
            <a:ext cx="6604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charset="0"/>
                <a:ea typeface="ＭＳ Ｐゴシック" charset="0"/>
                <a:cs typeface="Myriad Pro Bold Cond" charset="0"/>
                <a:sym typeface="Myriad Pro Bold Cond" charset="0"/>
              </a:rPr>
              <a:t>Cache</a:t>
            </a:r>
          </a:p>
        </p:txBody>
      </p:sp>
      <p:sp>
        <p:nvSpPr>
          <p:cNvPr id="7" name="Line 8"/>
          <p:cNvSpPr>
            <a:spLocks noChangeShapeType="1"/>
          </p:cNvSpPr>
          <p:nvPr/>
        </p:nvSpPr>
        <p:spPr bwMode="auto">
          <a:xfrm>
            <a:off x="2212256" y="2864645"/>
            <a:ext cx="0" cy="4254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8" name="Line 9"/>
          <p:cNvSpPr>
            <a:spLocks noChangeShapeType="1"/>
          </p:cNvSpPr>
          <p:nvPr/>
        </p:nvSpPr>
        <p:spPr bwMode="auto">
          <a:xfrm>
            <a:off x="2212256" y="2039145"/>
            <a:ext cx="0" cy="3365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9" name="Rectangle 10"/>
          <p:cNvSpPr>
            <a:spLocks/>
          </p:cNvSpPr>
          <p:nvPr/>
        </p:nvSpPr>
        <p:spPr bwMode="auto">
          <a:xfrm>
            <a:off x="1634406" y="1499395"/>
            <a:ext cx="1155700" cy="5461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0" name="Rectangle 11"/>
          <p:cNvSpPr>
            <a:spLocks/>
          </p:cNvSpPr>
          <p:nvPr/>
        </p:nvSpPr>
        <p:spPr bwMode="auto">
          <a:xfrm>
            <a:off x="1691680" y="1584102"/>
            <a:ext cx="1008112" cy="41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Processor</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Core</a:t>
            </a:r>
          </a:p>
        </p:txBody>
      </p:sp>
      <p:sp>
        <p:nvSpPr>
          <p:cNvPr id="11" name="Rectangle 12"/>
          <p:cNvSpPr>
            <a:spLocks/>
          </p:cNvSpPr>
          <p:nvPr/>
        </p:nvSpPr>
        <p:spPr bwMode="auto">
          <a:xfrm>
            <a:off x="5735414" y="3372645"/>
            <a:ext cx="1212850"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Interconnect</a:t>
            </a:r>
          </a:p>
        </p:txBody>
      </p:sp>
      <p:sp>
        <p:nvSpPr>
          <p:cNvPr id="12" name="Rectangle 13"/>
          <p:cNvSpPr>
            <a:spLocks/>
          </p:cNvSpPr>
          <p:nvPr/>
        </p:nvSpPr>
        <p:spPr bwMode="auto">
          <a:xfrm>
            <a:off x="3914056" y="1327945"/>
            <a:ext cx="2901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3" name="Rectangle 14"/>
          <p:cNvSpPr>
            <a:spLocks/>
          </p:cNvSpPr>
          <p:nvPr/>
        </p:nvSpPr>
        <p:spPr bwMode="auto">
          <a:xfrm>
            <a:off x="5014764" y="1386535"/>
            <a:ext cx="1069404" cy="2097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Memory</a:t>
            </a:r>
          </a:p>
        </p:txBody>
      </p:sp>
      <p:sp>
        <p:nvSpPr>
          <p:cNvPr id="14" name="Line 15"/>
          <p:cNvSpPr>
            <a:spLocks noChangeShapeType="1"/>
          </p:cNvSpPr>
          <p:nvPr/>
        </p:nvSpPr>
        <p:spPr bwMode="auto">
          <a:xfrm>
            <a:off x="5364238" y="3011489"/>
            <a:ext cx="0" cy="3111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5" name="AutoShape 16"/>
          <p:cNvSpPr>
            <a:spLocks/>
          </p:cNvSpPr>
          <p:nvPr/>
        </p:nvSpPr>
        <p:spPr bwMode="auto">
          <a:xfrm>
            <a:off x="1482006" y="3295652"/>
            <a:ext cx="5327650" cy="76200"/>
          </a:xfrm>
          <a:prstGeom prst="roundRect">
            <a:avLst>
              <a:gd name="adj" fmla="val 50000"/>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6" name="Rectangle 17"/>
          <p:cNvSpPr>
            <a:spLocks/>
          </p:cNvSpPr>
          <p:nvPr/>
        </p:nvSpPr>
        <p:spPr bwMode="auto">
          <a:xfrm>
            <a:off x="40220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7" name="Rectangle 18"/>
          <p:cNvSpPr>
            <a:spLocks/>
          </p:cNvSpPr>
          <p:nvPr/>
        </p:nvSpPr>
        <p:spPr bwMode="auto">
          <a:xfrm>
            <a:off x="40220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8" name="Rectangle 19"/>
          <p:cNvSpPr>
            <a:spLocks/>
          </p:cNvSpPr>
          <p:nvPr/>
        </p:nvSpPr>
        <p:spPr bwMode="auto">
          <a:xfrm>
            <a:off x="40220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9" name="Rectangle 20"/>
          <p:cNvSpPr>
            <a:spLocks/>
          </p:cNvSpPr>
          <p:nvPr/>
        </p:nvSpPr>
        <p:spPr bwMode="auto">
          <a:xfrm>
            <a:off x="40220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0" name="Rectangle 21"/>
          <p:cNvSpPr>
            <a:spLocks/>
          </p:cNvSpPr>
          <p:nvPr/>
        </p:nvSpPr>
        <p:spPr bwMode="auto">
          <a:xfrm>
            <a:off x="40220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1" name="Rectangle 22"/>
          <p:cNvSpPr>
            <a:spLocks/>
          </p:cNvSpPr>
          <p:nvPr/>
        </p:nvSpPr>
        <p:spPr bwMode="auto">
          <a:xfrm>
            <a:off x="55714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2" name="Rectangle 23"/>
          <p:cNvSpPr>
            <a:spLocks/>
          </p:cNvSpPr>
          <p:nvPr/>
        </p:nvSpPr>
        <p:spPr bwMode="auto">
          <a:xfrm>
            <a:off x="55714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3" name="Rectangle 24"/>
          <p:cNvSpPr>
            <a:spLocks/>
          </p:cNvSpPr>
          <p:nvPr/>
        </p:nvSpPr>
        <p:spPr bwMode="auto">
          <a:xfrm>
            <a:off x="55714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4" name="Rectangle 25"/>
          <p:cNvSpPr>
            <a:spLocks/>
          </p:cNvSpPr>
          <p:nvPr/>
        </p:nvSpPr>
        <p:spPr bwMode="auto">
          <a:xfrm>
            <a:off x="55714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5" name="Rectangle 26"/>
          <p:cNvSpPr>
            <a:spLocks/>
          </p:cNvSpPr>
          <p:nvPr/>
        </p:nvSpPr>
        <p:spPr bwMode="auto">
          <a:xfrm>
            <a:off x="55714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6" name="Rectangle 27"/>
          <p:cNvSpPr>
            <a:spLocks/>
          </p:cNvSpPr>
          <p:nvPr/>
        </p:nvSpPr>
        <p:spPr bwMode="auto">
          <a:xfrm>
            <a:off x="1736006" y="2674145"/>
            <a:ext cx="977900" cy="146050"/>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7" name="Line 28"/>
          <p:cNvSpPr>
            <a:spLocks noChangeShapeType="1"/>
          </p:cNvSpPr>
          <p:nvPr/>
        </p:nvSpPr>
        <p:spPr bwMode="auto">
          <a:xfrm>
            <a:off x="6917606" y="1557078"/>
            <a:ext cx="0" cy="1270000"/>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8" name="Rectangle 29"/>
          <p:cNvSpPr>
            <a:spLocks/>
          </p:cNvSpPr>
          <p:nvPr/>
        </p:nvSpPr>
        <p:spPr bwMode="auto">
          <a:xfrm>
            <a:off x="7020272" y="1530934"/>
            <a:ext cx="1368152" cy="13803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Database</a:t>
            </a:r>
          </a:p>
          <a:p>
            <a:pPr marL="0" marR="0" lvl="0" indent="0" algn="l" defTabSz="4572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Graphs</a:t>
            </a:r>
          </a:p>
          <a:p>
            <a:pPr marL="0" marR="0" lvl="0" indent="0" algn="l" defTabSz="4572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Media </a:t>
            </a:r>
            <a:r>
              <a:rPr kumimoji="0" lang="en-US" sz="24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a:t>
            </a:r>
          </a:p>
        </p:txBody>
      </p:sp>
      <p:sp>
        <p:nvSpPr>
          <p:cNvPr id="29" name="Freeform 30"/>
          <p:cNvSpPr>
            <a:spLocks/>
          </p:cNvSpPr>
          <p:nvPr/>
        </p:nvSpPr>
        <p:spPr bwMode="auto">
          <a:xfrm>
            <a:off x="1835696" y="2060848"/>
            <a:ext cx="3742060" cy="1451497"/>
          </a:xfrm>
          <a:custGeom>
            <a:avLst/>
            <a:gdLst>
              <a:gd name="T0" fmla="*/ 21600 w 21600"/>
              <a:gd name="T1" fmla="*/ 1200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2000"/>
                </a:moveTo>
                <a:lnTo>
                  <a:pt x="21600" y="21600"/>
                </a:lnTo>
                <a:lnTo>
                  <a:pt x="0" y="21600"/>
                </a:lnTo>
                <a:lnTo>
                  <a:pt x="0" y="0"/>
                </a:lnTo>
              </a:path>
            </a:pathLst>
          </a:custGeom>
          <a:noFill/>
          <a:ln w="101600" cap="flat">
            <a:solidFill>
              <a:srgbClr val="D90B00"/>
            </a:solidFill>
            <a:prstDash val="solid"/>
            <a:miter lim="800000"/>
            <a:headEnd type="none" w="med" len="med"/>
            <a:tailEnd type="triangle" w="med" len="med"/>
          </a:ln>
          <a:effectLst>
            <a:outerShdw blurRad="76200" dist="38099" dir="2700000" algn="ctr" rotWithShape="0">
              <a:schemeClr val="bg2">
                <a:alpha val="75000"/>
              </a:schemeClr>
            </a:outerShdw>
          </a:effectLst>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grpSp>
        <p:nvGrpSpPr>
          <p:cNvPr id="30" name="Group 34"/>
          <p:cNvGrpSpPr>
            <a:grpSpLocks/>
          </p:cNvGrpSpPr>
          <p:nvPr/>
        </p:nvGrpSpPr>
        <p:grpSpPr bwMode="auto">
          <a:xfrm>
            <a:off x="2195737" y="2122489"/>
            <a:ext cx="3661420" cy="1090487"/>
            <a:chOff x="0" y="0"/>
            <a:chExt cx="4219" cy="1352"/>
          </a:xfrm>
        </p:grpSpPr>
        <p:sp>
          <p:nvSpPr>
            <p:cNvPr id="31" name="Rectangle 31"/>
            <p:cNvSpPr>
              <a:spLocks/>
            </p:cNvSpPr>
            <p:nvPr/>
          </p:nvSpPr>
          <p:spPr bwMode="auto">
            <a:xfrm>
              <a:off x="2987" y="880"/>
              <a:ext cx="1232" cy="184"/>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2" name="Freeform 32"/>
            <p:cNvSpPr>
              <a:spLocks/>
            </p:cNvSpPr>
            <p:nvPr/>
          </p:nvSpPr>
          <p:spPr bwMode="auto">
            <a:xfrm>
              <a:off x="0" y="0"/>
              <a:ext cx="3651" cy="1352"/>
            </a:xfrm>
            <a:custGeom>
              <a:avLst/>
              <a:gdLst>
                <a:gd name="T0" fmla="*/ 21600 w 21600"/>
                <a:gd name="T1" fmla="*/ 1533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5330"/>
                  </a:moveTo>
                  <a:lnTo>
                    <a:pt x="21600" y="21600"/>
                  </a:lnTo>
                  <a:lnTo>
                    <a:pt x="0" y="21600"/>
                  </a:lnTo>
                  <a:lnTo>
                    <a:pt x="0" y="0"/>
                  </a:lnTo>
                </a:path>
              </a:pathLst>
            </a:custGeom>
            <a:noFill/>
            <a:ln w="101600" cap="flat">
              <a:solidFill>
                <a:srgbClr val="D90B00"/>
              </a:solidFill>
              <a:prstDash val="solid"/>
              <a:miter lim="800000"/>
              <a:headEnd type="triangle" w="med" len="med"/>
              <a:tailEnd type="none" w="med" len="med"/>
            </a:ln>
            <a:effectLst>
              <a:outerShdw blurRad="76200" dist="38099" dir="2700000" algn="ctr" rotWithShape="0">
                <a:schemeClr val="bg2">
                  <a:alpha val="75000"/>
                </a:schemeClr>
              </a:outerShdw>
            </a:effectLst>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3" name="Rectangle 33"/>
            <p:cNvSpPr>
              <a:spLocks/>
            </p:cNvSpPr>
            <p:nvPr/>
          </p:nvSpPr>
          <p:spPr bwMode="auto">
            <a:xfrm>
              <a:off x="1245" y="1010"/>
              <a:ext cx="1528" cy="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D90B00"/>
                  </a:solidFill>
                  <a:effectLst/>
                  <a:uLnTx/>
                  <a:uFillTx/>
                  <a:latin typeface="Myriad Pro Bold Cond" charset="0"/>
                  <a:ea typeface="ＭＳ Ｐゴシック" charset="0"/>
                  <a:cs typeface="Myriad Pro Bold Cond" charset="0"/>
                  <a:sym typeface="Myriad Pro Bold Cond" charset="0"/>
                </a:rPr>
                <a:t>Query</a:t>
              </a:r>
            </a:p>
          </p:txBody>
        </p:sp>
      </p:grpSp>
      <p:sp>
        <p:nvSpPr>
          <p:cNvPr id="34" name="Rectangle 35"/>
          <p:cNvSpPr>
            <a:spLocks/>
          </p:cNvSpPr>
          <p:nvPr/>
        </p:nvSpPr>
        <p:spPr bwMode="auto">
          <a:xfrm>
            <a:off x="3287142" y="3607047"/>
            <a:ext cx="1212850"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90B00"/>
                </a:solidFill>
                <a:effectLst/>
                <a:uLnTx/>
                <a:uFillTx/>
                <a:latin typeface="Myriad Pro Bold Cond" charset="0"/>
                <a:ea typeface="ＭＳ Ｐゴシック" charset="0"/>
                <a:cs typeface="Myriad Pro Bold Cond" charset="0"/>
                <a:sym typeface="Myriad Pro Bold Cond" charset="0"/>
              </a:rPr>
              <a:t>Results</a:t>
            </a:r>
          </a:p>
        </p:txBody>
      </p:sp>
      <p:sp>
        <p:nvSpPr>
          <p:cNvPr id="35" name="Rounded Rectangle 34"/>
          <p:cNvSpPr>
            <a:spLocks noChangeArrowheads="1"/>
          </p:cNvSpPr>
          <p:nvPr/>
        </p:nvSpPr>
        <p:spPr bwMode="auto">
          <a:xfrm rot="5400000">
            <a:off x="6568243" y="1366158"/>
            <a:ext cx="2133601" cy="1650776"/>
          </a:xfrm>
          <a:prstGeom prst="roundRect">
            <a:avLst>
              <a:gd name="adj" fmla="val 16667"/>
            </a:avLst>
          </a:prstGeom>
          <a:noFill/>
          <a:ln w="1143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lIns="91440" tIns="45720" rIns="91440" b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6" name="Text Box 17"/>
          <p:cNvSpPr txBox="1">
            <a:spLocks noChangeArrowheads="1"/>
          </p:cNvSpPr>
          <p:nvPr/>
        </p:nvSpPr>
        <p:spPr bwMode="auto">
          <a:xfrm>
            <a:off x="6957984" y="527451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37" name="Text Box 18"/>
          <p:cNvSpPr txBox="1">
            <a:spLocks noChangeAspect="1" noChangeArrowheads="1"/>
          </p:cNvSpPr>
          <p:nvPr/>
        </p:nvSpPr>
        <p:spPr bwMode="auto">
          <a:xfrm>
            <a:off x="6957984" y="490304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38" name="Text Box 19"/>
          <p:cNvSpPr txBox="1">
            <a:spLocks noChangeAspect="1" noChangeArrowheads="1"/>
          </p:cNvSpPr>
          <p:nvPr/>
        </p:nvSpPr>
        <p:spPr bwMode="auto">
          <a:xfrm>
            <a:off x="6954809" y="423872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39" name="Text Box 20"/>
          <p:cNvSpPr txBox="1">
            <a:spLocks noChangeAspect="1" noChangeArrowheads="1"/>
          </p:cNvSpPr>
          <p:nvPr/>
        </p:nvSpPr>
        <p:spPr bwMode="auto">
          <a:xfrm>
            <a:off x="6954809" y="386724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40" name="Text Box 21"/>
          <p:cNvSpPr txBox="1">
            <a:spLocks noChangeAspect="1" noChangeArrowheads="1"/>
          </p:cNvSpPr>
          <p:nvPr/>
        </p:nvSpPr>
        <p:spPr bwMode="auto">
          <a:xfrm>
            <a:off x="6954809" y="350053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41" name="Text Box 22"/>
          <p:cNvSpPr txBox="1">
            <a:spLocks noChangeAspect="1" noChangeArrowheads="1"/>
          </p:cNvSpPr>
          <p:nvPr/>
        </p:nvSpPr>
        <p:spPr bwMode="auto">
          <a:xfrm>
            <a:off x="6957984" y="564758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a:ea typeface="+mn-ea"/>
              <a:cs typeface="Arial" charset="0"/>
            </a:endParaRPr>
          </a:p>
        </p:txBody>
      </p:sp>
      <p:sp>
        <p:nvSpPr>
          <p:cNvPr id="42" name="Text Box 23"/>
          <p:cNvSpPr txBox="1">
            <a:spLocks noChangeAspect="1" noChangeArrowheads="1"/>
          </p:cNvSpPr>
          <p:nvPr/>
        </p:nvSpPr>
        <p:spPr bwMode="auto">
          <a:xfrm>
            <a:off x="6957984" y="601905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43" name="Text Box 24"/>
          <p:cNvSpPr txBox="1">
            <a:spLocks noChangeAspect="1" noChangeArrowheads="1"/>
          </p:cNvSpPr>
          <p:nvPr/>
        </p:nvSpPr>
        <p:spPr bwMode="auto">
          <a:xfrm>
            <a:off x="6957984" y="458065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44" name="Text Box 23"/>
          <p:cNvSpPr txBox="1">
            <a:spLocks noChangeAspect="1" noChangeArrowheads="1"/>
          </p:cNvSpPr>
          <p:nvPr/>
        </p:nvSpPr>
        <p:spPr bwMode="auto">
          <a:xfrm>
            <a:off x="6959572" y="637465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45" name="Rounded Rectangle 44"/>
          <p:cNvSpPr>
            <a:spLocks noChangeArrowheads="1"/>
          </p:cNvSpPr>
          <p:nvPr/>
        </p:nvSpPr>
        <p:spPr bwMode="auto">
          <a:xfrm rot="5400000">
            <a:off x="6849380" y="3977716"/>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26349151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9"/>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40"/>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39"/>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37"/>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41"/>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4" grpId="0" autoUpdateAnimBg="0"/>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solidFill>
                  <a:srgbClr val="0000FF"/>
                </a:solidFill>
              </a:rPr>
              <a:t>1. Processing using Memory</a:t>
            </a:r>
          </a:p>
          <a:p>
            <a:pPr algn="l"/>
            <a:r>
              <a:rPr lang="en-US" sz="3600" dirty="0"/>
              <a:t>2. Processing near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25970492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20" y="152400"/>
            <a:ext cx="9144000" cy="1066800"/>
          </a:xfrm>
        </p:spPr>
        <p:txBody>
          <a:bodyPr/>
          <a:lstStyle/>
          <a:p>
            <a:r>
              <a:rPr lang="en-US" dirty="0"/>
              <a:t>Starting Simple: Data Copy and Initialization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pSp>
        <p:nvGrpSpPr>
          <p:cNvPr id="32" name="Group 31"/>
          <p:cNvGrpSpPr/>
          <p:nvPr/>
        </p:nvGrpSpPr>
        <p:grpSpPr>
          <a:xfrm>
            <a:off x="539552" y="1772816"/>
            <a:ext cx="1613800" cy="1828800"/>
            <a:chOff x="914400" y="1828800"/>
            <a:chExt cx="1613800" cy="1828800"/>
          </a:xfrm>
        </p:grpSpPr>
        <p:sp>
          <p:nvSpPr>
            <p:cNvPr id="33" name="Wave 32"/>
            <p:cNvSpPr/>
            <p:nvPr/>
          </p:nvSpPr>
          <p:spPr>
            <a:xfrm rot="5400000">
              <a:off x="876300" y="18669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34" name="Wave 33"/>
            <p:cNvSpPr/>
            <p:nvPr/>
          </p:nvSpPr>
          <p:spPr>
            <a:xfrm rot="5400000">
              <a:off x="1333500" y="20955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35" name="TextBox 34"/>
            <p:cNvSpPr txBox="1"/>
            <p:nvPr/>
          </p:nvSpPr>
          <p:spPr>
            <a:xfrm>
              <a:off x="990600" y="3072825"/>
              <a:ext cx="153760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Forking</a:t>
              </a:r>
            </a:p>
          </p:txBody>
        </p:sp>
      </p:grpSp>
      <p:grpSp>
        <p:nvGrpSpPr>
          <p:cNvPr id="36" name="Group 35"/>
          <p:cNvGrpSpPr/>
          <p:nvPr/>
        </p:nvGrpSpPr>
        <p:grpSpPr>
          <a:xfrm>
            <a:off x="2627784" y="1556792"/>
            <a:ext cx="3324949" cy="2234863"/>
            <a:chOff x="2752707" y="1853625"/>
            <a:chExt cx="3324949" cy="2234863"/>
          </a:xfrm>
        </p:grpSpPr>
        <p:sp>
          <p:nvSpPr>
            <p:cNvPr id="37" name="Rounded Rectangle 36"/>
            <p:cNvSpPr/>
            <p:nvPr/>
          </p:nvSpPr>
          <p:spPr>
            <a:xfrm>
              <a:off x="3962400" y="1853625"/>
              <a:ext cx="914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 lastClr="FFFFFF"/>
                  </a:solidFill>
                  <a:effectLst/>
                  <a:uLnTx/>
                  <a:uFillTx/>
                  <a:latin typeface="Arial" pitchFamily="34" charset="0"/>
                  <a:ea typeface="+mn-ea"/>
                  <a:cs typeface="Arial" pitchFamily="34" charset="0"/>
                </a:rPr>
                <a:t>000000000000000</a:t>
              </a:r>
            </a:p>
          </p:txBody>
        </p:sp>
        <p:sp>
          <p:nvSpPr>
            <p:cNvPr id="38" name="TextBox 37"/>
            <p:cNvSpPr txBox="1"/>
            <p:nvPr/>
          </p:nvSpPr>
          <p:spPr>
            <a:xfrm>
              <a:off x="2752707" y="3072825"/>
              <a:ext cx="3324949"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Zero initialization</a:t>
              </a:r>
              <a:endParaRPr kumimoji="0" lang="en-US" sz="2800" b="0" i="0" u="none" strike="noStrike" kern="0" cap="none" spc="0" normalizeH="0" baseline="0" noProof="0" dirty="0">
                <a:ln>
                  <a:noFill/>
                </a:ln>
                <a:solidFill>
                  <a:srgbClr val="262626">
                    <a:lumMod val="95000"/>
                    <a:lumOff val="5000"/>
                  </a:srgbClr>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62626">
                      <a:lumMod val="95000"/>
                      <a:lumOff val="5000"/>
                    </a:srgbClr>
                  </a:solidFill>
                  <a:effectLst/>
                  <a:uLnTx/>
                  <a:uFillTx/>
                  <a:latin typeface="Tahoma"/>
                  <a:ea typeface="+mn-ea"/>
                  <a:cs typeface="+mn-cs"/>
                </a:rPr>
                <a:t>(e.g., security)</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grpSp>
      <p:grpSp>
        <p:nvGrpSpPr>
          <p:cNvPr id="39" name="Group 38"/>
          <p:cNvGrpSpPr/>
          <p:nvPr/>
        </p:nvGrpSpPr>
        <p:grpSpPr>
          <a:xfrm>
            <a:off x="457200" y="4038600"/>
            <a:ext cx="2669320" cy="2245043"/>
            <a:chOff x="720979" y="4038600"/>
            <a:chExt cx="2669320" cy="2245043"/>
          </a:xfrm>
        </p:grpSpPr>
        <p:pic>
          <p:nvPicPr>
            <p:cNvPr id="40" name="Picture 39" descr="compute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4038600"/>
              <a:ext cx="1219200" cy="1219200"/>
            </a:xfrm>
            <a:prstGeom prst="rect">
              <a:avLst/>
            </a:prstGeom>
          </p:spPr>
        </p:pic>
        <p:sp>
          <p:nvSpPr>
            <p:cNvPr id="41" name="TextBox 40"/>
            <p:cNvSpPr txBox="1"/>
            <p:nvPr/>
          </p:nvSpPr>
          <p:spPr>
            <a:xfrm>
              <a:off x="720979" y="5206425"/>
              <a:ext cx="2669320"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VM Cloning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262626">
                      <a:lumMod val="95000"/>
                      <a:lumOff val="5000"/>
                    </a:srgbClr>
                  </a:solidFill>
                  <a:effectLst/>
                  <a:uLnTx/>
                  <a:uFillTx/>
                  <a:latin typeface="Tahoma"/>
                  <a:ea typeface="+mn-ea"/>
                  <a:cs typeface="+mn-cs"/>
                </a:rPr>
                <a:t>Deduplication</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pic>
          <p:nvPicPr>
            <p:cNvPr id="42" name="Picture 41" descr="compute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81200" y="4038600"/>
              <a:ext cx="1219200" cy="1219200"/>
            </a:xfrm>
            <a:prstGeom prst="rect">
              <a:avLst/>
            </a:prstGeom>
          </p:spPr>
        </p:pic>
      </p:grpSp>
      <p:grpSp>
        <p:nvGrpSpPr>
          <p:cNvPr id="43" name="Group 42"/>
          <p:cNvGrpSpPr/>
          <p:nvPr/>
        </p:nvGrpSpPr>
        <p:grpSpPr>
          <a:xfrm>
            <a:off x="6228184" y="1772816"/>
            <a:ext cx="2752677" cy="1930052"/>
            <a:chOff x="6043903" y="1803748"/>
            <a:chExt cx="2752677" cy="1930052"/>
          </a:xfrm>
        </p:grpSpPr>
        <p:grpSp>
          <p:nvGrpSpPr>
            <p:cNvPr id="44" name="Group 43"/>
            <p:cNvGrpSpPr/>
            <p:nvPr/>
          </p:nvGrpSpPr>
          <p:grpSpPr>
            <a:xfrm>
              <a:off x="6043903" y="1905000"/>
              <a:ext cx="2752677" cy="1828800"/>
              <a:chOff x="6043903" y="1905000"/>
              <a:chExt cx="2752677" cy="1828800"/>
            </a:xfrm>
          </p:grpSpPr>
          <p:sp>
            <p:nvSpPr>
              <p:cNvPr id="46" name="Rounded Rectangle 45"/>
              <p:cNvSpPr/>
              <p:nvPr/>
            </p:nvSpPr>
            <p:spPr>
              <a:xfrm>
                <a:off x="6324600" y="1905000"/>
                <a:ext cx="533400" cy="1143000"/>
              </a:xfrm>
              <a:prstGeom prst="roundRect">
                <a:avLst/>
              </a:prstGeom>
              <a:solidFill>
                <a:srgbClr val="6F2926"/>
              </a:solidFill>
              <a:ln w="25400" cap="flat" cmpd="sng" algn="ctr">
                <a:solidFill>
                  <a:srgbClr val="6F29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47" name="Rounded Rectangle 46"/>
              <p:cNvSpPr/>
              <p:nvPr/>
            </p:nvSpPr>
            <p:spPr>
              <a:xfrm>
                <a:off x="7848600" y="1905000"/>
                <a:ext cx="533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48" name="TextBox 47"/>
              <p:cNvSpPr txBox="1"/>
              <p:nvPr/>
            </p:nvSpPr>
            <p:spPr>
              <a:xfrm>
                <a:off x="6043903" y="3149025"/>
                <a:ext cx="2752677"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262626">
                        <a:lumMod val="95000"/>
                        <a:lumOff val="5000"/>
                      </a:srgbClr>
                    </a:solidFill>
                    <a:effectLst/>
                    <a:uLnTx/>
                    <a:uFillTx/>
                    <a:latin typeface="Tahoma"/>
                    <a:ea typeface="+mn-ea"/>
                    <a:cs typeface="+mn-cs"/>
                  </a:rPr>
                  <a:t>Checkpointing</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cxnSp>
            <p:nvCxnSpPr>
              <p:cNvPr id="49" name="Straight Arrow Connector 48"/>
              <p:cNvCxnSpPr>
                <a:stCxn id="46" idx="3"/>
                <a:endCxn id="47" idx="1"/>
              </p:cNvCxnSpPr>
              <p:nvPr/>
            </p:nvCxnSpPr>
            <p:spPr>
              <a:xfrm>
                <a:off x="6858000" y="2476500"/>
                <a:ext cx="990600" cy="1588"/>
              </a:xfrm>
              <a:prstGeom prst="straightConnector1">
                <a:avLst/>
              </a:prstGeom>
              <a:noFill/>
              <a:ln w="38100" cap="flat" cmpd="sng" algn="ctr">
                <a:solidFill>
                  <a:srgbClr val="262626">
                    <a:lumMod val="75000"/>
                    <a:lumOff val="25000"/>
                  </a:srgbClr>
                </a:solidFill>
                <a:prstDash val="dashDot"/>
                <a:tailEnd type="arrow"/>
              </a:ln>
              <a:effectLst/>
            </p:spPr>
          </p:cxnSp>
        </p:grpSp>
        <p:cxnSp>
          <p:nvCxnSpPr>
            <p:cNvPr id="45" name="Straight Connector 44"/>
            <p:cNvCxnSpPr/>
            <p:nvPr/>
          </p:nvCxnSpPr>
          <p:spPr>
            <a:xfrm rot="5400000">
              <a:off x="6172200" y="2489548"/>
              <a:ext cx="1371600" cy="0"/>
            </a:xfrm>
            <a:prstGeom prst="line">
              <a:avLst/>
            </a:prstGeom>
            <a:noFill/>
            <a:ln w="57150" cap="flat" cmpd="sng" algn="ctr">
              <a:solidFill>
                <a:srgbClr val="262626">
                  <a:lumMod val="75000"/>
                  <a:lumOff val="25000"/>
                </a:srgbClr>
              </a:solidFill>
              <a:prstDash val="solid"/>
              <a:headEnd type="none" w="med" len="med"/>
              <a:tailEnd type="none" w="med" len="med"/>
            </a:ln>
            <a:effectLst/>
          </p:spPr>
        </p:cxnSp>
      </p:grpSp>
      <p:grpSp>
        <p:nvGrpSpPr>
          <p:cNvPr id="50" name="Group 49"/>
          <p:cNvGrpSpPr/>
          <p:nvPr/>
        </p:nvGrpSpPr>
        <p:grpSpPr>
          <a:xfrm>
            <a:off x="3733800" y="4267200"/>
            <a:ext cx="2901756" cy="1600200"/>
            <a:chOff x="4768685" y="4267200"/>
            <a:chExt cx="2901756" cy="1600200"/>
          </a:xfrm>
        </p:grpSpPr>
        <p:sp>
          <p:nvSpPr>
            <p:cNvPr id="51" name="Rounded Rectangle 50"/>
            <p:cNvSpPr/>
            <p:nvPr/>
          </p:nvSpPr>
          <p:spPr>
            <a:xfrm>
              <a:off x="4876800" y="4267200"/>
              <a:ext cx="2667000" cy="9906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2" name="Rounded Rectangle 51"/>
            <p:cNvSpPr/>
            <p:nvPr/>
          </p:nvSpPr>
          <p:spPr>
            <a:xfrm>
              <a:off x="5105400" y="4419600"/>
              <a:ext cx="381000" cy="685800"/>
            </a:xfrm>
            <a:prstGeom prst="roundRect">
              <a:avLst/>
            </a:prstGeom>
            <a:solidFill>
              <a:srgbClr val="4F6128"/>
            </a:solidFill>
            <a:ln w="25400" cap="flat" cmpd="sng" algn="ctr">
              <a:solidFill>
                <a:srgbClr val="4F612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cxnSp>
          <p:nvCxnSpPr>
            <p:cNvPr id="53" name="Straight Arrow Connector 52"/>
            <p:cNvCxnSpPr/>
            <p:nvPr/>
          </p:nvCxnSpPr>
          <p:spPr>
            <a:xfrm>
              <a:off x="5486400" y="4724400"/>
              <a:ext cx="1524000" cy="1588"/>
            </a:xfrm>
            <a:prstGeom prst="straightConnector1">
              <a:avLst/>
            </a:prstGeom>
            <a:noFill/>
            <a:ln w="28575" cap="flat" cmpd="sng" algn="ctr">
              <a:solidFill>
                <a:sysClr val="window" lastClr="FFFFFF"/>
              </a:solidFill>
              <a:prstDash val="dash"/>
              <a:tailEnd type="arrow" w="lg" len="lg"/>
            </a:ln>
            <a:effectLst/>
          </p:spPr>
        </p:cxnSp>
        <p:sp>
          <p:nvSpPr>
            <p:cNvPr id="54" name="TextBox 53"/>
            <p:cNvSpPr txBox="1"/>
            <p:nvPr/>
          </p:nvSpPr>
          <p:spPr>
            <a:xfrm>
              <a:off x="4768685" y="5282625"/>
              <a:ext cx="2901756"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Page Migration</a:t>
              </a:r>
            </a:p>
          </p:txBody>
        </p:sp>
      </p:grpSp>
      <p:sp>
        <p:nvSpPr>
          <p:cNvPr id="55" name="Oval 54"/>
          <p:cNvSpPr/>
          <p:nvPr/>
        </p:nvSpPr>
        <p:spPr>
          <a:xfrm>
            <a:off x="73914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6" name="Oval 55"/>
          <p:cNvSpPr/>
          <p:nvPr/>
        </p:nvSpPr>
        <p:spPr>
          <a:xfrm>
            <a:off x="76200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7" name="Oval 56"/>
          <p:cNvSpPr/>
          <p:nvPr/>
        </p:nvSpPr>
        <p:spPr>
          <a:xfrm>
            <a:off x="78486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8" name="TextBox 57"/>
          <p:cNvSpPr txBox="1"/>
          <p:nvPr/>
        </p:nvSpPr>
        <p:spPr>
          <a:xfrm>
            <a:off x="6934200" y="4648200"/>
            <a:ext cx="187583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lumMod val="95000"/>
                    <a:lumOff val="5000"/>
                  </a:srgbClr>
                </a:solidFill>
                <a:effectLst/>
                <a:uLnTx/>
                <a:uFillTx/>
                <a:latin typeface="Tahoma"/>
                <a:ea typeface="+mn-ea"/>
                <a:cs typeface="+mn-cs"/>
              </a:rPr>
              <a:t>Many more</a:t>
            </a:r>
          </a:p>
        </p:txBody>
      </p:sp>
      <p:sp>
        <p:nvSpPr>
          <p:cNvPr id="3" name="Rectangle 2"/>
          <p:cNvSpPr/>
          <p:nvPr/>
        </p:nvSpPr>
        <p:spPr>
          <a:xfrm>
            <a:off x="395536" y="836712"/>
            <a:ext cx="9756576" cy="523220"/>
          </a:xfrm>
          <a:prstGeom prst="rect">
            <a:avLst/>
          </a:prstGeom>
        </p:spPr>
        <p:txBody>
          <a:bodyPr wrap="square">
            <a:spAutoFit/>
          </a:bodyPr>
          <a:lstStyle/>
          <a:p>
            <a:pPr marL="228600" marR="0" lvl="1" indent="0" algn="l" defTabSz="914400" rtl="0" eaLnBrk="1" fontAlgn="auto" latinLnBrk="0" hangingPunct="1">
              <a:lnSpc>
                <a:spcPct val="100000"/>
              </a:lnSpc>
              <a:spcBef>
                <a:spcPct val="20000"/>
              </a:spcBef>
              <a:spcAft>
                <a:spcPts val="0"/>
              </a:spcAft>
              <a:buClrTx/>
              <a:buSzTx/>
              <a:buFontTx/>
              <a:buNone/>
              <a:tabLst/>
              <a:defRPr/>
            </a:pPr>
            <a:r>
              <a:rPr kumimoji="0" lang="en-US" sz="2400" b="0" i="1"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memmove</a:t>
            </a:r>
            <a:r>
              <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mn-ea"/>
                <a:cs typeface="+mn-cs"/>
              </a:rPr>
              <a:t> &amp; </a:t>
            </a:r>
            <a:r>
              <a:rPr kumimoji="0" lang="en-US" sz="2400" b="0" i="1"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memcpy</a:t>
            </a:r>
            <a:r>
              <a:rPr kumimoji="0" lang="en-US" sz="2400" b="0" i="1"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a:t>
            </a:r>
            <a:r>
              <a:rPr kumimoji="0" lang="en-US" sz="2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 </a:t>
            </a:r>
            <a:r>
              <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5% cycles in Google’s datacenter </a:t>
            </a:r>
            <a:r>
              <a:rPr kumimoji="0" lang="en-US" sz="1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a:t>
            </a:r>
            <a:r>
              <a:rPr kumimoji="0" lang="en-US" sz="1800" b="0" i="0"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Kanev</a:t>
            </a:r>
            <a:r>
              <a:rPr kumimoji="0" lang="en-US" sz="1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 ISCA’15]</a:t>
            </a:r>
            <a:endPar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0463757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p:bldP spid="3"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752"/>
            <a:ext cx="8229600" cy="1143000"/>
          </a:xfrm>
        </p:spPr>
        <p:txBody>
          <a:bodyPr>
            <a:normAutofit/>
          </a:bodyPr>
          <a:lstStyle/>
          <a:p>
            <a:r>
              <a:rPr lang="en-US" dirty="0">
                <a:solidFill>
                  <a:srgbClr val="1A5712"/>
                </a:solidFill>
                <a:latin typeface="Garamond"/>
                <a:cs typeface="Garamond"/>
              </a:rPr>
              <a:t>Today’s Systems: Bulk Data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Memory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6" name="Rectangle 15"/>
          <p:cNvSpPr/>
          <p:nvPr/>
        </p:nvSpPr>
        <p:spPr bwMode="auto">
          <a:xfrm>
            <a:off x="7042246" y="2968408"/>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8" name="Rectangle 17"/>
          <p:cNvSpPr/>
          <p:nvPr/>
        </p:nvSpPr>
        <p:spPr bwMode="auto">
          <a:xfrm>
            <a:off x="704224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9" name="Rectangle 18"/>
          <p:cNvSpPr/>
          <p:nvPr/>
        </p:nvSpPr>
        <p:spPr bwMode="auto">
          <a:xfrm>
            <a:off x="7044517" y="3659884"/>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 name="Rectangle 19"/>
          <p:cNvSpPr/>
          <p:nvPr/>
        </p:nvSpPr>
        <p:spPr bwMode="auto">
          <a:xfrm>
            <a:off x="719463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1" name="Rectangle 20"/>
          <p:cNvSpPr/>
          <p:nvPr/>
        </p:nvSpPr>
        <p:spPr bwMode="auto">
          <a:xfrm>
            <a:off x="1956169" y="3198146"/>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2" name="Rectangle 21"/>
          <p:cNvSpPr/>
          <p:nvPr/>
        </p:nvSpPr>
        <p:spPr bwMode="auto">
          <a:xfrm>
            <a:off x="1956170" y="3580283"/>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3" name="Rectangle 22"/>
          <p:cNvSpPr/>
          <p:nvPr/>
        </p:nvSpPr>
        <p:spPr bwMode="auto">
          <a:xfrm>
            <a:off x="7347034"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4" name="Rectangle 23"/>
          <p:cNvSpPr/>
          <p:nvPr/>
        </p:nvSpPr>
        <p:spPr bwMode="auto">
          <a:xfrm>
            <a:off x="824001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5" name="Rectangle 24"/>
          <p:cNvSpPr/>
          <p:nvPr/>
        </p:nvSpPr>
        <p:spPr bwMode="auto">
          <a:xfrm>
            <a:off x="77883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6" name="Rectangle 25"/>
          <p:cNvSpPr/>
          <p:nvPr/>
        </p:nvSpPr>
        <p:spPr bwMode="auto">
          <a:xfrm>
            <a:off x="764046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7" name="Rectangle 26"/>
          <p:cNvSpPr/>
          <p:nvPr/>
        </p:nvSpPr>
        <p:spPr bwMode="auto">
          <a:xfrm>
            <a:off x="74926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8" name="Rectangle 27"/>
          <p:cNvSpPr/>
          <p:nvPr/>
        </p:nvSpPr>
        <p:spPr bwMode="auto">
          <a:xfrm>
            <a:off x="808856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9" name="Rectangle 28"/>
          <p:cNvSpPr/>
          <p:nvPr/>
        </p:nvSpPr>
        <p:spPr bwMode="auto">
          <a:xfrm>
            <a:off x="794071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30" name="TextBox 29"/>
          <p:cNvSpPr txBox="1"/>
          <p:nvPr/>
        </p:nvSpPr>
        <p:spPr>
          <a:xfrm>
            <a:off x="3731734" y="1507524"/>
            <a:ext cx="22397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1) High latency</a:t>
            </a:r>
          </a:p>
        </p:txBody>
      </p:sp>
      <p:cxnSp>
        <p:nvCxnSpPr>
          <p:cNvPr id="31" name="Curved Connector 30"/>
          <p:cNvCxnSpPr>
            <a:stCxn id="30" idx="3"/>
            <a:endCxn id="18" idx="1"/>
          </p:cNvCxnSpPr>
          <p:nvPr/>
        </p:nvCxnSpPr>
        <p:spPr bwMode="auto">
          <a:xfrm>
            <a:off x="5971450" y="1738357"/>
            <a:ext cx="1070795" cy="1352881"/>
          </a:xfrm>
          <a:prstGeom prst="curvedConnector3">
            <a:avLst>
              <a:gd name="adj1" fmla="val 50000"/>
            </a:avLst>
          </a:prstGeom>
          <a:solidFill>
            <a:schemeClr val="accent1"/>
          </a:solidFill>
          <a:ln w="28575" cap="flat" cmpd="sng" algn="ctr">
            <a:solidFill>
              <a:srgbClr val="C00000"/>
            </a:solidFill>
            <a:prstDash val="solid"/>
            <a:round/>
            <a:headEnd type="none" w="med" len="med"/>
            <a:tailEnd type="stealth" w="lg" len="lg"/>
          </a:ln>
          <a:effectLst/>
        </p:spPr>
      </p:cxnSp>
      <p:sp>
        <p:nvSpPr>
          <p:cNvPr id="32" name="TextBox 31"/>
          <p:cNvSpPr txBox="1"/>
          <p:nvPr/>
        </p:nvSpPr>
        <p:spPr>
          <a:xfrm>
            <a:off x="2673162" y="5008669"/>
            <a:ext cx="403988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2) High bandwidth utilization</a:t>
            </a:r>
          </a:p>
        </p:txBody>
      </p:sp>
      <p:cxnSp>
        <p:nvCxnSpPr>
          <p:cNvPr id="33" name="Curved Connector 48"/>
          <p:cNvCxnSpPr>
            <a:stCxn id="32" idx="3"/>
            <a:endCxn id="15" idx="5"/>
          </p:cNvCxnSpPr>
          <p:nvPr/>
        </p:nvCxnSpPr>
        <p:spPr bwMode="auto">
          <a:xfrm flipH="1" flipV="1">
            <a:off x="6086902" y="3620065"/>
            <a:ext cx="626148" cy="1619437"/>
          </a:xfrm>
          <a:prstGeom prst="curvedConnector4">
            <a:avLst>
              <a:gd name="adj1" fmla="val -36509"/>
              <a:gd name="adj2" fmla="val 53651"/>
            </a:avLst>
          </a:prstGeom>
          <a:solidFill>
            <a:schemeClr val="accent1"/>
          </a:solidFill>
          <a:ln w="28575" cap="flat" cmpd="sng" algn="ctr">
            <a:solidFill>
              <a:srgbClr val="C00000"/>
            </a:solidFill>
            <a:prstDash val="solid"/>
            <a:round/>
            <a:headEnd type="none" w="med" len="med"/>
            <a:tailEnd type="stealth" w="lg" len="lg"/>
          </a:ln>
          <a:effectLst/>
        </p:spPr>
      </p:cxnSp>
      <p:sp>
        <p:nvSpPr>
          <p:cNvPr id="34" name="TextBox 33"/>
          <p:cNvSpPr txBox="1"/>
          <p:nvPr/>
        </p:nvSpPr>
        <p:spPr>
          <a:xfrm>
            <a:off x="378924" y="1861816"/>
            <a:ext cx="24521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3) Cache pollution</a:t>
            </a:r>
          </a:p>
        </p:txBody>
      </p:sp>
      <p:cxnSp>
        <p:nvCxnSpPr>
          <p:cNvPr id="35" name="Curved Connector 48"/>
          <p:cNvCxnSpPr>
            <a:stCxn id="34" idx="3"/>
            <a:endCxn id="21" idx="0"/>
          </p:cNvCxnSpPr>
          <p:nvPr/>
        </p:nvCxnSpPr>
        <p:spPr bwMode="auto">
          <a:xfrm flipH="1">
            <a:off x="2031232" y="2092649"/>
            <a:ext cx="799806" cy="1105497"/>
          </a:xfrm>
          <a:prstGeom prst="curvedConnector4">
            <a:avLst>
              <a:gd name="adj1" fmla="val -28582"/>
              <a:gd name="adj2" fmla="val 60440"/>
            </a:avLst>
          </a:prstGeom>
          <a:solidFill>
            <a:schemeClr val="accent1"/>
          </a:solidFill>
          <a:ln w="28575" cap="flat" cmpd="sng" algn="ctr">
            <a:solidFill>
              <a:srgbClr val="C00000"/>
            </a:solidFill>
            <a:prstDash val="solid"/>
            <a:round/>
            <a:headEnd type="none" w="med" len="med"/>
            <a:tailEnd type="stealth" w="lg" len="lg"/>
          </a:ln>
          <a:effectLst/>
        </p:spPr>
      </p:cxnSp>
      <p:sp>
        <p:nvSpPr>
          <p:cNvPr id="36" name="TextBox 35"/>
          <p:cNvSpPr txBox="1"/>
          <p:nvPr/>
        </p:nvSpPr>
        <p:spPr>
          <a:xfrm>
            <a:off x="2673162" y="5498830"/>
            <a:ext cx="413927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4) Unwanted data movement</a:t>
            </a:r>
          </a:p>
        </p:txBody>
      </p:sp>
      <p:sp>
        <p:nvSpPr>
          <p:cNvPr id="37" name="Slide Number Placeholder 3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9" name="TextBox 38"/>
          <p:cNvSpPr txBox="1"/>
          <p:nvPr/>
        </p:nvSpPr>
        <p:spPr>
          <a:xfrm>
            <a:off x="179512" y="6093296"/>
            <a:ext cx="7584528"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1046ns, 3.6uJ    (for 4KB page copy via DMA)</a:t>
            </a:r>
          </a:p>
        </p:txBody>
      </p:sp>
    </p:spTree>
    <p:extLst>
      <p:ext uri="{BB962C8B-B14F-4D97-AF65-F5344CB8AC3E}">
        <p14:creationId xmlns:p14="http://schemas.microsoft.com/office/powerpoint/2010/main" val="278906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35" presetClass="path" presetSubtype="0" accel="50000" decel="50000" fill="hold" grpId="1" nodeType="clickEffect">
                                  <p:stCondLst>
                                    <p:cond delay="0"/>
                                  </p:stCondLst>
                                  <p:childTnLst>
                                    <p:animMotion origin="layout" path="M 1.38889E-6 -2.59019E-6 L -0.55156 0.03169 " pathEditMode="relative" rAng="0" ptsTypes="AA">
                                      <p:cBhvr>
                                        <p:cTn id="19" dur="500" fill="hold"/>
                                        <p:tgtEl>
                                          <p:spTgt spid="18"/>
                                        </p:tgtEl>
                                        <p:attrNameLst>
                                          <p:attrName>ppt_x</p:attrName>
                                          <p:attrName>ppt_y</p:attrName>
                                        </p:attrNameLst>
                                      </p:cBhvr>
                                      <p:rCtr x="-27600" y="1600"/>
                                    </p:animMotion>
                                  </p:childTnLst>
                                </p:cTn>
                              </p:par>
                            </p:childTnLst>
                          </p:cTn>
                        </p:par>
                        <p:par>
                          <p:cTn id="20" fill="hold">
                            <p:stCondLst>
                              <p:cond delay="500"/>
                            </p:stCondLst>
                            <p:childTnLst>
                              <p:par>
                                <p:cTn id="21" presetID="1" presetClass="exit" presetSubtype="0" fill="hold" grpId="2" nodeType="after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35" presetClass="path" presetSubtype="0" accel="50000" decel="50000" fill="hold" grpId="1" nodeType="clickEffect">
                                  <p:stCondLst>
                                    <p:cond delay="0"/>
                                  </p:stCondLst>
                                  <p:childTnLst>
                                    <p:animMotion origin="layout" path="M -2.22222E-6 1.18409E-6 L -0.54114 -0.0118 " pathEditMode="relative" rAng="0" ptsTypes="AA">
                                      <p:cBhvr>
                                        <p:cTn id="33" dur="500" fill="hold"/>
                                        <p:tgtEl>
                                          <p:spTgt spid="19"/>
                                        </p:tgtEl>
                                        <p:attrNameLst>
                                          <p:attrName>ppt_x</p:attrName>
                                          <p:attrName>ppt_y</p:attrName>
                                        </p:attrNameLst>
                                      </p:cBhvr>
                                      <p:rCtr x="-27100" y="-600"/>
                                    </p:animMotion>
                                  </p:childTnLst>
                                </p:cTn>
                              </p:par>
                            </p:childTnLst>
                          </p:cTn>
                        </p:par>
                        <p:par>
                          <p:cTn id="34" fill="hold">
                            <p:stCondLst>
                              <p:cond delay="500"/>
                            </p:stCondLst>
                            <p:childTnLst>
                              <p:par>
                                <p:cTn id="35" presetID="1" presetClass="exit" presetSubtype="0" fill="hold" grpId="2" nodeType="afterEffect">
                                  <p:stCondLst>
                                    <p:cond delay="0"/>
                                  </p:stCondLst>
                                  <p:childTnLst>
                                    <p:set>
                                      <p:cBhvr>
                                        <p:cTn id="36" dur="1" fill="hold">
                                          <p:stCondLst>
                                            <p:cond delay="0"/>
                                          </p:stCondLst>
                                        </p:cTn>
                                        <p:tgtEl>
                                          <p:spTgt spid="19"/>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2"/>
                                        </p:tgtEl>
                                        <p:attrNameLst>
                                          <p:attrName>fillcolor</p:attrName>
                                        </p:attrNameLst>
                                      </p:cBhvr>
                                      <p:to>
                                        <a:schemeClr val="bg1"/>
                                      </p:to>
                                    </p:animClr>
                                    <p:set>
                                      <p:cBhvr>
                                        <p:cTn id="43" dur="500" fill="hold"/>
                                        <p:tgtEl>
                                          <p:spTgt spid="22"/>
                                        </p:tgtEl>
                                        <p:attrNameLst>
                                          <p:attrName>fill.type</p:attrName>
                                        </p:attrNameLst>
                                      </p:cBhvr>
                                      <p:to>
                                        <p:strVal val="solid"/>
                                      </p:to>
                                    </p:set>
                                    <p:set>
                                      <p:cBhvr>
                                        <p:cTn id="44" dur="500" fill="hold"/>
                                        <p:tgtEl>
                                          <p:spTgt spid="22"/>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500"/>
                                        <p:tgtEl>
                                          <p:spTgt spid="30"/>
                                        </p:tgtEl>
                                      </p:cBhvr>
                                    </p:animEffect>
                                  </p:childTnLst>
                                </p:cTn>
                              </p:par>
                              <p:par>
                                <p:cTn id="74" presetID="10" presetClass="entr" presetSubtype="0" fill="hold"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500"/>
                                        <p:tgtEl>
                                          <p:spTgt spid="3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par>
                                <p:cTn id="82" presetID="10" presetClass="entr" presetSubtype="0" fill="hold"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fade">
                                      <p:cBhvr>
                                        <p:cTn id="89" dur="500"/>
                                        <p:tgtEl>
                                          <p:spTgt spid="34"/>
                                        </p:tgtEl>
                                      </p:cBhvr>
                                    </p:animEffect>
                                  </p:childTnLst>
                                </p:cTn>
                              </p:par>
                              <p:par>
                                <p:cTn id="90" presetID="10" presetClass="entr" presetSubtype="0" fill="hold" nodeType="with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fade">
                                      <p:cBhvr>
                                        <p:cTn id="92" dur="500"/>
                                        <p:tgtEl>
                                          <p:spTgt spid="3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fade">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8" grpId="1" animBg="1"/>
      <p:bldP spid="18" grpId="2" animBg="1"/>
      <p:bldP spid="19" grpId="0" animBg="1"/>
      <p:bldP spid="19" grpId="1" animBg="1"/>
      <p:bldP spid="19" grpId="2"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p:bldP spid="32" grpId="0"/>
      <p:bldP spid="34" grpId="0"/>
      <p:bldP spid="36" grpId="0"/>
      <p:bldP spid="39"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534400" cy="1143000"/>
          </a:xfrm>
        </p:spPr>
        <p:txBody>
          <a:bodyPr>
            <a:normAutofit/>
          </a:bodyPr>
          <a:lstStyle/>
          <a:p>
            <a:r>
              <a:rPr lang="en-US" dirty="0">
                <a:solidFill>
                  <a:srgbClr val="1A5712"/>
                </a:solidFill>
                <a:latin typeface="Garamond"/>
                <a:cs typeface="Garamond"/>
              </a:rPr>
              <a:t>Future Systems: In-Memory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Memory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6" name="Rectangle 15"/>
          <p:cNvSpPr/>
          <p:nvPr/>
        </p:nvSpPr>
        <p:spPr bwMode="auto">
          <a:xfrm>
            <a:off x="7042246" y="296017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8" name="Rectangle 17"/>
          <p:cNvSpPr/>
          <p:nvPr/>
        </p:nvSpPr>
        <p:spPr bwMode="auto">
          <a:xfrm>
            <a:off x="7042246" y="295474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19" name="Straight Arrow Connector 18"/>
          <p:cNvCxnSpPr>
            <a:stCxn id="18" idx="2"/>
            <a:endCxn id="17" idx="0"/>
          </p:cNvCxnSpPr>
          <p:nvPr/>
        </p:nvCxnSpPr>
        <p:spPr bwMode="auto">
          <a:xfrm rot="16200000" flipH="1">
            <a:off x="7488635" y="3429574"/>
            <a:ext cx="459485" cy="1135"/>
          </a:xfrm>
          <a:prstGeom prst="straightConnector1">
            <a:avLst/>
          </a:prstGeom>
          <a:solidFill>
            <a:schemeClr val="accent1"/>
          </a:solidFill>
          <a:ln w="28575" cap="flat" cmpd="sng" algn="ctr">
            <a:solidFill>
              <a:schemeClr val="tx1"/>
            </a:solidFill>
            <a:prstDash val="solid"/>
            <a:round/>
            <a:headEnd type="none" w="med" len="med"/>
            <a:tailEnd type="stealth" w="lg" len="lg"/>
          </a:ln>
          <a:effectLst/>
        </p:spPr>
      </p:cxnSp>
      <p:sp>
        <p:nvSpPr>
          <p:cNvPr id="20" name="TextBox 19"/>
          <p:cNvSpPr txBox="1"/>
          <p:nvPr/>
        </p:nvSpPr>
        <p:spPr>
          <a:xfrm>
            <a:off x="4015945" y="1507524"/>
            <a:ext cx="217078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1) Low latency</a:t>
            </a:r>
          </a:p>
        </p:txBody>
      </p:sp>
      <p:cxnSp>
        <p:nvCxnSpPr>
          <p:cNvPr id="21" name="Curved Connector 20"/>
          <p:cNvCxnSpPr>
            <a:stCxn id="20" idx="3"/>
            <a:endCxn id="18" idx="1"/>
          </p:cNvCxnSpPr>
          <p:nvPr/>
        </p:nvCxnSpPr>
        <p:spPr bwMode="auto">
          <a:xfrm>
            <a:off x="6186732" y="1738357"/>
            <a:ext cx="855514" cy="1339213"/>
          </a:xfrm>
          <a:prstGeom prst="curvedConnector3">
            <a:avLst>
              <a:gd name="adj1" fmla="val 50000"/>
            </a:avLst>
          </a:prstGeom>
          <a:solidFill>
            <a:schemeClr val="accent1"/>
          </a:solidFill>
          <a:ln w="28575" cap="flat" cmpd="sng" algn="ctr">
            <a:solidFill>
              <a:srgbClr val="003399"/>
            </a:solidFill>
            <a:prstDash val="solid"/>
            <a:round/>
            <a:headEnd type="none" w="med" len="med"/>
            <a:tailEnd type="stealth" w="lg" len="lg"/>
          </a:ln>
          <a:effectLst/>
        </p:spPr>
      </p:cxnSp>
      <p:sp>
        <p:nvSpPr>
          <p:cNvPr id="22" name="TextBox 21"/>
          <p:cNvSpPr txBox="1"/>
          <p:nvPr/>
        </p:nvSpPr>
        <p:spPr>
          <a:xfrm>
            <a:off x="2819400" y="5282524"/>
            <a:ext cx="38709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2) Low bandwidth utilization</a:t>
            </a:r>
          </a:p>
        </p:txBody>
      </p:sp>
      <p:cxnSp>
        <p:nvCxnSpPr>
          <p:cNvPr id="23" name="Curved Connector 51"/>
          <p:cNvCxnSpPr>
            <a:stCxn id="22" idx="3"/>
            <a:endCxn id="15" idx="5"/>
          </p:cNvCxnSpPr>
          <p:nvPr/>
        </p:nvCxnSpPr>
        <p:spPr bwMode="auto">
          <a:xfrm flipH="1" flipV="1">
            <a:off x="6086902" y="3620065"/>
            <a:ext cx="603459" cy="1893292"/>
          </a:xfrm>
          <a:prstGeom prst="curvedConnector4">
            <a:avLst>
              <a:gd name="adj1" fmla="val -37882"/>
              <a:gd name="adj2" fmla="val 53123"/>
            </a:avLst>
          </a:prstGeom>
          <a:solidFill>
            <a:schemeClr val="accent1"/>
          </a:solidFill>
          <a:ln w="28575" cap="flat" cmpd="sng" algn="ctr">
            <a:solidFill>
              <a:srgbClr val="003399"/>
            </a:solidFill>
            <a:prstDash val="solid"/>
            <a:round/>
            <a:headEnd type="none" w="med" len="med"/>
            <a:tailEnd type="stealth" w="lg" len="lg"/>
          </a:ln>
          <a:effectLst/>
        </p:spPr>
      </p:cxnSp>
      <p:sp>
        <p:nvSpPr>
          <p:cNvPr id="24" name="TextBox 23"/>
          <p:cNvSpPr txBox="1"/>
          <p:nvPr/>
        </p:nvSpPr>
        <p:spPr>
          <a:xfrm>
            <a:off x="428359" y="1505479"/>
            <a:ext cx="31056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3) No cache pollution</a:t>
            </a:r>
          </a:p>
        </p:txBody>
      </p:sp>
      <p:cxnSp>
        <p:nvCxnSpPr>
          <p:cNvPr id="25" name="Curved Connector 51"/>
          <p:cNvCxnSpPr>
            <a:stCxn id="24" idx="3"/>
            <a:endCxn id="13" idx="0"/>
          </p:cNvCxnSpPr>
          <p:nvPr/>
        </p:nvCxnSpPr>
        <p:spPr bwMode="auto">
          <a:xfrm flipH="1">
            <a:off x="2190466" y="1736312"/>
            <a:ext cx="1343566" cy="1450437"/>
          </a:xfrm>
          <a:prstGeom prst="curvedConnector4">
            <a:avLst>
              <a:gd name="adj1" fmla="val -17014"/>
              <a:gd name="adj2" fmla="val 57957"/>
            </a:avLst>
          </a:prstGeom>
          <a:solidFill>
            <a:schemeClr val="accent1"/>
          </a:solidFill>
          <a:ln w="28575" cap="flat" cmpd="sng" algn="ctr">
            <a:solidFill>
              <a:srgbClr val="003399"/>
            </a:solidFill>
            <a:prstDash val="solid"/>
            <a:round/>
            <a:headEnd type="none" w="med" len="med"/>
            <a:tailEnd type="stealth" w="lg" len="lg"/>
          </a:ln>
          <a:effectLst/>
        </p:spPr>
      </p:cxnSp>
      <p:sp>
        <p:nvSpPr>
          <p:cNvPr id="26" name="TextBox 25"/>
          <p:cNvSpPr txBox="1"/>
          <p:nvPr/>
        </p:nvSpPr>
        <p:spPr>
          <a:xfrm>
            <a:off x="2819400" y="5682064"/>
            <a:ext cx="47985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4) No unwanted data movement</a:t>
            </a:r>
          </a:p>
        </p:txBody>
      </p:sp>
      <p:sp>
        <p:nvSpPr>
          <p:cNvPr id="28" name="Slide Number Placeholder 2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9" name="TextBox 28"/>
          <p:cNvSpPr txBox="1"/>
          <p:nvPr/>
        </p:nvSpPr>
        <p:spPr>
          <a:xfrm>
            <a:off x="179512" y="6093296"/>
            <a:ext cx="2453917"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1046ns, 3.6uJ</a:t>
            </a:r>
          </a:p>
        </p:txBody>
      </p:sp>
      <p:sp>
        <p:nvSpPr>
          <p:cNvPr id="31" name="TextBox 30"/>
          <p:cNvSpPr txBox="1"/>
          <p:nvPr/>
        </p:nvSpPr>
        <p:spPr>
          <a:xfrm>
            <a:off x="2830129" y="6093296"/>
            <a:ext cx="2926202"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8000"/>
                </a:solidFill>
                <a:effectLst/>
                <a:uLnTx/>
                <a:uFillTx/>
                <a:latin typeface="Calibri"/>
                <a:ea typeface="+mn-ea"/>
                <a:cs typeface="+mn-cs"/>
                <a:sym typeface="Wingdings"/>
              </a:rPr>
              <a:t>   </a:t>
            </a:r>
            <a:r>
              <a:rPr kumimoji="0" lang="en-US" sz="3200" b="0" i="0" u="none" strike="noStrike" kern="1200" cap="none" spc="0" normalizeH="0" baseline="0" noProof="0" dirty="0">
                <a:ln>
                  <a:noFill/>
                </a:ln>
                <a:solidFill>
                  <a:srgbClr val="008000"/>
                </a:solidFill>
                <a:effectLst/>
                <a:uLnTx/>
                <a:uFillTx/>
                <a:latin typeface="Calibri"/>
                <a:ea typeface="+mn-ea"/>
                <a:cs typeface="+mn-cs"/>
              </a:rPr>
              <a:t>90ns, 0.04uJ</a:t>
            </a:r>
          </a:p>
        </p:txBody>
      </p:sp>
    </p:spTree>
    <p:extLst>
      <p:ext uri="{BB962C8B-B14F-4D97-AF65-F5344CB8AC3E}">
        <p14:creationId xmlns:p14="http://schemas.microsoft.com/office/powerpoint/2010/main" val="66909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61111E-6 2.96296E-6 L -3.61111E-6 0.10277 " pathEditMode="relative" rAng="0" ptsTypes="AA">
                                      <p:cBhvr>
                                        <p:cTn id="6" dur="500" fill="hold"/>
                                        <p:tgtEl>
                                          <p:spTgt spid="18"/>
                                        </p:tgtEl>
                                        <p:attrNameLst>
                                          <p:attrName>ppt_x</p:attrName>
                                          <p:attrName>ppt_y</p:attrName>
                                        </p:attrNameLst>
                                      </p:cBhvr>
                                      <p:rCtr x="0" y="51"/>
                                    </p:animMotion>
                                  </p:childTnLst>
                                </p:cTn>
                              </p:par>
                            </p:childTnLst>
                          </p:cTn>
                        </p:par>
                        <p:par>
                          <p:cTn id="7" fill="hold">
                            <p:stCondLst>
                              <p:cond delay="500"/>
                            </p:stCondLst>
                            <p:childTnLst>
                              <p:par>
                                <p:cTn id="8" presetID="1" presetClass="exit" presetSubtype="0" fill="hold" grpId="1" nodeType="afterEffect">
                                  <p:stCondLst>
                                    <p:cond delay="0"/>
                                  </p:stCondLst>
                                  <p:childTnLst>
                                    <p:set>
                                      <p:cBhvr>
                                        <p:cTn id="9" dur="1" fill="hold">
                                          <p:stCondLst>
                                            <p:cond delay="0"/>
                                          </p:stCondLst>
                                        </p:cTn>
                                        <p:tgtEl>
                                          <p:spTgt spid="18"/>
                                        </p:tgtEl>
                                        <p:attrNameLst>
                                          <p:attrName>style.visibility</p:attrName>
                                        </p:attrNameLst>
                                      </p:cBhvr>
                                      <p:to>
                                        <p:strVal val="hidden"/>
                                      </p:to>
                                    </p:set>
                                  </p:childTnLst>
                                </p:cTn>
                              </p:par>
                              <p:par>
                                <p:cTn id="10" presetID="1" presetClass="emph" presetSubtype="2" fill="hold" nodeType="withEffect">
                                  <p:stCondLst>
                                    <p:cond delay="0"/>
                                  </p:stCondLst>
                                  <p:childTnLst>
                                    <p:animClr clrSpc="rgb" dir="cw">
                                      <p:cBhvr>
                                        <p:cTn id="11" dur="500" fill="hold"/>
                                        <p:tgtEl>
                                          <p:spTgt spid="17"/>
                                        </p:tgtEl>
                                        <p:attrNameLst>
                                          <p:attrName>fillcolor</p:attrName>
                                        </p:attrNameLst>
                                      </p:cBhvr>
                                      <p:to>
                                        <a:schemeClr val="bg1"/>
                                      </p:to>
                                    </p:animClr>
                                    <p:set>
                                      <p:cBhvr>
                                        <p:cTn id="12" dur="500" fill="hold"/>
                                        <p:tgtEl>
                                          <p:spTgt spid="17"/>
                                        </p:tgtEl>
                                        <p:attrNameLst>
                                          <p:attrName>fill.type</p:attrName>
                                        </p:attrNameLst>
                                      </p:cBhvr>
                                      <p:to>
                                        <p:strVal val="solid"/>
                                      </p:to>
                                    </p:set>
                                    <p:set>
                                      <p:cBhvr>
                                        <p:cTn id="13" dur="500" fill="hold"/>
                                        <p:tgtEl>
                                          <p:spTgt spid="17"/>
                                        </p:tgtEl>
                                        <p:attrNameLst>
                                          <p:attrName>fill.on</p:attrName>
                                        </p:attrNameLst>
                                      </p:cBhvr>
                                      <p:to>
                                        <p:strVal val="true"/>
                                      </p:to>
                                    </p:se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0" grpId="0"/>
      <p:bldP spid="22" grpId="0"/>
      <p:bldP spid="24" grpId="0"/>
      <p:bldP spid="26" grpId="0"/>
      <p:bldP spid="29" grpId="0"/>
      <p:bldP spid="31"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p:cNvSpPr>
          <p:nvPr/>
        </p:nvSpPr>
        <p:spPr bwMode="auto">
          <a:xfrm>
            <a:off x="1714500" y="2660244"/>
            <a:ext cx="4552950" cy="177800"/>
          </a:xfrm>
          <a:prstGeom prst="rect">
            <a:avLst/>
          </a:prstGeom>
          <a:solidFill>
            <a:srgbClr val="9A9A9A"/>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58" name="Rectangle 2"/>
          <p:cNvSpPr>
            <a:spLocks/>
          </p:cNvSpPr>
          <p:nvPr/>
        </p:nvSpPr>
        <p:spPr bwMode="auto">
          <a:xfrm>
            <a:off x="1695450" y="5270094"/>
            <a:ext cx="4552950" cy="177800"/>
          </a:xfrm>
          <a:prstGeom prst="rect">
            <a:avLst/>
          </a:prstGeom>
          <a:solidFill>
            <a:srgbClr val="9A9A9A"/>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59" name="Rectangle 3"/>
          <p:cNvSpPr>
            <a:spLocks/>
          </p:cNvSpPr>
          <p:nvPr/>
        </p:nvSpPr>
        <p:spPr bwMode="auto">
          <a:xfrm>
            <a:off x="1714500" y="2076044"/>
            <a:ext cx="4552950" cy="177800"/>
          </a:xfrm>
          <a:prstGeom prst="rect">
            <a:avLst/>
          </a:prstGeom>
          <a:solidFill>
            <a:srgbClr val="9A9A9A"/>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0" name="Rectangle 4"/>
          <p:cNvSpPr>
            <a:spLocks noGrp="1" noChangeArrowheads="1"/>
          </p:cNvSpPr>
          <p:nvPr>
            <p:ph type="title"/>
          </p:nvPr>
        </p:nvSpPr>
        <p:spPr>
          <a:xfrm>
            <a:off x="419100" y="196850"/>
            <a:ext cx="8545388" cy="558800"/>
          </a:xfrm>
          <a:ln/>
        </p:spPr>
        <p:txBody>
          <a:bodyPr/>
          <a:lstStyle/>
          <a:p>
            <a:r>
              <a:rPr lang="en-US" sz="4000" dirty="0" err="1">
                <a:solidFill>
                  <a:srgbClr val="1A5712"/>
                </a:solidFill>
                <a:latin typeface="Garamond"/>
                <a:cs typeface="Garamond"/>
              </a:rPr>
              <a:t>RowClone</a:t>
            </a:r>
            <a:r>
              <a:rPr lang="en-US" sz="4000" dirty="0">
                <a:solidFill>
                  <a:srgbClr val="1A5712"/>
                </a:solidFill>
                <a:latin typeface="Garamond"/>
                <a:cs typeface="Garamond"/>
              </a:rPr>
              <a:t>: In-DRAM Row Copy</a:t>
            </a:r>
          </a:p>
        </p:txBody>
      </p:sp>
      <p:grpSp>
        <p:nvGrpSpPr>
          <p:cNvPr id="19485" name="Group 29"/>
          <p:cNvGrpSpPr>
            <a:grpSpLocks/>
          </p:cNvGrpSpPr>
          <p:nvPr/>
        </p:nvGrpSpPr>
        <p:grpSpPr bwMode="auto">
          <a:xfrm>
            <a:off x="1695450" y="1656151"/>
            <a:ext cx="4574382" cy="3359944"/>
            <a:chOff x="0" y="0"/>
            <a:chExt cx="5763" cy="4232"/>
          </a:xfrm>
        </p:grpSpPr>
        <p:sp>
          <p:nvSpPr>
            <p:cNvPr id="19461" name="Line 5"/>
            <p:cNvSpPr>
              <a:spLocks noChangeShapeType="1"/>
            </p:cNvSpPr>
            <p:nvPr/>
          </p:nvSpPr>
          <p:spPr bwMode="auto">
            <a:xfrm rot="10800000" flipH="1">
              <a:off x="0" y="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2" name="Line 6"/>
            <p:cNvSpPr>
              <a:spLocks noChangeShapeType="1"/>
            </p:cNvSpPr>
            <p:nvPr/>
          </p:nvSpPr>
          <p:spPr bwMode="auto">
            <a:xfrm rot="10800000" flipH="1">
              <a:off x="0" y="18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3" name="Line 7"/>
            <p:cNvSpPr>
              <a:spLocks noChangeShapeType="1"/>
            </p:cNvSpPr>
            <p:nvPr/>
          </p:nvSpPr>
          <p:spPr bwMode="auto">
            <a:xfrm rot="10800000" flipH="1">
              <a:off x="0" y="36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4" name="Line 8"/>
            <p:cNvSpPr>
              <a:spLocks noChangeShapeType="1"/>
            </p:cNvSpPr>
            <p:nvPr/>
          </p:nvSpPr>
          <p:spPr bwMode="auto">
            <a:xfrm rot="10800000" flipH="1">
              <a:off x="0" y="55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5" name="Line 9"/>
            <p:cNvSpPr>
              <a:spLocks noChangeShapeType="1"/>
            </p:cNvSpPr>
            <p:nvPr/>
          </p:nvSpPr>
          <p:spPr bwMode="auto">
            <a:xfrm rot="10800000" flipH="1">
              <a:off x="0" y="73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6" name="Line 10"/>
            <p:cNvSpPr>
              <a:spLocks noChangeShapeType="1"/>
            </p:cNvSpPr>
            <p:nvPr/>
          </p:nvSpPr>
          <p:spPr bwMode="auto">
            <a:xfrm rot="10800000" flipH="1">
              <a:off x="0" y="92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7" name="Line 11"/>
            <p:cNvSpPr>
              <a:spLocks noChangeShapeType="1"/>
            </p:cNvSpPr>
            <p:nvPr/>
          </p:nvSpPr>
          <p:spPr bwMode="auto">
            <a:xfrm rot="10800000" flipH="1">
              <a:off x="0" y="110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8" name="Line 12"/>
            <p:cNvSpPr>
              <a:spLocks noChangeShapeType="1"/>
            </p:cNvSpPr>
            <p:nvPr/>
          </p:nvSpPr>
          <p:spPr bwMode="auto">
            <a:xfrm rot="10800000" flipH="1">
              <a:off x="0" y="128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9" name="Line 13"/>
            <p:cNvSpPr>
              <a:spLocks noChangeShapeType="1"/>
            </p:cNvSpPr>
            <p:nvPr/>
          </p:nvSpPr>
          <p:spPr bwMode="auto">
            <a:xfrm rot="10800000" flipH="1">
              <a:off x="0" y="147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0" name="Line 14"/>
            <p:cNvSpPr>
              <a:spLocks noChangeShapeType="1"/>
            </p:cNvSpPr>
            <p:nvPr/>
          </p:nvSpPr>
          <p:spPr bwMode="auto">
            <a:xfrm rot="10800000" flipH="1">
              <a:off x="0" y="165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1" name="Line 15"/>
            <p:cNvSpPr>
              <a:spLocks noChangeShapeType="1"/>
            </p:cNvSpPr>
            <p:nvPr/>
          </p:nvSpPr>
          <p:spPr bwMode="auto">
            <a:xfrm rot="10800000" flipH="1">
              <a:off x="0" y="184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2" name="Line 16"/>
            <p:cNvSpPr>
              <a:spLocks noChangeShapeType="1"/>
            </p:cNvSpPr>
            <p:nvPr/>
          </p:nvSpPr>
          <p:spPr bwMode="auto">
            <a:xfrm rot="10800000" flipH="1">
              <a:off x="0" y="202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3" name="Line 17"/>
            <p:cNvSpPr>
              <a:spLocks noChangeShapeType="1"/>
            </p:cNvSpPr>
            <p:nvPr/>
          </p:nvSpPr>
          <p:spPr bwMode="auto">
            <a:xfrm rot="10800000" flipH="1">
              <a:off x="0" y="220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4" name="Line 18"/>
            <p:cNvSpPr>
              <a:spLocks noChangeShapeType="1"/>
            </p:cNvSpPr>
            <p:nvPr/>
          </p:nvSpPr>
          <p:spPr bwMode="auto">
            <a:xfrm rot="10800000" flipH="1">
              <a:off x="0" y="239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5" name="Line 19"/>
            <p:cNvSpPr>
              <a:spLocks noChangeShapeType="1"/>
            </p:cNvSpPr>
            <p:nvPr/>
          </p:nvSpPr>
          <p:spPr bwMode="auto">
            <a:xfrm rot="10800000" flipH="1">
              <a:off x="0" y="257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6" name="Line 20"/>
            <p:cNvSpPr>
              <a:spLocks noChangeShapeType="1"/>
            </p:cNvSpPr>
            <p:nvPr/>
          </p:nvSpPr>
          <p:spPr bwMode="auto">
            <a:xfrm rot="10800000" flipH="1">
              <a:off x="0" y="276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7" name="Line 21"/>
            <p:cNvSpPr>
              <a:spLocks noChangeShapeType="1"/>
            </p:cNvSpPr>
            <p:nvPr/>
          </p:nvSpPr>
          <p:spPr bwMode="auto">
            <a:xfrm rot="10800000" flipH="1">
              <a:off x="0" y="294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8" name="Line 22"/>
            <p:cNvSpPr>
              <a:spLocks noChangeShapeType="1"/>
            </p:cNvSpPr>
            <p:nvPr/>
          </p:nvSpPr>
          <p:spPr bwMode="auto">
            <a:xfrm rot="10800000" flipH="1">
              <a:off x="0" y="312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9" name="Line 23"/>
            <p:cNvSpPr>
              <a:spLocks noChangeShapeType="1"/>
            </p:cNvSpPr>
            <p:nvPr/>
          </p:nvSpPr>
          <p:spPr bwMode="auto">
            <a:xfrm rot="10800000" flipH="1">
              <a:off x="0" y="331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0" name="Line 24"/>
            <p:cNvSpPr>
              <a:spLocks noChangeShapeType="1"/>
            </p:cNvSpPr>
            <p:nvPr/>
          </p:nvSpPr>
          <p:spPr bwMode="auto">
            <a:xfrm rot="10800000" flipH="1">
              <a:off x="0" y="349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1" name="Line 25"/>
            <p:cNvSpPr>
              <a:spLocks noChangeShapeType="1"/>
            </p:cNvSpPr>
            <p:nvPr/>
          </p:nvSpPr>
          <p:spPr bwMode="auto">
            <a:xfrm rot="10800000" flipH="1">
              <a:off x="0" y="368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2" name="Line 26"/>
            <p:cNvSpPr>
              <a:spLocks noChangeShapeType="1"/>
            </p:cNvSpPr>
            <p:nvPr/>
          </p:nvSpPr>
          <p:spPr bwMode="auto">
            <a:xfrm rot="10800000" flipH="1">
              <a:off x="0" y="386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3" name="Line 27"/>
            <p:cNvSpPr>
              <a:spLocks noChangeShapeType="1"/>
            </p:cNvSpPr>
            <p:nvPr/>
          </p:nvSpPr>
          <p:spPr bwMode="auto">
            <a:xfrm rot="10800000" flipH="1">
              <a:off x="0" y="404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4" name="Line 28"/>
            <p:cNvSpPr>
              <a:spLocks noChangeShapeType="1"/>
            </p:cNvSpPr>
            <p:nvPr/>
          </p:nvSpPr>
          <p:spPr bwMode="auto">
            <a:xfrm rot="10800000" flipH="1">
              <a:off x="0" y="423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grpSp>
        <p:nvGrpSpPr>
          <p:cNvPr id="19518" name="Group 62"/>
          <p:cNvGrpSpPr>
            <a:grpSpLocks/>
          </p:cNvGrpSpPr>
          <p:nvPr/>
        </p:nvGrpSpPr>
        <p:grpSpPr bwMode="auto">
          <a:xfrm>
            <a:off x="1706563" y="1652182"/>
            <a:ext cx="4559300" cy="3371850"/>
            <a:chOff x="0" y="0"/>
            <a:chExt cx="5744" cy="4248"/>
          </a:xfrm>
        </p:grpSpPr>
        <p:sp>
          <p:nvSpPr>
            <p:cNvPr id="19486" name="Line 30"/>
            <p:cNvSpPr>
              <a:spLocks noChangeShapeType="1"/>
            </p:cNvSpPr>
            <p:nvPr/>
          </p:nvSpPr>
          <p:spPr bwMode="auto">
            <a:xfrm rot="10800000">
              <a:off x="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7" name="Line 31"/>
            <p:cNvSpPr>
              <a:spLocks noChangeShapeType="1"/>
            </p:cNvSpPr>
            <p:nvPr/>
          </p:nvSpPr>
          <p:spPr bwMode="auto">
            <a:xfrm rot="10800000">
              <a:off x="18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8" name="Line 32"/>
            <p:cNvSpPr>
              <a:spLocks noChangeShapeType="1"/>
            </p:cNvSpPr>
            <p:nvPr/>
          </p:nvSpPr>
          <p:spPr bwMode="auto">
            <a:xfrm rot="10800000">
              <a:off x="37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9" name="Line 33"/>
            <p:cNvSpPr>
              <a:spLocks noChangeShapeType="1"/>
            </p:cNvSpPr>
            <p:nvPr/>
          </p:nvSpPr>
          <p:spPr bwMode="auto">
            <a:xfrm rot="10800000">
              <a:off x="55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0" name="Line 34"/>
            <p:cNvSpPr>
              <a:spLocks noChangeShapeType="1"/>
            </p:cNvSpPr>
            <p:nvPr/>
          </p:nvSpPr>
          <p:spPr bwMode="auto">
            <a:xfrm rot="10800000">
              <a:off x="740"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1" name="Line 35"/>
            <p:cNvSpPr>
              <a:spLocks noChangeShapeType="1"/>
            </p:cNvSpPr>
            <p:nvPr/>
          </p:nvSpPr>
          <p:spPr bwMode="auto">
            <a:xfrm rot="10800000">
              <a:off x="92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2" name="Line 36"/>
            <p:cNvSpPr>
              <a:spLocks noChangeShapeType="1"/>
            </p:cNvSpPr>
            <p:nvPr/>
          </p:nvSpPr>
          <p:spPr bwMode="auto">
            <a:xfrm rot="10800000">
              <a:off x="111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3" name="Line 37"/>
            <p:cNvSpPr>
              <a:spLocks noChangeShapeType="1"/>
            </p:cNvSpPr>
            <p:nvPr/>
          </p:nvSpPr>
          <p:spPr bwMode="auto">
            <a:xfrm rot="10800000">
              <a:off x="129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4" name="Line 38"/>
            <p:cNvSpPr>
              <a:spLocks noChangeShapeType="1"/>
            </p:cNvSpPr>
            <p:nvPr/>
          </p:nvSpPr>
          <p:spPr bwMode="auto">
            <a:xfrm rot="10800000">
              <a:off x="148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5" name="Line 39"/>
            <p:cNvSpPr>
              <a:spLocks noChangeShapeType="1"/>
            </p:cNvSpPr>
            <p:nvPr/>
          </p:nvSpPr>
          <p:spPr bwMode="auto">
            <a:xfrm rot="10800000">
              <a:off x="166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6" name="Line 40"/>
            <p:cNvSpPr>
              <a:spLocks noChangeShapeType="1"/>
            </p:cNvSpPr>
            <p:nvPr/>
          </p:nvSpPr>
          <p:spPr bwMode="auto">
            <a:xfrm rot="10800000">
              <a:off x="185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7" name="Line 41"/>
            <p:cNvSpPr>
              <a:spLocks noChangeShapeType="1"/>
            </p:cNvSpPr>
            <p:nvPr/>
          </p:nvSpPr>
          <p:spPr bwMode="auto">
            <a:xfrm rot="10800000">
              <a:off x="203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8" name="Line 42"/>
            <p:cNvSpPr>
              <a:spLocks noChangeShapeType="1"/>
            </p:cNvSpPr>
            <p:nvPr/>
          </p:nvSpPr>
          <p:spPr bwMode="auto">
            <a:xfrm rot="10800000">
              <a:off x="222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9" name="Line 43"/>
            <p:cNvSpPr>
              <a:spLocks noChangeShapeType="1"/>
            </p:cNvSpPr>
            <p:nvPr/>
          </p:nvSpPr>
          <p:spPr bwMode="auto">
            <a:xfrm rot="10800000">
              <a:off x="240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0" name="Line 44"/>
            <p:cNvSpPr>
              <a:spLocks noChangeShapeType="1"/>
            </p:cNvSpPr>
            <p:nvPr/>
          </p:nvSpPr>
          <p:spPr bwMode="auto">
            <a:xfrm rot="10800000">
              <a:off x="259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1" name="Line 45"/>
            <p:cNvSpPr>
              <a:spLocks noChangeShapeType="1"/>
            </p:cNvSpPr>
            <p:nvPr/>
          </p:nvSpPr>
          <p:spPr bwMode="auto">
            <a:xfrm rot="10800000">
              <a:off x="277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2" name="Line 46"/>
            <p:cNvSpPr>
              <a:spLocks noChangeShapeType="1"/>
            </p:cNvSpPr>
            <p:nvPr/>
          </p:nvSpPr>
          <p:spPr bwMode="auto">
            <a:xfrm rot="10800000">
              <a:off x="296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3" name="Line 47"/>
            <p:cNvSpPr>
              <a:spLocks noChangeShapeType="1"/>
            </p:cNvSpPr>
            <p:nvPr/>
          </p:nvSpPr>
          <p:spPr bwMode="auto">
            <a:xfrm rot="10800000">
              <a:off x="314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4" name="Line 48"/>
            <p:cNvSpPr>
              <a:spLocks noChangeShapeType="1"/>
            </p:cNvSpPr>
            <p:nvPr/>
          </p:nvSpPr>
          <p:spPr bwMode="auto">
            <a:xfrm rot="10800000">
              <a:off x="3333"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5" name="Line 49"/>
            <p:cNvSpPr>
              <a:spLocks noChangeShapeType="1"/>
            </p:cNvSpPr>
            <p:nvPr/>
          </p:nvSpPr>
          <p:spPr bwMode="auto">
            <a:xfrm rot="10800000">
              <a:off x="351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6" name="Line 50"/>
            <p:cNvSpPr>
              <a:spLocks noChangeShapeType="1"/>
            </p:cNvSpPr>
            <p:nvPr/>
          </p:nvSpPr>
          <p:spPr bwMode="auto">
            <a:xfrm rot="10800000">
              <a:off x="370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7" name="Line 51"/>
            <p:cNvSpPr>
              <a:spLocks noChangeShapeType="1"/>
            </p:cNvSpPr>
            <p:nvPr/>
          </p:nvSpPr>
          <p:spPr bwMode="auto">
            <a:xfrm rot="10800000">
              <a:off x="388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8" name="Line 52"/>
            <p:cNvSpPr>
              <a:spLocks noChangeShapeType="1"/>
            </p:cNvSpPr>
            <p:nvPr/>
          </p:nvSpPr>
          <p:spPr bwMode="auto">
            <a:xfrm rot="10800000">
              <a:off x="407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9" name="Line 53"/>
            <p:cNvSpPr>
              <a:spLocks noChangeShapeType="1"/>
            </p:cNvSpPr>
            <p:nvPr/>
          </p:nvSpPr>
          <p:spPr bwMode="auto">
            <a:xfrm rot="10800000">
              <a:off x="426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0" name="Line 54"/>
            <p:cNvSpPr>
              <a:spLocks noChangeShapeType="1"/>
            </p:cNvSpPr>
            <p:nvPr/>
          </p:nvSpPr>
          <p:spPr bwMode="auto">
            <a:xfrm rot="10800000">
              <a:off x="444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1" name="Line 55"/>
            <p:cNvSpPr>
              <a:spLocks noChangeShapeType="1"/>
            </p:cNvSpPr>
            <p:nvPr/>
          </p:nvSpPr>
          <p:spPr bwMode="auto">
            <a:xfrm rot="10800000">
              <a:off x="4632"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2" name="Line 56"/>
            <p:cNvSpPr>
              <a:spLocks noChangeShapeType="1"/>
            </p:cNvSpPr>
            <p:nvPr/>
          </p:nvSpPr>
          <p:spPr bwMode="auto">
            <a:xfrm rot="10800000">
              <a:off x="481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3" name="Line 57"/>
            <p:cNvSpPr>
              <a:spLocks noChangeShapeType="1"/>
            </p:cNvSpPr>
            <p:nvPr/>
          </p:nvSpPr>
          <p:spPr bwMode="auto">
            <a:xfrm rot="10800000">
              <a:off x="500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4" name="Line 58"/>
            <p:cNvSpPr>
              <a:spLocks noChangeShapeType="1"/>
            </p:cNvSpPr>
            <p:nvPr/>
          </p:nvSpPr>
          <p:spPr bwMode="auto">
            <a:xfrm rot="10800000">
              <a:off x="518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5" name="Line 59"/>
            <p:cNvSpPr>
              <a:spLocks noChangeShapeType="1"/>
            </p:cNvSpPr>
            <p:nvPr/>
          </p:nvSpPr>
          <p:spPr bwMode="auto">
            <a:xfrm rot="10800000">
              <a:off x="537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6" name="Line 60"/>
            <p:cNvSpPr>
              <a:spLocks noChangeShapeType="1"/>
            </p:cNvSpPr>
            <p:nvPr/>
          </p:nvSpPr>
          <p:spPr bwMode="auto">
            <a:xfrm rot="10800000">
              <a:off x="555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7" name="Line 61"/>
            <p:cNvSpPr>
              <a:spLocks noChangeShapeType="1"/>
            </p:cNvSpPr>
            <p:nvPr/>
          </p:nvSpPr>
          <p:spPr bwMode="auto">
            <a:xfrm rot="10800000">
              <a:off x="5743" y="4"/>
              <a:ext cx="1"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19" name="Rectangle 63"/>
          <p:cNvSpPr>
            <a:spLocks/>
          </p:cNvSpPr>
          <p:nvPr/>
        </p:nvSpPr>
        <p:spPr bwMode="auto">
          <a:xfrm>
            <a:off x="6503988" y="5220494"/>
            <a:ext cx="225365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Row Buffer (4 Kbytes)</a:t>
            </a:r>
          </a:p>
        </p:txBody>
      </p:sp>
      <p:sp>
        <p:nvSpPr>
          <p:cNvPr id="19520" name="Line 64"/>
          <p:cNvSpPr>
            <a:spLocks noChangeShapeType="1"/>
          </p:cNvSpPr>
          <p:nvPr/>
        </p:nvSpPr>
        <p:spPr bwMode="auto">
          <a:xfrm rot="10800000" flipH="1">
            <a:off x="431800" y="6323401"/>
            <a:ext cx="8390732" cy="794"/>
          </a:xfrm>
          <a:prstGeom prst="line">
            <a:avLst/>
          </a:prstGeom>
          <a:noFill/>
          <a:ln w="2032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1" name="Line 65"/>
          <p:cNvSpPr>
            <a:spLocks noChangeShapeType="1"/>
          </p:cNvSpPr>
          <p:nvPr/>
        </p:nvSpPr>
        <p:spPr bwMode="auto">
          <a:xfrm>
            <a:off x="4064000" y="5530444"/>
            <a:ext cx="0" cy="798513"/>
          </a:xfrm>
          <a:prstGeom prst="line">
            <a:avLst/>
          </a:prstGeom>
          <a:noFill/>
          <a:ln w="1016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2" name="Rectangle 66"/>
          <p:cNvSpPr>
            <a:spLocks/>
          </p:cNvSpPr>
          <p:nvPr/>
        </p:nvSpPr>
        <p:spPr bwMode="auto">
          <a:xfrm>
            <a:off x="7342982" y="6401594"/>
            <a:ext cx="62837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Data Bus</a:t>
            </a:r>
          </a:p>
        </p:txBody>
      </p:sp>
      <p:sp>
        <p:nvSpPr>
          <p:cNvPr id="19523" name="Rectangle 67"/>
          <p:cNvSpPr>
            <a:spLocks/>
          </p:cNvSpPr>
          <p:nvPr/>
        </p:nvSpPr>
        <p:spPr bwMode="auto">
          <a:xfrm>
            <a:off x="4149725" y="5791994"/>
            <a:ext cx="39754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8 bits</a:t>
            </a:r>
          </a:p>
        </p:txBody>
      </p:sp>
      <p:sp>
        <p:nvSpPr>
          <p:cNvPr id="19524" name="Rectangle 68"/>
          <p:cNvSpPr>
            <a:spLocks/>
          </p:cNvSpPr>
          <p:nvPr/>
        </p:nvSpPr>
        <p:spPr bwMode="auto">
          <a:xfrm>
            <a:off x="6484938" y="3118644"/>
            <a:ext cx="164186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DRAM </a:t>
            </a:r>
            <a:r>
              <a:rPr kumimoji="0" lang="en-US" sz="1800" b="0" i="0" u="none" strike="noStrike" kern="1200" cap="none" spc="0" normalizeH="0" baseline="0" noProof="0" dirty="0" err="1">
                <a:ln>
                  <a:noFill/>
                </a:ln>
                <a:solidFill>
                  <a:srgbClr val="000000"/>
                </a:solidFill>
                <a:effectLst/>
                <a:uLnTx/>
                <a:uFillTx/>
                <a:latin typeface="Myriad Pro Bold Cond"/>
                <a:ea typeface="ＭＳ Ｐゴシック" charset="0"/>
                <a:cs typeface="Myriad Pro Bold Cond" charset="0"/>
                <a:sym typeface="Myriad Pro Bold Cond" charset="0"/>
              </a:rPr>
              <a:t>subarray</a:t>
            </a:r>
            <a:endPar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endParaRPr>
          </a:p>
        </p:txBody>
      </p:sp>
      <p:sp>
        <p:nvSpPr>
          <p:cNvPr id="19525" name="Line 69"/>
          <p:cNvSpPr>
            <a:spLocks noChangeShapeType="1"/>
          </p:cNvSpPr>
          <p:nvPr/>
        </p:nvSpPr>
        <p:spPr bwMode="auto">
          <a:xfrm rot="10800000" flipH="1">
            <a:off x="1701800" y="1408501"/>
            <a:ext cx="4568825" cy="794"/>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6" name="Rectangle 70"/>
          <p:cNvSpPr>
            <a:spLocks/>
          </p:cNvSpPr>
          <p:nvPr/>
        </p:nvSpPr>
        <p:spPr bwMode="auto">
          <a:xfrm>
            <a:off x="3689350" y="1124744"/>
            <a:ext cx="89819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4 Kbytes</a:t>
            </a:r>
          </a:p>
        </p:txBody>
      </p:sp>
      <p:grpSp>
        <p:nvGrpSpPr>
          <p:cNvPr id="19558" name="Group 102"/>
          <p:cNvGrpSpPr>
            <a:grpSpLocks/>
          </p:cNvGrpSpPr>
          <p:nvPr/>
        </p:nvGrpSpPr>
        <p:grpSpPr bwMode="auto">
          <a:xfrm>
            <a:off x="1784350" y="5016888"/>
            <a:ext cx="4400550" cy="266700"/>
            <a:chOff x="0" y="0"/>
            <a:chExt cx="5544" cy="336"/>
          </a:xfrm>
        </p:grpSpPr>
        <p:sp>
          <p:nvSpPr>
            <p:cNvPr id="19527" name="Line 71"/>
            <p:cNvSpPr>
              <a:spLocks noChangeShapeType="1"/>
            </p:cNvSpPr>
            <p:nvPr/>
          </p:nvSpPr>
          <p:spPr bwMode="auto">
            <a:xfrm>
              <a:off x="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8" name="Line 72"/>
            <p:cNvSpPr>
              <a:spLocks noChangeShapeType="1"/>
            </p:cNvSpPr>
            <p:nvPr/>
          </p:nvSpPr>
          <p:spPr bwMode="auto">
            <a:xfrm>
              <a:off x="18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9" name="Line 73"/>
            <p:cNvSpPr>
              <a:spLocks noChangeShapeType="1"/>
            </p:cNvSpPr>
            <p:nvPr/>
          </p:nvSpPr>
          <p:spPr bwMode="auto">
            <a:xfrm>
              <a:off x="36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0" name="Line 74"/>
            <p:cNvSpPr>
              <a:spLocks noChangeShapeType="1"/>
            </p:cNvSpPr>
            <p:nvPr/>
          </p:nvSpPr>
          <p:spPr bwMode="auto">
            <a:xfrm>
              <a:off x="55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1" name="Line 75"/>
            <p:cNvSpPr>
              <a:spLocks noChangeShapeType="1"/>
            </p:cNvSpPr>
            <p:nvPr/>
          </p:nvSpPr>
          <p:spPr bwMode="auto">
            <a:xfrm>
              <a:off x="73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2" name="Line 76"/>
            <p:cNvSpPr>
              <a:spLocks noChangeShapeType="1"/>
            </p:cNvSpPr>
            <p:nvPr/>
          </p:nvSpPr>
          <p:spPr bwMode="auto">
            <a:xfrm>
              <a:off x="92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3" name="Line 77"/>
            <p:cNvSpPr>
              <a:spLocks noChangeShapeType="1"/>
            </p:cNvSpPr>
            <p:nvPr/>
          </p:nvSpPr>
          <p:spPr bwMode="auto">
            <a:xfrm>
              <a:off x="110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4" name="Line 78"/>
            <p:cNvSpPr>
              <a:spLocks noChangeShapeType="1"/>
            </p:cNvSpPr>
            <p:nvPr/>
          </p:nvSpPr>
          <p:spPr bwMode="auto">
            <a:xfrm>
              <a:off x="129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5" name="Line 79"/>
            <p:cNvSpPr>
              <a:spLocks noChangeShapeType="1"/>
            </p:cNvSpPr>
            <p:nvPr/>
          </p:nvSpPr>
          <p:spPr bwMode="auto">
            <a:xfrm>
              <a:off x="147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6" name="Line 80"/>
            <p:cNvSpPr>
              <a:spLocks noChangeShapeType="1"/>
            </p:cNvSpPr>
            <p:nvPr/>
          </p:nvSpPr>
          <p:spPr bwMode="auto">
            <a:xfrm>
              <a:off x="166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7" name="Line 81"/>
            <p:cNvSpPr>
              <a:spLocks noChangeShapeType="1"/>
            </p:cNvSpPr>
            <p:nvPr/>
          </p:nvSpPr>
          <p:spPr bwMode="auto">
            <a:xfrm>
              <a:off x="184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8" name="Line 82"/>
            <p:cNvSpPr>
              <a:spLocks noChangeShapeType="1"/>
            </p:cNvSpPr>
            <p:nvPr/>
          </p:nvSpPr>
          <p:spPr bwMode="auto">
            <a:xfrm>
              <a:off x="203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9" name="Line 83"/>
            <p:cNvSpPr>
              <a:spLocks noChangeShapeType="1"/>
            </p:cNvSpPr>
            <p:nvPr/>
          </p:nvSpPr>
          <p:spPr bwMode="auto">
            <a:xfrm>
              <a:off x="221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0" name="Line 84"/>
            <p:cNvSpPr>
              <a:spLocks noChangeShapeType="1"/>
            </p:cNvSpPr>
            <p:nvPr/>
          </p:nvSpPr>
          <p:spPr bwMode="auto">
            <a:xfrm>
              <a:off x="240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1" name="Line 85"/>
            <p:cNvSpPr>
              <a:spLocks noChangeShapeType="1"/>
            </p:cNvSpPr>
            <p:nvPr/>
          </p:nvSpPr>
          <p:spPr bwMode="auto">
            <a:xfrm>
              <a:off x="258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2" name="Line 86"/>
            <p:cNvSpPr>
              <a:spLocks noChangeShapeType="1"/>
            </p:cNvSpPr>
            <p:nvPr/>
          </p:nvSpPr>
          <p:spPr bwMode="auto">
            <a:xfrm>
              <a:off x="277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3" name="Line 87"/>
            <p:cNvSpPr>
              <a:spLocks noChangeShapeType="1"/>
            </p:cNvSpPr>
            <p:nvPr/>
          </p:nvSpPr>
          <p:spPr bwMode="auto">
            <a:xfrm>
              <a:off x="295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4" name="Line 88"/>
            <p:cNvSpPr>
              <a:spLocks noChangeShapeType="1"/>
            </p:cNvSpPr>
            <p:nvPr/>
          </p:nvSpPr>
          <p:spPr bwMode="auto">
            <a:xfrm>
              <a:off x="314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5" name="Line 89"/>
            <p:cNvSpPr>
              <a:spLocks noChangeShapeType="1"/>
            </p:cNvSpPr>
            <p:nvPr/>
          </p:nvSpPr>
          <p:spPr bwMode="auto">
            <a:xfrm>
              <a:off x="332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6" name="Line 90"/>
            <p:cNvSpPr>
              <a:spLocks noChangeShapeType="1"/>
            </p:cNvSpPr>
            <p:nvPr/>
          </p:nvSpPr>
          <p:spPr bwMode="auto">
            <a:xfrm>
              <a:off x="351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7" name="Line 91"/>
            <p:cNvSpPr>
              <a:spLocks noChangeShapeType="1"/>
            </p:cNvSpPr>
            <p:nvPr/>
          </p:nvSpPr>
          <p:spPr bwMode="auto">
            <a:xfrm>
              <a:off x="369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8" name="Line 92"/>
            <p:cNvSpPr>
              <a:spLocks noChangeShapeType="1"/>
            </p:cNvSpPr>
            <p:nvPr/>
          </p:nvSpPr>
          <p:spPr bwMode="auto">
            <a:xfrm>
              <a:off x="388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9" name="Line 93"/>
            <p:cNvSpPr>
              <a:spLocks noChangeShapeType="1"/>
            </p:cNvSpPr>
            <p:nvPr/>
          </p:nvSpPr>
          <p:spPr bwMode="auto">
            <a:xfrm>
              <a:off x="406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0" name="Line 94"/>
            <p:cNvSpPr>
              <a:spLocks noChangeShapeType="1"/>
            </p:cNvSpPr>
            <p:nvPr/>
          </p:nvSpPr>
          <p:spPr bwMode="auto">
            <a:xfrm>
              <a:off x="425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1" name="Line 95"/>
            <p:cNvSpPr>
              <a:spLocks noChangeShapeType="1"/>
            </p:cNvSpPr>
            <p:nvPr/>
          </p:nvSpPr>
          <p:spPr bwMode="auto">
            <a:xfrm>
              <a:off x="443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2" name="Line 96"/>
            <p:cNvSpPr>
              <a:spLocks noChangeShapeType="1"/>
            </p:cNvSpPr>
            <p:nvPr/>
          </p:nvSpPr>
          <p:spPr bwMode="auto">
            <a:xfrm>
              <a:off x="461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3" name="Line 97"/>
            <p:cNvSpPr>
              <a:spLocks noChangeShapeType="1"/>
            </p:cNvSpPr>
            <p:nvPr/>
          </p:nvSpPr>
          <p:spPr bwMode="auto">
            <a:xfrm>
              <a:off x="480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4" name="Line 98"/>
            <p:cNvSpPr>
              <a:spLocks noChangeShapeType="1"/>
            </p:cNvSpPr>
            <p:nvPr/>
          </p:nvSpPr>
          <p:spPr bwMode="auto">
            <a:xfrm>
              <a:off x="498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5" name="Line 99"/>
            <p:cNvSpPr>
              <a:spLocks noChangeShapeType="1"/>
            </p:cNvSpPr>
            <p:nvPr/>
          </p:nvSpPr>
          <p:spPr bwMode="auto">
            <a:xfrm>
              <a:off x="517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6" name="Line 100"/>
            <p:cNvSpPr>
              <a:spLocks noChangeShapeType="1"/>
            </p:cNvSpPr>
            <p:nvPr/>
          </p:nvSpPr>
          <p:spPr bwMode="auto">
            <a:xfrm>
              <a:off x="535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7" name="Line 101"/>
            <p:cNvSpPr>
              <a:spLocks noChangeShapeType="1"/>
            </p:cNvSpPr>
            <p:nvPr/>
          </p:nvSpPr>
          <p:spPr bwMode="auto">
            <a:xfrm>
              <a:off x="554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59" name="Line 103"/>
          <p:cNvSpPr>
            <a:spLocks noChangeShapeType="1"/>
          </p:cNvSpPr>
          <p:nvPr/>
        </p:nvSpPr>
        <p:spPr bwMode="auto">
          <a:xfrm rot="10800000" flipH="1">
            <a:off x="1695450" y="5453451"/>
            <a:ext cx="4564063" cy="79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0" name="Line 104"/>
          <p:cNvSpPr>
            <a:spLocks noChangeShapeType="1"/>
          </p:cNvSpPr>
          <p:nvPr/>
        </p:nvSpPr>
        <p:spPr bwMode="auto">
          <a:xfrm rot="10800000" flipH="1">
            <a:off x="1701800" y="5270094"/>
            <a:ext cx="45640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nvGrpSpPr>
          <p:cNvPr id="19593" name="Group 137"/>
          <p:cNvGrpSpPr>
            <a:grpSpLocks/>
          </p:cNvGrpSpPr>
          <p:nvPr/>
        </p:nvGrpSpPr>
        <p:grpSpPr bwMode="auto">
          <a:xfrm>
            <a:off x="1701800" y="5263744"/>
            <a:ext cx="4559300" cy="190500"/>
            <a:chOff x="0" y="0"/>
            <a:chExt cx="5744" cy="240"/>
          </a:xfrm>
        </p:grpSpPr>
        <p:sp>
          <p:nvSpPr>
            <p:cNvPr id="19561" name="Line 105"/>
            <p:cNvSpPr>
              <a:spLocks noChangeShapeType="1"/>
            </p:cNvSpPr>
            <p:nvPr/>
          </p:nvSpPr>
          <p:spPr bwMode="auto">
            <a:xfrm rot="10800000">
              <a:off x="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2" name="Line 106"/>
            <p:cNvSpPr>
              <a:spLocks noChangeShapeType="1"/>
            </p:cNvSpPr>
            <p:nvPr/>
          </p:nvSpPr>
          <p:spPr bwMode="auto">
            <a:xfrm rot="10800000">
              <a:off x="18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3" name="Line 107"/>
            <p:cNvSpPr>
              <a:spLocks noChangeShapeType="1"/>
            </p:cNvSpPr>
            <p:nvPr/>
          </p:nvSpPr>
          <p:spPr bwMode="auto">
            <a:xfrm rot="10800000">
              <a:off x="37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4" name="Line 108"/>
            <p:cNvSpPr>
              <a:spLocks noChangeShapeType="1"/>
            </p:cNvSpPr>
            <p:nvPr/>
          </p:nvSpPr>
          <p:spPr bwMode="auto">
            <a:xfrm rot="10800000">
              <a:off x="55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5" name="Line 109"/>
            <p:cNvSpPr>
              <a:spLocks noChangeShapeType="1"/>
            </p:cNvSpPr>
            <p:nvPr/>
          </p:nvSpPr>
          <p:spPr bwMode="auto">
            <a:xfrm rot="10800000">
              <a:off x="740"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6" name="Line 110"/>
            <p:cNvSpPr>
              <a:spLocks noChangeShapeType="1"/>
            </p:cNvSpPr>
            <p:nvPr/>
          </p:nvSpPr>
          <p:spPr bwMode="auto">
            <a:xfrm rot="10800000">
              <a:off x="92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7" name="Line 111"/>
            <p:cNvSpPr>
              <a:spLocks noChangeShapeType="1"/>
            </p:cNvSpPr>
            <p:nvPr/>
          </p:nvSpPr>
          <p:spPr bwMode="auto">
            <a:xfrm rot="10800000">
              <a:off x="111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8" name="Line 112"/>
            <p:cNvSpPr>
              <a:spLocks noChangeShapeType="1"/>
            </p:cNvSpPr>
            <p:nvPr/>
          </p:nvSpPr>
          <p:spPr bwMode="auto">
            <a:xfrm rot="10800000">
              <a:off x="129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9" name="Line 113"/>
            <p:cNvSpPr>
              <a:spLocks noChangeShapeType="1"/>
            </p:cNvSpPr>
            <p:nvPr/>
          </p:nvSpPr>
          <p:spPr bwMode="auto">
            <a:xfrm rot="10800000">
              <a:off x="148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0" name="Line 114"/>
            <p:cNvSpPr>
              <a:spLocks noChangeShapeType="1"/>
            </p:cNvSpPr>
            <p:nvPr/>
          </p:nvSpPr>
          <p:spPr bwMode="auto">
            <a:xfrm rot="10800000">
              <a:off x="166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1" name="Line 115"/>
            <p:cNvSpPr>
              <a:spLocks noChangeShapeType="1"/>
            </p:cNvSpPr>
            <p:nvPr/>
          </p:nvSpPr>
          <p:spPr bwMode="auto">
            <a:xfrm rot="10800000">
              <a:off x="185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2" name="Line 116"/>
            <p:cNvSpPr>
              <a:spLocks noChangeShapeType="1"/>
            </p:cNvSpPr>
            <p:nvPr/>
          </p:nvSpPr>
          <p:spPr bwMode="auto">
            <a:xfrm rot="10800000">
              <a:off x="203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3" name="Line 117"/>
            <p:cNvSpPr>
              <a:spLocks noChangeShapeType="1"/>
            </p:cNvSpPr>
            <p:nvPr/>
          </p:nvSpPr>
          <p:spPr bwMode="auto">
            <a:xfrm rot="10800000">
              <a:off x="222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4" name="Line 118"/>
            <p:cNvSpPr>
              <a:spLocks noChangeShapeType="1"/>
            </p:cNvSpPr>
            <p:nvPr/>
          </p:nvSpPr>
          <p:spPr bwMode="auto">
            <a:xfrm rot="10800000">
              <a:off x="240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5" name="Line 119"/>
            <p:cNvSpPr>
              <a:spLocks noChangeShapeType="1"/>
            </p:cNvSpPr>
            <p:nvPr/>
          </p:nvSpPr>
          <p:spPr bwMode="auto">
            <a:xfrm rot="10800000">
              <a:off x="259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6" name="Line 120"/>
            <p:cNvSpPr>
              <a:spLocks noChangeShapeType="1"/>
            </p:cNvSpPr>
            <p:nvPr/>
          </p:nvSpPr>
          <p:spPr bwMode="auto">
            <a:xfrm rot="10800000">
              <a:off x="277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7" name="Line 121"/>
            <p:cNvSpPr>
              <a:spLocks noChangeShapeType="1"/>
            </p:cNvSpPr>
            <p:nvPr/>
          </p:nvSpPr>
          <p:spPr bwMode="auto">
            <a:xfrm rot="10800000">
              <a:off x="296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8" name="Line 122"/>
            <p:cNvSpPr>
              <a:spLocks noChangeShapeType="1"/>
            </p:cNvSpPr>
            <p:nvPr/>
          </p:nvSpPr>
          <p:spPr bwMode="auto">
            <a:xfrm rot="10800000">
              <a:off x="314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9" name="Line 123"/>
            <p:cNvSpPr>
              <a:spLocks noChangeShapeType="1"/>
            </p:cNvSpPr>
            <p:nvPr/>
          </p:nvSpPr>
          <p:spPr bwMode="auto">
            <a:xfrm rot="10800000">
              <a:off x="3333"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0" name="Line 124"/>
            <p:cNvSpPr>
              <a:spLocks noChangeShapeType="1"/>
            </p:cNvSpPr>
            <p:nvPr/>
          </p:nvSpPr>
          <p:spPr bwMode="auto">
            <a:xfrm rot="10800000">
              <a:off x="351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1" name="Line 125"/>
            <p:cNvSpPr>
              <a:spLocks noChangeShapeType="1"/>
            </p:cNvSpPr>
            <p:nvPr/>
          </p:nvSpPr>
          <p:spPr bwMode="auto">
            <a:xfrm rot="10800000">
              <a:off x="370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2" name="Line 126"/>
            <p:cNvSpPr>
              <a:spLocks noChangeShapeType="1"/>
            </p:cNvSpPr>
            <p:nvPr/>
          </p:nvSpPr>
          <p:spPr bwMode="auto">
            <a:xfrm rot="10800000">
              <a:off x="388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3" name="Line 127"/>
            <p:cNvSpPr>
              <a:spLocks noChangeShapeType="1"/>
            </p:cNvSpPr>
            <p:nvPr/>
          </p:nvSpPr>
          <p:spPr bwMode="auto">
            <a:xfrm rot="10800000">
              <a:off x="407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4" name="Line 128"/>
            <p:cNvSpPr>
              <a:spLocks noChangeShapeType="1"/>
            </p:cNvSpPr>
            <p:nvPr/>
          </p:nvSpPr>
          <p:spPr bwMode="auto">
            <a:xfrm rot="10800000">
              <a:off x="426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5" name="Line 129"/>
            <p:cNvSpPr>
              <a:spLocks noChangeShapeType="1"/>
            </p:cNvSpPr>
            <p:nvPr/>
          </p:nvSpPr>
          <p:spPr bwMode="auto">
            <a:xfrm rot="10800000">
              <a:off x="444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6" name="Line 130"/>
            <p:cNvSpPr>
              <a:spLocks noChangeShapeType="1"/>
            </p:cNvSpPr>
            <p:nvPr/>
          </p:nvSpPr>
          <p:spPr bwMode="auto">
            <a:xfrm rot="10800000">
              <a:off x="4632"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7" name="Line 131"/>
            <p:cNvSpPr>
              <a:spLocks noChangeShapeType="1"/>
            </p:cNvSpPr>
            <p:nvPr/>
          </p:nvSpPr>
          <p:spPr bwMode="auto">
            <a:xfrm rot="10800000">
              <a:off x="481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8" name="Line 132"/>
            <p:cNvSpPr>
              <a:spLocks noChangeShapeType="1"/>
            </p:cNvSpPr>
            <p:nvPr/>
          </p:nvSpPr>
          <p:spPr bwMode="auto">
            <a:xfrm rot="10800000">
              <a:off x="500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9" name="Line 133"/>
            <p:cNvSpPr>
              <a:spLocks noChangeShapeType="1"/>
            </p:cNvSpPr>
            <p:nvPr/>
          </p:nvSpPr>
          <p:spPr bwMode="auto">
            <a:xfrm rot="10800000">
              <a:off x="518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0" name="Line 134"/>
            <p:cNvSpPr>
              <a:spLocks noChangeShapeType="1"/>
            </p:cNvSpPr>
            <p:nvPr/>
          </p:nvSpPr>
          <p:spPr bwMode="auto">
            <a:xfrm rot="10800000">
              <a:off x="537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1" name="Line 135"/>
            <p:cNvSpPr>
              <a:spLocks noChangeShapeType="1"/>
            </p:cNvSpPr>
            <p:nvPr/>
          </p:nvSpPr>
          <p:spPr bwMode="auto">
            <a:xfrm rot="10800000">
              <a:off x="555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2" name="Line 136"/>
            <p:cNvSpPr>
              <a:spLocks noChangeShapeType="1"/>
            </p:cNvSpPr>
            <p:nvPr/>
          </p:nvSpPr>
          <p:spPr bwMode="auto">
            <a:xfrm rot="10800000">
              <a:off x="5743" y="0"/>
              <a:ext cx="1"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94" name="Rectangle 138"/>
          <p:cNvSpPr>
            <a:spLocks/>
          </p:cNvSpPr>
          <p:nvPr/>
        </p:nvSpPr>
        <p:spPr bwMode="auto">
          <a:xfrm>
            <a:off x="6369050" y="2041833"/>
            <a:ext cx="137217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rPr>
              <a:t>Step 1: Activate row A</a:t>
            </a:r>
          </a:p>
        </p:txBody>
      </p:sp>
      <p:sp>
        <p:nvSpPr>
          <p:cNvPr id="19595" name="Freeform 139"/>
          <p:cNvSpPr>
            <a:spLocks/>
          </p:cNvSpPr>
          <p:nvPr/>
        </p:nvSpPr>
        <p:spPr bwMode="auto">
          <a:xfrm>
            <a:off x="922338" y="2187963"/>
            <a:ext cx="742950" cy="32321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none" w="med" len="med"/>
            <a:tailEnd type="triangl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6" name="Rectangle 140"/>
          <p:cNvSpPr>
            <a:spLocks/>
          </p:cNvSpPr>
          <p:nvPr/>
        </p:nvSpPr>
        <p:spPr bwMode="auto">
          <a:xfrm>
            <a:off x="179512" y="3124251"/>
            <a:ext cx="800100"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Transfer row</a:t>
            </a:r>
          </a:p>
        </p:txBody>
      </p:sp>
      <p:sp>
        <p:nvSpPr>
          <p:cNvPr id="19597" name="Rectangle 141"/>
          <p:cNvSpPr>
            <a:spLocks/>
          </p:cNvSpPr>
          <p:nvPr/>
        </p:nvSpPr>
        <p:spPr bwMode="auto">
          <a:xfrm>
            <a:off x="6369050" y="2638733"/>
            <a:ext cx="137217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rPr>
              <a:t>Step 2: Activate row B</a:t>
            </a:r>
          </a:p>
        </p:txBody>
      </p:sp>
      <p:sp>
        <p:nvSpPr>
          <p:cNvPr id="19598" name="Freeform 142"/>
          <p:cNvSpPr>
            <a:spLocks/>
          </p:cNvSpPr>
          <p:nvPr/>
        </p:nvSpPr>
        <p:spPr bwMode="auto">
          <a:xfrm>
            <a:off x="1079500" y="2793594"/>
            <a:ext cx="571500" cy="25082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triangl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9" name="Rectangle 143"/>
          <p:cNvSpPr>
            <a:spLocks/>
          </p:cNvSpPr>
          <p:nvPr/>
        </p:nvSpPr>
        <p:spPr bwMode="auto">
          <a:xfrm>
            <a:off x="1142926" y="4181267"/>
            <a:ext cx="547626" cy="61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Transfer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row</a:t>
            </a:r>
          </a:p>
        </p:txBody>
      </p:sp>
      <p:sp>
        <p:nvSpPr>
          <p:cNvPr id="19601" name="Rectangle 145"/>
          <p:cNvSpPr>
            <a:spLocks/>
          </p:cNvSpPr>
          <p:nvPr/>
        </p:nvSpPr>
        <p:spPr bwMode="auto">
          <a:xfrm>
            <a:off x="450850" y="739775"/>
            <a:ext cx="7346950" cy="55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endParaRPr>
          </a:p>
        </p:txBody>
      </p:sp>
      <p:sp>
        <p:nvSpPr>
          <p:cNvPr id="2" name="TextBox 1"/>
          <p:cNvSpPr txBox="1"/>
          <p:nvPr/>
        </p:nvSpPr>
        <p:spPr>
          <a:xfrm>
            <a:off x="6751703" y="1218763"/>
            <a:ext cx="228479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000"/>
                </a:solidFill>
                <a:effectLst/>
                <a:uLnTx/>
                <a:uFillTx/>
                <a:latin typeface="Times New Roman" panose="02020603050405020304" pitchFamily="18" charset="0"/>
                <a:ea typeface="ヒラギノ角ゴ ProN W6"/>
                <a:cs typeface="Times New Roman" panose="02020603050405020304" pitchFamily="18" charset="0"/>
              </a:rPr>
              <a:t>Negligible HW cost</a:t>
            </a:r>
          </a:p>
        </p:txBody>
      </p:sp>
      <p:sp>
        <p:nvSpPr>
          <p:cNvPr id="147" name="TextBox 146"/>
          <p:cNvSpPr txBox="1"/>
          <p:nvPr/>
        </p:nvSpPr>
        <p:spPr>
          <a:xfrm>
            <a:off x="5034118" y="836712"/>
            <a:ext cx="400237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000"/>
                </a:solidFill>
                <a:effectLst/>
                <a:uLnTx/>
                <a:uFillTx/>
                <a:latin typeface="Myriad Pro Bold Cond"/>
                <a:ea typeface="ヒラギノ角ゴ ProN W6"/>
              </a:rPr>
              <a:t>   </a:t>
            </a:r>
            <a:r>
              <a:rPr kumimoji="0" lang="en-US" sz="2000" b="1" i="0" u="none" strike="noStrike" kern="1200" cap="none" spc="0" normalizeH="0" baseline="0" noProof="0" dirty="0">
                <a:ln>
                  <a:noFill/>
                </a:ln>
                <a:solidFill>
                  <a:srgbClr val="008000"/>
                </a:solidFill>
                <a:effectLst/>
                <a:uLnTx/>
                <a:uFillTx/>
                <a:latin typeface="Times New Roman" charset="0"/>
                <a:ea typeface="Times New Roman" charset="0"/>
                <a:cs typeface="Times New Roman" charset="0"/>
              </a:rPr>
              <a:t>Idea: Two consecutive </a:t>
            </a:r>
            <a:r>
              <a:rPr kumimoji="0" lang="en-US" sz="2000" b="1" i="0" u="none" strike="noStrike" kern="1200" cap="none" spc="0" normalizeH="0" baseline="0" noProof="0" dirty="0" err="1">
                <a:ln>
                  <a:noFill/>
                </a:ln>
                <a:solidFill>
                  <a:srgbClr val="008000"/>
                </a:solidFill>
                <a:effectLst/>
                <a:uLnTx/>
                <a:uFillTx/>
                <a:latin typeface="Times New Roman" charset="0"/>
                <a:ea typeface="Times New Roman" charset="0"/>
                <a:cs typeface="Times New Roman" charset="0"/>
              </a:rPr>
              <a:t>ACTivates</a:t>
            </a:r>
            <a:endParaRPr kumimoji="0" lang="en-US" sz="2000" b="1" i="0" u="none" strike="noStrike" kern="1200" cap="none" spc="0" normalizeH="0" baseline="0" noProof="0" dirty="0">
              <a:ln>
                <a:noFill/>
              </a:ln>
              <a:solidFill>
                <a:srgbClr val="008000"/>
              </a:solidFill>
              <a:effectLst/>
              <a:uLnTx/>
              <a:uFillTx/>
              <a:latin typeface="Times New Roman" charset="0"/>
              <a:ea typeface="Times New Roman" charset="0"/>
              <a:cs typeface="Times New Roman" charset="0"/>
            </a:endParaRPr>
          </a:p>
        </p:txBody>
      </p:sp>
    </p:spTree>
    <p:extLst>
      <p:ext uri="{BB962C8B-B14F-4D97-AF65-F5344CB8AC3E}">
        <p14:creationId xmlns:p14="http://schemas.microsoft.com/office/powerpoint/2010/main" val="26838163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959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959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95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945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959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9457"/>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945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9594"/>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959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959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1959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1959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 grpId="0" animBg="1"/>
      <p:bldP spid="19458" grpId="0" animBg="1"/>
      <p:bldP spid="19459" grpId="0" animBg="1"/>
      <p:bldP spid="19459" grpId="1" animBg="1"/>
      <p:bldP spid="19594" grpId="0" autoUpdateAnimBg="0"/>
      <p:bldP spid="19594" grpId="1"/>
      <p:bldP spid="19595" grpId="0" animBg="1"/>
      <p:bldP spid="19595" grpId="1" animBg="1"/>
      <p:bldP spid="19596" grpId="0" autoUpdateAnimBg="0"/>
      <p:bldP spid="19596" grpId="1"/>
      <p:bldP spid="19597" grpId="0" autoUpdateAnimBg="0"/>
      <p:bldP spid="19598" grpId="0" animBg="1"/>
      <p:bldP spid="19599" grpId="0"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3752"/>
            <a:ext cx="8229600" cy="1143000"/>
          </a:xfrm>
        </p:spPr>
        <p:txBody>
          <a:bodyPr>
            <a:normAutofit fontScale="90000"/>
          </a:bodyPr>
          <a:lstStyle/>
          <a:p>
            <a:r>
              <a:rPr lang="en-US" dirty="0" err="1">
                <a:solidFill>
                  <a:srgbClr val="1A5712"/>
                </a:solidFill>
                <a:latin typeface="Garamond"/>
                <a:cs typeface="Garamond"/>
              </a:rPr>
              <a:t>RowClone</a:t>
            </a:r>
            <a:r>
              <a:rPr lang="en-US" dirty="0">
                <a:solidFill>
                  <a:srgbClr val="1A5712"/>
                </a:solidFill>
                <a:latin typeface="Garamond"/>
                <a:cs typeface="Garamond"/>
              </a:rPr>
              <a:t>: Latency and Energy Savings</a:t>
            </a:r>
          </a:p>
        </p:txBody>
      </p:sp>
      <p:graphicFrame>
        <p:nvGraphicFramePr>
          <p:cNvPr id="4" name="Chart 3"/>
          <p:cNvGraphicFramePr/>
          <p:nvPr/>
        </p:nvGraphicFramePr>
        <p:xfrm>
          <a:off x="457200" y="1447800"/>
          <a:ext cx="8077200" cy="48006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Arrow Connector 4"/>
          <p:cNvCxnSpPr/>
          <p:nvPr/>
        </p:nvCxnSpPr>
        <p:spPr bwMode="auto">
          <a:xfrm rot="16200000" flipH="1">
            <a:off x="1409703" y="3695699"/>
            <a:ext cx="2819397" cy="1"/>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6" name="TextBox 5"/>
          <p:cNvSpPr txBox="1"/>
          <p:nvPr/>
        </p:nvSpPr>
        <p:spPr>
          <a:xfrm>
            <a:off x="2819400" y="2438400"/>
            <a:ext cx="992579"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11.6x</a:t>
            </a:r>
          </a:p>
        </p:txBody>
      </p:sp>
      <p:cxnSp>
        <p:nvCxnSpPr>
          <p:cNvPr id="7" name="Straight Arrow Connector 6"/>
          <p:cNvCxnSpPr/>
          <p:nvPr/>
        </p:nvCxnSpPr>
        <p:spPr bwMode="auto">
          <a:xfrm rot="16200000" flipH="1">
            <a:off x="4615523" y="3842676"/>
            <a:ext cx="3124200" cy="10847"/>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8" name="TextBox 7"/>
          <p:cNvSpPr txBox="1"/>
          <p:nvPr/>
        </p:nvSpPr>
        <p:spPr>
          <a:xfrm>
            <a:off x="6183045" y="2438400"/>
            <a:ext cx="713632"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74x</a:t>
            </a:r>
          </a:p>
        </p:txBody>
      </p:sp>
      <p:sp>
        <p:nvSpPr>
          <p:cNvPr id="10" name="Slide Number Placeholder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1" name="Rectangle 10"/>
          <p:cNvSpPr/>
          <p:nvPr/>
        </p:nvSpPr>
        <p:spPr>
          <a:xfrm>
            <a:off x="251520" y="6165304"/>
            <a:ext cx="7848872" cy="67710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Tahoma" charset="0"/>
                <a:ea typeface="+mn-ea"/>
                <a:cs typeface="+mn-cs"/>
              </a:rPr>
              <a:t>Seshadri et al., “</a:t>
            </a:r>
            <a:r>
              <a:rPr kumimoji="0" lang="en-US" altLang="ja-JP" sz="1900" b="0" i="0" u="none" strike="noStrike" kern="1200" cap="none" spc="0" normalizeH="0" baseline="0" noProof="0" dirty="0" err="1">
                <a:ln>
                  <a:noFill/>
                </a:ln>
                <a:solidFill>
                  <a:srgbClr val="0000FF"/>
                </a:solidFill>
                <a:effectLst/>
                <a:uLnTx/>
                <a:uFillTx/>
                <a:latin typeface="Tahoma" charset="0"/>
                <a:ea typeface="ＭＳ Ｐゴシック" panose="020B0600070205080204" pitchFamily="34" charset="-128"/>
                <a:cs typeface="+mn-cs"/>
              </a:rPr>
              <a:t>RowClone</a:t>
            </a:r>
            <a:r>
              <a:rPr kumimoji="0" lang="en-US" altLang="ja-JP" sz="1900" b="0" i="0" u="none" strike="noStrike" kern="1200" cap="none" spc="0" normalizeH="0" baseline="0" noProof="0" dirty="0">
                <a:ln>
                  <a:noFill/>
                </a:ln>
                <a:solidFill>
                  <a:srgbClr val="0000FF"/>
                </a:solidFill>
                <a:effectLst/>
                <a:uLnTx/>
                <a:uFillTx/>
                <a:latin typeface="Tahoma" charset="0"/>
                <a:ea typeface="ＭＳ Ｐゴシック" panose="020B0600070205080204" pitchFamily="34" charset="-128"/>
                <a:cs typeface="+mn-cs"/>
              </a:rPr>
              <a:t>: Fast and Efficient In-DRAM Copy and Initialization of Bulk Data</a:t>
            </a:r>
            <a:r>
              <a:rPr kumimoji="0" lang="en-US" altLang="ja-JP" sz="1900" b="0" i="0" u="none" strike="noStrike" kern="1200" cap="none" spc="0" normalizeH="0" baseline="0" noProof="0" dirty="0">
                <a:ln>
                  <a:noFill/>
                </a:ln>
                <a:solidFill>
                  <a:srgbClr val="000000"/>
                </a:solidFill>
                <a:effectLst/>
                <a:uLnTx/>
                <a:uFillTx/>
                <a:latin typeface="Tahoma" charset="0"/>
                <a:ea typeface="ＭＳ Ｐゴシック" panose="020B0600070205080204" pitchFamily="34" charset="-128"/>
                <a:cs typeface="+mn-cs"/>
              </a:rPr>
              <a:t>,</a:t>
            </a:r>
            <a:r>
              <a:rPr kumimoji="0" lang="en-US" sz="1900" b="0" i="0" u="none" strike="noStrike" kern="1200" cap="none" spc="0" normalizeH="0" baseline="0" noProof="0" dirty="0">
                <a:ln>
                  <a:noFill/>
                </a:ln>
                <a:solidFill>
                  <a:srgbClr val="000000"/>
                </a:solidFill>
                <a:effectLst/>
                <a:uLnTx/>
                <a:uFillTx/>
                <a:latin typeface="Tahoma" charset="0"/>
                <a:ea typeface="+mn-ea"/>
                <a:cs typeface="+mn-cs"/>
              </a:rPr>
              <a:t>”</a:t>
            </a:r>
            <a:r>
              <a:rPr kumimoji="0" lang="en-US" altLang="ja-JP" sz="1900" b="0" i="0" u="none" strike="noStrike" kern="1200" cap="none" spc="0" normalizeH="0" baseline="0" noProof="0" dirty="0">
                <a:ln>
                  <a:noFill/>
                </a:ln>
                <a:solidFill>
                  <a:srgbClr val="000000"/>
                </a:solidFill>
                <a:effectLst/>
                <a:uLnTx/>
                <a:uFillTx/>
                <a:latin typeface="Tahoma" charset="0"/>
                <a:ea typeface="ＭＳ Ｐゴシック" panose="020B0600070205080204" pitchFamily="34" charset="-128"/>
                <a:cs typeface="+mn-cs"/>
              </a:rPr>
              <a:t> MICRO 2013.</a:t>
            </a:r>
            <a:endParaRPr kumimoji="0" lang="en-US" sz="19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61010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RowClone</a:t>
            </a:r>
          </a:p>
        </p:txBody>
      </p:sp>
      <p:sp>
        <p:nvSpPr>
          <p:cNvPr id="3" name="Content Placeholder 2"/>
          <p:cNvSpPr>
            <a:spLocks noGrp="1"/>
          </p:cNvSpPr>
          <p:nvPr>
            <p:ph idx="1"/>
          </p:nvPr>
        </p:nvSpPr>
        <p:spPr>
          <a:xfrm>
            <a:off x="228600" y="1012279"/>
            <a:ext cx="8610600" cy="5153025"/>
          </a:xfrm>
        </p:spPr>
        <p:txBody>
          <a:bodyPr/>
          <a:lstStyle/>
          <a:p>
            <a:r>
              <a:rPr lang="en-US" sz="1800" dirty="0"/>
              <a:t>Vivek Seshadri, Yoongu Kim, Chris Fallin, Donghyuk Lee, </a:t>
            </a:r>
            <a:r>
              <a:rPr lang="en-US" sz="1800" dirty="0" err="1"/>
              <a:t>Rachata</a:t>
            </a:r>
            <a:r>
              <a:rPr lang="en-US" sz="1800" dirty="0"/>
              <a:t> </a:t>
            </a:r>
            <a:r>
              <a:rPr lang="en-US" sz="1800" dirty="0" err="1"/>
              <a:t>Ausavarungnirun</a:t>
            </a:r>
            <a:r>
              <a:rPr lang="en-US" sz="1800" dirty="0"/>
              <a:t>, Gennady </a:t>
            </a:r>
            <a:r>
              <a:rPr lang="en-US" sz="1800" dirty="0" err="1"/>
              <a:t>Pekhimenko</a:t>
            </a:r>
            <a:r>
              <a:rPr lang="en-US" sz="1800" dirty="0"/>
              <a:t>, </a:t>
            </a:r>
            <a:r>
              <a:rPr lang="en-US" sz="1800" dirty="0" err="1"/>
              <a:t>Yixin</a:t>
            </a:r>
            <a:r>
              <a:rPr lang="en-US" sz="1800" dirty="0"/>
              <a:t> </a:t>
            </a:r>
            <a:r>
              <a:rPr lang="en-US" sz="1800" dirty="0" err="1"/>
              <a:t>Luo</a:t>
            </a:r>
            <a:r>
              <a:rPr lang="en-US" sz="1800" dirty="0"/>
              <a:t>, Onur Mutlu, Michael A. </a:t>
            </a:r>
            <a:r>
              <a:rPr lang="en-US" sz="1800" dirty="0" err="1"/>
              <a:t>Kozuch</a:t>
            </a:r>
            <a:r>
              <a:rPr lang="en-US" sz="1800" dirty="0"/>
              <a:t>, Phillip B. Gibbons, and Todd C. </a:t>
            </a:r>
            <a:r>
              <a:rPr lang="en-US" sz="1800" dirty="0" err="1"/>
              <a:t>Mowry</a:t>
            </a:r>
            <a:r>
              <a:rPr lang="en-US" sz="1800" dirty="0"/>
              <a:t>,</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"RowClone: Fast and Energy-Efficient In-DRAM Bulk Data Copy and Initialization"</a:t>
            </a:r>
            <a:br>
              <a:rPr lang="en-US" sz="1800" dirty="0">
                <a:solidFill>
                  <a:srgbClr val="0432FF"/>
                </a:solidFill>
              </a:rPr>
            </a:br>
            <a:r>
              <a:rPr lang="en-US" sz="1800" i="1" dirty="0"/>
              <a:t>Proceedings of the </a:t>
            </a:r>
            <a:r>
              <a:rPr lang="en-US" sz="1800" i="1" dirty="0">
                <a:hlinkClick r:id="rId3"/>
              </a:rPr>
              <a:t>46th International Symposium on Microarchitecture</a:t>
            </a:r>
            <a:r>
              <a:rPr lang="en-US" sz="1800" i="1" dirty="0"/>
              <a:t> (</a:t>
            </a:r>
            <a:r>
              <a:rPr lang="en-US" sz="1800" b="1" i="1" dirty="0"/>
              <a:t>MICRO</a:t>
            </a:r>
            <a:r>
              <a:rPr lang="en-US" sz="1800" i="1" dirty="0"/>
              <a:t>)</a:t>
            </a:r>
            <a:r>
              <a:rPr lang="en-US" sz="1800" dirty="0"/>
              <a:t>, Davis, CA, December 2013.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p>
          <a:p>
            <a:endParaRPr lang="en-US" sz="20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p:cNvPicPr>
            <a:picLocks noChangeAspect="1"/>
          </p:cNvPicPr>
          <p:nvPr/>
        </p:nvPicPr>
        <p:blipFill>
          <a:blip r:embed="rId10"/>
          <a:stretch>
            <a:fillRect/>
          </a:stretch>
        </p:blipFill>
        <p:spPr>
          <a:xfrm>
            <a:off x="0" y="3562817"/>
            <a:ext cx="9144000" cy="3322567"/>
          </a:xfrm>
          <a:prstGeom prst="rect">
            <a:avLst/>
          </a:prstGeom>
        </p:spPr>
      </p:pic>
    </p:spTree>
    <p:extLst>
      <p:ext uri="{BB962C8B-B14F-4D97-AF65-F5344CB8AC3E}">
        <p14:creationId xmlns:p14="http://schemas.microsoft.com/office/powerpoint/2010/main" val="39826280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theme/_rels/theme35.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5.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1.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Title &amp; Bullet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Myriad Pro Bold Cond"/>
        <a:ea typeface="ヒラギノ角ゴ ProN W6"/>
        <a:cs typeface="ヒラギノ角ゴ ProN W6"/>
      </a:majorFont>
      <a:minorFont>
        <a:latin typeface="Myriad Pro Bold Con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7.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5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3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44.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4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46.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4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4.xml><?xml version="1.0" encoding="utf-8"?>
<a:theme xmlns:a="http://schemas.openxmlformats.org/drawingml/2006/main" name="99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3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2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5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6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2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2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2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2.xml><?xml version="1.0" encoding="utf-8"?>
<a:theme xmlns:a="http://schemas.openxmlformats.org/drawingml/2006/main" name="100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2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4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101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7.xml><?xml version="1.0" encoding="utf-8"?>
<a:theme xmlns:a="http://schemas.openxmlformats.org/drawingml/2006/main" name="2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2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5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0.xml><?xml version="1.0" encoding="utf-8"?>
<a:theme xmlns:a="http://schemas.openxmlformats.org/drawingml/2006/main" name="2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2.xml><?xml version="1.0" encoding="utf-8"?>
<a:theme xmlns:a="http://schemas.openxmlformats.org/drawingml/2006/main" name="6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2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3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3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7.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8.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9.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0.xml><?xml version="1.0" encoding="utf-8"?>
<a:theme xmlns:a="http://schemas.openxmlformats.org/drawingml/2006/main" name="6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1.xml><?xml version="1.0" encoding="utf-8"?>
<a:theme xmlns:a="http://schemas.openxmlformats.org/drawingml/2006/main" name="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8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Override>
</file>

<file path=docProps/app.xml><?xml version="1.0" encoding="utf-8"?>
<Properties xmlns="http://schemas.openxmlformats.org/officeDocument/2006/extended-properties" xmlns:vt="http://schemas.openxmlformats.org/officeDocument/2006/docPropsVTypes">
  <Template/>
  <TotalTime>228183</TotalTime>
  <Words>15714</Words>
  <Application>Microsoft Macintosh PowerPoint</Application>
  <PresentationFormat>On-screen Show (4:3)</PresentationFormat>
  <Paragraphs>2326</Paragraphs>
  <Slides>274</Slides>
  <Notes>34</Notes>
  <HiddenSlides>0</HiddenSlides>
  <MMClips>0</MMClips>
  <ScaleCrop>false</ScaleCrop>
  <HeadingPairs>
    <vt:vector size="8" baseType="variant">
      <vt:variant>
        <vt:lpstr>Fonts Used</vt:lpstr>
      </vt:variant>
      <vt:variant>
        <vt:i4>20</vt:i4>
      </vt:variant>
      <vt:variant>
        <vt:lpstr>Theme</vt:lpstr>
      </vt:variant>
      <vt:variant>
        <vt:i4>82</vt:i4>
      </vt:variant>
      <vt:variant>
        <vt:lpstr>Embedded OLE Servers</vt:lpstr>
      </vt:variant>
      <vt:variant>
        <vt:i4>1</vt:i4>
      </vt:variant>
      <vt:variant>
        <vt:lpstr>Slide Titles</vt:lpstr>
      </vt:variant>
      <vt:variant>
        <vt:i4>274</vt:i4>
      </vt:variant>
    </vt:vector>
  </HeadingPairs>
  <TitlesOfParts>
    <vt:vector size="377" baseType="lpstr">
      <vt:lpstr>Arial</vt:lpstr>
      <vt:lpstr>Arial Narrow</vt:lpstr>
      <vt:lpstr>Calibri</vt:lpstr>
      <vt:lpstr>Calibri Light</vt:lpstr>
      <vt:lpstr>Cambria</vt:lpstr>
      <vt:lpstr>Cambria Math</vt:lpstr>
      <vt:lpstr>Chalkduster</vt:lpstr>
      <vt:lpstr>Corbel</vt:lpstr>
      <vt:lpstr>europa</vt:lpstr>
      <vt:lpstr>Futura Medium</vt:lpstr>
      <vt:lpstr>Garamond</vt:lpstr>
      <vt:lpstr>Gill Sans</vt:lpstr>
      <vt:lpstr>Gill Sans MT</vt:lpstr>
      <vt:lpstr>Lucida Grande</vt:lpstr>
      <vt:lpstr>Myriad Pro Bold Cond</vt:lpstr>
      <vt:lpstr>Segoe UI</vt:lpstr>
      <vt:lpstr>Tahoma</vt:lpstr>
      <vt:lpstr>Times New Roman</vt:lpstr>
      <vt:lpstr>Wingdings</vt:lpstr>
      <vt:lpstr>Zapf Dingbats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95_Edge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4_Office Theme</vt:lpstr>
      <vt:lpstr>Title &amp; Bullets</vt:lpstr>
      <vt:lpstr>27_Office Theme</vt:lpstr>
      <vt:lpstr>156_Edge</vt:lpstr>
      <vt:lpstr>159_Edge</vt:lpstr>
      <vt:lpstr>safari</vt:lpstr>
      <vt:lpstr>153_Edge</vt:lpstr>
      <vt:lpstr>5_Edge</vt:lpstr>
      <vt:lpstr>7_Edge</vt:lpstr>
      <vt:lpstr>3_sesha-theme</vt:lpstr>
      <vt:lpstr>18_Edge</vt:lpstr>
      <vt:lpstr>4_sesha-theme</vt:lpstr>
      <vt:lpstr>19_Edge</vt:lpstr>
      <vt:lpstr>11_Edge</vt:lpstr>
      <vt:lpstr>14_Edge</vt:lpstr>
      <vt:lpstr>2_Edge</vt:lpstr>
      <vt:lpstr>40_Edge</vt:lpstr>
      <vt:lpstr>15_Edge</vt:lpstr>
      <vt:lpstr>19_Office Theme</vt:lpstr>
      <vt:lpstr>Office Theme</vt:lpstr>
      <vt:lpstr>99_Edge</vt:lpstr>
      <vt:lpstr>137_Edge</vt:lpstr>
      <vt:lpstr>24_Edge</vt:lpstr>
      <vt:lpstr>155_Edge</vt:lpstr>
      <vt:lpstr>62_Edge</vt:lpstr>
      <vt:lpstr>27_Edge</vt:lpstr>
      <vt:lpstr>28_Edge</vt:lpstr>
      <vt:lpstr>24_Office Theme</vt:lpstr>
      <vt:lpstr>100_Edge</vt:lpstr>
      <vt:lpstr>29_Edge</vt:lpstr>
      <vt:lpstr>41_Edge</vt:lpstr>
      <vt:lpstr>101_Edge</vt:lpstr>
      <vt:lpstr>6_Office Theme</vt:lpstr>
      <vt:lpstr>20_Edge</vt:lpstr>
      <vt:lpstr>21_Edge</vt:lpstr>
      <vt:lpstr>5_sesha-theme</vt:lpstr>
      <vt:lpstr>26_Edge</vt:lpstr>
      <vt:lpstr>7_Office Theme</vt:lpstr>
      <vt:lpstr>67_Edge</vt:lpstr>
      <vt:lpstr>22_Edge</vt:lpstr>
      <vt:lpstr>30_Edge</vt:lpstr>
      <vt:lpstr>10_Edge</vt:lpstr>
      <vt:lpstr>31_Edge</vt:lpstr>
      <vt:lpstr>1_Office Theme</vt:lpstr>
      <vt:lpstr>16_Edge</vt:lpstr>
      <vt:lpstr>12_Edge</vt:lpstr>
      <vt:lpstr>60_Edge</vt:lpstr>
      <vt:lpstr>Metropolitan_bullet</vt:lpstr>
      <vt:lpstr>Simple Light</vt:lpstr>
      <vt:lpstr>Visio</vt:lpstr>
      <vt:lpstr>Intelligent Architectures for  Intelligent Machines</vt:lpstr>
      <vt:lpstr>The Problem</vt:lpstr>
      <vt:lpstr>Data is Key for AI, ML, Genomics, …</vt:lpstr>
      <vt:lpstr>Data is Key for Future Workloads</vt:lpstr>
      <vt:lpstr>Data Overwhelms Modern Machines </vt:lpstr>
      <vt:lpstr>PowerPoint Presentation</vt:lpstr>
      <vt:lpstr>PowerPoint Presentation</vt:lpstr>
      <vt:lpstr>Data is Key for Future Workloads</vt:lpstr>
      <vt:lpstr>PowerPoint Presentation</vt:lpstr>
      <vt:lpstr>New Genome Sequencing Technologies</vt:lpstr>
      <vt:lpstr>New Genome Sequencing Technologies</vt:lpstr>
      <vt:lpstr>Accelerating Genome Analysis [IEEE MICRO 2020]</vt:lpstr>
      <vt:lpstr>GenASM Framework [MICRO 2020]</vt:lpstr>
      <vt:lpstr>Future of Genome Sequencing &amp; Analysis</vt:lpstr>
      <vt:lpstr>More on Fast &amp; Efficient Genome Analysis …</vt:lpstr>
      <vt:lpstr>Detailed Lectures on Genome Analysis</vt:lpstr>
      <vt:lpstr>Data Overwhelms Modern Machines …</vt:lpstr>
      <vt:lpstr>A Computing System</vt:lpstr>
      <vt:lpstr>Perils of Processor-Centric Design</vt:lpstr>
      <vt:lpstr>PowerPoint Presentation</vt:lpstr>
      <vt:lpstr>PowerPoint Presentation</vt:lpstr>
      <vt:lpstr>Axiom</vt:lpstr>
      <vt:lpstr>How to Handle Data Well</vt:lpstr>
      <vt:lpstr>Corollaries: Architectures Today …</vt:lpstr>
      <vt:lpstr>Data-Centric (Memory-Centric) Architectures</vt:lpstr>
      <vt:lpstr>Data-Centric Architectures: Properties</vt:lpstr>
      <vt:lpstr>Processing Data           Where It Makes Sense</vt:lpstr>
      <vt:lpstr>Processing in/near Memory: An Old Idea</vt:lpstr>
      <vt:lpstr>Why In-Memory Computation Today?</vt:lpstr>
      <vt:lpstr>Why In-Memory Computation Today?</vt:lpstr>
      <vt:lpstr>Memory Scaling Issues Were Real</vt:lpstr>
      <vt:lpstr>As Memory Scales, It Becomes Unreliable</vt:lpstr>
      <vt:lpstr>Large-Scale Failure Analysis of DRAM Chips</vt:lpstr>
      <vt:lpstr>Infrastructures to Understand Such Issues</vt:lpstr>
      <vt:lpstr>Infrastructures to Understand Such Issues</vt:lpstr>
      <vt:lpstr>SoftMC: Open Source DRAM Infrastructure</vt:lpstr>
      <vt:lpstr>SoftMC</vt:lpstr>
      <vt:lpstr>A Curious Discovery [Kim et al., ISCA 2014]</vt:lpstr>
      <vt:lpstr>The Story of RowHammer </vt:lpstr>
      <vt:lpstr>Modern DRAM is Prone to Disturbance Errors</vt:lpstr>
      <vt:lpstr>Most DRAM Modules Are Vulnerable</vt:lpstr>
      <vt:lpstr>Recent DRAM Is More Vulnerable</vt:lpstr>
      <vt:lpstr>One Can Take Over an Otherwise-Secure System</vt:lpstr>
      <vt:lpstr>More Security Implications (I)</vt:lpstr>
      <vt:lpstr>More Security Implications (II)</vt:lpstr>
      <vt:lpstr>More Security Implications (VII)</vt:lpstr>
      <vt:lpstr>More Security Implications (VIII)</vt:lpstr>
      <vt:lpstr>Memory Scaling Issues Are Real</vt:lpstr>
      <vt:lpstr>Memory Scaling Issues Are Real</vt:lpstr>
      <vt:lpstr>The Push from Circuits and Devices</vt:lpstr>
      <vt:lpstr>RowHammer in 2020 (I)</vt:lpstr>
      <vt:lpstr>Key Takeaways from 1580 Chips</vt:lpstr>
      <vt:lpstr>RowHammer in 2020 (II)</vt:lpstr>
      <vt:lpstr>RowHammer in 2020 (III)</vt:lpstr>
      <vt:lpstr>BlockHammer Solution in 2021</vt:lpstr>
      <vt:lpstr>Detailed Lectures on RowHammer</vt:lpstr>
      <vt:lpstr>The Story of RowHammer Lecture …</vt:lpstr>
      <vt:lpstr>PowerPoint Presentation</vt:lpstr>
      <vt:lpstr>How Reliable/Secure/Safe is This Bridge?</vt:lpstr>
      <vt:lpstr>Collapse of the “Galloping Gertie” (1940)</vt:lpstr>
      <vt:lpstr>Another Example (1994)</vt:lpstr>
      <vt:lpstr>Yet Another Example (2007)</vt:lpstr>
      <vt:lpstr>A More Recent Example (2018)</vt:lpstr>
      <vt:lpstr>How Safe &amp; Secure Is This Platform?</vt:lpstr>
      <vt:lpstr>How Safe &amp; Secure Is This Platform?</vt:lpstr>
      <vt:lpstr>Challenge and Opportunity for Future</vt:lpstr>
      <vt:lpstr>Solution Direction: Principled Designs</vt:lpstr>
      <vt:lpstr>The Push from Circuits and Devices</vt:lpstr>
      <vt:lpstr>The Takeaway, Again</vt:lpstr>
      <vt:lpstr>Why In-Memory Computation Today?</vt:lpstr>
      <vt:lpstr>Three Key Systems &amp; Application Trends</vt:lpstr>
      <vt:lpstr>Do We Want This?</vt:lpstr>
      <vt:lpstr>Or This?</vt:lpstr>
      <vt:lpstr>Challenge and Opportunity for Future</vt:lpstr>
      <vt:lpstr>The Problem</vt:lpstr>
      <vt:lpstr>The Problem</vt:lpstr>
      <vt:lpstr>A Computing System</vt:lpstr>
      <vt:lpstr>A Computing System</vt:lpstr>
      <vt:lpstr>Today’s Computing Systems</vt:lpstr>
      <vt:lpstr>Yet …</vt:lpstr>
      <vt:lpstr>The Performance Perspective</vt:lpstr>
      <vt:lpstr>The Performance Perspective (Today)</vt:lpstr>
      <vt:lpstr>The Performance Perspective (Today)</vt:lpstr>
      <vt:lpstr>Perils of Processor-Centric Design</vt:lpstr>
      <vt:lpstr>Perils of Processor-Centric Design</vt:lpstr>
      <vt:lpstr>The Energy Perspective</vt:lpstr>
      <vt:lpstr>Data Movement vs. Computation Energy</vt:lpstr>
      <vt:lpstr>Data Movement vs. Computation Energy</vt:lpstr>
      <vt:lpstr>Energy Waste in Mobile Devices</vt:lpstr>
      <vt:lpstr>We Do Not Want to Move Data!</vt:lpstr>
      <vt:lpstr>We Need A Paradigm Shift To …</vt:lpstr>
      <vt:lpstr>Goal: Processing Inside Memory</vt:lpstr>
      <vt:lpstr>Processing in Memory:   Two Approaches</vt:lpstr>
      <vt:lpstr>Starting Simple: Data Copy and Initialization</vt:lpstr>
      <vt:lpstr>Today’s Systems: Bulk Data Copy</vt:lpstr>
      <vt:lpstr>Future Systems: In-Memory Copy</vt:lpstr>
      <vt:lpstr>RowClone: In-DRAM Row Copy</vt:lpstr>
      <vt:lpstr>RowClone: Latency and Energy Savings</vt:lpstr>
      <vt:lpstr>More on RowClone</vt:lpstr>
      <vt:lpstr>RowClone Extensions and Follow-Up Work</vt:lpstr>
      <vt:lpstr>LISA: Increasing Connectivity in DRAM</vt:lpstr>
      <vt:lpstr>FIGARO: Fine-Grained In-DRAM Copy</vt:lpstr>
      <vt:lpstr>Network-On-Memory: Fast Inter-Bank Copy</vt:lpstr>
      <vt:lpstr>Memory as an Accelerator</vt:lpstr>
      <vt:lpstr>(Truly) In-Memory Computation </vt:lpstr>
      <vt:lpstr>In-DRAM AND/OR: Triple Row Activation</vt:lpstr>
      <vt:lpstr>In-DRAM Acceleration of Database Queries</vt:lpstr>
      <vt:lpstr>More on Ambit</vt:lpstr>
      <vt:lpstr>In-DRAM Bulk Bitwise Execution</vt:lpstr>
      <vt:lpstr>SIMDRAM Framework</vt:lpstr>
      <vt:lpstr>In-DRAM Physical Unclonable Functions</vt:lpstr>
      <vt:lpstr>In-DRAM True Random Number Generation</vt:lpstr>
      <vt:lpstr>Processing in Memory:   Two Approaches</vt:lpstr>
      <vt:lpstr>Another Example: In-Memory Graph Processing</vt:lpstr>
      <vt:lpstr>Key Bottlenecks in Graph Processing</vt:lpstr>
      <vt:lpstr>Opportunity: 3D-Stacked Logic+Memory</vt:lpstr>
      <vt:lpstr>Tesseract System for Graph Processing</vt:lpstr>
      <vt:lpstr>Tesseract System for Graph Processing</vt:lpstr>
      <vt:lpstr>Tesseract System for Graph Processing</vt:lpstr>
      <vt:lpstr>Evaluated Systems</vt:lpstr>
      <vt:lpstr>Tesseract Graph Processing Performance</vt:lpstr>
      <vt:lpstr>Tesseract Graph Processing Performance</vt:lpstr>
      <vt:lpstr>Tesseract Graph Processing System Energy</vt:lpstr>
      <vt:lpstr>More on Tesseract</vt:lpstr>
      <vt:lpstr>Google Workloads  for Consumer Devices: Mitigating Data Movement Bottlenecks</vt:lpstr>
      <vt:lpstr>Consumer Devices</vt:lpstr>
      <vt:lpstr>Popular Consumer Workloads</vt:lpstr>
      <vt:lpstr>Energy Cost of Data Movement</vt:lpstr>
      <vt:lpstr>Using PIM to Reduce Data Movement</vt:lpstr>
      <vt:lpstr>Workload Analysis</vt:lpstr>
      <vt:lpstr>TensorFlow Mobile</vt:lpstr>
      <vt:lpstr>More on PIM for Mobile Devices</vt:lpstr>
      <vt:lpstr>Truly Distributed GPU Processing with PIM</vt:lpstr>
      <vt:lpstr>Accelerating GPU Execution with PIM (I)</vt:lpstr>
      <vt:lpstr>Accelerating GPU Execution with PIM (II)</vt:lpstr>
      <vt:lpstr>Accelerating Linked Data Structures</vt:lpstr>
      <vt:lpstr>Accelerating Dependent Cache Misses</vt:lpstr>
      <vt:lpstr>Accelerating Runahead Execution </vt:lpstr>
      <vt:lpstr>Accelerating Climate Modeling</vt:lpstr>
      <vt:lpstr>Accelerating Approximate String Matching</vt:lpstr>
      <vt:lpstr>Accelerating Time Series Analysis</vt:lpstr>
      <vt:lpstr>We Need to Revisit the Entire Stack</vt:lpstr>
      <vt:lpstr>PIM Review and Open Problems</vt:lpstr>
      <vt:lpstr>PIM Review and Open Problems (II)</vt:lpstr>
      <vt:lpstr>UPMEM Processing-in-DRAM Engine (2019)</vt:lpstr>
      <vt:lpstr>UPMEM Memory Modules</vt:lpstr>
      <vt:lpstr>PIM System Organization</vt:lpstr>
      <vt:lpstr>More on the UPMEM PIM System</vt:lpstr>
      <vt:lpstr>Experimental Analysis of the UPMEM PIM Engine</vt:lpstr>
      <vt:lpstr>FPGA-based Processing Near Memory</vt:lpstr>
      <vt:lpstr>Samsung Function-in-Memory DRAM (2021)</vt:lpstr>
      <vt:lpstr>Samsung Function-in-Memory DRAM (2021)</vt:lpstr>
      <vt:lpstr>Samsung Function-in-Memory DRAM (2021)</vt:lpstr>
      <vt:lpstr>Detailed Lectures on PIM (I)</vt:lpstr>
      <vt:lpstr>Detailed Lectures on PIM (II)</vt:lpstr>
      <vt:lpstr>A Tutorial on PIM</vt:lpstr>
      <vt:lpstr>A Tutorial on PIM</vt:lpstr>
      <vt:lpstr>Challenge and Opportunity for Future</vt:lpstr>
      <vt:lpstr>Challenge and Opportunity for Future</vt:lpstr>
      <vt:lpstr>Challenge and Opportunity for Future</vt:lpstr>
      <vt:lpstr>Eliminating the Adoption Barriers</vt:lpstr>
      <vt:lpstr>Barriers to Adoption of PIM</vt:lpstr>
      <vt:lpstr>We Need to Revisit the Entire Stack</vt:lpstr>
      <vt:lpstr>DAMOV Analysis Methodology &amp; Workloads</vt:lpstr>
      <vt:lpstr>PIM Can Enable New Medical Platforms</vt:lpstr>
      <vt:lpstr>Future of Genome Sequencing &amp; Analysis</vt:lpstr>
      <vt:lpstr>Accelerating Genome Analysis: Overview</vt:lpstr>
      <vt:lpstr>More on Fast Genome Analysis …</vt:lpstr>
      <vt:lpstr>Detailed Lectures on Genome Analysis</vt:lpstr>
      <vt:lpstr>What We Do Not  Have Time For</vt:lpstr>
      <vt:lpstr>Challenge and Opportunity for Future</vt:lpstr>
      <vt:lpstr>Challenge and Opportunity for Future</vt:lpstr>
      <vt:lpstr>More Info in This Tutorial…</vt:lpstr>
      <vt:lpstr>A Tutorial on PIM</vt:lpstr>
      <vt:lpstr>Concluding Remarks</vt:lpstr>
      <vt:lpstr>Recap: Corollaries: Architectures Today …</vt:lpstr>
      <vt:lpstr>Concluding Remarks</vt:lpstr>
      <vt:lpstr>Architectures for Intelligent Machines</vt:lpstr>
      <vt:lpstr>PowerPoint Presentation</vt:lpstr>
      <vt:lpstr>We Need to Revisit the Entire Stack</vt:lpstr>
      <vt:lpstr>We Need to Exploit Good Principles</vt:lpstr>
      <vt:lpstr>PIM Review and Open Problems</vt:lpstr>
      <vt:lpstr>PIM Review and Open Problems (II)</vt:lpstr>
      <vt:lpstr>A Longer Version of This Talk</vt:lpstr>
      <vt:lpstr>A Tutorial on PIM</vt:lpstr>
      <vt:lpstr>Funding Acknowledgments</vt:lpstr>
      <vt:lpstr>Acknowledgments</vt:lpstr>
      <vt:lpstr>PowerPoint Presentation</vt:lpstr>
      <vt:lpstr>SAFARI Newsletter April 2020 Edition</vt:lpstr>
      <vt:lpstr>SAFARI Newsletter January 2021 Edition</vt:lpstr>
      <vt:lpstr>Referenced Papers, Talks, Artifacts</vt:lpstr>
      <vt:lpstr>Intelligent Architectures for  Intelligent Machines</vt:lpstr>
      <vt:lpstr>Backup Slides</vt:lpstr>
      <vt:lpstr>A Quote from A Famous Architect</vt:lpstr>
      <vt:lpstr>Precedent-Based Design?</vt:lpstr>
      <vt:lpstr>Principled Design</vt:lpstr>
      <vt:lpstr>PowerPoint Presentation</vt:lpstr>
      <vt:lpstr>The Overarching Principle</vt:lpstr>
      <vt:lpstr>Another Example: Precedent-Based Design</vt:lpstr>
      <vt:lpstr>Principled Design</vt:lpstr>
      <vt:lpstr>Another Principled Design</vt:lpstr>
      <vt:lpstr>Another Principled Design</vt:lpstr>
      <vt:lpstr>Principle Applied to Another Structure</vt:lpstr>
      <vt:lpstr>The Overarching Principle</vt:lpstr>
      <vt:lpstr>Overarching Principles for Computing?</vt:lpstr>
      <vt:lpstr>Readings, Videos, Reference Materials</vt:lpstr>
      <vt:lpstr>More on My Research &amp; Teaching</vt:lpstr>
      <vt:lpstr>Brief Self Introduction</vt:lpstr>
      <vt:lpstr>Current Research Mission</vt:lpstr>
      <vt:lpstr>Four Key Current Directions</vt:lpstr>
      <vt:lpstr>The Transformation Hierarchy</vt:lpstr>
      <vt:lpstr>Axiom</vt:lpstr>
      <vt:lpstr>Current Research Mission &amp; Major Topics</vt:lpstr>
      <vt:lpstr>SAFARI Research Group</vt:lpstr>
      <vt:lpstr>PowerPoint Presentation</vt:lpstr>
      <vt:lpstr>SAFARI Newsletter January 2021 Edition</vt:lpstr>
      <vt:lpstr>SAFARI PhD and Post-Doc Alumni</vt:lpstr>
      <vt:lpstr>Principle: Teaching and Research</vt:lpstr>
      <vt:lpstr>Principle: Learning and Scholarship</vt:lpstr>
      <vt:lpstr>Principle: Insight and Ideas</vt:lpstr>
      <vt:lpstr>Principle: Learning and Scholarship</vt:lpstr>
      <vt:lpstr>Principle: Good Mindset, Goals &amp; Focus</vt:lpstr>
      <vt:lpstr>Research &amp; Teaching: Some Overview Talks</vt:lpstr>
      <vt:lpstr>Online Courses &amp; Lectures</vt:lpstr>
      <vt:lpstr>PowerPoint Presentation</vt:lpstr>
      <vt:lpstr>DDCA (Spring 2021)</vt:lpstr>
      <vt:lpstr>Comp Arch (Fall 2020)</vt:lpstr>
      <vt:lpstr>A Talk on Impactful Research &amp; Teaching</vt:lpstr>
      <vt:lpstr>More on the UPMEM PIM System</vt:lpstr>
      <vt:lpstr>An Interview on Research and Education</vt:lpstr>
      <vt:lpstr>More Thoughts and Suggestions</vt:lpstr>
      <vt:lpstr>Papers, Talks, Videos, Artifacts</vt:lpstr>
      <vt:lpstr>Data-Centric Architectures</vt:lpstr>
      <vt:lpstr>Corollaries: Architectures Today …</vt:lpstr>
      <vt:lpstr>Exploiting Data to Design             Intelligent Architectures</vt:lpstr>
      <vt:lpstr>System Architecture Design Today</vt:lpstr>
      <vt:lpstr>An Intelligent Architecture</vt:lpstr>
      <vt:lpstr>Self-Optimizing  Memory Controllers</vt:lpstr>
      <vt:lpstr>Memory Controller</vt:lpstr>
      <vt:lpstr>Why are Memory Controllers Difficult to Design?</vt:lpstr>
      <vt:lpstr>Many Memory Timing Constraints</vt:lpstr>
      <vt:lpstr>Many Memory Timing Constraints</vt:lpstr>
      <vt:lpstr>Memory Controller Design Is Becoming More Difficult</vt:lpstr>
      <vt:lpstr>Reality and Dream</vt:lpstr>
      <vt:lpstr>Self-Optimizing DRAM Controllers</vt:lpstr>
      <vt:lpstr>Self-Optimizing DRAM Controllers</vt:lpstr>
      <vt:lpstr>Self-Optimizing DRAM Controllers</vt:lpstr>
      <vt:lpstr>Self-Optimizing DRAM Controllers</vt:lpstr>
      <vt:lpstr>States, Actions, Rewards</vt:lpstr>
      <vt:lpstr>Performance Results</vt:lpstr>
      <vt:lpstr>Self Optimizing DRAM Controllers</vt:lpstr>
      <vt:lpstr>More on Self-Optimizing DRAM Controllers</vt:lpstr>
      <vt:lpstr>An Intelligent Architecture</vt:lpstr>
      <vt:lpstr>Challenge and Opportunity for Future</vt:lpstr>
      <vt:lpstr>Data-Aware Architectures</vt:lpstr>
      <vt:lpstr>Corollaries: Architectures Today …</vt:lpstr>
      <vt:lpstr>Data-Aware Architectures</vt:lpstr>
      <vt:lpstr>One Problem: Limited Expressiveness</vt:lpstr>
      <vt:lpstr>A Solution: More Expressive Interfaces</vt:lpstr>
      <vt:lpstr>Expressive (Memory) Interfaces</vt:lpstr>
      <vt:lpstr>X-MeM Aids Many Optimizations</vt:lpstr>
      <vt:lpstr>Expressive (Memory) Interfaces for GPUs</vt:lpstr>
      <vt:lpstr>An Example: Hybrid Memory Management</vt:lpstr>
      <vt:lpstr>An Example: Heterogeneous-Reliability Memory</vt:lpstr>
      <vt:lpstr>Exploiting Memory Error Tolerance  with Hybrid Memory Systems</vt:lpstr>
      <vt:lpstr>Heterogeneous-Reliability Memory</vt:lpstr>
      <vt:lpstr>More on Heterogeneous-Reliability Memory</vt:lpstr>
      <vt:lpstr>Another Example: EDEN for DNNs</vt:lpstr>
      <vt:lpstr>PowerPoint Presentation</vt:lpstr>
      <vt:lpstr>EDEN: Data-Aware Efficient DNN Inference</vt:lpstr>
      <vt:lpstr>SMASH: SW/HW Indexing Acceleration</vt:lpstr>
      <vt:lpstr>Data-Aware Virtual Memory Framework</vt:lpstr>
      <vt:lpstr>Challenge and Opportunity for Future</vt:lpstr>
      <vt:lpstr>End of Backup Slides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Mutlu  Onur</cp:lastModifiedBy>
  <cp:revision>2964</cp:revision>
  <cp:lastPrinted>2017-12-05T03:30:35Z</cp:lastPrinted>
  <dcterms:created xsi:type="dcterms:W3CDTF">2010-10-08T20:41:54Z</dcterms:created>
  <dcterms:modified xsi:type="dcterms:W3CDTF">2021-07-01T20:25:30Z</dcterms:modified>
</cp:coreProperties>
</file>