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9.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1.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4.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6.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7.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2.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3.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7" r:id="rId3"/>
    <p:sldMasterId id="2147483701" r:id="rId4"/>
    <p:sldMasterId id="2147483713" r:id="rId5"/>
    <p:sldMasterId id="2147483725" r:id="rId6"/>
    <p:sldMasterId id="2147483737" r:id="rId7"/>
    <p:sldMasterId id="2147483763" r:id="rId8"/>
    <p:sldMasterId id="2147483777" r:id="rId9"/>
    <p:sldMasterId id="2147483791" r:id="rId10"/>
    <p:sldMasterId id="2147483803" r:id="rId11"/>
    <p:sldMasterId id="2147483815" r:id="rId12"/>
    <p:sldMasterId id="2147483827" r:id="rId13"/>
    <p:sldMasterId id="2147483839" r:id="rId14"/>
    <p:sldMasterId id="2147483852" r:id="rId15"/>
    <p:sldMasterId id="2147483864" r:id="rId16"/>
    <p:sldMasterId id="2147483877" r:id="rId17"/>
    <p:sldMasterId id="2147483889" r:id="rId18"/>
    <p:sldMasterId id="2147483902" r:id="rId19"/>
    <p:sldMasterId id="2147483914" r:id="rId20"/>
    <p:sldMasterId id="2147483926" r:id="rId21"/>
    <p:sldMasterId id="2147483938" r:id="rId22"/>
    <p:sldMasterId id="2147483963" r:id="rId23"/>
    <p:sldMasterId id="2147483975" r:id="rId24"/>
    <p:sldMasterId id="2147483991" r:id="rId25"/>
    <p:sldMasterId id="2147484004" r:id="rId26"/>
    <p:sldMasterId id="2147484016" r:id="rId27"/>
    <p:sldMasterId id="2147484028" r:id="rId28"/>
  </p:sldMasterIdLst>
  <p:notesMasterIdLst>
    <p:notesMasterId r:id="rId212"/>
  </p:notesMasterIdLst>
  <p:handoutMasterIdLst>
    <p:handoutMasterId r:id="rId213"/>
  </p:handoutMasterIdLst>
  <p:sldIdLst>
    <p:sldId id="717" r:id="rId29"/>
    <p:sldId id="826" r:id="rId30"/>
    <p:sldId id="828" r:id="rId31"/>
    <p:sldId id="836" r:id="rId32"/>
    <p:sldId id="830" r:id="rId33"/>
    <p:sldId id="831" r:id="rId34"/>
    <p:sldId id="834" r:id="rId35"/>
    <p:sldId id="835" r:id="rId36"/>
    <p:sldId id="833" r:id="rId37"/>
    <p:sldId id="837" r:id="rId38"/>
    <p:sldId id="782" r:id="rId39"/>
    <p:sldId id="473" r:id="rId40"/>
    <p:sldId id="474" r:id="rId41"/>
    <p:sldId id="475" r:id="rId42"/>
    <p:sldId id="476" r:id="rId43"/>
    <p:sldId id="477" r:id="rId44"/>
    <p:sldId id="478" r:id="rId45"/>
    <p:sldId id="479" r:id="rId46"/>
    <p:sldId id="783" r:id="rId47"/>
    <p:sldId id="485" r:id="rId48"/>
    <p:sldId id="487" r:id="rId49"/>
    <p:sldId id="488" r:id="rId50"/>
    <p:sldId id="489" r:id="rId51"/>
    <p:sldId id="712" r:id="rId52"/>
    <p:sldId id="784" r:id="rId53"/>
    <p:sldId id="685" r:id="rId54"/>
    <p:sldId id="482" r:id="rId55"/>
    <p:sldId id="483" r:id="rId56"/>
    <p:sldId id="651" r:id="rId57"/>
    <p:sldId id="492" r:id="rId58"/>
    <p:sldId id="493" r:id="rId59"/>
    <p:sldId id="495" r:id="rId60"/>
    <p:sldId id="494" r:id="rId61"/>
    <p:sldId id="496" r:id="rId62"/>
    <p:sldId id="825" r:id="rId63"/>
    <p:sldId id="497" r:id="rId64"/>
    <p:sldId id="498" r:id="rId65"/>
    <p:sldId id="499" r:id="rId66"/>
    <p:sldId id="535" r:id="rId67"/>
    <p:sldId id="500" r:id="rId68"/>
    <p:sldId id="537" r:id="rId69"/>
    <p:sldId id="536" r:id="rId70"/>
    <p:sldId id="538" r:id="rId71"/>
    <p:sldId id="540" r:id="rId72"/>
    <p:sldId id="539" r:id="rId73"/>
    <p:sldId id="541" r:id="rId74"/>
    <p:sldId id="542" r:id="rId75"/>
    <p:sldId id="545" r:id="rId76"/>
    <p:sldId id="566" r:id="rId77"/>
    <p:sldId id="501" r:id="rId78"/>
    <p:sldId id="546" r:id="rId79"/>
    <p:sldId id="551" r:id="rId80"/>
    <p:sldId id="686" r:id="rId81"/>
    <p:sldId id="653" r:id="rId82"/>
    <p:sldId id="654" r:id="rId83"/>
    <p:sldId id="655" r:id="rId84"/>
    <p:sldId id="656" r:id="rId85"/>
    <p:sldId id="658" r:id="rId86"/>
    <p:sldId id="660" r:id="rId87"/>
    <p:sldId id="661" r:id="rId88"/>
    <p:sldId id="662" r:id="rId89"/>
    <p:sldId id="663" r:id="rId90"/>
    <p:sldId id="664" r:id="rId91"/>
    <p:sldId id="665" r:id="rId92"/>
    <p:sldId id="666" r:id="rId93"/>
    <p:sldId id="667" r:id="rId94"/>
    <p:sldId id="668" r:id="rId95"/>
    <p:sldId id="669" r:id="rId96"/>
    <p:sldId id="670" r:id="rId97"/>
    <p:sldId id="671" r:id="rId98"/>
    <p:sldId id="672" r:id="rId99"/>
    <p:sldId id="673" r:id="rId100"/>
    <p:sldId id="674" r:id="rId101"/>
    <p:sldId id="675" r:id="rId102"/>
    <p:sldId id="785" r:id="rId103"/>
    <p:sldId id="678" r:id="rId104"/>
    <p:sldId id="679" r:id="rId105"/>
    <p:sldId id="680" r:id="rId106"/>
    <p:sldId id="681" r:id="rId107"/>
    <p:sldId id="682" r:id="rId108"/>
    <p:sldId id="684" r:id="rId109"/>
    <p:sldId id="687" r:id="rId110"/>
    <p:sldId id="578" r:id="rId111"/>
    <p:sldId id="579" r:id="rId112"/>
    <p:sldId id="580" r:id="rId113"/>
    <p:sldId id="581" r:id="rId114"/>
    <p:sldId id="582" r:id="rId115"/>
    <p:sldId id="583" r:id="rId116"/>
    <p:sldId id="584" r:id="rId117"/>
    <p:sldId id="585" r:id="rId118"/>
    <p:sldId id="765" r:id="rId119"/>
    <p:sldId id="688" r:id="rId120"/>
    <p:sldId id="766" r:id="rId121"/>
    <p:sldId id="587" r:id="rId122"/>
    <p:sldId id="588" r:id="rId123"/>
    <p:sldId id="647" r:id="rId124"/>
    <p:sldId id="567" r:id="rId125"/>
    <p:sldId id="568" r:id="rId126"/>
    <p:sldId id="570" r:id="rId127"/>
    <p:sldId id="569" r:id="rId128"/>
    <p:sldId id="565" r:id="rId129"/>
    <p:sldId id="571" r:id="rId130"/>
    <p:sldId id="572" r:id="rId131"/>
    <p:sldId id="573" r:id="rId132"/>
    <p:sldId id="574" r:id="rId133"/>
    <p:sldId id="575" r:id="rId134"/>
    <p:sldId id="576" r:id="rId135"/>
    <p:sldId id="577" r:id="rId136"/>
    <p:sldId id="589" r:id="rId137"/>
    <p:sldId id="590" r:id="rId138"/>
    <p:sldId id="689" r:id="rId139"/>
    <p:sldId id="594" r:id="rId140"/>
    <p:sldId id="595" r:id="rId141"/>
    <p:sldId id="596" r:id="rId142"/>
    <p:sldId id="597" r:id="rId143"/>
    <p:sldId id="599" r:id="rId144"/>
    <p:sldId id="648" r:id="rId145"/>
    <p:sldId id="649" r:id="rId146"/>
    <p:sldId id="600" r:id="rId147"/>
    <p:sldId id="714" r:id="rId148"/>
    <p:sldId id="602" r:id="rId149"/>
    <p:sldId id="650" r:id="rId150"/>
    <p:sldId id="715" r:id="rId151"/>
    <p:sldId id="716" r:id="rId152"/>
    <p:sldId id="690" r:id="rId153"/>
    <p:sldId id="767" r:id="rId154"/>
    <p:sldId id="691" r:id="rId155"/>
    <p:sldId id="605" r:id="rId156"/>
    <p:sldId id="470" r:id="rId157"/>
    <p:sldId id="824" r:id="rId158"/>
    <p:sldId id="803" r:id="rId159"/>
    <p:sldId id="808" r:id="rId160"/>
    <p:sldId id="804" r:id="rId161"/>
    <p:sldId id="805" r:id="rId162"/>
    <p:sldId id="806" r:id="rId163"/>
    <p:sldId id="807" r:id="rId164"/>
    <p:sldId id="780" r:id="rId165"/>
    <p:sldId id="769" r:id="rId166"/>
    <p:sldId id="770" r:id="rId167"/>
    <p:sldId id="771" r:id="rId168"/>
    <p:sldId id="772" r:id="rId169"/>
    <p:sldId id="773" r:id="rId170"/>
    <p:sldId id="774" r:id="rId171"/>
    <p:sldId id="775" r:id="rId172"/>
    <p:sldId id="776" r:id="rId173"/>
    <p:sldId id="777" r:id="rId174"/>
    <p:sldId id="778" r:id="rId175"/>
    <p:sldId id="779" r:id="rId176"/>
    <p:sldId id="781" r:id="rId177"/>
    <p:sldId id="719" r:id="rId178"/>
    <p:sldId id="720" r:id="rId179"/>
    <p:sldId id="721" r:id="rId180"/>
    <p:sldId id="722" r:id="rId181"/>
    <p:sldId id="723" r:id="rId182"/>
    <p:sldId id="724" r:id="rId183"/>
    <p:sldId id="725" r:id="rId184"/>
    <p:sldId id="726" r:id="rId185"/>
    <p:sldId id="727" r:id="rId186"/>
    <p:sldId id="728" r:id="rId187"/>
    <p:sldId id="729" r:id="rId188"/>
    <p:sldId id="730" r:id="rId189"/>
    <p:sldId id="731" r:id="rId190"/>
    <p:sldId id="732" r:id="rId191"/>
    <p:sldId id="733" r:id="rId192"/>
    <p:sldId id="734" r:id="rId193"/>
    <p:sldId id="735" r:id="rId194"/>
    <p:sldId id="736" r:id="rId195"/>
    <p:sldId id="737" r:id="rId196"/>
    <p:sldId id="738" r:id="rId197"/>
    <p:sldId id="739" r:id="rId198"/>
    <p:sldId id="740" r:id="rId199"/>
    <p:sldId id="741" r:id="rId200"/>
    <p:sldId id="742" r:id="rId201"/>
    <p:sldId id="743" r:id="rId202"/>
    <p:sldId id="753" r:id="rId203"/>
    <p:sldId id="763" r:id="rId204"/>
    <p:sldId id="756" r:id="rId205"/>
    <p:sldId id="757" r:id="rId206"/>
    <p:sldId id="758" r:id="rId207"/>
    <p:sldId id="762" r:id="rId208"/>
    <p:sldId id="759" r:id="rId209"/>
    <p:sldId id="760" r:id="rId210"/>
    <p:sldId id="761" r:id="rId2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E2A"/>
    <a:srgbClr val="002060"/>
    <a:srgbClr val="FF0000"/>
    <a:srgbClr val="FFE085"/>
    <a:srgbClr val="000000"/>
    <a:srgbClr val="C00000"/>
    <a:srgbClr val="3B812F"/>
    <a:srgbClr val="CC99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8" autoAdjust="0"/>
    <p:restoredTop sz="98894" autoAdjust="0"/>
  </p:normalViewPr>
  <p:slideViewPr>
    <p:cSldViewPr>
      <p:cViewPr varScale="1">
        <p:scale>
          <a:sx n="111" d="100"/>
          <a:sy n="111" d="100"/>
        </p:scale>
        <p:origin x="-1528" y="-112"/>
      </p:cViewPr>
      <p:guideLst>
        <p:guide orient="horz" pos="2160"/>
        <p:guide pos="2880"/>
      </p:guideLst>
    </p:cSldViewPr>
  </p:slideViewPr>
  <p:outlineViewPr>
    <p:cViewPr>
      <p:scale>
        <a:sx n="33" d="100"/>
        <a:sy n="33" d="100"/>
      </p:scale>
      <p:origin x="0" y="13134"/>
    </p:cViewPr>
  </p:outlineViewPr>
  <p:notesTextViewPr>
    <p:cViewPr>
      <p:scale>
        <a:sx n="85" d="100"/>
        <a:sy n="85"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14.xml"/><Relationship Id="rId143" Type="http://schemas.openxmlformats.org/officeDocument/2006/relationships/slide" Target="slides/slide115.xml"/><Relationship Id="rId144" Type="http://schemas.openxmlformats.org/officeDocument/2006/relationships/slide" Target="slides/slide116.xml"/><Relationship Id="rId145" Type="http://schemas.openxmlformats.org/officeDocument/2006/relationships/slide" Target="slides/slide117.xml"/><Relationship Id="rId146" Type="http://schemas.openxmlformats.org/officeDocument/2006/relationships/slide" Target="slides/slide118.xml"/><Relationship Id="rId147" Type="http://schemas.openxmlformats.org/officeDocument/2006/relationships/slide" Target="slides/slide119.xml"/><Relationship Id="rId148" Type="http://schemas.openxmlformats.org/officeDocument/2006/relationships/slide" Target="slides/slide120.xml"/><Relationship Id="rId149" Type="http://schemas.openxmlformats.org/officeDocument/2006/relationships/slide" Target="slides/slide121.xml"/><Relationship Id="rId180" Type="http://schemas.openxmlformats.org/officeDocument/2006/relationships/slide" Target="slides/slide152.xml"/><Relationship Id="rId181" Type="http://schemas.openxmlformats.org/officeDocument/2006/relationships/slide" Target="slides/slide153.xml"/><Relationship Id="rId182" Type="http://schemas.openxmlformats.org/officeDocument/2006/relationships/slide" Target="slides/slide154.xml"/><Relationship Id="rId40" Type="http://schemas.openxmlformats.org/officeDocument/2006/relationships/slide" Target="slides/slide12.xml"/><Relationship Id="rId41" Type="http://schemas.openxmlformats.org/officeDocument/2006/relationships/slide" Target="slides/slide13.xml"/><Relationship Id="rId42" Type="http://schemas.openxmlformats.org/officeDocument/2006/relationships/slide" Target="slides/slide14.xml"/><Relationship Id="rId43" Type="http://schemas.openxmlformats.org/officeDocument/2006/relationships/slide" Target="slides/slide15.xml"/><Relationship Id="rId44" Type="http://schemas.openxmlformats.org/officeDocument/2006/relationships/slide" Target="slides/slide16.xml"/><Relationship Id="rId45" Type="http://schemas.openxmlformats.org/officeDocument/2006/relationships/slide" Target="slides/slide17.xml"/><Relationship Id="rId46" Type="http://schemas.openxmlformats.org/officeDocument/2006/relationships/slide" Target="slides/slide18.xml"/><Relationship Id="rId47" Type="http://schemas.openxmlformats.org/officeDocument/2006/relationships/slide" Target="slides/slide19.xml"/><Relationship Id="rId48" Type="http://schemas.openxmlformats.org/officeDocument/2006/relationships/slide" Target="slides/slide20.xml"/><Relationship Id="rId49" Type="http://schemas.openxmlformats.org/officeDocument/2006/relationships/slide" Target="slides/slide21.xml"/><Relationship Id="rId183" Type="http://schemas.openxmlformats.org/officeDocument/2006/relationships/slide" Target="slides/slide155.xml"/><Relationship Id="rId184" Type="http://schemas.openxmlformats.org/officeDocument/2006/relationships/slide" Target="slides/slide156.xml"/><Relationship Id="rId185" Type="http://schemas.openxmlformats.org/officeDocument/2006/relationships/slide" Target="slides/slide157.xml"/><Relationship Id="rId186" Type="http://schemas.openxmlformats.org/officeDocument/2006/relationships/slide" Target="slides/slide158.xml"/><Relationship Id="rId187" Type="http://schemas.openxmlformats.org/officeDocument/2006/relationships/slide" Target="slides/slide159.xml"/><Relationship Id="rId188" Type="http://schemas.openxmlformats.org/officeDocument/2006/relationships/slide" Target="slides/slide160.xml"/><Relationship Id="rId189" Type="http://schemas.openxmlformats.org/officeDocument/2006/relationships/slide" Target="slides/slide161.xml"/><Relationship Id="rId80" Type="http://schemas.openxmlformats.org/officeDocument/2006/relationships/slide" Target="slides/slide52.xml"/><Relationship Id="rId81" Type="http://schemas.openxmlformats.org/officeDocument/2006/relationships/slide" Target="slides/slide53.xml"/><Relationship Id="rId82" Type="http://schemas.openxmlformats.org/officeDocument/2006/relationships/slide" Target="slides/slide54.xml"/><Relationship Id="rId83" Type="http://schemas.openxmlformats.org/officeDocument/2006/relationships/slide" Target="slides/slide55.xml"/><Relationship Id="rId84" Type="http://schemas.openxmlformats.org/officeDocument/2006/relationships/slide" Target="slides/slide56.xml"/><Relationship Id="rId85" Type="http://schemas.openxmlformats.org/officeDocument/2006/relationships/slide" Target="slides/slide57.xml"/><Relationship Id="rId86" Type="http://schemas.openxmlformats.org/officeDocument/2006/relationships/slide" Target="slides/slide58.xml"/><Relationship Id="rId87" Type="http://schemas.openxmlformats.org/officeDocument/2006/relationships/slide" Target="slides/slide59.xml"/><Relationship Id="rId88" Type="http://schemas.openxmlformats.org/officeDocument/2006/relationships/slide" Target="slides/slide60.xml"/><Relationship Id="rId89" Type="http://schemas.openxmlformats.org/officeDocument/2006/relationships/slide" Target="slides/slide61.xml"/><Relationship Id="rId110" Type="http://schemas.openxmlformats.org/officeDocument/2006/relationships/slide" Target="slides/slide82.xml"/><Relationship Id="rId111" Type="http://schemas.openxmlformats.org/officeDocument/2006/relationships/slide" Target="slides/slide83.xml"/><Relationship Id="rId112" Type="http://schemas.openxmlformats.org/officeDocument/2006/relationships/slide" Target="slides/slide84.xml"/><Relationship Id="rId113" Type="http://schemas.openxmlformats.org/officeDocument/2006/relationships/slide" Target="slides/slide85.xml"/><Relationship Id="rId114" Type="http://schemas.openxmlformats.org/officeDocument/2006/relationships/slide" Target="slides/slide86.xml"/><Relationship Id="rId115" Type="http://schemas.openxmlformats.org/officeDocument/2006/relationships/slide" Target="slides/slide87.xml"/><Relationship Id="rId116" Type="http://schemas.openxmlformats.org/officeDocument/2006/relationships/slide" Target="slides/slide88.xml"/><Relationship Id="rId117" Type="http://schemas.openxmlformats.org/officeDocument/2006/relationships/slide" Target="slides/slide89.xml"/><Relationship Id="rId118" Type="http://schemas.openxmlformats.org/officeDocument/2006/relationships/slide" Target="slides/slide90.xml"/><Relationship Id="rId119" Type="http://schemas.openxmlformats.org/officeDocument/2006/relationships/slide" Target="slides/slide91.xml"/><Relationship Id="rId150" Type="http://schemas.openxmlformats.org/officeDocument/2006/relationships/slide" Target="slides/slide122.xml"/><Relationship Id="rId151" Type="http://schemas.openxmlformats.org/officeDocument/2006/relationships/slide" Target="slides/slide123.xml"/><Relationship Id="rId152" Type="http://schemas.openxmlformats.org/officeDocument/2006/relationships/slide" Target="slides/slide1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125.xml"/><Relationship Id="rId154" Type="http://schemas.openxmlformats.org/officeDocument/2006/relationships/slide" Target="slides/slide126.xml"/><Relationship Id="rId155" Type="http://schemas.openxmlformats.org/officeDocument/2006/relationships/slide" Target="slides/slide127.xml"/><Relationship Id="rId156" Type="http://schemas.openxmlformats.org/officeDocument/2006/relationships/slide" Target="slides/slide128.xml"/><Relationship Id="rId157" Type="http://schemas.openxmlformats.org/officeDocument/2006/relationships/slide" Target="slides/slide129.xml"/><Relationship Id="rId158" Type="http://schemas.openxmlformats.org/officeDocument/2006/relationships/slide" Target="slides/slide130.xml"/><Relationship Id="rId159" Type="http://schemas.openxmlformats.org/officeDocument/2006/relationships/slide" Target="slides/slide131.xml"/><Relationship Id="rId190" Type="http://schemas.openxmlformats.org/officeDocument/2006/relationships/slide" Target="slides/slide162.xml"/><Relationship Id="rId191" Type="http://schemas.openxmlformats.org/officeDocument/2006/relationships/slide" Target="slides/slide163.xml"/><Relationship Id="rId192" Type="http://schemas.openxmlformats.org/officeDocument/2006/relationships/slide" Target="slides/slide164.xml"/><Relationship Id="rId50" Type="http://schemas.openxmlformats.org/officeDocument/2006/relationships/slide" Target="slides/slide22.xml"/><Relationship Id="rId51" Type="http://schemas.openxmlformats.org/officeDocument/2006/relationships/slide" Target="slides/slide23.xml"/><Relationship Id="rId52" Type="http://schemas.openxmlformats.org/officeDocument/2006/relationships/slide" Target="slides/slide24.xml"/><Relationship Id="rId53" Type="http://schemas.openxmlformats.org/officeDocument/2006/relationships/slide" Target="slides/slide25.xml"/><Relationship Id="rId54" Type="http://schemas.openxmlformats.org/officeDocument/2006/relationships/slide" Target="slides/slide26.xml"/><Relationship Id="rId55" Type="http://schemas.openxmlformats.org/officeDocument/2006/relationships/slide" Target="slides/slide27.xml"/><Relationship Id="rId56" Type="http://schemas.openxmlformats.org/officeDocument/2006/relationships/slide" Target="slides/slide28.xml"/><Relationship Id="rId57" Type="http://schemas.openxmlformats.org/officeDocument/2006/relationships/slide" Target="slides/slide29.xml"/><Relationship Id="rId58" Type="http://schemas.openxmlformats.org/officeDocument/2006/relationships/slide" Target="slides/slide30.xml"/><Relationship Id="rId59" Type="http://schemas.openxmlformats.org/officeDocument/2006/relationships/slide" Target="slides/slide31.xml"/><Relationship Id="rId193" Type="http://schemas.openxmlformats.org/officeDocument/2006/relationships/slide" Target="slides/slide165.xml"/><Relationship Id="rId194" Type="http://schemas.openxmlformats.org/officeDocument/2006/relationships/slide" Target="slides/slide166.xml"/><Relationship Id="rId195" Type="http://schemas.openxmlformats.org/officeDocument/2006/relationships/slide" Target="slides/slide167.xml"/><Relationship Id="rId196" Type="http://schemas.openxmlformats.org/officeDocument/2006/relationships/slide" Target="slides/slide168.xml"/><Relationship Id="rId197" Type="http://schemas.openxmlformats.org/officeDocument/2006/relationships/slide" Target="slides/slide169.xml"/><Relationship Id="rId198" Type="http://schemas.openxmlformats.org/officeDocument/2006/relationships/slide" Target="slides/slide170.xml"/><Relationship Id="rId199" Type="http://schemas.openxmlformats.org/officeDocument/2006/relationships/slide" Target="slides/slide171.xml"/><Relationship Id="rId90" Type="http://schemas.openxmlformats.org/officeDocument/2006/relationships/slide" Target="slides/slide62.xml"/><Relationship Id="rId91" Type="http://schemas.openxmlformats.org/officeDocument/2006/relationships/slide" Target="slides/slide63.xml"/><Relationship Id="rId92" Type="http://schemas.openxmlformats.org/officeDocument/2006/relationships/slide" Target="slides/slide64.xml"/><Relationship Id="rId93" Type="http://schemas.openxmlformats.org/officeDocument/2006/relationships/slide" Target="slides/slide65.xml"/><Relationship Id="rId94" Type="http://schemas.openxmlformats.org/officeDocument/2006/relationships/slide" Target="slides/slide66.xml"/><Relationship Id="rId95" Type="http://schemas.openxmlformats.org/officeDocument/2006/relationships/slide" Target="slides/slide67.xml"/><Relationship Id="rId96" Type="http://schemas.openxmlformats.org/officeDocument/2006/relationships/slide" Target="slides/slide68.xml"/><Relationship Id="rId97" Type="http://schemas.openxmlformats.org/officeDocument/2006/relationships/slide" Target="slides/slide69.xml"/><Relationship Id="rId98" Type="http://schemas.openxmlformats.org/officeDocument/2006/relationships/slide" Target="slides/slide70.xml"/><Relationship Id="rId99" Type="http://schemas.openxmlformats.org/officeDocument/2006/relationships/slide" Target="slides/slide71.xml"/><Relationship Id="rId120" Type="http://schemas.openxmlformats.org/officeDocument/2006/relationships/slide" Target="slides/slide92.xml"/><Relationship Id="rId121" Type="http://schemas.openxmlformats.org/officeDocument/2006/relationships/slide" Target="slides/slide93.xml"/><Relationship Id="rId122" Type="http://schemas.openxmlformats.org/officeDocument/2006/relationships/slide" Target="slides/slide94.xml"/><Relationship Id="rId123" Type="http://schemas.openxmlformats.org/officeDocument/2006/relationships/slide" Target="slides/slide95.xml"/><Relationship Id="rId124" Type="http://schemas.openxmlformats.org/officeDocument/2006/relationships/slide" Target="slides/slide96.xml"/><Relationship Id="rId125" Type="http://schemas.openxmlformats.org/officeDocument/2006/relationships/slide" Target="slides/slide97.xml"/><Relationship Id="rId126" Type="http://schemas.openxmlformats.org/officeDocument/2006/relationships/slide" Target="slides/slide98.xml"/><Relationship Id="rId127" Type="http://schemas.openxmlformats.org/officeDocument/2006/relationships/slide" Target="slides/slide99.xml"/><Relationship Id="rId128" Type="http://schemas.openxmlformats.org/officeDocument/2006/relationships/slide" Target="slides/slide100.xml"/><Relationship Id="rId129" Type="http://schemas.openxmlformats.org/officeDocument/2006/relationships/slide" Target="slides/slide101.xml"/><Relationship Id="rId160" Type="http://schemas.openxmlformats.org/officeDocument/2006/relationships/slide" Target="slides/slide132.xml"/><Relationship Id="rId161" Type="http://schemas.openxmlformats.org/officeDocument/2006/relationships/slide" Target="slides/slide133.xml"/><Relationship Id="rId162" Type="http://schemas.openxmlformats.org/officeDocument/2006/relationships/slide" Target="slides/slide13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 Target="slides/slide1.xml"/><Relationship Id="rId163" Type="http://schemas.openxmlformats.org/officeDocument/2006/relationships/slide" Target="slides/slide135.xml"/><Relationship Id="rId164" Type="http://schemas.openxmlformats.org/officeDocument/2006/relationships/slide" Target="slides/slide136.xml"/><Relationship Id="rId165" Type="http://schemas.openxmlformats.org/officeDocument/2006/relationships/slide" Target="slides/slide137.xml"/><Relationship Id="rId166" Type="http://schemas.openxmlformats.org/officeDocument/2006/relationships/slide" Target="slides/slide138.xml"/><Relationship Id="rId167" Type="http://schemas.openxmlformats.org/officeDocument/2006/relationships/slide" Target="slides/slide139.xml"/><Relationship Id="rId168" Type="http://schemas.openxmlformats.org/officeDocument/2006/relationships/slide" Target="slides/slide140.xml"/><Relationship Id="rId169" Type="http://schemas.openxmlformats.org/officeDocument/2006/relationships/slide" Target="slides/slide141.xml"/><Relationship Id="rId200" Type="http://schemas.openxmlformats.org/officeDocument/2006/relationships/slide" Target="slides/slide172.xml"/><Relationship Id="rId201" Type="http://schemas.openxmlformats.org/officeDocument/2006/relationships/slide" Target="slides/slide173.xml"/><Relationship Id="rId202" Type="http://schemas.openxmlformats.org/officeDocument/2006/relationships/slide" Target="slides/slide174.xml"/><Relationship Id="rId203" Type="http://schemas.openxmlformats.org/officeDocument/2006/relationships/slide" Target="slides/slide175.xml"/><Relationship Id="rId60" Type="http://schemas.openxmlformats.org/officeDocument/2006/relationships/slide" Target="slides/slide32.xml"/><Relationship Id="rId61" Type="http://schemas.openxmlformats.org/officeDocument/2006/relationships/slide" Target="slides/slide33.xml"/><Relationship Id="rId62" Type="http://schemas.openxmlformats.org/officeDocument/2006/relationships/slide" Target="slides/slide34.xml"/><Relationship Id="rId63" Type="http://schemas.openxmlformats.org/officeDocument/2006/relationships/slide" Target="slides/slide35.xml"/><Relationship Id="rId64" Type="http://schemas.openxmlformats.org/officeDocument/2006/relationships/slide" Target="slides/slide36.xml"/><Relationship Id="rId65" Type="http://schemas.openxmlformats.org/officeDocument/2006/relationships/slide" Target="slides/slide37.xml"/><Relationship Id="rId66" Type="http://schemas.openxmlformats.org/officeDocument/2006/relationships/slide" Target="slides/slide38.xml"/><Relationship Id="rId67" Type="http://schemas.openxmlformats.org/officeDocument/2006/relationships/slide" Target="slides/slide39.xml"/><Relationship Id="rId68" Type="http://schemas.openxmlformats.org/officeDocument/2006/relationships/slide" Target="slides/slide40.xml"/><Relationship Id="rId69" Type="http://schemas.openxmlformats.org/officeDocument/2006/relationships/slide" Target="slides/slide41.xml"/><Relationship Id="rId204" Type="http://schemas.openxmlformats.org/officeDocument/2006/relationships/slide" Target="slides/slide176.xml"/><Relationship Id="rId205" Type="http://schemas.openxmlformats.org/officeDocument/2006/relationships/slide" Target="slides/slide177.xml"/><Relationship Id="rId206" Type="http://schemas.openxmlformats.org/officeDocument/2006/relationships/slide" Target="slides/slide178.xml"/><Relationship Id="rId207" Type="http://schemas.openxmlformats.org/officeDocument/2006/relationships/slide" Target="slides/slide179.xml"/><Relationship Id="rId208" Type="http://schemas.openxmlformats.org/officeDocument/2006/relationships/slide" Target="slides/slide180.xml"/><Relationship Id="rId209" Type="http://schemas.openxmlformats.org/officeDocument/2006/relationships/slide" Target="slides/slide181.xml"/><Relationship Id="rId130" Type="http://schemas.openxmlformats.org/officeDocument/2006/relationships/slide" Target="slides/slide102.xml"/><Relationship Id="rId131" Type="http://schemas.openxmlformats.org/officeDocument/2006/relationships/slide" Target="slides/slide103.xml"/><Relationship Id="rId132" Type="http://schemas.openxmlformats.org/officeDocument/2006/relationships/slide" Target="slides/slide104.xml"/><Relationship Id="rId133" Type="http://schemas.openxmlformats.org/officeDocument/2006/relationships/slide" Target="slides/slide105.xml"/><Relationship Id="rId134" Type="http://schemas.openxmlformats.org/officeDocument/2006/relationships/slide" Target="slides/slide106.xml"/><Relationship Id="rId135" Type="http://schemas.openxmlformats.org/officeDocument/2006/relationships/slide" Target="slides/slide107.xml"/><Relationship Id="rId136" Type="http://schemas.openxmlformats.org/officeDocument/2006/relationships/slide" Target="slides/slide108.xml"/><Relationship Id="rId137" Type="http://schemas.openxmlformats.org/officeDocument/2006/relationships/slide" Target="slides/slide109.xml"/><Relationship Id="rId138" Type="http://schemas.openxmlformats.org/officeDocument/2006/relationships/slide" Target="slides/slide110.xml"/><Relationship Id="rId139" Type="http://schemas.openxmlformats.org/officeDocument/2006/relationships/slide" Target="slides/slide111.xml"/><Relationship Id="rId170" Type="http://schemas.openxmlformats.org/officeDocument/2006/relationships/slide" Target="slides/slide142.xml"/><Relationship Id="rId171" Type="http://schemas.openxmlformats.org/officeDocument/2006/relationships/slide" Target="slides/slide143.xml"/><Relationship Id="rId172" Type="http://schemas.openxmlformats.org/officeDocument/2006/relationships/slide" Target="slides/slide144.xml"/><Relationship Id="rId30" Type="http://schemas.openxmlformats.org/officeDocument/2006/relationships/slide" Target="slides/slide2.xml"/><Relationship Id="rId31" Type="http://schemas.openxmlformats.org/officeDocument/2006/relationships/slide" Target="slides/slide3.xml"/><Relationship Id="rId32" Type="http://schemas.openxmlformats.org/officeDocument/2006/relationships/slide" Target="slides/slide4.xml"/><Relationship Id="rId33" Type="http://schemas.openxmlformats.org/officeDocument/2006/relationships/slide" Target="slides/slide5.xml"/><Relationship Id="rId34" Type="http://schemas.openxmlformats.org/officeDocument/2006/relationships/slide" Target="slides/slide6.xml"/><Relationship Id="rId35" Type="http://schemas.openxmlformats.org/officeDocument/2006/relationships/slide" Target="slides/slide7.xml"/><Relationship Id="rId36" Type="http://schemas.openxmlformats.org/officeDocument/2006/relationships/slide" Target="slides/slide8.xml"/><Relationship Id="rId37" Type="http://schemas.openxmlformats.org/officeDocument/2006/relationships/slide" Target="slides/slide9.xml"/><Relationship Id="rId38" Type="http://schemas.openxmlformats.org/officeDocument/2006/relationships/slide" Target="slides/slide10.xml"/><Relationship Id="rId39" Type="http://schemas.openxmlformats.org/officeDocument/2006/relationships/slide" Target="slides/slide11.xml"/><Relationship Id="rId173" Type="http://schemas.openxmlformats.org/officeDocument/2006/relationships/slide" Target="slides/slide145.xml"/><Relationship Id="rId174" Type="http://schemas.openxmlformats.org/officeDocument/2006/relationships/slide" Target="slides/slide146.xml"/><Relationship Id="rId175" Type="http://schemas.openxmlformats.org/officeDocument/2006/relationships/slide" Target="slides/slide147.xml"/><Relationship Id="rId176" Type="http://schemas.openxmlformats.org/officeDocument/2006/relationships/slide" Target="slides/slide148.xml"/><Relationship Id="rId177" Type="http://schemas.openxmlformats.org/officeDocument/2006/relationships/slide" Target="slides/slide149.xml"/><Relationship Id="rId178" Type="http://schemas.openxmlformats.org/officeDocument/2006/relationships/slide" Target="slides/slide150.xml"/><Relationship Id="rId179" Type="http://schemas.openxmlformats.org/officeDocument/2006/relationships/slide" Target="slides/slide151.xml"/><Relationship Id="rId210" Type="http://schemas.openxmlformats.org/officeDocument/2006/relationships/slide" Target="slides/slide182.xml"/><Relationship Id="rId211" Type="http://schemas.openxmlformats.org/officeDocument/2006/relationships/slide" Target="slides/slide183.xml"/><Relationship Id="rId212" Type="http://schemas.openxmlformats.org/officeDocument/2006/relationships/notesMaster" Target="notesMasters/notesMaster1.xml"/><Relationship Id="rId213" Type="http://schemas.openxmlformats.org/officeDocument/2006/relationships/handoutMaster" Target="handoutMasters/handoutMaster1.xml"/><Relationship Id="rId70" Type="http://schemas.openxmlformats.org/officeDocument/2006/relationships/slide" Target="slides/slide42.xml"/><Relationship Id="rId71" Type="http://schemas.openxmlformats.org/officeDocument/2006/relationships/slide" Target="slides/slide43.xml"/><Relationship Id="rId72" Type="http://schemas.openxmlformats.org/officeDocument/2006/relationships/slide" Target="slides/slide44.xml"/><Relationship Id="rId73" Type="http://schemas.openxmlformats.org/officeDocument/2006/relationships/slide" Target="slides/slide45.xml"/><Relationship Id="rId74" Type="http://schemas.openxmlformats.org/officeDocument/2006/relationships/slide" Target="slides/slide46.xml"/><Relationship Id="rId75" Type="http://schemas.openxmlformats.org/officeDocument/2006/relationships/slide" Target="slides/slide47.xml"/><Relationship Id="rId76" Type="http://schemas.openxmlformats.org/officeDocument/2006/relationships/slide" Target="slides/slide48.xml"/><Relationship Id="rId77" Type="http://schemas.openxmlformats.org/officeDocument/2006/relationships/slide" Target="slides/slide49.xml"/><Relationship Id="rId78" Type="http://schemas.openxmlformats.org/officeDocument/2006/relationships/slide" Target="slides/slide50.xml"/><Relationship Id="rId79" Type="http://schemas.openxmlformats.org/officeDocument/2006/relationships/slide" Target="slides/slide51.xml"/><Relationship Id="rId214" Type="http://schemas.openxmlformats.org/officeDocument/2006/relationships/printerSettings" Target="printerSettings/printerSettings1.bin"/><Relationship Id="rId215" Type="http://schemas.openxmlformats.org/officeDocument/2006/relationships/presProps" Target="presProps.xml"/><Relationship Id="rId216" Type="http://schemas.openxmlformats.org/officeDocument/2006/relationships/viewProps" Target="viewProps.xml"/><Relationship Id="rId217" Type="http://schemas.openxmlformats.org/officeDocument/2006/relationships/theme" Target="theme/theme1.xml"/><Relationship Id="rId2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72.xml"/><Relationship Id="rId101" Type="http://schemas.openxmlformats.org/officeDocument/2006/relationships/slide" Target="slides/slide73.xml"/><Relationship Id="rId102" Type="http://schemas.openxmlformats.org/officeDocument/2006/relationships/slide" Target="slides/slide74.xml"/><Relationship Id="rId103" Type="http://schemas.openxmlformats.org/officeDocument/2006/relationships/slide" Target="slides/slide75.xml"/><Relationship Id="rId104" Type="http://schemas.openxmlformats.org/officeDocument/2006/relationships/slide" Target="slides/slide76.xml"/><Relationship Id="rId105" Type="http://schemas.openxmlformats.org/officeDocument/2006/relationships/slide" Target="slides/slide77.xml"/><Relationship Id="rId106" Type="http://schemas.openxmlformats.org/officeDocument/2006/relationships/slide" Target="slides/slide78.xml"/><Relationship Id="rId107" Type="http://schemas.openxmlformats.org/officeDocument/2006/relationships/slide" Target="slides/slide79.xml"/><Relationship Id="rId108" Type="http://schemas.openxmlformats.org/officeDocument/2006/relationships/slide" Target="slides/slide80.xml"/><Relationship Id="rId109" Type="http://schemas.openxmlformats.org/officeDocument/2006/relationships/slide" Target="slides/slide81.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12.xml"/><Relationship Id="rId141" Type="http://schemas.openxmlformats.org/officeDocument/2006/relationships/slide" Target="slides/slide113.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Documents%20and%20Settings\Suleman\Desktop\Copy%20(6)%20of%20Copy%20of%20scale.xls"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Documents%20and%20Settings\Suleman\Desktop\Copy%20(7)%20of%20Copy%20of%20scale.xls"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Documents%20and%20Settings\Suleman\Desktop\Copy%20(8)%20of%20Copy%20of%20scale.xls"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Documents%20and%20Settings\Suleman\Desktop\Copy%20(10)%20of%20Copy%20of%20scale.xls" TargetMode="External"/></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Documents%20and%20Settings\Suleman\Desktop\Copy%20(10)%20of%20Copy%20of%20scale.xls"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Documents%20and%20Settings\Suleman\Desktop\Copy%20(11)%20of%20Copy%20of%20scale.xls"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Documents%20and%20Settings\Suleman\Desktop\Copy%20(12)%20of%20Copy%20of%20scale.xls"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8.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2.xlsx"/></Relationships>
</file>

<file path=ppt/charts/_rels/chart19.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jjm:Documents:SAFARI:hpl:cal:CAL:qual_graph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5.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7.xlsx"/></Relationships>
</file>

<file path=ppt/charts/_rels/chart26.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package" Target="../embeddings/Microsoft_Excel_Sheet8.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Suleman\Desktop\Copy%20of%20Copy%20of%20scale.xls"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Suleman\Desktop\Copy%20(2)%20of%20Copy%20of%20scale.xls"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Documents%20and%20Settings\Suleman\Desktop\Copy%20(3)%20of%20Copy%20of%20scale.xls"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Suleman\Desktop\Copy%20(4)%20of%20Copy%20of%20scale.xls"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Documents%20and%20Settings\Suleman\Desktop\Copy%20(6)%20of%20Copy%20of%20sca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1553567240"/>
        <c:axId val="1553584888"/>
      </c:scatterChart>
      <c:valAx>
        <c:axId val="155356724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3584888"/>
        <c:crosses val="autoZero"/>
        <c:crossBetween val="midCat"/>
        <c:majorUnit val="8.0"/>
      </c:valAx>
      <c:valAx>
        <c:axId val="1553584888"/>
        <c:scaling>
          <c:orientation val="minMax"/>
          <c:max val="8.0"/>
        </c:scaling>
        <c:delete val="0"/>
        <c:axPos val="l"/>
        <c:numFmt formatCode="General" sourceLinked="1"/>
        <c:majorTickMark val="out"/>
        <c:minorTickMark val="none"/>
        <c:tickLblPos val="nextTo"/>
        <c:crossAx val="1553567240"/>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3.4178</c:v>
                </c:pt>
                <c:pt idx="2">
                  <c:v>4.6398</c:v>
                </c:pt>
                <c:pt idx="3">
                  <c:v>5.3483</c:v>
                </c:pt>
                <c:pt idx="4">
                  <c:v>7.679300000000001</c:v>
                </c:pt>
                <c:pt idx="5">
                  <c:v>8.040600000000001</c:v>
                </c:pt>
                <c:pt idx="6">
                  <c:v>8.1884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1.9785</c:v>
                </c:pt>
                <c:pt idx="1">
                  <c:v>3.358099999999997</c:v>
                </c:pt>
                <c:pt idx="2">
                  <c:v>4.147899999999995</c:v>
                </c:pt>
                <c:pt idx="3">
                  <c:v>4.822999999999975</c:v>
                </c:pt>
                <c:pt idx="4">
                  <c:v>7.0395</c:v>
                </c:pt>
                <c:pt idx="5">
                  <c:v>7.8384</c:v>
                </c:pt>
                <c:pt idx="6">
                  <c:v>9.183000000000001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1.974100000000004</c:v>
                </c:pt>
                <c:pt idx="1">
                  <c:v>3.1079</c:v>
                </c:pt>
                <c:pt idx="2">
                  <c:v>4.5331</c:v>
                </c:pt>
                <c:pt idx="3">
                  <c:v>5.812499999999996</c:v>
                </c:pt>
                <c:pt idx="4">
                  <c:v>8.9718</c:v>
                </c:pt>
                <c:pt idx="5">
                  <c:v>10.4681</c:v>
                </c:pt>
                <c:pt idx="6">
                  <c:v>12.399</c:v>
                </c:pt>
              </c:numCache>
            </c:numRef>
          </c:yVal>
          <c:smooth val="1"/>
        </c:ser>
        <c:dLbls>
          <c:showLegendKey val="0"/>
          <c:showVal val="0"/>
          <c:showCatName val="0"/>
          <c:showSerName val="0"/>
          <c:showPercent val="0"/>
          <c:showBubbleSize val="0"/>
        </c:dLbls>
        <c:axId val="1551586552"/>
        <c:axId val="1551660936"/>
      </c:scatterChart>
      <c:valAx>
        <c:axId val="155158655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1660936"/>
        <c:crosses val="autoZero"/>
        <c:crossBetween val="midCat"/>
        <c:majorUnit val="8.0"/>
      </c:valAx>
      <c:valAx>
        <c:axId val="1551660936"/>
        <c:scaling>
          <c:orientation val="minMax"/>
        </c:scaling>
        <c:delete val="0"/>
        <c:axPos val="l"/>
        <c:numFmt formatCode="General" sourceLinked="1"/>
        <c:majorTickMark val="out"/>
        <c:minorTickMark val="none"/>
        <c:tickLblPos val="nextTo"/>
        <c:crossAx val="155158655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2.74750000000001</c:v>
                </c:pt>
                <c:pt idx="2">
                  <c:v>2.7485</c:v>
                </c:pt>
                <c:pt idx="3">
                  <c:v>2.6792</c:v>
                </c:pt>
                <c:pt idx="4">
                  <c:v>2.6439</c:v>
                </c:pt>
                <c:pt idx="5">
                  <c:v>2.539799999999999</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1.061899999999995</c:v>
                </c:pt>
                <c:pt idx="1">
                  <c:v>2.366</c:v>
                </c:pt>
                <c:pt idx="2">
                  <c:v>2.833699999999998</c:v>
                </c:pt>
                <c:pt idx="3">
                  <c:v>2.7351</c:v>
                </c:pt>
                <c:pt idx="4">
                  <c:v>2.696699999999998</c:v>
                </c:pt>
                <c:pt idx="5">
                  <c:v>2.5574</c:v>
                </c:pt>
                <c:pt idx="6">
                  <c:v>2.4847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1.061899999999995</c:v>
                </c:pt>
                <c:pt idx="1">
                  <c:v>4.4602</c:v>
                </c:pt>
                <c:pt idx="2">
                  <c:v>5.1412</c:v>
                </c:pt>
                <c:pt idx="3">
                  <c:v>5.1328</c:v>
                </c:pt>
                <c:pt idx="4">
                  <c:v>5.124199999999965</c:v>
                </c:pt>
                <c:pt idx="5">
                  <c:v>5.1408</c:v>
                </c:pt>
                <c:pt idx="6">
                  <c:v>5.169099999999998</c:v>
                </c:pt>
              </c:numCache>
            </c:numRef>
          </c:yVal>
          <c:smooth val="1"/>
        </c:ser>
        <c:dLbls>
          <c:showLegendKey val="0"/>
          <c:showVal val="0"/>
          <c:showCatName val="0"/>
          <c:showSerName val="0"/>
          <c:showPercent val="0"/>
          <c:showBubbleSize val="0"/>
        </c:dLbls>
        <c:axId val="1551697048"/>
        <c:axId val="1551702168"/>
      </c:scatterChart>
      <c:valAx>
        <c:axId val="1551697048"/>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1702168"/>
        <c:crosses val="autoZero"/>
        <c:crossBetween val="midCat"/>
        <c:majorUnit val="8.0"/>
      </c:valAx>
      <c:valAx>
        <c:axId val="1551702168"/>
        <c:scaling>
          <c:orientation val="minMax"/>
        </c:scaling>
        <c:delete val="0"/>
        <c:axPos val="l"/>
        <c:numFmt formatCode="General" sourceLinked="1"/>
        <c:majorTickMark val="out"/>
        <c:minorTickMark val="none"/>
        <c:tickLblPos val="nextTo"/>
        <c:crossAx val="1551697048"/>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3.2573</c:v>
                </c:pt>
                <c:pt idx="2">
                  <c:v>5.307599999999994</c:v>
                </c:pt>
                <c:pt idx="3">
                  <c:v>6.0964</c:v>
                </c:pt>
                <c:pt idx="4">
                  <c:v>7.0564</c:v>
                </c:pt>
                <c:pt idx="5">
                  <c:v>7.110999999999986</c:v>
                </c:pt>
                <c:pt idx="6">
                  <c:v>6.8937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1.1843</c:v>
                </c:pt>
                <c:pt idx="1">
                  <c:v>2.0748</c:v>
                </c:pt>
                <c:pt idx="2">
                  <c:v>3.875599999999998</c:v>
                </c:pt>
                <c:pt idx="3">
                  <c:v>5.5328</c:v>
                </c:pt>
                <c:pt idx="4">
                  <c:v>6.629899999999996</c:v>
                </c:pt>
                <c:pt idx="5">
                  <c:v>7.642999999999985</c:v>
                </c:pt>
                <c:pt idx="6">
                  <c:v>7.5889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1.1839</c:v>
                </c:pt>
                <c:pt idx="1">
                  <c:v>3.345899999999998</c:v>
                </c:pt>
                <c:pt idx="2">
                  <c:v>5.3486</c:v>
                </c:pt>
                <c:pt idx="3">
                  <c:v>7.3722</c:v>
                </c:pt>
                <c:pt idx="4">
                  <c:v>8.255600000000004</c:v>
                </c:pt>
                <c:pt idx="5">
                  <c:v>8.713500000000001</c:v>
                </c:pt>
                <c:pt idx="6">
                  <c:v>8.462900000000004</c:v>
                </c:pt>
              </c:numCache>
            </c:numRef>
          </c:yVal>
          <c:smooth val="1"/>
        </c:ser>
        <c:dLbls>
          <c:showLegendKey val="0"/>
          <c:showVal val="0"/>
          <c:showCatName val="0"/>
          <c:showSerName val="0"/>
          <c:showPercent val="0"/>
          <c:showBubbleSize val="0"/>
        </c:dLbls>
        <c:axId val="1555906792"/>
        <c:axId val="1555911912"/>
      </c:scatterChart>
      <c:valAx>
        <c:axId val="155590679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911912"/>
        <c:crosses val="autoZero"/>
        <c:crossBetween val="midCat"/>
        <c:majorUnit val="8.0"/>
      </c:valAx>
      <c:valAx>
        <c:axId val="1555911912"/>
        <c:scaling>
          <c:orientation val="minMax"/>
        </c:scaling>
        <c:delete val="0"/>
        <c:axPos val="l"/>
        <c:numFmt formatCode="General" sourceLinked="1"/>
        <c:majorTickMark val="out"/>
        <c:minorTickMark val="none"/>
        <c:tickLblPos val="nextTo"/>
        <c:crossAx val="155590679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1.841</c:v>
                </c:pt>
                <c:pt idx="1">
                  <c:v>3.28430000000001</c:v>
                </c:pt>
                <c:pt idx="2">
                  <c:v>4.4047</c:v>
                </c:pt>
                <c:pt idx="3">
                  <c:v>5.719700000000001</c:v>
                </c:pt>
                <c:pt idx="4">
                  <c:v>6.227199999999995</c:v>
                </c:pt>
                <c:pt idx="5">
                  <c:v>5.4377</c:v>
                </c:pt>
                <c:pt idx="6">
                  <c:v>4.604699999999997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555948216"/>
        <c:axId val="1555953336"/>
      </c:scatterChart>
      <c:valAx>
        <c:axId val="155594821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953336"/>
        <c:crosses val="autoZero"/>
        <c:crossBetween val="midCat"/>
        <c:majorUnit val="8.0"/>
      </c:valAx>
      <c:valAx>
        <c:axId val="1555953336"/>
        <c:scaling>
          <c:orientation val="minMax"/>
        </c:scaling>
        <c:delete val="0"/>
        <c:axPos val="l"/>
        <c:numFmt formatCode="General" sourceLinked="1"/>
        <c:majorTickMark val="out"/>
        <c:minorTickMark val="none"/>
        <c:tickLblPos val="nextTo"/>
        <c:crossAx val="155594821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3.2331</c:v>
                </c:pt>
                <c:pt idx="2">
                  <c:v>5.5182</c:v>
                </c:pt>
                <c:pt idx="3">
                  <c:v>6.3488</c:v>
                </c:pt>
                <c:pt idx="4">
                  <c:v>7.4295</c:v>
                </c:pt>
                <c:pt idx="5">
                  <c:v>7.0684</c:v>
                </c:pt>
                <c:pt idx="6">
                  <c:v>5.0469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1.857399999999995</c:v>
                </c:pt>
                <c:pt idx="1">
                  <c:v>3.3207</c:v>
                </c:pt>
                <c:pt idx="2">
                  <c:v>5.3037</c:v>
                </c:pt>
                <c:pt idx="3">
                  <c:v>6.214399999999999</c:v>
                </c:pt>
                <c:pt idx="4">
                  <c:v>7.1436</c:v>
                </c:pt>
                <c:pt idx="5">
                  <c:v>6.813899999999998</c:v>
                </c:pt>
                <c:pt idx="6">
                  <c:v>6.4971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1.857399999999995</c:v>
                </c:pt>
                <c:pt idx="1">
                  <c:v>3.2783</c:v>
                </c:pt>
                <c:pt idx="2">
                  <c:v>5.746</c:v>
                </c:pt>
                <c:pt idx="3">
                  <c:v>7.2078</c:v>
                </c:pt>
                <c:pt idx="4">
                  <c:v>9.214899999999998</c:v>
                </c:pt>
                <c:pt idx="5">
                  <c:v>9.531700000000001</c:v>
                </c:pt>
                <c:pt idx="6">
                  <c:v>7.9959</c:v>
                </c:pt>
              </c:numCache>
            </c:numRef>
          </c:yVal>
          <c:smooth val="1"/>
        </c:ser>
        <c:dLbls>
          <c:showLegendKey val="0"/>
          <c:showVal val="0"/>
          <c:showCatName val="0"/>
          <c:showSerName val="0"/>
          <c:showPercent val="0"/>
          <c:showBubbleSize val="0"/>
        </c:dLbls>
        <c:axId val="1555980504"/>
        <c:axId val="1555985432"/>
      </c:scatterChart>
      <c:valAx>
        <c:axId val="155598050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985432"/>
        <c:crosses val="autoZero"/>
        <c:crossBetween val="midCat"/>
        <c:majorUnit val="8.0"/>
      </c:valAx>
      <c:valAx>
        <c:axId val="1555985432"/>
        <c:scaling>
          <c:orientation val="minMax"/>
        </c:scaling>
        <c:delete val="0"/>
        <c:axPos val="l"/>
        <c:numFmt formatCode="General" sourceLinked="1"/>
        <c:majorTickMark val="out"/>
        <c:minorTickMark val="none"/>
        <c:tickLblPos val="nextTo"/>
        <c:crossAx val="155598050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1.0162</c:v>
                </c:pt>
                <c:pt idx="2">
                  <c:v>1.1798</c:v>
                </c:pt>
                <c:pt idx="3">
                  <c:v>1.6524</c:v>
                </c:pt>
                <c:pt idx="4">
                  <c:v>1.9567</c:v>
                </c:pt>
                <c:pt idx="5">
                  <c:v>2.1513</c:v>
                </c:pt>
                <c:pt idx="6">
                  <c:v>2.474699999999998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1.039799999999994</c:v>
                </c:pt>
                <c:pt idx="1">
                  <c:v>1.0484</c:v>
                </c:pt>
                <c:pt idx="2">
                  <c:v>1.208599999999995</c:v>
                </c:pt>
                <c:pt idx="3">
                  <c:v>1.5729</c:v>
                </c:pt>
                <c:pt idx="4">
                  <c:v>1.9212</c:v>
                </c:pt>
                <c:pt idx="5">
                  <c:v>2.1253</c:v>
                </c:pt>
                <c:pt idx="6">
                  <c:v>2.4374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1.039799999999994</c:v>
                </c:pt>
                <c:pt idx="1">
                  <c:v>1.0084</c:v>
                </c:pt>
                <c:pt idx="2">
                  <c:v>1.211199999999994</c:v>
                </c:pt>
                <c:pt idx="3">
                  <c:v>1.6315</c:v>
                </c:pt>
                <c:pt idx="4">
                  <c:v>2.1882</c:v>
                </c:pt>
                <c:pt idx="5">
                  <c:v>2.386099999999998</c:v>
                </c:pt>
                <c:pt idx="6">
                  <c:v>2.805299999999998</c:v>
                </c:pt>
              </c:numCache>
            </c:numRef>
          </c:yVal>
          <c:smooth val="1"/>
        </c:ser>
        <c:dLbls>
          <c:showLegendKey val="0"/>
          <c:showVal val="0"/>
          <c:showCatName val="0"/>
          <c:showSerName val="0"/>
          <c:showPercent val="0"/>
          <c:showBubbleSize val="0"/>
        </c:dLbls>
        <c:axId val="1556022984"/>
        <c:axId val="1556028104"/>
      </c:scatterChart>
      <c:valAx>
        <c:axId val="155602298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6028104"/>
        <c:crosses val="autoZero"/>
        <c:crossBetween val="midCat"/>
        <c:majorUnit val="8.0"/>
      </c:valAx>
      <c:valAx>
        <c:axId val="1556028104"/>
        <c:scaling>
          <c:orientation val="minMax"/>
        </c:scaling>
        <c:delete val="0"/>
        <c:axPos val="l"/>
        <c:numFmt formatCode="General" sourceLinked="1"/>
        <c:majorTickMark val="out"/>
        <c:minorTickMark val="none"/>
        <c:tickLblPos val="nextTo"/>
        <c:crossAx val="155602298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3.011599999999999</c:v>
                </c:pt>
                <c:pt idx="2">
                  <c:v>4.387099999999997</c:v>
                </c:pt>
                <c:pt idx="3">
                  <c:v>5.9208</c:v>
                </c:pt>
                <c:pt idx="4">
                  <c:v>6.648099999999998</c:v>
                </c:pt>
                <c:pt idx="5">
                  <c:v>6.895999999999995</c:v>
                </c:pt>
                <c:pt idx="6">
                  <c:v>6.971100000000003</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2.850299999999997</c:v>
                </c:pt>
                <c:pt idx="1">
                  <c:v>3.012199999999999</c:v>
                </c:pt>
                <c:pt idx="2">
                  <c:v>4.7865</c:v>
                </c:pt>
                <c:pt idx="3">
                  <c:v>6.8903</c:v>
                </c:pt>
                <c:pt idx="4">
                  <c:v>7.1032</c:v>
                </c:pt>
                <c:pt idx="5">
                  <c:v>8.228099999999997</c:v>
                </c:pt>
                <c:pt idx="6">
                  <c:v>9.047099999999998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2.8477</c:v>
                </c:pt>
                <c:pt idx="1">
                  <c:v>3.0444</c:v>
                </c:pt>
                <c:pt idx="2">
                  <c:v>5.427999999999995</c:v>
                </c:pt>
                <c:pt idx="3">
                  <c:v>6.692199999999984</c:v>
                </c:pt>
                <c:pt idx="4">
                  <c:v>7.0494</c:v>
                </c:pt>
                <c:pt idx="5">
                  <c:v>8.754100000000001</c:v>
                </c:pt>
                <c:pt idx="6">
                  <c:v>9.5836</c:v>
                </c:pt>
              </c:numCache>
            </c:numRef>
          </c:yVal>
          <c:smooth val="1"/>
        </c:ser>
        <c:dLbls>
          <c:showLegendKey val="0"/>
          <c:showVal val="0"/>
          <c:showCatName val="0"/>
          <c:showSerName val="0"/>
          <c:showPercent val="0"/>
          <c:showBubbleSize val="0"/>
        </c:dLbls>
        <c:axId val="1539349064"/>
        <c:axId val="1551626680"/>
      </c:scatterChart>
      <c:valAx>
        <c:axId val="153934906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1626680"/>
        <c:crosses val="autoZero"/>
        <c:crossBetween val="midCat"/>
        <c:majorUnit val="8.0"/>
      </c:valAx>
      <c:valAx>
        <c:axId val="1551626680"/>
        <c:scaling>
          <c:orientation val="minMax"/>
        </c:scaling>
        <c:delete val="0"/>
        <c:axPos val="l"/>
        <c:numFmt formatCode="General" sourceLinked="1"/>
        <c:majorTickMark val="out"/>
        <c:minorTickMark val="none"/>
        <c:tickLblPos val="nextTo"/>
        <c:crossAx val="153934906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FRFCFS</c:v>
                </c:pt>
              </c:strCache>
            </c:strRef>
          </c:tx>
          <c:spPr>
            <a:ln w="28575">
              <a:solidFill>
                <a:schemeClr val="tx1"/>
              </a:solidFill>
            </a:ln>
          </c:spPr>
          <c:marker>
            <c:symbol val="diamond"/>
            <c:size val="16"/>
            <c:spPr>
              <a:solidFill>
                <a:schemeClr val="tx1"/>
              </a:solidFill>
              <a:ln>
                <a:solidFill>
                  <a:schemeClr val="tx1"/>
                </a:solidFill>
              </a:ln>
            </c:spPr>
          </c:marker>
          <c:xVal>
            <c:numRef>
              <c:f>Sheet1!$A$2:$A$5</c:f>
              <c:numCache>
                <c:formatCode>General</c:formatCode>
                <c:ptCount val="4"/>
                <c:pt idx="0">
                  <c:v>8.166</c:v>
                </c:pt>
                <c:pt idx="1">
                  <c:v>8.26</c:v>
                </c:pt>
                <c:pt idx="2">
                  <c:v>8.527000000000001</c:v>
                </c:pt>
                <c:pt idx="3">
                  <c:v>8.777999999999998</c:v>
                </c:pt>
              </c:numCache>
            </c:numRef>
          </c:xVal>
          <c:yVal>
            <c:numRef>
              <c:f>Sheet1!$B$2:$B$5</c:f>
              <c:numCache>
                <c:formatCode>General</c:formatCode>
                <c:ptCount val="4"/>
                <c:pt idx="0">
                  <c:v>14.18</c:v>
                </c:pt>
              </c:numCache>
            </c:numRef>
          </c:yVal>
          <c:smooth val="0"/>
        </c:ser>
        <c:ser>
          <c:idx val="1"/>
          <c:order val="1"/>
          <c:tx>
            <c:strRef>
              <c:f>Sheet1!$C$1</c:f>
              <c:strCache>
                <c:ptCount val="1"/>
                <c:pt idx="0">
                  <c:v>STFM</c:v>
                </c:pt>
              </c:strCache>
            </c:strRef>
          </c:tx>
          <c:spPr>
            <a:ln w="28575">
              <a:solidFill>
                <a:srgbClr val="00B050"/>
              </a:solidFill>
            </a:ln>
          </c:spPr>
          <c:marker>
            <c:symbol val="square"/>
            <c:size val="16"/>
            <c:spPr>
              <a:solidFill>
                <a:srgbClr val="00B050"/>
              </a:solidFill>
              <a:ln>
                <a:solidFill>
                  <a:srgbClr val="00B050"/>
                </a:solidFill>
              </a:ln>
            </c:spPr>
          </c:marker>
          <c:xVal>
            <c:numRef>
              <c:f>Sheet1!$A$2:$A$5</c:f>
              <c:numCache>
                <c:formatCode>General</c:formatCode>
                <c:ptCount val="4"/>
                <c:pt idx="0">
                  <c:v>8.166</c:v>
                </c:pt>
                <c:pt idx="1">
                  <c:v>8.26</c:v>
                </c:pt>
                <c:pt idx="2">
                  <c:v>8.527000000000001</c:v>
                </c:pt>
                <c:pt idx="3">
                  <c:v>8.777999999999998</c:v>
                </c:pt>
              </c:numCache>
            </c:numRef>
          </c:xVal>
          <c:yVal>
            <c:numRef>
              <c:f>Sheet1!$C$2:$C$5</c:f>
              <c:numCache>
                <c:formatCode>General</c:formatCode>
                <c:ptCount val="4"/>
                <c:pt idx="1">
                  <c:v>9.245</c:v>
                </c:pt>
              </c:numCache>
            </c:numRef>
          </c:yVal>
          <c:smooth val="0"/>
        </c:ser>
        <c:ser>
          <c:idx val="2"/>
          <c:order val="2"/>
          <c:tx>
            <c:strRef>
              <c:f>Sheet1!$D$1</c:f>
              <c:strCache>
                <c:ptCount val="1"/>
                <c:pt idx="0">
                  <c:v>PAR-BS</c:v>
                </c:pt>
              </c:strCache>
            </c:strRef>
          </c:tx>
          <c:spPr>
            <a:ln w="28575">
              <a:solidFill>
                <a:schemeClr val="tx2"/>
              </a:solidFill>
            </a:ln>
          </c:spPr>
          <c:marker>
            <c:symbol val="triangle"/>
            <c:size val="16"/>
            <c:spPr>
              <a:solidFill>
                <a:schemeClr val="tx2"/>
              </a:solidFill>
              <a:ln>
                <a:solidFill>
                  <a:schemeClr val="tx2"/>
                </a:solidFill>
              </a:ln>
            </c:spPr>
          </c:marker>
          <c:xVal>
            <c:numRef>
              <c:f>Sheet1!$A$2:$A$5</c:f>
              <c:numCache>
                <c:formatCode>General</c:formatCode>
                <c:ptCount val="4"/>
                <c:pt idx="0">
                  <c:v>8.166</c:v>
                </c:pt>
                <c:pt idx="1">
                  <c:v>8.26</c:v>
                </c:pt>
                <c:pt idx="2">
                  <c:v>8.527000000000001</c:v>
                </c:pt>
                <c:pt idx="3">
                  <c:v>8.777999999999998</c:v>
                </c:pt>
              </c:numCache>
            </c:numRef>
          </c:xVal>
          <c:yVal>
            <c:numRef>
              <c:f>Sheet1!$D$2:$D$5</c:f>
              <c:numCache>
                <c:formatCode>General</c:formatCode>
                <c:ptCount val="4"/>
                <c:pt idx="2">
                  <c:v>7.418</c:v>
                </c:pt>
              </c:numCache>
            </c:numRef>
          </c:yVal>
          <c:smooth val="0"/>
        </c:ser>
        <c:ser>
          <c:idx val="3"/>
          <c:order val="3"/>
          <c:tx>
            <c:strRef>
              <c:f>Sheet1!$E$1</c:f>
              <c:strCache>
                <c:ptCount val="1"/>
                <c:pt idx="0">
                  <c:v>ATLAS</c:v>
                </c:pt>
              </c:strCache>
            </c:strRef>
          </c:tx>
          <c:spPr>
            <a:ln>
              <a:solidFill>
                <a:srgbClr val="FF0000"/>
              </a:solidFill>
            </a:ln>
          </c:spPr>
          <c:marker>
            <c:symbol val="circle"/>
            <c:size val="16"/>
            <c:spPr>
              <a:solidFill>
                <a:srgbClr val="FF0000"/>
              </a:solidFill>
              <a:ln>
                <a:solidFill>
                  <a:srgbClr val="FF0000"/>
                </a:solidFill>
              </a:ln>
            </c:spPr>
          </c:marker>
          <c:xVal>
            <c:numRef>
              <c:f>Sheet1!$A$2:$A$5</c:f>
              <c:numCache>
                <c:formatCode>General</c:formatCode>
                <c:ptCount val="4"/>
                <c:pt idx="0">
                  <c:v>8.166</c:v>
                </c:pt>
                <c:pt idx="1">
                  <c:v>8.26</c:v>
                </c:pt>
                <c:pt idx="2">
                  <c:v>8.527000000000001</c:v>
                </c:pt>
                <c:pt idx="3">
                  <c:v>8.777999999999998</c:v>
                </c:pt>
              </c:numCache>
            </c:numRef>
          </c:xVal>
          <c:yVal>
            <c:numRef>
              <c:f>Sheet1!$E$2:$E$5</c:f>
              <c:numCache>
                <c:formatCode>General</c:formatCode>
                <c:ptCount val="4"/>
                <c:pt idx="3">
                  <c:v>11.52</c:v>
                </c:pt>
              </c:numCache>
            </c:numRef>
          </c:yVal>
          <c:smooth val="0"/>
        </c:ser>
        <c:dLbls>
          <c:showLegendKey val="0"/>
          <c:showVal val="0"/>
          <c:showCatName val="0"/>
          <c:showSerName val="0"/>
          <c:showPercent val="0"/>
          <c:showBubbleSize val="0"/>
        </c:dLbls>
        <c:axId val="1558757832"/>
        <c:axId val="1558765720"/>
      </c:scatterChart>
      <c:valAx>
        <c:axId val="1558757832"/>
        <c:scaling>
          <c:orientation val="minMax"/>
          <c:max val="9.1"/>
          <c:min val="8.0"/>
        </c:scaling>
        <c:delete val="0"/>
        <c:axPos val="b"/>
        <c:title>
          <c:tx>
            <c:rich>
              <a:bodyPr/>
              <a:lstStyle/>
              <a:p>
                <a:pPr>
                  <a:defRPr sz="1800" b="0"/>
                </a:pPr>
                <a:r>
                  <a:rPr lang="en-US" sz="1800" b="0" dirty="0" smtClean="0"/>
                  <a:t>Weighted Speedup</a:t>
                </a:r>
                <a:endParaRPr lang="en-US" sz="1800" b="0" dirty="0"/>
              </a:p>
            </c:rich>
          </c:tx>
          <c:layout>
            <c:manualLayout>
              <c:xMode val="edge"/>
              <c:yMode val="edge"/>
              <c:x val="0.335630941965588"/>
              <c:y val="0.856205629816239"/>
            </c:manualLayout>
          </c:layout>
          <c:overlay val="0"/>
        </c:title>
        <c:numFmt formatCode="General" sourceLinked="1"/>
        <c:majorTickMark val="out"/>
        <c:minorTickMark val="none"/>
        <c:tickLblPos val="nextTo"/>
        <c:spPr>
          <a:ln w="38100">
            <a:solidFill>
              <a:schemeClr val="tx1"/>
            </a:solidFill>
            <a:tailEnd type="triangle" w="lg" len="lg"/>
          </a:ln>
        </c:spPr>
        <c:txPr>
          <a:bodyPr/>
          <a:lstStyle/>
          <a:p>
            <a:pPr>
              <a:defRPr sz="1400"/>
            </a:pPr>
            <a:endParaRPr lang="en-US"/>
          </a:p>
        </c:txPr>
        <c:crossAx val="1558765720"/>
        <c:crosses val="autoZero"/>
        <c:crossBetween val="midCat"/>
        <c:majorUnit val="0.2"/>
      </c:valAx>
      <c:valAx>
        <c:axId val="1558765720"/>
        <c:scaling>
          <c:orientation val="minMax"/>
          <c:max val="18.0"/>
          <c:min val="1.0"/>
        </c:scaling>
        <c:delete val="0"/>
        <c:axPos val="l"/>
        <c:title>
          <c:tx>
            <c:rich>
              <a:bodyPr rot="-5400000" vert="horz"/>
              <a:lstStyle/>
              <a:p>
                <a:pPr>
                  <a:defRPr sz="2000" b="0"/>
                </a:pPr>
                <a:r>
                  <a:rPr lang="en-US" sz="2000" b="0" dirty="0" smtClean="0"/>
                  <a:t>Maximum Slowdown</a:t>
                </a:r>
                <a:endParaRPr lang="en-US" sz="2000" b="0" dirty="0"/>
              </a:p>
            </c:rich>
          </c:tx>
          <c:layout>
            <c:manualLayout>
              <c:xMode val="edge"/>
              <c:yMode val="edge"/>
              <c:x val="0.0307970970562169"/>
              <c:y val="0.128291151106112"/>
            </c:manualLayout>
          </c:layout>
          <c:overlay val="0"/>
        </c:title>
        <c:numFmt formatCode="General" sourceLinked="1"/>
        <c:majorTickMark val="out"/>
        <c:minorTickMark val="none"/>
        <c:tickLblPos val="nextTo"/>
        <c:spPr>
          <a:noFill/>
          <a:ln w="38100">
            <a:solidFill>
              <a:schemeClr val="tx1"/>
            </a:solidFill>
            <a:tailEnd type="triangle" w="lg" len="lg"/>
          </a:ln>
        </c:spPr>
        <c:txPr>
          <a:bodyPr/>
          <a:lstStyle/>
          <a:p>
            <a:pPr>
              <a:defRPr sz="1400"/>
            </a:pPr>
            <a:endParaRPr lang="en-US"/>
          </a:p>
        </c:txPr>
        <c:crossAx val="1558757832"/>
        <c:crosses val="autoZero"/>
        <c:crossBetween val="midCat"/>
      </c:valAx>
      <c:spPr>
        <a:solidFill>
          <a:schemeClr val="bg1">
            <a:lumMod val="95000"/>
          </a:schemeClr>
        </a:solidFill>
      </c:spPr>
    </c:plotArea>
    <c:legend>
      <c:legendPos val="r"/>
      <c:layout>
        <c:manualLayout>
          <c:xMode val="edge"/>
          <c:yMode val="edge"/>
          <c:x val="0.82336159903089"/>
          <c:y val="0.250892013498313"/>
          <c:w val="0.157157855268091"/>
          <c:h val="0.33090719129041"/>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556948952"/>
        <c:axId val="1556954760"/>
      </c:scatterChart>
      <c:valAx>
        <c:axId val="1556948952"/>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56954760"/>
        <c:crosses val="autoZero"/>
        <c:crossBetween val="midCat"/>
      </c:valAx>
      <c:valAx>
        <c:axId val="1556954760"/>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56948952"/>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572345320"/>
        <c:axId val="1572353880"/>
      </c:scatterChart>
      <c:valAx>
        <c:axId val="1572345320"/>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72353880"/>
        <c:crosses val="autoZero"/>
        <c:crossBetween val="midCat"/>
      </c:valAx>
      <c:valAx>
        <c:axId val="1572353880"/>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7234532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553576792"/>
        <c:axId val="1553609256"/>
      </c:scatterChart>
      <c:valAx>
        <c:axId val="155357679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3609256"/>
        <c:crosses val="autoZero"/>
        <c:crossBetween val="midCat"/>
        <c:majorUnit val="8.0"/>
      </c:valAx>
      <c:valAx>
        <c:axId val="1553609256"/>
        <c:scaling>
          <c:orientation val="minMax"/>
        </c:scaling>
        <c:delete val="0"/>
        <c:axPos val="l"/>
        <c:numFmt formatCode="General" sourceLinked="1"/>
        <c:majorTickMark val="out"/>
        <c:minorTickMark val="none"/>
        <c:tickLblPos val="nextTo"/>
        <c:crossAx val="1553576792"/>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574344504"/>
        <c:axId val="1574347496"/>
      </c:barChart>
      <c:catAx>
        <c:axId val="1574344504"/>
        <c:scaling>
          <c:orientation val="minMax"/>
        </c:scaling>
        <c:delete val="0"/>
        <c:axPos val="b"/>
        <c:majorTickMark val="out"/>
        <c:minorTickMark val="none"/>
        <c:tickLblPos val="nextTo"/>
        <c:crossAx val="1574347496"/>
        <c:crosses val="autoZero"/>
        <c:auto val="1"/>
        <c:lblAlgn val="ctr"/>
        <c:lblOffset val="100"/>
        <c:noMultiLvlLbl val="0"/>
      </c:catAx>
      <c:valAx>
        <c:axId val="1574347496"/>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1574344504"/>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574391096"/>
        <c:axId val="1574394040"/>
      </c:barChart>
      <c:catAx>
        <c:axId val="1574391096"/>
        <c:scaling>
          <c:orientation val="minMax"/>
        </c:scaling>
        <c:delete val="0"/>
        <c:axPos val="b"/>
        <c:majorTickMark val="out"/>
        <c:minorTickMark val="none"/>
        <c:tickLblPos val="nextTo"/>
        <c:crossAx val="1574394040"/>
        <c:crosses val="autoZero"/>
        <c:auto val="1"/>
        <c:lblAlgn val="ctr"/>
        <c:lblOffset val="100"/>
        <c:noMultiLvlLbl val="0"/>
      </c:catAx>
      <c:valAx>
        <c:axId val="1574394040"/>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157439109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1575592872"/>
        <c:axId val="1575595848"/>
      </c:barChart>
      <c:catAx>
        <c:axId val="1575592872"/>
        <c:scaling>
          <c:orientation val="minMax"/>
        </c:scaling>
        <c:delete val="0"/>
        <c:axPos val="b"/>
        <c:majorTickMark val="out"/>
        <c:minorTickMark val="none"/>
        <c:tickLblPos val="nextTo"/>
        <c:crossAx val="1575595848"/>
        <c:crosses val="autoZero"/>
        <c:auto val="1"/>
        <c:lblAlgn val="ctr"/>
        <c:lblOffset val="100"/>
        <c:noMultiLvlLbl val="0"/>
      </c:catAx>
      <c:valAx>
        <c:axId val="1575595848"/>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575592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1575646632"/>
        <c:axId val="1575649608"/>
      </c:barChart>
      <c:catAx>
        <c:axId val="1575646632"/>
        <c:scaling>
          <c:orientation val="minMax"/>
        </c:scaling>
        <c:delete val="0"/>
        <c:axPos val="b"/>
        <c:majorTickMark val="out"/>
        <c:minorTickMark val="none"/>
        <c:tickLblPos val="nextTo"/>
        <c:crossAx val="1575649608"/>
        <c:crosses val="autoZero"/>
        <c:auto val="1"/>
        <c:lblAlgn val="ctr"/>
        <c:lblOffset val="100"/>
        <c:noMultiLvlLbl val="0"/>
      </c:catAx>
      <c:valAx>
        <c:axId val="1575649608"/>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575646632"/>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1575678024"/>
        <c:axId val="1575681000"/>
      </c:barChart>
      <c:catAx>
        <c:axId val="1575678024"/>
        <c:scaling>
          <c:orientation val="minMax"/>
        </c:scaling>
        <c:delete val="0"/>
        <c:axPos val="b"/>
        <c:majorTickMark val="out"/>
        <c:minorTickMark val="none"/>
        <c:tickLblPos val="nextTo"/>
        <c:crossAx val="1575681000"/>
        <c:crosses val="autoZero"/>
        <c:auto val="1"/>
        <c:lblAlgn val="ctr"/>
        <c:lblOffset val="100"/>
        <c:noMultiLvlLbl val="0"/>
      </c:catAx>
      <c:valAx>
        <c:axId val="1575681000"/>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1575678024"/>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576742760"/>
        <c:axId val="1576770776"/>
      </c:scatterChart>
      <c:valAx>
        <c:axId val="1576742760"/>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76770776"/>
        <c:crosses val="autoZero"/>
        <c:crossBetween val="midCat"/>
      </c:valAx>
      <c:valAx>
        <c:axId val="1576770776"/>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76742760"/>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578604536"/>
        <c:axId val="1578613096"/>
      </c:scatterChart>
      <c:valAx>
        <c:axId val="1578604536"/>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78613096"/>
        <c:crosses val="autoZero"/>
        <c:crossBetween val="midCat"/>
      </c:valAx>
      <c:valAx>
        <c:axId val="1578613096"/>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578604536"/>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3532679074"/>
          <c:y val="0.0514005540974045"/>
          <c:w val="0.777754569305214"/>
          <c:h val="0.798225065616798"/>
        </c:manualLayout>
      </c:layout>
      <c:scatterChart>
        <c:scatterStyle val="smoothMarker"/>
        <c:varyColors val="0"/>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dLbls>
          <c:showLegendKey val="0"/>
          <c:showVal val="0"/>
          <c:showCatName val="0"/>
          <c:showSerName val="0"/>
          <c:showPercent val="0"/>
          <c:showBubbleSize val="0"/>
        </c:dLbls>
        <c:axId val="1551260040"/>
        <c:axId val="1551265096"/>
      </c:scatterChart>
      <c:valAx>
        <c:axId val="155126004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1265096"/>
        <c:crosses val="autoZero"/>
        <c:crossBetween val="midCat"/>
        <c:majorUnit val="8.0"/>
      </c:valAx>
      <c:valAx>
        <c:axId val="1551265096"/>
        <c:scaling>
          <c:orientation val="minMax"/>
          <c:max val="8.0"/>
        </c:scaling>
        <c:delete val="0"/>
        <c:axPos val="l"/>
        <c:numFmt formatCode="General" sourceLinked="1"/>
        <c:majorTickMark val="out"/>
        <c:minorTickMark val="none"/>
        <c:tickLblPos val="nextTo"/>
        <c:crossAx val="1551260040"/>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3.1009</c:v>
                </c:pt>
                <c:pt idx="2">
                  <c:v>4.5502</c:v>
                </c:pt>
                <c:pt idx="3">
                  <c:v>5.491200000000013</c:v>
                </c:pt>
                <c:pt idx="4">
                  <c:v>5.9668</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1.841</c:v>
                </c:pt>
                <c:pt idx="1">
                  <c:v>3.1306</c:v>
                </c:pt>
                <c:pt idx="2">
                  <c:v>4.720099999999999</c:v>
                </c:pt>
                <c:pt idx="3">
                  <c:v>6.4589</c:v>
                </c:pt>
                <c:pt idx="4">
                  <c:v>6.973100000000001</c:v>
                </c:pt>
                <c:pt idx="5">
                  <c:v>7.445300000000001</c:v>
                </c:pt>
                <c:pt idx="6">
                  <c:v>7.475600000000013</c:v>
                </c:pt>
              </c:numCache>
            </c:numRef>
          </c:yVal>
          <c:smooth val="1"/>
        </c:ser>
        <c:dLbls>
          <c:showLegendKey val="0"/>
          <c:showVal val="0"/>
          <c:showCatName val="0"/>
          <c:showSerName val="0"/>
          <c:showPercent val="0"/>
          <c:showBubbleSize val="0"/>
        </c:dLbls>
        <c:axId val="1552992584"/>
        <c:axId val="1552997416"/>
      </c:scatterChart>
      <c:valAx>
        <c:axId val="155299258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2997416"/>
        <c:crosses val="autoZero"/>
        <c:crossBetween val="midCat"/>
        <c:majorUnit val="8.0"/>
      </c:valAx>
      <c:valAx>
        <c:axId val="1552997416"/>
        <c:scaling>
          <c:orientation val="minMax"/>
        </c:scaling>
        <c:delete val="0"/>
        <c:axPos val="l"/>
        <c:numFmt formatCode="General" sourceLinked="1"/>
        <c:majorTickMark val="out"/>
        <c:minorTickMark val="none"/>
        <c:tickLblPos val="nextTo"/>
        <c:crossAx val="1552992584"/>
        <c:crosses val="autoZero"/>
        <c:crossBetween val="midCat"/>
      </c:valAx>
    </c:plotArea>
    <c:plotVisOnly val="1"/>
    <c:dispBlanksAs val="gap"/>
    <c:showDLblsOverMax val="0"/>
  </c:chart>
  <c:spPr>
    <a:ln>
      <a:noFill/>
    </a:ln>
  </c:spPr>
  <c:txPr>
    <a:bodyPr/>
    <a:lstStyle/>
    <a:p>
      <a:pPr>
        <a:defRPr sz="1200" baseline="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1555704072"/>
        <c:axId val="1555709192"/>
      </c:scatterChart>
      <c:valAx>
        <c:axId val="1555704072"/>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709192"/>
        <c:crosses val="autoZero"/>
        <c:crossBetween val="midCat"/>
        <c:majorUnit val="8.0"/>
      </c:valAx>
      <c:valAx>
        <c:axId val="1555709192"/>
        <c:scaling>
          <c:orientation val="minMax"/>
        </c:scaling>
        <c:delete val="0"/>
        <c:axPos val="l"/>
        <c:numFmt formatCode="General" sourceLinked="1"/>
        <c:majorTickMark val="out"/>
        <c:minorTickMark val="none"/>
        <c:tickLblPos val="nextTo"/>
        <c:crossAx val="1555704072"/>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1.145799999999995</c:v>
                </c:pt>
                <c:pt idx="2">
                  <c:v>1.1471</c:v>
                </c:pt>
                <c:pt idx="3">
                  <c:v>1.1285</c:v>
                </c:pt>
                <c:pt idx="4">
                  <c:v>1.103899999999995</c:v>
                </c:pt>
                <c:pt idx="5">
                  <c:v>1.045099999999995</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2.2956</c:v>
                </c:pt>
                <c:pt idx="1">
                  <c:v>2.416299999999977</c:v>
                </c:pt>
                <c:pt idx="2">
                  <c:v>2.209</c:v>
                </c:pt>
                <c:pt idx="3">
                  <c:v>2.1294</c:v>
                </c:pt>
                <c:pt idx="4">
                  <c:v>2.0336</c:v>
                </c:pt>
                <c:pt idx="5">
                  <c:v>1.909899999999995</c:v>
                </c:pt>
                <c:pt idx="6">
                  <c:v>1.746999999999995</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2.2925</c:v>
                </c:pt>
                <c:pt idx="1">
                  <c:v>2.552799999999998</c:v>
                </c:pt>
                <c:pt idx="2">
                  <c:v>2.6598</c:v>
                </c:pt>
                <c:pt idx="3">
                  <c:v>2.6737</c:v>
                </c:pt>
                <c:pt idx="4">
                  <c:v>2.6425</c:v>
                </c:pt>
                <c:pt idx="5">
                  <c:v>2.6232</c:v>
                </c:pt>
                <c:pt idx="6">
                  <c:v>2.5347</c:v>
                </c:pt>
              </c:numCache>
            </c:numRef>
          </c:yVal>
          <c:smooth val="1"/>
        </c:ser>
        <c:dLbls>
          <c:showLegendKey val="0"/>
          <c:showVal val="0"/>
          <c:showCatName val="0"/>
          <c:showSerName val="0"/>
          <c:showPercent val="0"/>
          <c:showBubbleSize val="0"/>
        </c:dLbls>
        <c:axId val="1555744936"/>
        <c:axId val="1555750056"/>
      </c:scatterChart>
      <c:valAx>
        <c:axId val="155574493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750056"/>
        <c:crosses val="autoZero"/>
        <c:crossBetween val="midCat"/>
        <c:majorUnit val="8.0"/>
      </c:valAx>
      <c:valAx>
        <c:axId val="1555750056"/>
        <c:scaling>
          <c:orientation val="minMax"/>
        </c:scaling>
        <c:delete val="0"/>
        <c:axPos val="l"/>
        <c:numFmt formatCode="General" sourceLinked="1"/>
        <c:majorTickMark val="out"/>
        <c:minorTickMark val="none"/>
        <c:tickLblPos val="nextTo"/>
        <c:crossAx val="155574493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2.6017</c:v>
                </c:pt>
                <c:pt idx="2">
                  <c:v>2.805899999999997</c:v>
                </c:pt>
                <c:pt idx="3">
                  <c:v>2.399499999999977</c:v>
                </c:pt>
                <c:pt idx="4">
                  <c:v>2.0104</c:v>
                </c:pt>
                <c:pt idx="5">
                  <c:v>1.323499999999995</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2.2644</c:v>
                </c:pt>
                <c:pt idx="1">
                  <c:v>2.5701</c:v>
                </c:pt>
                <c:pt idx="2">
                  <c:v>2.7652</c:v>
                </c:pt>
                <c:pt idx="3">
                  <c:v>2.2258</c:v>
                </c:pt>
                <c:pt idx="4">
                  <c:v>1.709799999999992</c:v>
                </c:pt>
                <c:pt idx="5">
                  <c:v>1.205299999999994</c:v>
                </c:pt>
                <c:pt idx="6">
                  <c:v>0.9084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2.2612</c:v>
                </c:pt>
                <c:pt idx="1">
                  <c:v>2.9495</c:v>
                </c:pt>
                <c:pt idx="2">
                  <c:v>3.9682</c:v>
                </c:pt>
                <c:pt idx="3">
                  <c:v>3.9855</c:v>
                </c:pt>
                <c:pt idx="4">
                  <c:v>3.655</c:v>
                </c:pt>
                <c:pt idx="5">
                  <c:v>2.9419</c:v>
                </c:pt>
                <c:pt idx="6">
                  <c:v>2.4096</c:v>
                </c:pt>
              </c:numCache>
            </c:numRef>
          </c:yVal>
          <c:smooth val="1"/>
        </c:ser>
        <c:dLbls>
          <c:showLegendKey val="0"/>
          <c:showVal val="0"/>
          <c:showCatName val="0"/>
          <c:showSerName val="0"/>
          <c:showPercent val="0"/>
          <c:showBubbleSize val="0"/>
        </c:dLbls>
        <c:axId val="1555785800"/>
        <c:axId val="1555790920"/>
      </c:scatterChart>
      <c:valAx>
        <c:axId val="1555785800"/>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790920"/>
        <c:crosses val="autoZero"/>
        <c:crossBetween val="midCat"/>
        <c:majorUnit val="8.0"/>
      </c:valAx>
      <c:valAx>
        <c:axId val="1555790920"/>
        <c:scaling>
          <c:orientation val="minMax"/>
        </c:scaling>
        <c:delete val="0"/>
        <c:axPos val="l"/>
        <c:numFmt formatCode="General" sourceLinked="1"/>
        <c:majorTickMark val="out"/>
        <c:minorTickMark val="none"/>
        <c:tickLblPos val="nextTo"/>
        <c:crossAx val="1555785800"/>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1.743499999999994</c:v>
                </c:pt>
                <c:pt idx="2">
                  <c:v>2.1047</c:v>
                </c:pt>
                <c:pt idx="3">
                  <c:v>1.9538</c:v>
                </c:pt>
                <c:pt idx="4">
                  <c:v>1.783299999999995</c:v>
                </c:pt>
                <c:pt idx="5">
                  <c:v>1.823</c:v>
                </c:pt>
                <c:pt idx="6">
                  <c:v>1.8924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1.722</c:v>
                </c:pt>
                <c:pt idx="1">
                  <c:v>2.1333</c:v>
                </c:pt>
                <c:pt idx="2">
                  <c:v>2.2717</c:v>
                </c:pt>
                <c:pt idx="3">
                  <c:v>2.1047</c:v>
                </c:pt>
                <c:pt idx="4">
                  <c:v>1.9538</c:v>
                </c:pt>
                <c:pt idx="5">
                  <c:v>1.782799999999996</c:v>
                </c:pt>
                <c:pt idx="6">
                  <c:v>1.862</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1.719199999999995</c:v>
                </c:pt>
                <c:pt idx="1">
                  <c:v>3.011499999999997</c:v>
                </c:pt>
                <c:pt idx="2">
                  <c:v>3.4064</c:v>
                </c:pt>
                <c:pt idx="3">
                  <c:v>4.172499999999999</c:v>
                </c:pt>
                <c:pt idx="4">
                  <c:v>4.809</c:v>
                </c:pt>
                <c:pt idx="5">
                  <c:v>5.5459</c:v>
                </c:pt>
                <c:pt idx="6">
                  <c:v>6.0383</c:v>
                </c:pt>
              </c:numCache>
            </c:numRef>
          </c:yVal>
          <c:smooth val="1"/>
        </c:ser>
        <c:dLbls>
          <c:showLegendKey val="0"/>
          <c:showVal val="0"/>
          <c:showCatName val="0"/>
          <c:showSerName val="0"/>
          <c:showPercent val="0"/>
          <c:showBubbleSize val="0"/>
        </c:dLbls>
        <c:axId val="1555812424"/>
        <c:axId val="1555817544"/>
      </c:scatterChart>
      <c:valAx>
        <c:axId val="1555812424"/>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817544"/>
        <c:crosses val="autoZero"/>
        <c:crossBetween val="midCat"/>
        <c:majorUnit val="8.0"/>
      </c:valAx>
      <c:valAx>
        <c:axId val="1555817544"/>
        <c:scaling>
          <c:orientation val="minMax"/>
        </c:scaling>
        <c:delete val="0"/>
        <c:axPos val="l"/>
        <c:numFmt formatCode="General" sourceLinked="1"/>
        <c:majorTickMark val="out"/>
        <c:minorTickMark val="none"/>
        <c:tickLblPos val="nextTo"/>
        <c:crossAx val="1555812424"/>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03532679074"/>
          <c:y val="0.0514005540974045"/>
          <c:w val="0.777754569305214"/>
          <c:h val="0.798225065616798"/>
        </c:manualLayout>
      </c:layout>
      <c:scatterChart>
        <c:scatterStyle val="smoothMarker"/>
        <c:varyColors val="0"/>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1.0</c:v>
                </c:pt>
                <c:pt idx="1">
                  <c:v>4.0</c:v>
                </c:pt>
                <c:pt idx="2">
                  <c:v>8.0</c:v>
                </c:pt>
                <c:pt idx="3">
                  <c:v>12.0</c:v>
                </c:pt>
                <c:pt idx="4">
                  <c:v>16.0</c:v>
                </c:pt>
                <c:pt idx="5">
                  <c:v>24.0</c:v>
                </c:pt>
                <c:pt idx="6">
                  <c:v>32.0</c:v>
                </c:pt>
              </c:numCache>
            </c:numRef>
          </c:xVal>
          <c:yVal>
            <c:numRef>
              <c:f>scale!$J$1:$J$7</c:f>
              <c:numCache>
                <c:formatCode>General</c:formatCode>
                <c:ptCount val="7"/>
                <c:pt idx="0">
                  <c:v>1.0</c:v>
                </c:pt>
                <c:pt idx="1">
                  <c:v>2.787400000000001</c:v>
                </c:pt>
                <c:pt idx="2">
                  <c:v>2.369</c:v>
                </c:pt>
                <c:pt idx="3">
                  <c:v>2.0853</c:v>
                </c:pt>
                <c:pt idx="4">
                  <c:v>1.8461</c:v>
                </c:pt>
                <c:pt idx="5">
                  <c:v>1.448599999999995</c:v>
                </c:pt>
                <c:pt idx="6">
                  <c:v>1.208899999999995</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4.0</c:v>
                </c:pt>
                <c:pt idx="1">
                  <c:v>6.0</c:v>
                </c:pt>
                <c:pt idx="2">
                  <c:v>10.0</c:v>
                </c:pt>
                <c:pt idx="3">
                  <c:v>14.0</c:v>
                </c:pt>
                <c:pt idx="4">
                  <c:v>18.0</c:v>
                </c:pt>
                <c:pt idx="5">
                  <c:v>26.0</c:v>
                </c:pt>
                <c:pt idx="6">
                  <c:v>34.0</c:v>
                </c:pt>
              </c:numCache>
            </c:numRef>
          </c:xVal>
          <c:yVal>
            <c:numRef>
              <c:f>scale!$J$8:$J$14</c:f>
              <c:numCache>
                <c:formatCode>General</c:formatCode>
                <c:ptCount val="7"/>
                <c:pt idx="0">
                  <c:v>1.609599999999995</c:v>
                </c:pt>
                <c:pt idx="1">
                  <c:v>2.768</c:v>
                </c:pt>
                <c:pt idx="2">
                  <c:v>2.345699999999998</c:v>
                </c:pt>
                <c:pt idx="3">
                  <c:v>2.0982</c:v>
                </c:pt>
                <c:pt idx="4">
                  <c:v>1.797199999999995</c:v>
                </c:pt>
                <c:pt idx="5">
                  <c:v>1.4721</c:v>
                </c:pt>
                <c:pt idx="6">
                  <c:v>1.275899999999994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4.0</c:v>
                </c:pt>
                <c:pt idx="1">
                  <c:v>8.0</c:v>
                </c:pt>
                <c:pt idx="2">
                  <c:v>12.0</c:v>
                </c:pt>
                <c:pt idx="3">
                  <c:v>16.0</c:v>
                </c:pt>
                <c:pt idx="4">
                  <c:v>20.0</c:v>
                </c:pt>
                <c:pt idx="5">
                  <c:v>28.0</c:v>
                </c:pt>
                <c:pt idx="6">
                  <c:v>36.0</c:v>
                </c:pt>
              </c:numCache>
            </c:numRef>
          </c:xVal>
          <c:yVal>
            <c:numRef>
              <c:f>scale!$J$15:$J$21</c:f>
              <c:numCache>
                <c:formatCode>General</c:formatCode>
                <c:ptCount val="7"/>
                <c:pt idx="0">
                  <c:v>1.606</c:v>
                </c:pt>
                <c:pt idx="1">
                  <c:v>2.9533</c:v>
                </c:pt>
                <c:pt idx="2">
                  <c:v>2.821299999999998</c:v>
                </c:pt>
                <c:pt idx="3">
                  <c:v>2.7064</c:v>
                </c:pt>
                <c:pt idx="4">
                  <c:v>2.5748</c:v>
                </c:pt>
                <c:pt idx="5">
                  <c:v>2.452599999999998</c:v>
                </c:pt>
                <c:pt idx="6">
                  <c:v>2.1977</c:v>
                </c:pt>
              </c:numCache>
            </c:numRef>
          </c:yVal>
          <c:smooth val="1"/>
        </c:ser>
        <c:dLbls>
          <c:showLegendKey val="0"/>
          <c:showVal val="0"/>
          <c:showCatName val="0"/>
          <c:showSerName val="0"/>
          <c:showPercent val="0"/>
          <c:showBubbleSize val="0"/>
        </c:dLbls>
        <c:axId val="1555864056"/>
        <c:axId val="1555869176"/>
      </c:scatterChart>
      <c:valAx>
        <c:axId val="1555864056"/>
        <c:scaling>
          <c:orientation val="minMax"/>
          <c:max val="36.0"/>
          <c:min val="0.0"/>
        </c:scaling>
        <c:delete val="0"/>
        <c:axPos val="b"/>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55869176"/>
        <c:crosses val="autoZero"/>
        <c:crossBetween val="midCat"/>
        <c:majorUnit val="8.0"/>
      </c:valAx>
      <c:valAx>
        <c:axId val="1555869176"/>
        <c:scaling>
          <c:orientation val="minMax"/>
        </c:scaling>
        <c:delete val="0"/>
        <c:axPos val="l"/>
        <c:numFmt formatCode="General" sourceLinked="1"/>
        <c:majorTickMark val="out"/>
        <c:minorTickMark val="none"/>
        <c:tickLblPos val="nextTo"/>
        <c:crossAx val="1555864056"/>
        <c:crosses val="autoZero"/>
        <c:crossBetween val="midCat"/>
      </c:valAx>
    </c:plotArea>
    <c:plotVisOnly val="1"/>
    <c:dispBlanksAs val="gap"/>
    <c:showDLblsOverMax val="0"/>
  </c:chart>
  <c:spPr>
    <a:ln>
      <a:noFill/>
    </a:ln>
  </c:spPr>
  <c:txPr>
    <a:bodyPr/>
    <a:lstStyle/>
    <a:p>
      <a:pPr>
        <a:defRPr sz="1200" baseline="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47705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11842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ACS requires support from the ISA, compiler, and the microarchitecture. We require two new instructions, CSCALL and CSRET. CSCALL has two arguments: the address of the lock protecting the critical section and the starting address of the critical section. CSRET takes the address of the lock as its only argument.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compiler or the library inserts CSCALL and CSRET at the beginning and end of the critical section respectively. </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When a small core encounters a CSCALL instruction, it sends the CSCALL request together with its stack pointer and core ID to the large core. AND waits for the CSDONE signal.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large core buffers the request in the CSRB and executes the critical sections. It sends a CSDONE signal to the small core on completion. </a:t>
            </a:r>
          </a:p>
          <a:p>
            <a:pPr eaLnBrk="1" hangingPunct="1"/>
            <a:endParaRPr lang="en-US">
              <a:latin typeface="Arial"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AD0E60-B1CC-5846-AF65-B1B557F54183}" type="slidenum">
              <a:rPr lang="en-US" sz="1200">
                <a:latin typeface="Calibri" charset="0"/>
                <a:cs typeface="Arial" charset="0"/>
              </a:rPr>
              <a:pPr eaLnBrk="1" hangingPunct="1"/>
              <a:t>41</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ea typeface="ＭＳ Ｐゴシック" charset="0"/>
                <a:cs typeface="ＭＳ Ｐゴシック"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For example, consider a system with two critical sections A and B and an empty CSRB.</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A CSCALL for critical section A arrives. Since there are no other entries, there is no false serialization, so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the counter corresponding to critical section A is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Thus counter for A is again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increment its counter.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B8B55-24B8-B94A-B0B3-3CEDEC9FA075}" type="slidenum">
              <a:rPr lang="en-US" sz="1200">
                <a:latin typeface="Calibri" charset="0"/>
                <a:cs typeface="Arial" charset="0"/>
              </a:rPr>
              <a:pPr eaLnBrk="1" hangingPunct="1"/>
              <a:t>43</a:t>
            </a:fld>
            <a:endParaRPr lang="en-US"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ea typeface="ＭＳ Ｐゴシック" charset="0"/>
                <a:cs typeface="ＭＳ Ｐゴシック"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Moreover, we observe that this problem will be further reduce as the number of cores on the chip increase for two reasons.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ACS also incurs the overhead of sending CSCALL and CSDONE signals.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2F774-3C0C-1A4E-9C1B-76DFAF9584F4}" type="slidenum">
              <a:rPr lang="en-US" sz="1200">
                <a:latin typeface="Calibri" charset="0"/>
                <a:cs typeface="Arial" charset="0"/>
              </a:rPr>
              <a:pPr eaLnBrk="1" hangingPunct="1"/>
              <a:t>45</a:t>
            </a:fld>
            <a:endParaRPr lang="en-US"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Consider this critical section from the puzzle benchmark. This critical sections protects a priority heap. The input argument is the node to be inserted on the heap.</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priority heap is the Shared data which is data protected by the critical sections and private data is the incoming node to be inserted.</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B1934D-D7E8-5B44-838E-18985198929F}" type="slidenum">
              <a:rPr lang="en-US" sz="1200">
                <a:latin typeface="Calibri" charset="0"/>
                <a:cs typeface="Arial" charset="0"/>
              </a:rPr>
              <a:pPr eaLnBrk="1" hangingPunct="1"/>
              <a:t>46</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ea typeface="ＭＳ Ｐゴシック" charset="0"/>
                <a:cs typeface="ＭＳ Ｐゴシック" charset="0"/>
              </a:rPr>
              <a:t>In our experiments we simulated three configurations.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Second, an ACMP with one large core and remaining small cores. The large core takes the area of 4 small cores. The large core is used to execute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Critical Sections are executed using conventional locking.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Third,  ACS, which is an ACMP with a CSRB and support for accelerating critical sections. In ACS, the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as well as the critical sections execute on the large core.</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We use the ACMP as our baseline.</a:t>
            </a:r>
          </a:p>
          <a:p>
            <a:pPr>
              <a:lnSpc>
                <a:spcPct val="90000"/>
              </a:lnSpc>
            </a:pPr>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2C058-A8B9-2042-94D0-AFA67B2218C6}" type="slidenum">
              <a:rPr lang="en-US" sz="1200">
                <a:latin typeface="Calibri" charset="0"/>
                <a:cs typeface="Arial" charset="0"/>
              </a:rPr>
              <a:pPr eaLnBrk="1" hangingPunct="1"/>
              <a:t>48</a:t>
            </a:fld>
            <a:endParaRPr lang="en-US"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More importantly, In case of puzzle and oltp-1, while the ACMP and SCMP show poor scalability ACS significantly improves scalability as well as speedup.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 all, ACS improves scalability in 7 out of the 12 workloads.</a:t>
            </a:r>
          </a:p>
          <a:p>
            <a:endParaRPr lang="en-US">
              <a:latin typeface="Arial"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4D3D2-1F73-EF43-AA90-5C3C13C409B8}" type="slidenum">
              <a:rPr lang="en-US" sz="1200">
                <a:latin typeface="Calibri" charset="0"/>
                <a:cs typeface="Arial" charset="0"/>
              </a:rPr>
              <a:pPr eaLnBrk="1" hangingPunct="1"/>
              <a:t>51</a:t>
            </a:fld>
            <a:endParaRPr lang="en-U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F1C832-8F98-A345-A3A2-0A1269F11E54}" type="slidenum">
              <a:rPr lang="en-US"/>
              <a:pPr eaLnBrk="1" hangingPunct="1"/>
              <a:t>54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55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1AF695-3548-BA4A-A44F-79473BA243BE}" type="slidenum">
              <a:rPr lang="en-US"/>
              <a:pPr eaLnBrk="1" hangingPunct="1"/>
              <a:t>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74F796-8B01-E341-93E1-4C3A8975772E}" type="slidenum">
              <a:rPr lang="en-US"/>
              <a:pPr eaLnBrk="1" hangingPunct="1"/>
              <a:t>57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575C4-1EBF-8945-AFD7-8A98CC517DB8}" type="slidenum">
              <a:rPr lang="en-US"/>
              <a:pPr eaLnBrk="1" hangingPunct="1"/>
              <a:t>58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F86E7C-C7AF-6F49-858F-308F02484428}" type="slidenum">
              <a:rPr lang="en-US"/>
              <a:pPr eaLnBrk="1" hangingPunct="1"/>
              <a:t>59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0EBF26-FB99-A14D-B307-205D0069488B}" type="slidenum">
              <a:rPr lang="en-US"/>
              <a:pPr eaLnBrk="1" hangingPunct="1"/>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717368-E02C-BC46-B5E7-D386E839E847}" type="slidenum">
              <a:rPr lang="en-US"/>
              <a:pPr eaLnBrk="1" hangingPunct="1"/>
              <a:t>61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AEE27A-8982-DE40-BCAE-454E252D308A}" type="slidenum">
              <a:rPr lang="en-US"/>
              <a:pPr eaLnBrk="1" hangingPunct="1"/>
              <a:t>62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C69EC-B4D1-7D47-9F82-69FF740BE457}" type="slidenum">
              <a:rPr lang="en-US"/>
              <a:pPr eaLnBrk="1" hangingPunct="1"/>
              <a:t>63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8959C6-44E9-0648-87B7-2983ACC07D26}" type="slidenum">
              <a:rPr lang="en-US"/>
              <a:pPr eaLnBrk="1" hangingPunct="1"/>
              <a:t>64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4526EE-E2C3-8946-9B51-709BDE64B309}" type="slidenum">
              <a:rPr lang="en-US"/>
              <a:pPr eaLnBrk="1" hangingPunct="1"/>
              <a:t>65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3E9020-B8D3-9C4E-B2DA-3D5CE96A9703}" type="slidenum">
              <a:rPr lang="en-US"/>
              <a:pPr eaLnBrk="1" hangingPunct="1"/>
              <a:t>66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94960B-12DE-134E-A498-7ED9FE08E901}" type="slidenum">
              <a:rPr lang="en-US"/>
              <a:pPr eaLnBrk="1" hangingPunct="1"/>
              <a:t>67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C9B050-8FC0-9741-A7B5-FAF1279C86BB}" type="slidenum">
              <a:rPr lang="en-US"/>
              <a:pPr eaLnBrk="1" hangingPunct="1"/>
              <a:t>68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DB9CC6-1EDF-8C42-8A63-62A0B5064F92}" type="slidenum">
              <a:rPr lang="en-US"/>
              <a:pPr eaLnBrk="1" hangingPunct="1"/>
              <a:t>69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23947-C15B-4549-B088-F38F9DE0BC23}" type="slidenum">
              <a:rPr lang="en-US"/>
              <a:pPr eaLnBrk="1" hangingPunct="1"/>
              <a:t>70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8AD23B-8097-ED48-9CBD-A1765D6A0F91}" type="slidenum">
              <a:rPr lang="en-US"/>
              <a:pPr eaLnBrk="1" hangingPunct="1"/>
              <a:t>71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98E29C-C927-334F-934D-010229230F7B}" type="slidenum">
              <a:rPr lang="en-US"/>
              <a:pPr eaLnBrk="1" hangingPunct="1"/>
              <a:t>72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9269-FF6E-FF4A-A12F-6824268217B2}" type="slidenum">
              <a:rPr lang="en-US"/>
              <a:pPr eaLnBrk="1" hangingPunct="1"/>
              <a:t>73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5A9D26-49A1-AE43-B778-901746F8AA14}" type="slidenum">
              <a:rPr lang="en-US"/>
              <a:pPr eaLnBrk="1" hangingPunct="1"/>
              <a:t>74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lvl="1"/>
            <a:endParaRPr lang="en-US">
              <a:latin typeface="Arial" charset="0"/>
              <a:ea typeface="ＭＳ Ｐゴシック"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719620-809C-1C44-ACD3-56B5F6819992}" type="slidenum">
              <a:rPr lang="en-US">
                <a:solidFill>
                  <a:prstClr val="black"/>
                </a:solidFill>
              </a:rPr>
              <a:pPr eaLnBrk="1" hangingPunct="1"/>
              <a:t>75</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8DC85C-FBE5-AD44-BBD1-7D8559FAC54F}" type="slidenum">
              <a:rPr lang="en-US"/>
              <a:pPr eaLnBrk="1" hangingPunct="1"/>
              <a:t>76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BA6380-0D82-F54F-B9AC-ADA766E2EB7A}" type="slidenum">
              <a:rPr lang="en-US"/>
              <a:pPr eaLnBrk="1" hangingPunct="1"/>
              <a:t>77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29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976555-D2A9-0C46-9CED-39E17C35F323}" type="slidenum">
              <a:rPr lang="en-US"/>
              <a:pPr eaLnBrk="1" hangingPunct="1"/>
              <a:t>78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BE5638-38B4-E742-AC3A-DFAA3CEC40FB}" type="slidenum">
              <a:rPr lang="en-US"/>
              <a:pPr eaLnBrk="1" hangingPunct="1"/>
              <a:t>79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DE25E9-DCC5-4B4C-9FD3-4F4ECAA5BFBA}" type="slidenum">
              <a:rPr lang="en-US"/>
              <a:pPr eaLnBrk="1" hangingPunct="1"/>
              <a:t>80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07898-363F-CB44-9304-86C1E8FB74ED}" type="slidenum">
              <a:rPr lang="en-US"/>
              <a:pPr eaLnBrk="1" hangingPunct="1"/>
              <a:t>81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Accelerate critical paths</a:t>
            </a:r>
          </a:p>
          <a:p>
            <a:r>
              <a:rPr lang="en-US">
                <a:latin typeface="Arial" charset="0"/>
                <a:ea typeface="ＭＳ Ｐゴシック" charset="0"/>
                <a:cs typeface="ＭＳ Ｐゴシック" charset="0"/>
              </a:rPr>
              <a:t>Ship computation to data (A segmenting approach)</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8F0ED-36D3-5D44-8517-22749ED4770E}" type="slidenum">
              <a:rPr lang="en-US" sz="1200"/>
              <a:pPr eaLnBrk="1" hangingPunct="1"/>
              <a:t>83</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7C02F0-4904-CE49-8589-60427A69E79D}" type="slidenum">
              <a:rPr lang="en-US" sz="1200"/>
              <a:pPr eaLnBrk="1" hangingPunct="1"/>
              <a:t>84</a:t>
            </a:fld>
            <a:endParaRPr lang="en-US" sz="1200"/>
          </a:p>
        </p:txBody>
      </p:sp>
      <p:sp>
        <p:nvSpPr>
          <p:cNvPr id="56323" name="Rectangle 2"/>
          <p:cNvSpPr>
            <a:spLocks noGrp="1" noRot="1" noChangeAspect="1" noChangeArrowheads="1" noTextEdit="1"/>
          </p:cNvSpPr>
          <p:nvPr>
            <p:ph type="sldImg"/>
          </p:nvPr>
        </p:nvSpPr>
        <p:spPr>
          <a:xfrm>
            <a:off x="1182688" y="696913"/>
            <a:ext cx="4646612" cy="3484562"/>
          </a:xfrm>
          <a:ln/>
        </p:spPr>
      </p:sp>
      <p:sp>
        <p:nvSpPr>
          <p:cNvPr id="5632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Let me </a:t>
            </a:r>
            <a:r>
              <a:rPr lang="en-US" b="1">
                <a:latin typeface="Arial" charset="0"/>
                <a:ea typeface="ＭＳ Ｐゴシック" charset="0"/>
                <a:cs typeface="ＭＳ Ｐゴシック" charset="0"/>
              </a:rPr>
              <a:t>demonstrate the staged execution model pictorially. </a:t>
            </a:r>
            <a:r>
              <a:rPr lang="en-US">
                <a:latin typeface="Arial" charset="0"/>
                <a:ea typeface="ＭＳ Ｐゴシック" charset="0"/>
                <a:cs typeface="ＭＳ Ｐゴシック" charset="0"/>
              </a:rPr>
              <a:t>Assume that we have this </a:t>
            </a:r>
            <a:r>
              <a:rPr lang="en-US" b="1">
                <a:latin typeface="Arial" charset="0"/>
                <a:ea typeface="ＭＳ Ｐゴシック" charset="0"/>
                <a:cs typeface="ＭＳ Ｐゴシック" charset="0"/>
              </a:rPr>
              <a:t>contiguous chunk of code</a:t>
            </a:r>
            <a:r>
              <a:rPr lang="en-US">
                <a:latin typeface="Arial" charset="0"/>
                <a:ea typeface="ＭＳ Ｐゴシック" charset="0"/>
                <a:cs typeface="ＭＳ Ｐゴシック" charset="0"/>
              </a:rPr>
              <a:t>. I show only loads and stores since they are relevant to our work.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C39D0-8EFC-F949-9E5C-9F30D4A49E57}" type="slidenum">
              <a:rPr lang="en-US" sz="1200"/>
              <a:pPr eaLnBrk="1" hangingPunct="1"/>
              <a:t>85</a:t>
            </a:fld>
            <a:endParaRPr lang="en-US" sz="1200"/>
          </a:p>
        </p:txBody>
      </p:sp>
      <p:sp>
        <p:nvSpPr>
          <p:cNvPr id="58371" name="Rectangle 2"/>
          <p:cNvSpPr>
            <a:spLocks noGrp="1" noRot="1" noChangeAspect="1" noChangeArrowheads="1" noTextEdit="1"/>
          </p:cNvSpPr>
          <p:nvPr>
            <p:ph type="sldImg"/>
          </p:nvPr>
        </p:nvSpPr>
        <p:spPr>
          <a:xfrm>
            <a:off x="1182688" y="696913"/>
            <a:ext cx="4646612" cy="3484562"/>
          </a:xfrm>
          <a:ln/>
        </p:spPr>
      </p:sp>
      <p:sp>
        <p:nvSpPr>
          <p:cNvPr id="5837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figure </a:t>
            </a:r>
            <a:r>
              <a:rPr lang="en-US" b="1">
                <a:latin typeface="Arial" charset="0"/>
                <a:ea typeface="ＭＳ Ｐゴシック" charset="0"/>
                <a:cs typeface="ＭＳ Ｐゴシック" charset="0"/>
              </a:rPr>
              <a:t>shows the same chunk of code split into three segments</a:t>
            </a:r>
            <a:r>
              <a:rPr lang="en-US">
                <a:latin typeface="Arial" charset="0"/>
                <a:ea typeface="ＭＳ Ｐゴシック" charset="0"/>
                <a:cs typeface="ＭＳ Ｐゴシック" charset="0"/>
              </a:rPr>
              <a:t>, S0, S1, S2.</a:t>
            </a:r>
          </a:p>
          <a:p>
            <a:pPr eaLnBrk="1" hangingPunct="1"/>
            <a:r>
              <a:rPr lang="en-US" b="1">
                <a:latin typeface="Arial" charset="0"/>
                <a:ea typeface="ＭＳ Ｐゴシック" charset="0"/>
                <a:cs typeface="ＭＳ Ｐゴシック" charset="0"/>
              </a:rPr>
              <a:t>This split can be done statically and dynamically, and it is not the focus of our paper. </a:t>
            </a:r>
            <a:r>
              <a:rPr lang="en-US">
                <a:latin typeface="Arial" charset="0"/>
                <a:ea typeface="ＭＳ Ｐゴシック" charset="0"/>
                <a:cs typeface="ＭＳ Ｐゴシック" charset="0"/>
              </a:rPr>
              <a:t>However, I will soon show you two paradigms that split the code in different ways.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D913C-5852-4146-8C9B-92F6C02848B5}" type="slidenum">
              <a:rPr lang="en-US" sz="1200"/>
              <a:pPr eaLnBrk="1" hangingPunct="1"/>
              <a:t>86</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Once the split is done, </a:t>
            </a:r>
            <a:r>
              <a:rPr lang="en-US" b="1">
                <a:latin typeface="Arial" charset="0"/>
                <a:ea typeface="ＭＳ Ｐゴシック" charset="0"/>
                <a:cs typeface="ＭＳ Ｐゴシック" charset="0"/>
              </a:rPr>
              <a:t>each segment is assigned to a different core </a:t>
            </a:r>
            <a:r>
              <a:rPr lang="en-US">
                <a:latin typeface="Arial" charset="0"/>
                <a:ea typeface="ＭＳ Ｐゴシック" charset="0"/>
                <a:cs typeface="ＭＳ Ｐゴシック" charset="0"/>
              </a:rPr>
              <a:t>(this assignment can be done statically or dynamically, and again has been covered in previous work). </a:t>
            </a:r>
          </a:p>
          <a:p>
            <a:pPr eaLnBrk="1" hangingPunct="1"/>
            <a:r>
              <a:rPr lang="en-US">
                <a:latin typeface="Arial" charset="0"/>
                <a:ea typeface="ＭＳ Ｐゴシック" charset="0"/>
                <a:cs typeface="ＭＳ Ｐゴシック" charset="0"/>
              </a:rPr>
              <a:t>The work queue of each core contains the segments to be executed in that core. </a:t>
            </a:r>
          </a:p>
          <a:p>
            <a:pPr eaLnBrk="1" hangingPunct="1"/>
            <a:r>
              <a:rPr lang="en-US">
                <a:latin typeface="Arial" charset="0"/>
                <a:ea typeface="ＭＳ Ｐゴシック" charset="0"/>
                <a:cs typeface="ＭＳ Ｐゴシック" charset="0"/>
              </a:rPr>
              <a:t>In this example, S0 is executed in core 0, S1 executed in core 1, and so 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Usually, to preserve locality and take advantage of customization, a segment is executed in one core.  </a:t>
            </a:r>
          </a:p>
          <a:p>
            <a:pPr eaLnBrk="1" hangingPunct="1"/>
            <a:r>
              <a:rPr lang="en-US">
                <a:latin typeface="Arial" charset="0"/>
                <a:ea typeface="ＭＳ Ｐゴシック" charset="0"/>
                <a:cs typeface="ＭＳ Ｐゴシック"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44D9B-6C9B-BC49-9616-039B4638820B}" type="slidenum">
              <a:rPr lang="en-US" sz="1200"/>
              <a:pPr eaLnBrk="1" hangingPunct="1"/>
              <a:t>87</a:t>
            </a:fld>
            <a:endParaRPr lang="en-US" sz="1200"/>
          </a:p>
        </p:txBody>
      </p:sp>
      <p:sp>
        <p:nvSpPr>
          <p:cNvPr id="62467" name="Rectangle 2"/>
          <p:cNvSpPr>
            <a:spLocks noGrp="1" noRot="1" noChangeAspect="1" noChangeArrowheads="1" noTextEdit="1"/>
          </p:cNvSpPr>
          <p:nvPr>
            <p:ph type="sldImg"/>
          </p:nvPr>
        </p:nvSpPr>
        <p:spPr>
          <a:xfrm>
            <a:off x="1182688" y="696913"/>
            <a:ext cx="4646612" cy="3484562"/>
          </a:xfrm>
          <a:ln/>
        </p:spPr>
      </p:sp>
      <p:sp>
        <p:nvSpPr>
          <p:cNvPr id="6246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A segment that is executing on one core spawns another segment on another core</a:t>
            </a:r>
            <a:r>
              <a:rPr lang="en-US">
                <a:latin typeface="Arial" charset="0"/>
                <a:ea typeface="ＭＳ Ｐゴシック" charset="0"/>
                <a:cs typeface="ＭＳ Ｐゴシック"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Segment spawning:</a:t>
            </a:r>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OLD:</a:t>
            </a:r>
          </a:p>
          <a:p>
            <a:pPr eaLnBrk="1" hangingPunct="1"/>
            <a:r>
              <a:rPr lang="en-US">
                <a:latin typeface="Arial" charset="0"/>
                <a:ea typeface="ＭＳ Ｐゴシック" charset="0"/>
                <a:cs typeface="ＭＳ Ｐゴシック" charset="0"/>
              </a:rPr>
              <a:t>When these segment runs on three cores P0, P1 and P2, core&gt;&gt;&gt;</a:t>
            </a:r>
          </a:p>
          <a:p>
            <a:pPr eaLnBrk="1" hangingPunct="1"/>
            <a:r>
              <a:rPr lang="en-US">
                <a:latin typeface="Arial" charset="0"/>
                <a:ea typeface="ＭＳ Ｐゴシック" charset="0"/>
                <a:cs typeface="ＭＳ Ｐゴシック" charset="0"/>
              </a:rPr>
              <a:t> P1 incurs a cache miss to fetch Y and &gt;&gt;&gt;</a:t>
            </a:r>
          </a:p>
          <a:p>
            <a:pPr eaLnBrk="1" hangingPunct="1"/>
            <a:r>
              <a:rPr lang="en-US">
                <a:latin typeface="Arial" charset="0"/>
                <a:ea typeface="ＭＳ Ｐゴシック" charset="0"/>
                <a:cs typeface="ＭＳ Ｐゴシック" charset="0"/>
              </a:rPr>
              <a:t>P2 incurs a cache miss to fetch Z </a:t>
            </a:r>
          </a:p>
          <a:p>
            <a:pPr eaLnBrk="1" hangingPunct="1"/>
            <a:r>
              <a:rPr lang="en-US">
                <a:latin typeface="Arial" charset="0"/>
                <a:ea typeface="ＭＳ Ｐゴシック" charset="0"/>
                <a:cs typeface="ＭＳ Ｐゴシック" charset="0"/>
              </a:rPr>
              <a:t>We cnan avoid these misses by shipping the data required by a segment to the core where the segment will run.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 me give you two concrete examples </a:t>
            </a:r>
            <a:r>
              <a:rPr lang="en-US">
                <a:latin typeface="Arial" charset="0"/>
                <a:ea typeface="ＭＳ Ｐゴシック" charset="0"/>
                <a:cs typeface="ＭＳ Ｐゴシック" charset="0"/>
              </a:rPr>
              <a:t>of staged execution models. I will extensively use these examples to show the benefits of data marshaling.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95ABE-0906-2947-B36B-88CCDA125801}" type="slidenum">
              <a:rPr lang="en-US" sz="1200"/>
              <a:pPr eaLnBrk="1" hangingPunct="1"/>
              <a:t>88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show an example from the MySQL database. Each database thread first&gt;&gt;&gt;</a:t>
            </a:r>
          </a:p>
          <a:p>
            <a:r>
              <a:rPr lang="en-US" dirty="0" smtClean="0"/>
              <a:t>opens the database tables it requires, and &gt;&gt;&gt;</a:t>
            </a:r>
          </a:p>
          <a:p>
            <a:r>
              <a:rPr lang="en-US" dirty="0" smtClean="0"/>
              <a:t>then processes the transaction &gt;&gt;&gt;</a:t>
            </a:r>
          </a:p>
          <a:p>
            <a:r>
              <a:rPr lang="en-US" dirty="0" smtClean="0"/>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dirty="0" smtClean="0"/>
              <a:t>Thus the accesses  are encapsulated in a  critical section.&gt;&gt;&gt;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a:p>
        </p:txBody>
      </p:sp>
    </p:spTree>
    <p:extLst>
      <p:ext uri="{BB962C8B-B14F-4D97-AF65-F5344CB8AC3E}">
        <p14:creationId xmlns:p14="http://schemas.microsoft.com/office/powerpoint/2010/main" val="271830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952868-3D86-6242-9EC8-EE58105D6AEC}" type="slidenum">
              <a:rPr lang="en-US" sz="1200"/>
              <a:pPr eaLnBrk="1" hangingPunct="1"/>
              <a:t>89</a:t>
            </a:fld>
            <a:endParaRPr lang="en-US" sz="1200"/>
          </a:p>
        </p:txBody>
      </p:sp>
      <p:sp>
        <p:nvSpPr>
          <p:cNvPr id="67587" name="Rectangle 2"/>
          <p:cNvSpPr>
            <a:spLocks noGrp="1" noRot="1" noChangeAspect="1" noChangeArrowheads="1" noTextEdit="1"/>
          </p:cNvSpPr>
          <p:nvPr>
            <p:ph type="sldImg"/>
          </p:nvPr>
        </p:nvSpPr>
        <p:spPr>
          <a:xfrm>
            <a:off x="1182688" y="696913"/>
            <a:ext cx="4646612" cy="3484562"/>
          </a:xfrm>
          <a:ln/>
        </p:spPr>
      </p:sp>
      <p:sp>
        <p:nvSpPr>
          <p:cNvPr id="6758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problem is that </a:t>
            </a:r>
            <a:r>
              <a:rPr lang="en-US" b="1">
                <a:latin typeface="Arial" charset="0"/>
                <a:ea typeface="ＭＳ Ｐゴシック" charset="0"/>
                <a:cs typeface="ＭＳ Ｐゴシック" charset="0"/>
              </a:rPr>
              <a:t>when segments execute on different cores, they may need data produced by previous segments</a:t>
            </a:r>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In this example, </a:t>
            </a:r>
            <a:r>
              <a:rPr lang="en-US" b="1">
                <a:latin typeface="Arial" charset="0"/>
                <a:ea typeface="ＭＳ Ｐゴシック" charset="0"/>
                <a:cs typeface="ＭＳ Ｐゴシック" charset="0"/>
              </a:rPr>
              <a:t>when S1 is executing Load to address Y on Core 1, it will incur a cache miss on the cache block containing Y because Core 0 was the last writer to that block.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there is an inter-segment cache miss, the core that executes the segment will stall (or progress more slowly).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These intra-segment communication misses reduce the performance potential of staged execution.</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a:t>
            </a:r>
            <a:r>
              <a:rPr lang="ja-JP" altLang="en-US" b="1">
                <a:latin typeface="Arial" charset="0"/>
                <a:ea typeface="ＭＳ Ｐゴシック" charset="0"/>
                <a:cs typeface="ＭＳ Ｐゴシック" charset="0"/>
              </a:rPr>
              <a:t>’</a:t>
            </a:r>
            <a:r>
              <a:rPr lang="en-US" b="1">
                <a:latin typeface="Arial" charset="0"/>
                <a:ea typeface="ＭＳ Ｐゴシック" charset="0"/>
                <a:cs typeface="ＭＳ Ｐゴシック" charset="0"/>
              </a:rPr>
              <a:t>s quickly take a look at what these misses look like in the two models we have discussed.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Similarly, in pipeline parallelism,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But what is the effect of such cache misses on overall performance? </a:t>
            </a:r>
          </a:p>
          <a:p>
            <a:endParaRPr lang="en-US">
              <a:latin typeface="Arial"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208ED-91D1-344F-A5DE-D83E9629ECCE}" type="slidenum">
              <a:rPr lang="en-US" sz="1200"/>
              <a:pPr eaLnBrk="1" hangingPunct="1"/>
              <a:t>90</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b="1">
              <a:latin typeface="Arial" charset="0"/>
              <a:ea typeface="ＭＳ Ｐゴシック" charset="0"/>
              <a:cs typeface="ＭＳ Ｐゴシック"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A77403-C525-CF47-9C8D-80AE65D0D293}" type="slidenum">
              <a:rPr lang="en-US" sz="1200"/>
              <a:pPr eaLnBrk="1" hangingPunct="1"/>
              <a:t>91</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16437-BE35-A14E-B0E3-2D759C924618}" type="slidenum">
              <a:rPr lang="en-US" sz="1200"/>
              <a:pPr eaLnBrk="1" hangingPunct="1"/>
              <a:t>93</a:t>
            </a:fld>
            <a:endParaRPr lang="en-US" sz="1200"/>
          </a:p>
        </p:txBody>
      </p:sp>
      <p:sp>
        <p:nvSpPr>
          <p:cNvPr id="74755" name="Rectangle 2"/>
          <p:cNvSpPr>
            <a:spLocks noGrp="1" noRot="1" noChangeAspect="1" noChangeArrowheads="1" noTextEdit="1"/>
          </p:cNvSpPr>
          <p:nvPr>
            <p:ph type="sldImg"/>
          </p:nvPr>
        </p:nvSpPr>
        <p:spPr>
          <a:xfrm>
            <a:off x="1182688" y="696913"/>
            <a:ext cx="4646612" cy="3484562"/>
          </a:xfrm>
          <a:ln/>
        </p:spPr>
      </p:sp>
      <p:sp>
        <p:nvSpPr>
          <p:cNvPr id="7475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Let me first introduce some terminology. </a:t>
            </a:r>
            <a:r>
              <a:rPr lang="en-US">
                <a:latin typeface="Arial" charset="0"/>
                <a:ea typeface="ＭＳ Ｐゴシック" charset="0"/>
                <a:cs typeface="ＭＳ Ｐゴシック" charset="0"/>
              </a:rPr>
              <a:t>&gt;&gt;&gt;</a:t>
            </a:r>
          </a:p>
          <a:p>
            <a:pPr eaLnBrk="1" hangingPunct="1"/>
            <a:r>
              <a:rPr lang="en-US">
                <a:latin typeface="Arial" charset="0"/>
                <a:ea typeface="ＭＳ Ｐゴシック" charset="0"/>
                <a:cs typeface="ＭＳ Ｐゴシック" charset="0"/>
              </a:rPr>
              <a:t>We call the data which is written by one segment and read by the next segment, inter-segment data &gt;&gt;&gt;</a:t>
            </a:r>
          </a:p>
          <a:p>
            <a:pPr eaLnBrk="1" hangingPunct="1"/>
            <a:r>
              <a:rPr lang="en-US">
                <a:latin typeface="Arial" charset="0"/>
                <a:ea typeface="ＭＳ Ｐゴシック" charset="0"/>
                <a:cs typeface="ＭＳ Ｐゴシック" charset="0"/>
              </a:rPr>
              <a:t>In our example,  Y and Z are intersegment data.  &gt;&gt;&gt;</a:t>
            </a:r>
          </a:p>
          <a:p>
            <a:pPr eaLnBrk="1" hangingPunct="1"/>
            <a:r>
              <a:rPr lang="en-US">
                <a:latin typeface="Arial" charset="0"/>
                <a:ea typeface="ＭＳ Ｐゴシック" charset="0"/>
                <a:cs typeface="ＭＳ Ｐゴシック" charset="0"/>
              </a:rPr>
              <a:t>We call the last instruction to modify intersegment data in a segment a generator. &gt;&gt;&gt;</a:t>
            </a:r>
          </a:p>
          <a:p>
            <a:pPr eaLnBrk="1" hangingPunct="1"/>
            <a:r>
              <a:rPr lang="en-US">
                <a:latin typeface="Arial" charset="0"/>
                <a:ea typeface="ＭＳ Ｐゴシック" charset="0"/>
                <a:cs typeface="ＭＳ Ｐゴシック" charset="0"/>
              </a:rPr>
              <a:t>For example, The instructions which store Y and Z are generator instructions. &gt;&gt;&gt;</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made a key observation that lead to the development of data marshaling. We found that across a wide variety of workloads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Based on this observation, the basic idea is data marshaling is as follows: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F7C2CD-7D08-B94B-87B7-E9FE377183CD}" type="slidenum">
              <a:rPr lang="en-US" sz="1200"/>
              <a:pPr eaLnBrk="1" hangingPunct="1"/>
              <a:t>94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DM consists of two components: Compiler and Hardware.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EC64A4-36F4-404B-B67B-ACB493D45E0C}" type="slidenum">
              <a:rPr lang="en-US" sz="1200"/>
              <a:pPr eaLnBrk="1" hangingPunct="1"/>
              <a:t>95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job of the compiler is twofolds.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E9549F-D4E8-2640-BE15-8DAAEA12319F}" type="slidenum">
              <a:rPr lang="en-US" sz="1200"/>
              <a:pPr eaLnBrk="1" hangingPunct="1"/>
              <a:t>96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B660C-646E-CB48-BF7E-408991EB523D}" type="slidenum">
              <a:rPr lang="en-US" sz="1200"/>
              <a:pPr eaLnBrk="1" hangingPunct="1"/>
              <a:t>97</a:t>
            </a:fld>
            <a:endParaRPr lang="en-US" sz="1200"/>
          </a:p>
        </p:txBody>
      </p:sp>
      <p:sp>
        <p:nvSpPr>
          <p:cNvPr id="82947" name="Rectangle 2"/>
          <p:cNvSpPr>
            <a:spLocks noGrp="1" noRot="1" noChangeAspect="1" noChangeArrowheads="1" noTextEdit="1"/>
          </p:cNvSpPr>
          <p:nvPr>
            <p:ph type="sldImg"/>
          </p:nvPr>
        </p:nvSpPr>
        <p:spPr>
          <a:xfrm>
            <a:off x="1182688" y="696913"/>
            <a:ext cx="4646612" cy="3484562"/>
          </a:xfrm>
          <a:ln/>
        </p:spPr>
      </p:sp>
      <p:sp>
        <p:nvSpPr>
          <p:cNvPr id="8294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algorithm </a:t>
            </a:r>
            <a:r>
              <a:rPr lang="en-US" b="1">
                <a:latin typeface="Arial" charset="0"/>
                <a:ea typeface="ＭＳ Ｐゴシック" charset="0"/>
                <a:cs typeface="ＭＳ Ｐゴシック" charset="0"/>
              </a:rPr>
              <a:t>runs the program as a single thread and instruments all memory instructions. </a:t>
            </a:r>
          </a:p>
          <a:p>
            <a:pPr eaLnBrk="1" hangingPunct="1"/>
            <a:r>
              <a:rPr lang="en-US" b="1">
                <a:latin typeface="Arial" charset="0"/>
                <a:ea typeface="ＭＳ Ｐゴシック" charset="0"/>
                <a:cs typeface="ＭＳ Ｐゴシック" charset="0"/>
              </a:rPr>
              <a:t>Every time an instruction modifies a cache block, </a:t>
            </a:r>
            <a:r>
              <a:rPr lang="en-US">
                <a:latin typeface="Arial" charset="0"/>
                <a:ea typeface="ＭＳ Ｐゴシック" charset="0"/>
                <a:cs typeface="ＭＳ Ｐゴシック" charset="0"/>
              </a:rPr>
              <a:t>the algorithm stores the instruction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IP as </a:t>
            </a:r>
            <a:r>
              <a:rPr lang="en-US" b="1">
                <a:latin typeface="Arial" charset="0"/>
                <a:ea typeface="ＭＳ Ｐゴシック" charset="0"/>
                <a:cs typeface="ＭＳ Ｐゴシック" charset="0"/>
              </a:rPr>
              <a:t>the last-writer of the cache block.</a:t>
            </a:r>
          </a:p>
          <a:p>
            <a:pPr eaLnBrk="1" hangingPunct="1"/>
            <a:r>
              <a:rPr lang="en-US" b="1">
                <a:latin typeface="Arial" charset="0"/>
                <a:ea typeface="ＭＳ Ｐゴシック" charset="0"/>
                <a:cs typeface="ＭＳ Ｐゴシック" charset="0"/>
              </a:rPr>
              <a:t>Every time a segment reads a cache block whose last writer is from previous segment</a:t>
            </a:r>
            <a:r>
              <a:rPr lang="en-US">
                <a:latin typeface="Arial" charset="0"/>
                <a:ea typeface="ＭＳ Ｐゴシック" charset="0"/>
                <a:cs typeface="ＭＳ Ｐゴシック" charset="0"/>
              </a:rPr>
              <a:t>, i.e., the data is inter-segment data, the last-writer is added to the generator set.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7C0F0-6027-D443-ADAF-0355FB50F09D}" type="slidenum">
              <a:rPr lang="en-US" sz="1200"/>
              <a:pPr eaLnBrk="1" hangingPunct="1"/>
              <a:t>98</a:t>
            </a:fld>
            <a:endParaRPr lang="en-US" sz="1200"/>
          </a:p>
        </p:txBody>
      </p:sp>
      <p:sp>
        <p:nvSpPr>
          <p:cNvPr id="84995" name="Rectangle 2"/>
          <p:cNvSpPr>
            <a:spLocks noGrp="1" noRot="1" noChangeAspect="1" noChangeArrowheads="1" noTextEdit="1"/>
          </p:cNvSpPr>
          <p:nvPr>
            <p:ph type="sldImg"/>
          </p:nvPr>
        </p:nvSpPr>
        <p:spPr>
          <a:xfrm>
            <a:off x="1182688" y="696913"/>
            <a:ext cx="4646612" cy="3484562"/>
          </a:xfrm>
          <a:ln/>
        </p:spPr>
      </p:sp>
      <p:sp>
        <p:nvSpPr>
          <p:cNvPr id="8499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In addition to marking the generators, the compiler/library must also insert &gt;&gt;&gt;</a:t>
            </a:r>
          </a:p>
          <a:p>
            <a:pPr eaLnBrk="1" hangingPunct="1"/>
            <a:r>
              <a:rPr lang="en-US">
                <a:latin typeface="Arial" charset="0"/>
                <a:ea typeface="ＭＳ Ｐゴシック" charset="0"/>
                <a:cs typeface="ＭＳ Ｐゴシック" charset="0"/>
              </a:rPr>
              <a:t>a Marshal instruction at the end of every segment. </a:t>
            </a:r>
          </a:p>
          <a:p>
            <a:pPr eaLnBrk="1" hangingPunct="1"/>
            <a:r>
              <a:rPr lang="en-US" b="1">
                <a:latin typeface="Arial" charset="0"/>
                <a:ea typeface="ＭＳ Ｐゴシック" charset="0"/>
                <a:cs typeface="ＭＳ Ｐゴシック" charset="0"/>
              </a:rPr>
              <a:t>The instruction informs the hardware that it is time to marshal the lines and the argument to the instruction tells it where the lines should be marshaled to. </a:t>
            </a:r>
          </a:p>
          <a:p>
            <a:pPr eaLnBrk="1" hangingPunct="1"/>
            <a:r>
              <a:rPr lang="en-US" b="1">
                <a:latin typeface="Arial" charset="0"/>
                <a:ea typeface="ＭＳ Ｐゴシック" charset="0"/>
                <a:cs typeface="ＭＳ Ｐゴシック" charset="0"/>
              </a:rPr>
              <a:t>(Inserted just before the point where the next segment is initiated)</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Marshal instructions can come free depending on SE model</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Binding between segment ID and core ID</a:t>
            </a:r>
            <a:r>
              <a:rPr lang="en-US">
                <a:latin typeface="Arial" charset="0"/>
                <a:ea typeface="ＭＳ Ｐゴシック" charset="0"/>
                <a:cs typeface="ＭＳ Ｐゴシック" charset="0"/>
              </a:rPr>
              <a:t>… accomplished by the runtime library or can be done with hardware dynamically as well if HW scheduling is employed.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Pollution at remote core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EA94C0-905A-6247-A120-DB0D86E12728}" type="slidenum">
              <a:rPr lang="en-US" sz="1200"/>
              <a:pPr eaLnBrk="1" hangingPunct="1"/>
              <a:t>100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For simplicity lets assume that when run as a single thread, each database transaction spends 33% of its time inside the critical section and 75% of its time executing the parallel portion. &gt;&gt;&gt;</a:t>
            </a:r>
          </a:p>
          <a:p>
            <a:pPr eaLnBrk="1" hangingPunct="1"/>
            <a:r>
              <a:rPr lang="en-US" dirty="0" smtClean="0"/>
              <a:t>I show execution of 16 transactions on a single core. The red represent the critical sections and the grey represent the non-critical section code.&gt;&gt;&gt;</a:t>
            </a:r>
          </a:p>
          <a:p>
            <a:pPr eaLnBrk="1" hangingPunct="1"/>
            <a:r>
              <a:rPr lang="en-US" dirty="0" smtClean="0"/>
              <a:t>With 2 cores, overall execution time is halved &gt;&gt;&gt;</a:t>
            </a:r>
          </a:p>
          <a:p>
            <a:pPr eaLnBrk="1" hangingPunct="1"/>
            <a:r>
              <a:rPr lang="en-US" dirty="0" smtClean="0"/>
              <a:t>With 4 cores, the execution time is again halved however note that the critical section is being run at all times. Thus, performance has become critical section limited ..&gt;&gt;&gt;</a:t>
            </a:r>
          </a:p>
          <a:p>
            <a:pPr eaLnBrk="1" hangingPunct="1"/>
            <a:r>
              <a:rPr lang="en-US" dirty="0" smtClean="0"/>
              <a:t>Further increasing the cores to 8, does not reduce execution time. &gt;&gt;&gt;</a:t>
            </a:r>
          </a:p>
          <a:p>
            <a:pPr eaLnBrk="1" hangingPunct="1"/>
            <a:r>
              <a:rPr lang="en-US" dirty="0" smtClean="0"/>
              <a:t>Thus critical sections reduce performance and limit scalability.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a:p>
        </p:txBody>
      </p:sp>
    </p:spTree>
    <p:extLst>
      <p:ext uri="{BB962C8B-B14F-4D97-AF65-F5344CB8AC3E}">
        <p14:creationId xmlns:p14="http://schemas.microsoft.com/office/powerpoint/2010/main" val="2569224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66A924D-24E5-7547-9AE3-CB3AF5577176}" type="slidenum">
              <a:rPr lang="en-US" sz="1200">
                <a:cs typeface="Arial" charset="0"/>
              </a:rPr>
              <a:pPr algn="r" eaLnBrk="1" hangingPunct="1"/>
              <a:t>101</a:t>
            </a:fld>
            <a:endParaRPr lang="en-US" sz="1200">
              <a:cs typeface="Arial" charset="0"/>
            </a:endParaRPr>
          </a:p>
        </p:txBody>
      </p:sp>
      <p:sp>
        <p:nvSpPr>
          <p:cNvPr id="64514" name="Rectangle 2"/>
          <p:cNvSpPr>
            <a:spLocks noGrp="1" noRot="1" noChangeAspect="1" noChangeArrowheads="1" noTextEdit="1"/>
          </p:cNvSpPr>
          <p:nvPr>
            <p:ph type="sldImg"/>
          </p:nvPr>
        </p:nvSpPr>
        <p:spPr bwMode="auto">
          <a:xfrm>
            <a:off x="1182688" y="696913"/>
            <a:ext cx="4646612"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xfrm>
            <a:off x="699418" y="4414177"/>
            <a:ext cx="5609942" cy="4184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7A8E1-2873-4E42-B2B6-7827E71A5EEB}" type="slidenum">
              <a:rPr lang="en-US" sz="1200">
                <a:solidFill>
                  <a:srgbClr val="000000"/>
                </a:solidFill>
              </a:rPr>
              <a:pPr eaLnBrk="1" hangingPunct="1"/>
              <a:t>103</a:t>
            </a:fld>
            <a:endParaRPr lang="en-US" sz="1200">
              <a:solidFill>
                <a:srgbClr val="000000"/>
              </a:solidFill>
            </a:endParaRPr>
          </a:p>
        </p:txBody>
      </p:sp>
      <p:sp>
        <p:nvSpPr>
          <p:cNvPr id="99331" name="Rectangle 2"/>
          <p:cNvSpPr>
            <a:spLocks noGrp="1" noRot="1" noChangeAspect="1" noChangeArrowheads="1" noTextEdit="1"/>
          </p:cNvSpPr>
          <p:nvPr>
            <p:ph type="sldImg"/>
          </p:nvPr>
        </p:nvSpPr>
        <p:spPr>
          <a:xfrm>
            <a:off x="1182688" y="696913"/>
            <a:ext cx="4646612" cy="3484562"/>
          </a:xfrm>
          <a:ln/>
        </p:spPr>
      </p:sp>
      <p:sp>
        <p:nvSpPr>
          <p:cNvPr id="9933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6EF810-9401-3E45-A302-CD969DBB6E81}" type="slidenum">
              <a:rPr lang="en-US" sz="1200"/>
              <a:pPr algn="r" eaLnBrk="1" hangingPunct="1"/>
              <a:t>104</a:t>
            </a:fld>
            <a:endParaRPr lang="en-US" sz="1200"/>
          </a:p>
        </p:txBody>
      </p:sp>
      <p:sp>
        <p:nvSpPr>
          <p:cNvPr id="102403" name="Rectangle 2"/>
          <p:cNvSpPr>
            <a:spLocks noGrp="1" noRot="1" noChangeAspect="1" noChangeArrowheads="1" noTextEdit="1"/>
          </p:cNvSpPr>
          <p:nvPr>
            <p:ph type="sldImg"/>
          </p:nvPr>
        </p:nvSpPr>
        <p:spPr>
          <a:xfrm>
            <a:off x="1182688" y="696913"/>
            <a:ext cx="4646612" cy="3484562"/>
          </a:xfrm>
          <a:ln/>
        </p:spPr>
      </p:sp>
      <p:sp>
        <p:nvSpPr>
          <p:cNvPr id="10240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To implement DM, Each core is augmented with a &gt;&gt;&gt;</a:t>
            </a:r>
          </a:p>
          <a:p>
            <a:pPr eaLnBrk="1" hangingPunct="1"/>
            <a:r>
              <a:rPr lang="en-US">
                <a:latin typeface="Arial" charset="0"/>
                <a:ea typeface="ＭＳ Ｐゴシック" charset="0"/>
                <a:cs typeface="ＭＳ Ｐゴシック" charset="0"/>
              </a:rPr>
              <a:t>Marshal Buffer. The marshal buffer stores the addresses of the cache lines to be marshaled. &gt;&gt;&gt;</a:t>
            </a:r>
          </a:p>
          <a:p>
            <a:pPr eaLnBrk="1" hangingPunct="1"/>
            <a:r>
              <a:rPr lang="en-US">
                <a:latin typeface="Arial" charset="0"/>
                <a:ea typeface="ＭＳ Ｐゴシック" charset="0"/>
                <a:cs typeface="ＭＳ Ｐゴシック" charset="0"/>
              </a:rPr>
              <a:t>Every time a core encounters a Generator instruction, it enqueues the address of the cache line being written by the instruction in the marshal buffer. &gt;&gt;&gt;</a:t>
            </a:r>
          </a:p>
          <a:p>
            <a:pPr eaLnBrk="1" hangingPunct="1"/>
            <a:r>
              <a:rPr lang="en-US">
                <a:latin typeface="Arial" charset="0"/>
                <a:ea typeface="ＭＳ Ｐゴシック" charset="0"/>
                <a:cs typeface="ＭＳ Ｐゴシック"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C8403-015A-6043-A804-A478C178929A}" type="slidenum">
              <a:rPr lang="en-US" sz="1200">
                <a:solidFill>
                  <a:srgbClr val="000000"/>
                </a:solidFill>
              </a:rPr>
              <a:pPr eaLnBrk="1" hangingPunct="1"/>
              <a:t>106</a:t>
            </a:fld>
            <a:endParaRPr lang="en-US" sz="1200">
              <a:solidFill>
                <a:srgbClr val="000000"/>
              </a:solidFill>
            </a:endParaRPr>
          </a:p>
        </p:txBody>
      </p:sp>
      <p:sp>
        <p:nvSpPr>
          <p:cNvPr id="105475" name="Rectangle 2"/>
          <p:cNvSpPr>
            <a:spLocks noGrp="1" noRot="1" noChangeAspect="1" noChangeArrowheads="1" noTextEdit="1"/>
          </p:cNvSpPr>
          <p:nvPr>
            <p:ph type="sldImg"/>
          </p:nvPr>
        </p:nvSpPr>
        <p:spPr>
          <a:xfrm>
            <a:off x="1182688" y="696913"/>
            <a:ext cx="4646612" cy="3484562"/>
          </a:xfrm>
          <a:ln/>
        </p:spPr>
      </p:sp>
      <p:sp>
        <p:nvSpPr>
          <p:cNvPr id="10547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Arial" charset="0"/>
                <a:ea typeface="ＭＳ Ｐゴシック" charset="0"/>
                <a:cs typeface="ＭＳ Ｐゴシック" charset="0"/>
              </a:rPr>
              <a:t>Relative performance impact of inter-segment data cache misses increases with all three parameters</a:t>
            </a:r>
          </a:p>
          <a:p>
            <a:endParaRPr lang="en-US">
              <a:latin typeface="Arial" charset="0"/>
              <a:ea typeface="ＭＳ Ｐゴシック" charset="0"/>
              <a:cs typeface="ＭＳ Ｐゴシック"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53A1F0-ED4F-CB4A-99B1-DB5893A70297}" type="slidenum">
              <a:rPr lang="en-US" sz="1200"/>
              <a:pPr eaLnBrk="1" hangingPunct="1"/>
              <a:t>108</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A46FA4-D31E-1C4E-BC0C-312F846A3830}" type="slidenum">
              <a:rPr lang="en-US" sz="1200"/>
              <a:pPr eaLnBrk="1" hangingPunct="1"/>
              <a:t>109</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112</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113</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114</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115</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dirty="0" smtClean="0"/>
          </a:p>
          <a:p>
            <a:pPr eaLnBrk="1" hangingPunct="1"/>
            <a:r>
              <a:rPr lang="en-US" dirty="0" smtClean="0"/>
              <a:t>Similarly execution time also reduces at 2, 3, and 4 cores. &gt;&gt;&gt;</a:t>
            </a:r>
          </a:p>
          <a:p>
            <a:pPr eaLnBrk="1" hangingPunct="1"/>
            <a:r>
              <a:rPr lang="en-US" dirty="0" smtClean="0"/>
              <a:t>Most notably, due to the shorter critical sections, performance no longer saturates at 4 cores. Instead, execution time continues to reduce until 4 cores.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val="35800895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116</a:t>
            </a:fld>
            <a:endParaRPr lang="en-US" dirty="0">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pPr/>
              <a:t>117</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pPr/>
              <a:t>118</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119</a:t>
            </a:fld>
            <a:endParaRPr lang="en-US" dirty="0">
              <a:solidFill>
                <a:prstClr val="black"/>
              </a:solidFill>
              <a:latin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121</a:t>
            </a:fld>
            <a:endParaRPr lang="en-US" dirty="0">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123</a:t>
            </a:fld>
            <a:endParaRPr lang="en-US">
              <a:solidFill>
                <a:prstClr val="black"/>
              </a:solidFill>
              <a:latin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129</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130</a:t>
            </a:fld>
            <a:endParaRPr lang="en-US">
              <a:solidFill>
                <a:prstClr val="black"/>
              </a:solidFill>
              <a:latin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132</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the Asymmetric Chip Multiprocessor or ACMP as our baseline. The ACMP was first proposed by </a:t>
            </a:r>
            <a:r>
              <a:rPr lang="en-US" dirty="0" err="1" smtClean="0"/>
              <a:t>Morad</a:t>
            </a:r>
            <a:r>
              <a:rPr lang="en-US" dirty="0" smtClean="0"/>
              <a:t> et al to handle the Amdahl</a:t>
            </a:r>
            <a:r>
              <a:rPr lang="ja-JP" altLang="en-US" dirty="0" smtClean="0"/>
              <a:t>’</a:t>
            </a:r>
            <a:r>
              <a:rPr lang="en-US" dirty="0" smtClean="0"/>
              <a:t>s serial part. ACMP provides one large core and many small cores. The small cores execute the parallel part at high throughput and the large core executes the Amdahl</a:t>
            </a:r>
            <a:r>
              <a:rPr lang="ja-JP" altLang="en-US" dirty="0" smtClean="0"/>
              <a:t>’</a:t>
            </a:r>
            <a:r>
              <a:rPr lang="en-US" dirty="0" smtClean="0"/>
              <a:t>s serial part of the program where ONLY a single thread exists. The ACMP uses locks to handle the critical sections similar to a conventional CMP. Let me show an example.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37</a:t>
            </a:fld>
            <a:endParaRPr lang="en-US"/>
          </a:p>
        </p:txBody>
      </p:sp>
    </p:spTree>
    <p:extLst>
      <p:ext uri="{BB962C8B-B14F-4D97-AF65-F5344CB8AC3E}">
        <p14:creationId xmlns:p14="http://schemas.microsoft.com/office/powerpoint/2010/main" val="460123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150</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153</a:t>
            </a:fld>
            <a:endParaRPr lang="en-US" sz="1200" dirty="0">
              <a:solidFill>
                <a:srgbClr val="000000"/>
              </a:solidFill>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61F-DC9D-5841-BE7E-A0A97DE3344B}" type="slidenum">
              <a:rPr lang="en-US" sz="1200">
                <a:solidFill>
                  <a:srgbClr val="000000"/>
                </a:solidFill>
              </a:rPr>
              <a:pPr eaLnBrk="1" hangingPunct="1"/>
              <a:t>154</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dirty="0">
                <a:latin typeface="Arial" charset="0"/>
              </a:rPr>
              <a:t>When we run matlab on one core, and gcc on another core, both cores generate memory requests to access the DRAM banks. When these requests arrive at the DRAM controller, the controller favors matlab</a:t>
            </a:r>
            <a:r>
              <a:rPr lang="ja-JP" altLang="en-US" sz="1000" dirty="0">
                <a:latin typeface="Arial" charset="0"/>
              </a:rPr>
              <a:t>’</a:t>
            </a:r>
            <a:r>
              <a:rPr lang="en-US" altLang="ja-JP" sz="1000" dirty="0">
                <a:latin typeface="Arial" charset="0"/>
              </a:rPr>
              <a:t>s requests over gcc</a:t>
            </a:r>
            <a:r>
              <a:rPr lang="ja-JP" altLang="en-US" sz="1000" dirty="0">
                <a:latin typeface="Arial" charset="0"/>
              </a:rPr>
              <a:t>’</a:t>
            </a:r>
            <a:r>
              <a:rPr lang="en-US" altLang="ja-JP" sz="1000" dirty="0">
                <a:latin typeface="Arial" charset="0"/>
              </a:rPr>
              <a:t>s requests. As a result, matlab can make progress and continues generating memory requests. These requests are again favored by the DRAM controller over gcc</a:t>
            </a:r>
            <a:r>
              <a:rPr lang="ja-JP" altLang="en-US" sz="1000" dirty="0">
                <a:latin typeface="Arial" charset="0"/>
              </a:rPr>
              <a:t>’</a:t>
            </a:r>
            <a:r>
              <a:rPr lang="en-US" altLang="ja-JP" sz="1000" dirty="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dirty="0">
                <a:latin typeface="Arial" charset="0"/>
              </a:rPr>
              <a:t>But, why are these algorithms unfair? Why do they unfairly prioritize matlab accesses?</a:t>
            </a:r>
          </a:p>
          <a:p>
            <a:pPr eaLnBrk="1" hangingPunct="1">
              <a:lnSpc>
                <a:spcPct val="90000"/>
              </a:lnSpc>
              <a:spcBef>
                <a:spcPct val="0"/>
              </a:spcBef>
              <a:buFontTx/>
              <a:buChar char="-"/>
            </a:pPr>
            <a:r>
              <a:rPr lang="en-US" sz="1000" dirty="0">
                <a:latin typeface="Arial" charset="0"/>
              </a:rPr>
              <a:t>To understand this, we need to understand how a DRAM bank operates.</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Almost all systems today contain multi-core chips</a:t>
            </a:r>
          </a:p>
          <a:p>
            <a:pPr eaLnBrk="1" hangingPunct="1">
              <a:lnSpc>
                <a:spcPct val="90000"/>
              </a:lnSpc>
              <a:spcBef>
                <a:spcPct val="0"/>
              </a:spcBef>
              <a:buFontTx/>
              <a:buChar char="-"/>
            </a:pPr>
            <a:r>
              <a:rPr lang="en-US" sz="1000" dirty="0">
                <a:latin typeface="Arial" charset="0"/>
              </a:rPr>
              <a:t>Multi-core systems consist of multiple on-chip cores and caches</a:t>
            </a:r>
          </a:p>
          <a:p>
            <a:pPr eaLnBrk="1" hangingPunct="1">
              <a:lnSpc>
                <a:spcPct val="90000"/>
              </a:lnSpc>
              <a:spcBef>
                <a:spcPct val="0"/>
              </a:spcBef>
              <a:buFontTx/>
              <a:buChar char="-"/>
            </a:pPr>
            <a:r>
              <a:rPr lang="en-US" sz="1000" dirty="0">
                <a:latin typeface="Arial" charset="0"/>
              </a:rPr>
              <a:t>Cores share the DRAM memory system</a:t>
            </a:r>
          </a:p>
          <a:p>
            <a:pPr eaLnBrk="1" hangingPunct="1">
              <a:lnSpc>
                <a:spcPct val="90000"/>
              </a:lnSpc>
              <a:spcBef>
                <a:spcPct val="0"/>
              </a:spcBef>
              <a:buFontTx/>
              <a:buChar char="-"/>
            </a:pPr>
            <a:r>
              <a:rPr lang="en-US" sz="1000" dirty="0">
                <a:latin typeface="Arial" charset="0"/>
              </a:rPr>
              <a:t>DRAM memory system consists of</a:t>
            </a:r>
          </a:p>
          <a:p>
            <a:pPr lvl="1" eaLnBrk="1" hangingPunct="1">
              <a:lnSpc>
                <a:spcPct val="90000"/>
              </a:lnSpc>
              <a:spcBef>
                <a:spcPct val="0"/>
              </a:spcBef>
              <a:buFontTx/>
              <a:buChar char="-"/>
            </a:pPr>
            <a:r>
              <a:rPr lang="en-US" sz="1000" dirty="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dirty="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dirty="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dirty="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dirty="0">
                <a:latin typeface="Arial" charset="0"/>
              </a:rPr>
              <a:t>To understand how this happens, we need to know about how each DRAM bank operates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155</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156</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157</a:t>
            </a:fld>
            <a:endParaRPr lang="en-US">
              <a:solidFill>
                <a:prstClr val="black"/>
              </a:solidFill>
              <a:latin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158</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162</a:t>
            </a:fld>
            <a:endParaRPr lang="en-US">
              <a:solidFill>
                <a:prstClr val="black"/>
              </a:solidFill>
              <a:latin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166</a:t>
            </a:fld>
            <a:endParaRPr lang="en-US" dirty="0">
              <a:solidFill>
                <a:prstClr val="black"/>
              </a:solidFill>
              <a:latin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167</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Consider an ACMP with one large core and 3 small cores, ALL executing parallel threads. Initially P3, shown in red is executing the critical section. </a:t>
            </a:r>
          </a:p>
          <a:p>
            <a:pPr eaLnBrk="1" hangingPunct="1"/>
            <a:endParaRPr lang="en-US" dirty="0" smtClean="0"/>
          </a:p>
          <a:p>
            <a:pPr eaLnBrk="1" hangingPunct="1"/>
            <a:r>
              <a:rPr lang="en-US" dirty="0" smtClean="0"/>
              <a:t>When P2 encounters a critical section. </a:t>
            </a:r>
          </a:p>
          <a:p>
            <a:pPr eaLnBrk="1" hangingPunct="1"/>
            <a:endParaRPr lang="en-US" dirty="0" smtClean="0"/>
          </a:p>
          <a:p>
            <a:pPr eaLnBrk="1" hangingPunct="1"/>
            <a:r>
              <a:rPr lang="en-US" dirty="0" smtClean="0"/>
              <a:t>It sends a request for the lock to P3, which is executing the critical section currently. </a:t>
            </a:r>
          </a:p>
          <a:p>
            <a:pPr eaLnBrk="1" hangingPunct="1"/>
            <a:endParaRPr lang="en-US" dirty="0" smtClean="0"/>
          </a:p>
          <a:p>
            <a:pPr eaLnBrk="1" hangingPunct="1"/>
            <a:r>
              <a:rPr lang="en-US" dirty="0" smtClean="0"/>
              <a:t>P2 is able to acquire the lock after P3 releases the lock. </a:t>
            </a:r>
          </a:p>
          <a:p>
            <a:pPr eaLnBrk="1" hangingPunct="1"/>
            <a:endParaRPr lang="en-US" dirty="0" smtClean="0"/>
          </a:p>
          <a:p>
            <a:pPr eaLnBrk="1" hangingPunct="1"/>
            <a:r>
              <a:rPr lang="en-US" dirty="0" smtClean="0"/>
              <a:t>P2 then executes the critical sections and </a:t>
            </a:r>
          </a:p>
          <a:p>
            <a:pPr eaLnBrk="1" hangingPunct="1"/>
            <a:endParaRPr lang="en-US" dirty="0" smtClean="0"/>
          </a:p>
          <a:p>
            <a:pPr eaLnBrk="1" hangingPunct="1"/>
            <a:r>
              <a:rPr lang="en-US" dirty="0" smtClean="0"/>
              <a:t>releases the lock at the end.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38</a:t>
            </a:fld>
            <a:endParaRPr lang="en-US"/>
          </a:p>
        </p:txBody>
      </p:sp>
    </p:spTree>
    <p:extLst>
      <p:ext uri="{BB962C8B-B14F-4D97-AF65-F5344CB8AC3E}">
        <p14:creationId xmlns:p14="http://schemas.microsoft.com/office/powerpoint/2010/main" val="17315663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168</a:t>
            </a:fld>
            <a:endParaRPr lang="en-US" dirty="0">
              <a:solidFill>
                <a:prstClr val="black"/>
              </a:solidFill>
              <a:latin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169</a:t>
            </a:fld>
            <a:endParaRPr lang="en-US" dirty="0">
              <a:solidFill>
                <a:prstClr val="black"/>
              </a:solidFill>
              <a:latin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171</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24.xml"/><Relationship Id="rId2" Type="http://schemas.openxmlformats.org/officeDocument/2006/relationships/image" Target="../media/image6.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673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42856228"/>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37874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5276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582518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41141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3036540"/>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533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912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95596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303774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81313"/>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052936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946190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9396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06659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6920250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298560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3271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7737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pPr/>
              <a:t>‹#›</a:t>
            </a:fld>
            <a:endParaRPr lang="en-US"/>
          </a:p>
        </p:txBody>
      </p:sp>
    </p:spTree>
    <p:extLst>
      <p:ext uri="{BB962C8B-B14F-4D97-AF65-F5344CB8AC3E}">
        <p14:creationId xmlns:p14="http://schemas.microsoft.com/office/powerpoint/2010/main" val="42900234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88240"/>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019473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28010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71450"/>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07911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836252"/>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02839"/>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3143094"/>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1033037"/>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803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240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1297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953582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583662"/>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50831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603442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259347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725739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663497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7573333"/>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04061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5920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40169635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16493413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5450189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123130482"/>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716106767"/>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244597733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9586465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190840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778073308"/>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22480943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3980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117190727"/>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1957993555"/>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9655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3225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90137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12468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2914594"/>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754488"/>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508347"/>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44943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146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542771"/>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31918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766189"/>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52293539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755825128"/>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3353078622"/>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54111485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42592491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54984930"/>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65415194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9860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51938526"/>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567378160"/>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036126749"/>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362160292"/>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788180102"/>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505718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89825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9478850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620988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5033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652027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215390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52878447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29293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0082287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118507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100441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6183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4252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569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0582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7009659"/>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842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682896"/>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18848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7574108"/>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9680269"/>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9947636"/>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90670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1016123"/>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089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78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6516101"/>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979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0417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3904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6950475"/>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47892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272285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47472"/>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228688"/>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343355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4781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908606"/>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7401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163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557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9064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5200570"/>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4076931"/>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72874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291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374181"/>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08758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83475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083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946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805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5603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650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3107811"/>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87537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74502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1615355"/>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373013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874159"/>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8790507"/>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2334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266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8727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803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6831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7958048"/>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5021227"/>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277118"/>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509560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1750558358"/>
      </p:ext>
    </p:extLst>
  </p:cSld>
  <p:clrMapOvr>
    <a:masterClrMapping/>
  </p:clrMapOvr>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3293404"/>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964279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4193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945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3484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1621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5528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346261"/>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6416077"/>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441649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41984"/>
      </p:ext>
    </p:extLst>
  </p:cSld>
  <p:clrMapOvr>
    <a:masterClrMapping/>
  </p:clrMapOvr>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7919355"/>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7422827"/>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3453368"/>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424499609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675337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8640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059235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47700262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37123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135952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9629689"/>
      </p:ext>
    </p:extLst>
  </p:cSld>
  <p:clrMapOvr>
    <a:masterClrMapping/>
  </p:clrMapOvr>
  <p:timing>
    <p:tnLst>
      <p:par>
        <p:cTn xmlns:p14="http://schemas.microsoft.com/office/powerpoint/2010/mai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2901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5322367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992214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6042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863300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1420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12562532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985"/>
            <a:ext cx="9144000" cy="7618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7923" y="1362383"/>
            <a:ext cx="3879360" cy="4971402"/>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5523" y="1362383"/>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5523" y="3917212"/>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9349778"/>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38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21094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394392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252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1309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043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51233"/>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035858"/>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4463774"/>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063406"/>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8093627"/>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6673488"/>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30631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58466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6338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819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9142978"/>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856961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403504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92103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4302705"/>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630661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837189"/>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215223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8860173"/>
      </p:ext>
    </p:extLst>
  </p:cSld>
  <p:clrMapOvr>
    <a:masterClrMapping/>
  </p:clrMapOvr>
  <p:timing>
    <p:tnLst>
      <p:par>
        <p:cTn xmlns:p14="http://schemas.microsoft.com/office/powerpoint/2010/mai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1006884"/>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0024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32289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184415"/>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9046210"/>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2998495"/>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205174"/>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158645"/>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6359570"/>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115007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7687296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9963487"/>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62220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160722815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2921550155"/>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99746611"/>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1056068894"/>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3241287310"/>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4092554429"/>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3137462731"/>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3882922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555550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74590495"/>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1647446069"/>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181931039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48461473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9370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061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685702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809978800"/>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11204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9656145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8957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8249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6171143"/>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91350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64734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255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5600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50823948"/>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val="4283628690"/>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26138"/>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7275420"/>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661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9331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04410971"/>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06328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60200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2948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5244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4693470"/>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530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167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747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290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9657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809984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400507"/>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120312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91645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253071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315945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799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2185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5282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209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2123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321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7670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24140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78833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337725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304956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95593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373724"/>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705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77594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9882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8943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89360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59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3202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97157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760404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78505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4394502"/>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96083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3610429"/>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5788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933140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2331167457"/>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32173"/>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8780315"/>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2368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theme" Target="../theme/theme11.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9.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slideLayout" Target="../slideLayouts/slideLayout131.xml"/><Relationship Id="rId4" Type="http://schemas.openxmlformats.org/officeDocument/2006/relationships/slideLayout" Target="../slideLayouts/slideLayout132.xml"/><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slideLayout" Target="../slideLayouts/slideLayout151.xml"/><Relationship Id="rId13" Type="http://schemas.openxmlformats.org/officeDocument/2006/relationships/theme" Target="../theme/theme14.xml"/><Relationship Id="rId14" Type="http://schemas.openxmlformats.org/officeDocument/2006/relationships/image" Target="../media/image1.png"/><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2.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 Id="rId9" Type="http://schemas.openxmlformats.org/officeDocument/2006/relationships/slideLayout" Target="../slideLayouts/slideLayout160.xml"/><Relationship Id="rId10" Type="http://schemas.openxmlformats.org/officeDocument/2006/relationships/slideLayout" Target="../slideLayouts/slideLayout16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3.xml"/><Relationship Id="rId12" Type="http://schemas.openxmlformats.org/officeDocument/2006/relationships/slideLayout" Target="../slideLayouts/slideLayout174.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63.xml"/><Relationship Id="rId2" Type="http://schemas.openxmlformats.org/officeDocument/2006/relationships/slideLayout" Target="../slideLayouts/slideLayout164.xml"/><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6" Type="http://schemas.openxmlformats.org/officeDocument/2006/relationships/slideLayout" Target="../slideLayouts/slideLayout168.xml"/><Relationship Id="rId7" Type="http://schemas.openxmlformats.org/officeDocument/2006/relationships/slideLayout" Target="../slideLayouts/slideLayout169.xml"/><Relationship Id="rId8" Type="http://schemas.openxmlformats.org/officeDocument/2006/relationships/slideLayout" Target="../slideLayouts/slideLayout170.xml"/><Relationship Id="rId9" Type="http://schemas.openxmlformats.org/officeDocument/2006/relationships/slideLayout" Target="../slideLayouts/slideLayout171.xml"/><Relationship Id="rId10" Type="http://schemas.openxmlformats.org/officeDocument/2006/relationships/slideLayout" Target="../slideLayouts/slideLayout172.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6.xml"/><Relationship Id="rId12" Type="http://schemas.openxmlformats.org/officeDocument/2006/relationships/slideLayout" Target="../slideLayouts/slideLayout197.xml"/><Relationship Id="rId13" Type="http://schemas.openxmlformats.org/officeDocument/2006/relationships/theme" Target="../theme/theme18.xml"/><Relationship Id="rId14" Type="http://schemas.openxmlformats.org/officeDocument/2006/relationships/image" Target="../media/image1.png"/><Relationship Id="rId1" Type="http://schemas.openxmlformats.org/officeDocument/2006/relationships/slideLayout" Target="../slideLayouts/slideLayout186.xml"/><Relationship Id="rId2" Type="http://schemas.openxmlformats.org/officeDocument/2006/relationships/slideLayout" Target="../slideLayouts/slideLayout187.xml"/><Relationship Id="rId3" Type="http://schemas.openxmlformats.org/officeDocument/2006/relationships/slideLayout" Target="../slideLayouts/slideLayout188.xml"/><Relationship Id="rId4" Type="http://schemas.openxmlformats.org/officeDocument/2006/relationships/slideLayout" Target="../slideLayouts/slideLayout189.xml"/><Relationship Id="rId5" Type="http://schemas.openxmlformats.org/officeDocument/2006/relationships/slideLayout" Target="../slideLayouts/slideLayout190.xml"/><Relationship Id="rId6" Type="http://schemas.openxmlformats.org/officeDocument/2006/relationships/slideLayout" Target="../slideLayouts/slideLayout191.xml"/><Relationship Id="rId7" Type="http://schemas.openxmlformats.org/officeDocument/2006/relationships/slideLayout" Target="../slideLayouts/slideLayout192.xml"/><Relationship Id="rId8" Type="http://schemas.openxmlformats.org/officeDocument/2006/relationships/slideLayout" Target="../slideLayouts/slideLayout193.xml"/><Relationship Id="rId9" Type="http://schemas.openxmlformats.org/officeDocument/2006/relationships/slideLayout" Target="../slideLayouts/slideLayout194.xml"/><Relationship Id="rId10" Type="http://schemas.openxmlformats.org/officeDocument/2006/relationships/slideLayout" Target="../slideLayouts/slideLayout195.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8.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8.xml"/><Relationship Id="rId2" Type="http://schemas.openxmlformats.org/officeDocument/2006/relationships/slideLayout" Target="../slideLayouts/slideLayout199.xml"/><Relationship Id="rId3" Type="http://schemas.openxmlformats.org/officeDocument/2006/relationships/slideLayout" Target="../slideLayouts/slideLayout200.xml"/><Relationship Id="rId4" Type="http://schemas.openxmlformats.org/officeDocument/2006/relationships/slideLayout" Target="../slideLayouts/slideLayout201.xml"/><Relationship Id="rId5" Type="http://schemas.openxmlformats.org/officeDocument/2006/relationships/slideLayout" Target="../slideLayouts/slideLayout202.xml"/><Relationship Id="rId6" Type="http://schemas.openxmlformats.org/officeDocument/2006/relationships/slideLayout" Target="../slideLayouts/slideLayout203.xml"/><Relationship Id="rId7" Type="http://schemas.openxmlformats.org/officeDocument/2006/relationships/slideLayout" Target="../slideLayouts/slideLayout204.xml"/><Relationship Id="rId8" Type="http://schemas.openxmlformats.org/officeDocument/2006/relationships/slideLayout" Target="../slideLayouts/slideLayout205.xml"/><Relationship Id="rId9" Type="http://schemas.openxmlformats.org/officeDocument/2006/relationships/slideLayout" Target="../slideLayouts/slideLayout206.xml"/><Relationship Id="rId10"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9.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9.xml"/><Relationship Id="rId2" Type="http://schemas.openxmlformats.org/officeDocument/2006/relationships/slideLayout" Target="../slideLayouts/slideLayout210.xml"/><Relationship Id="rId3" Type="http://schemas.openxmlformats.org/officeDocument/2006/relationships/slideLayout" Target="../slideLayouts/slideLayout211.xml"/><Relationship Id="rId4" Type="http://schemas.openxmlformats.org/officeDocument/2006/relationships/slideLayout" Target="../slideLayouts/slideLayout212.xml"/><Relationship Id="rId5" Type="http://schemas.openxmlformats.org/officeDocument/2006/relationships/slideLayout" Target="../slideLayouts/slideLayout213.xml"/><Relationship Id="rId6" Type="http://schemas.openxmlformats.org/officeDocument/2006/relationships/slideLayout" Target="../slideLayouts/slideLayout214.xml"/><Relationship Id="rId7" Type="http://schemas.openxmlformats.org/officeDocument/2006/relationships/slideLayout" Target="../slideLayouts/slideLayout215.xml"/><Relationship Id="rId8" Type="http://schemas.openxmlformats.org/officeDocument/2006/relationships/slideLayout" Target="../slideLayouts/slideLayout216.xml"/><Relationship Id="rId9" Type="http://schemas.openxmlformats.org/officeDocument/2006/relationships/slideLayout" Target="../slideLayouts/slideLayout217.xml"/><Relationship Id="rId10"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0.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20.xml"/><Relationship Id="rId2" Type="http://schemas.openxmlformats.org/officeDocument/2006/relationships/slideLayout" Target="../slideLayouts/slideLayout221.xml"/><Relationship Id="rId3" Type="http://schemas.openxmlformats.org/officeDocument/2006/relationships/slideLayout" Target="../slideLayouts/slideLayout222.xml"/><Relationship Id="rId4" Type="http://schemas.openxmlformats.org/officeDocument/2006/relationships/slideLayout" Target="../slideLayouts/slideLayout223.xml"/><Relationship Id="rId5" Type="http://schemas.openxmlformats.org/officeDocument/2006/relationships/slideLayout" Target="../slideLayouts/slideLayout224.xml"/><Relationship Id="rId6" Type="http://schemas.openxmlformats.org/officeDocument/2006/relationships/slideLayout" Target="../slideLayouts/slideLayout225.xml"/><Relationship Id="rId7" Type="http://schemas.openxmlformats.org/officeDocument/2006/relationships/slideLayout" Target="../slideLayouts/slideLayout226.xml"/><Relationship Id="rId8" Type="http://schemas.openxmlformats.org/officeDocument/2006/relationships/slideLayout" Target="../slideLayouts/slideLayout227.xml"/><Relationship Id="rId9" Type="http://schemas.openxmlformats.org/officeDocument/2006/relationships/slideLayout" Target="../slideLayouts/slideLayout228.xml"/><Relationship Id="rId10"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1.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31.xml"/><Relationship Id="rId2" Type="http://schemas.openxmlformats.org/officeDocument/2006/relationships/slideLayout" Target="../slideLayouts/slideLayout232.xml"/><Relationship Id="rId3" Type="http://schemas.openxmlformats.org/officeDocument/2006/relationships/slideLayout" Target="../slideLayouts/slideLayout233.xml"/><Relationship Id="rId4" Type="http://schemas.openxmlformats.org/officeDocument/2006/relationships/slideLayout" Target="../slideLayouts/slideLayout234.xml"/><Relationship Id="rId5" Type="http://schemas.openxmlformats.org/officeDocument/2006/relationships/slideLayout" Target="../slideLayouts/slideLayout235.xml"/><Relationship Id="rId6" Type="http://schemas.openxmlformats.org/officeDocument/2006/relationships/slideLayout" Target="../slideLayouts/slideLayout236.xml"/><Relationship Id="rId7" Type="http://schemas.openxmlformats.org/officeDocument/2006/relationships/slideLayout" Target="../slideLayouts/slideLayout237.xml"/><Relationship Id="rId8" Type="http://schemas.openxmlformats.org/officeDocument/2006/relationships/slideLayout" Target="../slideLayouts/slideLayout238.xml"/><Relationship Id="rId9" Type="http://schemas.openxmlformats.org/officeDocument/2006/relationships/slideLayout" Target="../slideLayouts/slideLayout239.xml"/><Relationship Id="rId10"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61.xml"/><Relationship Id="rId20" Type="http://schemas.openxmlformats.org/officeDocument/2006/relationships/image" Target="../media/image5.emf"/><Relationship Id="rId10" Type="http://schemas.openxmlformats.org/officeDocument/2006/relationships/slideLayout" Target="../slideLayouts/slideLayout262.xml"/><Relationship Id="rId11" Type="http://schemas.openxmlformats.org/officeDocument/2006/relationships/slideLayout" Target="../slideLayouts/slideLayout263.xml"/><Relationship Id="rId12" Type="http://schemas.openxmlformats.org/officeDocument/2006/relationships/slideLayout" Target="../slideLayouts/slideLayout264.xml"/><Relationship Id="rId13" Type="http://schemas.openxmlformats.org/officeDocument/2006/relationships/slideLayout" Target="../slideLayouts/slideLayout265.xml"/><Relationship Id="rId14" Type="http://schemas.openxmlformats.org/officeDocument/2006/relationships/slideLayout" Target="../slideLayouts/slideLayout266.xml"/><Relationship Id="rId15" Type="http://schemas.openxmlformats.org/officeDocument/2006/relationships/slideLayout" Target="../slideLayouts/slideLayout267.xml"/><Relationship Id="rId16" Type="http://schemas.openxmlformats.org/officeDocument/2006/relationships/theme" Target="../theme/theme24.xml"/><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253.xml"/><Relationship Id="rId2" Type="http://schemas.openxmlformats.org/officeDocument/2006/relationships/slideLayout" Target="../slideLayouts/slideLayout254.xml"/><Relationship Id="rId3" Type="http://schemas.openxmlformats.org/officeDocument/2006/relationships/slideLayout" Target="../slideLayouts/slideLayout255.xml"/><Relationship Id="rId4" Type="http://schemas.openxmlformats.org/officeDocument/2006/relationships/slideLayout" Target="../slideLayouts/slideLayout256.xml"/><Relationship Id="rId5" Type="http://schemas.openxmlformats.org/officeDocument/2006/relationships/slideLayout" Target="../slideLayouts/slideLayout257.xml"/><Relationship Id="rId6" Type="http://schemas.openxmlformats.org/officeDocument/2006/relationships/slideLayout" Target="../slideLayouts/slideLayout258.xml"/><Relationship Id="rId7" Type="http://schemas.openxmlformats.org/officeDocument/2006/relationships/slideLayout" Target="../slideLayouts/slideLayout259.xml"/><Relationship Id="rId8" Type="http://schemas.openxmlformats.org/officeDocument/2006/relationships/slideLayout" Target="../slideLayouts/slideLayout26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slideLayout" Target="../slideLayouts/slideLayout279.xml"/><Relationship Id="rId13" Type="http://schemas.openxmlformats.org/officeDocument/2006/relationships/theme" Target="../theme/theme25.xml"/><Relationship Id="rId14"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301.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91.xml"/><Relationship Id="rId2" Type="http://schemas.openxmlformats.org/officeDocument/2006/relationships/slideLayout" Target="../slideLayouts/slideLayout292.xml"/><Relationship Id="rId3" Type="http://schemas.openxmlformats.org/officeDocument/2006/relationships/slideLayout" Target="../slideLayouts/slideLayout293.xml"/><Relationship Id="rId4" Type="http://schemas.openxmlformats.org/officeDocument/2006/relationships/slideLayout" Target="../slideLayouts/slideLayout294.xml"/><Relationship Id="rId5" Type="http://schemas.openxmlformats.org/officeDocument/2006/relationships/slideLayout" Target="../slideLayouts/slideLayout295.xml"/><Relationship Id="rId6" Type="http://schemas.openxmlformats.org/officeDocument/2006/relationships/slideLayout" Target="../slideLayouts/slideLayout296.xml"/><Relationship Id="rId7" Type="http://schemas.openxmlformats.org/officeDocument/2006/relationships/slideLayout" Target="../slideLayouts/slideLayout297.xml"/><Relationship Id="rId8" Type="http://schemas.openxmlformats.org/officeDocument/2006/relationships/slideLayout" Target="../slideLayouts/slideLayout298.xml"/><Relationship Id="rId9" Type="http://schemas.openxmlformats.org/officeDocument/2006/relationships/slideLayout" Target="../slideLayouts/slideLayout299.xml"/><Relationship Id="rId10" Type="http://schemas.openxmlformats.org/officeDocument/2006/relationships/slideLayout" Target="../slideLayouts/slideLayout30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2.xml"/><Relationship Id="rId12" Type="http://schemas.openxmlformats.org/officeDocument/2006/relationships/slideLayout" Target="../slideLayouts/slideLayout313.xml"/><Relationship Id="rId13" Type="http://schemas.openxmlformats.org/officeDocument/2006/relationships/theme" Target="../theme/theme28.xml"/><Relationship Id="rId1" Type="http://schemas.openxmlformats.org/officeDocument/2006/relationships/slideLayout" Target="../slideLayouts/slideLayout302.xml"/><Relationship Id="rId2" Type="http://schemas.openxmlformats.org/officeDocument/2006/relationships/slideLayout" Target="../slideLayouts/slideLayout303.xml"/><Relationship Id="rId3" Type="http://schemas.openxmlformats.org/officeDocument/2006/relationships/slideLayout" Target="../slideLayouts/slideLayout304.xml"/><Relationship Id="rId4" Type="http://schemas.openxmlformats.org/officeDocument/2006/relationships/slideLayout" Target="../slideLayouts/slideLayout305.xml"/><Relationship Id="rId5" Type="http://schemas.openxmlformats.org/officeDocument/2006/relationships/slideLayout" Target="../slideLayouts/slideLayout306.xml"/><Relationship Id="rId6" Type="http://schemas.openxmlformats.org/officeDocument/2006/relationships/slideLayout" Target="../slideLayouts/slideLayout307.xml"/><Relationship Id="rId7" Type="http://schemas.openxmlformats.org/officeDocument/2006/relationships/slideLayout" Target="../slideLayouts/slideLayout308.xml"/><Relationship Id="rId8" Type="http://schemas.openxmlformats.org/officeDocument/2006/relationships/slideLayout" Target="../slideLayouts/slideLayout309.xml"/><Relationship Id="rId9" Type="http://schemas.openxmlformats.org/officeDocument/2006/relationships/slideLayout" Target="../slideLayouts/slideLayout310.xml"/><Relationship Id="rId10"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theme" Target="../theme/theme7.xml"/><Relationship Id="rId15"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theme" Target="../theme/theme8.xml"/><Relationship Id="rId15" Type="http://schemas.openxmlformats.org/officeDocument/2006/relationships/image" Target="../media/image1.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theme" Target="../theme/theme9.xml"/><Relationship Id="rId15" Type="http://schemas.openxmlformats.org/officeDocument/2006/relationships/image" Target="../media/image1.png"/><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t>CHIPPER: HPCA 2011</a:t>
            </a:r>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7/1/13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2274698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16757745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4653366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851379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102928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614494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25450833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5323702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71504543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209317202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4358221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16913236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322205814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196812648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7"/>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8"/>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9">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20"/>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218332928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169455259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886201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44795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017790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9421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237081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08135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7/1/13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63617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12238415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8391868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2880377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1.xml"/><Relationship Id="rId2"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Microsoft_Excel_97_-_2004_Worksheet3.xls"/><Relationship Id="rId5" Type="http://schemas.openxmlformats.org/officeDocument/2006/relationships/image" Target="../media/image2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Microsoft_Excel_97_-_2004_Worksheet4.xls"/><Relationship Id="rId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2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 Id="rId3" Type="http://schemas.openxmlformats.org/officeDocument/2006/relationships/chart" Target="../charts/char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 Id="rId3" Type="http://schemas.openxmlformats.org/officeDocument/2006/relationships/image" Target="../media/image25.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3.xml"/><Relationship Id="rId3" Type="http://schemas.openxmlformats.org/officeDocument/2006/relationships/chart" Target="../charts/char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chart" Target="../charts/char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75.xml"/><Relationship Id="rId3" Type="http://schemas.openxmlformats.org/officeDocument/2006/relationships/hyperlink" Target="file://localhost/Users/omutlu/Documents/presentations/CMU/Samsung%20Memory%20June%2021%202012/Previous%20Presentations/rachata_isca12_talk.pptx"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hyperlink" Target="file://localhost/Users/omutlu/Documents/presentations/CMU/Samsung%20Memory%20June%2021%202012/Previous%20Presentations/ebrahimi_micro2011_talk.pptx"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hyperlink" Target="http://www.ece.cmu.edu/~omutlu" TargetMode="External"/><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png"/><Relationship Id="rId5" Type="http://schemas.openxmlformats.org/officeDocument/2006/relationships/hyperlink" Target="mailto:onur@cmu.edu" TargetMode="External"/><Relationship Id="rId1" Type="http://schemas.openxmlformats.org/officeDocument/2006/relationships/slideLayout" Target="../slideLayouts/slideLayout268.xml"/><Relationship Id="rId2" Type="http://schemas.openxmlformats.org/officeDocument/2006/relationships/notesSlide" Target="../notesSlides/notesSlide7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image" Target="../media/image2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notesSlide" Target="../notesSlides/notesSlide7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3.xml"/><Relationship Id="rId2" Type="http://schemas.openxmlformats.org/officeDocument/2006/relationships/image" Target="../media/image28.e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chart" Target="../charts/chart2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76.xml"/><Relationship Id="rId2" Type="http://schemas.openxmlformats.org/officeDocument/2006/relationships/chart" Target="../charts/chart2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15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png"/><Relationship Id="rId8" Type="http://schemas.openxmlformats.org/officeDocument/2006/relationships/image" Target="../media/image35.jpeg"/><Relationship Id="rId9" Type="http://schemas.openxmlformats.org/officeDocument/2006/relationships/image" Target="../media/image36.png"/><Relationship Id="rId1" Type="http://schemas.openxmlformats.org/officeDocument/2006/relationships/slideLayout" Target="../slideLayouts/slideLayout130.xml"/><Relationship Id="rId2" Type="http://schemas.openxmlformats.org/officeDocument/2006/relationships/image" Target="../media/image29.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Microsoft_Excel_97_-_2004_Worksheet6.xls"/><Relationship Id="rId5" Type="http://schemas.openxmlformats.org/officeDocument/2006/relationships/image" Target="../media/image37.png"/><Relationship Id="rId1" Type="http://schemas.openxmlformats.org/officeDocument/2006/relationships/vmlDrawing" Target="../drawings/vmlDrawing6.vml"/><Relationship Id="rId2" Type="http://schemas.openxmlformats.org/officeDocument/2006/relationships/slideLayout" Target="../slideLayouts/slideLayout13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8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83.xml"/></Relationships>
</file>

<file path=ppt/slides/_rels/slide15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30.xml"/><Relationship Id="rId3" Type="http://schemas.openxmlformats.org/officeDocument/2006/relationships/notesSlide" Target="../notesSlides/notesSlide84.xml"/></Relationships>
</file>

<file path=ppt/slides/_rels/slide157.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5" Type="http://schemas.openxmlformats.org/officeDocument/2006/relationships/chart" Target="../charts/chart24.xml"/><Relationship Id="rId1" Type="http://schemas.openxmlformats.org/officeDocument/2006/relationships/slideLayout" Target="../slideLayouts/slideLayout130.xml"/><Relationship Id="rId2" Type="http://schemas.openxmlformats.org/officeDocument/2006/relationships/notesSlide" Target="../notesSlides/notesSlide85.xm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130.xml"/><Relationship Id="rId4" Type="http://schemas.openxmlformats.org/officeDocument/2006/relationships/notesSlide" Target="../notesSlides/notesSlide86.xml"/><Relationship Id="rId5" Type="http://schemas.openxmlformats.org/officeDocument/2006/relationships/oleObject" Target="../embeddings/Microsoft_Excel_97_-_2004_Worksheet7.xls"/><Relationship Id="rId6" Type="http://schemas.openxmlformats.org/officeDocument/2006/relationships/image" Target="../media/image38.png"/><Relationship Id="rId1" Type="http://schemas.openxmlformats.org/officeDocument/2006/relationships/vmlDrawing" Target="../drawings/vmlDrawing7.vml"/><Relationship Id="rId2" Type="http://schemas.openxmlformats.org/officeDocument/2006/relationships/tags" Target="../tags/tag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87.xml"/><Relationship Id="rId3" Type="http://schemas.openxmlformats.org/officeDocument/2006/relationships/hyperlink" Target="file://localhost/Users/omutlu/Documents/presentations/CMU/SNU%20Lectures%20June%2018-20%202012/previous%20talks/subramanian_micro11_talk.pptx"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89.xml"/><Relationship Id="rId3" Type="http://schemas.openxmlformats.org/officeDocument/2006/relationships/image" Target="../media/image24.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1.xml"/><Relationship Id="rId3" Type="http://schemas.openxmlformats.org/officeDocument/2006/relationships/chart" Target="../charts/char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chart" Target="../charts/chart2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92.xml"/><Relationship Id="rId3" Type="http://schemas.openxmlformats.org/officeDocument/2006/relationships/hyperlink" Target="file://localhost/Users/omutlu/Documents/presentations/CMU/Samsung%20Memory%20June%2021%202012/Previous%20Presentations/rachata_isca12_talk.pptx" TargetMode="Externa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hyperlink" Target="file://localhost/Users/omutlu/Documents/presentations/CMU/Samsung%20Memory%20June%2021%202012/Previous%20Presentations/ebrahimi_micro2011_talk.pptx"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file://localhost/Users/omutlu/Documents/presentations/CMU/SNU%20Lectures%20June%2018-20%202012/previous%20talks/ebrahimi_micro09_talk.ppt" TargetMode="External"/><Relationship Id="rId4" Type="http://schemas.openxmlformats.org/officeDocument/2006/relationships/hyperlink" Target="file://localhost/Users/omutlu/Documents/presentations/CMU/SNU%20Lectures%20June%2018-20%202012/previous%20talks/lee_micro08_talk.ppt" TargetMode="External"/><Relationship Id="rId1" Type="http://schemas.openxmlformats.org/officeDocument/2006/relationships/slideLayout" Target="../slideLayouts/slideLayout164.xml"/><Relationship Id="rId2" Type="http://schemas.openxmlformats.org/officeDocument/2006/relationships/hyperlink" Target="file://localhost/Users/omutlu/Documents/presentations/CMU/SNU%20Lectures%20June%2018-20%202012/previous%20talks/ebrahimi_isca2011_talk.pptx" TargetMode="Externa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6.xml.rels><?xml version="1.0" encoding="UTF-8" standalone="yes"?>
<Relationships xmlns="http://schemas.openxmlformats.org/package/2006/relationships"><Relationship Id="rId3" Type="http://schemas.openxmlformats.org/officeDocument/2006/relationships/hyperlink" Target="http://www.cs.virginia.edu/asplos09/" TargetMode="External"/><Relationship Id="rId4" Type="http://schemas.openxmlformats.org/officeDocument/2006/relationships/hyperlink" Target="http://users.ece.cmu.edu/~omutlu/pub/suleman_asplos09_talk.ppt" TargetMode="External"/><Relationship Id="rId5" Type="http://schemas.openxmlformats.org/officeDocument/2006/relationships/hyperlink" Target="http://users.ece.cmu.edu/~omutlu/pub/dm_isca10.pdf" TargetMode="External"/><Relationship Id="rId6" Type="http://schemas.openxmlformats.org/officeDocument/2006/relationships/hyperlink" Target="http://isca2010.inria.fr/" TargetMode="External"/><Relationship Id="rId7" Type="http://schemas.openxmlformats.org/officeDocument/2006/relationships/hyperlink" Target="http://users.ece.cmu.edu/~omutlu/pub/mutlu_isca10_talk.ppt" TargetMode="External"/><Relationship Id="rId8" Type="http://schemas.openxmlformats.org/officeDocument/2006/relationships/hyperlink" Target="http://users.ece.cmu.edu/~omutlu/pub/bottleneck-identification-and-scheduling_asplos12.pdf" TargetMode="External"/><Relationship Id="rId9" Type="http://schemas.openxmlformats.org/officeDocument/2006/relationships/hyperlink" Target="http://research.microsoft.com/en-us/um/cambridge/events/asplos_2012/" TargetMode="External"/><Relationship Id="rId10" Type="http://schemas.openxmlformats.org/officeDocument/2006/relationships/hyperlink" Target="http://users.ece.cmu.edu/~omutlu/pub/mutlu_asplos12_talk.ppt" TargetMode="External"/><Relationship Id="rId11" Type="http://schemas.openxmlformats.org/officeDocument/2006/relationships/hyperlink" Target="http://users.ece.cmu.edu/~omutlu/pub/mutlu_asplos12_talk.pdf" TargetMode="External"/><Relationship Id="rId1" Type="http://schemas.openxmlformats.org/officeDocument/2006/relationships/slideLayout" Target="../slideLayouts/slideLayout141.xml"/><Relationship Id="rId2" Type="http://schemas.openxmlformats.org/officeDocument/2006/relationships/hyperlink" Target="http://users.ece.cmu.edu/~omutlu/pub/acs_asplos09.pdf" TargetMode="External"/></Relationships>
</file>

<file path=ppt/slides/_rels/slide177.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www.ece.cmu.edu/~omutlu/pub/memory-channel-partitioning-micro11.pdf" TargetMode="External"/><Relationship Id="rId5" Type="http://schemas.openxmlformats.org/officeDocument/2006/relationships/hyperlink" Target="http://www.microarch.org/micro44/" TargetMode="External"/><Relationship Id="rId6" Type="http://schemas.openxmlformats.org/officeDocument/2006/relationships/hyperlink" Target="http://www.ece.cmu.edu/~omutlu/pub/tcm_micro10.pdf" TargetMode="External"/><Relationship Id="rId7" Type="http://schemas.openxmlformats.org/officeDocument/2006/relationships/hyperlink" Target="http://www.microarch.org/micro43/" TargetMode="External"/><Relationship Id="rId8" Type="http://schemas.openxmlformats.org/officeDocument/2006/relationships/hyperlink" Target="http://www.ece.cmu.edu/~omutlu/pub/kim_micro10_talk.pptx" TargetMode="External"/><Relationship Id="rId9" Type="http://schemas.openxmlformats.org/officeDocument/2006/relationships/hyperlink" Target="http://www.ece.cmu.edu/~omutlu/pub/kim_micro10_talk.pdf" TargetMode="External"/><Relationship Id="rId10" Type="http://schemas.openxmlformats.org/officeDocument/2006/relationships/hyperlink" Target="http://www.ece.cmu.edu/~omutlu/pub/fairness-via-throttling_acm_tocs12.pdf" TargetMode="External"/><Relationship Id="rId11" Type="http://schemas.openxmlformats.org/officeDocument/2006/relationships/hyperlink" Target="http://tocs.acm.org/" TargetMode="External"/><Relationship Id="rId1" Type="http://schemas.openxmlformats.org/officeDocument/2006/relationships/slideLayout" Target="../slideLayouts/slideLayout141.xml"/><Relationship Id="rId2" Type="http://schemas.openxmlformats.org/officeDocument/2006/relationships/hyperlink" Target="http://www.ece.cmu.edu/~omutlu/pub/staged-memory-scheduling_isca12.pdf" TargetMode="External"/></Relationships>
</file>

<file path=ppt/slides/_rels/slide178.xml.rels><?xml version="1.0" encoding="UTF-8" standalone="yes"?>
<Relationships xmlns="http://schemas.openxmlformats.org/package/2006/relationships"><Relationship Id="rId3" Type="http://schemas.openxmlformats.org/officeDocument/2006/relationships/hyperlink" Target="http://www.computer.org/micro/" TargetMode="External"/><Relationship Id="rId4" Type="http://schemas.openxmlformats.org/officeDocument/2006/relationships/hyperlink" Target="http://www.ece.cmu.edu/~omutlu/pub/stfm_micro07.pdf" TargetMode="External"/><Relationship Id="rId5" Type="http://schemas.openxmlformats.org/officeDocument/2006/relationships/hyperlink" Target="http://www.microarch.org/micro40/" TargetMode="External"/><Relationship Id="rId6" Type="http://schemas.openxmlformats.org/officeDocument/2006/relationships/hyperlink" Target="http://www.ece.cmu.edu/~omutlu/pub/mutlu_micro07_talk.ppt" TargetMode="External"/><Relationship Id="rId7" Type="http://schemas.openxmlformats.org/officeDocument/2006/relationships/hyperlink" Target="http://www.ece.cmu.edu/~omutlu/pub/mph_usenix_security07.pdf" TargetMode="External"/><Relationship Id="rId8" Type="http://schemas.openxmlformats.org/officeDocument/2006/relationships/hyperlink" Target="http://www.usenix.org/events/sec07/" TargetMode="External"/><Relationship Id="rId9" Type="http://schemas.openxmlformats.org/officeDocument/2006/relationships/hyperlink" Target="http://www.ece.cmu.edu/~omutlu/pub/mutlu_usenix-security07_talk.ppt" TargetMode="External"/><Relationship Id="rId1" Type="http://schemas.openxmlformats.org/officeDocument/2006/relationships/slideLayout" Target="../slideLayouts/slideLayout141.xml"/><Relationship Id="rId2" Type="http://schemas.openxmlformats.org/officeDocument/2006/relationships/hyperlink" Target="http://www.ece.cmu.edu/~omutlu/pub/parbs_ieee_micro09.pdf"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www.microarch.org/micro44/" TargetMode="External"/><Relationship Id="rId4" Type="http://schemas.openxmlformats.org/officeDocument/2006/relationships/hyperlink" Target="http://www.ece.cmu.edu/~omutlu/pub/ebrahimi_micro11_talk.pptx" TargetMode="External"/><Relationship Id="rId5" Type="http://schemas.openxmlformats.org/officeDocument/2006/relationships/hyperlink" Target="http://www.ece.cmu.edu/~omutlu/pub/kilonoc_isca11.pdf" TargetMode="External"/><Relationship Id="rId6" Type="http://schemas.openxmlformats.org/officeDocument/2006/relationships/hyperlink" Target="http://isca2011.umaine.edu/" TargetMode="External"/><Relationship Id="rId7" Type="http://schemas.openxmlformats.org/officeDocument/2006/relationships/hyperlink" Target="http://www.ece.cmu.edu/~omutlu/pub/grot_isca11_talk.pptx" TargetMode="External"/><Relationship Id="rId8" Type="http://schemas.openxmlformats.org/officeDocument/2006/relationships/hyperlink" Target="http://www.ece.cmu.edu/~omutlu/pub/app-aware-noc_micro09.pdf" TargetMode="External"/><Relationship Id="rId9" Type="http://schemas.openxmlformats.org/officeDocument/2006/relationships/hyperlink" Target="http://www.microarch.org/micro42/" TargetMode="External"/><Relationship Id="rId10" Type="http://schemas.openxmlformats.org/officeDocument/2006/relationships/hyperlink" Target="http://www.ece.cmu.edu/~omutlu/pub/das_micro09_talk.pptx" TargetMode="External"/><Relationship Id="rId1" Type="http://schemas.openxmlformats.org/officeDocument/2006/relationships/slideLayout" Target="../slideLayouts/slideLayout141.xml"/><Relationship Id="rId2" Type="http://schemas.openxmlformats.org/officeDocument/2006/relationships/hyperlink" Target="http://www.ece.cmu.edu/~omutlu/pub/parallel-memory-scheduling_micro11.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0.xml.rels><?xml version="1.0" encoding="UTF-8" standalone="yes"?>
<Relationships xmlns="http://schemas.openxmlformats.org/package/2006/relationships"><Relationship Id="rId3" Type="http://schemas.openxmlformats.org/officeDocument/2006/relationships/hyperlink" Target="http://www.cs.virginia.edu/~tcca/" TargetMode="External"/><Relationship Id="rId4" Type="http://schemas.openxmlformats.org/officeDocument/2006/relationships/hyperlink" Target="http://www.ece.cmu.edu/~safari/tr/tr-2011-005.pdf" TargetMode="External"/><Relationship Id="rId5" Type="http://schemas.openxmlformats.org/officeDocument/2006/relationships/hyperlink" Target="http://www.ece.cmu.edu/~omutlu/pub/pcm_isca09.pdf" TargetMode="External"/><Relationship Id="rId6" Type="http://schemas.openxmlformats.org/officeDocument/2006/relationships/hyperlink" Target="http://isca09.cs.columbia.edu/" TargetMode="External"/><Relationship Id="rId7" Type="http://schemas.openxmlformats.org/officeDocument/2006/relationships/hyperlink" Target="http://www.ece.cmu.edu/~omutlu/pub/lee_isca09_talk.pdf" TargetMode="External"/><Relationship Id="rId8" Type="http://schemas.openxmlformats.org/officeDocument/2006/relationships/hyperlink" Target="http://www.ece.cmu.edu/~omutlu/pub/pcm_ieee_micro10.pdf" TargetMode="External"/><Relationship Id="rId9" Type="http://schemas.openxmlformats.org/officeDocument/2006/relationships/hyperlink" Target="http://www.computer.org/micro/" TargetMode="External"/><Relationship Id="rId1" Type="http://schemas.openxmlformats.org/officeDocument/2006/relationships/slideLayout" Target="../slideLayouts/slideLayout141.xml"/><Relationship Id="rId2" Type="http://schemas.openxmlformats.org/officeDocument/2006/relationships/hyperlink" Target="http://www.ece.cmu.edu/~omutlu/pub/timber-fine-grained-dram-cache_ieee-cal12.pdf" TargetMode="External"/></Relationships>
</file>

<file path=ppt/slides/_rels/slide181.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www.ece.cmu.edu/~omutlu/pub/cai_date12_talk.ppt" TargetMode="External"/><Relationship Id="rId1" Type="http://schemas.openxmlformats.org/officeDocument/2006/relationships/slideLayout" Target="../slideLayouts/slideLayout141.xml"/><Relationship Id="rId2" Type="http://schemas.openxmlformats.org/officeDocument/2006/relationships/hyperlink" Target="http://www.ece.cmu.edu/~omutlu/pub/flash-error-patterns_date12.pdf" TargetMode="External"/></Relationships>
</file>

<file path=ppt/slides/_rels/slide182.xml.rels><?xml version="1.0" encoding="UTF-8" standalone="yes"?>
<Relationships xmlns="http://schemas.openxmlformats.org/package/2006/relationships"><Relationship Id="rId11" Type="http://schemas.openxmlformats.org/officeDocument/2006/relationships/hyperlink" Target="http://users.ece.cmu.edu/~omutlu/pub/mutlu_micro05_talk.ppt" TargetMode="External"/><Relationship Id="rId12" Type="http://schemas.openxmlformats.org/officeDocument/2006/relationships/hyperlink" Target="http://users.ece.cmu.edu/~omutlu/pub/mutlu_micro05_talk.pdf" TargetMode="External"/><Relationship Id="rId1" Type="http://schemas.openxmlformats.org/officeDocument/2006/relationships/slideLayout" Target="../slideLayouts/slideLayout141.xml"/><Relationship Id="rId2" Type="http://schemas.openxmlformats.org/officeDocument/2006/relationships/hyperlink" Target="http://users.ece.cmu.edu/~omutlu/pub/mutlu_hpca03.pdf" TargetMode="External"/><Relationship Id="rId3" Type="http://schemas.openxmlformats.org/officeDocument/2006/relationships/hyperlink" Target="http://www.cs.arizona.edu/hpca9/" TargetMode="External"/><Relationship Id="rId4" Type="http://schemas.openxmlformats.org/officeDocument/2006/relationships/hyperlink" Target="http://users.ece.cmu.edu/~omutlu/pub/mutlu_hpca03_talk.pdf" TargetMode="External"/><Relationship Id="rId5" Type="http://schemas.openxmlformats.org/officeDocument/2006/relationships/hyperlink" Target="http://users.ece.cmu.edu/~omutlu/pub/mutlu_isca05.pdf" TargetMode="External"/><Relationship Id="rId6" Type="http://schemas.openxmlformats.org/officeDocument/2006/relationships/hyperlink" Target="http://www.cs.wisc.edu/~isca2005/" TargetMode="External"/><Relationship Id="rId7" Type="http://schemas.openxmlformats.org/officeDocument/2006/relationships/hyperlink" Target="http://users.ece.cmu.edu/~omutlu/pub/mutlu_isca05_talk.ppt" TargetMode="External"/><Relationship Id="rId8" Type="http://schemas.openxmlformats.org/officeDocument/2006/relationships/hyperlink" Target="http://users.ece.cmu.edu/~omutlu/pub/mutlu_isca05_talk.pdf" TargetMode="External"/><Relationship Id="rId9" Type="http://schemas.openxmlformats.org/officeDocument/2006/relationships/hyperlink" Target="http://users.ece.cmu.edu/~omutlu/pub/mutlu_micro05.pdf" TargetMode="External"/><Relationship Id="rId10" Type="http://schemas.openxmlformats.org/officeDocument/2006/relationships/hyperlink" Target="http://pcsostres.ac.upc.edu/micro38/" TargetMode="External"/></Relationships>
</file>

<file path=ppt/slides/_rels/slide183.xml.rels><?xml version="1.0" encoding="UTF-8" standalone="yes"?>
<Relationships xmlns="http://schemas.openxmlformats.org/package/2006/relationships"><Relationship Id="rId3" Type="http://schemas.openxmlformats.org/officeDocument/2006/relationships/hyperlink" Target="http://isca2012.ittc.ku.edu/" TargetMode="External"/><Relationship Id="rId4" Type="http://schemas.openxmlformats.org/officeDocument/2006/relationships/hyperlink" Target="http://www.ece.cmu.edu/~omutlu/pub/salp-dram_isca12.pdf" TargetMode="External"/><Relationship Id="rId1" Type="http://schemas.openxmlformats.org/officeDocument/2006/relationships/slideLayout" Target="../slideLayouts/slideLayout141.xml"/><Relationship Id="rId2" Type="http://schemas.openxmlformats.org/officeDocument/2006/relationships/hyperlink" Target="http://www.ece.cmu.edu/~omutlu/pub/raidr-dram-refresh_isca12.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1.xml"/><Relationship Id="rId2"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sers.ece.cmu.edu/~omutlu/pub/onur-Bogazici-June-10-2013-lecture1-3-interconnects-afterlecture.pptx" TargetMode="External"/><Relationship Id="rId4" Type="http://schemas.openxmlformats.org/officeDocument/2006/relationships/hyperlink" Target="http://users.ece.cmu.edu/~omutlu/pub/onur-Bogazici-June-7-2013-lecture1-2-cache-management-afterlecture.pptx" TargetMode="External"/><Relationship Id="rId1" Type="http://schemas.openxmlformats.org/officeDocument/2006/relationships/slideLayout" Target="../slideLayouts/slideLayout292.xml"/><Relationship Id="rId2" Type="http://schemas.openxmlformats.org/officeDocument/2006/relationships/hyperlink" Target="http://users.ece.cmu.edu/~omutlu/pub/onur-Bogazici-June-6-2013-lecture1-1-multicore-and-asymmetry-afterlecture.pptx"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1" Type="http://schemas.openxmlformats.org/officeDocument/2006/relationships/chart" Target="../charts/chart12.xml"/><Relationship Id="rId12" Type="http://schemas.openxmlformats.org/officeDocument/2006/relationships/chart" Target="../charts/chart13.xml"/><Relationship Id="rId13" Type="http://schemas.openxmlformats.org/officeDocument/2006/relationships/chart" Target="../charts/chart14.xml"/><Relationship Id="rId14" Type="http://schemas.openxmlformats.org/officeDocument/2006/relationships/chart" Target="../charts/chart15.xml"/><Relationship Id="rId15" Type="http://schemas.openxmlformats.org/officeDocument/2006/relationships/chart" Target="../charts/chart16.xml"/><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chart" Target="../charts/chart7.xml"/><Relationship Id="rId7" Type="http://schemas.openxmlformats.org/officeDocument/2006/relationships/chart" Target="../charts/chart8.xml"/><Relationship Id="rId8" Type="http://schemas.openxmlformats.org/officeDocument/2006/relationships/chart" Target="../charts/chart9.xml"/><Relationship Id="rId9" Type="http://schemas.openxmlformats.org/officeDocument/2006/relationships/chart" Target="../charts/chart10.xml"/><Relationship Id="rId10" Type="http://schemas.openxmlformats.org/officeDocument/2006/relationships/chart" Target="../charts/char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3" Type="http://schemas.openxmlformats.org/officeDocument/2006/relationships/hyperlink" Target="http://users.ece.cmu.edu/~omutlu/pub/onur-Bogazici-June-14-2013-lecture2-2-emerging-memory-afterlecture.pptx" TargetMode="External"/><Relationship Id="rId4" Type="http://schemas.openxmlformats.org/officeDocument/2006/relationships/hyperlink" Target="http://users.ece.cmu.edu/~omutlu/pub/onur-Bogazici-June-17-2013-lecture2-3-memory-qos-afterlecture.pptx" TargetMode="External"/><Relationship Id="rId1" Type="http://schemas.openxmlformats.org/officeDocument/2006/relationships/slideLayout" Target="../slideLayouts/slideLayout292.xml"/><Relationship Id="rId2" Type="http://schemas.openxmlformats.org/officeDocument/2006/relationships/hyperlink" Target="http://users.ece.cmu.edu/~omutlu/pub/onur-Bogazici-June-13-2013-lecture2-1-dram-basics-and-scaling-afterlecture.pptx"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notesSlide" Target="../notesSlides/notesSlide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VZKMgItDM&amp;list=PL5PHm2jkkXmidJOd59REog9jDnPDTG6IJ&amp;index=32" TargetMode="External"/><Relationship Id="rId4" Type="http://schemas.openxmlformats.org/officeDocument/2006/relationships/hyperlink" Target="http://www.youtube.com/watch?v=r6r2NJxj3kI&amp;list=PL5PHm2jkkXmidJOd59REog9jDnPDTG6IJ&amp;index=34" TargetMode="External"/><Relationship Id="rId5" Type="http://schemas.openxmlformats.org/officeDocument/2006/relationships/hyperlink" Target="http://www.youtube.com/watch?v=z8YpjqXQJIA&amp;list=PL5PHm2jkkXmidJOd59REog9jDnPDTG6IJ&amp;index=28" TargetMode="External"/><Relationship Id="rId1" Type="http://schemas.openxmlformats.org/officeDocument/2006/relationships/slideLayout" Target="../slideLayouts/slideLayout303.xml"/><Relationship Id="rId2" Type="http://schemas.openxmlformats.org/officeDocument/2006/relationships/hyperlink" Target="http://www.youtube.com/watch?v=7ozCK_Mgxfk&amp;list=PL5PHm2jkkXmidJOd59REog9jDnPDTG6IJ&amp;index=31"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292.xml"/><Relationship Id="rId2" Type="http://schemas.openxmlformats.org/officeDocument/2006/relationships/hyperlink" Target="http://www.youtube.com/playlist?list=PL5PHm2jkkXmidJOd59REog9jDnPDTG6IJ"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Microsoft_Excel_97_-_2004_Worksheet2.xls"/><Relationship Id="rId5" Type="http://schemas.openxmlformats.org/officeDocument/2006/relationships/image" Target="../media/image2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endParaRPr lang="en-US" sz="2200" dirty="0" smtClean="0"/>
          </a:p>
          <a:p>
            <a:r>
              <a:rPr lang="en-US" sz="2200" dirty="0" smtClean="0"/>
              <a:t>Onur Mutlu</a:t>
            </a:r>
          </a:p>
          <a:p>
            <a:r>
              <a:rPr lang="en-US" sz="2200" dirty="0">
                <a:hlinkClick r:id="rId5"/>
              </a:rPr>
              <a:t>onur@cmu.edu</a:t>
            </a:r>
            <a:endParaRPr lang="en-US" sz="2200" dirty="0"/>
          </a:p>
          <a:p>
            <a:r>
              <a:rPr lang="en-US" sz="2200" dirty="0" smtClean="0"/>
              <a:t>July 2, </a:t>
            </a:r>
            <a:r>
              <a:rPr lang="en-US" sz="2200" dirty="0" smtClean="0"/>
              <a:t>2013</a:t>
            </a:r>
          </a:p>
          <a:p>
            <a:r>
              <a:rPr lang="en-US" sz="2200" dirty="0" smtClean="0"/>
              <a:t>INRIA</a:t>
            </a:r>
            <a:endParaRPr lang="en-US" sz="2200" dirty="0" smtClean="0"/>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9296680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600200"/>
            <a:ext cx="8428037" cy="822325"/>
          </a:xfrm>
        </p:spPr>
        <p:txBody>
          <a:bodyPr/>
          <a:lstStyle/>
          <a:p>
            <a:pPr algn="ctr" eaLnBrk="1" hangingPunct="1"/>
            <a:r>
              <a:rPr lang="en-US" sz="4000" dirty="0"/>
              <a:t>Architecting and Exploiting</a:t>
            </a:r>
            <a:br>
              <a:rPr lang="en-US" sz="4000" dirty="0"/>
            </a:br>
            <a:r>
              <a:rPr lang="en-US" sz="4000" dirty="0"/>
              <a:t>Asymmetry in Multi-Core Architectures </a:t>
            </a:r>
            <a:endParaRPr lang="en-US" sz="4000" dirty="0">
              <a:latin typeface="Garamond" charset="0"/>
            </a:endParaRP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86301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Advantages</a:t>
            </a:r>
          </a:p>
          <a:p>
            <a:pPr lvl="1" eaLnBrk="1" hangingPunct="1"/>
            <a:r>
              <a:rPr lang="en-US">
                <a:solidFill>
                  <a:srgbClr val="0000FF"/>
                </a:solidFill>
                <a:latin typeface="Tahoma" charset="0"/>
                <a:ea typeface="ＭＳ Ｐゴシック" charset="0"/>
              </a:rPr>
              <a:t>Timely data transfer</a:t>
            </a:r>
            <a:r>
              <a:rPr lang="en-US">
                <a:latin typeface="Tahoma" charset="0"/>
                <a:ea typeface="ＭＳ Ｐゴシック" charset="0"/>
              </a:rPr>
              <a:t>: Push data to core before needed</a:t>
            </a:r>
          </a:p>
          <a:p>
            <a:pPr lvl="1" eaLnBrk="1" hangingPunct="1"/>
            <a:r>
              <a:rPr lang="en-US">
                <a:solidFill>
                  <a:srgbClr val="0000FF"/>
                </a:solidFill>
                <a:latin typeface="Tahoma" charset="0"/>
                <a:ea typeface="ＭＳ Ｐゴシック" charset="0"/>
              </a:rPr>
              <a:t>Can marshal any arbitrary sequence of lines</a:t>
            </a:r>
            <a:r>
              <a:rPr lang="en-US">
                <a:latin typeface="Tahoma" charset="0"/>
                <a:ea typeface="ＭＳ Ｐゴシック" charset="0"/>
              </a:rPr>
              <a:t>: Identifies generators, not patterns</a:t>
            </a:r>
          </a:p>
          <a:p>
            <a:pPr lvl="1" eaLnBrk="1" hangingPunct="1"/>
            <a:r>
              <a:rPr lang="en-US">
                <a:solidFill>
                  <a:srgbClr val="0000FF"/>
                </a:solidFill>
                <a:latin typeface="Tahoma" charset="0"/>
                <a:ea typeface="ＭＳ Ｐゴシック" charset="0"/>
              </a:rPr>
              <a:t>Low hardware cost</a:t>
            </a:r>
            <a:r>
              <a:rPr lang="en-US">
                <a:latin typeface="Tahoma" charset="0"/>
                <a:ea typeface="ＭＳ Ｐゴシック" charset="0"/>
              </a:rPr>
              <a:t>: Profiler marks generators, no need for hardware to find them</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Disadvantages</a:t>
            </a:r>
          </a:p>
          <a:p>
            <a:pPr lvl="1" eaLnBrk="1" hangingPunct="1"/>
            <a:r>
              <a:rPr lang="en-US">
                <a:solidFill>
                  <a:srgbClr val="0000FF"/>
                </a:solidFill>
                <a:latin typeface="Tahoma" charset="0"/>
                <a:ea typeface="ＭＳ Ｐゴシック" charset="0"/>
              </a:rPr>
              <a:t>Requires profiler and ISA support</a:t>
            </a:r>
            <a:endParaRPr lang="en-US">
              <a:latin typeface="Tahoma" charset="0"/>
              <a:ea typeface="ＭＳ Ｐゴシック" charset="0"/>
            </a:endParaRPr>
          </a:p>
          <a:p>
            <a:pPr lvl="1" eaLnBrk="1" hangingPunct="1"/>
            <a:r>
              <a:rPr lang="en-US">
                <a:solidFill>
                  <a:srgbClr val="0000FF"/>
                </a:solidFill>
                <a:latin typeface="Tahoma" charset="0"/>
                <a:ea typeface="ＭＳ Ｐゴシック" charset="0"/>
              </a:rPr>
              <a:t>Not always accurate (generator set is conservative)</a:t>
            </a:r>
            <a:r>
              <a:rPr lang="en-US">
                <a:latin typeface="Tahoma" charset="0"/>
                <a:ea typeface="ＭＳ Ｐゴシック" charset="0"/>
              </a:rPr>
              <a:t>: Pollution at remote core, wasted bandwidth on interconnect</a:t>
            </a:r>
          </a:p>
          <a:p>
            <a:pPr lvl="2" eaLnBrk="1" hangingPunct="1"/>
            <a:r>
              <a:rPr lang="en-US">
                <a:latin typeface="Tahoma" charset="0"/>
                <a:ea typeface="ＭＳ Ｐゴシック" charset="0"/>
              </a:rPr>
              <a:t>Not a large problem as number of inter-segment blocks is small </a:t>
            </a:r>
          </a:p>
          <a:p>
            <a:pPr lvl="1" eaLnBrk="1" hangingPunct="1"/>
            <a:endParaRPr lang="en-US">
              <a:latin typeface="Tahoma" charset="0"/>
              <a:ea typeface="ＭＳ Ｐゴシック"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F04E5-4A95-7147-8EEC-14EC0B12D3CE}" type="slidenum">
              <a:rPr lang="en-US" sz="1600">
                <a:latin typeface="Garamond" charset="0"/>
              </a:rPr>
              <a:pPr eaLnBrk="1" hangingPunct="1"/>
              <a:t>100</a:t>
            </a:fld>
            <a:endParaRPr lang="en-US" sz="1600">
              <a:latin typeface="Garamond" charset="0"/>
            </a:endParaRPr>
          </a:p>
        </p:txBody>
      </p:sp>
    </p:spTree>
    <p:extLst>
      <p:ext uri="{BB962C8B-B14F-4D97-AF65-F5344CB8AC3E}">
        <p14:creationId xmlns:p14="http://schemas.microsoft.com/office/powerpoint/2010/main" val="838202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1585260-1665-DC44-A948-BC0CFC7F0388}" type="slidenum">
              <a:rPr lang="en-US" sz="1600">
                <a:latin typeface="Garamond" charset="0"/>
                <a:cs typeface="Arial" charset="0"/>
              </a:rPr>
              <a:pPr algn="r" eaLnBrk="1" hangingPunct="1"/>
              <a:t>101</a:t>
            </a:fld>
            <a:endParaRPr lang="en-US" sz="1600">
              <a:latin typeface="Garamond" charset="0"/>
              <a:cs typeface="Arial" charset="0"/>
            </a:endParaRPr>
          </a:p>
        </p:txBody>
      </p:sp>
      <p:sp>
        <p:nvSpPr>
          <p:cNvPr id="63490" name="Rectangle 2"/>
          <p:cNvSpPr>
            <a:spLocks noGrp="1" noChangeArrowheads="1"/>
          </p:cNvSpPr>
          <p:nvPr>
            <p:ph type="title" idx="4294967295"/>
          </p:nvPr>
        </p:nvSpPr>
        <p:spPr/>
        <p:txBody>
          <a:bodyPr/>
          <a:lstStyle/>
          <a:p>
            <a:pPr eaLnBrk="1" hangingPunct="1"/>
            <a:r>
              <a:rPr lang="en-US" dirty="0">
                <a:latin typeface="Garamond" charset="0"/>
                <a:ea typeface="ＭＳ Ｐゴシック" charset="0"/>
                <a:cs typeface="ＭＳ Ｐゴシック" charset="0"/>
              </a:rPr>
              <a:t>Accelerated Critical </a:t>
            </a:r>
            <a:r>
              <a:rPr lang="en-US" dirty="0" smtClean="0">
                <a:latin typeface="Garamond" charset="0"/>
                <a:ea typeface="ＭＳ Ｐゴシック" charset="0"/>
                <a:cs typeface="ＭＳ Ｐゴシック" charset="0"/>
              </a:rPr>
              <a:t>Sections with DM</a:t>
            </a:r>
            <a:endParaRPr lang="en-US" dirty="0">
              <a:latin typeface="Garamond" charset="0"/>
              <a:ea typeface="ＭＳ Ｐゴシック" charset="0"/>
              <a:cs typeface="ＭＳ Ｐゴシック" charset="0"/>
            </a:endParaRP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Marshal</a:t>
            </a:r>
            <a:br>
              <a:rPr lang="en-US" sz="1800">
                <a:cs typeface="Arial" charset="0"/>
              </a:rPr>
            </a:br>
            <a:r>
              <a:rPr lang="en-US" sz="1800">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CSCALL</a:t>
            </a:r>
            <a:endParaRPr lang="en-US"/>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63514"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cs typeface="Arial" charset="0"/>
              </a:rPr>
              <a:t>Critical Section</a:t>
            </a:r>
          </a:p>
        </p:txBody>
      </p:sp>
    </p:spTree>
    <p:extLst>
      <p:ext uri="{BB962C8B-B14F-4D97-AF65-F5344CB8AC3E}">
        <p14:creationId xmlns:p14="http://schemas.microsoft.com/office/powerpoint/2010/main" val="3589372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animBg="1"/>
      <p:bldP spid="46" grpId="1" animBg="1"/>
      <p:bldP spid="47" grpId="0" animBg="1"/>
      <p:bldP spid="47" grpId="1" animBg="1"/>
      <p:bldP spid="48" grpId="0" animBg="1"/>
      <p:bldP spid="48" grpId="1" animBg="1"/>
      <p:bldP spid="49" grpId="0" animBg="1"/>
      <p:bldP spid="49" grpId="1" animBg="1"/>
      <p:bldP spid="50" grpId="0" animBg="1"/>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97283"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12 critical section intensive applications</a:t>
            </a:r>
          </a:p>
          <a:p>
            <a:pPr lvl="1" eaLnBrk="1" hangingPunct="1"/>
            <a:r>
              <a:rPr lang="en-US" sz="2000">
                <a:latin typeface="Tahoma" charset="0"/>
                <a:ea typeface="ＭＳ Ｐゴシック" charset="0"/>
              </a:rPr>
              <a:t>Data mining kernels, sorting, database, web, networking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1 large and 28 small cores </a:t>
            </a: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2GHz, out-of-order, 128-entry ROB, 4-wide, 12-stage</a:t>
            </a:r>
          </a:p>
          <a:p>
            <a:pPr lvl="1" eaLnBrk="1" hangingPunct="1"/>
            <a:r>
              <a:rPr lang="en-US" sz="2000">
                <a:latin typeface="Tahoma" charset="0"/>
                <a:ea typeface="ＭＳ Ｐゴシック" charset="0"/>
              </a:rPr>
              <a:t>Small core: 2GHz, in-order, 2-wide, 5-stage</a:t>
            </a: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7D140-51FC-9C4F-9067-192F0E000117}" type="slidenum">
              <a:rPr lang="en-US" sz="1600">
                <a:latin typeface="Garamond" charset="0"/>
              </a:rPr>
              <a:pPr eaLnBrk="1" hangingPunct="1"/>
              <a:t>102</a:t>
            </a:fld>
            <a:endParaRPr lang="en-US" sz="1600">
              <a:latin typeface="Garamond" charset="0"/>
            </a:endParaRPr>
          </a:p>
        </p:txBody>
      </p:sp>
    </p:spTree>
    <p:extLst>
      <p:ext uri="{BB962C8B-B14F-4D97-AF65-F5344CB8AC3E}">
        <p14:creationId xmlns:p14="http://schemas.microsoft.com/office/powerpoint/2010/main" val="1350115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6854D7-8B10-AC44-8C54-DC7A561761C2}"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sp>
        <p:nvSpPr>
          <p:cNvPr id="9830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DM on Accelerated Critical Sections: Results</a:t>
            </a:r>
          </a:p>
        </p:txBody>
      </p:sp>
      <p:graphicFrame>
        <p:nvGraphicFramePr>
          <p:cNvPr id="98306" name="Object 2"/>
          <p:cNvGraphicFramePr>
            <a:graphicFrameLocks noChangeAspect="1"/>
          </p:cNvGraphicFramePr>
          <p:nvPr/>
        </p:nvGraphicFramePr>
        <p:xfrm>
          <a:off x="315913" y="1558925"/>
          <a:ext cx="8588375" cy="5041900"/>
        </p:xfrm>
        <a:graphic>
          <a:graphicData uri="http://schemas.openxmlformats.org/presentationml/2006/ole">
            <mc:AlternateContent xmlns:mc="http://schemas.openxmlformats.org/markup-compatibility/2006">
              <mc:Choice xmlns:v="urn:schemas-microsoft-com:vml" Requires="v">
                <p:oleObj spid="_x0000_s164989" name="Chart" r:id="rId4" imgW="6086348" imgH="3628881" progId="Excel.Chart.8">
                  <p:embed/>
                </p:oleObj>
              </mc:Choice>
              <mc:Fallback>
                <p:oleObj name="Chart" r:id="rId4" imgW="6086348" imgH="362888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58925"/>
                        <a:ext cx="85883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8309"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8684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E8B3B3-4B25-8C43-AEB0-FC62040C2E6E}" type="slidenum">
              <a:rPr lang="en-US" sz="1600">
                <a:latin typeface="Garamond" charset="0"/>
              </a:rPr>
              <a:pPr algn="r" eaLnBrk="1" hangingPunct="1"/>
              <a:t>104</a:t>
            </a:fld>
            <a:endParaRPr lang="en-US" sz="1600">
              <a:latin typeface="Garamond" charset="0"/>
            </a:endParaRPr>
          </a:p>
        </p:txBody>
      </p:sp>
      <p:sp>
        <p:nvSpPr>
          <p:cNvPr id="101379" name="Rectangle 2"/>
          <p:cNvSpPr>
            <a:spLocks noGrp="1" noChangeArrowheads="1"/>
          </p:cNvSpPr>
          <p:nvPr>
            <p:ph type="title" idx="4294967295"/>
          </p:nvPr>
        </p:nvSpPr>
        <p:spPr/>
        <p:txBody>
          <a:bodyPr/>
          <a:lstStyle/>
          <a:p>
            <a:pPr eaLnBrk="1" hangingPunct="1"/>
            <a:r>
              <a:rPr lang="en-US">
                <a:latin typeface="Garamond" charset="0"/>
                <a:ea typeface="ＭＳ Ｐゴシック" charset="0"/>
                <a:cs typeface="ＭＳ Ｐゴシック"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Marshal</a:t>
            </a:r>
            <a:br>
              <a:rPr lang="en-US" sz="1800"/>
            </a:br>
            <a:r>
              <a:rPr lang="en-US" sz="1800"/>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101409"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S0</a:t>
            </a:r>
          </a:p>
        </p:txBody>
      </p:sp>
      <p:sp>
        <p:nvSpPr>
          <p:cNvPr id="101410"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S1</a:t>
            </a:r>
          </a:p>
        </p:txBody>
      </p:sp>
      <p:sp>
        <p:nvSpPr>
          <p:cNvPr id="101411"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S2</a:t>
            </a:r>
          </a:p>
        </p:txBody>
      </p:sp>
    </p:spTree>
    <p:extLst>
      <p:ext uri="{BB962C8B-B14F-4D97-AF65-F5344CB8AC3E}">
        <p14:creationId xmlns:p14="http://schemas.microsoft.com/office/powerpoint/2010/main" val="2459142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152400"/>
            <a:ext cx="8610600" cy="914400"/>
          </a:xfrm>
        </p:spPr>
        <p:txBody>
          <a:bodyPr/>
          <a:lstStyle/>
          <a:p>
            <a:pPr eaLnBrk="1" hangingPunct="1"/>
            <a:r>
              <a:rPr lang="en-US">
                <a:latin typeface="Garamond" charset="0"/>
                <a:ea typeface="ＭＳ Ｐゴシック" charset="0"/>
                <a:cs typeface="ＭＳ Ｐゴシック" charset="0"/>
              </a:rPr>
              <a:t>Pipeline Parallelism: Methodology</a:t>
            </a:r>
          </a:p>
        </p:txBody>
      </p:sp>
      <p:sp>
        <p:nvSpPr>
          <p:cNvPr id="10342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9 applications with pipeline parallelism </a:t>
            </a:r>
            <a:endParaRPr lang="en-US">
              <a:latin typeface="Tahoma" charset="0"/>
              <a:ea typeface="ＭＳ Ｐゴシック" charset="0"/>
              <a:cs typeface="ＭＳ Ｐゴシック" charset="0"/>
            </a:endParaRPr>
          </a:p>
          <a:p>
            <a:pPr lvl="1" eaLnBrk="1" hangingPunct="1"/>
            <a:r>
              <a:rPr lang="en-US" sz="2000">
                <a:latin typeface="Tahoma" charset="0"/>
                <a:ea typeface="ＭＳ Ｐゴシック" charset="0"/>
              </a:rPr>
              <a:t>Financial, compression, multimedia, encoding/decoding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32-core CMP: </a:t>
            </a:r>
            <a:r>
              <a:rPr lang="en-US" sz="2000">
                <a:latin typeface="Tahoma" charset="0"/>
                <a:ea typeface="ＭＳ Ｐゴシック" charset="0"/>
              </a:rPr>
              <a:t>2GHz, in-order, 2-wide, 5-stage</a:t>
            </a:r>
            <a:endParaRPr lang="en-US" sz="2000">
              <a:solidFill>
                <a:srgbClr val="0000FF"/>
              </a:solidFill>
              <a:latin typeface="Tahoma" charset="0"/>
              <a:ea typeface="ＭＳ Ｐゴシック" charset="0"/>
            </a:endParaRP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endParaRPr lang="en-US" sz="1200">
              <a:latin typeface="Tahoma" charset="0"/>
              <a:ea typeface="ＭＳ Ｐゴシック" charset="0"/>
            </a:endParaRP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1034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AC8E36-BE9F-A143-92F3-B3B2E9E9D26E}" type="slidenum">
              <a:rPr lang="en-US" sz="1600">
                <a:latin typeface="Garamond" charset="0"/>
              </a:rPr>
              <a:pPr eaLnBrk="1" hangingPunct="1"/>
              <a:t>105</a:t>
            </a:fld>
            <a:endParaRPr lang="en-US" sz="1600">
              <a:latin typeface="Garamond" charset="0"/>
            </a:endParaRPr>
          </a:p>
        </p:txBody>
      </p:sp>
    </p:spTree>
    <p:extLst>
      <p:ext uri="{BB962C8B-B14F-4D97-AF65-F5344CB8AC3E}">
        <p14:creationId xmlns:p14="http://schemas.microsoft.com/office/powerpoint/2010/main" val="3174759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81A6BA-A1A0-914C-B2C7-A1918E4A72C6}"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sp>
        <p:nvSpPr>
          <p:cNvPr id="104452"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DM on Pipeline Parallelism: Results</a:t>
            </a:r>
          </a:p>
        </p:txBody>
      </p:sp>
      <p:graphicFrame>
        <p:nvGraphicFramePr>
          <p:cNvPr id="104450" name="Object 2"/>
          <p:cNvGraphicFramePr>
            <a:graphicFrameLocks noChangeAspect="1"/>
          </p:cNvGraphicFramePr>
          <p:nvPr/>
        </p:nvGraphicFramePr>
        <p:xfrm>
          <a:off x="41275" y="2058988"/>
          <a:ext cx="9026525" cy="3856037"/>
        </p:xfrm>
        <a:graphic>
          <a:graphicData uri="http://schemas.openxmlformats.org/presentationml/2006/ole">
            <mc:AlternateContent xmlns:mc="http://schemas.openxmlformats.org/markup-compatibility/2006">
              <mc:Choice xmlns:v="urn:schemas-microsoft-com:vml" Requires="v">
                <p:oleObj spid="_x0000_s170109" name="Chart" r:id="rId4" imgW="6105682" imgH="2609991" progId="Excel.Chart.8">
                  <p:embed/>
                </p:oleObj>
              </mc:Choice>
              <mc:Fallback>
                <p:oleObj name="Chart" r:id="rId4" imgW="6105682" imgH="260999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058988"/>
                        <a:ext cx="9026525"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32893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a:latin typeface="Garamond" charset="0"/>
                <a:ea typeface="ＭＳ Ｐゴシック" charset="0"/>
                <a:cs typeface="ＭＳ Ｐゴシック" charset="0"/>
              </a:rPr>
              <a:t>DM Coverage, Accuracy, Timeliness</a:t>
            </a:r>
          </a:p>
        </p:txBody>
      </p:sp>
      <p:sp>
        <p:nvSpPr>
          <p:cNvPr id="106500"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ea typeface="ＭＳ Ｐゴシック" charset="0"/>
                <a:cs typeface="ＭＳ Ｐゴシック" charset="0"/>
              </a:rPr>
              <a:t>High coverage</a:t>
            </a:r>
            <a:r>
              <a:rPr lang="en-US">
                <a:latin typeface="Tahoma" charset="0"/>
                <a:ea typeface="ＭＳ Ｐゴシック" charset="0"/>
                <a:cs typeface="ＭＳ Ｐゴシック" charset="0"/>
              </a:rPr>
              <a:t> of inter-segment misses in a </a:t>
            </a:r>
            <a:r>
              <a:rPr lang="en-US">
                <a:solidFill>
                  <a:srgbClr val="0000FF"/>
                </a:solidFill>
                <a:latin typeface="Tahoma" charset="0"/>
                <a:ea typeface="ＭＳ Ｐゴシック" charset="0"/>
                <a:cs typeface="ＭＳ Ｐゴシック" charset="0"/>
              </a:rPr>
              <a:t>timely </a:t>
            </a:r>
            <a:r>
              <a:rPr lang="en-US">
                <a:latin typeface="Tahoma" charset="0"/>
                <a:ea typeface="ＭＳ Ｐゴシック" charset="0"/>
                <a:cs typeface="ＭＳ Ｐゴシック" charset="0"/>
              </a:rPr>
              <a:t>manner</a:t>
            </a:r>
          </a:p>
          <a:p>
            <a:r>
              <a:rPr lang="en-US">
                <a:solidFill>
                  <a:srgbClr val="0000FF"/>
                </a:solidFill>
                <a:latin typeface="Tahoma" charset="0"/>
                <a:ea typeface="ＭＳ Ｐゴシック" charset="0"/>
                <a:cs typeface="ＭＳ Ｐゴシック" charset="0"/>
              </a:rPr>
              <a:t>Medium accuracy does not impact performance</a:t>
            </a:r>
          </a:p>
          <a:p>
            <a:pPr lvl="1"/>
            <a:r>
              <a:rPr lang="en-US">
                <a:latin typeface="Tahoma" charset="0"/>
                <a:ea typeface="ＭＳ Ｐゴシック" charset="0"/>
              </a:rPr>
              <a:t>Only 5.0 and 6.8 cache blocks marshaled for average segment</a:t>
            </a:r>
          </a:p>
          <a:p>
            <a:endParaRPr lang="en-US">
              <a:solidFill>
                <a:srgbClr val="0000FF"/>
              </a:solidFill>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0650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FFC626-56C6-5246-B6D2-C9A770CC6DA7}" type="slidenum">
              <a:rPr lang="en-US" sz="1600">
                <a:latin typeface="Garamond" charset="0"/>
              </a:rPr>
              <a:pPr eaLnBrk="1" hangingPunct="1"/>
              <a:t>107</a:t>
            </a:fld>
            <a:endParaRPr lang="en-US" sz="1600">
              <a:latin typeface="Garamond" charset="0"/>
            </a:endParaRPr>
          </a:p>
        </p:txBody>
      </p:sp>
      <p:graphicFrame>
        <p:nvGraphicFramePr>
          <p:cNvPr id="106498" name="Object 2"/>
          <p:cNvGraphicFramePr>
            <a:graphicFrameLocks noChangeAspect="1"/>
          </p:cNvGraphicFramePr>
          <p:nvPr/>
        </p:nvGraphicFramePr>
        <p:xfrm>
          <a:off x="914400" y="1116013"/>
          <a:ext cx="7010400" cy="3863975"/>
        </p:xfrm>
        <a:graphic>
          <a:graphicData uri="http://schemas.openxmlformats.org/presentationml/2006/ole">
            <mc:AlternateContent xmlns:mc="http://schemas.openxmlformats.org/markup-compatibility/2006">
              <mc:Choice xmlns:v="urn:schemas-microsoft-com:vml" Requires="v">
                <p:oleObj spid="_x0000_s172157" name="Chart" r:id="rId3" imgW="5305313" imgH="2924274" progId="Excel.Chart.8">
                  <p:embed/>
                </p:oleObj>
              </mc:Choice>
              <mc:Fallback>
                <p:oleObj name="Chart" r:id="rId3" imgW="5305313" imgH="292427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16013"/>
                        <a:ext cx="70104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151181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Scaling Results</a:t>
            </a:r>
          </a:p>
        </p:txBody>
      </p:sp>
      <p:sp>
        <p:nvSpPr>
          <p:cNvPr id="107523"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ea typeface="ＭＳ Ｐゴシック" charset="0"/>
                <a:cs typeface="ＭＳ Ｐゴシック" charset="0"/>
              </a:rPr>
              <a:t>DM </a:t>
            </a:r>
            <a:r>
              <a:rPr lang="en-US">
                <a:solidFill>
                  <a:srgbClr val="0000FF"/>
                </a:solidFill>
                <a:latin typeface="Tahoma" charset="0"/>
                <a:ea typeface="ＭＳ Ｐゴシック" charset="0"/>
                <a:cs typeface="ＭＳ Ｐゴシック" charset="0"/>
              </a:rPr>
              <a:t>performance improvement increases </a:t>
            </a:r>
            <a:r>
              <a:rPr lang="en-US">
                <a:solidFill>
                  <a:srgbClr val="000000"/>
                </a:solidFill>
                <a:latin typeface="Tahoma" charset="0"/>
                <a:ea typeface="ＭＳ Ｐゴシック" charset="0"/>
                <a:cs typeface="ＭＳ Ｐゴシック" charset="0"/>
              </a:rPr>
              <a:t>with</a:t>
            </a:r>
          </a:p>
          <a:p>
            <a:pPr lvl="1" eaLnBrk="1" hangingPunct="1"/>
            <a:r>
              <a:rPr lang="en-US">
                <a:solidFill>
                  <a:srgbClr val="0000FF"/>
                </a:solidFill>
                <a:latin typeface="Tahoma" charset="0"/>
                <a:ea typeface="ＭＳ Ｐゴシック" charset="0"/>
              </a:rPr>
              <a:t>More cores</a:t>
            </a:r>
          </a:p>
          <a:p>
            <a:pPr lvl="1" eaLnBrk="1" hangingPunct="1"/>
            <a:r>
              <a:rPr lang="en-US">
                <a:solidFill>
                  <a:srgbClr val="0000FF"/>
                </a:solidFill>
                <a:latin typeface="Tahoma" charset="0"/>
                <a:ea typeface="ＭＳ Ｐゴシック" charset="0"/>
              </a:rPr>
              <a:t>Higher interconnect latency</a:t>
            </a:r>
          </a:p>
          <a:p>
            <a:pPr lvl="1" eaLnBrk="1" hangingPunct="1"/>
            <a:r>
              <a:rPr lang="en-US">
                <a:solidFill>
                  <a:srgbClr val="0000FF"/>
                </a:solidFill>
                <a:latin typeface="Tahoma" charset="0"/>
                <a:ea typeface="ＭＳ Ｐゴシック" charset="0"/>
              </a:rPr>
              <a:t>Larger private L2 caches</a:t>
            </a:r>
          </a:p>
          <a:p>
            <a:pPr lvl="1" eaLnBrk="1" hangingPunct="1"/>
            <a:endParaRPr lang="en-US">
              <a:solidFill>
                <a:srgbClr val="000000"/>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Why? </a:t>
            </a:r>
            <a:r>
              <a:rPr lang="en-US">
                <a:solidFill>
                  <a:srgbClr val="FF0000"/>
                </a:solidFill>
                <a:latin typeface="Tahoma" charset="0"/>
                <a:ea typeface="ＭＳ Ｐゴシック" charset="0"/>
                <a:cs typeface="ＭＳ Ｐゴシック" charset="0"/>
              </a:rPr>
              <a:t>Inter-segment data misses become a larger bottleneck</a:t>
            </a:r>
          </a:p>
          <a:p>
            <a:pPr lvl="1" eaLnBrk="1" hangingPunct="1"/>
            <a:r>
              <a:rPr lang="en-US">
                <a:solidFill>
                  <a:srgbClr val="000000"/>
                </a:solidFill>
                <a:latin typeface="Tahoma" charset="0"/>
                <a:ea typeface="ＭＳ Ｐゴシック" charset="0"/>
              </a:rPr>
              <a:t>More cores </a:t>
            </a:r>
            <a:r>
              <a:rPr lang="en-US">
                <a:solidFill>
                  <a:srgbClr val="000000"/>
                </a:solidFill>
                <a:latin typeface="Tahoma" charset="0"/>
                <a:ea typeface="ＭＳ Ｐゴシック" charset="0"/>
                <a:sym typeface="Wingdings" charset="0"/>
              </a:rPr>
              <a:t> More communication</a:t>
            </a:r>
          </a:p>
          <a:p>
            <a:pPr lvl="1" eaLnBrk="1" hangingPunct="1"/>
            <a:r>
              <a:rPr lang="en-US">
                <a:solidFill>
                  <a:srgbClr val="000000"/>
                </a:solidFill>
                <a:latin typeface="Tahoma" charset="0"/>
                <a:ea typeface="ＭＳ Ｐゴシック" charset="0"/>
                <a:sym typeface="Wingdings" charset="0"/>
              </a:rPr>
              <a:t>Higher latency  Longer stalls due to communication</a:t>
            </a:r>
          </a:p>
          <a:p>
            <a:pPr lvl="1" eaLnBrk="1" hangingPunct="1"/>
            <a:r>
              <a:rPr lang="en-US">
                <a:solidFill>
                  <a:srgbClr val="000000"/>
                </a:solidFill>
                <a:latin typeface="Tahoma" charset="0"/>
                <a:ea typeface="ＭＳ Ｐゴシック" charset="0"/>
                <a:sym typeface="Wingdings" charset="0"/>
              </a:rPr>
              <a:t>Larger L2 cache  Communication misses remain</a:t>
            </a:r>
            <a:r>
              <a:rPr lang="en-US">
                <a:solidFill>
                  <a:srgbClr val="000000"/>
                </a:solidFill>
                <a:latin typeface="Tahoma" charset="0"/>
                <a:ea typeface="ＭＳ Ｐゴシック" charset="0"/>
              </a:rPr>
              <a:t> </a:t>
            </a:r>
            <a:endParaRPr lang="en-US">
              <a:latin typeface="Tahoma" charset="0"/>
              <a:ea typeface="ＭＳ Ｐゴシック" charset="0"/>
            </a:endParaRPr>
          </a:p>
          <a:p>
            <a:pPr eaLnBrk="1" hangingPunct="1"/>
            <a:endParaRPr lang="en-US">
              <a:latin typeface="Tahoma" charset="0"/>
              <a:ea typeface="ＭＳ Ｐゴシック" charset="0"/>
              <a:cs typeface="ＭＳ Ｐゴシック" charset="0"/>
            </a:endParaRPr>
          </a:p>
        </p:txBody>
      </p:sp>
      <p:sp>
        <p:nvSpPr>
          <p:cNvPr id="1075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D1DC17-0DBE-1243-87B5-AB02DED3FC37}" type="slidenum">
              <a:rPr lang="en-US" sz="1600">
                <a:latin typeface="Garamond" charset="0"/>
              </a:rPr>
              <a:pPr eaLnBrk="1" hangingPunct="1"/>
              <a:t>108</a:t>
            </a:fld>
            <a:endParaRPr lang="en-US" sz="1600">
              <a:latin typeface="Garamond" charset="0"/>
            </a:endParaRPr>
          </a:p>
        </p:txBody>
      </p:sp>
    </p:spTree>
    <p:extLst>
      <p:ext uri="{BB962C8B-B14F-4D97-AF65-F5344CB8AC3E}">
        <p14:creationId xmlns:p14="http://schemas.microsoft.com/office/powerpoint/2010/main" val="1391006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AE3B94-1D6F-354B-9121-7DC03BE74AD0}" type="slidenum">
              <a:rPr lang="en-US" sz="1600">
                <a:latin typeface="Garamond" charset="0"/>
              </a:rPr>
              <a:pPr eaLnBrk="1" hangingPunct="1"/>
              <a:t>109</a:t>
            </a:fld>
            <a:endParaRPr lang="en-US" sz="1600">
              <a:latin typeface="Garamond" charset="0"/>
            </a:endParaRPr>
          </a:p>
        </p:txBody>
      </p:sp>
      <p:sp>
        <p:nvSpPr>
          <p:cNvPr id="1105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ea typeface="ＭＳ Ｐゴシック" charset="0"/>
                <a:cs typeface="ＭＳ Ｐゴシック" charset="0"/>
              </a:rPr>
              <a:t>Can be applied to other Staged Execution models</a:t>
            </a:r>
          </a:p>
          <a:p>
            <a:pPr lvl="1" eaLnBrk="1" hangingPunct="1">
              <a:lnSpc>
                <a:spcPct val="90000"/>
              </a:lnSpc>
            </a:pPr>
            <a:r>
              <a:rPr lang="en-US">
                <a:latin typeface="Tahoma" charset="0"/>
                <a:ea typeface="ＭＳ Ｐゴシック" charset="0"/>
              </a:rPr>
              <a:t>Task parallelism models</a:t>
            </a:r>
          </a:p>
          <a:p>
            <a:pPr lvl="2" eaLnBrk="1" hangingPunct="1">
              <a:lnSpc>
                <a:spcPct val="90000"/>
              </a:lnSpc>
            </a:pPr>
            <a:r>
              <a:rPr lang="en-US">
                <a:latin typeface="Tahoma" charset="0"/>
                <a:ea typeface="ＭＳ Ｐゴシック" charset="0"/>
              </a:rPr>
              <a:t>Cilk, Intel TBB, Apple Grand Central Dispatch</a:t>
            </a:r>
          </a:p>
          <a:p>
            <a:pPr lvl="1" eaLnBrk="1" hangingPunct="1">
              <a:lnSpc>
                <a:spcPct val="90000"/>
              </a:lnSpc>
            </a:pPr>
            <a:r>
              <a:rPr lang="en-US">
                <a:latin typeface="Tahoma" charset="0"/>
                <a:ea typeface="ＭＳ Ｐゴシック" charset="0"/>
              </a:rPr>
              <a:t>Special-purpose remote functional units</a:t>
            </a:r>
          </a:p>
          <a:p>
            <a:pPr lvl="1" eaLnBrk="1" hangingPunct="1">
              <a:lnSpc>
                <a:spcPct val="90000"/>
              </a:lnSpc>
            </a:pPr>
            <a:r>
              <a:rPr lang="en-US">
                <a:latin typeface="Tahoma" charset="0"/>
                <a:ea typeface="ＭＳ Ｐゴシック" charset="0"/>
              </a:rPr>
              <a:t>Computation spreading </a:t>
            </a:r>
            <a:r>
              <a:rPr lang="en-US" sz="1600">
                <a:latin typeface="Tahoma" charset="0"/>
                <a:ea typeface="ＭＳ Ｐゴシック" charset="0"/>
              </a:rPr>
              <a:t>[Chakraborty et al., ASPLOS</a:t>
            </a:r>
            <a:r>
              <a:rPr lang="ja-JP" altLang="en-US" sz="1600">
                <a:latin typeface="Tahoma" charset="0"/>
                <a:ea typeface="ＭＳ Ｐゴシック" charset="0"/>
              </a:rPr>
              <a:t>’</a:t>
            </a:r>
            <a:r>
              <a:rPr lang="en-US" sz="1600">
                <a:latin typeface="Tahoma" charset="0"/>
                <a:ea typeface="ＭＳ Ｐゴシック" charset="0"/>
              </a:rPr>
              <a:t>06]</a:t>
            </a:r>
          </a:p>
          <a:p>
            <a:pPr lvl="1" eaLnBrk="1" hangingPunct="1">
              <a:lnSpc>
                <a:spcPct val="90000"/>
              </a:lnSpc>
            </a:pPr>
            <a:r>
              <a:rPr lang="en-US">
                <a:latin typeface="Tahoma" charset="0"/>
                <a:ea typeface="ＭＳ Ｐゴシック" charset="0"/>
              </a:rPr>
              <a:t>Thread motion/migration </a:t>
            </a:r>
            <a:r>
              <a:rPr lang="en-US" sz="1600">
                <a:latin typeface="Tahoma" charset="0"/>
                <a:ea typeface="ＭＳ Ｐゴシック" charset="0"/>
              </a:rPr>
              <a:t>[e.g., Rangan et al., ISCA</a:t>
            </a:r>
            <a:r>
              <a:rPr lang="ja-JP" altLang="en-US" sz="1600">
                <a:latin typeface="Tahoma" charset="0"/>
                <a:ea typeface="ＭＳ Ｐゴシック" charset="0"/>
              </a:rPr>
              <a:t>’</a:t>
            </a:r>
            <a:r>
              <a:rPr lang="en-US" sz="1600">
                <a:latin typeface="Tahoma" charset="0"/>
                <a:ea typeface="ＭＳ Ｐゴシック" charset="0"/>
              </a:rPr>
              <a:t>09]</a:t>
            </a:r>
          </a:p>
          <a:p>
            <a:pPr lvl="1" eaLnBrk="1" hangingPunct="1">
              <a:lnSpc>
                <a:spcPct val="90000"/>
              </a:lnSpc>
              <a:buFont typeface="Wingdings" charset="0"/>
              <a:buNone/>
            </a:pPr>
            <a:endParaRPr lang="en-US">
              <a:latin typeface="Tahoma" charset="0"/>
              <a:ea typeface="ＭＳ Ｐゴシック" charset="0"/>
            </a:endParaRPr>
          </a:p>
          <a:p>
            <a:pPr eaLnBrk="1" hangingPunct="1">
              <a:lnSpc>
                <a:spcPct val="90000"/>
              </a:lnSpc>
            </a:pPr>
            <a:r>
              <a:rPr lang="en-US">
                <a:solidFill>
                  <a:srgbClr val="0000FF"/>
                </a:solidFill>
                <a:latin typeface="Tahoma" charset="0"/>
                <a:ea typeface="ＭＳ Ｐゴシック" charset="0"/>
                <a:cs typeface="ＭＳ Ｐゴシック" charset="0"/>
              </a:rPr>
              <a:t>Can be an enabler for more aggressive SE models</a:t>
            </a:r>
          </a:p>
          <a:p>
            <a:pPr lvl="1" eaLnBrk="1" hangingPunct="1">
              <a:lnSpc>
                <a:spcPct val="90000"/>
              </a:lnSpc>
            </a:pPr>
            <a:r>
              <a:rPr lang="en-US">
                <a:solidFill>
                  <a:srgbClr val="FF0000"/>
                </a:solidFill>
                <a:latin typeface="Tahoma" charset="0"/>
                <a:ea typeface="ＭＳ Ｐゴシック" charset="0"/>
              </a:rPr>
              <a:t>Lowers the cost of data migration</a:t>
            </a:r>
          </a:p>
          <a:p>
            <a:pPr lvl="2" eaLnBrk="1" hangingPunct="1">
              <a:lnSpc>
                <a:spcPct val="90000"/>
              </a:lnSpc>
            </a:pPr>
            <a:r>
              <a:rPr lang="en-US">
                <a:latin typeface="Tahoma" charset="0"/>
                <a:ea typeface="ＭＳ Ｐゴシック" charset="0"/>
              </a:rPr>
              <a:t>an important overhead in remote execution of code segments</a:t>
            </a:r>
          </a:p>
          <a:p>
            <a:pPr lvl="1" eaLnBrk="1" hangingPunct="1">
              <a:lnSpc>
                <a:spcPct val="90000"/>
              </a:lnSpc>
            </a:pPr>
            <a:r>
              <a:rPr lang="en-US">
                <a:solidFill>
                  <a:srgbClr val="FF0000"/>
                </a:solidFill>
                <a:latin typeface="Tahoma" charset="0"/>
                <a:ea typeface="ＭＳ Ｐゴシック" charset="0"/>
              </a:rPr>
              <a:t>Remote execution of finer-grained tasks can become more feasible </a:t>
            </a:r>
            <a:r>
              <a:rPr lang="en-US">
                <a:latin typeface="Tahoma" charset="0"/>
                <a:ea typeface="ＭＳ Ｐゴシック" charset="0"/>
                <a:sym typeface="Wingdings" charset="0"/>
              </a:rPr>
              <a:t> finer-grained parallelization in multi-cores</a:t>
            </a:r>
            <a:endParaRPr lang="en-US">
              <a:latin typeface="Tahoma" charset="0"/>
              <a:ea typeface="ＭＳ Ｐゴシック" charset="0"/>
            </a:endParaRPr>
          </a:p>
        </p:txBody>
      </p:sp>
    </p:spTree>
    <p:extLst>
      <p:ext uri="{BB962C8B-B14F-4D97-AF65-F5344CB8AC3E}">
        <p14:creationId xmlns:p14="http://schemas.microsoft.com/office/powerpoint/2010/main" val="154615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lstStyle/>
          <a:p>
            <a:r>
              <a:rPr lang="en-US" dirty="0" smtClean="0"/>
              <a:t>This is an asymmetric talk</a:t>
            </a:r>
          </a:p>
          <a:p>
            <a:r>
              <a:rPr lang="en-US" dirty="0"/>
              <a:t>But, we do not need to cover all of it…</a:t>
            </a:r>
          </a:p>
          <a:p>
            <a:endParaRPr lang="en-US" dirty="0" smtClean="0"/>
          </a:p>
          <a:p>
            <a:r>
              <a:rPr lang="en-US" dirty="0" smtClean="0"/>
              <a:t>Component 1: A case for asymmetry </a:t>
            </a:r>
            <a:r>
              <a:rPr lang="en-US" i="1" dirty="0"/>
              <a:t>e</a:t>
            </a:r>
            <a:r>
              <a:rPr lang="en-US" i="1" dirty="0" smtClean="0"/>
              <a:t>verywhere</a:t>
            </a:r>
          </a:p>
          <a:p>
            <a:endParaRPr lang="en-US" dirty="0"/>
          </a:p>
          <a:p>
            <a:r>
              <a:rPr lang="en-US" dirty="0" smtClean="0"/>
              <a:t>Component 2: A deep dive into mechanisms to exploit asymmetry in processing cores</a:t>
            </a:r>
          </a:p>
          <a:p>
            <a:endParaRPr lang="en-US" dirty="0" smtClean="0"/>
          </a:p>
          <a:p>
            <a:r>
              <a:rPr lang="en-US" dirty="0" smtClean="0"/>
              <a:t>Component 3: Asymmetry in memory controllers</a:t>
            </a:r>
          </a:p>
          <a:p>
            <a:endParaRPr lang="en-US" dirty="0"/>
          </a:p>
          <a:p>
            <a:r>
              <a:rPr lang="en-US" dirty="0" smtClean="0"/>
              <a:t>Asymmetry = heterogeneity</a:t>
            </a:r>
          </a:p>
          <a:p>
            <a:pPr lvl="1"/>
            <a:r>
              <a:rPr lang="en-US" dirty="0" smtClean="0"/>
              <a:t>A way to enable specialization/customization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3629322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Data Marshaling Summary</a:t>
            </a:r>
            <a:endParaRPr lang="en-US" dirty="0">
              <a:latin typeface="Garamond" charset="0"/>
              <a:ea typeface="ＭＳ Ｐゴシック" charset="0"/>
              <a:cs typeface="ＭＳ Ｐゴシック" charset="0"/>
            </a:endParaRP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ea typeface="ＭＳ Ｐゴシック" charset="0"/>
                <a:cs typeface="ＭＳ Ｐゴシック" charset="0"/>
              </a:rPr>
              <a:t>Inter-segment data transfers between cores </a:t>
            </a:r>
            <a:r>
              <a:rPr lang="en-US">
                <a:solidFill>
                  <a:srgbClr val="000000"/>
                </a:solidFill>
                <a:latin typeface="Tahoma" charset="0"/>
                <a:ea typeface="ＭＳ Ｐゴシック" charset="0"/>
                <a:cs typeface="ＭＳ Ｐゴシック" charset="0"/>
              </a:rPr>
              <a:t>limit the benefit of promising Staged Execution (SE) models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Data Marshaling is a hardware/software cooperative solution: </a:t>
            </a:r>
            <a:r>
              <a:rPr lang="en-US">
                <a:solidFill>
                  <a:srgbClr val="0000FF"/>
                </a:solidFill>
                <a:latin typeface="Tahoma" charset="0"/>
                <a:ea typeface="ＭＳ Ｐゴシック" charset="0"/>
                <a:cs typeface="ＭＳ Ｐゴシック" charset="0"/>
              </a:rPr>
              <a:t>detect inter-segment data generator instructions and push their data to next segment</a:t>
            </a:r>
            <a:r>
              <a:rPr lang="ja-JP" altLang="en-US">
                <a:solidFill>
                  <a:srgbClr val="0000FF"/>
                </a:solidFill>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s core</a:t>
            </a:r>
          </a:p>
          <a:p>
            <a:pPr lvl="1" eaLnBrk="1" hangingPunct="1"/>
            <a:r>
              <a:rPr lang="en-US" sz="2000">
                <a:solidFill>
                  <a:srgbClr val="000000"/>
                </a:solidFill>
                <a:latin typeface="Tahoma" charset="0"/>
                <a:ea typeface="ＭＳ Ｐゴシック" charset="0"/>
              </a:rPr>
              <a:t>Significantly reduces cache misses for inter-segment data</a:t>
            </a:r>
          </a:p>
          <a:p>
            <a:pPr lvl="1" eaLnBrk="1" hangingPunct="1"/>
            <a:r>
              <a:rPr lang="en-US" sz="2000">
                <a:solidFill>
                  <a:srgbClr val="000000"/>
                </a:solidFill>
                <a:latin typeface="Tahoma" charset="0"/>
                <a:ea typeface="ＭＳ Ｐゴシック" charset="0"/>
              </a:rPr>
              <a:t>Low cost, high-coverage, timely for arbitrary address sequences</a:t>
            </a:r>
          </a:p>
          <a:p>
            <a:pPr lvl="1" eaLnBrk="1" hangingPunct="1"/>
            <a:r>
              <a:rPr lang="en-US" sz="2000">
                <a:solidFill>
                  <a:srgbClr val="000000"/>
                </a:solidFill>
                <a:latin typeface="Tahoma" charset="0"/>
                <a:ea typeface="ＭＳ Ｐゴシック" charset="0"/>
              </a:rPr>
              <a:t>Achieves most of the potential of eliminating such misses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Applicable to several existing Staged Execution models</a:t>
            </a:r>
          </a:p>
          <a:p>
            <a:pPr lvl="1" eaLnBrk="1" hangingPunct="1"/>
            <a:r>
              <a:rPr lang="en-US" sz="2000">
                <a:solidFill>
                  <a:srgbClr val="000000"/>
                </a:solidFill>
                <a:latin typeface="Tahoma" charset="0"/>
                <a:ea typeface="ＭＳ Ｐゴシック" charset="0"/>
              </a:rPr>
              <a:t>Accelerated Critical Sections: 9% performance benefit</a:t>
            </a:r>
          </a:p>
          <a:p>
            <a:pPr lvl="1" eaLnBrk="1" hangingPunct="1"/>
            <a:r>
              <a:rPr lang="en-US" sz="2000">
                <a:solidFill>
                  <a:srgbClr val="000000"/>
                </a:solidFill>
                <a:latin typeface="Tahoma" charset="0"/>
                <a:ea typeface="ＭＳ Ｐゴシック" charset="0"/>
              </a:rPr>
              <a:t>Pipeline Parallelism: 16% performance benefit</a:t>
            </a:r>
          </a:p>
          <a:p>
            <a:pPr eaLnBrk="1" hangingPunct="1"/>
            <a:r>
              <a:rPr lang="en-US">
                <a:solidFill>
                  <a:srgbClr val="000000"/>
                </a:solidFill>
                <a:latin typeface="Tahoma" charset="0"/>
                <a:ea typeface="ＭＳ Ｐゴシック" charset="0"/>
                <a:cs typeface="ＭＳ Ｐゴシック" charset="0"/>
              </a:rPr>
              <a:t>Can enable new models</a:t>
            </a:r>
            <a:r>
              <a:rPr lang="en-US">
                <a:solidFill>
                  <a:srgbClr val="000000"/>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sym typeface="Wingdings" charset="0"/>
              </a:rPr>
              <a:t>very fine-grained remote execution</a:t>
            </a:r>
            <a:endParaRPr lang="en-US">
              <a:solidFill>
                <a:srgbClr val="000000"/>
              </a:solidFill>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p:txBody>
      </p:sp>
      <p:sp>
        <p:nvSpPr>
          <p:cNvPr id="1136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9A8C3E-CDBF-AD44-8AE2-323C5B848327}" type="slidenum">
              <a:rPr lang="en-US" sz="1600">
                <a:latin typeface="Garamond" charset="0"/>
              </a:rPr>
              <a:pPr eaLnBrk="1" hangingPunct="1"/>
              <a:t>110</a:t>
            </a:fld>
            <a:endParaRPr lang="en-US" sz="1600">
              <a:latin typeface="Garamond" charset="0"/>
            </a:endParaRPr>
          </a:p>
        </p:txBody>
      </p:sp>
    </p:spTree>
    <p:extLst>
      <p:ext uri="{BB962C8B-B14F-4D97-AF65-F5344CB8AC3E}">
        <p14:creationId xmlns:p14="http://schemas.microsoft.com/office/powerpoint/2010/main" val="14308036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solidFill>
                  <a:srgbClr val="0000FF"/>
                </a:solidFill>
              </a:rPr>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111</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r>
              <a:rPr lang="en-US" sz="3000" dirty="0" smtClean="0"/>
              <a:t>Memory is a shared resource</a:t>
            </a:r>
          </a:p>
          <a:p>
            <a:endParaRPr lang="en-US" sz="2800" dirty="0" smtClean="0"/>
          </a:p>
          <a:p>
            <a:endParaRPr lang="en-US" sz="2800" dirty="0" smtClean="0"/>
          </a:p>
          <a:p>
            <a:pPr lvl="2"/>
            <a:endParaRPr lang="en-US" sz="2200" dirty="0" smtClean="0"/>
          </a:p>
          <a:p>
            <a:r>
              <a:rPr lang="en-US" sz="3000" dirty="0" smtClean="0"/>
              <a:t>Threads’ requests contend for memory</a:t>
            </a:r>
          </a:p>
          <a:p>
            <a:pPr lvl="1"/>
            <a:r>
              <a:rPr lang="en-US" sz="2600" dirty="0" smtClean="0"/>
              <a:t>Degradation in single thread performance</a:t>
            </a:r>
          </a:p>
          <a:p>
            <a:pPr lvl="1"/>
            <a:r>
              <a:rPr lang="en-US" sz="2600" dirty="0" smtClean="0"/>
              <a:t>Can even lead to starvation</a:t>
            </a:r>
          </a:p>
          <a:p>
            <a:pPr lvl="3"/>
            <a:endParaRPr lang="en-US" sz="1600" dirty="0"/>
          </a:p>
          <a:p>
            <a:r>
              <a:rPr lang="en-US" sz="3000" dirty="0" smtClean="0">
                <a:solidFill>
                  <a:srgbClr val="FF0000"/>
                </a:solidFill>
              </a:rPr>
              <a:t>How to schedule memory requests to increase both system throughput and fairness?</a:t>
            </a:r>
          </a:p>
          <a:p>
            <a:endParaRPr lang="en-US" sz="2800" dirty="0" smtClean="0"/>
          </a:p>
          <a:p>
            <a:pPr lvl="1"/>
            <a:endParaRPr lang="en-US" sz="2400"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112</a:t>
            </a:fld>
            <a:endParaRPr lang="en-US" dirty="0">
              <a:solidFill>
                <a:prstClr val="black">
                  <a:tint val="75000"/>
                </a:prstClr>
              </a:solidFill>
              <a:latin typeface="Calibri"/>
            </a:endParaRPr>
          </a:p>
        </p:txBody>
      </p:sp>
      <p:sp>
        <p:nvSpPr>
          <p:cNvPr id="5" name="Rectangle 4"/>
          <p:cNvSpPr/>
          <p:nvPr/>
        </p:nvSpPr>
        <p:spPr>
          <a:xfrm>
            <a:off x="25908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7" name="Rectangle 6"/>
          <p:cNvSpPr/>
          <p:nvPr/>
        </p:nvSpPr>
        <p:spPr>
          <a:xfrm>
            <a:off x="32766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8" name="Rectangle 7"/>
          <p:cNvSpPr/>
          <p:nvPr/>
        </p:nvSpPr>
        <p:spPr>
          <a:xfrm>
            <a:off x="25908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9" name="Rectangle 8"/>
          <p:cNvSpPr/>
          <p:nvPr/>
        </p:nvSpPr>
        <p:spPr>
          <a:xfrm>
            <a:off x="32766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10" name="Left-Right Arrow 9"/>
          <p:cNvSpPr/>
          <p:nvPr/>
        </p:nvSpPr>
        <p:spPr>
          <a:xfrm>
            <a:off x="4038600" y="2209800"/>
            <a:ext cx="457200" cy="234460"/>
          </a:xfrm>
          <a:prstGeom prst="lef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4648200" y="2098430"/>
            <a:ext cx="1066800" cy="457200"/>
          </a:xfrm>
          <a:prstGeom prst="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000" dirty="0" smtClean="0">
                <a:solidFill>
                  <a:prstClr val="white"/>
                </a:solidFill>
                <a:latin typeface="Calibri"/>
              </a:rPr>
              <a:t>Memory</a:t>
            </a:r>
            <a:endParaRPr lang="en-US" sz="2000" dirty="0">
              <a:solidFill>
                <a:prstClr val="white"/>
              </a:solidFill>
              <a:latin typeface="Calibri"/>
            </a:endParaRPr>
          </a:p>
        </p:txBody>
      </p:sp>
    </p:spTree>
    <p:extLst>
      <p:ext uri="{BB962C8B-B14F-4D97-AF65-F5344CB8AC3E}">
        <p14:creationId xmlns:p14="http://schemas.microsoft.com/office/powerpoint/2010/main" val="2879140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1339948" y="105976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smtClean="0"/>
              <a:t>Previous Scheduling Algorithms are Biased</a:t>
            </a:r>
            <a:endParaRPr lang="en-US" sz="3600" dirty="0"/>
          </a:p>
        </p:txBody>
      </p:sp>
      <p:sp>
        <p:nvSpPr>
          <p:cNvPr id="13" name="Slide Number Placeholder 12"/>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113</a:t>
            </a:fld>
            <a:endParaRPr lang="en-US" dirty="0">
              <a:solidFill>
                <a:prstClr val="black">
                  <a:tint val="75000"/>
                </a:prstClr>
              </a:solidFill>
              <a:latin typeface="Calibri"/>
            </a:endParaRPr>
          </a:p>
        </p:txBody>
      </p:sp>
      <p:sp>
        <p:nvSpPr>
          <p:cNvPr id="24" name="TextBox 23"/>
          <p:cNvSpPr txBox="1"/>
          <p:nvPr/>
        </p:nvSpPr>
        <p:spPr>
          <a:xfrm>
            <a:off x="4419600" y="1447800"/>
            <a:ext cx="2209800" cy="707886"/>
          </a:xfrm>
          <a:prstGeom prst="rect">
            <a:avLst/>
          </a:prstGeom>
          <a:noFill/>
        </p:spPr>
        <p:txBody>
          <a:bodyPr wrap="square" rtlCol="0">
            <a:spAutoFit/>
          </a:bodyPr>
          <a:lstStyle/>
          <a:p>
            <a:pPr algn="ctr"/>
            <a:r>
              <a:rPr lang="en-US" sz="2000" i="1" dirty="0" smtClean="0">
                <a:solidFill>
                  <a:srgbClr val="FF0000"/>
                </a:solidFill>
                <a:latin typeface="Calibri"/>
              </a:rPr>
              <a:t>System throughput </a:t>
            </a:r>
          </a:p>
          <a:p>
            <a:pPr algn="ctr"/>
            <a:r>
              <a:rPr lang="en-US" sz="2000" i="1" dirty="0" smtClean="0">
                <a:solidFill>
                  <a:srgbClr val="FF0000"/>
                </a:solidFill>
                <a:latin typeface="Calibri"/>
              </a:rPr>
              <a:t>bias</a:t>
            </a:r>
            <a:endParaRPr lang="en-US" sz="2000" i="1" dirty="0">
              <a:solidFill>
                <a:srgbClr val="FF0000"/>
              </a:solidFill>
              <a:latin typeface="Calibri"/>
            </a:endParaRPr>
          </a:p>
        </p:txBody>
      </p:sp>
      <p:sp>
        <p:nvSpPr>
          <p:cNvPr id="28" name="TextBox 27"/>
          <p:cNvSpPr txBox="1"/>
          <p:nvPr/>
        </p:nvSpPr>
        <p:spPr>
          <a:xfrm>
            <a:off x="3887958" y="3048000"/>
            <a:ext cx="1143000" cy="707886"/>
          </a:xfrm>
          <a:prstGeom prst="rect">
            <a:avLst/>
          </a:prstGeom>
          <a:noFill/>
        </p:spPr>
        <p:txBody>
          <a:bodyPr wrap="square" rtlCol="0">
            <a:spAutoFit/>
          </a:bodyPr>
          <a:lstStyle/>
          <a:p>
            <a:pPr algn="ctr"/>
            <a:r>
              <a:rPr lang="en-US" sz="2000" i="1" dirty="0" smtClean="0">
                <a:solidFill>
                  <a:srgbClr val="1F497D"/>
                </a:solidFill>
                <a:latin typeface="Calibri"/>
              </a:rPr>
              <a:t>Fairness </a:t>
            </a:r>
          </a:p>
          <a:p>
            <a:pPr algn="ctr"/>
            <a:r>
              <a:rPr lang="en-US" sz="2000" i="1" dirty="0" smtClean="0">
                <a:solidFill>
                  <a:srgbClr val="1F497D"/>
                </a:solidFill>
                <a:latin typeface="Calibri"/>
              </a:rPr>
              <a:t>bias</a:t>
            </a:r>
            <a:endParaRPr lang="en-US" sz="2000" i="1" dirty="0">
              <a:solidFill>
                <a:srgbClr val="1F497D"/>
              </a:solidFill>
              <a:latin typeface="Calibri"/>
            </a:endParaRPr>
          </a:p>
        </p:txBody>
      </p:sp>
      <p:sp>
        <p:nvSpPr>
          <p:cNvPr id="12" name="TextBox 11"/>
          <p:cNvSpPr txBox="1"/>
          <p:nvPr/>
        </p:nvSpPr>
        <p:spPr>
          <a:xfrm>
            <a:off x="533400" y="5257800"/>
            <a:ext cx="8305800" cy="1015663"/>
          </a:xfrm>
          <a:prstGeom prst="rect">
            <a:avLst/>
          </a:prstGeom>
          <a:noFill/>
        </p:spPr>
        <p:txBody>
          <a:bodyPr wrap="square" rtlCol="0">
            <a:spAutoFit/>
          </a:bodyPr>
          <a:lstStyle/>
          <a:p>
            <a:r>
              <a:rPr lang="en-US" sz="3000" i="1" dirty="0" smtClean="0">
                <a:solidFill>
                  <a:srgbClr val="FF0000"/>
                </a:solidFill>
                <a:latin typeface="Calibri"/>
              </a:rPr>
              <a:t>No previous memory scheduling algorithm provides both the best fairness and system throughput</a:t>
            </a:r>
            <a:endParaRPr lang="en-US" sz="3000" i="1" dirty="0">
              <a:solidFill>
                <a:srgbClr val="FF0000"/>
              </a:solidFill>
              <a:latin typeface="Calibri"/>
            </a:endParaRPr>
          </a:p>
        </p:txBody>
      </p:sp>
      <p:sp>
        <p:nvSpPr>
          <p:cNvPr id="15" name="Right Arrow 14"/>
          <p:cNvSpPr/>
          <p:nvPr/>
        </p:nvSpPr>
        <p:spPr>
          <a:xfrm rot="2700000">
            <a:off x="5580094" y="293759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prstClr val="black"/>
                </a:solidFill>
                <a:latin typeface="Calibri"/>
              </a:rPr>
              <a:t>  Ideal</a:t>
            </a:r>
            <a:endParaRPr lang="en-US" sz="2800" b="1" dirty="0">
              <a:solidFill>
                <a:prstClr val="black"/>
              </a:solidFill>
              <a:latin typeface="Calibri"/>
            </a:endParaRPr>
          </a:p>
        </p:txBody>
      </p:sp>
      <p:sp>
        <p:nvSpPr>
          <p:cNvPr id="16" name="Down Arrow 15"/>
          <p:cNvSpPr/>
          <p:nvPr/>
        </p:nvSpPr>
        <p:spPr>
          <a:xfrm rot="16200000">
            <a:off x="4267200" y="259080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20" name="Down Arrow 19"/>
          <p:cNvSpPr/>
          <p:nvPr/>
        </p:nvSpPr>
        <p:spPr>
          <a:xfrm>
            <a:off x="914400" y="12954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sp>
        <p:nvSpPr>
          <p:cNvPr id="21" name="Rectangle 20"/>
          <p:cNvSpPr/>
          <p:nvPr/>
        </p:nvSpPr>
        <p:spPr>
          <a:xfrm>
            <a:off x="5257800" y="2133600"/>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p:nvSpPr>
        <p:spPr>
          <a:xfrm>
            <a:off x="4267200" y="2743200"/>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ectangle 24"/>
          <p:cNvSpPr/>
          <p:nvPr/>
        </p:nvSpPr>
        <p:spPr>
          <a:xfrm>
            <a:off x="3129995" y="251704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25"/>
          <p:cNvSpPr/>
          <p:nvPr/>
        </p:nvSpPr>
        <p:spPr>
          <a:xfrm>
            <a:off x="2743200" y="16764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p:nvSpPr>
        <p:spPr>
          <a:xfrm>
            <a:off x="7010400" y="28194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p:cNvSpPr/>
          <p:nvPr/>
        </p:nvSpPr>
        <p:spPr>
          <a:xfrm>
            <a:off x="7010400" y="25146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7010400" y="22098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7010400" y="19812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62806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2" grpId="0"/>
      <p:bldP spid="15" grpId="0" animBg="1"/>
      <p:bldP spid="21" grpId="0" animBg="1"/>
      <p:bldP spid="23" grpId="0" animBg="1"/>
      <p:bldP spid="25" grpId="0" animBg="1"/>
      <p:bldP spid="26" grpId="0" animBg="1"/>
      <p:bldP spid="17" grpId="0" animBg="1"/>
      <p:bldP spid="19" grpId="0" animBg="1"/>
      <p:bldP spid="22" grpId="0" animBg="1"/>
      <p:bldP spid="2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0"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Take turns accessing memory</a:t>
            </a:r>
            <a:endParaRPr lang="en-US" sz="2000" b="1" dirty="0" smtClean="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Why do Previous Algorithms Fail?</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sp>
        <p:nvSpPr>
          <p:cNvPr id="12" name="TextBox 11"/>
          <p:cNvSpPr txBox="1"/>
          <p:nvPr/>
        </p:nvSpPr>
        <p:spPr>
          <a:xfrm>
            <a:off x="5181600" y="1397913"/>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Fairness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14" name="Rounded Rectangle 13"/>
          <p:cNvSpPr/>
          <p:nvPr/>
        </p:nvSpPr>
        <p:spPr>
          <a:xfrm>
            <a:off x="2114551" y="3957935"/>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33" name="TextBox 32"/>
          <p:cNvSpPr txBox="1"/>
          <p:nvPr/>
        </p:nvSpPr>
        <p:spPr>
          <a:xfrm>
            <a:off x="152400" y="3443645"/>
            <a:ext cx="1676400" cy="769441"/>
          </a:xfrm>
          <a:prstGeom prst="rect">
            <a:avLst/>
          </a:prstGeom>
          <a:noFill/>
        </p:spPr>
        <p:txBody>
          <a:bodyPr wrap="square" rtlCol="0">
            <a:spAutoFit/>
          </a:bodyPr>
          <a:lstStyle/>
          <a:p>
            <a:pPr algn="ctr"/>
            <a:r>
              <a:rPr lang="en-US" sz="2200" i="1" dirty="0" smtClean="0">
                <a:solidFill>
                  <a:prstClr val="black"/>
                </a:solidFill>
                <a:latin typeface="Calibri"/>
              </a:rPr>
              <a:t>less memory </a:t>
            </a:r>
            <a:br>
              <a:rPr lang="en-US" sz="2200" i="1" dirty="0" smtClean="0">
                <a:solidFill>
                  <a:prstClr val="black"/>
                </a:solidFill>
                <a:latin typeface="Calibri"/>
              </a:rPr>
            </a:br>
            <a:r>
              <a:rPr lang="en-US" sz="2200" i="1" dirty="0" smtClean="0">
                <a:solidFill>
                  <a:prstClr val="black"/>
                </a:solidFill>
                <a:latin typeface="Calibri"/>
              </a:rPr>
              <a:t>intensive</a:t>
            </a:r>
            <a:endParaRPr lang="en-US" sz="2200" i="1" dirty="0">
              <a:solidFill>
                <a:prstClr val="black"/>
              </a:solidFill>
              <a:latin typeface="Calibri"/>
            </a:endParaRPr>
          </a:p>
        </p:txBody>
      </p:sp>
      <p:cxnSp>
        <p:nvCxnSpPr>
          <p:cNvPr id="34" name="Straight Arrow Connector 33"/>
          <p:cNvCxnSpPr/>
          <p:nvPr/>
        </p:nvCxnSpPr>
        <p:spPr>
          <a:xfrm rot="5400000" flipH="1" flipV="1">
            <a:off x="1179909"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5"/>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1" y="3443645"/>
            <a:ext cx="1066799" cy="769441"/>
          </a:xfrm>
          <a:prstGeom prst="rect">
            <a:avLst/>
          </a:prstGeom>
          <a:noFill/>
        </p:spPr>
        <p:txBody>
          <a:bodyPr wrap="square" rtlCol="0">
            <a:spAutoFit/>
          </a:bodyPr>
          <a:lstStyle/>
          <a:p>
            <a:pPr algn="ctr"/>
            <a:r>
              <a:rPr lang="en-US" sz="2200" i="1" dirty="0" smtClean="0">
                <a:solidFill>
                  <a:prstClr val="black"/>
                </a:solidFill>
                <a:latin typeface="Calibri"/>
              </a:rPr>
              <a:t>higher</a:t>
            </a:r>
          </a:p>
          <a:p>
            <a:pPr algn="ctr"/>
            <a:r>
              <a:rPr lang="en-US" sz="2200" i="1" dirty="0" smtClean="0">
                <a:solidFill>
                  <a:prstClr val="black"/>
                </a:solidFill>
                <a:latin typeface="Calibri"/>
              </a:rPr>
              <a:t>priority</a:t>
            </a:r>
            <a:endParaRPr lang="en-US" sz="2200" i="1" dirty="0">
              <a:solidFill>
                <a:prstClr val="black"/>
              </a:solidFill>
              <a:latin typeface="Calibri"/>
            </a:endParaRP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Prioritize less memory-intensive threads</a:t>
            </a:r>
            <a:endParaRPr lang="en-US" sz="2000" b="1" dirty="0" smtClean="0">
              <a:solidFill>
                <a:srgbClr val="FF0000"/>
              </a:solidFill>
              <a:latin typeface="Calibri"/>
              <a:sym typeface="Wingdings" pitchFamily="2" charset="2"/>
            </a:endParaRPr>
          </a:p>
        </p:txBody>
      </p:sp>
      <p:sp>
        <p:nvSpPr>
          <p:cNvPr id="11" name="TextBox 10"/>
          <p:cNvSpPr txBox="1"/>
          <p:nvPr/>
        </p:nvSpPr>
        <p:spPr>
          <a:xfrm>
            <a:off x="533400" y="1397913"/>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Throughput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rPr>
              <a:t>Good for throughput</a:t>
            </a:r>
            <a:endParaRPr lang="en-US" sz="2400" b="1" dirty="0" smtClean="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TextBox 65"/>
          <p:cNvSpPr txBox="1"/>
          <p:nvPr/>
        </p:nvSpPr>
        <p:spPr>
          <a:xfrm>
            <a:off x="914400" y="4567535"/>
            <a:ext cx="3429000" cy="492443"/>
          </a:xfrm>
          <a:prstGeom prst="rect">
            <a:avLst/>
          </a:prstGeom>
          <a:noFill/>
        </p:spPr>
        <p:txBody>
          <a:bodyPr wrap="square" lIns="0" rIns="0" rtlCol="0">
            <a:spAutoFit/>
          </a:bodyPr>
          <a:lstStyle/>
          <a:p>
            <a:pPr algn="ctr"/>
            <a:r>
              <a:rPr lang="en-US" sz="2600" b="1" i="1" dirty="0" smtClean="0">
                <a:solidFill>
                  <a:srgbClr val="FF0000"/>
                </a:solidFill>
                <a:latin typeface="Calibri"/>
              </a:rPr>
              <a:t>starvation </a:t>
            </a:r>
            <a:r>
              <a:rPr lang="en-US" sz="2600" b="1" dirty="0" smtClean="0">
                <a:solidFill>
                  <a:srgbClr val="FF0000"/>
                </a:solidFill>
                <a:latin typeface="Calibri"/>
                <a:sym typeface="Wingdings" pitchFamily="2" charset="2"/>
              </a:rPr>
              <a:t></a:t>
            </a:r>
            <a:r>
              <a:rPr lang="en-US" sz="2600" b="1" i="1" dirty="0" smtClean="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0" y="3576934"/>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85" name="Rounded Rectangle 84"/>
          <p:cNvSpPr/>
          <p:nvPr/>
        </p:nvSpPr>
        <p:spPr>
          <a:xfrm>
            <a:off x="7532664" y="3653134"/>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87" name="Oval 86"/>
          <p:cNvSpPr/>
          <p:nvPr/>
        </p:nvSpPr>
        <p:spPr>
          <a:xfrm>
            <a:off x="5757863" y="3119735"/>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35"/>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5"/>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0"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TextBox 104"/>
          <p:cNvSpPr txBox="1"/>
          <p:nvPr/>
        </p:nvSpPr>
        <p:spPr>
          <a:xfrm>
            <a:off x="5334000" y="4212848"/>
            <a:ext cx="3048000" cy="892552"/>
          </a:xfrm>
          <a:prstGeom prst="rect">
            <a:avLst/>
          </a:prstGeom>
          <a:noFill/>
        </p:spPr>
        <p:txBody>
          <a:bodyPr wrap="square" lIns="0" rIns="0" rtlCol="0">
            <a:spAutoFit/>
          </a:bodyPr>
          <a:lstStyle/>
          <a:p>
            <a:pPr algn="ctr"/>
            <a:r>
              <a:rPr lang="en-US" sz="2600" b="1" i="1" dirty="0" smtClean="0">
                <a:solidFill>
                  <a:srgbClr val="FF0000"/>
                </a:solidFill>
                <a:latin typeface="Calibri"/>
              </a:rPr>
              <a:t>not prioritized </a:t>
            </a:r>
            <a:r>
              <a:rPr lang="en-US" sz="2600" b="1" dirty="0" smtClean="0">
                <a:solidFill>
                  <a:srgbClr val="FF0000"/>
                </a:solidFill>
                <a:latin typeface="Calibri"/>
                <a:sym typeface="Wingdings" pitchFamily="2" charset="2"/>
              </a:rPr>
              <a:t> </a:t>
            </a:r>
          </a:p>
          <a:p>
            <a:pPr algn="ctr"/>
            <a:r>
              <a:rPr lang="en-US" sz="2600" b="1" i="1" dirty="0" smtClean="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0"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chorCtr="0">
            <a:noAutofit/>
          </a:bodyPr>
          <a:lstStyle/>
          <a:p>
            <a:pPr algn="ctr"/>
            <a:r>
              <a:rPr lang="en-US" sz="3200" b="1" dirty="0" smtClean="0">
                <a:solidFill>
                  <a:prstClr val="white"/>
                </a:solidFill>
                <a:latin typeface="Calibri"/>
              </a:rPr>
              <a:t>Single policy for all threads is insufficient</a:t>
            </a:r>
          </a:p>
        </p:txBody>
      </p:sp>
    </p:spTree>
    <p:extLst>
      <p:ext uri="{BB962C8B-B14F-4D97-AF65-F5344CB8AC3E}">
        <p14:creationId xmlns:p14="http://schemas.microsoft.com/office/powerpoint/2010/main" val="385556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Achieving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115</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cxnSp>
        <p:nvCxnSpPr>
          <p:cNvPr id="8" name="Straight Arrow Connector 7"/>
          <p:cNvCxnSpPr/>
          <p:nvPr/>
        </p:nvCxnSpPr>
        <p:spPr>
          <a:xfrm rot="16200000" flipV="1">
            <a:off x="-1828798" y="3657601"/>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0" y="1290562"/>
            <a:ext cx="923820" cy="690638"/>
          </a:xfrm>
          <a:prstGeom prst="rect">
            <a:avLst/>
          </a:prstGeom>
          <a:noFill/>
        </p:spPr>
        <p:txBody>
          <a:bodyPr wrap="square" lIns="0" rIns="0" rtlCol="0">
            <a:spAutoFit/>
          </a:bodyPr>
          <a:lstStyle/>
          <a:p>
            <a:pPr algn="ctr">
              <a:lnSpc>
                <a:spcPct val="80000"/>
              </a:lnSpc>
            </a:pPr>
            <a:r>
              <a:rPr lang="en-US" sz="2400" i="1" dirty="0" smtClean="0">
                <a:solidFill>
                  <a:prstClr val="black"/>
                </a:solidFill>
                <a:latin typeface="Calibri"/>
              </a:rPr>
              <a:t>higher</a:t>
            </a:r>
          </a:p>
          <a:p>
            <a:pPr algn="ctr">
              <a:lnSpc>
                <a:spcPct val="80000"/>
              </a:lnSpc>
            </a:pPr>
            <a:r>
              <a:rPr lang="en-US" sz="2400" i="1" dirty="0" smtClean="0">
                <a:solidFill>
                  <a:prstClr val="black"/>
                </a:solidFill>
                <a:latin typeface="Calibri"/>
              </a:rPr>
              <a:t>priority</a:t>
            </a:r>
            <a:endParaRPr lang="en-US" sz="2400" i="1" dirty="0">
              <a:solidFill>
                <a:prstClr val="black"/>
              </a:solidFill>
              <a:latin typeface="Calibri"/>
            </a:endParaRP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t>
            </a:r>
            <a:endParaRPr lang="en-US" sz="1200" dirty="0">
              <a:solidFill>
                <a:prstClr val="white"/>
              </a:solidFill>
              <a:latin typeface="Calibri"/>
            </a:endParaRP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4" name="Rounded Rectangle 13"/>
          <p:cNvSpPr/>
          <p:nvPr/>
        </p:nvSpPr>
        <p:spPr>
          <a:xfrm>
            <a:off x="937382" y="4231820"/>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8"/>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oAutofit/>
          </a:bodyPr>
          <a:lstStyle/>
          <a:p>
            <a:pPr algn="ctr"/>
            <a:r>
              <a:rPr lang="en-US" sz="2400" b="1" i="1" dirty="0" smtClean="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59"/>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Unfairness caused by memory-intensive being prioritized over each other </a:t>
            </a:r>
          </a:p>
          <a:p>
            <a:pPr lvl="2">
              <a:buFont typeface="Arial" pitchFamily="34" charset="0"/>
              <a:buChar char="•"/>
            </a:pPr>
            <a:r>
              <a:rPr lang="en-US" sz="2600" dirty="0" smtClean="0">
                <a:solidFill>
                  <a:prstClr val="black"/>
                </a:solidFill>
                <a:latin typeface="Calibri"/>
              </a:rPr>
              <a:t> Shuffle threads</a:t>
            </a:r>
            <a:endParaRPr lang="en-US" sz="2600" dirty="0" smtClean="0">
              <a:solidFill>
                <a:prstClr val="black"/>
              </a:solidFill>
              <a:latin typeface="Calibri"/>
              <a:sym typeface="Wingdings" pitchFamily="2" charset="2"/>
            </a:endParaRPr>
          </a:p>
          <a:p>
            <a:pPr marL="625475" lvl="1" indent="-228600">
              <a:buFont typeface="Arial" pitchFamily="34" charset="0"/>
              <a:buChar char="•"/>
              <a:tabLst>
                <a:tab pos="746125" algn="l"/>
              </a:tabLst>
            </a:pPr>
            <a:endParaRPr lang="en-US" dirty="0" smtClean="0">
              <a:solidFill>
                <a:prstClr val="black"/>
              </a:solidFill>
              <a:latin typeface="Calibri"/>
              <a:sym typeface="Wingdings" pitchFamily="2" charset="2"/>
            </a:endParaRPr>
          </a:p>
          <a:p>
            <a:pPr marL="571500" lvl="1">
              <a:tabLst>
                <a:tab pos="688975" algn="l"/>
                <a:tab pos="746125" algn="l"/>
              </a:tabLst>
            </a:pPr>
            <a:r>
              <a:rPr lang="en-US" sz="2600" b="1" dirty="0" smtClean="0">
                <a:solidFill>
                  <a:srgbClr val="FF0000"/>
                </a:solidFill>
                <a:latin typeface="Calibri"/>
                <a:sym typeface="Wingdings" pitchFamily="2" charset="2"/>
              </a:rPr>
              <a:t>Memory-intensive threads have </a:t>
            </a:r>
            <a:br>
              <a:rPr lang="en-US" sz="2600" b="1" dirty="0" smtClean="0">
                <a:solidFill>
                  <a:srgbClr val="FF0000"/>
                </a:solidFill>
                <a:latin typeface="Calibri"/>
                <a:sym typeface="Wingdings" pitchFamily="2" charset="2"/>
              </a:rPr>
            </a:br>
            <a:r>
              <a:rPr lang="en-US" sz="2600" b="1" smtClean="0">
                <a:solidFill>
                  <a:srgbClr val="FF0000"/>
                </a:solidFill>
                <a:latin typeface="Calibri"/>
                <a:sym typeface="Wingdings" pitchFamily="2" charset="2"/>
              </a:rPr>
              <a:t>different vulnerability </a:t>
            </a:r>
            <a:r>
              <a:rPr lang="en-US" sz="2600" b="1" dirty="0" smtClean="0">
                <a:solidFill>
                  <a:srgbClr val="FF0000"/>
                </a:solidFill>
                <a:latin typeface="Calibri"/>
                <a:sym typeface="Wingdings" pitchFamily="2" charset="2"/>
              </a:rPr>
              <a:t>to interference</a:t>
            </a:r>
          </a:p>
          <a:p>
            <a:pPr marL="917575" lvl="2">
              <a:buFont typeface="Arial" pitchFamily="34" charset="0"/>
              <a:buChar char="•"/>
              <a:tabLst>
                <a:tab pos="688975" algn="l"/>
                <a:tab pos="746125" algn="l"/>
              </a:tabLst>
            </a:pPr>
            <a:r>
              <a:rPr lang="en-US" sz="2600" b="1" dirty="0" smtClean="0">
                <a:solidFill>
                  <a:prstClr val="black"/>
                </a:solidFill>
                <a:latin typeface="Calibri"/>
                <a:sym typeface="Wingdings" pitchFamily="2" charset="2"/>
              </a:rPr>
              <a:t> </a:t>
            </a:r>
            <a:r>
              <a:rPr lang="en-US" sz="2600" dirty="0" smtClean="0">
                <a:solidFill>
                  <a:prstClr val="black"/>
                </a:solidFill>
                <a:latin typeface="Calibri"/>
                <a:sym typeface="Wingdings" pitchFamily="2" charset="2"/>
              </a:rPr>
              <a:t>Shuffle </a:t>
            </a:r>
            <a:r>
              <a:rPr lang="en-US" sz="2600" u="sng" dirty="0" smtClean="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chorCtr="0">
            <a:noAutofit/>
          </a:bodyPr>
          <a:lstStyle/>
          <a:p>
            <a:pPr algn="ctr"/>
            <a:r>
              <a:rPr lang="en-US" sz="2400" b="1" i="1" dirty="0" smtClean="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0"/>
            <a:ext cx="533400" cy="533400"/>
          </a:xfrm>
          <a:prstGeom prst="rect">
            <a:avLst/>
          </a:prstGeom>
          <a:noFill/>
        </p:spPr>
      </p:pic>
      <p:cxnSp>
        <p:nvCxnSpPr>
          <p:cNvPr id="27" name="Straight Arrow Connector 26"/>
          <p:cNvCxnSpPr/>
          <p:nvPr/>
        </p:nvCxnSpPr>
        <p:spPr>
          <a:xfrm rot="5400000">
            <a:off x="733319" y="4674054"/>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4"/>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0"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Oval 25"/>
          <p:cNvSpPr/>
          <p:nvPr/>
        </p:nvSpPr>
        <p:spPr>
          <a:xfrm rot="16200000">
            <a:off x="-34141" y="4514873"/>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Explosion 1 44"/>
          <p:cNvSpPr/>
          <p:nvPr/>
        </p:nvSpPr>
        <p:spPr>
          <a:xfrm>
            <a:off x="1857272" y="5154013"/>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0"/>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8"/>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3892613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0"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0"/>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400" dirty="0" smtClean="0"/>
              <a:t>Overview: Thread Cluster Memory Scheduling</a:t>
            </a:r>
            <a:endParaRPr lang="en-US" sz="3400" dirty="0"/>
          </a:p>
        </p:txBody>
      </p:sp>
      <p:sp>
        <p:nvSpPr>
          <p:cNvPr id="3" name="Content Placeholder 2"/>
          <p:cNvSpPr>
            <a:spLocks noGrp="1"/>
          </p:cNvSpPr>
          <p:nvPr>
            <p:ph idx="1"/>
          </p:nvPr>
        </p:nvSpPr>
        <p:spPr>
          <a:xfrm>
            <a:off x="457200" y="1143000"/>
            <a:ext cx="5791200" cy="1371600"/>
          </a:xfrm>
        </p:spPr>
        <p:txBody>
          <a:bodyPr>
            <a:noAutofit/>
          </a:bodyPr>
          <a:lstStyle/>
          <a:p>
            <a:pPr marL="457200" lvl="0" indent="-457200">
              <a:lnSpc>
                <a:spcPct val="80000"/>
              </a:lnSpc>
              <a:buFont typeface="+mj-lt"/>
              <a:buAutoNum type="arabicPeriod"/>
            </a:pPr>
            <a:r>
              <a:rPr lang="en-US" sz="2800" b="1" kern="0" dirty="0" smtClean="0">
                <a:solidFill>
                  <a:sysClr val="windowText" lastClr="000000"/>
                </a:solidFill>
              </a:rPr>
              <a:t>Group threads into two </a:t>
            </a:r>
            <a:r>
              <a:rPr lang="en-US" sz="2800" b="1" i="1" kern="0" dirty="0" smtClean="0">
                <a:solidFill>
                  <a:srgbClr val="FF0000"/>
                </a:solidFill>
              </a:rPr>
              <a:t>clusters</a:t>
            </a:r>
          </a:p>
          <a:p>
            <a:pPr marL="457200" lvl="0" indent="-457200">
              <a:lnSpc>
                <a:spcPct val="80000"/>
              </a:lnSpc>
              <a:buFont typeface="+mj-lt"/>
              <a:buAutoNum type="arabicPeriod"/>
            </a:pPr>
            <a:r>
              <a:rPr lang="en-US" sz="2800" b="1" kern="0" dirty="0" smtClean="0"/>
              <a:t>Prioritize </a:t>
            </a:r>
            <a:r>
              <a:rPr lang="en-US" sz="2800" b="1" kern="0" dirty="0" smtClean="0">
                <a:solidFill>
                  <a:schemeClr val="accent1"/>
                </a:solidFill>
              </a:rPr>
              <a:t>non-intensive cluster</a:t>
            </a:r>
          </a:p>
          <a:p>
            <a:pPr marL="457200" lvl="0" indent="-457200">
              <a:lnSpc>
                <a:spcPct val="80000"/>
              </a:lnSpc>
              <a:buFont typeface="+mj-lt"/>
              <a:buAutoNum type="arabicPeriod"/>
            </a:pPr>
            <a:r>
              <a:rPr lang="en-US" sz="2800" b="1" kern="0" dirty="0" smtClean="0"/>
              <a:t>Different policies for each cluster</a:t>
            </a:r>
            <a:endParaRPr lang="en-US" sz="3600" dirty="0"/>
          </a:p>
        </p:txBody>
      </p:sp>
      <p:sp>
        <p:nvSpPr>
          <p:cNvPr id="4" name="Slide Number Placeholder 3"/>
          <p:cNvSpPr>
            <a:spLocks noGrp="1"/>
          </p:cNvSpPr>
          <p:nvPr>
            <p:ph type="sldNum" sz="quarter" idx="12"/>
          </p:nvPr>
        </p:nvSpPr>
        <p:spPr>
          <a:xfrm>
            <a:off x="8305800" y="6416675"/>
            <a:ext cx="533400" cy="365125"/>
          </a:xfrm>
        </p:spPr>
        <p:txBody>
          <a:bodyPr/>
          <a:lstStyle/>
          <a:p>
            <a:fld id="{58161B50-6D0B-48B4-A1D4-BAD8C599CC84}" type="slidenum">
              <a:rPr lang="en-US" smtClean="0">
                <a:solidFill>
                  <a:prstClr val="black">
                    <a:tint val="75000"/>
                  </a:prstClr>
                </a:solidFill>
                <a:latin typeface="Calibri"/>
              </a:rPr>
              <a:pPr/>
              <a:t>116</a:t>
            </a:fld>
            <a:endParaRPr lang="en-US" dirty="0">
              <a:solidFill>
                <a:prstClr val="black">
                  <a:tint val="75000"/>
                </a:prstClr>
              </a:solidFill>
              <a:latin typeface="Calibri"/>
            </a:endParaRPr>
          </a:p>
        </p:txBody>
      </p:sp>
      <p:sp>
        <p:nvSpPr>
          <p:cNvPr id="5" name="Rectangle 4"/>
          <p:cNvSpPr/>
          <p:nvPr/>
        </p:nvSpPr>
        <p:spPr>
          <a:xfrm>
            <a:off x="740510"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ounded Rectangle 5"/>
          <p:cNvSpPr/>
          <p:nvPr/>
        </p:nvSpPr>
        <p:spPr>
          <a:xfrm>
            <a:off x="1578710" y="446246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0"/>
            <a:ext cx="2514600" cy="307777"/>
          </a:xfrm>
          <a:prstGeom prst="rect">
            <a:avLst/>
          </a:prstGeom>
          <a:noFill/>
        </p:spPr>
        <p:txBody>
          <a:bodyPr wrap="square" lIns="0" tIns="0" rIns="0" bIns="0" rtlCol="0">
            <a:spAutoFit/>
          </a:bodyPr>
          <a:lstStyle/>
          <a:p>
            <a:r>
              <a:rPr lang="en-US" sz="2000" b="1" dirty="0" smtClean="0">
                <a:solidFill>
                  <a:prstClr val="black">
                    <a:lumMod val="85000"/>
                    <a:lumOff val="15000"/>
                  </a:prstClr>
                </a:solidFill>
                <a:latin typeface="Calibri"/>
              </a:rPr>
              <a:t>Threads in the system</a:t>
            </a:r>
            <a:endParaRPr lang="en-US" sz="2000" b="1" dirty="0">
              <a:solidFill>
                <a:prstClr val="black">
                  <a:lumMod val="85000"/>
                  <a:lumOff val="15000"/>
                </a:prstClr>
              </a:solidFill>
              <a:latin typeface="Calibri"/>
            </a:endParaRP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9" name="Rounded Rectangle 8"/>
          <p:cNvSpPr/>
          <p:nvPr/>
        </p:nvSpPr>
        <p:spPr>
          <a:xfrm>
            <a:off x="1162772" y="353952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7"/>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2" name="Rounded Rectangle 11"/>
          <p:cNvSpPr/>
          <p:nvPr/>
        </p:nvSpPr>
        <p:spPr>
          <a:xfrm>
            <a:off x="2188310" y="411480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2"/>
            <a:ext cx="1600200" cy="498598"/>
          </a:xfrm>
          <a:prstGeom prst="rect">
            <a:avLst/>
          </a:prstGeom>
          <a:noFill/>
        </p:spPr>
        <p:txBody>
          <a:bodyPr wrap="square" lIns="0" tIns="0" rIns="0" bIns="0" rtlCol="0">
            <a:spAutoFit/>
          </a:bodyPr>
          <a:lstStyle/>
          <a:p>
            <a:pPr algn="ctr">
              <a:lnSpc>
                <a:spcPct val="80000"/>
              </a:lnSpc>
            </a:pPr>
            <a:r>
              <a:rPr lang="en-US" sz="2000" b="1" dirty="0" smtClean="0">
                <a:solidFill>
                  <a:srgbClr val="4F81BD">
                    <a:lumMod val="75000"/>
                  </a:srgbClr>
                </a:solidFill>
                <a:latin typeface="Calibri"/>
              </a:rPr>
              <a:t>Non-intensive </a:t>
            </a:r>
          </a:p>
          <a:p>
            <a:pPr algn="ctr">
              <a:lnSpc>
                <a:spcPct val="80000"/>
              </a:lnSpc>
            </a:pPr>
            <a:r>
              <a:rPr lang="en-US" sz="2000" b="1" dirty="0" smtClean="0">
                <a:solidFill>
                  <a:srgbClr val="4F81BD">
                    <a:lumMod val="75000"/>
                  </a:srgbClr>
                </a:solidFill>
                <a:latin typeface="Calibri"/>
              </a:rPr>
              <a:t>cluster</a:t>
            </a:r>
            <a:endParaRPr lang="en-US" sz="2000" b="1" dirty="0">
              <a:solidFill>
                <a:srgbClr val="4F81BD">
                  <a:lumMod val="75000"/>
                </a:srgbClr>
              </a:solidFill>
              <a:latin typeface="Calibri"/>
            </a:endParaRPr>
          </a:p>
        </p:txBody>
      </p:sp>
      <p:sp>
        <p:nvSpPr>
          <p:cNvPr id="26" name="TextBox 25"/>
          <p:cNvSpPr txBox="1"/>
          <p:nvPr/>
        </p:nvSpPr>
        <p:spPr>
          <a:xfrm>
            <a:off x="3962400" y="6148423"/>
            <a:ext cx="2133600" cy="270843"/>
          </a:xfrm>
          <a:prstGeom prst="rect">
            <a:avLst/>
          </a:prstGeom>
          <a:noFill/>
        </p:spPr>
        <p:txBody>
          <a:bodyPr wrap="square" lIns="0" tIns="0" rIns="0" bIns="0" rtlCol="0">
            <a:spAutoFit/>
          </a:bodyPr>
          <a:lstStyle/>
          <a:p>
            <a:pPr algn="ctr">
              <a:lnSpc>
                <a:spcPct val="80000"/>
              </a:lnSpc>
            </a:pPr>
            <a:r>
              <a:rPr lang="en-US" sz="2200" b="1" dirty="0" smtClean="0">
                <a:solidFill>
                  <a:srgbClr val="C0504D">
                    <a:lumMod val="75000"/>
                  </a:srgbClr>
                </a:solidFill>
                <a:latin typeface="Calibri"/>
              </a:rPr>
              <a:t>Intensive cluster</a:t>
            </a:r>
            <a:endParaRPr lang="en-US" sz="2200" b="1" dirty="0">
              <a:solidFill>
                <a:srgbClr val="C0504D">
                  <a:lumMod val="75000"/>
                </a:srgbClr>
              </a:solidFill>
              <a:latin typeface="Calibri"/>
            </a:endParaRP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29" name="Rounded Rectangle 28"/>
          <p:cNvSpPr/>
          <p:nvPr/>
        </p:nvSpPr>
        <p:spPr>
          <a:xfrm>
            <a:off x="892910" y="3760767"/>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smtClean="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0" y="2949545"/>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57"/>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smtClean="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48" name="Rectangle 47"/>
          <p:cNvSpPr/>
          <p:nvPr/>
        </p:nvSpPr>
        <p:spPr>
          <a:xfrm>
            <a:off x="4191000" y="4114800"/>
            <a:ext cx="1495922" cy="395173"/>
          </a:xfrm>
          <a:prstGeom prst="rect">
            <a:avLst/>
          </a:prstGeom>
        </p:spPr>
        <p:txBody>
          <a:bodyPr wrap="none">
            <a:spAutoFit/>
          </a:bodyPr>
          <a:lstStyle/>
          <a:p>
            <a:pPr algn="ctr">
              <a:lnSpc>
                <a:spcPct val="80000"/>
              </a:lnSpc>
              <a:defRPr/>
            </a:pPr>
            <a:r>
              <a:rPr lang="en-US" sz="2400" b="1" i="1" kern="0" dirty="0" smtClean="0">
                <a:solidFill>
                  <a:srgbClr val="FF0000"/>
                </a:solidFill>
                <a:latin typeface="Calibri"/>
              </a:rPr>
              <a:t>Prioritized</a:t>
            </a:r>
            <a:endParaRPr lang="en-US" sz="2400" b="1" i="1" kern="0" dirty="0">
              <a:solidFill>
                <a:srgbClr val="FF0000"/>
              </a:solidFill>
              <a:latin typeface="Calibri"/>
            </a:endParaRPr>
          </a:p>
        </p:txBody>
      </p:sp>
      <p:sp>
        <p:nvSpPr>
          <p:cNvPr id="49" name="Rounded Rectangle 48"/>
          <p:cNvSpPr/>
          <p:nvPr/>
        </p:nvSpPr>
        <p:spPr>
          <a:xfrm>
            <a:off x="7586589" y="257333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43"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399"/>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7" y="2933699"/>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69" y="1973553"/>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71" name="Rounded Rectangle 70"/>
          <p:cNvSpPr/>
          <p:nvPr/>
        </p:nvSpPr>
        <p:spPr>
          <a:xfrm>
            <a:off x="7522315" y="51435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0"/>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1" y="4096046"/>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83" name="Oval 82"/>
          <p:cNvSpPr/>
          <p:nvPr/>
        </p:nvSpPr>
        <p:spPr>
          <a:xfrm rot="16200000">
            <a:off x="6813118" y="5212918"/>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099"/>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099" y="5372099"/>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4"/>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Throughput</a:t>
            </a:r>
            <a:endParaRPr lang="en-US" sz="2000" b="1" dirty="0">
              <a:solidFill>
                <a:prstClr val="white"/>
              </a:solidFill>
              <a:latin typeface="Calibri"/>
            </a:endParaRP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Fairness</a:t>
            </a:r>
            <a:endParaRPr lang="en-US" sz="2000" b="1" dirty="0">
              <a:solidFill>
                <a:prstClr val="white"/>
              </a:solidFill>
              <a:latin typeface="Calibri"/>
            </a:endParaRPr>
          </a:p>
        </p:txBody>
      </p:sp>
    </p:spTree>
    <p:extLst>
      <p:ext uri="{BB962C8B-B14F-4D97-AF65-F5344CB8AC3E}">
        <p14:creationId xmlns:p14="http://schemas.microsoft.com/office/powerpoint/2010/main" val="4048865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lv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endParaRPr lang="en-US" sz="2400" b="1" kern="0" dirty="0" smtClean="0">
              <a:solidFill>
                <a:sysClr val="windowText" lastClr="000000"/>
              </a:solidFill>
            </a:endParaRPr>
          </a:p>
          <a:p>
            <a:endParaRPr lang="en-US" sz="1600" b="1" kern="0" dirty="0" smtClean="0">
              <a:solidFill>
                <a:sysClr val="windowText" lastClr="000000"/>
              </a:solidFill>
            </a:endParaRPr>
          </a:p>
          <a:p>
            <a:endParaRPr lang="en-US" sz="1400" b="1" kern="0" dirty="0" smtClean="0">
              <a:solidFill>
                <a:sysClr val="windowText" lastClr="000000"/>
              </a:solidFill>
            </a:endParaRPr>
          </a:p>
          <a:p>
            <a:r>
              <a:rPr lang="en-US" sz="3000" b="1" kern="0" dirty="0" smtClean="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smtClean="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117</a:t>
            </a:fld>
            <a:endParaRPr lang="en-US" dirty="0"/>
          </a:p>
        </p:txBody>
      </p:sp>
      <p:sp>
        <p:nvSpPr>
          <p:cNvPr id="13" name="Rounded Rectangle 12"/>
          <p:cNvSpPr/>
          <p:nvPr/>
        </p:nvSpPr>
        <p:spPr>
          <a:xfrm>
            <a:off x="3491867"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ed Rectangle 13"/>
          <p:cNvSpPr/>
          <p:nvPr/>
        </p:nvSpPr>
        <p:spPr>
          <a:xfrm>
            <a:off x="3444295"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ounded Rectangle 14"/>
          <p:cNvSpPr/>
          <p:nvPr/>
        </p:nvSpPr>
        <p:spPr>
          <a:xfrm>
            <a:off x="3366989"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2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7" name="Straight Arrow Connector 16"/>
          <p:cNvCxnSpPr/>
          <p:nvPr/>
        </p:nvCxnSpPr>
        <p:spPr>
          <a:xfrm rot="5400000" flipH="1" flipV="1">
            <a:off x="1905000" y="3124201"/>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199"/>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3" name="Rectangle 22"/>
          <p:cNvSpPr/>
          <p:nvPr/>
        </p:nvSpPr>
        <p:spPr>
          <a:xfrm>
            <a:off x="4482907" y="2285999"/>
            <a:ext cx="1814730" cy="353302"/>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FF0000"/>
                </a:solidFill>
                <a:effectLst/>
                <a:uLnTx/>
                <a:uFillTx/>
              </a:rPr>
              <a:t>lowest MPKI</a:t>
            </a:r>
            <a:endParaRPr kumimoji="0" lang="en-US" sz="2800" b="0" i="1" u="none" strike="noStrike" kern="0" cap="none" spc="0" normalizeH="0" baseline="0" noProof="0" dirty="0">
              <a:ln>
                <a:noFill/>
              </a:ln>
              <a:solidFill>
                <a:srgbClr val="FF0000"/>
              </a:solidFill>
              <a:effectLst/>
              <a:uLnTx/>
              <a:uFillTx/>
            </a:endParaRPr>
          </a:p>
        </p:txBody>
      </p:sp>
      <p:sp>
        <p:nvSpPr>
          <p:cNvPr id="24" name="Rectangle 23"/>
          <p:cNvSpPr/>
          <p:nvPr/>
        </p:nvSpPr>
        <p:spPr>
          <a:xfrm>
            <a:off x="4482905" y="3786222"/>
            <a:ext cx="2146495" cy="344710"/>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800" i="1" kern="0" dirty="0" smtClean="0">
                <a:solidFill>
                  <a:srgbClr val="FF0000"/>
                </a:solidFill>
              </a:rPr>
              <a:t>highest MPKI</a:t>
            </a:r>
            <a:endParaRPr kumimoji="0" lang="en-US" sz="2800" b="0" i="1" u="none" strike="noStrike" kern="0" cap="none" spc="0" normalizeH="0" baseline="0" noProof="0" dirty="0">
              <a:ln>
                <a:noFill/>
              </a:ln>
              <a:solidFill>
                <a:srgbClr val="FF0000"/>
              </a:solidFill>
              <a:effectLst/>
              <a:uLnTx/>
              <a:uFillTx/>
            </a:endParaRPr>
          </a:p>
        </p:txBody>
      </p:sp>
      <p:cxnSp>
        <p:nvCxnSpPr>
          <p:cNvPr id="27" name="Curved Connector 26"/>
          <p:cNvCxnSpPr>
            <a:stCxn id="13" idx="3"/>
            <a:endCxn id="23" idx="1"/>
          </p:cNvCxnSpPr>
          <p:nvPr/>
        </p:nvCxnSpPr>
        <p:spPr>
          <a:xfrm flipV="1">
            <a:off x="3962839" y="2462650"/>
            <a:ext cx="520068" cy="185599"/>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799"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64507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smtClean="0"/>
          </a:p>
          <a:p>
            <a:endParaRPr lang="en-US" sz="2400" b="1" i="1" kern="0" dirty="0" smtClean="0"/>
          </a:p>
          <a:p>
            <a:endParaRPr lang="en-US" sz="2400" b="1" i="1" kern="0" dirty="0" smtClean="0"/>
          </a:p>
          <a:p>
            <a:endParaRPr lang="en-US" sz="2400" b="1" i="1" kern="0" dirty="0" smtClean="0"/>
          </a:p>
          <a:p>
            <a:endParaRPr lang="en-US" sz="2400" b="1" kern="0" dirty="0" smtClean="0"/>
          </a:p>
          <a:p>
            <a:endParaRPr lang="en-US" sz="2400" b="1" kern="0" dirty="0" smtClean="0"/>
          </a:p>
          <a:p>
            <a:endParaRPr lang="en-US" sz="2400" b="1" kern="0" dirty="0" smtClean="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smtClean="0">
                <a:solidFill>
                  <a:srgbClr val="FF0000"/>
                </a:solidFill>
              </a:rPr>
              <a:t>≠</a:t>
            </a:r>
            <a:r>
              <a:rPr lang="en-US" i="1" kern="0" dirty="0" smtClean="0">
                <a:solidFill>
                  <a:srgbClr val="FF0000"/>
                </a:solidFill>
              </a:rPr>
              <a:t> Same slowdown</a:t>
            </a:r>
            <a:endParaRPr lang="en-US" sz="2800" b="1" kern="0" dirty="0" smtClean="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118</a:t>
            </a:fld>
            <a:endParaRPr lang="en-US" dirty="0"/>
          </a:p>
        </p:txBody>
      </p:sp>
      <p:sp>
        <p:nvSpPr>
          <p:cNvPr id="13" name="Rounded Rectangle 12"/>
          <p:cNvSpPr/>
          <p:nvPr/>
        </p:nvSpPr>
        <p:spPr>
          <a:xfrm>
            <a:off x="2845231" y="2305928"/>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2" name="Rounded Rectangle 21"/>
          <p:cNvSpPr/>
          <p:nvPr/>
        </p:nvSpPr>
        <p:spPr>
          <a:xfrm>
            <a:off x="2845231" y="3057554"/>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3" name="Rounded Rectangle 22"/>
          <p:cNvSpPr/>
          <p:nvPr/>
        </p:nvSpPr>
        <p:spPr>
          <a:xfrm>
            <a:off x="2845231" y="3809179"/>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9" name="TextBox 28"/>
          <p:cNvSpPr txBox="1"/>
          <p:nvPr/>
        </p:nvSpPr>
        <p:spPr>
          <a:xfrm>
            <a:off x="4572000" y="3119735"/>
            <a:ext cx="3505200" cy="523220"/>
          </a:xfrm>
          <a:prstGeom prst="rect">
            <a:avLst/>
          </a:prstGeom>
          <a:noFill/>
        </p:spPr>
        <p:txBody>
          <a:bodyPr wrap="square" rtlCol="0">
            <a:spAutoFit/>
          </a:bodyPr>
          <a:lstStyle/>
          <a:p>
            <a:pPr marL="0" lvl="1"/>
            <a:r>
              <a:rPr lang="en-US" sz="2800" b="1" i="1" kern="0" dirty="0" smtClean="0"/>
              <a:t>Increases fairness</a:t>
            </a:r>
          </a:p>
        </p:txBody>
      </p:sp>
      <p:sp>
        <p:nvSpPr>
          <p:cNvPr id="34" name="TextBox 33"/>
          <p:cNvSpPr txBox="1"/>
          <p:nvPr/>
        </p:nvSpPr>
        <p:spPr>
          <a:xfrm>
            <a:off x="4038600" y="1828800"/>
            <a:ext cx="2438400" cy="461665"/>
          </a:xfrm>
          <a:prstGeom prst="rect">
            <a:avLst/>
          </a:prstGeom>
          <a:noFill/>
        </p:spPr>
        <p:txBody>
          <a:bodyPr wrap="square" rtlCol="0">
            <a:spAutoFit/>
          </a:bodyPr>
          <a:lstStyle/>
          <a:p>
            <a:pPr marL="0" lvl="1"/>
            <a:r>
              <a:rPr lang="en-US" sz="2400" b="1" i="1" kern="0" dirty="0" smtClean="0">
                <a:solidFill>
                  <a:schemeClr val="accent3">
                    <a:lumMod val="75000"/>
                  </a:schemeClr>
                </a:solidFill>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0"/>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0" name="Flowchart: Punched Tape 19"/>
          <p:cNvSpPr/>
          <p:nvPr/>
        </p:nvSpPr>
        <p:spPr>
          <a:xfrm>
            <a:off x="2852851" y="2298485"/>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2000" dirty="0" smtClean="0"/>
              <a:t>thread</a:t>
            </a:r>
            <a:endParaRPr lang="en-US" sz="2000" dirty="0"/>
          </a:p>
        </p:txBody>
      </p:sp>
      <p:sp>
        <p:nvSpPr>
          <p:cNvPr id="21" name="Hexagon 20"/>
          <p:cNvSpPr/>
          <p:nvPr/>
        </p:nvSpPr>
        <p:spPr>
          <a:xfrm>
            <a:off x="2852851" y="3050111"/>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dirty="0" smtClean="0"/>
              <a:t>thread</a:t>
            </a:r>
            <a:endParaRPr lang="en-US" sz="2000" dirty="0"/>
          </a:p>
        </p:txBody>
      </p:sp>
      <p:sp>
        <p:nvSpPr>
          <p:cNvPr id="24" name="Parallelogram 23"/>
          <p:cNvSpPr/>
          <p:nvPr/>
        </p:nvSpPr>
        <p:spPr>
          <a:xfrm>
            <a:off x="2852851" y="3801736"/>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000" dirty="0" smtClean="0"/>
              <a:t>thread</a:t>
            </a:r>
            <a:endParaRPr lang="en-US" sz="2000" dirty="0"/>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0"/>
            <a:ext cx="609600" cy="609600"/>
          </a:xfrm>
          <a:prstGeom prst="rect">
            <a:avLst/>
          </a:prstGeom>
          <a:noFill/>
        </p:spPr>
      </p:pic>
    </p:spTree>
    <p:extLst>
      <p:ext uri="{BB962C8B-B14F-4D97-AF65-F5344CB8AC3E}">
        <p14:creationId xmlns:p14="http://schemas.microsoft.com/office/powerpoint/2010/main" val="2412448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Fairness vs. Throughput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833128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119</a:t>
            </a:fld>
            <a:endParaRPr lang="en-US" dirty="0">
              <a:solidFill>
                <a:prstClr val="black">
                  <a:tint val="75000"/>
                </a:prstClr>
              </a:solidFill>
              <a:latin typeface="Calibri"/>
            </a:endParaRPr>
          </a:p>
        </p:txBody>
      </p:sp>
      <p:sp>
        <p:nvSpPr>
          <p:cNvPr id="6" name="Down Arrow 5"/>
          <p:cNvSpPr/>
          <p:nvPr/>
        </p:nvSpPr>
        <p:spPr>
          <a:xfrm rot="16200000">
            <a:off x="4726632"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cxnSp>
        <p:nvCxnSpPr>
          <p:cNvPr id="8" name="Straight Connector 7"/>
          <p:cNvCxnSpPr/>
          <p:nvPr/>
        </p:nvCxnSpPr>
        <p:spPr>
          <a:xfrm>
            <a:off x="5262782" y="2818961"/>
            <a:ext cx="6858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1900" y="2440543"/>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sp>
        <p:nvSpPr>
          <p:cNvPr id="11" name="TextBox 10"/>
          <p:cNvSpPr txBox="1"/>
          <p:nvPr/>
        </p:nvSpPr>
        <p:spPr>
          <a:xfrm>
            <a:off x="5935060" y="3011805"/>
            <a:ext cx="6858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39%</a:t>
            </a:r>
            <a:endParaRPr lang="en-US" sz="2000" b="1" dirty="0">
              <a:solidFill>
                <a:srgbClr val="FF0000"/>
              </a:solidFill>
              <a:latin typeface="Calibri"/>
              <a:cs typeface="Times New Roman" pitchFamily="18" charset="0"/>
            </a:endParaRPr>
          </a:p>
        </p:txBody>
      </p:sp>
      <p:cxnSp>
        <p:nvCxnSpPr>
          <p:cNvPr id="9" name="Straight Connector 8"/>
          <p:cNvCxnSpPr/>
          <p:nvPr/>
        </p:nvCxnSpPr>
        <p:spPr>
          <a:xfrm rot="16200000" flipH="1">
            <a:off x="5630260" y="3240405"/>
            <a:ext cx="708660" cy="7620"/>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10100" y="4050177"/>
            <a:ext cx="12192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52768" y="4009171"/>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8%</a:t>
            </a:r>
            <a:endParaRPr lang="en-US" sz="2000" b="1" dirty="0">
              <a:solidFill>
                <a:srgbClr val="FF0000"/>
              </a:solidFill>
              <a:latin typeface="Calibri"/>
              <a:cs typeface="Times New Roman" pitchFamily="18" charset="0"/>
            </a:endParaRPr>
          </a:p>
        </p:txBody>
      </p:sp>
      <p:sp>
        <p:nvSpPr>
          <p:cNvPr id="25" name="TextBox 24"/>
          <p:cNvSpPr txBox="1"/>
          <p:nvPr/>
        </p:nvSpPr>
        <p:spPr>
          <a:xfrm>
            <a:off x="3938368" y="3648075"/>
            <a:ext cx="5334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cxnSp>
        <p:nvCxnSpPr>
          <p:cNvPr id="26" name="Straight Connector 25"/>
          <p:cNvCxnSpPr/>
          <p:nvPr/>
        </p:nvCxnSpPr>
        <p:spPr>
          <a:xfrm rot="5400000">
            <a:off x="4418429" y="3913980"/>
            <a:ext cx="228598"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5725180"/>
            <a:ext cx="8763000" cy="523220"/>
          </a:xfrm>
          <a:prstGeom prst="rect">
            <a:avLst/>
          </a:prstGeom>
          <a:noFill/>
        </p:spPr>
        <p:txBody>
          <a:bodyPr wrap="square" rtlCol="0">
            <a:spAutoFit/>
          </a:bodyPr>
          <a:lstStyle/>
          <a:p>
            <a:pPr algn="ctr"/>
            <a:r>
              <a:rPr lang="en-US" sz="2800" i="1" dirty="0" smtClean="0">
                <a:solidFill>
                  <a:srgbClr val="FF0000"/>
                </a:solidFill>
                <a:latin typeface="Calibri"/>
              </a:rPr>
              <a:t>TCM provides best fairness and system throughput</a:t>
            </a:r>
            <a:endParaRPr lang="en-US" sz="2800" i="1" dirty="0">
              <a:solidFill>
                <a:srgbClr val="FF0000"/>
              </a:solidFill>
              <a:latin typeface="Calibri"/>
            </a:endParaRPr>
          </a:p>
        </p:txBody>
      </p:sp>
      <p:sp>
        <p:nvSpPr>
          <p:cNvPr id="33" name="Content Placeholder 2"/>
          <p:cNvSpPr txBox="1">
            <a:spLocks/>
          </p:cNvSpPr>
          <p:nvPr/>
        </p:nvSpPr>
        <p:spPr>
          <a:xfrm>
            <a:off x="1600200" y="1143000"/>
            <a:ext cx="6477000" cy="457200"/>
          </a:xfrm>
          <a:prstGeom prst="rect">
            <a:avLst/>
          </a:prstGeom>
        </p:spPr>
        <p:txBody>
          <a:bodyPr vert="horz" lIns="91440" tIns="45720" rIns="91440" bIns="45720" rtlCol="0">
            <a:noAutofit/>
          </a:bodyPr>
          <a:lstStyle/>
          <a:p>
            <a:pPr algn="ctr">
              <a:spcBef>
                <a:spcPct val="20000"/>
              </a:spcBef>
              <a:defRPr/>
            </a:pPr>
            <a:r>
              <a:rPr lang="en-US" sz="2800" b="1" dirty="0" smtClean="0">
                <a:solidFill>
                  <a:prstClr val="black"/>
                </a:solidFill>
                <a:latin typeface="Calibri"/>
              </a:rPr>
              <a:t>Averaged over 96 workloads</a:t>
            </a:r>
          </a:p>
        </p:txBody>
      </p:sp>
      <p:sp>
        <p:nvSpPr>
          <p:cNvPr id="17" name="Rectangle 16"/>
          <p:cNvSpPr/>
          <p:nvPr/>
        </p:nvSpPr>
        <p:spPr>
          <a:xfrm>
            <a:off x="5739077"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077200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32" grpId="0"/>
      <p:bldP spid="17" grpId="0" animBg="1"/>
      <p:bldP spid="22"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Garamond" charset="0"/>
                <a:ea typeface="ＭＳ Ｐゴシック" charset="0"/>
                <a:cs typeface="ＭＳ Ｐゴシック" charset="0"/>
              </a:rPr>
              <a:t>The Setting</a:t>
            </a:r>
          </a:p>
        </p:txBody>
      </p:sp>
      <p:sp>
        <p:nvSpPr>
          <p:cNvPr id="3" name="Content Placeholder 2"/>
          <p:cNvSpPr>
            <a:spLocks noGrp="1"/>
          </p:cNvSpPr>
          <p:nvPr>
            <p:ph idx="1"/>
          </p:nvPr>
        </p:nvSpPr>
        <p:spPr>
          <a:xfrm>
            <a:off x="228600" y="1066800"/>
            <a:ext cx="8610600" cy="4876800"/>
          </a:xfrm>
        </p:spPr>
        <p:txBody>
          <a:bodyPr/>
          <a:lstStyle/>
          <a:p>
            <a:r>
              <a:rPr lang="en-US" dirty="0">
                <a:solidFill>
                  <a:srgbClr val="0000FF"/>
                </a:solidFill>
                <a:latin typeface="Tahoma" charset="0"/>
                <a:ea typeface="ＭＳ Ｐゴシック" charset="0"/>
                <a:cs typeface="ＭＳ Ｐゴシック" charset="0"/>
              </a:rPr>
              <a:t>Hardware resources are shared among many threads/apps in </a:t>
            </a:r>
            <a:r>
              <a:rPr lang="en-US" dirty="0" smtClean="0">
                <a:solidFill>
                  <a:srgbClr val="0000FF"/>
                </a:solidFill>
                <a:latin typeface="Tahoma" charset="0"/>
                <a:ea typeface="ＭＳ Ｐゴシック" charset="0"/>
                <a:cs typeface="ＭＳ Ｐゴシック" charset="0"/>
              </a:rPr>
              <a:t>a many-core system</a:t>
            </a:r>
            <a:endParaRPr lang="en-US" dirty="0">
              <a:solidFill>
                <a:srgbClr val="0000FF"/>
              </a:solidFill>
              <a:latin typeface="Tahoma" charset="0"/>
              <a:ea typeface="ＭＳ Ｐゴシック" charset="0"/>
              <a:cs typeface="ＭＳ Ｐゴシック" charset="0"/>
            </a:endParaRPr>
          </a:p>
          <a:p>
            <a:pPr lvl="1"/>
            <a:r>
              <a:rPr lang="en-US" dirty="0">
                <a:latin typeface="Tahoma" charset="0"/>
                <a:ea typeface="ＭＳ Ｐゴシック" charset="0"/>
              </a:rPr>
              <a:t>C</a:t>
            </a:r>
            <a:r>
              <a:rPr lang="en-US" dirty="0" smtClean="0">
                <a:latin typeface="Tahoma" charset="0"/>
                <a:ea typeface="ＭＳ Ｐゴシック" charset="0"/>
              </a:rPr>
              <a:t>ores</a:t>
            </a:r>
            <a:r>
              <a:rPr lang="en-US" dirty="0">
                <a:latin typeface="Tahoma" charset="0"/>
                <a:ea typeface="ＭＳ Ｐゴシック" charset="0"/>
              </a:rPr>
              <a:t>, caches, interconnects, memory, disks, power, lifetime,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Management of these resources is a very difficult task</a:t>
            </a:r>
          </a:p>
          <a:p>
            <a:pPr lvl="1"/>
            <a:r>
              <a:rPr lang="en-US" dirty="0">
                <a:latin typeface="Tahoma" charset="0"/>
                <a:ea typeface="ＭＳ Ｐゴシック" charset="0"/>
              </a:rPr>
              <a:t>When optimizing parallel/</a:t>
            </a:r>
            <a:r>
              <a:rPr lang="en-US" dirty="0" err="1">
                <a:latin typeface="Tahoma" charset="0"/>
                <a:ea typeface="ＭＳ Ｐゴシック" charset="0"/>
              </a:rPr>
              <a:t>multiprogrammed</a:t>
            </a:r>
            <a:r>
              <a:rPr lang="en-US" dirty="0">
                <a:latin typeface="Tahoma" charset="0"/>
                <a:ea typeface="ＭＳ Ｐゴシック" charset="0"/>
              </a:rPr>
              <a:t> workloads</a:t>
            </a:r>
          </a:p>
          <a:p>
            <a:pPr lvl="1"/>
            <a:r>
              <a:rPr lang="en-US" dirty="0">
                <a:latin typeface="Tahoma" charset="0"/>
                <a:ea typeface="ＭＳ Ｐゴシック" charset="0"/>
              </a:rPr>
              <a:t>Threads interact unpredictably/unfairly in shared resources</a:t>
            </a:r>
            <a:endParaRPr lang="en-US" dirty="0">
              <a:solidFill>
                <a:srgbClr val="0000FF"/>
              </a:solidFill>
              <a:latin typeface="Tahoma" charset="0"/>
              <a:ea typeface="ＭＳ Ｐゴシック" charset="0"/>
            </a:endParaRP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Power/energy consumption </a:t>
            </a:r>
            <a:r>
              <a:rPr lang="en-US" dirty="0">
                <a:latin typeface="Tahoma" charset="0"/>
                <a:ea typeface="ＭＳ Ｐゴシック" charset="0"/>
                <a:cs typeface="ＭＳ Ｐゴシック" charset="0"/>
              </a:rPr>
              <a:t>is arguably the most valuable shared resource</a:t>
            </a:r>
          </a:p>
          <a:p>
            <a:pPr lvl="1"/>
            <a:r>
              <a:rPr lang="en-US" dirty="0">
                <a:latin typeface="Tahoma" charset="0"/>
                <a:ea typeface="ＭＳ Ｐゴシック" charset="0"/>
              </a:rPr>
              <a:t>Main limiter to efficiency and performance</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090808-11B8-0A42-8BCD-B0A924A1815B}" type="slidenum">
              <a:rPr lang="en-US" sz="1600">
                <a:latin typeface="Garamond" charset="0"/>
              </a:rPr>
              <a:pPr eaLnBrk="1" hangingPunct="1"/>
              <a:t>12</a:t>
            </a:fld>
            <a:endParaRPr lang="en-US" sz="1600">
              <a:latin typeface="Garamond" charset="0"/>
            </a:endParaRPr>
          </a:p>
        </p:txBody>
      </p:sp>
    </p:spTree>
    <p:extLst>
      <p:ext uri="{BB962C8B-B14F-4D97-AF65-F5344CB8AC3E}">
        <p14:creationId xmlns:p14="http://schemas.microsoft.com/office/powerpoint/2010/main" val="239388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120</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3710740871"/>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3895718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Summary</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121</a:t>
            </a:fld>
            <a:endParaRPr lang="en-US" dirty="0">
              <a:solidFill>
                <a:prstClr val="black">
                  <a:tint val="75000"/>
                </a:prstClr>
              </a:solidFill>
              <a:latin typeface="Calibri"/>
            </a:endParaRPr>
          </a:p>
        </p:txBody>
      </p:sp>
      <p:sp>
        <p:nvSpPr>
          <p:cNvPr id="5" name="Content Placeholder 4"/>
          <p:cNvSpPr>
            <a:spLocks noGrp="1"/>
          </p:cNvSpPr>
          <p:nvPr>
            <p:ph idx="1"/>
          </p:nvPr>
        </p:nvSpPr>
        <p:spPr>
          <a:xfrm>
            <a:off x="397775" y="1219200"/>
            <a:ext cx="8382000" cy="4953000"/>
          </a:xfrm>
        </p:spPr>
        <p:txBody>
          <a:bodyPr>
            <a:noAutofit/>
          </a:bodyPr>
          <a:lstStyle/>
          <a:p>
            <a:r>
              <a:rPr lang="en-US" sz="2800" dirty="0" smtClean="0"/>
              <a:t>No previous memory scheduling algorithm provides both high </a:t>
            </a:r>
            <a:r>
              <a:rPr lang="en-US" sz="2800" b="1" i="1" dirty="0" smtClean="0"/>
              <a:t>system throughput </a:t>
            </a:r>
            <a:r>
              <a:rPr lang="en-US" sz="2800" dirty="0" smtClean="0"/>
              <a:t>and </a:t>
            </a:r>
            <a:r>
              <a:rPr lang="en-US" sz="2800" b="1" i="1" dirty="0" smtClean="0"/>
              <a:t>fairness</a:t>
            </a:r>
            <a:endParaRPr lang="en-US" sz="2800" dirty="0" smtClean="0"/>
          </a:p>
          <a:p>
            <a:pPr lvl="1"/>
            <a:r>
              <a:rPr lang="en-US" b="1" dirty="0" smtClean="0">
                <a:solidFill>
                  <a:srgbClr val="FF0000"/>
                </a:solidFill>
              </a:rPr>
              <a:t>Problem:</a:t>
            </a:r>
            <a:r>
              <a:rPr lang="en-US" dirty="0" smtClean="0"/>
              <a:t> They use a single policy for all threads</a:t>
            </a:r>
          </a:p>
          <a:p>
            <a:pPr lvl="1"/>
            <a:endParaRPr lang="en-US" sz="2000" b="1" dirty="0" smtClean="0">
              <a:solidFill>
                <a:srgbClr val="FF0000"/>
              </a:solidFill>
            </a:endParaRPr>
          </a:p>
          <a:p>
            <a:r>
              <a:rPr lang="en-US" sz="2800" dirty="0" smtClean="0"/>
              <a:t>TCM is a heterogeneous scheduling policy</a:t>
            </a:r>
            <a:endParaRPr lang="en-US" sz="2800" b="1" i="1" dirty="0" smtClean="0"/>
          </a:p>
          <a:p>
            <a:pPr marL="914400" lvl="1" indent="-457200">
              <a:buFont typeface="+mj-lt"/>
              <a:buAutoNum type="arabicPeriod"/>
            </a:pPr>
            <a:r>
              <a:rPr lang="en-US" sz="2600" dirty="0" smtClean="0">
                <a:sym typeface="Wingdings" pitchFamily="2" charset="2"/>
              </a:rPr>
              <a:t>Prioritize </a:t>
            </a:r>
            <a:r>
              <a:rPr lang="en-US" sz="2600" b="1" i="1" dirty="0" smtClean="0">
                <a:solidFill>
                  <a:schemeClr val="accent1"/>
                </a:solidFill>
                <a:sym typeface="Wingdings" pitchFamily="2" charset="2"/>
              </a:rPr>
              <a:t>non-intensive</a:t>
            </a:r>
            <a:r>
              <a:rPr lang="en-US" sz="2600" dirty="0" smtClean="0">
                <a:sym typeface="Wingdings" pitchFamily="2" charset="2"/>
              </a:rPr>
              <a:t> cluster  throughput</a:t>
            </a:r>
          </a:p>
          <a:p>
            <a:pPr marL="914400" lvl="1" indent="-457200">
              <a:buFont typeface="+mj-lt"/>
              <a:buAutoNum type="arabicPeriod"/>
            </a:pPr>
            <a:r>
              <a:rPr lang="en-US" sz="2600" dirty="0" smtClean="0">
                <a:sym typeface="Wingdings" pitchFamily="2" charset="2"/>
              </a:rPr>
              <a:t>Shuffle priorities in </a:t>
            </a:r>
            <a:r>
              <a:rPr lang="en-US" sz="2600" b="1" i="1" dirty="0" smtClean="0">
                <a:solidFill>
                  <a:schemeClr val="accent2"/>
                </a:solidFill>
                <a:sym typeface="Wingdings" pitchFamily="2" charset="2"/>
              </a:rPr>
              <a:t>intensive</a:t>
            </a:r>
            <a:r>
              <a:rPr lang="en-US" sz="2600" dirty="0" smtClean="0">
                <a:sym typeface="Wingdings" pitchFamily="2" charset="2"/>
              </a:rPr>
              <a:t> cluster  fairness</a:t>
            </a:r>
          </a:p>
          <a:p>
            <a:pPr marL="914400" lvl="1" indent="-457200">
              <a:buFont typeface="+mj-lt"/>
              <a:buAutoNum type="arabicPeriod"/>
            </a:pPr>
            <a:r>
              <a:rPr lang="en-US" sz="2600" dirty="0" smtClean="0">
                <a:sym typeface="Wingdings" pitchFamily="2" charset="2"/>
              </a:rPr>
              <a:t>Shuffling should favor </a:t>
            </a:r>
            <a:r>
              <a:rPr lang="en-US" sz="2600" b="1" i="1" dirty="0" smtClean="0">
                <a:solidFill>
                  <a:srgbClr val="006600"/>
                </a:solidFill>
                <a:sym typeface="Wingdings" pitchFamily="2" charset="2"/>
              </a:rPr>
              <a:t>nice</a:t>
            </a:r>
            <a:r>
              <a:rPr lang="en-US" sz="2600" dirty="0" smtClean="0">
                <a:sym typeface="Wingdings" pitchFamily="2" charset="2"/>
              </a:rPr>
              <a:t> threads  fairness</a:t>
            </a:r>
          </a:p>
          <a:p>
            <a:pPr lvl="1"/>
            <a:endParaRPr lang="en-US" dirty="0" smtClean="0"/>
          </a:p>
          <a:p>
            <a:r>
              <a:rPr lang="en-US" sz="2800" i="1" dirty="0" smtClean="0">
                <a:solidFill>
                  <a:srgbClr val="FF0000"/>
                </a:solidFill>
              </a:rPr>
              <a:t>Heterogeneity in memory scheduling provides the  best system throughput and fairness</a:t>
            </a:r>
          </a:p>
          <a:p>
            <a:endParaRPr lang="en-US" sz="3000" dirty="0"/>
          </a:p>
        </p:txBody>
      </p:sp>
    </p:spTree>
    <p:extLst>
      <p:ext uri="{BB962C8B-B14F-4D97-AF65-F5344CB8AC3E}">
        <p14:creationId xmlns:p14="http://schemas.microsoft.com/office/powerpoint/2010/main" val="4120701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TCM</a:t>
            </a:r>
            <a:endParaRPr lang="en-US" dirty="0"/>
          </a:p>
        </p:txBody>
      </p:sp>
      <p:sp>
        <p:nvSpPr>
          <p:cNvPr id="3" name="Content Placeholder 2"/>
          <p:cNvSpPr>
            <a:spLocks noGrp="1"/>
          </p:cNvSpPr>
          <p:nvPr>
            <p:ph idx="1"/>
          </p:nvPr>
        </p:nvSpPr>
        <p:spPr/>
        <p:txBody>
          <a:bodyPr>
            <a:normAutofit/>
          </a:bodyPr>
          <a:lstStyle/>
          <a:p>
            <a:r>
              <a:rPr lang="en-US" sz="2800" dirty="0" smtClean="0"/>
              <a:t>Kim et al., “</a:t>
            </a:r>
            <a:r>
              <a:rPr lang="en-US" sz="2800" dirty="0" smtClean="0">
                <a:solidFill>
                  <a:srgbClr val="0000FF"/>
                </a:solidFill>
              </a:rPr>
              <a:t>Thread Cluster Memory Scheduling: Exploiting Differences in Memory Access Behavior</a:t>
            </a:r>
            <a:r>
              <a:rPr lang="en-US" sz="2800" dirty="0" smtClean="0"/>
              <a:t>,” MICRO 2010, Top Picks 2011.</a:t>
            </a:r>
            <a:endParaRPr lang="en-US" sz="28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24882256"/>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109696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smtClean="0"/>
              <a:t>Asymmetric Memory QoS in a Parallel Application</a:t>
            </a:r>
            <a:endParaRPr lang="en-US" sz="34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val="4737108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FF"/>
                </a:solidFill>
              </a:rPr>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125</a:t>
            </a:fld>
            <a:endParaRPr lang="en-US" altLang="en-US">
              <a:solidFill>
                <a:srgbClr val="000000"/>
              </a:solidFill>
            </a:endParaRPr>
          </a:p>
        </p:txBody>
      </p:sp>
    </p:spTree>
    <p:extLst>
      <p:ext uri="{BB962C8B-B14F-4D97-AF65-F5344CB8AC3E}">
        <p14:creationId xmlns:p14="http://schemas.microsoft.com/office/powerpoint/2010/main" val="3964087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Ongoing/Future Work</a:t>
            </a:r>
            <a:endParaRPr lang="en-US" dirty="0"/>
          </a:p>
        </p:txBody>
      </p:sp>
      <p:sp>
        <p:nvSpPr>
          <p:cNvPr id="3" name="Content Placeholder 2"/>
          <p:cNvSpPr>
            <a:spLocks noGrp="1"/>
          </p:cNvSpPr>
          <p:nvPr>
            <p:ph idx="1"/>
          </p:nvPr>
        </p:nvSpPr>
        <p:spPr/>
        <p:txBody>
          <a:bodyPr/>
          <a:lstStyle/>
          <a:p>
            <a:r>
              <a:rPr lang="en-US" dirty="0" smtClean="0"/>
              <a:t>Dynamically asymmetric cores</a:t>
            </a:r>
          </a:p>
          <a:p>
            <a:r>
              <a:rPr lang="en-US" dirty="0"/>
              <a:t>Memory system design for asymmetric cores</a:t>
            </a:r>
          </a:p>
          <a:p>
            <a:pPr marL="0" indent="0">
              <a:buNone/>
            </a:pPr>
            <a:endParaRPr lang="en-US" sz="1000" dirty="0" smtClean="0"/>
          </a:p>
          <a:p>
            <a:r>
              <a:rPr lang="en-US" dirty="0" smtClean="0"/>
              <a:t>Asymmetric memory systems</a:t>
            </a:r>
          </a:p>
          <a:p>
            <a:pPr lvl="1"/>
            <a:r>
              <a:rPr lang="en-US" dirty="0" smtClean="0"/>
              <a:t>Phase Change Memory (or Technology X) + DRAM</a:t>
            </a:r>
          </a:p>
          <a:p>
            <a:pPr lvl="1"/>
            <a:r>
              <a:rPr lang="en-US" dirty="0" smtClean="0"/>
              <a:t>Hierarchies optimized for different access patterns</a:t>
            </a:r>
          </a:p>
          <a:p>
            <a:pPr lvl="1"/>
            <a:endParaRPr lang="en-US" sz="1000" dirty="0"/>
          </a:p>
          <a:p>
            <a:r>
              <a:rPr lang="en-US" dirty="0" smtClean="0"/>
              <a:t>Asymmetric on-chip interconnects</a:t>
            </a:r>
          </a:p>
          <a:p>
            <a:pPr lvl="1"/>
            <a:r>
              <a:rPr lang="en-US" dirty="0" smtClean="0"/>
              <a:t>Interconnects optimized for different application requirements</a:t>
            </a:r>
          </a:p>
          <a:p>
            <a:pPr lvl="1"/>
            <a:endParaRPr lang="en-US" sz="1000" dirty="0"/>
          </a:p>
          <a:p>
            <a:r>
              <a:rPr lang="en-US" dirty="0" smtClean="0"/>
              <a:t>Asymmetric resource management algorithms</a:t>
            </a:r>
          </a:p>
          <a:p>
            <a:pPr lvl="1"/>
            <a:r>
              <a:rPr lang="en-US" dirty="0" smtClean="0"/>
              <a:t>E.g., network congestion control</a:t>
            </a:r>
          </a:p>
          <a:p>
            <a:pPr lvl="1"/>
            <a:endParaRPr lang="en-US" sz="1000" dirty="0"/>
          </a:p>
          <a:p>
            <a:r>
              <a:rPr lang="en-US" dirty="0" smtClean="0"/>
              <a:t>Interaction of </a:t>
            </a:r>
            <a:r>
              <a:rPr lang="en-US" dirty="0" err="1" smtClean="0"/>
              <a:t>multiprogrammed</a:t>
            </a:r>
            <a:r>
              <a:rPr lang="en-US" dirty="0" smtClean="0"/>
              <a:t> multithreaded workloads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126</a:t>
            </a:fld>
            <a:endParaRPr lang="en-US" altLang="en-US"/>
          </a:p>
        </p:txBody>
      </p:sp>
    </p:spTree>
    <p:extLst>
      <p:ext uri="{BB962C8B-B14F-4D97-AF65-F5344CB8AC3E}">
        <p14:creationId xmlns:p14="http://schemas.microsoft.com/office/powerpoint/2010/main" val="603746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00"/>
                </a:solidFill>
              </a:rPr>
              <a:t>Ongoing/Future Work</a:t>
            </a:r>
          </a:p>
          <a:p>
            <a:r>
              <a:rPr lang="en-US" dirty="0" smtClean="0">
                <a:solidFill>
                  <a:srgbClr val="0000FF"/>
                </a:solidFill>
              </a:rPr>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127</a:t>
            </a:fld>
            <a:endParaRPr lang="en-US" altLang="en-US">
              <a:solidFill>
                <a:srgbClr val="000000"/>
              </a:solidFill>
            </a:endParaRPr>
          </a:p>
        </p:txBody>
      </p:sp>
    </p:spTree>
    <p:extLst>
      <p:ext uri="{BB962C8B-B14F-4D97-AF65-F5344CB8AC3E}">
        <p14:creationId xmlns:p14="http://schemas.microsoft.com/office/powerpoint/2010/main" val="1836070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memory scheduling  </a:t>
            </a:r>
            <a:r>
              <a:rPr lang="en-US" sz="2000" dirty="0" smtClean="0">
                <a:solidFill>
                  <a:srgbClr val="004D26"/>
                </a:solidFill>
                <a:sym typeface="Wingdings"/>
              </a:rPr>
              <a:t>Thread Cluster Memory Scheduling</a:t>
            </a:r>
            <a:r>
              <a:rPr lang="en-US" sz="2000" dirty="0" smtClean="0">
                <a:sym typeface="Wingdings"/>
              </a:rPr>
              <a:t>  Good throughput + good fairness</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128</a:t>
            </a:fld>
            <a:endParaRPr lang="en-US" altLang="en-US"/>
          </a:p>
        </p:txBody>
      </p:sp>
    </p:spTree>
    <p:extLst>
      <p:ext uri="{BB962C8B-B14F-4D97-AF65-F5344CB8AC3E}">
        <p14:creationId xmlns:p14="http://schemas.microsoft.com/office/powerpoint/2010/main" val="12136759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Thank You</a:t>
            </a:r>
            <a:endParaRPr lang="en-US" sz="4000" dirty="0"/>
          </a:p>
        </p:txBody>
      </p:sp>
      <p:sp>
        <p:nvSpPr>
          <p:cNvPr id="3" name="Subtitle 2"/>
          <p:cNvSpPr>
            <a:spLocks noGrp="1"/>
          </p:cNvSpPr>
          <p:nvPr>
            <p:ph type="subTitle" idx="1"/>
          </p:nvPr>
        </p:nvSpPr>
        <p:spPr>
          <a:xfrm>
            <a:off x="1285852" y="3429000"/>
            <a:ext cx="6429420" cy="1905000"/>
          </a:xfrm>
        </p:spPr>
        <p:txBody>
          <a:bodyPr>
            <a:noAutofit/>
          </a:bodyPr>
          <a:lstStyle/>
          <a:p>
            <a:endParaRPr lang="en-US" sz="2200" dirty="0" smtClean="0"/>
          </a:p>
          <a:p>
            <a:r>
              <a:rPr lang="en-US" sz="2200" dirty="0" smtClean="0"/>
              <a:t>Onur Mutlu</a:t>
            </a:r>
          </a:p>
          <a:p>
            <a:r>
              <a:rPr lang="en-US" sz="2200" dirty="0" smtClean="0">
                <a:hlinkClick r:id="rId3"/>
              </a:rPr>
              <a:t>onur@cmu.edu</a:t>
            </a:r>
            <a:endParaRPr lang="en-US" sz="2200" dirty="0" smtClean="0"/>
          </a:p>
          <a:p>
            <a:r>
              <a:rPr lang="en-US" sz="2200" dirty="0" smtClean="0">
                <a:hlinkClick r:id="rId4"/>
              </a:rPr>
              <a:t>http://www.ece.cmu.edu/~omutlu</a:t>
            </a:r>
            <a:endParaRPr lang="en-US" sz="2200" dirty="0" smtClean="0"/>
          </a:p>
          <a:p>
            <a:r>
              <a:rPr lang="en-US" sz="2200" dirty="0" smtClean="0"/>
              <a:t>Email me with any questions and feedback!</a:t>
            </a:r>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val="17725509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a:latin typeface="Garamond" charset="0"/>
                <a:ea typeface="ＭＳ Ｐゴシック" charset="0"/>
                <a:cs typeface="ＭＳ Ｐゴシック"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dirty="0">
                <a:latin typeface="Tahoma" charset="0"/>
                <a:ea typeface="ＭＳ Ｐゴシック" charset="0"/>
                <a:cs typeface="ＭＳ Ｐゴシック" charset="0"/>
              </a:rPr>
              <a:t>Writing even sequential software is hard enough</a:t>
            </a:r>
          </a:p>
          <a:p>
            <a:pPr lvl="1"/>
            <a:r>
              <a:rPr lang="en-US" dirty="0">
                <a:latin typeface="Tahoma" charset="0"/>
                <a:ea typeface="ＭＳ Ｐゴシック" charset="0"/>
              </a:rPr>
              <a:t>Optimizing code for a complex shared-resource parallel system will be a nightmare for most programmers</a:t>
            </a:r>
          </a:p>
          <a:p>
            <a:endParaRPr lang="en-US" dirty="0">
              <a:latin typeface="Tahoma" charset="0"/>
              <a:ea typeface="ＭＳ Ｐゴシック" charset="0"/>
              <a:cs typeface="ＭＳ Ｐゴシック" charset="0"/>
            </a:endParaRPr>
          </a:p>
          <a:p>
            <a:r>
              <a:rPr lang="en-US" dirty="0">
                <a:solidFill>
                  <a:srgbClr val="FF0000"/>
                </a:solidFill>
                <a:latin typeface="Tahoma" charset="0"/>
                <a:ea typeface="ＭＳ Ｐゴシック" charset="0"/>
                <a:cs typeface="ＭＳ Ｐゴシック" charset="0"/>
              </a:rPr>
              <a:t>Programmer should not worry about                   (hardware) resource management</a:t>
            </a:r>
          </a:p>
          <a:p>
            <a:pPr lvl="1"/>
            <a:r>
              <a:rPr lang="en-US" dirty="0">
                <a:solidFill>
                  <a:srgbClr val="0000FF"/>
                </a:solidFill>
                <a:latin typeface="Tahoma" charset="0"/>
                <a:ea typeface="ＭＳ Ｐゴシック" charset="0"/>
              </a:rPr>
              <a:t>What should be executed where with what resources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Future computer architectures should be designed to</a:t>
            </a:r>
          </a:p>
          <a:p>
            <a:pPr lvl="1"/>
            <a:r>
              <a:rPr lang="en-US" dirty="0">
                <a:solidFill>
                  <a:srgbClr val="0000FF"/>
                </a:solidFill>
                <a:latin typeface="Tahoma" charset="0"/>
                <a:ea typeface="ＭＳ Ｐゴシック" charset="0"/>
              </a:rPr>
              <a:t>Minimize programmer effort </a:t>
            </a:r>
            <a:r>
              <a:rPr lang="en-US" dirty="0">
                <a:latin typeface="Tahoma" charset="0"/>
                <a:ea typeface="ＭＳ Ｐゴシック" charset="0"/>
              </a:rPr>
              <a:t>to optimize (parallel) programs</a:t>
            </a:r>
          </a:p>
          <a:p>
            <a:pPr lvl="1"/>
            <a:r>
              <a:rPr lang="en-US" dirty="0">
                <a:solidFill>
                  <a:srgbClr val="0000FF"/>
                </a:solidFill>
                <a:latin typeface="Tahoma" charset="0"/>
                <a:ea typeface="ＭＳ Ｐゴシック" charset="0"/>
              </a:rPr>
              <a:t>Maximize runtime </a:t>
            </a:r>
            <a:r>
              <a:rPr lang="en-US" dirty="0" smtClean="0">
                <a:solidFill>
                  <a:srgbClr val="0000FF"/>
                </a:solidFill>
                <a:latin typeface="Tahoma" charset="0"/>
                <a:ea typeface="ＭＳ Ｐゴシック" charset="0"/>
              </a:rPr>
              <a:t>system’s </a:t>
            </a:r>
            <a:r>
              <a:rPr lang="en-US" dirty="0">
                <a:solidFill>
                  <a:srgbClr val="0000FF"/>
                </a:solidFill>
                <a:latin typeface="Tahoma" charset="0"/>
                <a:ea typeface="ＭＳ Ｐゴシック" charset="0"/>
              </a:rPr>
              <a:t>effectiveness </a:t>
            </a:r>
            <a:r>
              <a:rPr lang="en-US" dirty="0">
                <a:latin typeface="Tahoma" charset="0"/>
                <a:ea typeface="ＭＳ Ｐゴシック" charset="0"/>
              </a:rPr>
              <a:t>in automatic     shared resource management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C689B7-4EDC-B144-8443-F18941CD310F}" type="slidenum">
              <a:rPr lang="en-US" sz="1600">
                <a:latin typeface="Garamond" charset="0"/>
              </a:rPr>
              <a:pPr eaLnBrk="1" hangingPunct="1"/>
              <a:t>13</a:t>
            </a:fld>
            <a:endParaRPr lang="en-US" sz="1600">
              <a:latin typeface="Garamond" charset="0"/>
            </a:endParaRPr>
          </a:p>
        </p:txBody>
      </p:sp>
    </p:spTree>
    <p:extLst>
      <p:ext uri="{BB962C8B-B14F-4D97-AF65-F5344CB8AC3E}">
        <p14:creationId xmlns:p14="http://schemas.microsoft.com/office/powerpoint/2010/main" val="1618614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endParaRPr lang="en-US" sz="2200" dirty="0" smtClean="0">
              <a:solidFill>
                <a:srgbClr val="000000"/>
              </a:solidFill>
              <a:latin typeface="Tahoma"/>
            </a:endParaRPr>
          </a:p>
          <a:p>
            <a:pPr>
              <a:buClr>
                <a:srgbClr val="CC9900"/>
              </a:buClr>
            </a:pPr>
            <a:r>
              <a:rPr lang="en-US" sz="2200" dirty="0" smtClean="0">
                <a:solidFill>
                  <a:srgbClr val="000000"/>
                </a:solidFill>
                <a:latin typeface="Tahoma"/>
              </a:rPr>
              <a:t>Onur Mutlu</a:t>
            </a:r>
          </a:p>
          <a:p>
            <a:pPr>
              <a:buClr>
                <a:srgbClr val="CC9900"/>
              </a:buClr>
            </a:pPr>
            <a:r>
              <a:rPr lang="en-US" sz="2200" dirty="0">
                <a:solidFill>
                  <a:srgbClr val="000000"/>
                </a:solidFill>
                <a:latin typeface="Tahoma"/>
                <a:hlinkClick r:id="rId5"/>
              </a:rPr>
              <a:t>onur@cmu.edu</a:t>
            </a:r>
            <a:endParaRPr lang="en-US" sz="2200" dirty="0">
              <a:solidFill>
                <a:srgbClr val="000000"/>
              </a:solidFill>
              <a:latin typeface="Tahoma"/>
            </a:endParaRPr>
          </a:p>
          <a:p>
            <a:pPr>
              <a:buClr>
                <a:srgbClr val="CC9900"/>
              </a:buClr>
            </a:pPr>
            <a:r>
              <a:rPr lang="en-US" sz="2200" dirty="0" smtClean="0">
                <a:solidFill>
                  <a:srgbClr val="000000"/>
                </a:solidFill>
                <a:latin typeface="Tahoma"/>
              </a:rPr>
              <a:t>July 2, </a:t>
            </a:r>
            <a:r>
              <a:rPr lang="en-US" sz="2200" dirty="0" smtClean="0">
                <a:solidFill>
                  <a:srgbClr val="000000"/>
                </a:solidFill>
                <a:latin typeface="Tahoma"/>
              </a:rPr>
              <a:t>2013</a:t>
            </a:r>
          </a:p>
          <a:p>
            <a:pPr>
              <a:buClr>
                <a:srgbClr val="CC9900"/>
              </a:buClr>
            </a:pPr>
            <a:r>
              <a:rPr lang="en-US" sz="2200" dirty="0" smtClean="0">
                <a:solidFill>
                  <a:srgbClr val="000000"/>
                </a:solidFill>
                <a:latin typeface="Tahoma"/>
              </a:rPr>
              <a:t>INRIA</a:t>
            </a:r>
            <a:endParaRPr lang="en-US" sz="2200" dirty="0" smtClean="0">
              <a:solidFill>
                <a:srgbClr val="000000"/>
              </a:solidFill>
              <a:latin typeface="Tahoma"/>
            </a:endParaRPr>
          </a:p>
          <a:p>
            <a:pPr>
              <a:buClr>
                <a:srgbClr val="CC9900"/>
              </a:buClr>
            </a:pPr>
            <a:endParaRPr lang="en-US" sz="2200" dirty="0" smtClean="0">
              <a:solidFill>
                <a:srgbClr val="000000"/>
              </a:solidFill>
              <a:latin typeface="Tahoma"/>
            </a:endParaRPr>
          </a:p>
          <a:p>
            <a:pPr>
              <a:buClr>
                <a:srgbClr val="CC9900"/>
              </a:buClr>
            </a:pPr>
            <a:endParaRPr lang="en-US" sz="1200" dirty="0" smtClean="0">
              <a:solidFill>
                <a:srgbClr val="000000"/>
              </a:solidFill>
              <a:latin typeface="Tahoma"/>
            </a:endParaRPr>
          </a:p>
          <a:p>
            <a:pPr>
              <a:buClr>
                <a:srgbClr val="CC9900"/>
              </a:buClr>
            </a:pPr>
            <a:endParaRPr lang="en-US" sz="1200" dirty="0">
              <a:solidFill>
                <a:srgbClr val="000000"/>
              </a:solidFill>
              <a:latin typeface="Tahoma"/>
            </a:endParaRPr>
          </a:p>
        </p:txBody>
      </p:sp>
    </p:spTree>
    <p:extLst>
      <p:ext uri="{BB962C8B-B14F-4D97-AF65-F5344CB8AC3E}">
        <p14:creationId xmlns:p14="http://schemas.microsoft.com/office/powerpoint/2010/main" val="1762337910"/>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Vector Machine Organization (CRAY-1)</a:t>
            </a:r>
          </a:p>
        </p:txBody>
      </p:sp>
      <p:sp>
        <p:nvSpPr>
          <p:cNvPr id="53250"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2C969-BDA3-DE44-91E2-EF22DA5F0680}"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8142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Identifying and Accelerating</a:t>
            </a:r>
            <a:br>
              <a:rPr lang="en-US" sz="4000" dirty="0" smtClean="0"/>
            </a:br>
            <a:r>
              <a:rPr lang="en-US" sz="4000" dirty="0" smtClean="0"/>
              <a:t>Resource Contention Bottlenecks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780080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Serialization</a:t>
            </a:r>
            <a:endParaRPr lang="en-US" dirty="0"/>
          </a:p>
        </p:txBody>
      </p:sp>
      <p:sp>
        <p:nvSpPr>
          <p:cNvPr id="3" name="Content Placeholder 2"/>
          <p:cNvSpPr>
            <a:spLocks noGrp="1"/>
          </p:cNvSpPr>
          <p:nvPr>
            <p:ph idx="1"/>
          </p:nvPr>
        </p:nvSpPr>
        <p:spPr/>
        <p:txBody>
          <a:bodyPr/>
          <a:lstStyle/>
          <a:p>
            <a:r>
              <a:rPr lang="en-US" dirty="0" smtClean="0"/>
              <a:t>Three fundamental causes</a:t>
            </a:r>
          </a:p>
          <a:p>
            <a:pPr marL="0" indent="0">
              <a:buNone/>
            </a:pPr>
            <a:endParaRPr lang="en-US" dirty="0" smtClean="0"/>
          </a:p>
          <a:p>
            <a:pPr marL="0" indent="0">
              <a:buNone/>
            </a:pPr>
            <a:r>
              <a:rPr lang="en-US" dirty="0"/>
              <a:t>	1</a:t>
            </a:r>
            <a:r>
              <a:rPr lang="en-US" dirty="0" smtClean="0"/>
              <a:t>. Synchronization</a:t>
            </a:r>
          </a:p>
          <a:p>
            <a:pPr marL="0" indent="0">
              <a:buNone/>
            </a:pPr>
            <a:r>
              <a:rPr lang="en-US" dirty="0" smtClean="0"/>
              <a:t>	</a:t>
            </a:r>
          </a:p>
          <a:p>
            <a:pPr marL="0" indent="0">
              <a:buNone/>
            </a:pPr>
            <a:r>
              <a:rPr lang="en-US" dirty="0"/>
              <a:t>	</a:t>
            </a:r>
            <a:r>
              <a:rPr lang="en-US" dirty="0" smtClean="0"/>
              <a:t>2. Load imbalance</a:t>
            </a:r>
          </a:p>
          <a:p>
            <a:pPr marL="0" indent="0">
              <a:buNone/>
            </a:pPr>
            <a:endParaRPr lang="en-US" dirty="0" smtClean="0"/>
          </a:p>
          <a:p>
            <a:pPr marL="0" indent="0">
              <a:buNone/>
            </a:pPr>
            <a:r>
              <a:rPr lang="en-US" dirty="0" smtClean="0"/>
              <a:t>	3. Resource contention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133</a:t>
            </a:fld>
            <a:endParaRPr lang="en-US" altLang="en-US">
              <a:solidFill>
                <a:srgbClr val="000000"/>
              </a:solidFill>
            </a:endParaRPr>
          </a:p>
        </p:txBody>
      </p:sp>
      <p:sp>
        <p:nvSpPr>
          <p:cNvPr id="5" name="Rectangle 4"/>
          <p:cNvSpPr>
            <a:spLocks noChangeArrowheads="1"/>
          </p:cNvSpPr>
          <p:nvPr/>
        </p:nvSpPr>
        <p:spPr bwMode="auto">
          <a:xfrm>
            <a:off x="990600" y="3505200"/>
            <a:ext cx="3581400"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1924066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Contention as a Bottleneck</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solidFill>
                  <a:srgbClr val="0000FF"/>
                </a:solidFill>
              </a:rPr>
              <a:t>Contended memory regions cause serialization of threads</a:t>
            </a:r>
          </a:p>
          <a:p>
            <a:pPr lvl="1"/>
            <a:r>
              <a:rPr lang="en-US" dirty="0"/>
              <a:t>Threads accessing such regions can form the critical path</a:t>
            </a:r>
          </a:p>
          <a:p>
            <a:pPr lvl="1"/>
            <a:r>
              <a:rPr lang="en-US" dirty="0" smtClean="0"/>
              <a:t>Data-intensive workloads (</a:t>
            </a:r>
            <a:r>
              <a:rPr lang="en-US" dirty="0" err="1" smtClean="0"/>
              <a:t>MapReduce</a:t>
            </a:r>
            <a:r>
              <a:rPr lang="en-US" dirty="0" smtClean="0"/>
              <a:t>, </a:t>
            </a:r>
            <a:r>
              <a:rPr lang="en-US" dirty="0" err="1" smtClean="0"/>
              <a:t>GraphLab</a:t>
            </a:r>
            <a:r>
              <a:rPr lang="en-US" dirty="0" smtClean="0"/>
              <a:t>, Graph500) can be sped up by 1.5 to 4X by ideally removing contention</a:t>
            </a:r>
          </a:p>
          <a:p>
            <a:endParaRPr lang="en-US" dirty="0"/>
          </a:p>
          <a:p>
            <a:r>
              <a:rPr lang="en-US" dirty="0" smtClean="0"/>
              <a:t>Idea: </a:t>
            </a:r>
          </a:p>
          <a:p>
            <a:pPr lvl="1"/>
            <a:r>
              <a:rPr lang="en-US" dirty="0" smtClean="0"/>
              <a:t>Identify contended regions dynamically </a:t>
            </a:r>
          </a:p>
          <a:p>
            <a:pPr lvl="1"/>
            <a:r>
              <a:rPr lang="en-US" dirty="0"/>
              <a:t>P</a:t>
            </a:r>
            <a:r>
              <a:rPr lang="en-US" dirty="0" smtClean="0"/>
              <a:t>rioritize caching the data from threads which are slowed down the most by such regions in faster DRAM/</a:t>
            </a:r>
            <a:r>
              <a:rPr lang="en-US" dirty="0" err="1" smtClean="0"/>
              <a:t>eDRAM</a:t>
            </a:r>
            <a:endParaRPr lang="en-US" dirty="0" smtClean="0"/>
          </a:p>
          <a:p>
            <a:pPr lvl="1"/>
            <a:endParaRPr lang="en-US" dirty="0"/>
          </a:p>
          <a:p>
            <a:r>
              <a:rPr lang="en-US" dirty="0" smtClean="0"/>
              <a:t>Benefits:</a:t>
            </a:r>
          </a:p>
          <a:p>
            <a:pPr lvl="1"/>
            <a:r>
              <a:rPr lang="en-US" dirty="0" smtClean="0"/>
              <a:t>Reduces contention, serialization, critical path</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spTree>
    <p:extLst>
      <p:ext uri="{BB962C8B-B14F-4D97-AF65-F5344CB8AC3E}">
        <p14:creationId xmlns:p14="http://schemas.microsoft.com/office/powerpoint/2010/main" val="1103012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Workloads: </a:t>
            </a:r>
            <a:r>
              <a:rPr lang="en-US" dirty="0" err="1" smtClean="0"/>
              <a:t>MapReduce</a:t>
            </a:r>
            <a:r>
              <a:rPr lang="en-US" dirty="0" smtClean="0"/>
              <a:t>, </a:t>
            </a:r>
            <a:r>
              <a:rPr lang="en-US" dirty="0" err="1" smtClean="0"/>
              <a:t>GraphLab</a:t>
            </a:r>
            <a:r>
              <a:rPr lang="en-US" dirty="0" smtClean="0"/>
              <a:t>, Graph500</a:t>
            </a:r>
            <a:endParaRPr lang="en-US" dirty="0"/>
          </a:p>
          <a:p>
            <a:endParaRPr lang="en-US" dirty="0" smtClean="0"/>
          </a:p>
          <a:p>
            <a:r>
              <a:rPr lang="en-US" dirty="0"/>
              <a:t>Cycle-level x86 </a:t>
            </a:r>
            <a:r>
              <a:rPr lang="en-US" dirty="0" smtClean="0"/>
              <a:t>platform simulator</a:t>
            </a:r>
            <a:endParaRPr lang="en-US" dirty="0"/>
          </a:p>
          <a:p>
            <a:pPr lvl="1"/>
            <a:r>
              <a:rPr lang="en-US" b="1" dirty="0"/>
              <a:t>CPU</a:t>
            </a:r>
            <a:r>
              <a:rPr lang="en-US" dirty="0"/>
              <a:t>: 8 out-of-order cores, 32KB private L1, 512KB shared L2</a:t>
            </a:r>
          </a:p>
          <a:p>
            <a:pPr lvl="1"/>
            <a:r>
              <a:rPr lang="en-US" b="1" dirty="0" smtClean="0"/>
              <a:t>Hybrid Memory</a:t>
            </a:r>
            <a:r>
              <a:rPr lang="en-US" dirty="0"/>
              <a:t>: DDR3 1066 MT/s, </a:t>
            </a:r>
            <a:r>
              <a:rPr lang="en-US" dirty="0" smtClean="0"/>
              <a:t>32MB </a:t>
            </a:r>
            <a:r>
              <a:rPr lang="en-US" dirty="0"/>
              <a:t>DRAM, 8GB PCM</a:t>
            </a:r>
          </a:p>
          <a:p>
            <a:endParaRPr lang="en-US" dirty="0" smtClean="0"/>
          </a:p>
          <a:p>
            <a:r>
              <a:rPr lang="en-US" dirty="0" smtClean="0"/>
              <a:t>Mechanisms</a:t>
            </a:r>
          </a:p>
          <a:p>
            <a:pPr lvl="1"/>
            <a:r>
              <a:rPr lang="en-US" dirty="0" smtClean="0"/>
              <a:t>Baseline</a:t>
            </a:r>
            <a:r>
              <a:rPr lang="en-US" dirty="0"/>
              <a:t>: </a:t>
            </a:r>
            <a:r>
              <a:rPr lang="en-US" dirty="0" smtClean="0"/>
              <a:t>DRAM as a conventional cache to PCM</a:t>
            </a:r>
          </a:p>
          <a:p>
            <a:pPr lvl="1"/>
            <a:r>
              <a:rPr lang="en-US" dirty="0" err="1" smtClean="0"/>
              <a:t>CacheMiss</a:t>
            </a:r>
            <a:r>
              <a:rPr lang="en-US" dirty="0" smtClean="0"/>
              <a:t>: Prioritize caching data from threads with highest cache miss latency</a:t>
            </a:r>
          </a:p>
          <a:p>
            <a:pPr lvl="1"/>
            <a:r>
              <a:rPr lang="en-US" dirty="0" smtClean="0"/>
              <a:t>Region:  Cache data from most contended memory regions</a:t>
            </a:r>
            <a:endParaRPr lang="en-US" dirty="0"/>
          </a:p>
          <a:p>
            <a:pPr lvl="1"/>
            <a:r>
              <a:rPr lang="en-US" dirty="0" smtClean="0">
                <a:solidFill>
                  <a:srgbClr val="FF0000"/>
                </a:solidFill>
              </a:rPr>
              <a:t>ACTS: </a:t>
            </a:r>
            <a:r>
              <a:rPr lang="en-US" dirty="0" smtClean="0">
                <a:solidFill>
                  <a:srgbClr val="0000FF"/>
                </a:solidFill>
              </a:rPr>
              <a:t>Prioritize caching </a:t>
            </a:r>
            <a:r>
              <a:rPr lang="en-US" dirty="0">
                <a:solidFill>
                  <a:srgbClr val="0000FF"/>
                </a:solidFill>
              </a:rPr>
              <a:t>data from </a:t>
            </a:r>
            <a:r>
              <a:rPr lang="en-US" dirty="0" smtClean="0">
                <a:solidFill>
                  <a:srgbClr val="0000FF"/>
                </a:solidFill>
              </a:rPr>
              <a:t>threads most slowed down due to memory region contention</a:t>
            </a:r>
            <a:endParaRPr lang="en-US" dirty="0">
              <a:solidFill>
                <a:srgbClr val="0000FF"/>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spTree>
    <p:extLst>
      <p:ext uri="{BB962C8B-B14F-4D97-AF65-F5344CB8AC3E}">
        <p14:creationId xmlns:p14="http://schemas.microsoft.com/office/powerpoint/2010/main" val="112373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Results</a:t>
            </a:r>
            <a:endParaRPr lang="en-US" dirty="0"/>
          </a:p>
        </p:txBody>
      </p:sp>
      <p:pic>
        <p:nvPicPr>
          <p:cNvPr id="5" name="Content Placeholder 4"/>
          <p:cNvPicPr>
            <a:picLocks noGrp="1" noChangeAspect="1"/>
          </p:cNvPicPr>
          <p:nvPr>
            <p:ph idx="1"/>
          </p:nvPr>
        </p:nvPicPr>
        <p:blipFill>
          <a:blip r:embed="rId2"/>
          <a:srcRect t="-7033" b="-7033"/>
          <a:stretch>
            <a:fillRect/>
          </a:stretch>
        </p:blipFill>
        <p:spPr>
          <a:xfrm>
            <a:off x="228600" y="908050"/>
            <a:ext cx="8610600" cy="5340350"/>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136</a:t>
            </a:fld>
            <a:endParaRPr lang="en-US" altLang="en-US">
              <a:solidFill>
                <a:srgbClr val="000000"/>
              </a:solidFill>
            </a:endParaRPr>
          </a:p>
        </p:txBody>
      </p:sp>
    </p:spTree>
    <p:extLst>
      <p:ext uri="{BB962C8B-B14F-4D97-AF65-F5344CB8AC3E}">
        <p14:creationId xmlns:p14="http://schemas.microsoft.com/office/powerpoint/2010/main" val="1867042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Heterogeneous Main Memory</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544601"/>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655403"/>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2526229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CMU TR 2011]</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139</a:t>
            </a:fld>
            <a:endParaRPr lang="en-US" dirty="0"/>
          </a:p>
        </p:txBody>
      </p:sp>
    </p:spTree>
    <p:extLst>
      <p:ext uri="{BB962C8B-B14F-4D97-AF65-F5344CB8AC3E}">
        <p14:creationId xmlns:p14="http://schemas.microsoft.com/office/powerpoint/2010/main" val="16592826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dirty="0">
                <a:latin typeface="Tahoma" charset="0"/>
                <a:ea typeface="ＭＳ Ｐゴシック" charset="0"/>
                <a:cs typeface="ＭＳ Ｐゴシック" charset="0"/>
              </a:rPr>
              <a:t>Future many-core systems should manage power and performance automatically across threads/</a:t>
            </a:r>
            <a:r>
              <a:rPr lang="en-US" dirty="0" smtClean="0">
                <a:latin typeface="Tahoma" charset="0"/>
                <a:ea typeface="ＭＳ Ｐゴシック" charset="0"/>
                <a:cs typeface="ＭＳ Ｐゴシック" charset="0"/>
              </a:rPr>
              <a:t>applications</a:t>
            </a:r>
            <a:endParaRPr lang="en-US" dirty="0">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Minimize energy/power consumption</a:t>
            </a:r>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While satisfying performance/SLA requirements</a:t>
            </a:r>
          </a:p>
          <a:p>
            <a:pPr lvl="1"/>
            <a:r>
              <a:rPr lang="en-US" dirty="0">
                <a:latin typeface="Tahoma" charset="0"/>
                <a:ea typeface="ＭＳ Ｐゴシック" charset="0"/>
              </a:rPr>
              <a:t>Provide predictability and Quality of Service</a:t>
            </a:r>
          </a:p>
          <a:p>
            <a:r>
              <a:rPr lang="en-US" dirty="0">
                <a:solidFill>
                  <a:srgbClr val="0000FF"/>
                </a:solidFill>
                <a:latin typeface="Tahoma" charset="0"/>
                <a:ea typeface="ＭＳ Ｐゴシック" charset="0"/>
                <a:cs typeface="ＭＳ Ｐゴシック" charset="0"/>
              </a:rPr>
              <a:t>Minimize programmer effort</a:t>
            </a:r>
          </a:p>
          <a:p>
            <a:pPr lvl="1"/>
            <a:r>
              <a:rPr lang="en-US" dirty="0">
                <a:latin typeface="Tahoma" charset="0"/>
                <a:ea typeface="ＭＳ Ｐゴシック" charset="0"/>
              </a:rPr>
              <a:t>In creating optimized parallel programs</a:t>
            </a:r>
          </a:p>
          <a:p>
            <a:pPr lvl="1">
              <a:buFont typeface="Wingdings" charset="0"/>
              <a:buNone/>
            </a:pPr>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Asymmetry and configurability in system resources essential to achieve these goals </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A59D34-CDB6-1F4D-A910-04EDD1347882}" type="slidenum">
              <a:rPr lang="en-US" sz="1600">
                <a:latin typeface="Garamond" charset="0"/>
              </a:rPr>
              <a:pPr eaLnBrk="1" hangingPunct="1"/>
              <a:t>14</a:t>
            </a:fld>
            <a:endParaRPr lang="en-US" sz="1600">
              <a:latin typeface="Garamond" charset="0"/>
            </a:endParaRPr>
          </a:p>
        </p:txBody>
      </p:sp>
    </p:spTree>
    <p:extLst>
      <p:ext uri="{BB962C8B-B14F-4D97-AF65-F5344CB8AC3E}">
        <p14:creationId xmlns:p14="http://schemas.microsoft.com/office/powerpoint/2010/main" val="2981067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140</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rgbClr val="000000"/>
                </a:solidFill>
                <a:latin typeface="Tahoma"/>
              </a:rPr>
              <a:t>DRAMCtrl</a:t>
            </a:r>
            <a:endParaRPr lang="en-US" dirty="0">
              <a:solidFill>
                <a:srgbClr val="000000"/>
              </a:solidFill>
              <a:latin typeface="Tahoma"/>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FFFFFF"/>
              </a:solidFill>
              <a:effectLst>
                <a:outerShdw blurRad="38100" dist="38100" dir="2700000" algn="tl">
                  <a:srgbClr val="000000">
                    <a:alpha val="43137"/>
                  </a:srgbClr>
                </a:outerShdw>
              </a:effectLst>
              <a:latin typeface="Tahoma"/>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solidFill>
                  <a:srgbClr val="000000"/>
                </a:solidFill>
                <a:latin typeface="Tahoma"/>
              </a:rPr>
              <a:t>Bank</a:t>
            </a:r>
            <a:endParaRPr lang="en-US" sz="2000" dirty="0">
              <a:solidFill>
                <a:srgbClr val="000000"/>
              </a:solidFill>
              <a:latin typeface="Tahoma"/>
            </a:endParaRPr>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sz="1600" dirty="0">
              <a:solidFill>
                <a:srgbClr val="000000"/>
              </a:solidFill>
              <a:latin typeface="Tahoma"/>
            </a:endParaRPr>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latin typeface="Tahoma"/>
            </a:endParaRPr>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solidFill>
                  <a:srgbClr val="000000"/>
                </a:solidFill>
              </a:rPr>
              <a:t>Row buffer</a:t>
            </a:r>
            <a:endParaRPr lang="en-US" sz="2000" dirty="0">
              <a:solidFill>
                <a:srgbClr val="000000"/>
              </a:solidFill>
            </a:endParaRPr>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latin typeface="Tahoma"/>
              </a:rPr>
              <a:t>DRAM Cache</a:t>
            </a:r>
            <a:endParaRPr lang="en-US" dirty="0">
              <a:solidFill>
                <a:srgbClr val="303030"/>
              </a:solidFill>
              <a:latin typeface="Tahoma"/>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latin typeface="Tahoma"/>
              </a:rPr>
              <a:t>PCM Main Memory</a:t>
            </a:r>
            <a:endParaRPr lang="en-US" dirty="0">
              <a:solidFill>
                <a:srgbClr val="303030"/>
              </a:solidFill>
              <a:latin typeface="Tahoma"/>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008000"/>
                </a:solidFill>
                <a:latin typeface="Tahoma"/>
              </a:rPr>
              <a:t>Fast row miss</a:t>
            </a:r>
            <a:endParaRPr lang="en-US" dirty="0">
              <a:solidFill>
                <a:srgbClr val="FF0000"/>
              </a:solidFill>
              <a:latin typeface="Tahoma"/>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latin typeface="Tahoma"/>
              </a:rPr>
              <a:t>N ns row hit</a:t>
            </a:r>
          </a:p>
          <a:p>
            <a:pPr algn="ctr"/>
            <a:r>
              <a:rPr lang="en-US" dirty="0">
                <a:solidFill>
                  <a:srgbClr val="FF0000"/>
                </a:solidFill>
                <a:latin typeface="Tahoma"/>
              </a:rPr>
              <a:t>Slow row miss</a:t>
            </a:r>
          </a:p>
        </p:txBody>
      </p:sp>
    </p:spTree>
    <p:extLst>
      <p:ext uri="{BB962C8B-B14F-4D97-AF65-F5344CB8AC3E}">
        <p14:creationId xmlns:p14="http://schemas.microsoft.com/office/powerpoint/2010/main" val="34408969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r>
              <a:rPr lang="en-US" sz="2200" dirty="0" smtClean="0"/>
              <a:t>Bridges half of the performance gap between all-DRAM and all-PCM memory on memory-intensive workloads</a:t>
            </a:r>
          </a:p>
          <a:p>
            <a:endParaRPr lang="en-US" sz="1400" dirty="0"/>
          </a:p>
          <a:p>
            <a:r>
              <a:rPr lang="en-US" sz="2200" dirty="0" smtClean="0">
                <a:solidFill>
                  <a:srgbClr val="008000"/>
                </a:solidFill>
              </a:rPr>
              <a:t>Yoon </a:t>
            </a:r>
            <a:r>
              <a:rPr lang="en-US" sz="2200" dirty="0">
                <a:solidFill>
                  <a:srgbClr val="008000"/>
                </a:solidFill>
              </a:rPr>
              <a:t>et al., “Row Buffer Locality-Aware Data Placement in Hybrid </a:t>
            </a:r>
            <a:r>
              <a:rPr lang="en-US" sz="2200" dirty="0" smtClean="0">
                <a:solidFill>
                  <a:srgbClr val="008000"/>
                </a:solidFill>
              </a:rPr>
              <a:t>Memories,” CMU SAFARI Technical Report, 2011.</a:t>
            </a:r>
            <a:endParaRPr lang="en-US" sz="2200" dirty="0">
              <a:solidFill>
                <a:srgbClr val="008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pPr/>
              <a:t>141</a:t>
            </a:fld>
            <a:endParaRPr lang="en-US"/>
          </a:p>
        </p:txBody>
      </p:sp>
    </p:spTree>
    <p:extLst>
      <p:ext uri="{BB962C8B-B14F-4D97-AF65-F5344CB8AC3E}">
        <p14:creationId xmlns:p14="http://schemas.microsoft.com/office/powerpoint/2010/main" val="25591727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142</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523012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143</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7901535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144</a:t>
            </a:fld>
            <a:endParaRPr lang="en-US"/>
          </a:p>
        </p:txBody>
      </p:sp>
    </p:spTree>
    <p:extLst>
      <p:ext uri="{BB962C8B-B14F-4D97-AF65-F5344CB8AC3E}">
        <p14:creationId xmlns:p14="http://schemas.microsoft.com/office/powerpoint/2010/main" val="6254436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145</a:t>
            </a:fld>
            <a:endParaRPr lang="en-US"/>
          </a:p>
        </p:txBody>
      </p:sp>
    </p:spTree>
    <p:extLst>
      <p:ext uri="{BB962C8B-B14F-4D97-AF65-F5344CB8AC3E}">
        <p14:creationId xmlns:p14="http://schemas.microsoft.com/office/powerpoint/2010/main" val="1319797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146</a:t>
            </a:fld>
            <a:endParaRPr lang="en-US"/>
          </a:p>
        </p:txBody>
      </p:sp>
    </p:spTree>
    <p:extLst>
      <p:ext uri="{BB962C8B-B14F-4D97-AF65-F5344CB8AC3E}">
        <p14:creationId xmlns:p14="http://schemas.microsoft.com/office/powerpoint/2010/main" val="531973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892472931"/>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147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177896823"/>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727365699"/>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148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29552723"/>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main memory  </a:t>
            </a:r>
            <a:r>
              <a:rPr lang="en-US" sz="2000" dirty="0" smtClean="0">
                <a:solidFill>
                  <a:srgbClr val="004D26"/>
                </a:solidFill>
                <a:sym typeface="Wingdings"/>
              </a:rPr>
              <a:t>Data Management for DRAM-PCM Hybrid Memory </a:t>
            </a:r>
            <a:r>
              <a:rPr lang="en-US" sz="2000" dirty="0" smtClean="0">
                <a:sym typeface="Wingdings"/>
              </a:rPr>
              <a:t> Good performance + good efficiency</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spTree>
    <p:extLst>
      <p:ext uri="{BB962C8B-B14F-4D97-AF65-F5344CB8AC3E}">
        <p14:creationId xmlns:p14="http://schemas.microsoft.com/office/powerpoint/2010/main" val="3994428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Garamond" charset="0"/>
                <a:ea typeface="ＭＳ Ｐゴシック" charset="0"/>
                <a:cs typeface="ＭＳ Ｐゴシック"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Symmetric: One size fits all</a:t>
            </a:r>
          </a:p>
          <a:p>
            <a:pPr lvl="1"/>
            <a:r>
              <a:rPr lang="en-US" sz="2000" dirty="0">
                <a:latin typeface="Tahoma" charset="0"/>
                <a:ea typeface="ＭＳ Ｐゴシック" charset="0"/>
              </a:rPr>
              <a:t>Energy and performance suboptimal for different phase behaviors</a:t>
            </a:r>
          </a:p>
          <a:p>
            <a:r>
              <a:rPr lang="en-US" dirty="0">
                <a:solidFill>
                  <a:srgbClr val="0000FF"/>
                </a:solidFill>
                <a:latin typeface="Tahoma" charset="0"/>
                <a:ea typeface="ＭＳ Ｐゴシック" charset="0"/>
                <a:cs typeface="ＭＳ Ｐゴシック" charset="0"/>
              </a:rPr>
              <a:t>Asymmetric: Enables tradeoffs and customization</a:t>
            </a:r>
          </a:p>
          <a:p>
            <a:pPr lvl="1"/>
            <a:r>
              <a:rPr lang="en-US" sz="2000" dirty="0">
                <a:solidFill>
                  <a:srgbClr val="000000"/>
                </a:solidFill>
                <a:latin typeface="Tahoma" charset="0"/>
                <a:ea typeface="ＭＳ Ｐゴシック" charset="0"/>
              </a:rPr>
              <a:t>Processing requirements vary across applications and phases</a:t>
            </a:r>
          </a:p>
          <a:p>
            <a:pPr lvl="1"/>
            <a:r>
              <a:rPr lang="en-US" sz="2000" dirty="0">
                <a:solidFill>
                  <a:srgbClr val="FF0000"/>
                </a:solidFill>
                <a:latin typeface="Tahoma" charset="0"/>
                <a:ea typeface="ＭＳ Ｐゴシック" charset="0"/>
              </a:rPr>
              <a:t>Execute code on best-fit resources (minimal energy, adequate </a:t>
            </a:r>
            <a:r>
              <a:rPr lang="en-US" sz="2000" dirty="0" err="1">
                <a:solidFill>
                  <a:srgbClr val="FF0000"/>
                </a:solidFill>
                <a:latin typeface="Tahoma" charset="0"/>
                <a:ea typeface="ＭＳ Ｐゴシック" charset="0"/>
              </a:rPr>
              <a:t>perf</a:t>
            </a:r>
            <a:r>
              <a:rPr lang="en-US" sz="2000" dirty="0">
                <a:solidFill>
                  <a:srgbClr val="FF0000"/>
                </a:solidFill>
                <a:latin typeface="Tahoma" charset="0"/>
                <a:ea typeface="ＭＳ Ｐゴシック" charset="0"/>
              </a:rPr>
              <a:t>.)</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79486-F334-2449-B462-67CBCE9F9944}" type="slidenum">
              <a:rPr lang="en-US" sz="1600">
                <a:latin typeface="Garamond" charset="0"/>
              </a:rPr>
              <a:pPr eaLnBrk="1" hangingPunct="1"/>
              <a:t>15</a:t>
            </a:fld>
            <a:endParaRPr lang="en-US" sz="1600">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21532"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grpSp>
        <p:grpSp>
          <p:nvGrpSpPr>
            <p:cNvPr id="21533"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C5</a:t>
                </a:r>
              </a:p>
            </p:txBody>
          </p:sp>
        </p:grpSp>
        <p:grpSp>
          <p:nvGrpSpPr>
            <p:cNvPr id="21534"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b="1"/>
                <a:t>C1</a:t>
              </a:r>
            </a:p>
          </p:txBody>
        </p:sp>
        <p:sp>
          <p:nvSpPr>
            <p:cNvPr id="21536"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Asymmetric</a:t>
              </a:r>
            </a:p>
          </p:txBody>
        </p:sp>
      </p:grpSp>
      <p:grpSp>
        <p:nvGrpSpPr>
          <p:cNvPr id="21510" name="Group 74"/>
          <p:cNvGrpSpPr>
            <a:grpSpLocks/>
          </p:cNvGrpSpPr>
          <p:nvPr/>
        </p:nvGrpSpPr>
        <p:grpSpPr bwMode="auto">
          <a:xfrm>
            <a:off x="1295400" y="1143000"/>
            <a:ext cx="2133600" cy="2728913"/>
            <a:chOff x="624" y="1056"/>
            <a:chExt cx="1344" cy="1719"/>
          </a:xfrm>
        </p:grpSpPr>
        <p:grpSp>
          <p:nvGrpSpPr>
            <p:cNvPr id="21511"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2"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3"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grpSp>
          <p:nvGrpSpPr>
            <p:cNvPr id="21514"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b="1"/>
                  <a:t>C</a:t>
                </a:r>
              </a:p>
            </p:txBody>
          </p:sp>
        </p:grpSp>
        <p:sp>
          <p:nvSpPr>
            <p:cNvPr id="21515"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Symmetric</a:t>
              </a:r>
            </a:p>
          </p:txBody>
        </p:sp>
      </p:grpSp>
    </p:spTree>
    <p:extLst>
      <p:ext uri="{BB962C8B-B14F-4D97-AF65-F5344CB8AC3E}">
        <p14:creationId xmlns:p14="http://schemas.microsoft.com/office/powerpoint/2010/main" val="28447716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QoS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922668"/>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66009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dirty="0">
              <a:solidFill>
                <a:srgbClr val="000000"/>
              </a:solidFill>
            </a:endParaRPr>
          </a:p>
        </p:txBody>
      </p:sp>
    </p:spTree>
    <p:extLst>
      <p:ext uri="{BB962C8B-B14F-4D97-AF65-F5344CB8AC3E}">
        <p14:creationId xmlns:p14="http://schemas.microsoft.com/office/powerpoint/2010/main" val="1699472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Garamond" charset="0"/>
              </a:rPr>
              <a:t>(Un)expected Slowdowns</a:t>
            </a:r>
            <a:endParaRPr lang="en-US" dirty="0">
              <a:latin typeface="Garamond" charset="0"/>
            </a:endParaRP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3747466224"/>
              </p:ext>
            </p:extLst>
          </p:nvPr>
        </p:nvGraphicFramePr>
        <p:xfrm>
          <a:off x="228600" y="823344"/>
          <a:ext cx="8610600" cy="4876800"/>
        </p:xfrm>
        <a:graphic>
          <a:graphicData uri="http://schemas.openxmlformats.org/presentationml/2006/ole">
            <mc:AlternateContent xmlns:mc="http://schemas.openxmlformats.org/markup-compatibility/2006">
              <mc:Choice xmlns:v="urn:schemas-microsoft-com:vml" Requires="v">
                <p:oleObj spid="_x0000_s174164"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233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2975993"/>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09244"/>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358581"/>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01344"/>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083148"/>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483200"/>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3" y="5512819"/>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3" y="5511231"/>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0507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5372" name="TextBox 13"/>
          <p:cNvSpPr txBox="1">
            <a:spLocks noChangeArrowheads="1"/>
          </p:cNvSpPr>
          <p:nvPr/>
        </p:nvSpPr>
        <p:spPr bwMode="auto">
          <a:xfrm>
            <a:off x="367632" y="5837783"/>
            <a:ext cx="79256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000000"/>
                </a:solidFill>
                <a:latin typeface="Tahoma" charset="0"/>
              </a:rPr>
              <a:t>Moscibroda and Mutlu, </a:t>
            </a:r>
            <a:r>
              <a:rPr lang="ja-JP" altLang="en-US" sz="1700" dirty="0">
                <a:solidFill>
                  <a:srgbClr val="000000"/>
                </a:solidFill>
                <a:latin typeface="Tahoma" charset="0"/>
              </a:rPr>
              <a:t>“</a:t>
            </a:r>
            <a:r>
              <a:rPr lang="en-US" altLang="ja-JP" sz="1700" dirty="0">
                <a:solidFill>
                  <a:srgbClr val="0000FF"/>
                </a:solidFill>
                <a:latin typeface="Tahoma" charset="0"/>
              </a:rPr>
              <a:t>Memory performance attacks: Denial of memory service </a:t>
            </a:r>
          </a:p>
          <a:p>
            <a:pPr eaLnBrk="1" hangingPunct="1"/>
            <a:r>
              <a:rPr lang="en-US" sz="1700" dirty="0">
                <a:solidFill>
                  <a:srgbClr val="0000FF"/>
                </a:solidFill>
                <a:latin typeface="Tahoma" charset="0"/>
              </a:rPr>
              <a:t>in multi-core systems</a:t>
            </a:r>
            <a:r>
              <a:rPr lang="en-US" sz="1700" dirty="0">
                <a:solidFill>
                  <a:srgbClr val="000000"/>
                </a:solidFill>
                <a:latin typeface="Tahoma" charset="0"/>
              </a:rPr>
              <a:t>,</a:t>
            </a:r>
            <a:r>
              <a:rPr lang="ja-JP" altLang="en-US" sz="1700" dirty="0">
                <a:solidFill>
                  <a:srgbClr val="000000"/>
                </a:solidFill>
                <a:latin typeface="Tahoma" charset="0"/>
              </a:rPr>
              <a:t>”</a:t>
            </a:r>
            <a:r>
              <a:rPr lang="en-US" altLang="ja-JP" sz="1700" dirty="0">
                <a:solidFill>
                  <a:srgbClr val="000000"/>
                </a:solidFill>
                <a:latin typeface="Tahoma" charset="0"/>
              </a:rPr>
              <a:t> USENIX Security 2007.</a:t>
            </a:r>
            <a:endParaRPr lang="en-US" sz="1700" dirty="0">
              <a:solidFill>
                <a:srgbClr val="000000"/>
              </a:solidFill>
              <a:cs typeface="Arial" charset="0"/>
            </a:endParaRPr>
          </a:p>
        </p:txBody>
      </p:sp>
      <p:sp>
        <p:nvSpPr>
          <p:cNvPr id="3" name="TextBox 2"/>
          <p:cNvSpPr txBox="1"/>
          <p:nvPr/>
        </p:nvSpPr>
        <p:spPr>
          <a:xfrm>
            <a:off x="2699792" y="5230941"/>
            <a:ext cx="1019405" cy="646331"/>
          </a:xfrm>
          <a:prstGeom prst="rect">
            <a:avLst/>
          </a:prstGeom>
          <a:solidFill>
            <a:schemeClr val="bg1"/>
          </a:solidFill>
        </p:spPr>
        <p:txBody>
          <a:bodyPr wrap="none" rtlCol="0">
            <a:spAutoFit/>
          </a:bodyPr>
          <a:lstStyle/>
          <a:p>
            <a:r>
              <a:rPr lang="en-US" dirty="0" smtClean="0">
                <a:solidFill>
                  <a:srgbClr val="000000"/>
                </a:solidFill>
                <a:latin typeface="Tahoma"/>
              </a:rPr>
              <a:t>Attacker</a:t>
            </a:r>
          </a:p>
          <a:p>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143103" y="5236109"/>
            <a:ext cx="1465628" cy="646331"/>
          </a:xfrm>
          <a:prstGeom prst="rect">
            <a:avLst/>
          </a:prstGeom>
          <a:solidFill>
            <a:schemeClr val="bg1"/>
          </a:solidFill>
        </p:spPr>
        <p:txBody>
          <a:bodyPr wrap="none" rtlCol="0">
            <a:spAutoFit/>
          </a:bodyPr>
          <a:lstStyle/>
          <a:p>
            <a:pPr algn="ctr"/>
            <a:r>
              <a:rPr lang="en-US" dirty="0" smtClean="0">
                <a:solidFill>
                  <a:srgbClr val="000000"/>
                </a:solidFill>
                <a:latin typeface="Tahoma"/>
              </a:rPr>
              <a:t>Movie player</a:t>
            </a:r>
          </a:p>
          <a:p>
            <a:pPr algn="ctr"/>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153</a:t>
            </a:fld>
            <a:endParaRPr lang="en-US" altLang="en-US" dirty="0">
              <a:solidFill>
                <a:srgbClr val="000000"/>
              </a:solidFill>
            </a:endParaRPr>
          </a:p>
        </p:txBody>
      </p:sp>
    </p:spTree>
    <p:extLst>
      <p:ext uri="{BB962C8B-B14F-4D97-AF65-F5344CB8AC3E}">
        <p14:creationId xmlns:p14="http://schemas.microsoft.com/office/powerpoint/2010/main" val="1952999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10" name="Rectangle 2"/>
          <p:cNvSpPr>
            <a:spLocks noGrp="1" noChangeArrowheads="1"/>
          </p:cNvSpPr>
          <p:nvPr>
            <p:ph type="title"/>
          </p:nvPr>
        </p:nvSpPr>
        <p:spPr/>
        <p:txBody>
          <a:bodyPr/>
          <a:lstStyle/>
          <a:p>
            <a:r>
              <a:rPr lang="en-US" dirty="0">
                <a:latin typeface="Garamond" charset="0"/>
              </a:rPr>
              <a:t>Why? Uncontrolled Memory Interference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1</a:t>
            </a:r>
          </a:p>
        </p:txBody>
      </p:sp>
      <p:sp>
        <p:nvSpPr>
          <p:cNvPr id="17413"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2</a:t>
            </a:r>
          </a:p>
        </p:txBody>
      </p:sp>
      <p:sp>
        <p:nvSpPr>
          <p:cNvPr id="17414"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5"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6"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7"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8"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Tahoma"/>
            </a:endParaRPr>
          </a:p>
        </p:txBody>
      </p:sp>
      <p:sp>
        <p:nvSpPr>
          <p:cNvPr id="17419"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2</a:t>
            </a:r>
          </a:p>
        </p:txBody>
      </p:sp>
      <p:sp>
        <p:nvSpPr>
          <p:cNvPr id="17423"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4"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5"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6"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7"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99"/>
                </a:solidFill>
              </a:rPr>
              <a:t>Shared DRAM</a:t>
            </a:r>
          </a:p>
          <a:p>
            <a:pPr eaLnBrk="1" hangingPunct="1"/>
            <a:r>
              <a:rPr lang="en-US" sz="1800" dirty="0">
                <a:solidFill>
                  <a:srgbClr val="003399"/>
                </a:solidFill>
              </a:rPr>
              <a:t>Memory System</a:t>
            </a:r>
          </a:p>
        </p:txBody>
      </p:sp>
      <p:sp>
        <p:nvSpPr>
          <p:cNvPr id="17429"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30"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B812F"/>
                </a:solidFill>
              </a:rPr>
              <a:t>Multi-Core</a:t>
            </a:r>
          </a:p>
          <a:p>
            <a:pPr eaLnBrk="1" hangingPunct="1"/>
            <a:r>
              <a:rPr lang="en-US" sz="1800" dirty="0">
                <a:solidFill>
                  <a:srgbClr val="3B812F"/>
                </a:solidFill>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4"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5"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INTERCONNECT</a:t>
            </a:r>
          </a:p>
        </p:txBody>
      </p:sp>
      <p:cxnSp>
        <p:nvCxnSpPr>
          <p:cNvPr id="17436"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7"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8"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9"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1"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2"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69" name="Text Box 8"/>
          <p:cNvSpPr txBox="1">
            <a:spLocks noChangeArrowheads="1"/>
          </p:cNvSpPr>
          <p:nvPr/>
        </p:nvSpPr>
        <p:spPr bwMode="auto">
          <a:xfrm>
            <a:off x="3163888" y="1485900"/>
            <a:ext cx="915635"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solidFill>
                  <a:srgbClr val="FFFFFF"/>
                </a:solidFill>
              </a:rPr>
              <a:t>attacker</a:t>
            </a:r>
            <a:endParaRPr lang="en-US" sz="1600" dirty="0">
              <a:solidFill>
                <a:srgbClr val="FFFFFF"/>
              </a:solidFill>
            </a:endParaRPr>
          </a:p>
        </p:txBody>
      </p:sp>
      <p:sp>
        <p:nvSpPr>
          <p:cNvPr id="70" name="Text Box 8"/>
          <p:cNvSpPr txBox="1">
            <a:spLocks noChangeArrowheads="1"/>
          </p:cNvSpPr>
          <p:nvPr/>
        </p:nvSpPr>
        <p:spPr bwMode="auto">
          <a:xfrm>
            <a:off x="4499992" y="1468438"/>
            <a:ext cx="1347845"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FFFF"/>
                </a:solidFill>
              </a:rPr>
              <a:t>m</a:t>
            </a:r>
            <a:r>
              <a:rPr lang="en-US" sz="1600" dirty="0" smtClean="0">
                <a:solidFill>
                  <a:srgbClr val="FFFFFF"/>
                </a:solidFill>
              </a:rPr>
              <a:t>ovie player</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3</a:t>
            </a:r>
          </a:p>
        </p:txBody>
      </p:sp>
      <p:sp>
        <p:nvSpPr>
          <p:cNvPr id="17446"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17470"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1"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2"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3"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endParaRPr lang="en-US" dirty="0">
              <a:solidFill>
                <a:srgbClr val="000000"/>
              </a:solidFill>
              <a:latin typeface="Tahoma"/>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17466"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7"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8"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9"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7462"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3"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4"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5"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7458"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9"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0"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1"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7454"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5"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6"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7"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6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154</a:t>
            </a:fld>
            <a:endParaRPr lang="en-US" altLang="en-US" dirty="0">
              <a:solidFill>
                <a:srgbClr val="000000"/>
              </a:solidFill>
            </a:endParaRPr>
          </a:p>
        </p:txBody>
      </p:sp>
    </p:spTree>
    <p:extLst>
      <p:ext uri="{BB962C8B-B14F-4D97-AF65-F5344CB8AC3E}">
        <p14:creationId xmlns:p14="http://schemas.microsoft.com/office/powerpoint/2010/main" val="22129418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155</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1001093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2672118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157</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31521719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175188"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smtClean="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smtClean="0">
                <a:solidFill>
                  <a:srgbClr val="2C6123"/>
                </a:solidFill>
              </a:rPr>
              <a:t>[MICRO’07,’10,’11, ISCA’08’11’12, ASPLOS’10]</a:t>
            </a:r>
          </a:p>
          <a:p>
            <a:pPr eaLnBrk="1" hangingPunct="1">
              <a:lnSpc>
                <a:spcPct val="90000"/>
              </a:lnSpc>
              <a:defRPr/>
            </a:pPr>
            <a:r>
              <a:rPr lang="en-US" dirty="0" smtClean="0"/>
              <a:t>Low system performance </a:t>
            </a:r>
            <a:r>
              <a:rPr lang="en-US" sz="1400" dirty="0" smtClean="0">
                <a:solidFill>
                  <a:srgbClr val="2C6123"/>
                </a:solidFill>
              </a:rPr>
              <a:t>[IEEE Micro Top Picks </a:t>
            </a:r>
            <a:r>
              <a:rPr lang="en-US" sz="1400" dirty="0">
                <a:solidFill>
                  <a:srgbClr val="2C6123"/>
                </a:solidFill>
              </a:rPr>
              <a:t>’</a:t>
            </a:r>
            <a:r>
              <a:rPr lang="en-US" sz="1400" dirty="0" smtClean="0">
                <a:solidFill>
                  <a:srgbClr val="2C6123"/>
                </a:solidFill>
              </a:rPr>
              <a:t>09,’11a,’11b,’12]</a:t>
            </a:r>
          </a:p>
          <a:p>
            <a:pPr marL="0" indent="0" eaLnBrk="1" hangingPunct="1">
              <a:lnSpc>
                <a:spcPct val="90000"/>
              </a:lnSpc>
              <a:buFont typeface="Wingdings" charset="0"/>
              <a:buNone/>
              <a:defRPr/>
            </a:pPr>
            <a:endParaRPr lang="en-US" sz="1100" dirty="0" smtClean="0">
              <a:solidFill>
                <a:schemeClr val="tx1">
                  <a:lumMod val="60000"/>
                  <a:lumOff val="40000"/>
                </a:schemeClr>
              </a:solidFill>
              <a:sym typeface="Wingdings"/>
            </a:endParaRPr>
          </a:p>
          <a:p>
            <a:pPr marL="0" indent="0" algn="ctr" eaLnBrk="1" hangingPunct="1">
              <a:lnSpc>
                <a:spcPct val="90000"/>
              </a:lnSpc>
              <a:buFont typeface="Wingdings" charset="0"/>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158</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276237265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159</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013176"/>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8896739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dirty="0" smtClean="0">
                <a:latin typeface="Garamond" charset="0"/>
                <a:ea typeface="ＭＳ Ｐゴシック" charset="0"/>
                <a:cs typeface="ＭＳ Ｐゴシック" charset="0"/>
              </a:rPr>
              <a:t>Thought Experiment: </a:t>
            </a:r>
            <a:r>
              <a:rPr lang="en-US" sz="3600" dirty="0">
                <a:latin typeface="Garamond" charset="0"/>
                <a:ea typeface="ＭＳ Ｐゴシック" charset="0"/>
                <a:cs typeface="ＭＳ Ｐゴシック" charset="0"/>
              </a:rPr>
              <a:t>Asymmetry Everywhere</a:t>
            </a:r>
          </a:p>
        </p:txBody>
      </p:sp>
      <p:sp>
        <p:nvSpPr>
          <p:cNvPr id="22531" name="Content Placeholder 2"/>
          <p:cNvSpPr>
            <a:spLocks noGrp="1"/>
          </p:cNvSpPr>
          <p:nvPr>
            <p:ph idx="1"/>
          </p:nvPr>
        </p:nvSpPr>
        <p:spPr>
          <a:xfrm>
            <a:off x="76200" y="990600"/>
            <a:ext cx="8991600" cy="4953000"/>
          </a:xfrm>
        </p:spPr>
        <p:txBody>
          <a:bodyPr/>
          <a:lstStyle/>
          <a:p>
            <a:r>
              <a:rPr lang="en-US" sz="2300" dirty="0">
                <a:latin typeface="Tahoma" charset="0"/>
                <a:ea typeface="ＭＳ Ｐゴシック" charset="0"/>
                <a:cs typeface="ＭＳ Ｐゴシック" charset="0"/>
              </a:rPr>
              <a:t>Design each hardware resource with </a:t>
            </a:r>
            <a:r>
              <a:rPr lang="en-US" sz="2300" dirty="0">
                <a:solidFill>
                  <a:srgbClr val="FF0000"/>
                </a:solidFill>
                <a:latin typeface="Tahoma" charset="0"/>
                <a:ea typeface="ＭＳ Ｐゴシック" charset="0"/>
                <a:cs typeface="ＭＳ Ｐゴシック" charset="0"/>
              </a:rPr>
              <a:t>asymmetric, (re-)configurable, </a:t>
            </a:r>
            <a:r>
              <a:rPr lang="en-US" sz="2300" dirty="0" err="1">
                <a:solidFill>
                  <a:srgbClr val="FF0000"/>
                </a:solidFill>
                <a:latin typeface="Tahoma" charset="0"/>
                <a:ea typeface="ＭＳ Ｐゴシック" charset="0"/>
                <a:cs typeface="ＭＳ Ｐゴシック" charset="0"/>
              </a:rPr>
              <a:t>partitionable</a:t>
            </a:r>
            <a:r>
              <a:rPr lang="en-US" sz="2300" dirty="0">
                <a:solidFill>
                  <a:srgbClr val="FF0000"/>
                </a:solidFill>
                <a:latin typeface="Tahoma" charset="0"/>
                <a:ea typeface="ＭＳ Ｐゴシック" charset="0"/>
                <a:cs typeface="ＭＳ Ｐゴシック" charset="0"/>
              </a:rPr>
              <a:t> components</a:t>
            </a:r>
          </a:p>
          <a:p>
            <a:pPr lvl="1" eaLnBrk="1" hangingPunct="1"/>
            <a:r>
              <a:rPr lang="en-US" dirty="0">
                <a:latin typeface="Tahoma" charset="0"/>
                <a:ea typeface="ＭＳ Ｐゴシック" charset="0"/>
              </a:rPr>
              <a:t>Different power/performance/reliability characteristics</a:t>
            </a:r>
          </a:p>
          <a:p>
            <a:pPr lvl="1" eaLnBrk="1" hangingPunct="1"/>
            <a:r>
              <a:rPr lang="en-US" dirty="0">
                <a:solidFill>
                  <a:srgbClr val="0000FF"/>
                </a:solidFill>
                <a:latin typeface="Tahoma" charset="0"/>
                <a:ea typeface="ＭＳ Ｐゴシック" charset="0"/>
              </a:rPr>
              <a:t>To fit different computation/access/communication patterns</a:t>
            </a:r>
          </a:p>
          <a:p>
            <a:pPr lvl="1" eaLnBrk="1" hangingPunct="1"/>
            <a:endParaRPr lang="en-US" dirty="0">
              <a:solidFill>
                <a:srgbClr val="0000FF"/>
              </a:solidFill>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AF02F-B7E3-FA4F-AA35-527356096419}" type="slidenum">
              <a:rPr lang="en-US" sz="1600">
                <a:latin typeface="Garamond" charset="0"/>
              </a:rPr>
              <a:pPr eaLnBrk="1" hangingPunct="1"/>
              <a:t>16</a:t>
            </a:fld>
            <a:endParaRPr lang="en-US" sz="1600">
              <a:latin typeface="Garamond" charset="0"/>
            </a:endParaRPr>
          </a:p>
        </p:txBody>
      </p:sp>
      <p:pic>
        <p:nvPicPr>
          <p:cNvPr id="22533"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30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Solution: </a:t>
            </a:r>
            <a:r>
              <a:rPr lang="en-US" dirty="0">
                <a:latin typeface="Garamond" charset="0"/>
              </a:rPr>
              <a:t>QoS-</a:t>
            </a:r>
            <a:r>
              <a:rPr lang="en-US" dirty="0" smtClean="0">
                <a:latin typeface="Garamond" charset="0"/>
              </a:rPr>
              <a:t>Aware, Predictable Memory</a:t>
            </a:r>
            <a:endParaRPr lang="en-US" dirty="0">
              <a:latin typeface="Garamond" charset="0"/>
            </a:endParaRPr>
          </a:p>
        </p:txBody>
      </p:sp>
    </p:spTree>
    <p:extLst>
      <p:ext uri="{BB962C8B-B14F-4D97-AF65-F5344CB8AC3E}">
        <p14:creationId xmlns:p14="http://schemas.microsoft.com/office/powerpoint/2010/main" val="1735927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161</a:t>
            </a:fld>
            <a:endParaRPr lang="en-US"/>
          </a:p>
        </p:txBody>
      </p:sp>
      <p:sp>
        <p:nvSpPr>
          <p:cNvPr id="5" name="Rectangle 4"/>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6708278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162</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
        <p:nvSpPr>
          <p:cNvPr id="90" name="TextBox 89"/>
          <p:cNvSpPr txBox="1"/>
          <p:nvPr/>
        </p:nvSpPr>
        <p:spPr>
          <a:xfrm>
            <a:off x="6156176" y="6464881"/>
            <a:ext cx="2291463"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MCP Micro 2011 Talk</a:t>
            </a:r>
            <a:endParaRPr lang="en-US" dirty="0">
              <a:solidFill>
                <a:srgbClr val="000000"/>
              </a:solidFill>
              <a:latin typeface="Tahoma"/>
            </a:endParaRPr>
          </a:p>
        </p:txBody>
      </p:sp>
    </p:spTree>
    <p:extLst>
      <p:ext uri="{BB962C8B-B14F-4D97-AF65-F5344CB8AC3E}">
        <p14:creationId xmlns:p14="http://schemas.microsoft.com/office/powerpoint/2010/main" val="22710417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163</a:t>
            </a:fld>
            <a:endParaRPr lang="en-US"/>
          </a:p>
        </p:txBody>
      </p:sp>
      <p:sp>
        <p:nvSpPr>
          <p:cNvPr id="5" name="Rectangle 4"/>
          <p:cNvSpPr/>
          <p:nvPr/>
        </p:nvSpPr>
        <p:spPr>
          <a:xfrm>
            <a:off x="899592" y="1844824"/>
            <a:ext cx="360040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5612425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25" tIns="45713" rIns="91425" bIns="45713" rtlCol="0" anchor="ctr"/>
          <a:lstStyle/>
          <a:p>
            <a:pPr algn="ctr" defTabSz="914259">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13" rIns="0" bIns="45713" rtlCol="0" anchor="ctr"/>
          <a:lstStyle/>
          <a:p>
            <a:pPr algn="ctr" defTabSz="914259">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defTabSz="914259">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0"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25" tIns="45713" rIns="91425" bIns="45713" rtlCol="0">
            <a:spAutoFit/>
          </a:bodyPr>
          <a:lstStyle/>
          <a:p>
            <a:pPr defTabSz="914259">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37814077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165</a:t>
            </a:fld>
            <a:endParaRPr lang="en-US" altLang="en-US">
              <a:solidFill>
                <a:srgbClr val="000000"/>
              </a:solidFill>
            </a:endParaRPr>
          </a:p>
        </p:txBody>
      </p:sp>
    </p:spTree>
    <p:extLst>
      <p:ext uri="{BB962C8B-B14F-4D97-AF65-F5344CB8AC3E}">
        <p14:creationId xmlns:p14="http://schemas.microsoft.com/office/powerpoint/2010/main" val="16772113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166</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1024644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167</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2350360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168</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Tree>
    <p:extLst>
      <p:ext uri="{BB962C8B-B14F-4D97-AF65-F5344CB8AC3E}">
        <p14:creationId xmlns:p14="http://schemas.microsoft.com/office/powerpoint/2010/main" val="14764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8717688"/>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169</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1889022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buFont typeface="Wingdings" charset="0"/>
              <a:buChar char="n"/>
            </a:pPr>
            <a:r>
              <a:rPr lang="en-US" sz="2300" dirty="0">
                <a:latin typeface="Tahoma" charset="0"/>
                <a:ea typeface="ＭＳ Ｐゴシック" charset="0"/>
              </a:rPr>
              <a:t>Design the </a:t>
            </a:r>
            <a:r>
              <a:rPr lang="en-US" sz="2300" dirty="0">
                <a:solidFill>
                  <a:srgbClr val="FF0000"/>
                </a:solidFill>
                <a:latin typeface="Tahoma" charset="0"/>
                <a:ea typeface="ＭＳ Ｐゴシック" charset="0"/>
              </a:rPr>
              <a:t>runtime system (HW &amp; SW) </a:t>
            </a:r>
            <a:r>
              <a:rPr lang="en-US" sz="2300" dirty="0">
                <a:latin typeface="Tahoma" charset="0"/>
                <a:ea typeface="ＭＳ Ｐゴシック" charset="0"/>
              </a:rPr>
              <a:t>to </a:t>
            </a:r>
            <a:r>
              <a:rPr lang="en-US" sz="2300" dirty="0">
                <a:solidFill>
                  <a:srgbClr val="FF0000"/>
                </a:solidFill>
                <a:latin typeface="Tahoma" charset="0"/>
                <a:ea typeface="ＭＳ Ｐゴシック" charset="0"/>
              </a:rPr>
              <a:t>automatically choose</a:t>
            </a:r>
            <a:r>
              <a:rPr lang="en-US" sz="2300" dirty="0">
                <a:latin typeface="Tahoma" charset="0"/>
                <a:ea typeface="ＭＳ Ｐゴシック" charset="0"/>
              </a:rPr>
              <a:t> the best-fit components for each phase</a:t>
            </a:r>
          </a:p>
          <a:p>
            <a:pPr lvl="1" eaLnBrk="1" hangingPunct="1"/>
            <a:r>
              <a:rPr lang="en-US" dirty="0">
                <a:latin typeface="Tahoma" charset="0"/>
                <a:ea typeface="ＭＳ Ｐゴシック" charset="0"/>
              </a:rPr>
              <a:t>Satisfy performance/SLA with minimal energy</a:t>
            </a:r>
          </a:p>
          <a:p>
            <a:pPr lvl="1" eaLnBrk="1" hangingPunct="1"/>
            <a:r>
              <a:rPr lang="en-US" dirty="0">
                <a:solidFill>
                  <a:srgbClr val="0000FF"/>
                </a:solidFill>
                <a:latin typeface="Tahoma" charset="0"/>
                <a:ea typeface="ＭＳ Ｐゴシック" charset="0"/>
              </a:rPr>
              <a:t>Dynamically stitch together the </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best-fit</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 chip for each phase </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72F4B2-9F46-334A-83E6-EB89B82CE06C}" type="slidenum">
              <a:rPr lang="en-US" sz="1600">
                <a:latin typeface="Garamond" charset="0"/>
              </a:rPr>
              <a:pPr eaLnBrk="1" hangingPunct="1"/>
              <a:t>17</a:t>
            </a:fld>
            <a:endParaRPr lang="en-US" sz="1600">
              <a:latin typeface="Garamond" charset="0"/>
            </a:endParaRPr>
          </a:p>
        </p:txBody>
      </p:sp>
      <p:pic>
        <p:nvPicPr>
          <p:cNvPr id="23557"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4883" y="2983038"/>
            <a:ext cx="186117" cy="6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3886200"/>
            <a:ext cx="533399"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410200"/>
            <a:ext cx="1447799"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0"/>
            <a:ext cx="1092780" cy="369332"/>
          </a:xfrm>
          <a:prstGeom prst="rect">
            <a:avLst/>
          </a:prstGeom>
          <a:noFill/>
        </p:spPr>
        <p:txBody>
          <a:bodyPr wrap="none" rtlCol="0">
            <a:spAutoFit/>
          </a:bodyPr>
          <a:lstStyle/>
          <a:p>
            <a:r>
              <a:rPr lang="en-US" b="1" dirty="0" smtClean="0">
                <a:solidFill>
                  <a:schemeClr val="tx2"/>
                </a:solidFill>
              </a:rPr>
              <a:t>Phase 1</a:t>
            </a:r>
            <a:endParaRPr lang="en-US" b="1" dirty="0">
              <a:solidFill>
                <a:schemeClr val="tx2"/>
              </a:solidFill>
            </a:endParaRPr>
          </a:p>
        </p:txBody>
      </p:sp>
      <p:sp>
        <p:nvSpPr>
          <p:cNvPr id="19" name="TextBox 18"/>
          <p:cNvSpPr txBox="1"/>
          <p:nvPr/>
        </p:nvSpPr>
        <p:spPr>
          <a:xfrm>
            <a:off x="12842" y="3429000"/>
            <a:ext cx="1092780" cy="369332"/>
          </a:xfrm>
          <a:prstGeom prst="rect">
            <a:avLst/>
          </a:prstGeom>
          <a:noFill/>
        </p:spPr>
        <p:txBody>
          <a:bodyPr wrap="none" rtlCol="0">
            <a:spAutoFit/>
          </a:bodyPr>
          <a:lstStyle/>
          <a:p>
            <a:r>
              <a:rPr lang="en-US" b="1" dirty="0" smtClean="0">
                <a:solidFill>
                  <a:srgbClr val="FF0000"/>
                </a:solidFill>
              </a:rPr>
              <a:t>Phase 2</a:t>
            </a:r>
            <a:endParaRPr lang="en-US" b="1" dirty="0">
              <a:solidFill>
                <a:srgbClr val="FF0000"/>
              </a:solidFill>
            </a:endParaRPr>
          </a:p>
        </p:txBody>
      </p:sp>
      <p:sp>
        <p:nvSpPr>
          <p:cNvPr id="20" name="TextBox 19"/>
          <p:cNvSpPr txBox="1"/>
          <p:nvPr/>
        </p:nvSpPr>
        <p:spPr>
          <a:xfrm>
            <a:off x="0" y="3821668"/>
            <a:ext cx="1092780" cy="369332"/>
          </a:xfrm>
          <a:prstGeom prst="rect">
            <a:avLst/>
          </a:prstGeom>
          <a:noFill/>
        </p:spPr>
        <p:txBody>
          <a:bodyPr wrap="none" rtlCol="0">
            <a:spAutoFit/>
          </a:bodyPr>
          <a:lstStyle/>
          <a:p>
            <a:r>
              <a:rPr lang="en-US" b="1" dirty="0" smtClean="0">
                <a:solidFill>
                  <a:srgbClr val="0000FF"/>
                </a:solidFill>
              </a:rPr>
              <a:t>Phase 3</a:t>
            </a:r>
            <a:endParaRPr lang="en-US" b="1" dirty="0">
              <a:solidFill>
                <a:srgbClr val="0000FF"/>
              </a:solidFill>
            </a:endParaRPr>
          </a:p>
        </p:txBody>
      </p:sp>
    </p:spTree>
    <p:extLst>
      <p:ext uri="{BB962C8B-B14F-4D97-AF65-F5344CB8AC3E}">
        <p14:creationId xmlns:p14="http://schemas.microsoft.com/office/powerpoint/2010/main" val="3281338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170</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570364784"/>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1322427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171</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val="4761189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172</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val="386568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Related Past Work</a:t>
            </a:r>
            <a:endParaRPr lang="en-US" dirty="0"/>
          </a:p>
        </p:txBody>
      </p:sp>
      <p:sp>
        <p:nvSpPr>
          <p:cNvPr id="3" name="Content Placeholder 2"/>
          <p:cNvSpPr>
            <a:spLocks noGrp="1"/>
          </p:cNvSpPr>
          <p:nvPr>
            <p:ph idx="1"/>
          </p:nvPr>
        </p:nvSpPr>
        <p:spPr>
          <a:xfrm>
            <a:off x="228600" y="1041648"/>
            <a:ext cx="8807896" cy="5195664"/>
          </a:xfrm>
        </p:spPr>
        <p:txBody>
          <a:bodyPr/>
          <a:lstStyle/>
          <a:p>
            <a:r>
              <a:rPr lang="en-US" dirty="0" smtClean="0"/>
              <a:t>That I could not cover…</a:t>
            </a:r>
          </a:p>
          <a:p>
            <a:endParaRPr lang="en-US" sz="600" dirty="0"/>
          </a:p>
          <a:p>
            <a:r>
              <a:rPr lang="en-US" dirty="0" smtClean="0">
                <a:solidFill>
                  <a:srgbClr val="0000FF"/>
                </a:solidFill>
              </a:rPr>
              <a:t>How to handle prefetch requests in a QoS-aware multi-core memory system?</a:t>
            </a:r>
          </a:p>
          <a:p>
            <a:pPr lvl="1"/>
            <a:r>
              <a:rPr lang="en-US" sz="1900" dirty="0" smtClean="0"/>
              <a:t>Prefetch-aware shared resource management, ISCA’11.</a:t>
            </a:r>
          </a:p>
          <a:p>
            <a:pPr lvl="1"/>
            <a:r>
              <a:rPr lang="en-US" sz="1900" dirty="0" smtClean="0"/>
              <a:t>Prefetch-aware memory controllers, MICRO’08, IEEE-TC’11.</a:t>
            </a:r>
          </a:p>
          <a:p>
            <a:pPr lvl="1"/>
            <a:r>
              <a:rPr lang="en-US" sz="1900" dirty="0" smtClean="0"/>
              <a:t>Coordinated control of multiple prefetchers, MICRO’09.</a:t>
            </a:r>
          </a:p>
          <a:p>
            <a:pPr lvl="1"/>
            <a:endParaRPr lang="en-US" sz="1000" dirty="0"/>
          </a:p>
          <a:p>
            <a:pPr lvl="1"/>
            <a:endParaRPr lang="en-US" sz="1000" dirty="0"/>
          </a:p>
          <a:p>
            <a:r>
              <a:rPr lang="en-US" dirty="0" smtClean="0">
                <a:solidFill>
                  <a:srgbClr val="0000FF"/>
                </a:solidFill>
              </a:rPr>
              <a:t>How to design QoS mechanisms in the interconnect?</a:t>
            </a:r>
          </a:p>
          <a:p>
            <a:pPr lvl="1"/>
            <a:r>
              <a:rPr lang="en-US" sz="1900" dirty="0" smtClean="0"/>
              <a:t>Topology-aware, scalable QoS, </a:t>
            </a:r>
            <a:r>
              <a:rPr lang="en-US" sz="1900" dirty="0"/>
              <a:t>ISCA’</a:t>
            </a:r>
            <a:r>
              <a:rPr lang="en-US" sz="1900" dirty="0" smtClean="0"/>
              <a:t>11.</a:t>
            </a:r>
          </a:p>
          <a:p>
            <a:pPr lvl="1"/>
            <a:r>
              <a:rPr lang="en-US" sz="1900" dirty="0" smtClean="0"/>
              <a:t>Slack-based packet scheduling, ISCA’10.</a:t>
            </a:r>
          </a:p>
          <a:p>
            <a:pPr lvl="1"/>
            <a:r>
              <a:rPr lang="en-US" sz="1900" dirty="0" smtClean="0"/>
              <a:t>Efficient bandwidth guarantees, MICRO’09.</a:t>
            </a:r>
          </a:p>
          <a:p>
            <a:pPr lvl="1"/>
            <a:r>
              <a:rPr lang="en-US" sz="1900" dirty="0" smtClean="0"/>
              <a:t>Application-aware request prioritization, MICRO’09.</a:t>
            </a:r>
            <a:endParaRPr lang="en-US" sz="19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173</a:t>
            </a:fld>
            <a:endParaRPr lang="en-US" altLang="en-US"/>
          </a:p>
        </p:txBody>
      </p:sp>
      <p:sp>
        <p:nvSpPr>
          <p:cNvPr id="5" name="TextBox 4"/>
          <p:cNvSpPr txBox="1"/>
          <p:nvPr/>
        </p:nvSpPr>
        <p:spPr>
          <a:xfrm>
            <a:off x="6876256" y="2348880"/>
            <a:ext cx="1723549" cy="369332"/>
          </a:xfrm>
          <a:prstGeom prst="rect">
            <a:avLst/>
          </a:prstGeom>
          <a:noFill/>
        </p:spPr>
        <p:txBody>
          <a:bodyPr wrap="none" rtlCol="0">
            <a:spAutoFit/>
          </a:bodyPr>
          <a:lstStyle/>
          <a:p>
            <a:r>
              <a:rPr lang="en-US" dirty="0" smtClean="0">
                <a:solidFill>
                  <a:srgbClr val="000000"/>
                </a:solidFill>
                <a:latin typeface="Tahoma"/>
                <a:hlinkClick r:id="rId2" action="ppaction://hlinkpres?slideindex=1&amp;slidetitle="/>
              </a:rPr>
              <a:t>ISCA 2011 Talk</a:t>
            </a:r>
            <a:endParaRPr lang="en-US" dirty="0">
              <a:solidFill>
                <a:srgbClr val="000000"/>
              </a:solidFill>
              <a:latin typeface="Tahoma"/>
            </a:endParaRPr>
          </a:p>
        </p:txBody>
      </p:sp>
      <p:sp>
        <p:nvSpPr>
          <p:cNvPr id="6" name="TextBox 5"/>
          <p:cNvSpPr txBox="1"/>
          <p:nvPr/>
        </p:nvSpPr>
        <p:spPr>
          <a:xfrm>
            <a:off x="6804248" y="3068960"/>
            <a:ext cx="1775584" cy="369332"/>
          </a:xfrm>
          <a:prstGeom prst="rect">
            <a:avLst/>
          </a:prstGeom>
          <a:noFill/>
        </p:spPr>
        <p:txBody>
          <a:bodyPr wrap="none" rtlCol="0">
            <a:spAutoFit/>
          </a:bodyPr>
          <a:lstStyle/>
          <a:p>
            <a:r>
              <a:rPr lang="en-US" dirty="0" smtClean="0">
                <a:solidFill>
                  <a:srgbClr val="000000"/>
                </a:solidFill>
                <a:latin typeface="Tahoma"/>
                <a:hlinkClick r:id="rId3" action="ppaction://hlinkpres?slideindex=1&amp;slidetitle="/>
              </a:rPr>
              <a:t>Micro 2009 Talk</a:t>
            </a:r>
            <a:endParaRPr lang="en-US" dirty="0">
              <a:solidFill>
                <a:srgbClr val="000000"/>
              </a:solidFill>
              <a:latin typeface="Tahoma"/>
            </a:endParaRPr>
          </a:p>
        </p:txBody>
      </p:sp>
      <p:sp>
        <p:nvSpPr>
          <p:cNvPr id="7" name="TextBox 6"/>
          <p:cNvSpPr txBox="1"/>
          <p:nvPr/>
        </p:nvSpPr>
        <p:spPr>
          <a:xfrm>
            <a:off x="7359423" y="2708920"/>
            <a:ext cx="1775584" cy="369332"/>
          </a:xfrm>
          <a:prstGeom prst="rect">
            <a:avLst/>
          </a:prstGeom>
          <a:noFill/>
        </p:spPr>
        <p:txBody>
          <a:bodyPr wrap="none" rtlCol="0">
            <a:spAutoFit/>
          </a:bodyPr>
          <a:lstStyle/>
          <a:p>
            <a:r>
              <a:rPr lang="en-US" dirty="0" smtClean="0">
                <a:solidFill>
                  <a:srgbClr val="000000"/>
                </a:solidFill>
                <a:latin typeface="Tahoma"/>
                <a:hlinkClick r:id="rId4" action="ppaction://hlinkpres?slideindex=1&amp;slidetitle="/>
              </a:rPr>
              <a:t>Micro 2008 Talk</a:t>
            </a:r>
            <a:endParaRPr lang="en-US" dirty="0">
              <a:solidFill>
                <a:srgbClr val="000000"/>
              </a:solidFill>
              <a:latin typeface="Tahoma"/>
            </a:endParaRPr>
          </a:p>
        </p:txBody>
      </p:sp>
    </p:spTree>
    <p:extLst>
      <p:ext uri="{BB962C8B-B14F-4D97-AF65-F5344CB8AC3E}">
        <p14:creationId xmlns:p14="http://schemas.microsoft.com/office/powerpoint/2010/main" val="22021896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174</a:t>
            </a:fld>
            <a:endParaRPr lang="en-US" altLang="en-US">
              <a:solidFill>
                <a:srgbClr val="000000"/>
              </a:solidFill>
            </a:endParaRPr>
          </a:p>
        </p:txBody>
      </p:sp>
    </p:spTree>
    <p:extLst>
      <p:ext uri="{BB962C8B-B14F-4D97-AF65-F5344CB8AC3E}">
        <p14:creationId xmlns:p14="http://schemas.microsoft.com/office/powerpoint/2010/main" val="15618834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Partial List of Referenced/Related Papers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175</a:t>
            </a:fld>
            <a:endParaRPr lang="en-US" altLang="en-US"/>
          </a:p>
        </p:txBody>
      </p:sp>
    </p:spTree>
    <p:extLst>
      <p:ext uri="{BB962C8B-B14F-4D97-AF65-F5344CB8AC3E}">
        <p14:creationId xmlns:p14="http://schemas.microsoft.com/office/powerpoint/2010/main" val="568515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Cores</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a:t>
            </a:r>
            <a:r>
              <a:rPr lang="en-US" sz="1600" dirty="0" err="1"/>
              <a:t>Moinuddin</a:t>
            </a:r>
            <a:r>
              <a:rPr lang="en-US" sz="1600" dirty="0"/>
              <a:t> K. </a:t>
            </a:r>
            <a:r>
              <a:rPr lang="en-US" sz="1600" dirty="0" err="1"/>
              <a:t>Qureshi</a:t>
            </a:r>
            <a:r>
              <a:rPr lang="en-US" sz="1600" dirty="0"/>
              <a:t>, and Yale N. </a:t>
            </a:r>
            <a:r>
              <a:rPr lang="en-US" sz="1600" dirty="0" err="1"/>
              <a:t>Patt</a:t>
            </a:r>
            <a:r>
              <a:rPr lang="en-US" sz="1600" dirty="0"/>
              <a:t>,</a:t>
            </a:r>
            <a:br>
              <a:rPr lang="en-US" sz="1600" dirty="0"/>
            </a:br>
            <a:r>
              <a:rPr lang="en-US" sz="1600" b="1" dirty="0">
                <a:hlinkClick r:id="rId2"/>
              </a:rPr>
              <a:t>"Accelerating Critical Section Execution with Asymmetric Multi-Core Architectures"</a:t>
            </a:r>
            <a:r>
              <a:rPr lang="en-US" sz="1600" dirty="0"/>
              <a:t> </a:t>
            </a:r>
            <a:br>
              <a:rPr lang="en-US" sz="1600" dirty="0"/>
            </a:br>
            <a:r>
              <a:rPr lang="en-US" sz="1600" i="1" dirty="0"/>
              <a:t>Proceedings of the </a:t>
            </a:r>
            <a:r>
              <a:rPr lang="en-US" sz="1600" i="1" dirty="0">
                <a:hlinkClick r:id="rId3"/>
              </a:rPr>
              <a:t>14th International Conference on Architectural Support for Programming Languages and Operating Systems</a:t>
            </a:r>
            <a:r>
              <a:rPr lang="en-US" sz="1600" i="1" dirty="0"/>
              <a:t> (</a:t>
            </a:r>
            <a:r>
              <a:rPr lang="en-US" sz="1600" b="1" i="1" dirty="0"/>
              <a:t>ASPLOS</a:t>
            </a:r>
            <a:r>
              <a:rPr lang="en-US" sz="1600" i="1" dirty="0"/>
              <a:t>)</a:t>
            </a:r>
            <a:r>
              <a:rPr lang="en-US" sz="1600" dirty="0"/>
              <a:t>, pages 253-264, Washington, DC, March 2009. </a:t>
            </a:r>
            <a:r>
              <a:rPr lang="en-US" sz="1600" dirty="0">
                <a:hlinkClick r:id="rId4"/>
              </a:rPr>
              <a:t>Slides (ppt)</a:t>
            </a:r>
            <a:r>
              <a:rPr lang="en-US" sz="1600" dirty="0"/>
              <a:t> </a:t>
            </a:r>
            <a:endParaRPr lang="en-US" sz="1600" dirty="0" smtClean="0"/>
          </a:p>
          <a:p>
            <a:endParaRPr lang="en-US" sz="800" dirty="0" smtClean="0"/>
          </a:p>
          <a:p>
            <a:endParaRPr lang="en-US" sz="800" dirty="0"/>
          </a:p>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Jose A. Joao, </a:t>
            </a:r>
            <a:r>
              <a:rPr lang="en-US" sz="1600" dirty="0" err="1"/>
              <a:t>Khubaib</a:t>
            </a:r>
            <a:r>
              <a:rPr lang="en-US" sz="1600" dirty="0"/>
              <a:t>, and Yale N. </a:t>
            </a:r>
            <a:r>
              <a:rPr lang="en-US" sz="1600" dirty="0" err="1"/>
              <a:t>Patt</a:t>
            </a:r>
            <a:r>
              <a:rPr lang="en-US" sz="1600" dirty="0"/>
              <a:t>,</a:t>
            </a:r>
            <a:br>
              <a:rPr lang="en-US" sz="1600" dirty="0"/>
            </a:br>
            <a:r>
              <a:rPr lang="en-US" sz="1600" b="1" dirty="0">
                <a:hlinkClick r:id="rId5"/>
              </a:rPr>
              <a:t>"Data Marshaling for Multi-core Architectures"</a:t>
            </a:r>
            <a:r>
              <a:rPr lang="en-US" sz="1600" dirty="0"/>
              <a:t/>
            </a:r>
            <a:br>
              <a:rPr lang="en-US" sz="1600" dirty="0"/>
            </a:br>
            <a:r>
              <a:rPr lang="en-US" sz="1600" i="1" dirty="0"/>
              <a:t>Proceedings of the </a:t>
            </a:r>
            <a:r>
              <a:rPr lang="en-US" sz="1600" i="1" dirty="0">
                <a:hlinkClick r:id="rId6"/>
              </a:rPr>
              <a:t>37th International Symposium on Computer Architecture</a:t>
            </a:r>
            <a:r>
              <a:rPr lang="en-US" sz="1600" i="1" dirty="0"/>
              <a:t> (</a:t>
            </a:r>
            <a:r>
              <a:rPr lang="en-US" sz="1600" b="1" i="1" dirty="0"/>
              <a:t>ISCA</a:t>
            </a:r>
            <a:r>
              <a:rPr lang="en-US" sz="1600" i="1" dirty="0"/>
              <a:t>)</a:t>
            </a:r>
            <a:r>
              <a:rPr lang="en-US" sz="1600" dirty="0"/>
              <a:t>, pages 441-450, Saint-Malo, France, June 2010. </a:t>
            </a:r>
            <a:r>
              <a:rPr lang="en-US" sz="1600" dirty="0">
                <a:hlinkClick r:id="rId7"/>
              </a:rPr>
              <a:t>Slides (ppt)</a:t>
            </a:r>
            <a:r>
              <a:rPr lang="en-US" sz="1600" dirty="0"/>
              <a:t> </a:t>
            </a:r>
            <a:endParaRPr lang="en-US" sz="1600" dirty="0" smtClean="0"/>
          </a:p>
          <a:p>
            <a:endParaRPr lang="en-US" sz="800" dirty="0" smtClean="0"/>
          </a:p>
          <a:p>
            <a:endParaRPr lang="en-US" sz="8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8"/>
              </a:rPr>
              <a:t>"Bottleneck Identification and Scheduling in Multithreaded Applications"</a:t>
            </a:r>
            <a:r>
              <a:rPr lang="en-US" sz="1600" dirty="0"/>
              <a:t> </a:t>
            </a:r>
            <a:br>
              <a:rPr lang="en-US" sz="1600" dirty="0"/>
            </a:br>
            <a:r>
              <a:rPr lang="en-US" sz="1600" i="1" dirty="0"/>
              <a:t>Proceedings of the </a:t>
            </a:r>
            <a:r>
              <a:rPr lang="en-US" sz="1600" i="1" dirty="0">
                <a:hlinkClick r:id="rId9"/>
              </a:rPr>
              <a:t>17th International Conference on Architectural Support for Programming Languages and Operating Systems</a:t>
            </a:r>
            <a:r>
              <a:rPr lang="en-US" sz="1600" i="1" dirty="0"/>
              <a:t> (</a:t>
            </a:r>
            <a:r>
              <a:rPr lang="en-US" sz="1600" b="1" i="1" dirty="0"/>
              <a:t>ASPLOS</a:t>
            </a:r>
            <a:r>
              <a:rPr lang="en-US" sz="1600" i="1" dirty="0"/>
              <a:t>)</a:t>
            </a:r>
            <a:r>
              <a:rPr lang="en-US" sz="1600" dirty="0"/>
              <a:t>, London, UK, March 2012. </a:t>
            </a:r>
            <a:r>
              <a:rPr lang="en-US" sz="1600" dirty="0">
                <a:hlinkClick r:id="rId10"/>
              </a:rPr>
              <a:t>Slides (ppt)</a:t>
            </a:r>
            <a:r>
              <a:rPr lang="en-US" sz="1600" dirty="0"/>
              <a:t> </a:t>
            </a:r>
            <a:r>
              <a:rPr lang="en-US" sz="1600" dirty="0">
                <a:hlinkClick r:id="rId11"/>
              </a:rPr>
              <a:t>(pdf)</a:t>
            </a:r>
            <a:endParaRPr lang="en-US" sz="800" dirty="0" smtClean="0"/>
          </a:p>
          <a:p>
            <a:endParaRPr lang="en-US" sz="16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176</a:t>
            </a:fld>
            <a:endParaRPr lang="en-US" altLang="en-US"/>
          </a:p>
        </p:txBody>
      </p:sp>
    </p:spTree>
    <p:extLst>
      <p:ext uri="{BB962C8B-B14F-4D97-AF65-F5344CB8AC3E}">
        <p14:creationId xmlns:p14="http://schemas.microsoft.com/office/powerpoint/2010/main" val="2709161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a:t>
            </a:r>
            <a:endParaRPr lang="en-US" dirty="0"/>
          </a:p>
        </p:txBody>
      </p:sp>
      <p:sp>
        <p:nvSpPr>
          <p:cNvPr id="3" name="Content Placeholder 2"/>
          <p:cNvSpPr>
            <a:spLocks noGrp="1"/>
          </p:cNvSpPr>
          <p:nvPr>
            <p:ph idx="1"/>
          </p:nvPr>
        </p:nvSpPr>
        <p:spPr>
          <a:xfrm>
            <a:off x="228600" y="928464"/>
            <a:ext cx="8915400" cy="4876800"/>
          </a:xfrm>
        </p:spPr>
        <p:txBody>
          <a:bodyPr/>
          <a:lstStyle/>
          <a:p>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Onur Mutlu,</a:t>
            </a:r>
            <a:br>
              <a:rPr lang="en-US" sz="1600" dirty="0"/>
            </a:br>
            <a:r>
              <a:rPr lang="en-US" sz="1600" b="1" dirty="0">
                <a:hlinkClick r:id="rId2"/>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3"/>
              </a:rPr>
              <a:t>39th International Symposium on Computer Architecture</a:t>
            </a:r>
            <a:r>
              <a:rPr lang="en-US" sz="1600" i="1" dirty="0"/>
              <a:t> (</a:t>
            </a:r>
            <a:r>
              <a:rPr lang="en-US" sz="1600" b="1" i="1" dirty="0"/>
              <a:t>ISCA</a:t>
            </a:r>
            <a:r>
              <a:rPr lang="en-US" sz="1600" i="1" dirty="0"/>
              <a:t>)</a:t>
            </a:r>
            <a:r>
              <a:rPr lang="en-US" sz="1600" dirty="0"/>
              <a:t>, Portland, OR, June 2012. </a:t>
            </a:r>
            <a:endParaRPr lang="en-US" sz="1600" dirty="0" smtClean="0"/>
          </a:p>
          <a:p>
            <a:endParaRPr lang="en-US" sz="800" dirty="0"/>
          </a:p>
          <a:p>
            <a:r>
              <a:rPr lang="en-US" sz="1600" dirty="0" err="1" smtClean="0"/>
              <a:t>Sai</a:t>
            </a:r>
            <a:r>
              <a:rPr lang="en-US" sz="1600" dirty="0" smtClean="0"/>
              <a:t> </a:t>
            </a:r>
            <a:r>
              <a:rPr lang="en-US" sz="1600" dirty="0" err="1"/>
              <a:t>Prashanth</a:t>
            </a:r>
            <a:r>
              <a:rPr lang="en-US" sz="1600" dirty="0"/>
              <a:t> </a:t>
            </a:r>
            <a:r>
              <a:rPr lang="en-US" sz="1600" dirty="0" err="1"/>
              <a:t>Muralidhara</a:t>
            </a:r>
            <a:r>
              <a:rPr lang="en-US" sz="1600" dirty="0"/>
              <a:t>, Lavanya Subramanian, Onur Mutlu,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a:t>
            </a:r>
          </a:p>
          <a:p>
            <a:endParaRPr lang="en-US" sz="800" dirty="0"/>
          </a:p>
          <a:p>
            <a:r>
              <a:rPr lang="en-US" sz="1600" dirty="0" err="1"/>
              <a:t>Yoongu</a:t>
            </a:r>
            <a:r>
              <a:rPr lang="en-US" sz="1600" dirty="0"/>
              <a:t> Kim, Michael </a:t>
            </a:r>
            <a:r>
              <a:rPr lang="en-US" sz="1600" dirty="0" err="1"/>
              <a:t>Papamichael</a:t>
            </a:r>
            <a:r>
              <a:rPr lang="en-US" sz="1600" dirty="0"/>
              <a:t>, Onur Mutlu,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6"/>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7"/>
              </a:rPr>
              <a:t>43rd International Symposium on Microarchitecture</a:t>
            </a:r>
            <a:r>
              <a:rPr lang="en-US" sz="1600" i="1" dirty="0"/>
              <a:t> (</a:t>
            </a:r>
            <a:r>
              <a:rPr lang="en-US" sz="1600" b="1" i="1" dirty="0"/>
              <a:t>MICRO</a:t>
            </a:r>
            <a:r>
              <a:rPr lang="en-US" sz="1600" i="1" dirty="0"/>
              <a:t>)</a:t>
            </a:r>
            <a:r>
              <a:rPr lang="en-US" sz="1600" dirty="0"/>
              <a:t>, pages 65-76, Atlanta, GA, December 2010. </a:t>
            </a:r>
            <a:r>
              <a:rPr lang="en-US" sz="1600" dirty="0">
                <a:hlinkClick r:id="rId8"/>
              </a:rPr>
              <a:t>Slides (pptx)</a:t>
            </a:r>
            <a:r>
              <a:rPr lang="en-US" sz="1600" dirty="0"/>
              <a:t> </a:t>
            </a:r>
            <a:r>
              <a:rPr lang="en-US" sz="1600" dirty="0">
                <a:hlinkClick r:id="rId9"/>
              </a:rPr>
              <a:t>(pdf)</a:t>
            </a:r>
            <a:r>
              <a:rPr lang="en-US" sz="1600" dirty="0"/>
              <a:t> </a:t>
            </a:r>
          </a:p>
          <a:p>
            <a:endParaRPr lang="en-US" sz="800" dirty="0"/>
          </a:p>
          <a:p>
            <a:r>
              <a:rPr lang="en-US" sz="1600" dirty="0" smtClean="0"/>
              <a:t>Eiman </a:t>
            </a:r>
            <a:r>
              <a:rPr lang="en-US" sz="1600" dirty="0"/>
              <a:t>Ebrahimi, Chang </a:t>
            </a:r>
            <a:r>
              <a:rPr lang="en-US" sz="1600" dirty="0" err="1"/>
              <a:t>Joo</a:t>
            </a:r>
            <a:r>
              <a:rPr lang="en-US" sz="1600" dirty="0"/>
              <a:t> Lee, Onur Mutlu, and Yale N. </a:t>
            </a:r>
            <a:r>
              <a:rPr lang="en-US" sz="1600" dirty="0" err="1"/>
              <a:t>Patt</a:t>
            </a:r>
            <a:r>
              <a:rPr lang="en-US" sz="1600" dirty="0"/>
              <a:t>,</a:t>
            </a:r>
            <a:br>
              <a:rPr lang="en-US" sz="1600" dirty="0"/>
            </a:br>
            <a:r>
              <a:rPr lang="en-US" sz="1600" b="1" dirty="0">
                <a:hlinkClick r:id="rId10"/>
              </a:rPr>
              <a:t>"Fairness via Source Throttling: A Configurable and High-Performance Fairness Substrate for Multi-Core Memory Systems"</a:t>
            </a:r>
            <a:r>
              <a:rPr lang="en-US" sz="1600" dirty="0"/>
              <a:t> </a:t>
            </a:r>
            <a:br>
              <a:rPr lang="en-US" sz="1600" dirty="0"/>
            </a:br>
            <a:r>
              <a:rPr lang="en-US" sz="1600" i="1" dirty="0">
                <a:hlinkClick r:id="rId11"/>
              </a:rPr>
              <a:t>ACM Transactions on Computer Systems</a:t>
            </a:r>
            <a:r>
              <a:rPr lang="en-US" sz="1600" i="1" dirty="0"/>
              <a:t> (</a:t>
            </a:r>
            <a:r>
              <a:rPr lang="en-US" sz="1600" b="1" i="1" dirty="0"/>
              <a:t>TOCS</a:t>
            </a:r>
            <a:r>
              <a:rPr lang="en-US" sz="1600" i="1" dirty="0"/>
              <a:t>)</a:t>
            </a:r>
            <a:r>
              <a:rPr lang="en-US" sz="1600" dirty="0"/>
              <a:t>, April 2012. </a:t>
            </a:r>
            <a:endParaRPr lang="en-US" sz="1600" dirty="0" smtClean="0"/>
          </a:p>
          <a:p>
            <a:endParaRPr lang="en-US" sz="16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177</a:t>
            </a:fld>
            <a:endParaRPr lang="en-US" altLang="en-US"/>
          </a:p>
        </p:txBody>
      </p:sp>
    </p:spTree>
    <p:extLst>
      <p:ext uri="{BB962C8B-B14F-4D97-AF65-F5344CB8AC3E}">
        <p14:creationId xmlns:p14="http://schemas.microsoft.com/office/powerpoint/2010/main" val="31344900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Onur Mutlu and Thomas Moscibroda, </a:t>
            </a:r>
            <a:br>
              <a:rPr lang="en-US" sz="1600" dirty="0"/>
            </a:br>
            <a:r>
              <a:rPr lang="en-US" sz="1600" b="1" dirty="0">
                <a:hlinkClick r:id="rId2"/>
              </a:rPr>
              <a:t>"Parallelism-Aware Batch Scheduling: Enabling High-Performance and Fair Memory Controllers"</a:t>
            </a:r>
            <a:r>
              <a:rPr lang="en-US" sz="1600" dirty="0"/>
              <a:t/>
            </a:r>
            <a:br>
              <a:rPr lang="en-US" sz="1600" dirty="0"/>
            </a:br>
            <a:r>
              <a:rPr lang="en-US" sz="1600" i="1" dirty="0">
                <a:hlinkClick r:id="rId3"/>
              </a:rPr>
              <a:t>IEEE Micro</a:t>
            </a:r>
            <a:r>
              <a:rPr lang="en-US" sz="1600" i="1" dirty="0"/>
              <a:t>, Special Issue: Micro's Top Picks from 2008 Computer Architecture Conferences (</a:t>
            </a:r>
            <a:r>
              <a:rPr lang="en-US" sz="1600" b="1" i="1" dirty="0"/>
              <a:t>MICRO TOP PICKS</a:t>
            </a:r>
            <a:r>
              <a:rPr lang="en-US" sz="1600" i="1" dirty="0"/>
              <a:t>)</a:t>
            </a:r>
            <a:r>
              <a:rPr lang="en-US" sz="1600" dirty="0"/>
              <a:t>, Vol. 29, No. 1, pages 22-32, January/February 2009. </a:t>
            </a:r>
            <a:endParaRPr lang="en-US" sz="1600" dirty="0" smtClean="0"/>
          </a:p>
          <a:p>
            <a:endParaRPr lang="en-US" sz="1600" dirty="0"/>
          </a:p>
          <a:p>
            <a:r>
              <a:rPr lang="en-US" sz="1600" dirty="0"/>
              <a:t>Onur Mutlu and Thomas Moscibroda, </a:t>
            </a:r>
            <a:br>
              <a:rPr lang="en-US" sz="1600" dirty="0"/>
            </a:br>
            <a:r>
              <a:rPr lang="en-US" sz="1600" b="1" dirty="0">
                <a:hlinkClick r:id="rId4"/>
              </a:rPr>
              <a:t>"Stall-Time Fair Memory Access Scheduling for Chip Multiprocessors"</a:t>
            </a:r>
            <a:r>
              <a:rPr lang="en-US" sz="1600" dirty="0"/>
              <a:t> </a:t>
            </a:r>
            <a:br>
              <a:rPr lang="en-US" sz="1600" dirty="0"/>
            </a:br>
            <a:r>
              <a:rPr lang="en-US" sz="1600" i="1" dirty="0"/>
              <a:t>Proceedings of the </a:t>
            </a:r>
            <a:r>
              <a:rPr lang="en-US" sz="1600" i="1" dirty="0">
                <a:hlinkClick r:id="rId5"/>
              </a:rPr>
              <a:t>40th International Symposium on Microarchitecture</a:t>
            </a:r>
            <a:r>
              <a:rPr lang="en-US" sz="1600" i="1" dirty="0"/>
              <a:t> (</a:t>
            </a:r>
            <a:r>
              <a:rPr lang="en-US" sz="1600" b="1" i="1" dirty="0"/>
              <a:t>MICRO</a:t>
            </a:r>
            <a:r>
              <a:rPr lang="en-US" sz="1600" i="1" dirty="0"/>
              <a:t>)</a:t>
            </a:r>
            <a:r>
              <a:rPr lang="en-US" sz="1600" dirty="0"/>
              <a:t>, pages 146-158, Chicago, IL, December 2007. </a:t>
            </a:r>
            <a:r>
              <a:rPr lang="en-US" sz="1600" dirty="0">
                <a:hlinkClick r:id="rId6"/>
              </a:rPr>
              <a:t>Slides (ppt)</a:t>
            </a:r>
            <a:r>
              <a:rPr lang="en-US" sz="1600" dirty="0"/>
              <a:t> </a:t>
            </a:r>
            <a:endParaRPr lang="en-US" sz="1600" dirty="0" smtClean="0"/>
          </a:p>
          <a:p>
            <a:endParaRPr lang="en-US" sz="1600" dirty="0"/>
          </a:p>
          <a:p>
            <a:r>
              <a:rPr lang="en-US" sz="1600" dirty="0" smtClean="0"/>
              <a:t>Thomas </a:t>
            </a:r>
            <a:r>
              <a:rPr lang="en-US" sz="1600" dirty="0"/>
              <a:t>Moscibroda and Onur Mutlu, </a:t>
            </a:r>
            <a:br>
              <a:rPr lang="en-US" sz="1600" dirty="0"/>
            </a:br>
            <a:r>
              <a:rPr lang="en-US" sz="1600" b="1" dirty="0">
                <a:hlinkClick r:id="rId7"/>
              </a:rPr>
              <a:t>"Memory Performance Attacks: Denial of Memory Service in Multi-Core Systems"</a:t>
            </a:r>
            <a:r>
              <a:rPr lang="en-US" sz="1600" dirty="0"/>
              <a:t> </a:t>
            </a:r>
            <a:br>
              <a:rPr lang="en-US" sz="1600" dirty="0"/>
            </a:br>
            <a:r>
              <a:rPr lang="en-US" sz="1600" i="1" dirty="0"/>
              <a:t>Proceedings of the </a:t>
            </a:r>
            <a:r>
              <a:rPr lang="en-US" sz="1600" i="1" dirty="0">
                <a:hlinkClick r:id="rId8"/>
              </a:rPr>
              <a:t>16th USENIX Security Symposium</a:t>
            </a:r>
            <a:r>
              <a:rPr lang="en-US" sz="1600" i="1" dirty="0"/>
              <a:t> (</a:t>
            </a:r>
            <a:r>
              <a:rPr lang="en-US" sz="1600" b="1" i="1" dirty="0"/>
              <a:t>USENIX SECURITY</a:t>
            </a:r>
            <a:r>
              <a:rPr lang="en-US" sz="1600" i="1" dirty="0"/>
              <a:t>)</a:t>
            </a:r>
            <a:r>
              <a:rPr lang="en-US" sz="1600" dirty="0"/>
              <a:t>, pages 257-274, Boston, MA, August 2007. </a:t>
            </a:r>
            <a:r>
              <a:rPr lang="en-US" sz="1600" dirty="0">
                <a:hlinkClick r:id="rId9"/>
              </a:rPr>
              <a:t>Slides (ppt</a:t>
            </a:r>
            <a:r>
              <a:rPr lang="en-US" sz="1600" dirty="0" smtClean="0">
                <a:hlinkClick r:id="rId9"/>
              </a:rPr>
              <a:t>)</a:t>
            </a:r>
            <a:endParaRPr lang="en-US" sz="1600" dirty="0" smtClean="0"/>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178</a:t>
            </a:fld>
            <a:endParaRPr lang="en-US" altLang="en-US"/>
          </a:p>
        </p:txBody>
      </p:sp>
    </p:spTree>
    <p:extLst>
      <p:ext uri="{BB962C8B-B14F-4D97-AF65-F5344CB8AC3E}">
        <p14:creationId xmlns:p14="http://schemas.microsoft.com/office/powerpoint/2010/main" val="183779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Eiman Ebrahimi, </a:t>
            </a:r>
            <a:r>
              <a:rPr lang="en-US" sz="1600" dirty="0" err="1"/>
              <a:t>Rustam</a:t>
            </a:r>
            <a:r>
              <a:rPr lang="en-US" sz="1600" dirty="0"/>
              <a:t> </a:t>
            </a:r>
            <a:r>
              <a:rPr lang="en-US" sz="1600" dirty="0" err="1"/>
              <a:t>Miftakhutdinov</a:t>
            </a:r>
            <a:r>
              <a:rPr lang="en-US" sz="1600" dirty="0"/>
              <a:t>, Chris Fallin, Chang </a:t>
            </a:r>
            <a:r>
              <a:rPr lang="en-US" sz="1600" dirty="0" err="1"/>
              <a:t>Joo</a:t>
            </a:r>
            <a:r>
              <a:rPr lang="en-US" sz="1600" dirty="0"/>
              <a:t> Lee, Onur Mutlu, and Yale N. </a:t>
            </a:r>
            <a:r>
              <a:rPr lang="en-US" sz="1600" dirty="0" err="1"/>
              <a:t>Patt</a:t>
            </a:r>
            <a:r>
              <a:rPr lang="en-US" sz="1600" dirty="0"/>
              <a:t>, </a:t>
            </a:r>
            <a:br>
              <a:rPr lang="en-US" sz="1600" dirty="0"/>
            </a:br>
            <a:r>
              <a:rPr lang="en-US" sz="1600" b="1" dirty="0">
                <a:hlinkClick r:id="rId2"/>
              </a:rPr>
              <a:t>"Parallel Application Memory Scheduling"</a:t>
            </a:r>
            <a:r>
              <a:rPr lang="en-US" sz="1600" dirty="0"/>
              <a:t/>
            </a:r>
            <a:br>
              <a:rPr lang="en-US" sz="1600" dirty="0"/>
            </a:br>
            <a:r>
              <a:rPr lang="en-US" sz="1600" i="1" dirty="0"/>
              <a:t>Proceedings of the </a:t>
            </a:r>
            <a:r>
              <a:rPr lang="en-US" sz="1600" i="1" dirty="0">
                <a:hlinkClick r:id="rId3"/>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4"/>
              </a:rPr>
              <a:t>Slides (pptx)</a:t>
            </a:r>
            <a:r>
              <a:rPr lang="en-US" sz="1600" dirty="0"/>
              <a:t> </a:t>
            </a:r>
            <a:endParaRPr lang="en-US" sz="1600" dirty="0" smtClean="0"/>
          </a:p>
          <a:p>
            <a:endParaRPr lang="en-US" sz="1600" dirty="0" smtClean="0"/>
          </a:p>
          <a:p>
            <a:r>
              <a:rPr lang="en-US" sz="1600" dirty="0" smtClean="0"/>
              <a:t>Boris </a:t>
            </a:r>
            <a:r>
              <a:rPr lang="en-US" sz="1600" dirty="0"/>
              <a:t>Grot, Joel </a:t>
            </a:r>
            <a:r>
              <a:rPr lang="en-US" sz="1600" dirty="0" err="1"/>
              <a:t>Hestness</a:t>
            </a:r>
            <a:r>
              <a:rPr lang="en-US" sz="1600" dirty="0"/>
              <a:t>, Stephen W. </a:t>
            </a:r>
            <a:r>
              <a:rPr lang="en-US" sz="1600" dirty="0" err="1"/>
              <a:t>Keckler</a:t>
            </a:r>
            <a:r>
              <a:rPr lang="en-US" sz="1600" dirty="0"/>
              <a:t>, and Onur Mutlu,</a:t>
            </a:r>
            <a:br>
              <a:rPr lang="en-US" sz="1600" dirty="0"/>
            </a:br>
            <a:r>
              <a:rPr lang="en-US" sz="1600" b="1" dirty="0">
                <a:hlinkClick r:id="rId5"/>
              </a:rPr>
              <a:t>"Kilo-NOC: A Heterogeneous Network-on-Chip Architecture for Scalability and Service Guarantees"</a:t>
            </a:r>
            <a:r>
              <a:rPr lang="en-US" sz="1600" dirty="0"/>
              <a:t/>
            </a:r>
            <a:br>
              <a:rPr lang="en-US" sz="1600" dirty="0"/>
            </a:br>
            <a:r>
              <a:rPr lang="en-US" sz="1600" i="1" dirty="0"/>
              <a:t>Proceedings of the </a:t>
            </a:r>
            <a:r>
              <a:rPr lang="en-US" sz="1600" i="1" dirty="0">
                <a:hlinkClick r:id="rId6"/>
              </a:rPr>
              <a:t>38th International Symposium on Computer Architecture</a:t>
            </a:r>
            <a:r>
              <a:rPr lang="en-US" sz="1600" i="1" dirty="0"/>
              <a:t> (</a:t>
            </a:r>
            <a:r>
              <a:rPr lang="en-US" sz="1600" b="1" i="1" dirty="0"/>
              <a:t>ISCA</a:t>
            </a:r>
            <a:r>
              <a:rPr lang="en-US" sz="1600" i="1" dirty="0"/>
              <a:t>)</a:t>
            </a:r>
            <a:r>
              <a:rPr lang="en-US" sz="1600" dirty="0"/>
              <a:t>, San Jose, CA, June 2011. </a:t>
            </a:r>
            <a:r>
              <a:rPr lang="en-US" sz="1600" dirty="0">
                <a:hlinkClick r:id="rId7"/>
              </a:rPr>
              <a:t>Slides (pptx)</a:t>
            </a:r>
            <a:r>
              <a:rPr lang="en-US" sz="1600" dirty="0"/>
              <a:t> </a:t>
            </a:r>
            <a:br>
              <a:rPr lang="en-US" sz="1600" dirty="0"/>
            </a:br>
            <a:endParaRPr lang="en-US" sz="1600" dirty="0" smtClean="0"/>
          </a:p>
          <a:p>
            <a:r>
              <a:rPr lang="en-US" sz="1600" dirty="0" err="1"/>
              <a:t>Reetuparna</a:t>
            </a:r>
            <a:r>
              <a:rPr lang="en-US" sz="1600" dirty="0"/>
              <a:t> Das, Onur Mutlu, Thomas Moscibroda, and Chita R. Das,</a:t>
            </a:r>
            <a:br>
              <a:rPr lang="en-US" sz="1600" dirty="0"/>
            </a:br>
            <a:r>
              <a:rPr lang="en-US" sz="1600" b="1" dirty="0">
                <a:hlinkClick r:id="rId8"/>
              </a:rPr>
              <a:t>"Application-Aware Prioritization Mechanisms for On-Chip Networks"</a:t>
            </a:r>
            <a:r>
              <a:rPr lang="en-US" sz="1600" dirty="0"/>
              <a:t> </a:t>
            </a:r>
            <a:br>
              <a:rPr lang="en-US" sz="1600" dirty="0"/>
            </a:br>
            <a:r>
              <a:rPr lang="en-US" sz="1600" i="1" dirty="0"/>
              <a:t>Proceedings of the </a:t>
            </a:r>
            <a:r>
              <a:rPr lang="en-US" sz="1600" i="1" dirty="0">
                <a:hlinkClick r:id="rId9"/>
              </a:rPr>
              <a:t>42nd International Symposium on Microarchitecture</a:t>
            </a:r>
            <a:r>
              <a:rPr lang="en-US" sz="1600" i="1" dirty="0"/>
              <a:t> (</a:t>
            </a:r>
            <a:r>
              <a:rPr lang="en-US" sz="1600" b="1" i="1" dirty="0"/>
              <a:t>MICRO</a:t>
            </a:r>
            <a:r>
              <a:rPr lang="en-US" sz="1600" i="1" dirty="0"/>
              <a:t>)</a:t>
            </a:r>
            <a:r>
              <a:rPr lang="en-US" sz="1600" dirty="0"/>
              <a:t>, pages 280-291, New York, NY, December 2009. </a:t>
            </a:r>
            <a:r>
              <a:rPr lang="en-US" sz="1600" dirty="0">
                <a:hlinkClick r:id="rId10"/>
              </a:rPr>
              <a:t>Slides (pptx)</a:t>
            </a:r>
            <a:r>
              <a:rPr lang="en-US" sz="1600" dirty="0"/>
              <a:t> </a:t>
            </a:r>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179</a:t>
            </a:fld>
            <a:endParaRPr lang="en-US" altLang="en-US"/>
          </a:p>
        </p:txBody>
      </p:sp>
    </p:spTree>
    <p:extLst>
      <p:ext uri="{BB962C8B-B14F-4D97-AF65-F5344CB8AC3E}">
        <p14:creationId xmlns:p14="http://schemas.microsoft.com/office/powerpoint/2010/main" val="62808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24579"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r>
              <a:rPr lang="en-US" sz="2300" dirty="0">
                <a:solidFill>
                  <a:srgbClr val="FF0000"/>
                </a:solidFill>
                <a:latin typeface="Tahoma" charset="0"/>
                <a:ea typeface="ＭＳ Ｐゴシック" charset="0"/>
                <a:cs typeface="ＭＳ Ｐゴシック" charset="0"/>
              </a:rPr>
              <a:t>Morph software components </a:t>
            </a:r>
            <a:r>
              <a:rPr lang="en-US" sz="2300" dirty="0">
                <a:latin typeface="Tahoma" charset="0"/>
                <a:ea typeface="ＭＳ Ｐゴシック" charset="0"/>
                <a:cs typeface="ＭＳ Ｐゴシック" charset="0"/>
              </a:rPr>
              <a:t>to match asymmetric HW components </a:t>
            </a:r>
          </a:p>
          <a:p>
            <a:pPr lvl="1" eaLnBrk="1" hangingPunct="1"/>
            <a:r>
              <a:rPr lang="en-US" dirty="0">
                <a:latin typeface="Tahoma" charset="0"/>
                <a:ea typeface="ＭＳ Ｐゴシック" charset="0"/>
              </a:rPr>
              <a:t>Multiple versions for different resource characteristics</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FB7AD1-BF2C-9240-B62F-72A465F9CD30}" type="slidenum">
              <a:rPr lang="en-US" sz="1600">
                <a:latin typeface="Garamond" charset="0"/>
              </a:rPr>
              <a:pPr eaLnBrk="1" hangingPunct="1"/>
              <a:t>18</a:t>
            </a:fld>
            <a:endParaRPr lang="en-US" sz="1600">
              <a:latin typeface="Garamond" charset="0"/>
            </a:endParaRPr>
          </a:p>
        </p:txBody>
      </p:sp>
      <p:pic>
        <p:nvPicPr>
          <p:cNvPr id="24581"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48000"/>
            <a:ext cx="1270863" cy="369332"/>
          </a:xfrm>
          <a:prstGeom prst="rect">
            <a:avLst/>
          </a:prstGeom>
          <a:noFill/>
        </p:spPr>
        <p:txBody>
          <a:bodyPr wrap="none" rtlCol="0">
            <a:spAutoFit/>
          </a:bodyPr>
          <a:lstStyle/>
          <a:p>
            <a:r>
              <a:rPr lang="en-US" b="1" dirty="0" smtClean="0">
                <a:solidFill>
                  <a:schemeClr val="tx2"/>
                </a:solidFill>
              </a:rPr>
              <a:t>Version 1</a:t>
            </a:r>
            <a:endParaRPr lang="en-US" b="1" dirty="0">
              <a:solidFill>
                <a:schemeClr val="tx2"/>
              </a:solidFill>
            </a:endParaRP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352800"/>
            <a:ext cx="1270863" cy="369332"/>
          </a:xfrm>
          <a:prstGeom prst="rect">
            <a:avLst/>
          </a:prstGeom>
          <a:noFill/>
        </p:spPr>
        <p:txBody>
          <a:bodyPr wrap="none" rtlCol="0">
            <a:spAutoFit/>
          </a:bodyPr>
          <a:lstStyle/>
          <a:p>
            <a:r>
              <a:rPr lang="en-US" b="1" dirty="0" smtClean="0">
                <a:solidFill>
                  <a:srgbClr val="0000FF"/>
                </a:solidFill>
              </a:rPr>
              <a:t>Version 2</a:t>
            </a:r>
            <a:endParaRPr lang="en-US" b="1" dirty="0">
              <a:solidFill>
                <a:srgbClr val="0000FF"/>
              </a:solidFill>
            </a:endParaRP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39" y="3658030"/>
            <a:ext cx="1270863" cy="369332"/>
          </a:xfrm>
          <a:prstGeom prst="rect">
            <a:avLst/>
          </a:prstGeom>
          <a:noFill/>
        </p:spPr>
        <p:txBody>
          <a:bodyPr wrap="none" rtlCol="0">
            <a:spAutoFit/>
          </a:bodyPr>
          <a:lstStyle/>
          <a:p>
            <a:r>
              <a:rPr lang="en-US" b="1" dirty="0" smtClean="0">
                <a:solidFill>
                  <a:srgbClr val="FF0000"/>
                </a:solidFill>
              </a:rPr>
              <a:t>Version </a:t>
            </a:r>
            <a:r>
              <a:rPr lang="en-US" b="1" dirty="0">
                <a:solidFill>
                  <a:srgbClr val="FF0000"/>
                </a:solidFill>
              </a:rPr>
              <a:t>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69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Justin Meza, </a:t>
            </a:r>
            <a:r>
              <a:rPr lang="en-US" sz="1600" dirty="0" err="1"/>
              <a:t>Jichuan</a:t>
            </a:r>
            <a:r>
              <a:rPr lang="en-US" sz="1600" dirty="0"/>
              <a:t> Chang, </a:t>
            </a:r>
            <a:r>
              <a:rPr lang="en-US" sz="1600" dirty="0" err="1"/>
              <a:t>HanBin</a:t>
            </a:r>
            <a:r>
              <a:rPr lang="en-US" sz="1600" dirty="0"/>
              <a:t> Yoon, Onur Mutlu, and </a:t>
            </a:r>
            <a:r>
              <a:rPr lang="en-US" sz="1600" dirty="0" err="1"/>
              <a:t>Parthasarathy</a:t>
            </a:r>
            <a:r>
              <a:rPr lang="en-US" sz="1600" dirty="0"/>
              <a:t> </a:t>
            </a:r>
            <a:r>
              <a:rPr lang="en-US" sz="1600" dirty="0" err="1"/>
              <a:t>Ranganathan</a:t>
            </a:r>
            <a:r>
              <a:rPr lang="en-US" sz="1600" dirty="0"/>
              <a:t>, </a:t>
            </a:r>
            <a:br>
              <a:rPr lang="en-US" sz="1600" dirty="0"/>
            </a:br>
            <a:r>
              <a:rPr lang="en-US" sz="1600" b="1" dirty="0">
                <a:hlinkClick r:id="rId2"/>
              </a:rPr>
              <a:t>"Enabling Efficient and Scalable Hybrid Memories Using Fine-Granularity DRAM Cache Management"</a:t>
            </a:r>
            <a:r>
              <a:rPr lang="en-US" sz="1600" dirty="0"/>
              <a:t/>
            </a:r>
            <a:br>
              <a:rPr lang="en-US" sz="1600" dirty="0"/>
            </a:br>
            <a:r>
              <a:rPr lang="en-US" sz="1600" i="1" dirty="0">
                <a:hlinkClick r:id="rId3"/>
              </a:rPr>
              <a:t>IEEE Computer Architecture Letters</a:t>
            </a:r>
            <a:r>
              <a:rPr lang="en-US" sz="1600" i="1" dirty="0"/>
              <a:t> (</a:t>
            </a:r>
            <a:r>
              <a:rPr lang="en-US" sz="1600" b="1" i="1" dirty="0"/>
              <a:t>CAL</a:t>
            </a:r>
            <a:r>
              <a:rPr lang="en-US" sz="1600" i="1" dirty="0"/>
              <a:t>)</a:t>
            </a:r>
            <a:r>
              <a:rPr lang="en-US" sz="1600" dirty="0"/>
              <a:t>, May 2012</a:t>
            </a:r>
            <a:r>
              <a:rPr lang="en-US" sz="1600" dirty="0" smtClean="0"/>
              <a:t>.</a:t>
            </a:r>
          </a:p>
          <a:p>
            <a:endParaRPr lang="en-US" sz="800" dirty="0"/>
          </a:p>
          <a:p>
            <a:r>
              <a:rPr lang="en-US" sz="1600" dirty="0" err="1" smtClean="0"/>
              <a:t>HanBin</a:t>
            </a:r>
            <a:r>
              <a:rPr lang="en-US" sz="1600" dirty="0" smtClean="0"/>
              <a:t> </a:t>
            </a:r>
            <a:r>
              <a:rPr lang="en-US" sz="1600" dirty="0"/>
              <a:t>Yoon, Justin Meza, </a:t>
            </a:r>
            <a:r>
              <a:rPr lang="en-US" sz="1600" dirty="0" err="1"/>
              <a:t>Rachata</a:t>
            </a:r>
            <a:r>
              <a:rPr lang="en-US" sz="1600" dirty="0"/>
              <a:t> </a:t>
            </a:r>
            <a:r>
              <a:rPr lang="en-US" sz="1600" dirty="0" err="1"/>
              <a:t>Ausavarungnirun</a:t>
            </a:r>
            <a:r>
              <a:rPr lang="en-US" sz="1600" dirty="0"/>
              <a:t>, Rachael Harding, and Onur Mutlu,</a:t>
            </a:r>
            <a:br>
              <a:rPr lang="en-US" sz="1600" dirty="0"/>
            </a:br>
            <a:r>
              <a:rPr lang="en-US" sz="1600" b="1" dirty="0">
                <a:hlinkClick r:id="rId4"/>
              </a:rPr>
              <a:t>"Row Buffer Locality-Aware Data Placement in Hybrid Memories"</a:t>
            </a:r>
            <a:r>
              <a:rPr lang="en-US" sz="1600" dirty="0"/>
              <a:t/>
            </a:r>
            <a:br>
              <a:rPr lang="en-US" sz="1600" dirty="0"/>
            </a:br>
            <a:r>
              <a:rPr lang="en-US" sz="1600" dirty="0"/>
              <a:t>SAFARI Technical Report, TR-SAFARI-2011-005, Carnegie Mellon University, September 2011. </a:t>
            </a:r>
            <a:endParaRPr lang="en-US" sz="1600" dirty="0" smtClean="0"/>
          </a:p>
          <a:p>
            <a:endParaRPr lang="en-US" sz="800" dirty="0"/>
          </a:p>
          <a:p>
            <a:r>
              <a:rPr lang="en-US" sz="1600" dirty="0"/>
              <a:t>Benjamin C. Lee,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5"/>
              </a:rPr>
              <a:t>"Architecting Phase Change Memory as a Scalable DRAM Alternative"</a:t>
            </a:r>
            <a:r>
              <a:rPr lang="en-US" sz="1600" dirty="0"/>
              <a:t/>
            </a:r>
            <a:br>
              <a:rPr lang="en-US" sz="1600" dirty="0"/>
            </a:br>
            <a:r>
              <a:rPr lang="en-US" sz="1600" i="1" dirty="0"/>
              <a:t>Proceedings of the </a:t>
            </a:r>
            <a:r>
              <a:rPr lang="en-US" sz="1600" i="1" dirty="0">
                <a:hlinkClick r:id="rId6"/>
              </a:rPr>
              <a:t>36th International Symposium on Computer Architecture</a:t>
            </a:r>
            <a:r>
              <a:rPr lang="en-US" sz="1600" i="1" dirty="0"/>
              <a:t> (</a:t>
            </a:r>
            <a:r>
              <a:rPr lang="en-US" sz="1600" b="1" i="1" dirty="0"/>
              <a:t>ISCA</a:t>
            </a:r>
            <a:r>
              <a:rPr lang="en-US" sz="1600" i="1" dirty="0"/>
              <a:t>)</a:t>
            </a:r>
            <a:r>
              <a:rPr lang="en-US" sz="1600" dirty="0"/>
              <a:t>, pages 2-13, Austin, TX, June 2009. </a:t>
            </a:r>
            <a:r>
              <a:rPr lang="en-US" sz="1600" dirty="0">
                <a:hlinkClick r:id="rId7"/>
              </a:rPr>
              <a:t>Slides (pdf)</a:t>
            </a:r>
            <a:r>
              <a:rPr lang="en-US" sz="1600" dirty="0"/>
              <a:t> </a:t>
            </a:r>
          </a:p>
          <a:p>
            <a:endParaRPr lang="en-US" sz="800" dirty="0" smtClean="0"/>
          </a:p>
          <a:p>
            <a:r>
              <a:rPr lang="en-US" sz="1600" dirty="0"/>
              <a:t>Benjamin C. Lee, Ping Zhou, Jun Yang, </a:t>
            </a:r>
            <a:r>
              <a:rPr lang="en-US" sz="1600" dirty="0" err="1"/>
              <a:t>Youtao</a:t>
            </a:r>
            <a:r>
              <a:rPr lang="en-US" sz="1600" dirty="0"/>
              <a:t> Zhang, Bo Zhao,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8"/>
              </a:rPr>
              <a:t>"Phase Change Technology and the Future of Main Memory"</a:t>
            </a:r>
            <a:r>
              <a:rPr lang="en-US" sz="1600" dirty="0"/>
              <a:t/>
            </a:r>
            <a:br>
              <a:rPr lang="en-US" sz="1600" dirty="0"/>
            </a:br>
            <a:r>
              <a:rPr lang="en-US" sz="1600" i="1" dirty="0">
                <a:hlinkClick r:id="rId9"/>
              </a:rPr>
              <a:t>IEEE Micro</a:t>
            </a:r>
            <a:r>
              <a:rPr lang="en-US" sz="1600" i="1" dirty="0"/>
              <a:t>, Special Issue: Micro's Top Picks from 2009 Computer Architecture Conferences (</a:t>
            </a:r>
            <a:r>
              <a:rPr lang="en-US" sz="1600" b="1" i="1" dirty="0"/>
              <a:t>MICRO TOP PICKS</a:t>
            </a:r>
            <a:r>
              <a:rPr lang="en-US" sz="1600" i="1" dirty="0"/>
              <a:t>)</a:t>
            </a:r>
            <a:r>
              <a:rPr lang="en-US" sz="1600" dirty="0"/>
              <a:t>, Vol. 30, No. 1, pages 60-70, January/February 2010.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180</a:t>
            </a:fld>
            <a:endParaRPr lang="en-US" altLang="en-US"/>
          </a:p>
        </p:txBody>
      </p:sp>
    </p:spTree>
    <p:extLst>
      <p:ext uri="{BB962C8B-B14F-4D97-AF65-F5344CB8AC3E}">
        <p14:creationId xmlns:p14="http://schemas.microsoft.com/office/powerpoint/2010/main" val="117248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a:t>
            </a:r>
            <a:endParaRPr lang="en-US" dirty="0"/>
          </a:p>
        </p:txBody>
      </p:sp>
      <p:sp>
        <p:nvSpPr>
          <p:cNvPr id="3" name="Content Placeholder 2"/>
          <p:cNvSpPr>
            <a:spLocks noGrp="1"/>
          </p:cNvSpPr>
          <p:nvPr>
            <p:ph idx="1"/>
          </p:nvPr>
        </p:nvSpPr>
        <p:spPr/>
        <p:txBody>
          <a:bodyPr/>
          <a:lstStyle/>
          <a:p>
            <a:r>
              <a:rPr lang="en-US" sz="1800" dirty="0"/>
              <a:t>Yu </a:t>
            </a:r>
            <a:r>
              <a:rPr lang="en-US" sz="1800" dirty="0" err="1"/>
              <a:t>Cai</a:t>
            </a:r>
            <a:r>
              <a:rPr lang="en-US" sz="1800" dirty="0"/>
              <a:t>, Eric F. </a:t>
            </a:r>
            <a:r>
              <a:rPr lang="en-US" sz="1800" dirty="0" err="1"/>
              <a:t>Haratsch</a:t>
            </a:r>
            <a:r>
              <a:rPr lang="en-US" sz="1800" dirty="0"/>
              <a:t>, </a:t>
            </a:r>
            <a:r>
              <a:rPr lang="en-US" sz="1800" u="sng" dirty="0"/>
              <a:t>Onur Mutlu</a:t>
            </a:r>
            <a:r>
              <a:rPr lang="en-US" sz="1800" dirty="0"/>
              <a:t>, and Ken Mai,</a:t>
            </a:r>
            <a:br>
              <a:rPr lang="en-US" sz="1800" dirty="0"/>
            </a:br>
            <a:r>
              <a:rPr lang="en-US" sz="1800" b="1" dirty="0">
                <a:hlinkClick r:id="rId2"/>
              </a:rPr>
              <a:t>"Error Patterns in MLC NAND Flash Memory: Measurement, Characterization, and Analysis"</a:t>
            </a:r>
            <a:r>
              <a:rPr lang="en-US" sz="1800" dirty="0"/>
              <a:t> </a:t>
            </a:r>
            <a:br>
              <a:rPr lang="en-US" sz="1800" dirty="0"/>
            </a:br>
            <a:r>
              <a:rPr lang="en-US" sz="1800" i="1" dirty="0"/>
              <a:t>Proceedings of the </a:t>
            </a:r>
            <a:r>
              <a:rPr lang="en-US" sz="1800" i="1" dirty="0">
                <a:hlinkClick r:id="rId3"/>
              </a:rPr>
              <a:t>Design, Automation, and Test in Europe Conference</a:t>
            </a:r>
            <a:r>
              <a:rPr lang="en-US" sz="1800" i="1" dirty="0"/>
              <a:t> (</a:t>
            </a:r>
            <a:r>
              <a:rPr lang="en-US" sz="1800" b="1" i="1" dirty="0"/>
              <a:t>DATE</a:t>
            </a:r>
            <a:r>
              <a:rPr lang="en-US" sz="1800" i="1" dirty="0"/>
              <a:t>)</a:t>
            </a:r>
            <a:r>
              <a:rPr lang="en-US" sz="1800" dirty="0"/>
              <a:t>, Dresden, Germany, March 2012. </a:t>
            </a:r>
            <a:r>
              <a:rPr lang="en-US" sz="1800" dirty="0">
                <a:hlinkClick r:id="rId4"/>
              </a:rPr>
              <a:t>Slides (ppt)</a:t>
            </a:r>
            <a:endParaRPr lang="en-US" sz="18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181</a:t>
            </a:fld>
            <a:endParaRPr lang="en-US"/>
          </a:p>
        </p:txBody>
      </p:sp>
    </p:spTree>
    <p:extLst>
      <p:ext uri="{BB962C8B-B14F-4D97-AF65-F5344CB8AC3E}">
        <p14:creationId xmlns:p14="http://schemas.microsoft.com/office/powerpoint/2010/main" val="384879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Tolerance</a:t>
            </a:r>
            <a:endParaRPr lang="en-US" dirty="0"/>
          </a:p>
        </p:txBody>
      </p:sp>
      <p:sp>
        <p:nvSpPr>
          <p:cNvPr id="3" name="Content Placeholder 2"/>
          <p:cNvSpPr>
            <a:spLocks noGrp="1"/>
          </p:cNvSpPr>
          <p:nvPr>
            <p:ph idx="1"/>
          </p:nvPr>
        </p:nvSpPr>
        <p:spPr/>
        <p:txBody>
          <a:bodyPr/>
          <a:lstStyle/>
          <a:p>
            <a:r>
              <a:rPr lang="en-US" sz="1800" u="sng" dirty="0"/>
              <a:t>Onur Mutlu</a:t>
            </a:r>
            <a:r>
              <a:rPr lang="en-US" sz="1800" dirty="0"/>
              <a:t>, Jared Stark, Chris Wilkerson, and Yale N. </a:t>
            </a:r>
            <a:r>
              <a:rPr lang="en-US" sz="1800" dirty="0" err="1"/>
              <a:t>Patt</a:t>
            </a:r>
            <a:r>
              <a:rPr lang="en-US" sz="1800" dirty="0"/>
              <a:t>, </a:t>
            </a:r>
            <a:br>
              <a:rPr lang="en-US" sz="1800" dirty="0"/>
            </a:br>
            <a:r>
              <a:rPr lang="en-US" sz="1800" b="1" dirty="0">
                <a:hlinkClick r:id="rId2"/>
              </a:rPr>
              <a:t>"Runahead Execution: An Alternative to Very Large Instruction Windows for Out-of-order Processors"</a:t>
            </a:r>
            <a:r>
              <a:rPr lang="en-US" sz="1800" dirty="0"/>
              <a:t/>
            </a:r>
            <a:br>
              <a:rPr lang="en-US" sz="1800" dirty="0"/>
            </a:br>
            <a:r>
              <a:rPr lang="en-US" sz="1800" i="1" dirty="0"/>
              <a:t>Proceedings of the </a:t>
            </a:r>
            <a:r>
              <a:rPr lang="en-US" sz="1800" i="1" dirty="0">
                <a:hlinkClick r:id="rId3"/>
              </a:rPr>
              <a:t>9th International Symposium on High-Performance Computer Architecture</a:t>
            </a:r>
            <a:r>
              <a:rPr lang="en-US" sz="1800" i="1" dirty="0"/>
              <a:t> (</a:t>
            </a:r>
            <a:r>
              <a:rPr lang="en-US" sz="1800" b="1" i="1" dirty="0"/>
              <a:t>HPCA</a:t>
            </a:r>
            <a:r>
              <a:rPr lang="en-US" sz="1800" i="1" dirty="0"/>
              <a:t>)</a:t>
            </a:r>
            <a:r>
              <a:rPr lang="en-US" sz="1800" dirty="0"/>
              <a:t>, pages 129-140, Anaheim, CA, February 2003. </a:t>
            </a:r>
            <a:r>
              <a:rPr lang="en-US" sz="1800" dirty="0">
                <a:hlinkClick r:id="rId4"/>
              </a:rPr>
              <a:t>Slides (pdf)</a:t>
            </a:r>
            <a:r>
              <a:rPr lang="en-US" sz="1800" dirty="0"/>
              <a:t> </a:t>
            </a:r>
            <a:endParaRPr lang="en-US" sz="1800" dirty="0" smtClean="0"/>
          </a:p>
          <a:p>
            <a:endParaRPr lang="en-US" sz="1800" dirty="0"/>
          </a:p>
          <a:p>
            <a:r>
              <a:rPr lang="en-US" sz="1800" u="sng" dirty="0"/>
              <a:t>Onur Mutlu</a:t>
            </a:r>
            <a:r>
              <a:rPr lang="en-US" sz="1800" dirty="0"/>
              <a:t>, </a:t>
            </a:r>
            <a:r>
              <a:rPr lang="en-US" sz="1800" dirty="0" err="1"/>
              <a:t>Hyesoon</a:t>
            </a:r>
            <a:r>
              <a:rPr lang="en-US" sz="1800" dirty="0"/>
              <a:t> Kim, and Yale N. </a:t>
            </a:r>
            <a:r>
              <a:rPr lang="en-US" sz="1800" dirty="0" err="1"/>
              <a:t>Patt</a:t>
            </a:r>
            <a:r>
              <a:rPr lang="en-US" sz="1800" dirty="0"/>
              <a:t>, </a:t>
            </a:r>
            <a:br>
              <a:rPr lang="en-US" sz="1800" dirty="0"/>
            </a:br>
            <a:r>
              <a:rPr lang="en-US" sz="1800" b="1" dirty="0">
                <a:hlinkClick r:id="rId5"/>
              </a:rPr>
              <a:t>"Techniques for Efficient Processing in Runahead Execution Engines"</a:t>
            </a:r>
            <a:r>
              <a:rPr lang="en-US" sz="1800" dirty="0"/>
              <a:t/>
            </a:r>
            <a:br>
              <a:rPr lang="en-US" sz="1800" dirty="0"/>
            </a:br>
            <a:r>
              <a:rPr lang="en-US" sz="1800" i="1" dirty="0"/>
              <a:t>Proceedings of the </a:t>
            </a:r>
            <a:r>
              <a:rPr lang="en-US" sz="1800" i="1" dirty="0">
                <a:hlinkClick r:id="rId6"/>
              </a:rPr>
              <a:t>32nd International Symposium on Computer Architecture</a:t>
            </a:r>
            <a:r>
              <a:rPr lang="en-US" sz="1800" i="1" dirty="0"/>
              <a:t> (</a:t>
            </a:r>
            <a:r>
              <a:rPr lang="en-US" sz="1800" b="1" i="1" dirty="0"/>
              <a:t>ISCA</a:t>
            </a:r>
            <a:r>
              <a:rPr lang="en-US" sz="1800" i="1" dirty="0"/>
              <a:t>)</a:t>
            </a:r>
            <a:r>
              <a:rPr lang="en-US" sz="1800" dirty="0"/>
              <a:t>, pages 370-381, Madison, WI, June 2005. </a:t>
            </a:r>
            <a:r>
              <a:rPr lang="en-US" sz="1800" dirty="0">
                <a:hlinkClick r:id="rId7"/>
              </a:rPr>
              <a:t>Slides (ppt)</a:t>
            </a:r>
            <a:r>
              <a:rPr lang="en-US" sz="1800" dirty="0"/>
              <a:t> </a:t>
            </a:r>
            <a:r>
              <a:rPr lang="en-US" sz="1800" dirty="0">
                <a:hlinkClick r:id="rId8"/>
              </a:rPr>
              <a:t>Slides (pdf)</a:t>
            </a:r>
            <a:r>
              <a:rPr lang="en-US" sz="1800" dirty="0"/>
              <a:t> </a:t>
            </a:r>
            <a:endParaRPr lang="en-US" sz="1800" dirty="0" smtClean="0"/>
          </a:p>
          <a:p>
            <a:endParaRPr lang="en-US" sz="1800" dirty="0"/>
          </a:p>
          <a:p>
            <a:r>
              <a:rPr lang="en-US" sz="1800" u="sng" dirty="0"/>
              <a:t>Onur Mutlu</a:t>
            </a:r>
            <a:r>
              <a:rPr lang="en-US" sz="1800" dirty="0"/>
              <a:t>, </a:t>
            </a:r>
            <a:r>
              <a:rPr lang="en-US" sz="1800" dirty="0" err="1"/>
              <a:t>Hyesoon</a:t>
            </a:r>
            <a:r>
              <a:rPr lang="en-US" sz="1800" dirty="0"/>
              <a:t> Kim, and Yale N. </a:t>
            </a:r>
            <a:r>
              <a:rPr lang="en-US" sz="1800" dirty="0" err="1"/>
              <a:t>Patt</a:t>
            </a:r>
            <a:r>
              <a:rPr lang="en-US" sz="1800" dirty="0"/>
              <a:t>, </a:t>
            </a:r>
            <a:br>
              <a:rPr lang="en-US" sz="1800" dirty="0"/>
            </a:br>
            <a:r>
              <a:rPr lang="en-US" sz="1800" b="1" dirty="0">
                <a:hlinkClick r:id="rId9"/>
              </a:rPr>
              <a:t>"Address-Value Delta (AVD) Prediction: Increasing the Effectiveness of Runahead Execution by Exploiting Regular Memory Allocation Patterns"</a:t>
            </a:r>
            <a:r>
              <a:rPr lang="en-US" sz="1800" dirty="0"/>
              <a:t/>
            </a:r>
            <a:br>
              <a:rPr lang="en-US" sz="1800" dirty="0"/>
            </a:br>
            <a:r>
              <a:rPr lang="en-US" sz="1800" i="1" dirty="0"/>
              <a:t>Proceedings of the </a:t>
            </a:r>
            <a:r>
              <a:rPr lang="en-US" sz="1800" i="1" dirty="0">
                <a:hlinkClick r:id="rId10"/>
              </a:rPr>
              <a:t>38th International Symposium on Microarchitecture</a:t>
            </a:r>
            <a:r>
              <a:rPr lang="en-US" sz="1800" i="1" dirty="0"/>
              <a:t> (</a:t>
            </a:r>
            <a:r>
              <a:rPr lang="en-US" sz="1800" b="1" i="1" dirty="0"/>
              <a:t>MICRO</a:t>
            </a:r>
            <a:r>
              <a:rPr lang="en-US" sz="1800" i="1" dirty="0"/>
              <a:t>)</a:t>
            </a:r>
            <a:r>
              <a:rPr lang="en-US" sz="1800" dirty="0"/>
              <a:t>, pages 233-244, Barcelona, Spain, November 2005. </a:t>
            </a:r>
            <a:r>
              <a:rPr lang="en-US" sz="1800" dirty="0">
                <a:hlinkClick r:id="rId11"/>
              </a:rPr>
              <a:t>Slides (ppt)</a:t>
            </a:r>
            <a:r>
              <a:rPr lang="en-US" sz="1800" dirty="0"/>
              <a:t> </a:t>
            </a:r>
            <a:r>
              <a:rPr lang="en-US" sz="1800" dirty="0">
                <a:hlinkClick r:id="rId12"/>
              </a:rPr>
              <a:t>Slides (pdf)</a:t>
            </a:r>
            <a:r>
              <a:rPr lang="en-US" sz="1800" dirty="0"/>
              <a:t>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182</a:t>
            </a:fld>
            <a:endParaRPr lang="en-US"/>
          </a:p>
        </p:txBody>
      </p:sp>
    </p:spTree>
    <p:extLst>
      <p:ext uri="{BB962C8B-B14F-4D97-AF65-F5344CB8AC3E}">
        <p14:creationId xmlns:p14="http://schemas.microsoft.com/office/powerpoint/2010/main" val="3602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DRAM: Refresh and Parallelism</a:t>
            </a:r>
            <a:endParaRPr lang="en-US" dirty="0"/>
          </a:p>
        </p:txBody>
      </p:sp>
      <p:sp>
        <p:nvSpPr>
          <p:cNvPr id="3" name="Content Placeholder 2"/>
          <p:cNvSpPr>
            <a:spLocks noGrp="1"/>
          </p:cNvSpPr>
          <p:nvPr>
            <p:ph idx="1"/>
          </p:nvPr>
        </p:nvSpPr>
        <p:spPr/>
        <p:txBody>
          <a:bodyPr/>
          <a:lstStyle/>
          <a:p>
            <a:r>
              <a:rPr lang="en-US" sz="1800" dirty="0" smtClean="0"/>
              <a:t>Jamie </a:t>
            </a:r>
            <a:r>
              <a:rPr lang="en-US" sz="1800" dirty="0"/>
              <a:t>Liu, Ben </a:t>
            </a:r>
            <a:r>
              <a:rPr lang="en-US" sz="1800" dirty="0" err="1"/>
              <a:t>Jaiyen</a:t>
            </a:r>
            <a:r>
              <a:rPr lang="en-US" sz="1800" dirty="0"/>
              <a:t>, Richard </a:t>
            </a:r>
            <a:r>
              <a:rPr lang="en-US" sz="1800" dirty="0" err="1"/>
              <a:t>Veras</a:t>
            </a:r>
            <a:r>
              <a:rPr lang="en-US" sz="1800" dirty="0"/>
              <a:t>, and Onur Mutlu,</a:t>
            </a:r>
            <a:br>
              <a:rPr lang="en-US" sz="1800" dirty="0"/>
            </a:br>
            <a:r>
              <a:rPr lang="en-US" sz="1800" b="1" dirty="0">
                <a:hlinkClick r:id="rId2"/>
              </a:rPr>
              <a:t>"RAIDR: Retention-Aware Intelligent DRAM Refresh"</a:t>
            </a:r>
            <a:r>
              <a:rPr lang="en-US" sz="1800" dirty="0"/>
              <a:t/>
            </a:r>
            <a:br>
              <a:rPr lang="en-US" sz="1800" dirty="0"/>
            </a:br>
            <a:r>
              <a:rPr lang="en-US" sz="1800" i="1" dirty="0"/>
              <a:t>Proceedings of the </a:t>
            </a:r>
            <a:r>
              <a:rPr lang="en-US" sz="1800" i="1" dirty="0">
                <a:hlinkClick r:id="rId3"/>
              </a:rPr>
              <a:t>39th International Symposium on Computer Architecture</a:t>
            </a:r>
            <a:r>
              <a:rPr lang="en-US" sz="1800" i="1" dirty="0"/>
              <a:t> (</a:t>
            </a:r>
            <a:r>
              <a:rPr lang="en-US" sz="1800" b="1" i="1" dirty="0"/>
              <a:t>ISCA</a:t>
            </a:r>
            <a:r>
              <a:rPr lang="en-US" sz="1800" i="1" dirty="0"/>
              <a:t>)</a:t>
            </a:r>
            <a:r>
              <a:rPr lang="en-US" sz="1800" dirty="0"/>
              <a:t>, Portland, OR, June 2012. </a:t>
            </a:r>
            <a:endParaRPr lang="en-US" sz="1800" dirty="0" smtClean="0"/>
          </a:p>
          <a:p>
            <a:endParaRPr lang="en-US" sz="1800" dirty="0"/>
          </a:p>
          <a:p>
            <a:r>
              <a:rPr lang="en-US" sz="1800" dirty="0" err="1"/>
              <a:t>Yoongu</a:t>
            </a:r>
            <a:r>
              <a:rPr lang="en-US" sz="1800" dirty="0"/>
              <a:t> Kim, Vivek Seshadri, Donghyuk Lee, Jamie Liu, and Onur Mutlu,</a:t>
            </a:r>
            <a:br>
              <a:rPr lang="en-US" sz="1800" dirty="0"/>
            </a:br>
            <a:r>
              <a:rPr lang="en-US" sz="1800" b="1" dirty="0">
                <a:hlinkClick r:id="rId4"/>
              </a:rPr>
              <a:t>"A Case for Exploiting Subarray-Level Parallelism (SALP) in DRAM"</a:t>
            </a:r>
            <a:r>
              <a:rPr lang="en-US" sz="1800" dirty="0"/>
              <a:t/>
            </a:r>
            <a:br>
              <a:rPr lang="en-US" sz="1800" dirty="0"/>
            </a:br>
            <a:r>
              <a:rPr lang="en-US" sz="1800" i="1" dirty="0"/>
              <a:t>Proceedings of the </a:t>
            </a:r>
            <a:r>
              <a:rPr lang="en-US" sz="1800" i="1" dirty="0">
                <a:hlinkClick r:id="rId3"/>
              </a:rPr>
              <a:t>39th International Symposium on Computer Architecture</a:t>
            </a:r>
            <a:r>
              <a:rPr lang="en-US" sz="1800" i="1" dirty="0"/>
              <a:t> (</a:t>
            </a:r>
            <a:r>
              <a:rPr lang="en-US" sz="1800" b="1" i="1" dirty="0"/>
              <a:t>ISCA</a:t>
            </a:r>
            <a:r>
              <a:rPr lang="en-US" sz="1800" i="1" dirty="0"/>
              <a:t>)</a:t>
            </a:r>
            <a:r>
              <a:rPr lang="en-US" sz="1800" dirty="0"/>
              <a:t>, Portland, OR, June 2012. </a:t>
            </a:r>
          </a:p>
        </p:txBody>
      </p:sp>
      <p:sp>
        <p:nvSpPr>
          <p:cNvPr id="4" name="Slide Number Placeholder 3"/>
          <p:cNvSpPr>
            <a:spLocks noGrp="1"/>
          </p:cNvSpPr>
          <p:nvPr>
            <p:ph type="sldNum" sz="quarter" idx="11"/>
          </p:nvPr>
        </p:nvSpPr>
        <p:spPr/>
        <p:txBody>
          <a:bodyPr/>
          <a:lstStyle/>
          <a:p>
            <a:fld id="{27F28456-B93E-5440-A8F9-7EDDF5DA4557}" type="slidenum">
              <a:rPr lang="en-US" smtClean="0"/>
              <a:pPr/>
              <a:t>183</a:t>
            </a:fld>
            <a:endParaRPr lang="en-US"/>
          </a:p>
        </p:txBody>
      </p:sp>
    </p:spTree>
    <p:extLst>
      <p:ext uri="{BB962C8B-B14F-4D97-AF65-F5344CB8AC3E}">
        <p14:creationId xmlns:p14="http://schemas.microsoft.com/office/powerpoint/2010/main" val="1124688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Many </a:t>
            </a:r>
            <a:r>
              <a:rPr lang="en-US" dirty="0" smtClean="0">
                <a:latin typeface="Garamond" charset="0"/>
                <a:ea typeface="ＭＳ Ｐゴシック" charset="0"/>
                <a:cs typeface="ＭＳ Ｐゴシック" charset="0"/>
              </a:rPr>
              <a:t>Research and Design </a:t>
            </a:r>
            <a:r>
              <a:rPr lang="en-US" dirty="0">
                <a:latin typeface="Garamond" charset="0"/>
                <a:ea typeface="ＭＳ Ｐゴシック" charset="0"/>
                <a:cs typeface="ＭＳ Ｐゴシック" charset="0"/>
              </a:rPr>
              <a:t>Questions</a:t>
            </a:r>
          </a:p>
        </p:txBody>
      </p:sp>
      <p:sp>
        <p:nvSpPr>
          <p:cNvPr id="26627" name="Content Placeholder 2"/>
          <p:cNvSpPr>
            <a:spLocks noGrp="1"/>
          </p:cNvSpPr>
          <p:nvPr>
            <p:ph idx="1"/>
          </p:nvPr>
        </p:nvSpPr>
        <p:spPr>
          <a:xfrm>
            <a:off x="76200" y="990600"/>
            <a:ext cx="9067800" cy="5105400"/>
          </a:xfrm>
        </p:spPr>
        <p:txBody>
          <a:bodyPr/>
          <a:lstStyle/>
          <a:p>
            <a:r>
              <a:rPr lang="en-US" dirty="0">
                <a:latin typeface="Tahoma" charset="0"/>
                <a:ea typeface="ＭＳ Ｐゴシック" charset="0"/>
                <a:cs typeface="ＭＳ Ｐゴシック" charset="0"/>
              </a:rPr>
              <a:t>How to design asymmetric components?</a:t>
            </a:r>
          </a:p>
          <a:p>
            <a:pPr lvl="1"/>
            <a:r>
              <a:rPr lang="en-US" sz="2000" dirty="0">
                <a:latin typeface="Tahoma" charset="0"/>
                <a:ea typeface="ＭＳ Ｐゴシック" charset="0"/>
              </a:rPr>
              <a:t>Fixed, </a:t>
            </a:r>
            <a:r>
              <a:rPr lang="en-US" sz="2000" dirty="0" err="1">
                <a:latin typeface="Tahoma" charset="0"/>
                <a:ea typeface="ＭＳ Ｐゴシック" charset="0"/>
              </a:rPr>
              <a:t>partitionable</a:t>
            </a:r>
            <a:r>
              <a:rPr lang="en-US" sz="2000" dirty="0">
                <a:latin typeface="Tahoma" charset="0"/>
                <a:ea typeface="ＭＳ Ｐゴシック" charset="0"/>
              </a:rPr>
              <a:t>, reconfigurable components?</a:t>
            </a:r>
          </a:p>
          <a:p>
            <a:pPr lvl="1"/>
            <a:r>
              <a:rPr lang="en-US" sz="2000" dirty="0">
                <a:latin typeface="Tahoma" charset="0"/>
                <a:ea typeface="ＭＳ Ｐゴシック" charset="0"/>
              </a:rPr>
              <a:t>What types of asymmetry? Access patterns, technologies?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What monitoring to perform cooperatively in HW/SW?</a:t>
            </a:r>
          </a:p>
          <a:p>
            <a:pPr lvl="1"/>
            <a:r>
              <a:rPr lang="en-US" sz="2000" dirty="0" smtClean="0">
                <a:latin typeface="Tahoma" charset="0"/>
                <a:ea typeface="ＭＳ Ｐゴシック" charset="0"/>
              </a:rPr>
              <a:t>Automatically </a:t>
            </a:r>
            <a:r>
              <a:rPr lang="en-US" sz="2000" dirty="0">
                <a:latin typeface="Tahoma" charset="0"/>
                <a:ea typeface="ＭＳ Ｐゴシック" charset="0"/>
              </a:rPr>
              <a:t>discover phase/task requirements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How to design feedback/control loop between components and runtime system software?</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design the runtime to automatically manage resources?</a:t>
            </a:r>
          </a:p>
          <a:p>
            <a:pPr lvl="1"/>
            <a:r>
              <a:rPr lang="en-US" sz="2000" dirty="0">
                <a:latin typeface="Tahoma" charset="0"/>
                <a:ea typeface="ＭＳ Ｐゴシック" charset="0"/>
              </a:rPr>
              <a:t>Track task behavior, pick </a:t>
            </a:r>
            <a:r>
              <a:rPr lang="ja-JP" altLang="en-US" sz="2000" dirty="0">
                <a:latin typeface="Tahoma" charset="0"/>
                <a:ea typeface="ＭＳ Ｐゴシック" charset="0"/>
              </a:rPr>
              <a:t>“</a:t>
            </a:r>
            <a:r>
              <a:rPr lang="en-US" sz="2000" dirty="0">
                <a:latin typeface="Tahoma" charset="0"/>
                <a:ea typeface="ＭＳ Ｐゴシック" charset="0"/>
              </a:rPr>
              <a:t>best-fit</a:t>
            </a:r>
            <a:r>
              <a:rPr lang="ja-JP" altLang="en-US" sz="2000" dirty="0">
                <a:latin typeface="Tahoma" charset="0"/>
                <a:ea typeface="ＭＳ Ｐゴシック" charset="0"/>
              </a:rPr>
              <a:t>”</a:t>
            </a:r>
            <a:r>
              <a:rPr lang="en-US" sz="2000" dirty="0">
                <a:latin typeface="Tahoma" charset="0"/>
                <a:ea typeface="ＭＳ Ｐゴシック" charset="0"/>
              </a:rPr>
              <a:t> components for the entire workload</a:t>
            </a: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1C43D-731C-5D4F-8922-542658E9EB6D}"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36825895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My Group’s Research</a:t>
            </a:r>
            <a:endParaRPr lang="en-US" dirty="0"/>
          </a:p>
        </p:txBody>
      </p:sp>
      <p:sp>
        <p:nvSpPr>
          <p:cNvPr id="3" name="Content Placeholder 2"/>
          <p:cNvSpPr>
            <a:spLocks noGrp="1"/>
          </p:cNvSpPr>
          <p:nvPr>
            <p:ph idx="1"/>
          </p:nvPr>
        </p:nvSpPr>
        <p:spPr>
          <a:xfrm>
            <a:off x="228600" y="990600"/>
            <a:ext cx="8610600" cy="5334000"/>
          </a:xfrm>
        </p:spPr>
        <p:txBody>
          <a:bodyPr/>
          <a:lstStyle/>
          <a:p>
            <a:r>
              <a:rPr lang="en-US" dirty="0" smtClean="0"/>
              <a:t>Heterogeneous systems, accelerating bottlenecks</a:t>
            </a:r>
          </a:p>
          <a:p>
            <a:endParaRPr lang="en-US" sz="1800" dirty="0" smtClean="0"/>
          </a:p>
          <a:p>
            <a:r>
              <a:rPr lang="en-US" dirty="0"/>
              <a:t>Memory (and storage) systems</a:t>
            </a:r>
          </a:p>
          <a:p>
            <a:pPr lvl="1"/>
            <a:r>
              <a:rPr lang="en-US" dirty="0"/>
              <a:t>Scalability, energy, latency, parallelism, performance</a:t>
            </a:r>
          </a:p>
          <a:p>
            <a:pPr lvl="1"/>
            <a:r>
              <a:rPr lang="en-US" dirty="0"/>
              <a:t>Compute in/near memory</a:t>
            </a:r>
          </a:p>
          <a:p>
            <a:endParaRPr lang="en-US" sz="1800" dirty="0"/>
          </a:p>
          <a:p>
            <a:r>
              <a:rPr lang="en-US" dirty="0"/>
              <a:t>Predictable </a:t>
            </a:r>
            <a:r>
              <a:rPr lang="en-US" dirty="0" smtClean="0"/>
              <a:t>performance, QoS</a:t>
            </a:r>
            <a:endParaRPr lang="en-US" dirty="0"/>
          </a:p>
          <a:p>
            <a:pPr marL="0" indent="0">
              <a:buNone/>
            </a:pPr>
            <a:endParaRPr lang="en-US" sz="1800" dirty="0"/>
          </a:p>
          <a:p>
            <a:r>
              <a:rPr lang="en-US" dirty="0" smtClean="0"/>
              <a:t>Efficient interconnects</a:t>
            </a:r>
          </a:p>
          <a:p>
            <a:endParaRPr lang="en-US" sz="1800" dirty="0"/>
          </a:p>
          <a:p>
            <a:r>
              <a:rPr lang="en-US" dirty="0" smtClean="0"/>
              <a:t>Bioinformatics algorithms and architectures</a:t>
            </a:r>
          </a:p>
          <a:p>
            <a:endParaRPr lang="en-US" sz="1800" dirty="0"/>
          </a:p>
          <a:p>
            <a:r>
              <a:rPr lang="en-US" dirty="0" smtClean="0"/>
              <a:t>Acceleration of important applications, software/hardware co-design</a:t>
            </a:r>
            <a:endParaRPr lang="en-US" dirty="0"/>
          </a:p>
          <a:p>
            <a:endParaRPr lang="en-US" dirty="0" smtClean="0"/>
          </a:p>
          <a:p>
            <a:pPr lvl="1"/>
            <a:endParaRPr lang="en-US" dirty="0"/>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
        <p:nvSpPr>
          <p:cNvPr id="5" name="Rectangle 4"/>
          <p:cNvSpPr/>
          <p:nvPr/>
        </p:nvSpPr>
        <p:spPr>
          <a:xfrm>
            <a:off x="228600" y="914400"/>
            <a:ext cx="7560840"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316011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FF"/>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val="3470386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0723"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AC2A6A-9F36-3648-9306-0F3726CF6438}" type="slidenum">
              <a:rPr lang="en-US" sz="1600">
                <a:latin typeface="Garamond" charset="0"/>
              </a:rPr>
              <a:pPr eaLnBrk="1" hangingPunct="1"/>
              <a:t>21</a:t>
            </a:fld>
            <a:endParaRPr lang="en-US" sz="1600">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critical/serial sections on high-power, high-performance cores/</a:t>
            </a:r>
            <a:r>
              <a:rPr lang="en-US" sz="2300" kern="0" dirty="0" smtClean="0">
                <a:solidFill>
                  <a:srgbClr val="000000"/>
                </a:solidFill>
                <a:latin typeface="+mn-lt"/>
                <a:ea typeface="ＭＳ Ｐゴシック" charset="-128"/>
                <a:cs typeface="ＭＳ Ｐゴシック" charset="-128"/>
              </a:rPr>
              <a:t>resources </a:t>
            </a:r>
            <a:r>
              <a:rPr lang="en-US" sz="1600" kern="0" dirty="0" smtClean="0">
                <a:solidFill>
                  <a:srgbClr val="3B812F"/>
                </a:solidFill>
                <a:latin typeface="+mn-lt"/>
                <a:ea typeface="ＭＳ Ｐゴシック" charset="-128"/>
                <a:cs typeface="ＭＳ Ｐゴシック" charset="-128"/>
              </a:rPr>
              <a:t>[</a:t>
            </a:r>
            <a:r>
              <a:rPr lang="en-US" sz="1600" kern="0" dirty="0" err="1" smtClean="0">
                <a:solidFill>
                  <a:srgbClr val="3B812F"/>
                </a:solidFill>
                <a:latin typeface="+mn-lt"/>
                <a:ea typeface="ＭＳ Ｐゴシック" charset="-128"/>
                <a:cs typeface="ＭＳ Ｐゴシック" charset="-128"/>
              </a:rPr>
              <a:t>Suleman</a:t>
            </a:r>
            <a:r>
              <a:rPr lang="en-US" sz="1600" kern="0" dirty="0" smtClean="0">
                <a:solidFill>
                  <a:srgbClr val="3B812F"/>
                </a:solidFill>
                <a:latin typeface="+mn-lt"/>
                <a:ea typeface="ＭＳ Ｐゴシック" charset="-128"/>
                <a:cs typeface="ＭＳ Ｐゴシック" charset="-128"/>
              </a:rPr>
              <a:t>+ ASPLOS’09, ISCA’10, </a:t>
            </a:r>
            <a:r>
              <a:rPr lang="en-US" sz="1600" kern="0" dirty="0">
                <a:solidFill>
                  <a:srgbClr val="3B812F"/>
                </a:solidFill>
                <a:ea typeface="ＭＳ Ｐゴシック" charset="-128"/>
                <a:cs typeface="ＭＳ Ｐゴシック" charset="-128"/>
              </a:rPr>
              <a:t>Top Picks’</a:t>
            </a:r>
            <a:r>
              <a:rPr lang="en-US" sz="1600" kern="0" dirty="0" smtClean="0">
                <a:solidFill>
                  <a:srgbClr val="3B812F"/>
                </a:solidFill>
                <a:ea typeface="ＭＳ Ｐゴシック" charset="-128"/>
                <a:cs typeface="ＭＳ Ｐゴシック" charset="-128"/>
              </a:rPr>
              <a:t>10’11, Joao</a:t>
            </a:r>
            <a:r>
              <a:rPr lang="en-US" sz="1600" kern="0" dirty="0" smtClean="0">
                <a:solidFill>
                  <a:srgbClr val="3B812F"/>
                </a:solidFill>
                <a:latin typeface="+mn-lt"/>
                <a:ea typeface="ＭＳ Ｐゴシック" charset="-128"/>
                <a:cs typeface="ＭＳ Ｐゴシック" charset="-128"/>
              </a:rPr>
              <a:t>+ ASPLOS’12]</a:t>
            </a:r>
            <a:endParaRPr lang="en-US" sz="1600" kern="0" dirty="0">
              <a:solidFill>
                <a:srgbClr val="3B812F"/>
              </a:solidFill>
              <a:latin typeface="+mn-lt"/>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828800"/>
            <a:ext cx="845491" cy="369332"/>
          </a:xfrm>
          <a:prstGeom prst="rect">
            <a:avLst/>
          </a:prstGeom>
          <a:noFill/>
        </p:spPr>
        <p:txBody>
          <a:bodyPr wrap="none" rtlCol="0">
            <a:spAutoFit/>
          </a:bodyPr>
          <a:lstStyle/>
          <a:p>
            <a:r>
              <a:rPr lang="en-US" b="1" dirty="0" smtClean="0">
                <a:solidFill>
                  <a:srgbClr val="FF0000"/>
                </a:solidFill>
              </a:rPr>
              <a:t>Serial</a:t>
            </a:r>
            <a:endParaRPr lang="en-US" b="1" dirty="0">
              <a:solidFill>
                <a:srgbClr val="FF0000"/>
              </a:solidFill>
            </a:endParaRPr>
          </a:p>
        </p:txBody>
      </p:sp>
      <p:sp>
        <p:nvSpPr>
          <p:cNvPr id="10" name="TextBox 9"/>
          <p:cNvSpPr txBox="1"/>
          <p:nvPr/>
        </p:nvSpPr>
        <p:spPr>
          <a:xfrm>
            <a:off x="4495800" y="1752600"/>
            <a:ext cx="1058854" cy="369332"/>
          </a:xfrm>
          <a:prstGeom prst="rect">
            <a:avLst/>
          </a:prstGeom>
          <a:noFill/>
        </p:spPr>
        <p:txBody>
          <a:bodyPr wrap="none" rtlCol="0">
            <a:spAutoFit/>
          </a:bodyPr>
          <a:lstStyle/>
          <a:p>
            <a:r>
              <a:rPr lang="en-US" b="1" dirty="0" smtClean="0">
                <a:solidFill>
                  <a:schemeClr val="tx2"/>
                </a:solidFill>
              </a:rPr>
              <a:t>Parallel</a:t>
            </a:r>
            <a:endParaRPr lang="en-US" b="1" dirty="0">
              <a:solidFill>
                <a:schemeClr val="tx2"/>
              </a:solidFill>
            </a:endParaRPr>
          </a:p>
        </p:txBody>
      </p:sp>
    </p:spTree>
    <p:extLst>
      <p:ext uri="{BB962C8B-B14F-4D97-AF65-F5344CB8AC3E}">
        <p14:creationId xmlns:p14="http://schemas.microsoft.com/office/powerpoint/2010/main" val="3105695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1747"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023F4B-8444-1A45-8D81-4C0824682384}" type="slidenum">
              <a:rPr lang="en-US" sz="1600">
                <a:latin typeface="Garamond" charset="0"/>
              </a:rPr>
              <a:pPr eaLnBrk="1" hangingPunct="1"/>
              <a:t>22</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streaming “memory phases” on streaming-optimized cores and memory hierarchies</a:t>
            </a: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048000"/>
            <a:ext cx="1384927" cy="369332"/>
          </a:xfrm>
          <a:prstGeom prst="rect">
            <a:avLst/>
          </a:prstGeom>
          <a:noFill/>
        </p:spPr>
        <p:txBody>
          <a:bodyPr wrap="none" rtlCol="0">
            <a:spAutoFit/>
          </a:bodyPr>
          <a:lstStyle/>
          <a:p>
            <a:r>
              <a:rPr lang="en-US" b="1" dirty="0" smtClean="0">
                <a:solidFill>
                  <a:schemeClr val="tx2"/>
                </a:solidFill>
              </a:rPr>
              <a:t>Streaming</a:t>
            </a:r>
            <a:endParaRPr lang="en-US" b="1" dirty="0">
              <a:solidFill>
                <a:schemeClr val="tx2"/>
              </a:solidFill>
            </a:endParaRPr>
          </a:p>
        </p:txBody>
      </p:sp>
      <p:sp>
        <p:nvSpPr>
          <p:cNvPr id="9" name="Rectangle 8"/>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Random access</a:t>
            </a:r>
            <a:endParaRPr lang="en-US" b="1" dirty="0">
              <a:solidFill>
                <a:srgbClr val="FF0000"/>
              </a:solidFill>
            </a:endParaRPr>
          </a:p>
        </p:txBody>
      </p:sp>
    </p:spTree>
    <p:extLst>
      <p:ext uri="{BB962C8B-B14F-4D97-AF65-F5344CB8AC3E}">
        <p14:creationId xmlns:p14="http://schemas.microsoft.com/office/powerpoint/2010/main" val="37236667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23</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Partition memory controller and on-chip network bandwidth asymmetrically among threads </a:t>
            </a:r>
            <a:r>
              <a:rPr lang="en-US" kern="0" dirty="0" smtClean="0">
                <a:solidFill>
                  <a:srgbClr val="3B812F"/>
                </a:solidFill>
                <a:ea typeface="ＭＳ Ｐゴシック" charset="-128"/>
                <a:cs typeface="ＭＳ Ｐゴシック" charset="-128"/>
              </a:rPr>
              <a:t>[Kim+ HPCA 2010,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Nychis</a:t>
            </a:r>
            <a:r>
              <a:rPr lang="en-US" kern="0" dirty="0" smtClean="0">
                <a:solidFill>
                  <a:srgbClr val="3B812F"/>
                </a:solidFill>
                <a:ea typeface="ＭＳ Ｐゴシック" charset="-128"/>
                <a:cs typeface="ＭＳ Ｐゴシック" charset="-128"/>
              </a:rPr>
              <a:t>+ </a:t>
            </a:r>
            <a:r>
              <a:rPr lang="en-US" kern="0" dirty="0" err="1" smtClean="0">
                <a:solidFill>
                  <a:srgbClr val="3B812F"/>
                </a:solidFill>
                <a:ea typeface="ＭＳ Ｐゴシック" charset="-128"/>
                <a:cs typeface="ＭＳ Ｐゴシック" charset="-128"/>
              </a:rPr>
              <a:t>HotNets</a:t>
            </a:r>
            <a:r>
              <a:rPr lang="en-US" kern="0" dirty="0" smtClean="0">
                <a:solidFill>
                  <a:srgbClr val="3B812F"/>
                </a:solidFill>
                <a:ea typeface="ＭＳ Ｐゴシック" charset="-128"/>
                <a:cs typeface="ＭＳ Ｐゴシック" charset="-128"/>
              </a:rPr>
              <a:t> 2010] [Das+ MICRO 2009, ISCA 2010, Top Picks 2011]</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657600"/>
            <a:ext cx="2186190" cy="369332"/>
          </a:xfrm>
          <a:prstGeom prst="rect">
            <a:avLst/>
          </a:prstGeom>
          <a:noFill/>
        </p:spPr>
        <p:txBody>
          <a:bodyPr wrap="none" rtlCol="0">
            <a:spAutoFit/>
          </a:bodyPr>
          <a:lstStyle/>
          <a:p>
            <a:r>
              <a:rPr lang="en-US" b="1" dirty="0" smtClean="0">
                <a:solidFill>
                  <a:schemeClr val="tx2"/>
                </a:solidFill>
              </a:rPr>
              <a:t>Latency sensitive</a:t>
            </a:r>
            <a:endParaRPr lang="en-US" b="1" dirty="0">
              <a:solidFill>
                <a:schemeClr val="tx2"/>
              </a:solidFill>
            </a:endParaRPr>
          </a:p>
        </p:txBody>
      </p:sp>
      <p:sp>
        <p:nvSpPr>
          <p:cNvPr id="10" name="Rectangle 9"/>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Bandwidth sensitive</a:t>
            </a:r>
            <a:endParaRPr lang="en-US" b="1" dirty="0">
              <a:solidFill>
                <a:srgbClr val="FF0000"/>
              </a:solidFill>
            </a:endParaRPr>
          </a:p>
        </p:txBody>
      </p:sp>
      <p:sp>
        <p:nvSpPr>
          <p:cNvPr id="12" name="Rectangle 11"/>
          <p:cNvSpPr/>
          <p:nvPr/>
        </p:nvSpPr>
        <p:spPr>
          <a:xfrm flipV="1">
            <a:off x="4648201"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9449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24</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smtClean="0">
                <a:solidFill>
                  <a:srgbClr val="000000"/>
                </a:solidFill>
                <a:ea typeface="ＭＳ Ｐゴシック" charset="-128"/>
                <a:cs typeface="ＭＳ Ｐゴシック" charset="-128"/>
              </a:rPr>
              <a:t>Have multiple different memory scheduling policies apply them to different sets of threads based on thread behavior </a:t>
            </a:r>
            <a:r>
              <a:rPr lang="en-US" kern="0" dirty="0" smtClean="0">
                <a:solidFill>
                  <a:srgbClr val="3B812F"/>
                </a:solidFill>
                <a:ea typeface="ＭＳ Ｐゴシック" charset="-128"/>
                <a:cs typeface="ＭＳ Ｐゴシック" charset="-128"/>
              </a:rPr>
              <a:t>[Kim+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Ausavarungnirun</a:t>
            </a:r>
            <a:r>
              <a:rPr lang="en-US" kern="0" dirty="0" smtClean="0">
                <a:solidFill>
                  <a:srgbClr val="3B812F"/>
                </a:solidFill>
                <a:ea typeface="ＭＳ Ｐゴシック" charset="-128"/>
                <a:cs typeface="ＭＳ Ｐゴシック" charset="-128"/>
              </a:rPr>
              <a:t>, ISCA 2012]</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a:t>
            </a:r>
            <a:r>
              <a:rPr lang="en-US" sz="2000" kern="0" dirty="0" smtClean="0">
                <a:solidFill>
                  <a:srgbClr val="000000"/>
                </a:solidFill>
                <a:latin typeface="+mn-lt"/>
                <a:ea typeface="ＭＳ Ｐゴシック" charset="-128"/>
                <a:cs typeface="ＭＳ Ｐゴシック" charset="-128"/>
              </a:rPr>
              <a:t>fairness than a homogeneous policy</a:t>
            </a:r>
            <a:endParaRPr lang="en-US" sz="2000" kern="0" dirty="0">
              <a:solidFill>
                <a:srgbClr val="000000"/>
              </a:solidFill>
              <a:latin typeface="+mn-lt"/>
              <a:ea typeface="ＭＳ Ｐゴシック" charset="-128"/>
              <a:cs typeface="ＭＳ Ｐゴシック" charset="-128"/>
            </a:endParaRPr>
          </a:p>
        </p:txBody>
      </p:sp>
      <p:sp>
        <p:nvSpPr>
          <p:cNvPr id="7" name="Rectangle 6"/>
          <p:cNvSpPr/>
          <p:nvPr/>
        </p:nvSpPr>
        <p:spPr>
          <a:xfrm>
            <a:off x="4929482" y="4126558"/>
            <a:ext cx="1090318"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3657600"/>
            <a:ext cx="2248294" cy="369332"/>
          </a:xfrm>
          <a:prstGeom prst="rect">
            <a:avLst/>
          </a:prstGeom>
          <a:noFill/>
        </p:spPr>
        <p:txBody>
          <a:bodyPr wrap="none" rtlCol="0">
            <a:spAutoFit/>
          </a:bodyPr>
          <a:lstStyle/>
          <a:p>
            <a:r>
              <a:rPr lang="en-US" b="1" dirty="0" smtClean="0">
                <a:solidFill>
                  <a:schemeClr val="tx2"/>
                </a:solidFill>
              </a:rPr>
              <a:t>Memory intensive</a:t>
            </a:r>
            <a:endParaRPr lang="en-US" b="1" dirty="0">
              <a:solidFill>
                <a:schemeClr val="tx2"/>
              </a:solidFill>
            </a:endParaRP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219200" y="3657600"/>
            <a:ext cx="2387493" cy="369332"/>
          </a:xfrm>
          <a:prstGeom prst="rect">
            <a:avLst/>
          </a:prstGeom>
          <a:noFill/>
        </p:spPr>
        <p:txBody>
          <a:bodyPr wrap="none" rtlCol="0">
            <a:spAutoFit/>
          </a:bodyPr>
          <a:lstStyle/>
          <a:p>
            <a:r>
              <a:rPr lang="en-US" b="1" dirty="0" smtClean="0">
                <a:solidFill>
                  <a:srgbClr val="FF0000"/>
                </a:solidFill>
              </a:rPr>
              <a:t>Compute intensive</a:t>
            </a:r>
            <a:endParaRPr lang="en-US" b="1" dirty="0">
              <a:solidFill>
                <a:srgbClr val="FF0000"/>
              </a:solidFill>
            </a:endParaRPr>
          </a:p>
        </p:txBody>
      </p:sp>
    </p:spTree>
    <p:extLst>
      <p:ext uri="{BB962C8B-B14F-4D97-AF65-F5344CB8AC3E}">
        <p14:creationId xmlns:p14="http://schemas.microsoft.com/office/powerpoint/2010/main" val="3244539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6" name="Content Placeholder 2"/>
          <p:cNvSpPr txBox="1">
            <a:spLocks/>
          </p:cNvSpPr>
          <p:nvPr/>
        </p:nvSpPr>
        <p:spPr bwMode="auto">
          <a:xfrm>
            <a:off x="152400" y="4374240"/>
            <a:ext cx="8991600" cy="914400"/>
          </a:xfrm>
          <a:prstGeom prst="rect">
            <a:avLst/>
          </a:prstGeom>
          <a:noFill/>
          <a:ln w="9525">
            <a:noFill/>
            <a:miter lim="800000"/>
            <a:headEnd/>
            <a:tailEnd/>
          </a:ln>
        </p:spPr>
        <p:txBody>
          <a:bodyPr/>
          <a:lstStyle/>
          <a:p>
            <a:pPr marL="669925" lvl="1" indent="-325438">
              <a:spcBef>
                <a:spcPct val="20000"/>
              </a:spcBef>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a:spcBef>
                <a:spcPct val="20000"/>
              </a:spcBef>
              <a:buClr>
                <a:srgbClr val="CC9900"/>
              </a:buClr>
              <a:buSzPct val="65000"/>
              <a:buFont typeface="Wingdings" pitchFamily="-105" charset="2"/>
              <a:buChar char="n"/>
              <a:defRPr/>
            </a:pPr>
            <a:r>
              <a:rPr lang="en-US" sz="2300" kern="0" dirty="0" smtClean="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smtClean="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a:spcBef>
                <a:spcPct val="20000"/>
              </a:spcBef>
              <a:buClr>
                <a:srgbClr val="CC9900"/>
              </a:buClr>
              <a:buSzPct val="65000"/>
              <a:buFont typeface="Wingdings" pitchFamily="-105" charset="2"/>
              <a:buChar char="n"/>
              <a:defRPr/>
            </a:pPr>
            <a:r>
              <a:rPr lang="en-US" sz="2000" kern="0" dirty="0" smtClean="0">
                <a:solidFill>
                  <a:srgbClr val="000000"/>
                </a:solidFill>
                <a:latin typeface="Tahoma"/>
                <a:ea typeface="ＭＳ Ｐゴシック" charset="-128"/>
                <a:cs typeface="ＭＳ Ｐゴシック" charset="-128"/>
              </a:rPr>
              <a:t>Map pages/applications to the best-fit memory resource</a:t>
            </a:r>
          </a:p>
          <a:p>
            <a:pPr marL="800100" lvl="1" indent="-342900">
              <a:spcBef>
                <a:spcPct val="20000"/>
              </a:spcBef>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a:t>
            </a:r>
            <a:r>
              <a:rPr lang="en-US" sz="2000" kern="0" dirty="0" smtClean="0">
                <a:solidFill>
                  <a:srgbClr val="000000"/>
                </a:solidFill>
                <a:latin typeface="Tahoma"/>
                <a:ea typeface="ＭＳ Ｐゴシック" charset="-128"/>
                <a:cs typeface="ＭＳ Ｐゴシック" charset="-128"/>
              </a:rPr>
              <a:t>than single-level memory</a:t>
            </a:r>
            <a:endParaRPr lang="en-US" sz="2000" kern="0" dirty="0">
              <a:solidFill>
                <a:srgbClr val="000000"/>
              </a:solidFill>
              <a:latin typeface="Tahoma"/>
              <a:ea typeface="ＭＳ Ｐゴシック" charset="-128"/>
              <a:cs typeface="ＭＳ Ｐゴシック" charset="-128"/>
            </a:endParaRPr>
          </a:p>
        </p:txBody>
      </p:sp>
      <p:sp>
        <p:nvSpPr>
          <p:cNvPr id="8" name="Rectangle 7"/>
          <p:cNvSpPr/>
          <p:nvPr/>
        </p:nvSpPr>
        <p:spPr>
          <a:xfrm>
            <a:off x="304800" y="4066942"/>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880832" y="190500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9" name="Rectangle 8"/>
          <p:cNvSpPr/>
          <p:nvPr/>
        </p:nvSpPr>
        <p:spPr>
          <a:xfrm>
            <a:off x="1880832" y="2899331"/>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10" name="Straight Connector 9"/>
          <p:cNvCxnSpPr/>
          <p:nvPr/>
        </p:nvCxnSpPr>
        <p:spPr>
          <a:xfrm>
            <a:off x="2321007" y="345345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848" y="3993232"/>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270" y="3596906"/>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13" name="Rectangle 12"/>
          <p:cNvSpPr/>
          <p:nvPr/>
        </p:nvSpPr>
        <p:spPr>
          <a:xfrm>
            <a:off x="3320991" y="3596906"/>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wears out, high active energy</a:t>
            </a:r>
            <a:endParaRPr lang="en-US" dirty="0">
              <a:solidFill>
                <a:srgbClr val="8C0000"/>
              </a:solidFill>
              <a:latin typeface="Tahoma"/>
            </a:endParaRPr>
          </a:p>
        </p:txBody>
      </p:sp>
      <p:cxnSp>
        <p:nvCxnSpPr>
          <p:cNvPr id="14" name="Straight Connector 13"/>
          <p:cNvCxnSpPr/>
          <p:nvPr/>
        </p:nvCxnSpPr>
        <p:spPr>
          <a:xfrm flipH="1">
            <a:off x="2993626" y="3993232"/>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2920" y="2897813"/>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15"/>
          <p:cNvCxnSpPr/>
          <p:nvPr/>
        </p:nvCxnSpPr>
        <p:spPr>
          <a:xfrm>
            <a:off x="2993626" y="3417168"/>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69" y="3206068"/>
            <a:ext cx="800745" cy="369332"/>
          </a:xfrm>
          <a:prstGeom prst="rect">
            <a:avLst/>
          </a:prstGeom>
          <a:noFill/>
        </p:spPr>
        <p:txBody>
          <a:bodyPr wrap="none" rtlCol="0">
            <a:spAutoFit/>
          </a:bodyPr>
          <a:lstStyle/>
          <a:p>
            <a:r>
              <a:rPr lang="en-US" dirty="0" smtClean="0">
                <a:solidFill>
                  <a:srgbClr val="0000FF"/>
                </a:solidFill>
                <a:latin typeface="Tahoma"/>
              </a:rPr>
              <a:t>DRAM</a:t>
            </a:r>
            <a:endParaRPr lang="en-US" dirty="0">
              <a:solidFill>
                <a:srgbClr val="0000FF"/>
              </a:solidFill>
              <a:latin typeface="Tahoma"/>
            </a:endParaRPr>
          </a:p>
        </p:txBody>
      </p:sp>
      <p:sp>
        <p:nvSpPr>
          <p:cNvPr id="18" name="TextBox 17"/>
          <p:cNvSpPr txBox="1"/>
          <p:nvPr/>
        </p:nvSpPr>
        <p:spPr>
          <a:xfrm>
            <a:off x="3756768" y="3217203"/>
            <a:ext cx="3787140" cy="369332"/>
          </a:xfrm>
          <a:prstGeom prst="rect">
            <a:avLst/>
          </a:prstGeom>
          <a:noFill/>
        </p:spPr>
        <p:txBody>
          <a:bodyPr wrap="none" rtlCol="0">
            <a:spAutoFit/>
          </a:bodyPr>
          <a:lstStyle/>
          <a:p>
            <a:r>
              <a:rPr lang="en-US" dirty="0" smtClean="0">
                <a:solidFill>
                  <a:srgbClr val="0000FF"/>
                </a:solidFill>
                <a:latin typeface="Tahoma"/>
              </a:rPr>
              <a:t>Phase Change Memory (or Tech. X)</a:t>
            </a:r>
            <a:endParaRPr lang="en-US" dirty="0">
              <a:solidFill>
                <a:srgbClr val="0000FF"/>
              </a:solidFill>
              <a:latin typeface="Tahoma"/>
            </a:endParaRP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251748" y="3733800"/>
            <a:ext cx="891252" cy="369332"/>
          </a:xfrm>
          <a:prstGeom prst="rect">
            <a:avLst/>
          </a:prstGeom>
          <a:noFill/>
        </p:spPr>
        <p:txBody>
          <a:bodyPr wrap="none" rtlCol="0">
            <a:spAutoFit/>
          </a:bodyPr>
          <a:lstStyle/>
          <a:p>
            <a:r>
              <a:rPr lang="en-US" b="1" dirty="0" smtClean="0">
                <a:solidFill>
                  <a:schemeClr val="tx2"/>
                </a:solidFill>
              </a:rPr>
              <a:t>DRAM</a:t>
            </a:r>
            <a:endParaRPr lang="en-US" b="1" dirty="0">
              <a:solidFill>
                <a:schemeClr val="tx2"/>
              </a:solidFill>
            </a:endParaRPr>
          </a:p>
        </p:txBody>
      </p:sp>
      <p:sp>
        <p:nvSpPr>
          <p:cNvPr id="21" name="TextBox 20"/>
          <p:cNvSpPr txBox="1"/>
          <p:nvPr/>
        </p:nvSpPr>
        <p:spPr>
          <a:xfrm>
            <a:off x="3352800" y="3745468"/>
            <a:ext cx="2822332" cy="369332"/>
          </a:xfrm>
          <a:prstGeom prst="rect">
            <a:avLst/>
          </a:prstGeom>
          <a:noFill/>
        </p:spPr>
        <p:txBody>
          <a:bodyPr wrap="none" rtlCol="0">
            <a:spAutoFit/>
          </a:bodyPr>
          <a:lstStyle/>
          <a:p>
            <a:r>
              <a:rPr lang="en-US" b="1" dirty="0" smtClean="0">
                <a:solidFill>
                  <a:srgbClr val="FF0000"/>
                </a:solidFill>
              </a:rPr>
              <a:t>Phase Change Memory</a:t>
            </a:r>
            <a:endParaRPr lang="en-US" b="1" dirty="0">
              <a:solidFill>
                <a:srgbClr val="FF0000"/>
              </a:solidFill>
            </a:endParaRPr>
          </a:p>
        </p:txBody>
      </p:sp>
    </p:spTree>
    <p:extLst>
      <p:ext uri="{BB962C8B-B14F-4D97-AF65-F5344CB8AC3E}">
        <p14:creationId xmlns:p14="http://schemas.microsoft.com/office/powerpoint/2010/main" val="3732661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solidFill>
                  <a:srgbClr val="0000FF"/>
                </a:solidFill>
              </a:rPr>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Tree>
    <p:extLst>
      <p:ext uri="{BB962C8B-B14F-4D97-AF65-F5344CB8AC3E}">
        <p14:creationId xmlns:p14="http://schemas.microsoft.com/office/powerpoint/2010/main" val="19211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sz="3600" dirty="0" smtClean="0"/>
              <a:t>Serialized Code Sections in Parallel Applications</a:t>
            </a:r>
            <a:endParaRPr lang="en-US" sz="3600" dirty="0"/>
          </a:p>
        </p:txBody>
      </p:sp>
      <p:sp>
        <p:nvSpPr>
          <p:cNvPr id="3" name="Content Placeholder 2"/>
          <p:cNvSpPr>
            <a:spLocks noGrp="1"/>
          </p:cNvSpPr>
          <p:nvPr>
            <p:ph idx="1"/>
          </p:nvPr>
        </p:nvSpPr>
        <p:spPr/>
        <p:txBody>
          <a:bodyPr/>
          <a:lstStyle/>
          <a:p>
            <a:r>
              <a:rPr lang="en-US" dirty="0"/>
              <a:t>M</a:t>
            </a:r>
            <a:r>
              <a:rPr lang="en-US" dirty="0" smtClean="0"/>
              <a:t>ultithreaded applications:</a:t>
            </a:r>
          </a:p>
          <a:p>
            <a:pPr lvl="1"/>
            <a:r>
              <a:rPr lang="en-US" dirty="0" smtClean="0"/>
              <a:t>Programs split into threads</a:t>
            </a:r>
          </a:p>
          <a:p>
            <a:pPr lvl="1"/>
            <a:endParaRPr lang="en-US" dirty="0" smtClean="0"/>
          </a:p>
          <a:p>
            <a:r>
              <a:rPr lang="en-US" dirty="0"/>
              <a:t>Threads execute concurrently on multiple cores</a:t>
            </a:r>
          </a:p>
          <a:p>
            <a:pPr lvl="1"/>
            <a:endParaRPr lang="en-US" dirty="0"/>
          </a:p>
          <a:p>
            <a:r>
              <a:rPr lang="en-US" dirty="0"/>
              <a:t>Many </a:t>
            </a:r>
            <a:r>
              <a:rPr lang="en-US" dirty="0" smtClean="0"/>
              <a:t>parallel programs cannot </a:t>
            </a:r>
            <a:r>
              <a:rPr lang="en-US" dirty="0"/>
              <a:t>be parallelized completely</a:t>
            </a:r>
          </a:p>
          <a:p>
            <a:pPr lvl="1"/>
            <a:endParaRPr lang="en-US" dirty="0"/>
          </a:p>
          <a:p>
            <a:r>
              <a:rPr lang="en-US" dirty="0" smtClean="0"/>
              <a:t>Serialized code sections:</a:t>
            </a:r>
            <a:endParaRPr lang="en-US" dirty="0"/>
          </a:p>
          <a:p>
            <a:pPr lvl="1"/>
            <a:r>
              <a:rPr lang="en-US" dirty="0"/>
              <a:t>Reduce </a:t>
            </a:r>
            <a:r>
              <a:rPr lang="en-US" dirty="0" smtClean="0"/>
              <a:t>performance</a:t>
            </a:r>
            <a:endParaRPr lang="en-US" dirty="0"/>
          </a:p>
          <a:p>
            <a:pPr lvl="1"/>
            <a:r>
              <a:rPr lang="en-US" dirty="0"/>
              <a:t>Limit </a:t>
            </a:r>
            <a:r>
              <a:rPr lang="en-US" dirty="0" smtClean="0"/>
              <a:t>scalability</a:t>
            </a:r>
          </a:p>
          <a:p>
            <a:pPr lvl="1"/>
            <a:r>
              <a:rPr lang="en-US" dirty="0" smtClean="0"/>
              <a:t>Waste energy</a:t>
            </a:r>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Tree>
    <p:extLst>
      <p:ext uri="{BB962C8B-B14F-4D97-AF65-F5344CB8AC3E}">
        <p14:creationId xmlns:p14="http://schemas.microsoft.com/office/powerpoint/2010/main" val="1085842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Serialized Code Sections</a:t>
            </a:r>
            <a:endParaRPr lang="en-US" dirty="0"/>
          </a:p>
        </p:txBody>
      </p:sp>
      <p:sp>
        <p:nvSpPr>
          <p:cNvPr id="3" name="Content Placeholder 2"/>
          <p:cNvSpPr>
            <a:spLocks noGrp="1"/>
          </p:cNvSpPr>
          <p:nvPr>
            <p:ph idx="1"/>
          </p:nvPr>
        </p:nvSpPr>
        <p:spPr>
          <a:xfrm>
            <a:off x="228600" y="1066800"/>
            <a:ext cx="8610600" cy="5181600"/>
          </a:xfrm>
        </p:spPr>
        <p:txBody>
          <a:bodyPr/>
          <a:lstStyle/>
          <a:p>
            <a:r>
              <a:rPr lang="en-US" dirty="0" smtClean="0"/>
              <a:t>Sequential portions (Amdahl’s “serial part”)</a:t>
            </a:r>
          </a:p>
          <a:p>
            <a:r>
              <a:rPr lang="en-US" dirty="0" smtClean="0"/>
              <a:t>Critical sections</a:t>
            </a:r>
          </a:p>
          <a:p>
            <a:r>
              <a:rPr lang="en-US" dirty="0" smtClean="0"/>
              <a:t>Barriers</a:t>
            </a:r>
          </a:p>
          <a:p>
            <a:r>
              <a:rPr lang="en-US" dirty="0" smtClean="0"/>
              <a:t>Limiter stages in pipelined programs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extLst>
      <p:ext uri="{BB962C8B-B14F-4D97-AF65-F5344CB8AC3E}">
        <p14:creationId xmlns:p14="http://schemas.microsoft.com/office/powerpoint/2010/main" val="1332226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29</a:t>
            </a:fld>
            <a:endParaRPr lang="en-US">
              <a:latin typeface="Garamond" charset="0"/>
            </a:endParaRPr>
          </a:p>
        </p:txBody>
      </p:sp>
      <p:sp>
        <p:nvSpPr>
          <p:cNvPr id="5" name="Rectangle 4"/>
          <p:cNvSpPr/>
          <p:nvPr/>
        </p:nvSpPr>
        <p:spPr>
          <a:xfrm>
            <a:off x="228600" y="2971800"/>
            <a:ext cx="2590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2323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Problems in Future Systems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FF0000"/>
                </a:solidFill>
              </a:rPr>
              <a:t>Memory </a:t>
            </a:r>
            <a:r>
              <a:rPr lang="en-US" dirty="0" smtClean="0">
                <a:solidFill>
                  <a:srgbClr val="FF0000"/>
                </a:solidFill>
              </a:rPr>
              <a:t>system</a:t>
            </a:r>
            <a:endParaRPr lang="en-US" dirty="0"/>
          </a:p>
          <a:p>
            <a:pPr lvl="1"/>
            <a:r>
              <a:rPr lang="en-US" dirty="0"/>
              <a:t>Many important existing and future applications are increasingly data intensive </a:t>
            </a:r>
            <a:r>
              <a:rPr lang="en-US" dirty="0">
                <a:sym typeface="Wingdings"/>
              </a:rPr>
              <a:t> require bandwidth and capacity</a:t>
            </a:r>
          </a:p>
          <a:p>
            <a:pPr lvl="1"/>
            <a:r>
              <a:rPr lang="en-US" dirty="0">
                <a:sym typeface="Wingdings"/>
              </a:rPr>
              <a:t>Data storage and movement limits performance &amp; efficiency</a:t>
            </a:r>
            <a:endParaRPr lang="en-US" dirty="0"/>
          </a:p>
          <a:p>
            <a:endParaRPr lang="en-US" dirty="0" smtClean="0">
              <a:solidFill>
                <a:srgbClr val="FF0000"/>
              </a:solidFill>
            </a:endParaRPr>
          </a:p>
          <a:p>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r>
              <a:rPr lang="en-US" dirty="0" smtClean="0"/>
              <a:t>Enables scalable systems </a:t>
            </a:r>
            <a:r>
              <a:rPr lang="en-US" dirty="0" smtClean="0">
                <a:sym typeface="Wingdings"/>
              </a:rPr>
              <a:t> new applications</a:t>
            </a:r>
            <a:endParaRPr lang="en-US" dirty="0" smtClean="0"/>
          </a:p>
          <a:p>
            <a:pPr lvl="1"/>
            <a:r>
              <a:rPr lang="en-US" dirty="0" smtClean="0"/>
              <a:t>Enables better user experience </a:t>
            </a:r>
            <a:r>
              <a:rPr lang="en-US" dirty="0" smtClean="0">
                <a:sym typeface="Wingdings"/>
              </a:rPr>
              <a:t> new usage models</a:t>
            </a:r>
            <a:endParaRPr lang="en-US" dirty="0" smtClean="0"/>
          </a:p>
          <a:p>
            <a:pPr marL="0" indent="0">
              <a:buNone/>
            </a:pPr>
            <a:endParaRPr lang="en-US" dirty="0" smtClean="0"/>
          </a:p>
          <a:p>
            <a:r>
              <a:rPr lang="en-US" dirty="0" smtClean="0">
                <a:solidFill>
                  <a:srgbClr val="FF0000"/>
                </a:solidFill>
              </a:rPr>
              <a:t>Predictability and robustness</a:t>
            </a:r>
            <a:endParaRPr lang="en-US" dirty="0" smtClean="0"/>
          </a:p>
          <a:p>
            <a:pPr lvl="1"/>
            <a:r>
              <a:rPr lang="en-US" dirty="0" smtClean="0"/>
              <a:t>Resource sharing and unreliable hardware causes QoS issues</a:t>
            </a:r>
          </a:p>
          <a:p>
            <a:pPr lvl="1"/>
            <a:r>
              <a:rPr lang="en-US" dirty="0" smtClean="0"/>
              <a:t>Predictable performance and QoS are first class constraints </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a:solidFill>
                <a:srgbClr val="000000"/>
              </a:solidFill>
            </a:endParaRPr>
          </a:p>
        </p:txBody>
      </p:sp>
      <p:sp>
        <p:nvSpPr>
          <p:cNvPr id="5" name="Rectangle 4"/>
          <p:cNvSpPr/>
          <p:nvPr/>
        </p:nvSpPr>
        <p:spPr>
          <a:xfrm>
            <a:off x="567420" y="3101520"/>
            <a:ext cx="690018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6779766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Sections</a:t>
            </a:r>
            <a:endParaRPr lang="en-US" dirty="0"/>
          </a:p>
        </p:txBody>
      </p:sp>
      <p:sp>
        <p:nvSpPr>
          <p:cNvPr id="3" name="Content Placeholder 2"/>
          <p:cNvSpPr>
            <a:spLocks noGrp="1"/>
          </p:cNvSpPr>
          <p:nvPr>
            <p:ph idx="1"/>
          </p:nvPr>
        </p:nvSpPr>
        <p:spPr/>
        <p:txBody>
          <a:bodyPr/>
          <a:lstStyle/>
          <a:p>
            <a:r>
              <a:rPr lang="en-US" dirty="0">
                <a:latin typeface="Tahoma" charset="0"/>
                <a:ea typeface="ＭＳ Ｐゴシック" charset="0"/>
              </a:rPr>
              <a:t>Threads are not allowed to update shared data </a:t>
            </a:r>
            <a:r>
              <a:rPr lang="en-US" dirty="0" smtClean="0">
                <a:latin typeface="Tahoma" charset="0"/>
                <a:ea typeface="ＭＳ Ｐゴシック" charset="0"/>
              </a:rPr>
              <a:t>concurrently</a:t>
            </a:r>
          </a:p>
          <a:p>
            <a:pPr lvl="1"/>
            <a:r>
              <a:rPr lang="en-US" dirty="0" smtClean="0">
                <a:latin typeface="Tahoma" charset="0"/>
                <a:ea typeface="ＭＳ Ｐゴシック" charset="0"/>
              </a:rPr>
              <a:t>For correctness (mutual exclusion principle)</a:t>
            </a:r>
            <a:endParaRPr lang="en-US" dirty="0">
              <a:latin typeface="Tahoma" charset="0"/>
              <a:ea typeface="ＭＳ Ｐゴシック" charset="0"/>
            </a:endParaRP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Accesses to shared data are encapsulated inside </a:t>
            </a:r>
            <a:br>
              <a:rPr lang="en-US" dirty="0">
                <a:latin typeface="Tahoma" charset="0"/>
                <a:ea typeface="ＭＳ Ｐゴシック" charset="0"/>
                <a:cs typeface="ＭＳ Ｐゴシック" charset="0"/>
              </a:rPr>
            </a:br>
            <a:r>
              <a:rPr lang="en-US" b="1" i="1" dirty="0">
                <a:latin typeface="Tahoma" charset="0"/>
                <a:ea typeface="ＭＳ Ｐゴシック" charset="0"/>
                <a:cs typeface="ＭＳ Ｐゴシック" charset="0"/>
              </a:rPr>
              <a:t>critical sections</a:t>
            </a: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Only one</a:t>
            </a:r>
            <a:r>
              <a:rPr lang="en-US" b="1" dirty="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thread can execute a critical section at </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a given time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spTree>
    <p:extLst>
      <p:ext uri="{BB962C8B-B14F-4D97-AF65-F5344CB8AC3E}">
        <p14:creationId xmlns:p14="http://schemas.microsoft.com/office/powerpoint/2010/main" val="2251977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MySQL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sp>
        <p:nvSpPr>
          <p:cNvPr id="5" name="AutoShape 4"/>
          <p:cNvSpPr>
            <a:spLocks noChangeArrowheads="1"/>
          </p:cNvSpPr>
          <p:nvPr/>
        </p:nvSpPr>
        <p:spPr bwMode="auto">
          <a:xfrm>
            <a:off x="3017838"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Open database tables</a:t>
            </a:r>
          </a:p>
        </p:txBody>
      </p:sp>
      <p:sp>
        <p:nvSpPr>
          <p:cNvPr id="6" name="AutoShape 5"/>
          <p:cNvSpPr>
            <a:spLocks noChangeArrowheads="1"/>
          </p:cNvSpPr>
          <p:nvPr/>
        </p:nvSpPr>
        <p:spPr bwMode="auto">
          <a:xfrm>
            <a:off x="3017838"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Perform the operations</a:t>
            </a:r>
          </a:p>
          <a:p>
            <a:pPr algn="ctr"/>
            <a:r>
              <a:rPr lang="en-US" b="0"/>
              <a:t>….</a:t>
            </a:r>
          </a:p>
        </p:txBody>
      </p:sp>
      <p:sp>
        <p:nvSpPr>
          <p:cNvPr id="7" name="Line 7"/>
          <p:cNvSpPr>
            <a:spLocks noChangeShapeType="1"/>
          </p:cNvSpPr>
          <p:nvPr/>
        </p:nvSpPr>
        <p:spPr bwMode="auto">
          <a:xfrm>
            <a:off x="4572000"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flipH="1">
            <a:off x="6400800"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 name="Text Box 16"/>
          <p:cNvSpPr txBox="1">
            <a:spLocks noChangeArrowheads="1"/>
          </p:cNvSpPr>
          <p:nvPr/>
        </p:nvSpPr>
        <p:spPr bwMode="auto">
          <a:xfrm>
            <a:off x="3144838" y="1754188"/>
            <a:ext cx="1160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2000">
                <a:solidFill>
                  <a:srgbClr val="FF0000"/>
                </a:solidFill>
              </a:rPr>
              <a:t>Critical</a:t>
            </a:r>
            <a:br>
              <a:rPr lang="en-US" sz="2000">
                <a:solidFill>
                  <a:srgbClr val="FF0000"/>
                </a:solidFill>
              </a:rPr>
            </a:br>
            <a:r>
              <a:rPr lang="en-US" sz="2000">
                <a:solidFill>
                  <a:srgbClr val="FF0000"/>
                </a:solidFill>
              </a:rPr>
              <a:t>Section</a:t>
            </a:r>
          </a:p>
        </p:txBody>
      </p:sp>
      <p:sp>
        <p:nvSpPr>
          <p:cNvPr id="10" name="Text Box 17"/>
          <p:cNvSpPr txBox="1">
            <a:spLocks noChangeArrowheads="1"/>
          </p:cNvSpPr>
          <p:nvPr/>
        </p:nvSpPr>
        <p:spPr bwMode="auto">
          <a:xfrm>
            <a:off x="7361238" y="474503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Parallel</a:t>
            </a:r>
          </a:p>
        </p:txBody>
      </p:sp>
      <p:sp>
        <p:nvSpPr>
          <p:cNvPr id="11" name="Line 18"/>
          <p:cNvSpPr>
            <a:spLocks noChangeShapeType="1"/>
          </p:cNvSpPr>
          <p:nvPr/>
        </p:nvSpPr>
        <p:spPr bwMode="auto">
          <a:xfrm flipH="1" flipV="1">
            <a:off x="6300788"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2" name="Text Box 19"/>
          <p:cNvSpPr txBox="1">
            <a:spLocks noChangeArrowheads="1"/>
          </p:cNvSpPr>
          <p:nvPr/>
        </p:nvSpPr>
        <p:spPr bwMode="auto">
          <a:xfrm>
            <a:off x="5697538" y="2074863"/>
            <a:ext cx="331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Access Open Tables Cache</a:t>
            </a:r>
          </a:p>
        </p:txBody>
      </p:sp>
      <p:sp>
        <p:nvSpPr>
          <p:cNvPr id="13" name="AutoShape 20"/>
          <p:cNvSpPr>
            <a:spLocks noChangeArrowheads="1"/>
          </p:cNvSpPr>
          <p:nvPr/>
        </p:nvSpPr>
        <p:spPr bwMode="auto">
          <a:xfrm>
            <a:off x="3017838"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Tree>
    <p:extLst>
      <p:ext uri="{BB962C8B-B14F-4D97-AF65-F5344CB8AC3E}">
        <p14:creationId xmlns:p14="http://schemas.microsoft.com/office/powerpoint/2010/main" val="5204546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Contention for Critical Sections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9"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33% in critical section</a:t>
              </a:r>
            </a:p>
          </p:txBody>
        </p:sp>
      </p:grpSp>
    </p:spTree>
    <p:extLst>
      <p:ext uri="{BB962C8B-B14F-4D97-AF65-F5344CB8AC3E}">
        <p14:creationId xmlns:p14="http://schemas.microsoft.com/office/powerpoint/2010/main" val="42827694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Contention for Critical Sections</a:t>
            </a:r>
            <a:endParaRPr lang="en-US" dirty="0"/>
          </a:p>
        </p:txBody>
      </p:sp>
      <p:sp>
        <p:nvSpPr>
          <p:cNvPr id="3" name="Content Placeholder 2"/>
          <p:cNvSpPr>
            <a:spLocks noGrp="1"/>
          </p:cNvSpPr>
          <p:nvPr>
            <p:ph idx="1"/>
          </p:nvPr>
        </p:nvSpPr>
        <p:spPr>
          <a:xfrm>
            <a:off x="320675" y="808780"/>
            <a:ext cx="8610600" cy="5339680"/>
          </a:xfrm>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33</a:t>
            </a:fld>
            <a:endParaRPr lang="en-US" altLang="en-US"/>
          </a:p>
        </p:txBody>
      </p:sp>
      <p:sp>
        <p:nvSpPr>
          <p:cNvPr id="5" name="Line 3"/>
          <p:cNvSpPr>
            <a:spLocks noChangeShapeType="1"/>
          </p:cNvSpPr>
          <p:nvPr/>
        </p:nvSpPr>
        <p:spPr bwMode="auto">
          <a:xfrm flipH="1" flipV="1">
            <a:off x="765175" y="1379610"/>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6" name="Line 4"/>
          <p:cNvSpPr>
            <a:spLocks noChangeShapeType="1"/>
          </p:cNvSpPr>
          <p:nvPr/>
        </p:nvSpPr>
        <p:spPr bwMode="auto">
          <a:xfrm flipV="1">
            <a:off x="750888" y="5764285"/>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7" name="Text Box 5"/>
          <p:cNvSpPr txBox="1">
            <a:spLocks noChangeArrowheads="1"/>
          </p:cNvSpPr>
          <p:nvPr/>
        </p:nvSpPr>
        <p:spPr bwMode="auto">
          <a:xfrm>
            <a:off x="527050" y="581667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96200" y="1149422"/>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96200" y="1616147"/>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50125" y="920822"/>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53400" y="920822"/>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53400" y="1498672"/>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96200" y="2000322"/>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99"/>
          <p:cNvSpPr txBox="1">
            <a:spLocks noChangeArrowheads="1"/>
          </p:cNvSpPr>
          <p:nvPr/>
        </p:nvSpPr>
        <p:spPr bwMode="auto">
          <a:xfrm>
            <a:off x="8153400" y="1835222"/>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55638" y="1012897"/>
            <a:ext cx="7177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15875" y="541979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15875" y="3691010"/>
            <a:ext cx="73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15875" y="4759397"/>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15875" y="2400372"/>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2398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 Box 19"/>
          <p:cNvSpPr txBox="1">
            <a:spLocks noChangeArrowheads="1"/>
          </p:cNvSpPr>
          <p:nvPr/>
        </p:nvSpPr>
        <p:spPr bwMode="auto">
          <a:xfrm>
            <a:off x="119538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65175" y="5723010"/>
            <a:ext cx="0" cy="153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2082800"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1854200"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400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25114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9883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6"/>
          <p:cNvSpPr txBox="1">
            <a:spLocks noChangeArrowheads="1"/>
          </p:cNvSpPr>
          <p:nvPr/>
        </p:nvSpPr>
        <p:spPr bwMode="auto">
          <a:xfrm>
            <a:off x="317023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481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8"/>
          <p:cNvSpPr txBox="1">
            <a:spLocks noChangeArrowheads="1"/>
          </p:cNvSpPr>
          <p:nvPr/>
        </p:nvSpPr>
        <p:spPr bwMode="auto">
          <a:xfrm>
            <a:off x="38195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706938"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Text Box 30"/>
          <p:cNvSpPr txBox="1">
            <a:spLocks noChangeArrowheads="1"/>
          </p:cNvSpPr>
          <p:nvPr/>
        </p:nvSpPr>
        <p:spPr bwMode="auto">
          <a:xfrm>
            <a:off x="4478338"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6416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Text Box 32"/>
          <p:cNvSpPr txBox="1">
            <a:spLocks noChangeArrowheads="1"/>
          </p:cNvSpPr>
          <p:nvPr/>
        </p:nvSpPr>
        <p:spPr bwMode="auto">
          <a:xfrm>
            <a:off x="513556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2297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Text Box 34"/>
          <p:cNvSpPr txBox="1">
            <a:spLocks noChangeArrowheads="1"/>
          </p:cNvSpPr>
          <p:nvPr/>
        </p:nvSpPr>
        <p:spPr bwMode="auto">
          <a:xfrm>
            <a:off x="579437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9131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 Box 36"/>
          <p:cNvSpPr txBox="1">
            <a:spLocks noChangeArrowheads="1"/>
          </p:cNvSpPr>
          <p:nvPr/>
        </p:nvSpPr>
        <p:spPr bwMode="auto">
          <a:xfrm>
            <a:off x="646271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50125"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38"/>
          <p:cNvSpPr txBox="1">
            <a:spLocks noChangeArrowheads="1"/>
          </p:cNvSpPr>
          <p:nvPr/>
        </p:nvSpPr>
        <p:spPr bwMode="auto">
          <a:xfrm>
            <a:off x="7121525"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8007350"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Text Box 40"/>
          <p:cNvSpPr txBox="1">
            <a:spLocks noChangeArrowheads="1"/>
          </p:cNvSpPr>
          <p:nvPr/>
        </p:nvSpPr>
        <p:spPr bwMode="auto">
          <a:xfrm>
            <a:off x="7778750"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66163" y="5743647"/>
            <a:ext cx="0" cy="153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Text Box 42"/>
          <p:cNvSpPr txBox="1">
            <a:spLocks noChangeArrowheads="1"/>
          </p:cNvSpPr>
          <p:nvPr/>
        </p:nvSpPr>
        <p:spPr bwMode="auto">
          <a:xfrm>
            <a:off x="8437563" y="5881687"/>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43"/>
          <p:cNvGrpSpPr>
            <a:grpSpLocks/>
          </p:cNvGrpSpPr>
          <p:nvPr/>
        </p:nvGrpSpPr>
        <p:grpSpPr bwMode="auto">
          <a:xfrm>
            <a:off x="765175" y="5565847"/>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0" name="Group 288"/>
          <p:cNvGrpSpPr>
            <a:grpSpLocks/>
          </p:cNvGrpSpPr>
          <p:nvPr/>
        </p:nvGrpSpPr>
        <p:grpSpPr bwMode="auto">
          <a:xfrm>
            <a:off x="765175" y="5346772"/>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73" name="Group 287"/>
          <p:cNvGrpSpPr>
            <a:grpSpLocks/>
          </p:cNvGrpSpPr>
          <p:nvPr/>
        </p:nvGrpSpPr>
        <p:grpSpPr bwMode="auto">
          <a:xfrm>
            <a:off x="1314450" y="5346772"/>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96" name="Group 93"/>
          <p:cNvGrpSpPr>
            <a:grpSpLocks/>
          </p:cNvGrpSpPr>
          <p:nvPr/>
        </p:nvGrpSpPr>
        <p:grpSpPr bwMode="auto">
          <a:xfrm>
            <a:off x="765175" y="2216222"/>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 name="Group 284"/>
          <p:cNvGrpSpPr>
            <a:grpSpLocks/>
          </p:cNvGrpSpPr>
          <p:nvPr/>
        </p:nvGrpSpPr>
        <p:grpSpPr bwMode="auto">
          <a:xfrm>
            <a:off x="765175" y="1506610"/>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285"/>
          <p:cNvGrpSpPr>
            <a:grpSpLocks/>
          </p:cNvGrpSpPr>
          <p:nvPr/>
        </p:nvGrpSpPr>
        <p:grpSpPr bwMode="auto">
          <a:xfrm>
            <a:off x="765175" y="3097285"/>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7" name="Group 184"/>
          <p:cNvGrpSpPr>
            <a:grpSpLocks/>
          </p:cNvGrpSpPr>
          <p:nvPr/>
        </p:nvGrpSpPr>
        <p:grpSpPr bwMode="auto">
          <a:xfrm>
            <a:off x="765175" y="3644972"/>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4" name="Group 286"/>
          <p:cNvGrpSpPr>
            <a:grpSpLocks/>
          </p:cNvGrpSpPr>
          <p:nvPr/>
        </p:nvGrpSpPr>
        <p:grpSpPr bwMode="auto">
          <a:xfrm>
            <a:off x="765175" y="4413322"/>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0" name="Group 237"/>
          <p:cNvGrpSpPr>
            <a:grpSpLocks/>
          </p:cNvGrpSpPr>
          <p:nvPr/>
        </p:nvGrpSpPr>
        <p:grpSpPr bwMode="auto">
          <a:xfrm>
            <a:off x="765175" y="4795910"/>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 name="Line 263"/>
          <p:cNvSpPr>
            <a:spLocks noChangeShapeType="1"/>
          </p:cNvSpPr>
          <p:nvPr/>
        </p:nvSpPr>
        <p:spPr bwMode="auto">
          <a:xfrm>
            <a:off x="3836988" y="2730572"/>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7" name="Group 264"/>
          <p:cNvGrpSpPr>
            <a:grpSpLocks/>
          </p:cNvGrpSpPr>
          <p:nvPr/>
        </p:nvGrpSpPr>
        <p:grpSpPr bwMode="auto">
          <a:xfrm>
            <a:off x="2740025" y="1998735"/>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70" name="Group 267"/>
          <p:cNvGrpSpPr>
            <a:grpSpLocks/>
          </p:cNvGrpSpPr>
          <p:nvPr/>
        </p:nvGrpSpPr>
        <p:grpSpPr bwMode="auto">
          <a:xfrm>
            <a:off x="7348538" y="5291210"/>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3" name="Group 270"/>
          <p:cNvGrpSpPr>
            <a:grpSpLocks/>
          </p:cNvGrpSpPr>
          <p:nvPr/>
        </p:nvGrpSpPr>
        <p:grpSpPr bwMode="auto">
          <a:xfrm>
            <a:off x="4165600" y="4413322"/>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7" name="Group 274"/>
          <p:cNvGrpSpPr>
            <a:grpSpLocks/>
          </p:cNvGrpSpPr>
          <p:nvPr/>
        </p:nvGrpSpPr>
        <p:grpSpPr bwMode="auto">
          <a:xfrm>
            <a:off x="3178175" y="3043310"/>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1" name="Group 278"/>
          <p:cNvGrpSpPr>
            <a:grpSpLocks/>
          </p:cNvGrpSpPr>
          <p:nvPr/>
        </p:nvGrpSpPr>
        <p:grpSpPr bwMode="auto">
          <a:xfrm>
            <a:off x="2740025" y="2049535"/>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4" name="Rounded Rectangle 283"/>
          <p:cNvSpPr>
            <a:spLocks noChangeArrowheads="1"/>
          </p:cNvSpPr>
          <p:nvPr/>
        </p:nvSpPr>
        <p:spPr bwMode="auto">
          <a:xfrm>
            <a:off x="1258888" y="3079822"/>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r>
              <a:rPr lang="en-US" sz="2400"/>
              <a:t>Accelerating critical sections </a:t>
            </a:r>
            <a:br>
              <a:rPr lang="en-US" sz="2400"/>
            </a:br>
            <a:r>
              <a:rPr lang="en-US" sz="2400"/>
              <a:t>increases performance and scalability</a:t>
            </a:r>
          </a:p>
        </p:txBody>
      </p:sp>
      <p:sp>
        <p:nvSpPr>
          <p:cNvPr id="285" name="Rectangle 94"/>
          <p:cNvSpPr>
            <a:spLocks noChangeArrowheads="1"/>
          </p:cNvSpPr>
          <p:nvPr/>
        </p:nvSpPr>
        <p:spPr bwMode="auto">
          <a:xfrm>
            <a:off x="7239000" y="4481585"/>
            <a:ext cx="457200" cy="152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 name="Text Box 97"/>
          <p:cNvSpPr txBox="1">
            <a:spLocks noChangeArrowheads="1"/>
          </p:cNvSpPr>
          <p:nvPr/>
        </p:nvSpPr>
        <p:spPr bwMode="auto">
          <a:xfrm>
            <a:off x="7731124" y="3975172"/>
            <a:ext cx="14128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a:t>Critical </a:t>
            </a:r>
            <a:br>
              <a:rPr lang="en-US" sz="1800" b="0" dirty="0"/>
            </a:br>
            <a:r>
              <a:rPr lang="en-US" sz="1800" b="0" dirty="0"/>
              <a:t>Section</a:t>
            </a:r>
            <a:br>
              <a:rPr lang="en-US" sz="1800" b="0" dirty="0"/>
            </a:br>
            <a:r>
              <a:rPr lang="en-US" sz="1800" b="0" dirty="0" smtClean="0"/>
              <a:t>Accelerated</a:t>
            </a:r>
            <a:r>
              <a:rPr lang="en-US" sz="1800" dirty="0" smtClean="0"/>
              <a:t> </a:t>
            </a:r>
            <a:r>
              <a:rPr lang="en-US" sz="1800" b="0" dirty="0"/>
              <a:t>by 2x</a:t>
            </a:r>
            <a:r>
              <a:rPr lang="en-US" sz="1600" b="0" dirty="0"/>
              <a:t/>
            </a:r>
            <a:br>
              <a:rPr lang="en-US" sz="1600" b="0" dirty="0"/>
            </a:br>
            <a:endParaRPr lang="en-US" sz="1600" b="0" dirty="0"/>
          </a:p>
        </p:txBody>
      </p:sp>
    </p:spTree>
    <p:extLst>
      <p:ext uri="{BB962C8B-B14F-4D97-AF65-F5344CB8AC3E}">
        <p14:creationId xmlns:p14="http://schemas.microsoft.com/office/powerpoint/2010/main" val="14980683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66" grpId="0" animBg="1"/>
      <p:bldP spid="266" grpId="1" animBg="1"/>
      <p:bldP spid="2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34</a:t>
            </a:fld>
            <a:endParaRPr lang="en-US" altLang="en-US"/>
          </a:p>
        </p:txBody>
      </p:sp>
      <p:sp>
        <p:nvSpPr>
          <p:cNvPr id="5" name="Rectangle 20"/>
          <p:cNvSpPr>
            <a:spLocks noChangeArrowheads="1"/>
          </p:cNvSpPr>
          <p:nvPr/>
        </p:nvSpPr>
        <p:spPr bwMode="auto">
          <a:xfrm>
            <a:off x="4038600" y="461962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p>
        </p:txBody>
      </p:sp>
      <p:sp>
        <p:nvSpPr>
          <p:cNvPr id="6"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graphicFrame>
        <p:nvGraphicFramePr>
          <p:cNvPr id="7" name="Chart 6"/>
          <p:cNvGraphicFramePr>
            <a:graphicFrameLocks/>
          </p:cNvGraphicFramePr>
          <p:nvPr/>
        </p:nvGraphicFramePr>
        <p:xfrm>
          <a:off x="3167062" y="262128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3167062" y="262128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a:spLocks noChangeArrowheads="1"/>
          </p:cNvSpPr>
          <p:nvPr/>
        </p:nvSpPr>
        <p:spPr bwMode="auto">
          <a:xfrm>
            <a:off x="3495675" y="556260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0" name="TextBox 9"/>
          <p:cNvSpPr txBox="1">
            <a:spLocks noChangeArrowheads="1"/>
          </p:cNvSpPr>
          <p:nvPr/>
        </p:nvSpPr>
        <p:spPr bwMode="auto">
          <a:xfrm rot="16200000">
            <a:off x="1654175" y="372427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Tree>
    <p:extLst>
      <p:ext uri="{BB962C8B-B14F-4D97-AF65-F5344CB8AC3E}">
        <p14:creationId xmlns:p14="http://schemas.microsoft.com/office/powerpoint/2010/main" val="16140406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35</a:t>
            </a:fld>
            <a:endParaRPr lang="en-US" altLang="en-US"/>
          </a:p>
        </p:txBody>
      </p:sp>
      <p:sp>
        <p:nvSpPr>
          <p:cNvPr id="11" name="Rectangle 20"/>
          <p:cNvSpPr>
            <a:spLocks noChangeArrowheads="1"/>
          </p:cNvSpPr>
          <p:nvPr/>
        </p:nvSpPr>
        <p:spPr bwMode="auto">
          <a:xfrm>
            <a:off x="4022726" y="4981575"/>
            <a:ext cx="152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p>
        </p:txBody>
      </p:sp>
      <p:graphicFrame>
        <p:nvGraphicFramePr>
          <p:cNvPr id="12" name="Chart 11"/>
          <p:cNvGraphicFramePr>
            <a:graphicFrameLocks/>
          </p:cNvGraphicFramePr>
          <p:nvPr>
            <p:extLst>
              <p:ext uri="{D42A27DB-BD31-4B8C-83A1-F6EECF244321}">
                <p14:modId xmlns:p14="http://schemas.microsoft.com/office/powerpoint/2010/main" val="4022578030"/>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95456385"/>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479801" y="5924550"/>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5" name="TextBox 14"/>
          <p:cNvSpPr txBox="1">
            <a:spLocks noChangeArrowheads="1"/>
          </p:cNvSpPr>
          <p:nvPr/>
        </p:nvSpPr>
        <p:spPr bwMode="auto">
          <a:xfrm rot="16200000">
            <a:off x="1638301" y="4086225"/>
            <a:ext cx="2762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
        <p:nvSpPr>
          <p:cNvPr id="16" name="Text Box 17"/>
          <p:cNvSpPr txBox="1">
            <a:spLocks noChangeArrowheads="1"/>
          </p:cNvSpPr>
          <p:nvPr/>
        </p:nvSpPr>
        <p:spPr bwMode="auto">
          <a:xfrm>
            <a:off x="4462464" y="4824412"/>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Today</a:t>
            </a:r>
            <a:endParaRPr lang="en-US" sz="1800" b="0" dirty="0"/>
          </a:p>
        </p:txBody>
      </p:sp>
      <p:sp>
        <p:nvSpPr>
          <p:cNvPr id="17" name="Line 18"/>
          <p:cNvSpPr>
            <a:spLocks noChangeShapeType="1"/>
          </p:cNvSpPr>
          <p:nvPr/>
        </p:nvSpPr>
        <p:spPr bwMode="auto">
          <a:xfrm flipH="1" flipV="1">
            <a:off x="4556126" y="3743323"/>
            <a:ext cx="304800" cy="1142999"/>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H="1">
            <a:off x="5622926" y="2667000"/>
            <a:ext cx="625474" cy="619124"/>
          </a:xfrm>
          <a:prstGeom prst="line">
            <a:avLst/>
          </a:prstGeom>
          <a:noFill/>
          <a:ln w="635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9" name="Text Box 17"/>
          <p:cNvSpPr txBox="1">
            <a:spLocks noChangeArrowheads="1"/>
          </p:cNvSpPr>
          <p:nvPr/>
        </p:nvSpPr>
        <p:spPr bwMode="auto">
          <a:xfrm>
            <a:off x="5867400" y="2286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Asymmetric</a:t>
            </a:r>
            <a:endParaRPr lang="en-US" sz="1800" b="0" dirty="0"/>
          </a:p>
        </p:txBody>
      </p:sp>
      <p:sp>
        <p:nvSpPr>
          <p:cNvPr id="20"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spTree>
    <p:extLst>
      <p:ext uri="{BB962C8B-B14F-4D97-AF65-F5344CB8AC3E}">
        <p14:creationId xmlns:p14="http://schemas.microsoft.com/office/powerpoint/2010/main" val="1911336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Asymmetry</a:t>
            </a:r>
            <a:endParaRPr lang="en-US" dirty="0"/>
          </a:p>
        </p:txBody>
      </p:sp>
      <p:sp>
        <p:nvSpPr>
          <p:cNvPr id="3" name="Content Placeholder 2"/>
          <p:cNvSpPr>
            <a:spLocks noGrp="1"/>
          </p:cNvSpPr>
          <p:nvPr>
            <p:ph idx="1"/>
          </p:nvPr>
        </p:nvSpPr>
        <p:spPr/>
        <p:txBody>
          <a:bodyPr/>
          <a:lstStyle/>
          <a:p>
            <a:r>
              <a:rPr lang="en-US" dirty="0"/>
              <a:t>Execution time of sequential kernels, critical sections, and limiter stages must be short</a:t>
            </a:r>
          </a:p>
          <a:p>
            <a:endParaRPr lang="en-US" sz="1200" dirty="0"/>
          </a:p>
          <a:p>
            <a:r>
              <a:rPr lang="en-US" dirty="0"/>
              <a:t>It is difficult for </a:t>
            </a:r>
            <a:r>
              <a:rPr lang="en-US" dirty="0" smtClean="0"/>
              <a:t>the programmer </a:t>
            </a:r>
            <a:r>
              <a:rPr lang="en-US" dirty="0"/>
              <a:t>to shorten these</a:t>
            </a:r>
            <a:br>
              <a:rPr lang="en-US" dirty="0"/>
            </a:br>
            <a:r>
              <a:rPr lang="en-US" dirty="0" smtClean="0"/>
              <a:t>serialized sections</a:t>
            </a:r>
            <a:endParaRPr lang="en-US" dirty="0"/>
          </a:p>
          <a:p>
            <a:pPr lvl="1"/>
            <a:r>
              <a:rPr lang="en-US" dirty="0"/>
              <a:t>Insufficient domain-specific knowledge</a:t>
            </a:r>
          </a:p>
          <a:p>
            <a:pPr lvl="1"/>
            <a:r>
              <a:rPr lang="en-US" dirty="0"/>
              <a:t>Variation in hardware platforms </a:t>
            </a:r>
          </a:p>
          <a:p>
            <a:pPr lvl="1"/>
            <a:r>
              <a:rPr lang="en-US" dirty="0"/>
              <a:t>Limited resources</a:t>
            </a:r>
          </a:p>
          <a:p>
            <a:endParaRPr lang="en-US" sz="1200" dirty="0"/>
          </a:p>
          <a:p>
            <a:r>
              <a:rPr lang="en-US" dirty="0">
                <a:solidFill>
                  <a:srgbClr val="0000FF"/>
                </a:solidFill>
              </a:rPr>
              <a:t>Goal: </a:t>
            </a:r>
            <a:r>
              <a:rPr lang="en-US" dirty="0" smtClean="0">
                <a:solidFill>
                  <a:srgbClr val="0000FF"/>
                </a:solidFill>
              </a:rPr>
              <a:t>A </a:t>
            </a:r>
            <a:r>
              <a:rPr lang="en-US" dirty="0">
                <a:solidFill>
                  <a:srgbClr val="0000FF"/>
                </a:solidFill>
              </a:rPr>
              <a:t>mechanism to shorten serial bottlenecks without requiring programmer effort</a:t>
            </a:r>
          </a:p>
          <a:p>
            <a:endParaRPr lang="en-US" sz="1200" dirty="0" smtClean="0"/>
          </a:p>
          <a:p>
            <a:r>
              <a:rPr lang="en-US" dirty="0" smtClean="0">
                <a:solidFill>
                  <a:srgbClr val="FF0000"/>
                </a:solidFill>
              </a:rPr>
              <a:t>Idea: Accelerate serialized code sections by shipping them to powerful cores in an asymmetric multi-core (ACMP)</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spTree>
    <p:extLst>
      <p:ext uri="{BB962C8B-B14F-4D97-AF65-F5344CB8AC3E}">
        <p14:creationId xmlns:p14="http://schemas.microsoft.com/office/powerpoint/2010/main" val="1235460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ACMP</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1100" dirty="0"/>
          </a:p>
          <a:p>
            <a:r>
              <a:rPr lang="en-US" dirty="0" smtClean="0"/>
              <a:t>Provide </a:t>
            </a:r>
            <a:r>
              <a:rPr lang="en-US" dirty="0"/>
              <a:t>one large core and many small cores</a:t>
            </a:r>
          </a:p>
          <a:p>
            <a:r>
              <a:rPr lang="en-US" dirty="0"/>
              <a:t>Execute parallel part on small cores for </a:t>
            </a:r>
            <a:r>
              <a:rPr lang="en-US" dirty="0" smtClean="0"/>
              <a:t>high </a:t>
            </a:r>
            <a:r>
              <a:rPr lang="en-US" dirty="0"/>
              <a:t>throughput</a:t>
            </a:r>
          </a:p>
          <a:p>
            <a:r>
              <a:rPr lang="en-US" dirty="0"/>
              <a:t>Accelerate </a:t>
            </a:r>
            <a:r>
              <a:rPr lang="en-US" dirty="0" smtClean="0"/>
              <a:t>serialized sections using </a:t>
            </a:r>
            <a:r>
              <a:rPr lang="en-US" dirty="0"/>
              <a:t>the large </a:t>
            </a:r>
            <a:r>
              <a:rPr lang="en-US" dirty="0" smtClean="0"/>
              <a:t>core</a:t>
            </a:r>
          </a:p>
          <a:p>
            <a:pPr lvl="1"/>
            <a:r>
              <a:rPr lang="en-US" dirty="0" smtClean="0"/>
              <a:t>Baseline: Amdahl’s serial part accelerated </a:t>
            </a:r>
            <a:r>
              <a:rPr lang="en-US" sz="1800" dirty="0" smtClean="0"/>
              <a:t>[</a:t>
            </a:r>
            <a:r>
              <a:rPr lang="en-US" sz="1800" dirty="0" err="1" smtClean="0"/>
              <a:t>Morad</a:t>
            </a:r>
            <a:r>
              <a:rPr lang="en-US" sz="1800" dirty="0" smtClean="0"/>
              <a:t>+ CAL 2006, </a:t>
            </a:r>
            <a:r>
              <a:rPr lang="en-US" sz="1800" dirty="0" err="1" smtClean="0"/>
              <a:t>Suleman</a:t>
            </a:r>
            <a:r>
              <a:rPr lang="en-US" sz="1800" dirty="0" smtClean="0"/>
              <a:t>+, UT-TR 2007]</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37</a:t>
            </a:fld>
            <a:endParaRPr lang="en-US" altLang="en-US"/>
          </a:p>
        </p:txBody>
      </p:sp>
      <p:grpSp>
        <p:nvGrpSpPr>
          <p:cNvPr id="24" name="Group 4"/>
          <p:cNvGrpSpPr>
            <a:grpSpLocks/>
          </p:cNvGrpSpPr>
          <p:nvPr/>
        </p:nvGrpSpPr>
        <p:grpSpPr bwMode="auto">
          <a:xfrm>
            <a:off x="3352800" y="1295400"/>
            <a:ext cx="2286000" cy="2787650"/>
            <a:chOff x="3888" y="816"/>
            <a:chExt cx="1440" cy="1756"/>
          </a:xfrm>
        </p:grpSpPr>
        <p:sp>
          <p:nvSpPr>
            <p:cNvPr id="2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26" name="Group 47"/>
            <p:cNvGrpSpPr>
              <a:grpSpLocks/>
            </p:cNvGrpSpPr>
            <p:nvPr/>
          </p:nvGrpSpPr>
          <p:grpSpPr bwMode="auto">
            <a:xfrm>
              <a:off x="3936" y="1536"/>
              <a:ext cx="672" cy="672"/>
              <a:chOff x="3648" y="3120"/>
              <a:chExt cx="672" cy="672"/>
            </a:xfrm>
          </p:grpSpPr>
          <p:sp>
            <p:nvSpPr>
              <p:cNvPr id="3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4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7" name="Group 52"/>
            <p:cNvGrpSpPr>
              <a:grpSpLocks/>
            </p:cNvGrpSpPr>
            <p:nvPr/>
          </p:nvGrpSpPr>
          <p:grpSpPr bwMode="auto">
            <a:xfrm>
              <a:off x="4608" y="1536"/>
              <a:ext cx="672" cy="672"/>
              <a:chOff x="3648" y="3120"/>
              <a:chExt cx="672" cy="672"/>
            </a:xfrm>
          </p:grpSpPr>
          <p:sp>
            <p:nvSpPr>
              <p:cNvPr id="3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8" name="Group 57"/>
            <p:cNvGrpSpPr>
              <a:grpSpLocks/>
            </p:cNvGrpSpPr>
            <p:nvPr/>
          </p:nvGrpSpPr>
          <p:grpSpPr bwMode="auto">
            <a:xfrm>
              <a:off x="4608" y="864"/>
              <a:ext cx="672" cy="672"/>
              <a:chOff x="3648" y="3120"/>
              <a:chExt cx="672" cy="672"/>
            </a:xfrm>
          </p:grpSpPr>
          <p:sp>
            <p:nvSpPr>
              <p:cNvPr id="3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3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30"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Tree>
    <p:extLst>
      <p:ext uri="{BB962C8B-B14F-4D97-AF65-F5344CB8AC3E}">
        <p14:creationId xmlns:p14="http://schemas.microsoft.com/office/powerpoint/2010/main" val="56241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ACMP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38</a:t>
            </a:fld>
            <a:endParaRPr lang="en-US" altLang="en-US"/>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EnterCS()</a:t>
            </a:r>
          </a:p>
          <a:p>
            <a:pPr lvl="1" eaLnBrk="1" hangingPunct="1">
              <a:spcBef>
                <a:spcPct val="50000"/>
              </a:spcBef>
            </a:pPr>
            <a:r>
              <a:rPr lang="en-US"/>
              <a:t>PriorityQ.insert(…)</a:t>
            </a:r>
          </a:p>
          <a:p>
            <a:pPr eaLnBrk="1" hangingPunct="1">
              <a:spcBef>
                <a:spcPct val="50000"/>
              </a:spcBef>
            </a:pPr>
            <a:r>
              <a:rPr lang="en-US"/>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rabicPeriod"/>
            </a:pPr>
            <a:r>
              <a:rPr lang="en-US" b="1"/>
              <a:t>P2 encounters a Critical Section</a:t>
            </a:r>
          </a:p>
          <a:p>
            <a:pPr eaLnBrk="1" hangingPunct="1">
              <a:buFontTx/>
              <a:buAutoNum type="arabicPeriod"/>
            </a:pPr>
            <a:r>
              <a:rPr lang="en-US" b="1"/>
              <a:t>Sends a request for the lock</a:t>
            </a:r>
          </a:p>
          <a:p>
            <a:pPr eaLnBrk="1" hangingPunct="1">
              <a:buFontTx/>
              <a:buAutoNum type="arabicPeriod"/>
            </a:pPr>
            <a:r>
              <a:rPr lang="en-US" b="1"/>
              <a:t>Acquires the lock</a:t>
            </a:r>
          </a:p>
          <a:p>
            <a:pPr eaLnBrk="1" hangingPunct="1">
              <a:buFontTx/>
              <a:buAutoNum type="arabicPeriod"/>
            </a:pPr>
            <a:r>
              <a:rPr lang="en-US" b="1"/>
              <a:t>Executes Critical Section</a:t>
            </a:r>
          </a:p>
          <a:p>
            <a:pPr eaLnBrk="1" hangingPunct="1">
              <a:buFontTx/>
              <a:buAutoNum type="arabicPeriod"/>
            </a:pPr>
            <a:r>
              <a:rPr lang="en-US" b="1"/>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P2</a:t>
            </a:r>
            <a:endParaRPr lang="en-US" b="1" dirty="0">
              <a:solidFill>
                <a:schemeClr val="tx1"/>
              </a:solidFill>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P3</a:t>
            </a:r>
            <a:endParaRPr lang="en-US" b="1" dirty="0">
              <a:solidFill>
                <a:schemeClr val="tx1"/>
              </a:solidFill>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P4</a:t>
            </a:r>
            <a:endParaRPr lang="en-US" b="1" dirty="0">
              <a:solidFill>
                <a:schemeClr val="tx1"/>
              </a:solidFill>
            </a:endParaRPr>
          </a:p>
        </p:txBody>
      </p:sp>
    </p:spTree>
    <p:extLst>
      <p:ext uri="{BB962C8B-B14F-4D97-AF65-F5344CB8AC3E}">
        <p14:creationId xmlns:p14="http://schemas.microsoft.com/office/powerpoint/2010/main" val="2648358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39</a:t>
            </a:fld>
            <a:endParaRPr lang="en-US" altLang="en-US"/>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FF0000"/>
                </a:solidFill>
              </a:rPr>
              <a:t>Critical Section</a:t>
            </a:r>
            <a:br>
              <a:rPr lang="en-US" sz="2000" b="1" dirty="0">
                <a:solidFill>
                  <a:srgbClr val="FF0000"/>
                </a:solidFill>
              </a:rPr>
            </a:br>
            <a:r>
              <a:rPr lang="en-US" sz="2000" b="1" dirty="0">
                <a:solidFill>
                  <a:srgbClr val="FF0000"/>
                </a:solidFill>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val="1730357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833568"/>
            <a:ext cx="8428037" cy="822325"/>
          </a:xfrm>
        </p:spPr>
        <p:txBody>
          <a:bodyPr/>
          <a:lstStyle/>
          <a:p>
            <a:pPr algn="ctr" eaLnBrk="1" hangingPunct="1"/>
            <a:r>
              <a:rPr lang="en-US" sz="4000" dirty="0">
                <a:latin typeface="Garamond" charset="0"/>
              </a:rPr>
              <a:t>Readings and Videos</a:t>
            </a: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69725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40</a:t>
            </a:fld>
            <a:endParaRPr lang="en-US" altLang="en-US"/>
          </a:p>
        </p:txBody>
      </p:sp>
      <p:sp>
        <p:nvSpPr>
          <p:cNvPr id="5" name="Line 8"/>
          <p:cNvSpPr>
            <a:spLocks noChangeShapeType="1"/>
          </p:cNvSpPr>
          <p:nvPr/>
        </p:nvSpPr>
        <p:spPr bwMode="auto">
          <a:xfrm>
            <a:off x="1676400" y="6096000"/>
            <a:ext cx="45720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 Box 14"/>
          <p:cNvSpPr txBox="1">
            <a:spLocks noChangeArrowheads="1"/>
          </p:cNvSpPr>
          <p:nvPr/>
        </p:nvSpPr>
        <p:spPr bwMode="auto">
          <a:xfrm>
            <a:off x="1219200" y="12954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EnterCS()</a:t>
            </a:r>
          </a:p>
          <a:p>
            <a:pPr lvl="1" eaLnBrk="1" hangingPunct="1">
              <a:spcBef>
                <a:spcPct val="50000"/>
              </a:spcBef>
            </a:pPr>
            <a:r>
              <a:rPr lang="en-US" sz="1800" b="0"/>
              <a:t>PriorityQ.insert(…)</a:t>
            </a:r>
          </a:p>
          <a:p>
            <a:pPr eaLnBrk="1" hangingPunct="1">
              <a:spcBef>
                <a:spcPct val="50000"/>
              </a:spcBef>
            </a:pPr>
            <a:r>
              <a:rPr lang="en-US" sz="1800" b="0"/>
              <a:t>LeaveCS()</a:t>
            </a:r>
          </a:p>
        </p:txBody>
      </p:sp>
      <p:sp>
        <p:nvSpPr>
          <p:cNvPr id="7" name="Text Box 16"/>
          <p:cNvSpPr txBox="1">
            <a:spLocks noChangeArrowheads="1"/>
          </p:cNvSpPr>
          <p:nvPr/>
        </p:nvSpPr>
        <p:spPr bwMode="auto">
          <a:xfrm>
            <a:off x="7086600" y="56388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Onchip-Interconnect</a:t>
            </a:r>
          </a:p>
        </p:txBody>
      </p:sp>
      <p:sp>
        <p:nvSpPr>
          <p:cNvPr id="8" name="Rectangle 17"/>
          <p:cNvSpPr>
            <a:spLocks noChangeArrowheads="1"/>
          </p:cNvSpPr>
          <p:nvPr/>
        </p:nvSpPr>
        <p:spPr bwMode="auto">
          <a:xfrm>
            <a:off x="2133600" y="50292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9" name="Rectangle 18"/>
          <p:cNvSpPr>
            <a:spLocks noChangeArrowheads="1"/>
          </p:cNvSpPr>
          <p:nvPr/>
        </p:nvSpPr>
        <p:spPr bwMode="auto">
          <a:xfrm>
            <a:off x="2133600" y="51816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Rectangle 19"/>
          <p:cNvSpPr>
            <a:spLocks noChangeArrowheads="1"/>
          </p:cNvSpPr>
          <p:nvPr/>
        </p:nvSpPr>
        <p:spPr bwMode="auto">
          <a:xfrm>
            <a:off x="2133600" y="53340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11" name="Line 22"/>
          <p:cNvSpPr>
            <a:spLocks noChangeShapeType="1"/>
          </p:cNvSpPr>
          <p:nvPr/>
        </p:nvSpPr>
        <p:spPr bwMode="auto">
          <a:xfrm flipV="1">
            <a:off x="2438400" y="548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23"/>
          <p:cNvSpPr>
            <a:spLocks noChangeShapeType="1"/>
          </p:cNvSpPr>
          <p:nvPr/>
        </p:nvSpPr>
        <p:spPr bwMode="auto">
          <a:xfrm flipV="1">
            <a:off x="24384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76200" y="499745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Critical Section</a:t>
            </a:r>
            <a:br>
              <a:rPr lang="en-US" sz="1800" b="0"/>
            </a:br>
            <a:r>
              <a:rPr lang="en-US" sz="1800" b="0"/>
              <a:t>Request Buffer (CSRB)</a:t>
            </a:r>
          </a:p>
        </p:txBody>
      </p:sp>
      <p:sp>
        <p:nvSpPr>
          <p:cNvPr id="14" name="Oval 22"/>
          <p:cNvSpPr>
            <a:spLocks noChangeArrowheads="1"/>
          </p:cNvSpPr>
          <p:nvPr/>
        </p:nvSpPr>
        <p:spPr bwMode="auto">
          <a:xfrm>
            <a:off x="4019550" y="4114800"/>
            <a:ext cx="190500" cy="228600"/>
          </a:xfrm>
          <a:prstGeom prst="ellipse">
            <a:avLst/>
          </a:prstGeom>
          <a:solidFill>
            <a:srgbClr val="FF0000"/>
          </a:solidFill>
          <a:ln w="9525">
            <a:solidFill>
              <a:schemeClr val="tx1"/>
            </a:solidFill>
            <a:round/>
            <a:headEnd/>
            <a:tailEnd/>
          </a:ln>
        </p:spPr>
        <p:txBody>
          <a:bodyPr wrap="none" anchor="ctr"/>
          <a:lstStyle/>
          <a:p>
            <a:endParaRPr lang="en-US" b="0"/>
          </a:p>
        </p:txBody>
      </p:sp>
      <p:sp>
        <p:nvSpPr>
          <p:cNvPr id="15" name="Text Box 26"/>
          <p:cNvSpPr txBox="1">
            <a:spLocks noChangeArrowheads="1"/>
          </p:cNvSpPr>
          <p:nvPr/>
        </p:nvSpPr>
        <p:spPr bwMode="auto">
          <a:xfrm>
            <a:off x="4114800" y="1219200"/>
            <a:ext cx="5010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1. P2 encounters a critical section (CSCALL)</a:t>
            </a:r>
          </a:p>
          <a:p>
            <a:pPr eaLnBrk="1" hangingPunct="1"/>
            <a:r>
              <a:rPr lang="en-US" sz="1800"/>
              <a:t>2. P2 sends CSCALL Request to CSRB</a:t>
            </a:r>
          </a:p>
          <a:p>
            <a:pPr eaLnBrk="1" hangingPunct="1"/>
            <a:r>
              <a:rPr lang="en-US" sz="1800"/>
              <a:t>3. P1 executes Critical Section</a:t>
            </a:r>
          </a:p>
          <a:p>
            <a:pPr eaLnBrk="1" hangingPunct="1"/>
            <a:r>
              <a:rPr lang="en-US" sz="1800"/>
              <a:t>4. P1 sends CSDONE signal</a:t>
            </a:r>
          </a:p>
        </p:txBody>
      </p:sp>
      <p:sp>
        <p:nvSpPr>
          <p:cNvPr id="16" name="Line 27"/>
          <p:cNvSpPr>
            <a:spLocks noChangeShapeType="1"/>
          </p:cNvSpPr>
          <p:nvPr/>
        </p:nvSpPr>
        <p:spPr bwMode="auto">
          <a:xfrm>
            <a:off x="41148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8"/>
          <p:cNvSpPr>
            <a:spLocks noChangeShapeType="1"/>
          </p:cNvSpPr>
          <p:nvPr/>
        </p:nvSpPr>
        <p:spPr bwMode="auto">
          <a:xfrm>
            <a:off x="50292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auto">
          <a:xfrm>
            <a:off x="6096000" y="45720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30"/>
          <p:cNvSpPr>
            <a:spLocks noChangeArrowheads="1"/>
          </p:cNvSpPr>
          <p:nvPr/>
        </p:nvSpPr>
        <p:spPr bwMode="auto">
          <a:xfrm>
            <a:off x="7010400" y="3124200"/>
            <a:ext cx="304800" cy="381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 name="Rectangle 31"/>
          <p:cNvSpPr>
            <a:spLocks noChangeArrowheads="1"/>
          </p:cNvSpPr>
          <p:nvPr/>
        </p:nvSpPr>
        <p:spPr bwMode="auto">
          <a:xfrm>
            <a:off x="6934200" y="29718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32"/>
          <p:cNvSpPr txBox="1">
            <a:spLocks noChangeArrowheads="1"/>
          </p:cNvSpPr>
          <p:nvPr/>
        </p:nvSpPr>
        <p:spPr bwMode="auto">
          <a:xfrm>
            <a:off x="7315200" y="30162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Core executing critical section</a:t>
            </a:r>
          </a:p>
        </p:txBody>
      </p:sp>
      <p:sp>
        <p:nvSpPr>
          <p:cNvPr id="22" name="Rounded Rectangle 21"/>
          <p:cNvSpPr/>
          <p:nvPr/>
        </p:nvSpPr>
        <p:spPr>
          <a:xfrm>
            <a:off x="56388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P4</a:t>
            </a:r>
            <a:endParaRPr lang="en-US">
              <a:solidFill>
                <a:schemeClr val="tx1"/>
              </a:solidFill>
              <a:latin typeface="Arial" charset="0"/>
              <a:ea typeface="ＭＳ Ｐゴシック" charset="0"/>
              <a:cs typeface="ＭＳ Ｐゴシック" charset="0"/>
            </a:endParaRPr>
          </a:p>
        </p:txBody>
      </p:sp>
      <p:sp>
        <p:nvSpPr>
          <p:cNvPr id="23" name="Rounded Rectangle 22"/>
          <p:cNvSpPr/>
          <p:nvPr/>
        </p:nvSpPr>
        <p:spPr>
          <a:xfrm>
            <a:off x="46482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P3</a:t>
            </a:r>
            <a:endParaRPr lang="en-US">
              <a:solidFill>
                <a:schemeClr val="tx1"/>
              </a:solidFill>
              <a:latin typeface="Arial" charset="0"/>
              <a:ea typeface="ＭＳ Ｐゴシック" charset="0"/>
              <a:cs typeface="ＭＳ Ｐゴシック" charset="0"/>
            </a:endParaRPr>
          </a:p>
        </p:txBody>
      </p:sp>
      <p:sp>
        <p:nvSpPr>
          <p:cNvPr id="24" name="Rounded Rectangle 23"/>
          <p:cNvSpPr/>
          <p:nvPr/>
        </p:nvSpPr>
        <p:spPr>
          <a:xfrm>
            <a:off x="36576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P2</a:t>
            </a:r>
            <a:endParaRPr lang="en-US">
              <a:solidFill>
                <a:schemeClr val="tx1"/>
              </a:solidFill>
              <a:latin typeface="Arial" charset="0"/>
              <a:ea typeface="ＭＳ Ｐゴシック" charset="0"/>
              <a:cs typeface="ＭＳ Ｐゴシック" charset="0"/>
            </a:endParaRPr>
          </a:p>
        </p:txBody>
      </p:sp>
      <p:sp>
        <p:nvSpPr>
          <p:cNvPr id="25" name="Rounded Rectangle 24"/>
          <p:cNvSpPr/>
          <p:nvPr/>
        </p:nvSpPr>
        <p:spPr>
          <a:xfrm>
            <a:off x="1676400" y="29718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P1</a:t>
            </a:r>
          </a:p>
        </p:txBody>
      </p:sp>
      <p:sp>
        <p:nvSpPr>
          <p:cNvPr id="26" name="Oval 26"/>
          <p:cNvSpPr>
            <a:spLocks noChangeArrowheads="1"/>
          </p:cNvSpPr>
          <p:nvPr/>
        </p:nvSpPr>
        <p:spPr bwMode="auto">
          <a:xfrm>
            <a:off x="0" y="4816475"/>
            <a:ext cx="3276600" cy="12795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777322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6">
                                            <p:txEl>
                                              <p:pRg st="0" end="0"/>
                                            </p:txEl>
                                          </p:spTgt>
                                        </p:tgtEl>
                                        <p:attrNameLst>
                                          <p:attrName>style.fontStyle</p:attrName>
                                        </p:attrNameLst>
                                      </p:cBhvr>
                                      <p:to>
                                        <p:strVal val="normal"/>
                                      </p:to>
                                    </p:set>
                                    <p:set>
                                      <p:cBhvr override="childStyle">
                                        <p:cTn id="15" dur="indefinite"/>
                                        <p:tgtEl>
                                          <p:spTgt spid="6">
                                            <p:txEl>
                                              <p:pRg st="0" end="0"/>
                                            </p:txEl>
                                          </p:spTgt>
                                        </p:tgtEl>
                                        <p:attrNameLst>
                                          <p:attrName>style.fontWeight</p:attrName>
                                        </p:attrNameLst>
                                      </p:cBhvr>
                                      <p:to>
                                        <p:strVal val="bold"/>
                                      </p:to>
                                    </p:set>
                                    <p:set>
                                      <p:cBhvr override="childStyle">
                                        <p:cTn id="16" dur="indefinite"/>
                                        <p:tgtEl>
                                          <p:spTgt spid="6">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14"/>
                                        </p:tgtEl>
                                        <p:attrNameLst>
                                          <p:attrName>ppt_x</p:attrName>
                                          <p:attrName>ppt_y</p:attrName>
                                        </p:attrNameLst>
                                      </p:cBhvr>
                                      <p:rCtr x="-9184" y="13506"/>
                                    </p:animMotion>
                                  </p:childTnLst>
                                </p:cTn>
                              </p:par>
                            </p:childTnLst>
                          </p:cTn>
                        </p:par>
                        <p:par>
                          <p:cTn id="28" fill="hold">
                            <p:stCondLst>
                              <p:cond delay="2000"/>
                            </p:stCondLst>
                            <p:childTnLst>
                              <p:par>
                                <p:cTn id="29" presetID="1" presetClass="emph" presetSubtype="2" fill="hold" nodeType="afterEffect">
                                  <p:stCondLst>
                                    <p:cond delay="0"/>
                                  </p:stCondLst>
                                  <p:childTnLst>
                                    <p:animClr clrSpc="rgb" dir="cw">
                                      <p:cBhvr>
                                        <p:cTn id="30" dur="2000" fill="hold"/>
                                        <p:tgtEl>
                                          <p:spTgt spid="24"/>
                                        </p:tgtEl>
                                        <p:attrNameLst>
                                          <p:attrName>fillcolor</p:attrName>
                                        </p:attrNameLst>
                                      </p:cBhvr>
                                      <p:to>
                                        <a:schemeClr val="bg1"/>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8"/>
                                        </p:tgtEl>
                                        <p:attrNameLst>
                                          <p:attrName>fillcolor</p:attrName>
                                        </p:attrNameLst>
                                      </p:cBhvr>
                                      <p:to>
                                        <a:srgbClr val="9933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14"/>
                                        </p:tgtEl>
                                        <p:attrNameLst>
                                          <p:attrName>ppt_x</p:attrName>
                                          <p:attrName>ppt_y</p:attrName>
                                        </p:attrNameLst>
                                      </p:cBhvr>
                                      <p:rCtr x="0" y="-8557"/>
                                    </p:animMotion>
                                  </p:childTnLst>
                                </p:cTn>
                              </p:par>
                            </p:childTnLst>
                          </p:cTn>
                        </p:par>
                        <p:par>
                          <p:cTn id="43" fill="hold">
                            <p:stCondLst>
                              <p:cond delay="2000"/>
                            </p:stCondLst>
                            <p:childTnLst>
                              <p:par>
                                <p:cTn id="44" presetID="1" presetClass="emph" presetSubtype="2" fill="hold" nodeType="afterEffect">
                                  <p:stCondLst>
                                    <p:cond delay="0"/>
                                  </p:stCondLst>
                                  <p:childTnLst>
                                    <p:animClr clrSpc="rgb" dir="cw">
                                      <p:cBhvr>
                                        <p:cTn id="45" dur="2000" fill="hold"/>
                                        <p:tgtEl>
                                          <p:spTgt spid="25"/>
                                        </p:tgtEl>
                                        <p:attrNameLst>
                                          <p:attrName>fillcolor</p:attrName>
                                        </p:attrNameLst>
                                      </p:cBhvr>
                                      <p:to>
                                        <a:srgbClr val="FF0000"/>
                                      </p:to>
                                    </p:animClr>
                                    <p:set>
                                      <p:cBhvr>
                                        <p:cTn id="46" dur="2000" fill="hold"/>
                                        <p:tgtEl>
                                          <p:spTgt spid="25"/>
                                        </p:tgtEl>
                                        <p:attrNameLst>
                                          <p:attrName>fill.type</p:attrName>
                                        </p:attrNameLst>
                                      </p:cBhvr>
                                      <p:to>
                                        <p:strVal val="solid"/>
                                      </p:to>
                                    </p:set>
                                    <p:set>
                                      <p:cBhvr>
                                        <p:cTn id="47" dur="2000" fill="hold"/>
                                        <p:tgtEl>
                                          <p:spTgt spid="25"/>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8"/>
                                        </p:tgtEl>
                                        <p:attrNameLst>
                                          <p:attrName>fillcolor</p:attrName>
                                        </p:attrNameLst>
                                      </p:cBhvr>
                                      <p:to>
                                        <a:schemeClr val="bg1"/>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6">
                                            <p:txEl>
                                              <p:pRg st="1" end="1"/>
                                            </p:txEl>
                                          </p:spTgt>
                                        </p:tgtEl>
                                        <p:attrNameLst>
                                          <p:attrName>style.fontStyle</p:attrName>
                                        </p:attrNameLst>
                                      </p:cBhvr>
                                      <p:to>
                                        <p:strVal val="normal"/>
                                      </p:to>
                                    </p:set>
                                    <p:set>
                                      <p:cBhvr override="childStyle">
                                        <p:cTn id="54" dur="indefinite"/>
                                        <p:tgtEl>
                                          <p:spTgt spid="6">
                                            <p:txEl>
                                              <p:pRg st="1" end="1"/>
                                            </p:txEl>
                                          </p:spTgt>
                                        </p:tgtEl>
                                        <p:attrNameLst>
                                          <p:attrName>style.fontWeight</p:attrName>
                                        </p:attrNameLst>
                                      </p:cBhvr>
                                      <p:to>
                                        <p:strVal val="bold"/>
                                      </p:to>
                                    </p:set>
                                    <p:set>
                                      <p:cBhvr override="childStyle">
                                        <p:cTn id="55" dur="indefinite"/>
                                        <p:tgtEl>
                                          <p:spTgt spid="6">
                                            <p:txEl>
                                              <p:pRg st="1" end="1"/>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6">
                                            <p:txEl>
                                              <p:pRg st="2" end="2"/>
                                            </p:txEl>
                                          </p:spTgt>
                                        </p:tgtEl>
                                        <p:attrNameLst>
                                          <p:attrName>style.fontStyle</p:attrName>
                                        </p:attrNameLst>
                                      </p:cBhvr>
                                      <p:to>
                                        <p:strVal val="normal"/>
                                      </p:to>
                                    </p:set>
                                    <p:set>
                                      <p:cBhvr override="childStyle">
                                        <p:cTn id="60" dur="indefinite"/>
                                        <p:tgtEl>
                                          <p:spTgt spid="6">
                                            <p:txEl>
                                              <p:pRg st="2" end="2"/>
                                            </p:txEl>
                                          </p:spTgt>
                                        </p:tgtEl>
                                        <p:attrNameLst>
                                          <p:attrName>style.fontWeight</p:attrName>
                                        </p:attrNameLst>
                                      </p:cBhvr>
                                      <p:to>
                                        <p:strVal val="bold"/>
                                      </p:to>
                                    </p:set>
                                    <p:set>
                                      <p:cBhvr override="childStyle">
                                        <p:cTn id="61" dur="indefinite"/>
                                        <p:tgtEl>
                                          <p:spTgt spid="6">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14"/>
                                        </p:tgtEl>
                                        <p:attrNameLst>
                                          <p:attrName>ppt_x</p:attrName>
                                          <p:attrName>ppt_y</p:attrName>
                                        </p:attrNameLst>
                                      </p:cBhvr>
                                      <p:rCtr x="9167" y="15611"/>
                                    </p:animMotion>
                                  </p:childTnLst>
                                </p:cTn>
                              </p:par>
                            </p:childTnLst>
                          </p:cTn>
                        </p:par>
                        <p:par>
                          <p:cTn id="66" fill="hold">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5"/>
                                        </p:tgtEl>
                                        <p:attrNameLst>
                                          <p:attrName>fillcolor</p:attrName>
                                        </p:attrNameLst>
                                      </p:cBhvr>
                                      <p:to>
                                        <a:schemeClr val="bg1"/>
                                      </p:to>
                                    </p:animClr>
                                    <p:set>
                                      <p:cBhvr>
                                        <p:cTn id="74" dur="2000" fill="hold"/>
                                        <p:tgtEl>
                                          <p:spTgt spid="25"/>
                                        </p:tgtEl>
                                        <p:attrNameLst>
                                          <p:attrName>fill.type</p:attrName>
                                        </p:attrNameLst>
                                      </p:cBhvr>
                                      <p:to>
                                        <p:strVal val="solid"/>
                                      </p:to>
                                    </p:set>
                                    <p:set>
                                      <p:cBhvr>
                                        <p:cTn id="75" dur="2000" fill="hold"/>
                                        <p:tgtEl>
                                          <p:spTgt spid="25"/>
                                        </p:tgtEl>
                                        <p:attrNameLst>
                                          <p:attrName>fill.on</p:attrName>
                                        </p:attrNameLst>
                                      </p:cBhvr>
                                      <p:to>
                                        <p:strVal val="true"/>
                                      </p:to>
                                    </p:set>
                                  </p:childTnLst>
                                </p:cTn>
                              </p:par>
                            </p:childTnLst>
                          </p:cTn>
                        </p:par>
                        <p:par>
                          <p:cTn id="76" fill="hold">
                            <p:stCondLst>
                              <p:cond delay="4000"/>
                            </p:stCondLst>
                            <p:childTnLst>
                              <p:par>
                                <p:cTn id="77" presetID="1" presetClass="emph" presetSubtype="2" fill="hold" nodeType="afterEffect">
                                  <p:stCondLst>
                                    <p:cond delay="0"/>
                                  </p:stCondLst>
                                  <p:childTnLst>
                                    <p:animClr clrSpc="rgb" dir="cw">
                                      <p:cBhvr>
                                        <p:cTn id="78" dur="2000" fill="hold"/>
                                        <p:tgtEl>
                                          <p:spTgt spid="24"/>
                                        </p:tgtEl>
                                        <p:attrNameLst>
                                          <p:attrName>fillcolor</p:attrName>
                                        </p:attrNameLst>
                                      </p:cBhvr>
                                      <p:to>
                                        <a:schemeClr val="accent1"/>
                                      </p:to>
                                    </p:animClr>
                                    <p:set>
                                      <p:cBhvr>
                                        <p:cTn id="79" dur="2000" fill="hold"/>
                                        <p:tgtEl>
                                          <p:spTgt spid="24"/>
                                        </p:tgtEl>
                                        <p:attrNameLst>
                                          <p:attrName>fill.type</p:attrName>
                                        </p:attrNameLst>
                                      </p:cBhvr>
                                      <p:to>
                                        <p:strVal val="solid"/>
                                      </p:to>
                                    </p:set>
                                    <p:set>
                                      <p:cBhvr>
                                        <p:cTn id="8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26" grpId="0" animBg="1"/>
      <p:bldP spid="2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ACS Architecture Overview</a:t>
            </a:r>
          </a:p>
        </p:txBody>
      </p:sp>
      <p:sp>
        <p:nvSpPr>
          <p:cNvPr id="48130" name="Content Placeholder 2"/>
          <p:cNvSpPr>
            <a:spLocks noGrp="1"/>
          </p:cNvSpPr>
          <p:nvPr>
            <p:ph idx="1"/>
          </p:nvPr>
        </p:nvSpPr>
        <p:spPr>
          <a:xfrm>
            <a:off x="228600" y="996950"/>
            <a:ext cx="8610600" cy="5194300"/>
          </a:xfrm>
        </p:spPr>
        <p:txBody>
          <a:bodyPr/>
          <a:lstStyle/>
          <a:p>
            <a:pPr>
              <a:lnSpc>
                <a:spcPct val="80000"/>
              </a:lnSpc>
            </a:pPr>
            <a:r>
              <a:rPr lang="en-US" dirty="0">
                <a:latin typeface="Tahoma" charset="0"/>
                <a:ea typeface="ＭＳ Ｐゴシック" charset="0"/>
                <a:cs typeface="ＭＳ Ｐゴシック" charset="0"/>
              </a:rPr>
              <a:t>ISA extensions</a:t>
            </a:r>
          </a:p>
          <a:p>
            <a:pPr lvl="1">
              <a:lnSpc>
                <a:spcPct val="80000"/>
              </a:lnSpc>
            </a:pPr>
            <a:r>
              <a:rPr lang="en-US" sz="2000" dirty="0">
                <a:latin typeface="Tahoma" charset="0"/>
                <a:ea typeface="ＭＳ Ｐゴシック" charset="0"/>
              </a:rPr>
              <a:t>CSCALL  </a:t>
            </a:r>
            <a:r>
              <a:rPr lang="en-US" sz="2000" i="1" dirty="0">
                <a:latin typeface="Tahoma" charset="0"/>
                <a:ea typeface="ＭＳ Ｐゴシック" charset="0"/>
              </a:rPr>
              <a:t>LOCK_ADDR</a:t>
            </a:r>
            <a:r>
              <a:rPr lang="en-US" sz="2000" dirty="0">
                <a:latin typeface="Tahoma" charset="0"/>
                <a:ea typeface="ＭＳ Ｐゴシック" charset="0"/>
              </a:rPr>
              <a:t>, </a:t>
            </a:r>
            <a:r>
              <a:rPr lang="en-US" sz="2000" i="1" dirty="0">
                <a:latin typeface="Tahoma" charset="0"/>
                <a:ea typeface="ＭＳ Ｐゴシック" charset="0"/>
              </a:rPr>
              <a:t>TARGET_PC</a:t>
            </a:r>
          </a:p>
          <a:p>
            <a:pPr lvl="1">
              <a:lnSpc>
                <a:spcPct val="80000"/>
              </a:lnSpc>
            </a:pPr>
            <a:r>
              <a:rPr lang="en-US" sz="2000" dirty="0">
                <a:latin typeface="Tahoma" charset="0"/>
                <a:ea typeface="ＭＳ Ｐゴシック" charset="0"/>
              </a:rPr>
              <a:t>CSRET   </a:t>
            </a:r>
            <a:r>
              <a:rPr lang="en-US" sz="2000" i="1" dirty="0">
                <a:latin typeface="Tahoma" charset="0"/>
                <a:ea typeface="ＭＳ Ｐゴシック" charset="0"/>
              </a:rPr>
              <a:t>LOCK_ADDR</a:t>
            </a:r>
          </a:p>
          <a:p>
            <a:pPr lvl="1">
              <a:lnSpc>
                <a:spcPct val="80000"/>
              </a:lnSpc>
            </a:pPr>
            <a:endParaRPr lang="en-US" sz="2000" dirty="0">
              <a:latin typeface="Tahoma" charset="0"/>
              <a:ea typeface="ＭＳ Ｐゴシック" charset="0"/>
            </a:endParaRPr>
          </a:p>
          <a:p>
            <a:pPr>
              <a:lnSpc>
                <a:spcPct val="80000"/>
              </a:lnSpc>
            </a:pPr>
            <a:r>
              <a:rPr lang="en-US" dirty="0">
                <a:latin typeface="Tahoma" charset="0"/>
                <a:ea typeface="ＭＳ Ｐゴシック" charset="0"/>
                <a:cs typeface="ＭＳ Ｐゴシック" charset="0"/>
              </a:rPr>
              <a:t>Compiler/Library inserts CSCALL/CSRET</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On a CSCALL, the small core:</a:t>
            </a:r>
          </a:p>
          <a:p>
            <a:pPr lvl="1">
              <a:lnSpc>
                <a:spcPct val="80000"/>
              </a:lnSpc>
            </a:pPr>
            <a:r>
              <a:rPr lang="en-US" sz="2000" dirty="0">
                <a:latin typeface="Tahoma" charset="0"/>
                <a:ea typeface="ＭＳ Ｐゴシック" charset="0"/>
              </a:rPr>
              <a:t>Sends a CSCALL request to the large core</a:t>
            </a:r>
          </a:p>
          <a:p>
            <a:pPr lvl="2">
              <a:lnSpc>
                <a:spcPct val="80000"/>
              </a:lnSpc>
            </a:pPr>
            <a:r>
              <a:rPr lang="en-US" sz="1800" dirty="0">
                <a:latin typeface="Tahoma" charset="0"/>
                <a:ea typeface="ＭＳ Ｐゴシック" charset="0"/>
              </a:rPr>
              <a:t>Arguments: Lock address, Target PC, Stack Pointer, Core ID</a:t>
            </a:r>
          </a:p>
          <a:p>
            <a:pPr lvl="1">
              <a:lnSpc>
                <a:spcPct val="80000"/>
              </a:lnSpc>
            </a:pPr>
            <a:r>
              <a:rPr lang="en-US" sz="2000" dirty="0">
                <a:latin typeface="Tahoma" charset="0"/>
                <a:ea typeface="ＭＳ Ｐゴシック" charset="0"/>
              </a:rPr>
              <a:t>Stalls and waits for CSDONE</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Large Core</a:t>
            </a:r>
          </a:p>
          <a:p>
            <a:pPr lvl="1">
              <a:lnSpc>
                <a:spcPct val="80000"/>
              </a:lnSpc>
            </a:pPr>
            <a:r>
              <a:rPr lang="en-US" sz="2000" dirty="0">
                <a:latin typeface="Tahoma" charset="0"/>
                <a:ea typeface="ＭＳ Ｐゴシック" charset="0"/>
              </a:rPr>
              <a:t>Critical Section Request Buffer (CSRB)</a:t>
            </a:r>
          </a:p>
          <a:p>
            <a:pPr lvl="1">
              <a:lnSpc>
                <a:spcPct val="80000"/>
              </a:lnSpc>
            </a:pPr>
            <a:r>
              <a:rPr lang="en-US" sz="2000" dirty="0">
                <a:latin typeface="Tahoma" charset="0"/>
                <a:ea typeface="ＭＳ Ｐゴシック" charset="0"/>
              </a:rPr>
              <a:t>Executes the critical section and sends CSDONE to the requesting core</a:t>
            </a: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2A1690-E0DD-C84A-A002-52E80E0A6E11}"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01136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0">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4710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E66A8D-CA3E-1D4D-9B7C-7954D7BD2A29}"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47108" name="TextBox 4"/>
          <p:cNvSpPr txBox="1">
            <a:spLocks noChangeArrowheads="1"/>
          </p:cNvSpPr>
          <p:nvPr/>
        </p:nvSpPr>
        <p:spPr bwMode="auto">
          <a:xfrm>
            <a:off x="76200" y="2311400"/>
            <a:ext cx="2054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 = compute()</a:t>
            </a:r>
          </a:p>
          <a:p>
            <a:pPr eaLnBrk="1" hangingPunct="1"/>
            <a:endParaRPr lang="en-US" sz="1800">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cs typeface="Arial" charset="0"/>
            </a:endParaRPr>
          </a:p>
          <a:p>
            <a:pPr eaLnBrk="1" hangingPunct="1"/>
            <a:r>
              <a:rPr lang="en-US" sz="1800">
                <a:cs typeface="Arial" charset="0"/>
              </a:rPr>
              <a:t>print result</a:t>
            </a:r>
          </a:p>
        </p:txBody>
      </p:sp>
      <p:cxnSp>
        <p:nvCxnSpPr>
          <p:cNvPr id="6" name="Straight Connector 5"/>
          <p:cNvCxnSpPr/>
          <p:nvPr/>
        </p:nvCxnSpPr>
        <p:spPr>
          <a:xfrm rot="5400000">
            <a:off x="951707" y="30091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687513"/>
            <a:ext cx="160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47111" name="TextBox 7"/>
          <p:cNvSpPr txBox="1">
            <a:spLocks noChangeArrowheads="1"/>
          </p:cNvSpPr>
          <p:nvPr/>
        </p:nvSpPr>
        <p:spPr bwMode="auto">
          <a:xfrm>
            <a:off x="76200"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9" name="TextBox 8"/>
          <p:cNvSpPr txBox="1">
            <a:spLocks noChangeArrowheads="1"/>
          </p:cNvSpPr>
          <p:nvPr/>
        </p:nvSpPr>
        <p:spPr bwMode="auto">
          <a:xfrm>
            <a:off x="6858000" y="1704975"/>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Large Core</a:t>
            </a:r>
          </a:p>
        </p:txBody>
      </p:sp>
      <p:sp>
        <p:nvSpPr>
          <p:cNvPr id="10" name="TextBox 9"/>
          <p:cNvSpPr txBox="1">
            <a:spLocks noChangeArrowheads="1"/>
          </p:cNvSpPr>
          <p:nvPr/>
        </p:nvSpPr>
        <p:spPr bwMode="auto">
          <a:xfrm>
            <a:off x="2438400" y="20574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A = compute()</a:t>
            </a:r>
          </a:p>
        </p:txBody>
      </p:sp>
      <p:grpSp>
        <p:nvGrpSpPr>
          <p:cNvPr id="2" name="Group 64"/>
          <p:cNvGrpSpPr>
            <a:grpSpLocks/>
          </p:cNvGrpSpPr>
          <p:nvPr/>
        </p:nvGrpSpPr>
        <p:grpSpPr bwMode="auto">
          <a:xfrm>
            <a:off x="3657600" y="49530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6"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6670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3"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2286000"/>
            <a:ext cx="2235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667000"/>
            <a:ext cx="22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grpSp>
        <p:nvGrpSpPr>
          <p:cNvPr id="4" name="Group 53"/>
          <p:cNvGrpSpPr>
            <a:grpSpLocks/>
          </p:cNvGrpSpPr>
          <p:nvPr/>
        </p:nvGrpSpPr>
        <p:grpSpPr bwMode="auto">
          <a:xfrm>
            <a:off x="6705600" y="3505200"/>
            <a:ext cx="2257425" cy="1558925"/>
            <a:chOff x="7115631" y="3342382"/>
            <a:chExt cx="2256969" cy="1557920"/>
          </a:xfrm>
        </p:grpSpPr>
        <p:sp>
          <p:nvSpPr>
            <p:cNvPr id="47130"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47131"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5348288"/>
            <a:ext cx="1250950" cy="595312"/>
            <a:chOff x="2286000" y="4757033"/>
            <a:chExt cx="1250776" cy="594760"/>
          </a:xfrm>
        </p:grpSpPr>
        <p:sp>
          <p:nvSpPr>
            <p:cNvPr id="47128"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47129"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print result</a:t>
              </a:r>
            </a:p>
          </p:txBody>
        </p:sp>
      </p:grpSp>
      <p:sp>
        <p:nvSpPr>
          <p:cNvPr id="26" name="TextBox 25"/>
          <p:cNvSpPr txBox="1">
            <a:spLocks noChangeArrowheads="1"/>
          </p:cNvSpPr>
          <p:nvPr/>
        </p:nvSpPr>
        <p:spPr bwMode="auto">
          <a:xfrm>
            <a:off x="2819400" y="3505200"/>
            <a:ext cx="22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cxnSp>
        <p:nvCxnSpPr>
          <p:cNvPr id="27" name="Straight Connector 26"/>
          <p:cNvCxnSpPr/>
          <p:nvPr/>
        </p:nvCxnSpPr>
        <p:spPr>
          <a:xfrm rot="16200000" flipH="1">
            <a:off x="1737519" y="41933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52665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743200"/>
            <a:ext cx="2590800" cy="882650"/>
            <a:chOff x="6324600" y="2217003"/>
            <a:chExt cx="2590801" cy="883117"/>
          </a:xfrm>
        </p:grpSpPr>
        <p:grpSp>
          <p:nvGrpSpPr>
            <p:cNvPr id="47124" name="Group 104"/>
            <p:cNvGrpSpPr>
              <a:grpSpLocks/>
            </p:cNvGrpSpPr>
            <p:nvPr/>
          </p:nvGrpSpPr>
          <p:grpSpPr bwMode="auto">
            <a:xfrm>
              <a:off x="6324600" y="2217003"/>
              <a:ext cx="2057400" cy="830997"/>
              <a:chOff x="6553200" y="2325469"/>
              <a:chExt cx="2057400" cy="830997"/>
            </a:xfrm>
          </p:grpSpPr>
          <p:sp>
            <p:nvSpPr>
              <p:cNvPr id="47126"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cs typeface="Arial" charset="0"/>
                  </a:rPr>
                  <a:t>…</a:t>
                </a:r>
              </a:p>
              <a:p>
                <a:pPr algn="ctr" eaLnBrk="1" hangingPunct="1"/>
                <a:r>
                  <a:rPr lang="en-US" sz="1600">
                    <a:cs typeface="Arial" charset="0"/>
                  </a:rPr>
                  <a:t>…</a:t>
                </a:r>
              </a:p>
              <a:p>
                <a:pPr algn="ctr" eaLnBrk="1" hangingPunct="1"/>
                <a:r>
                  <a:rPr lang="en-US" sz="1600">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7125"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t>Waiting in Critical Section Request Buffer (CSRB)</a:t>
              </a:r>
            </a:p>
          </p:txBody>
        </p:sp>
      </p:grpSp>
    </p:spTree>
    <p:extLst>
      <p:ext uri="{BB962C8B-B14F-4D97-AF65-F5344CB8AC3E}">
        <p14:creationId xmlns:p14="http://schemas.microsoft.com/office/powerpoint/2010/main" val="602315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a:t>
            </a:r>
          </a:p>
        </p:txBody>
      </p:sp>
      <p:sp>
        <p:nvSpPr>
          <p:cNvPr id="5017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ea typeface="ＭＳ Ｐゴシック" charset="0"/>
                <a:cs typeface="ＭＳ Ｐゴシック" charset="0"/>
                <a:sym typeface="Wingdings" charset="0"/>
              </a:rPr>
              <a:t>ACS can serialize independent critical sections</a:t>
            </a:r>
          </a:p>
          <a:p>
            <a:pPr lvl="2">
              <a:lnSpc>
                <a:spcPct val="90000"/>
              </a:lnSpc>
            </a:pPr>
            <a:endParaRPr lang="en-US">
              <a:latin typeface="Tahoma" charset="0"/>
              <a:ea typeface="ＭＳ Ｐゴシック" charset="0"/>
              <a:sym typeface="Wingdings" charset="0"/>
            </a:endParaRPr>
          </a:p>
          <a:p>
            <a:pPr>
              <a:lnSpc>
                <a:spcPct val="90000"/>
              </a:lnSpc>
            </a:pPr>
            <a:r>
              <a:rPr lang="en-US">
                <a:latin typeface="Tahoma" charset="0"/>
                <a:ea typeface="ＭＳ Ｐゴシック" charset="0"/>
                <a:cs typeface="ＭＳ Ｐゴシック" charset="0"/>
              </a:rPr>
              <a:t>Selective Acceleration of Critical Sections (SEL)</a:t>
            </a:r>
          </a:p>
          <a:p>
            <a:pPr lvl="1">
              <a:lnSpc>
                <a:spcPct val="90000"/>
              </a:lnSpc>
            </a:pPr>
            <a:r>
              <a:rPr lang="en-US">
                <a:latin typeface="Tahoma" charset="0"/>
                <a:ea typeface="ＭＳ Ｐゴシック" charset="0"/>
              </a:rPr>
              <a:t>Saturating counters to track false serialization</a:t>
            </a:r>
          </a:p>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DD6B05-9A14-F647-9CDF-350D19C5A84A}"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r>
              <a:rPr lang="en-US" b="1"/>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Critical Section Request Buffer</a:t>
            </a:r>
            <a:br>
              <a:rPr lang="en-US" sz="1800" b="1">
                <a:cs typeface="Arial" charset="0"/>
              </a:rPr>
            </a:br>
            <a:r>
              <a:rPr lang="en-US" sz="1800" b="1">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b="1"/>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6932166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p:bldP spid="18" grpId="0"/>
      <p:bldP spid="19" grpId="0" animBg="1"/>
      <p:bldP spid="20" grpId="0" animBg="1"/>
      <p:bldP spid="21"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 Tradeoffs</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Pluses</a:t>
            </a:r>
          </a:p>
          <a:p>
            <a:pPr marL="344487" lvl="1" indent="0">
              <a:buNone/>
            </a:pPr>
            <a:r>
              <a:rPr lang="en-US" dirty="0" smtClean="0"/>
              <a:t>+ Faster critical section execution</a:t>
            </a:r>
          </a:p>
          <a:p>
            <a:pPr marL="344487" lvl="1" indent="0">
              <a:buNone/>
            </a:pPr>
            <a:r>
              <a:rPr lang="en-US" dirty="0"/>
              <a:t>+ Shared locks stay in one place: better lock locality</a:t>
            </a:r>
          </a:p>
          <a:p>
            <a:pPr marL="344487" lvl="1" indent="0">
              <a:buNone/>
            </a:pPr>
            <a:r>
              <a:rPr lang="en-US" dirty="0" smtClean="0"/>
              <a:t>+ Shared data stays in large core’s (large) caches: better shared data locality, less ping-ponging</a:t>
            </a:r>
          </a:p>
          <a:p>
            <a:pPr marL="344487" lvl="1" indent="0">
              <a:buNone/>
            </a:pPr>
            <a:endParaRPr lang="en-US" dirty="0"/>
          </a:p>
          <a:p>
            <a:pPr marL="360362"/>
            <a:r>
              <a:rPr lang="en-US" dirty="0" smtClean="0"/>
              <a:t>Minuses</a:t>
            </a:r>
          </a:p>
          <a:p>
            <a:pPr marL="361949" lvl="1" indent="0">
              <a:buNone/>
            </a:pPr>
            <a:r>
              <a:rPr lang="en-US" dirty="0" smtClean="0"/>
              <a:t>- Large core dedicated for critical sections: reduced parallel throughput</a:t>
            </a:r>
          </a:p>
          <a:p>
            <a:pPr marL="361949" lvl="1" indent="0">
              <a:buNone/>
            </a:pPr>
            <a:r>
              <a:rPr lang="en-US" dirty="0" smtClean="0"/>
              <a:t>- CSCALL and CSDONE control transfer overhead</a:t>
            </a:r>
          </a:p>
          <a:p>
            <a:pPr marL="361949" lvl="1" indent="0">
              <a:buNone/>
            </a:pPr>
            <a:r>
              <a:rPr lang="en-US" dirty="0" smtClean="0"/>
              <a:t>- Thread-private data needs to be transferred to large core: worse private data locality</a:t>
            </a:r>
          </a:p>
          <a:p>
            <a:pPr marL="344487" lvl="1"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44</a:t>
            </a:fld>
            <a:endParaRPr lang="en-US" altLang="en-US"/>
          </a:p>
        </p:txBody>
      </p:sp>
    </p:spTree>
    <p:extLst>
      <p:ext uri="{BB962C8B-B14F-4D97-AF65-F5344CB8AC3E}">
        <p14:creationId xmlns:p14="http://schemas.microsoft.com/office/powerpoint/2010/main" val="24510867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endParaRPr lang="en-US" dirty="0">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AECF9-32EA-604E-A526-CB3C306AC56D}"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5348834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Garamond" charset="0"/>
                <a:ea typeface="ＭＳ Ｐゴシック" charset="0"/>
                <a:cs typeface="ＭＳ Ｐゴシック" charset="0"/>
              </a:rPr>
              <a:t>Cache </a:t>
            </a:r>
            <a:r>
              <a:rPr lang="en-US" dirty="0" smtClean="0">
                <a:latin typeface="Garamond" charset="0"/>
                <a:ea typeface="ＭＳ Ｐゴシック" charset="0"/>
                <a:cs typeface="ＭＳ Ｐゴシック" charset="0"/>
              </a:rPr>
              <a:t>Misses </a:t>
            </a:r>
            <a:r>
              <a:rPr lang="en-US" dirty="0">
                <a:latin typeface="Garamond" charset="0"/>
                <a:ea typeface="ＭＳ Ｐゴシック" charset="0"/>
                <a:cs typeface="ＭＳ Ｐゴシック" charset="0"/>
              </a:rPr>
              <a:t>for </a:t>
            </a:r>
            <a:r>
              <a:rPr lang="en-US" dirty="0" smtClean="0">
                <a:latin typeface="Garamond" charset="0"/>
                <a:ea typeface="ＭＳ Ｐゴシック" charset="0"/>
                <a:cs typeface="ＭＳ Ｐゴシック" charset="0"/>
              </a:rPr>
              <a:t>Private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ata</a:t>
            </a:r>
            <a:endParaRPr lang="en-US" dirty="0">
              <a:latin typeface="Garamond" charset="0"/>
              <a:ea typeface="ＭＳ Ｐゴシック" charset="0"/>
              <a:cs typeface="ＭＳ Ｐゴシック" charset="0"/>
            </a:endParaRP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98AE0-8E89-3D4D-83C9-AFEB5144FF77}"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Shared Data:  </a:t>
            </a:r>
            <a:br>
              <a:rPr lang="en-US" sz="1800" b="1">
                <a:cs typeface="Arial" charset="0"/>
              </a:rPr>
            </a:br>
            <a:r>
              <a:rPr lang="en-US" sz="1800" b="1">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1"/>
          </a:p>
          <a:p>
            <a:pPr algn="ctr"/>
            <a:r>
              <a:rPr lang="en-US" sz="2400" b="1">
                <a:solidFill>
                  <a:srgbClr val="FF0000"/>
                </a:solidFill>
              </a:rPr>
              <a:t>PriorityHeap.insert(NewSubProblems)</a:t>
            </a:r>
          </a:p>
          <a:p>
            <a:pPr algn="ctr"/>
            <a:endParaRPr lang="en-US" sz="2400" b="1">
              <a:solidFill>
                <a:srgbClr val="FF0000"/>
              </a:solidFill>
            </a:endParaRPr>
          </a:p>
        </p:txBody>
      </p:sp>
      <p:sp>
        <p:nvSpPr>
          <p:cNvPr id="28" name="TextBox 27"/>
          <p:cNvSpPr txBox="1"/>
          <p:nvPr/>
        </p:nvSpPr>
        <p:spPr>
          <a:xfrm>
            <a:off x="6629400" y="5791200"/>
            <a:ext cx="25146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Puzzle Benchmark</a:t>
            </a:r>
          </a:p>
        </p:txBody>
      </p:sp>
    </p:spTree>
    <p:extLst>
      <p:ext uri="{BB962C8B-B14F-4D97-AF65-F5344CB8AC3E}">
        <p14:creationId xmlns:p14="http://schemas.microsoft.com/office/powerpoint/2010/main" val="16685055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p:bldP spid="26" grpId="0"/>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6322"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pPr lvl="1">
              <a:lnSpc>
                <a:spcPct val="90000"/>
              </a:lnSpc>
            </a:pPr>
            <a:r>
              <a:rPr lang="en-US" sz="2000" dirty="0">
                <a:latin typeface="Tahoma" charset="0"/>
                <a:ea typeface="ＭＳ Ｐゴシック" charset="0"/>
              </a:rPr>
              <a:t>Cache misses reduce if shared data &gt; private data</a:t>
            </a:r>
          </a:p>
          <a:p>
            <a:endParaRPr lang="en-US" dirty="0">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5BF79-F2D9-C14E-B030-9D250A107724}"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5" name="Rectangle 4"/>
          <p:cNvSpPr/>
          <p:nvPr/>
        </p:nvSpPr>
        <p:spPr>
          <a:xfrm>
            <a:off x="152400" y="4696486"/>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19800" y="5791200"/>
            <a:ext cx="2905062" cy="369332"/>
          </a:xfrm>
          <a:prstGeom prst="rect">
            <a:avLst/>
          </a:prstGeom>
          <a:noFill/>
        </p:spPr>
        <p:txBody>
          <a:bodyPr wrap="none" rtlCol="0">
            <a:spAutoFit/>
          </a:bodyPr>
          <a:lstStyle/>
          <a:p>
            <a:r>
              <a:rPr lang="en-US" b="1" dirty="0" smtClean="0">
                <a:solidFill>
                  <a:schemeClr val="accent2">
                    <a:lumMod val="50000"/>
                  </a:schemeClr>
                </a:solidFill>
              </a:rPr>
              <a:t>We will get back to this</a:t>
            </a:r>
            <a:endParaRPr lang="en-US" b="1" dirty="0">
              <a:solidFill>
                <a:schemeClr val="accent2">
                  <a:lumMod val="50000"/>
                </a:schemeClr>
              </a:solidFill>
            </a:endParaRPr>
          </a:p>
        </p:txBody>
      </p:sp>
    </p:spTree>
    <p:extLst>
      <p:ext uri="{BB962C8B-B14F-4D97-AF65-F5344CB8AC3E}">
        <p14:creationId xmlns:p14="http://schemas.microsoft.com/office/powerpoint/2010/main" val="3958991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ACS Comparison Points</a:t>
            </a:r>
          </a:p>
        </p:txBody>
      </p:sp>
      <p:sp>
        <p:nvSpPr>
          <p:cNvPr id="57346" name="Content Placeholder 2"/>
          <p:cNvSpPr>
            <a:spLocks noGrp="1"/>
          </p:cNvSpPr>
          <p:nvPr>
            <p:ph idx="1"/>
          </p:nvPr>
        </p:nvSpPr>
        <p:spPr>
          <a:xfrm>
            <a:off x="228600" y="4419600"/>
            <a:ext cx="2819400" cy="1771650"/>
          </a:xfrm>
        </p:spPr>
        <p:txBody>
          <a:bodyPr/>
          <a:lstStyle/>
          <a:p>
            <a:r>
              <a:rPr lang="en-US" sz="2000" dirty="0" smtClean="0">
                <a:latin typeface="Tahoma" charset="0"/>
                <a:ea typeface="ＭＳ Ｐゴシック" charset="0"/>
                <a:cs typeface="ＭＳ Ｐゴシック" charset="0"/>
              </a:rPr>
              <a:t>Conventional locking</a:t>
            </a:r>
            <a:endParaRPr lang="en-US" sz="2000" dirty="0">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60AFC-0698-E846-9CE4-F19FF0D99402}"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grpSp>
        <p:nvGrpSpPr>
          <p:cNvPr id="74"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76"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7"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8"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80"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a:latin typeface="Times New Roman" charset="0"/>
                </a:rPr>
                <a:t>ACMP</a:t>
              </a:r>
            </a:p>
          </p:txBody>
        </p:sp>
      </p:grpSp>
      <p:grpSp>
        <p:nvGrpSpPr>
          <p:cNvPr id="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95"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6"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7"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dirty="0"/>
                <a:t>Large</a:t>
              </a:r>
            </a:p>
            <a:p>
              <a:pPr algn="ctr"/>
              <a:r>
                <a:rPr lang="en-US" sz="1600" dirty="0"/>
                <a:t>core</a:t>
              </a:r>
            </a:p>
          </p:txBody>
        </p:sp>
        <p:sp>
          <p:nvSpPr>
            <p:cNvPr id="99"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smtClean="0">
                  <a:latin typeface="Times New Roman" charset="0"/>
                </a:rPr>
                <a:t>ACS</a:t>
              </a:r>
              <a:endParaRPr lang="en-US" sz="2800" b="0" dirty="0">
                <a:latin typeface="Times New Roman" charset="0"/>
              </a:endParaRPr>
            </a:p>
          </p:txBody>
        </p:sp>
      </p:grpSp>
      <p:grpSp>
        <p:nvGrpSpPr>
          <p:cNvPr id="112"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a:p>
          </p:txBody>
        </p:sp>
        <p:grpSp>
          <p:nvGrpSpPr>
            <p:cNvPr id="114"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5"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6"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 </a:t>
                </a:r>
                <a:br>
                  <a:rPr lang="en-US" sz="1000"/>
                </a:br>
                <a:r>
                  <a:rPr lang="en-US" sz="1000"/>
                  <a:t>core</a:t>
                </a:r>
              </a:p>
            </p:txBody>
          </p:sp>
        </p:grpSp>
        <p:grpSp>
          <p:nvGrpSpPr>
            <p:cNvPr id="117"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18"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tLang="ja-JP" sz="2800" b="0" dirty="0" smtClean="0">
                  <a:latin typeface="Times New Roman" charset="0"/>
                </a:rPr>
                <a:t>SCMP</a:t>
              </a:r>
              <a:endParaRPr lang="en-US" sz="2800" b="0" dirty="0">
                <a:latin typeface="Times New Roman" charset="0"/>
              </a:endParaRPr>
            </a:p>
          </p:txBody>
        </p:sp>
      </p:grpSp>
      <p:sp>
        <p:nvSpPr>
          <p:cNvPr id="135" name="Content Placeholder 2"/>
          <p:cNvSpPr txBox="1">
            <a:spLocks/>
          </p:cNvSpPr>
          <p:nvPr/>
        </p:nvSpPr>
        <p:spPr bwMode="auto">
          <a:xfrm>
            <a:off x="32766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Conventional locking</a:t>
            </a:r>
          </a:p>
          <a:p>
            <a:r>
              <a:rPr lang="en-US" sz="2000" dirty="0" smtClean="0">
                <a:latin typeface="Tahoma" charset="0"/>
                <a:ea typeface="ＭＳ Ｐゴシック" charset="0"/>
                <a:cs typeface="ＭＳ Ｐゴシック" charset="0"/>
              </a:rPr>
              <a:t>Large core executes Amdahl’s serial part</a:t>
            </a:r>
          </a:p>
        </p:txBody>
      </p:sp>
      <p:sp>
        <p:nvSpPr>
          <p:cNvPr id="136" name="Content Placeholder 2"/>
          <p:cNvSpPr txBox="1">
            <a:spLocks/>
          </p:cNvSpPr>
          <p:nvPr/>
        </p:nvSpPr>
        <p:spPr bwMode="auto">
          <a:xfrm>
            <a:off x="60960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val="2971910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r>
              <a:rPr lang="en-US" dirty="0">
                <a:latin typeface="Tahoma" charset="0"/>
                <a:ea typeface="ＭＳ Ｐゴシック" charset="0"/>
                <a:cs typeface="ＭＳ Ｐゴシック" charset="0"/>
              </a:rPr>
              <a:t>Workloads: </a:t>
            </a:r>
            <a:r>
              <a:rPr lang="en-US" dirty="0">
                <a:solidFill>
                  <a:srgbClr val="0000FF"/>
                </a:solidFill>
                <a:latin typeface="Tahoma" charset="0"/>
                <a:ea typeface="ＭＳ Ｐゴシック" charset="0"/>
                <a:cs typeface="ＭＳ Ｐゴシック" charset="0"/>
              </a:rPr>
              <a:t>12 critical section intensive applications</a:t>
            </a:r>
          </a:p>
          <a:p>
            <a:pPr lvl="1" eaLnBrk="1" hangingPunct="1"/>
            <a:r>
              <a:rPr lang="en-US" sz="2000" dirty="0">
                <a:latin typeface="Tahoma" charset="0"/>
                <a:ea typeface="ＭＳ Ｐゴシック" charset="0"/>
              </a:rPr>
              <a:t>Data mining kernels, sorting, database, web, networking</a:t>
            </a:r>
          </a:p>
          <a:p>
            <a:pPr marL="0" indent="0" eaLnBrk="1" hangingPunct="1">
              <a:buNone/>
            </a:pPr>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Multi-core x86 simulator</a:t>
            </a:r>
          </a:p>
          <a:p>
            <a:pPr lvl="1" eaLnBrk="1" hangingPunct="1"/>
            <a:r>
              <a:rPr lang="en-US" sz="2000" dirty="0">
                <a:solidFill>
                  <a:srgbClr val="0000FF"/>
                </a:solidFill>
                <a:latin typeface="Tahoma" charset="0"/>
                <a:ea typeface="ＭＳ Ｐゴシック" charset="0"/>
              </a:rPr>
              <a:t>1 large and 28 small cores </a:t>
            </a:r>
          </a:p>
          <a:p>
            <a:pPr lvl="1" eaLnBrk="1" hangingPunct="1"/>
            <a:r>
              <a:rPr lang="en-US" sz="2000" dirty="0">
                <a:latin typeface="Tahoma" charset="0"/>
                <a:ea typeface="ＭＳ Ｐゴシック" charset="0"/>
              </a:rPr>
              <a:t>Aggressive stream </a:t>
            </a:r>
            <a:r>
              <a:rPr lang="en-US" sz="2000" dirty="0" err="1">
                <a:latin typeface="Tahoma" charset="0"/>
                <a:ea typeface="ＭＳ Ｐゴシック" charset="0"/>
              </a:rPr>
              <a:t>prefetcher</a:t>
            </a:r>
            <a:r>
              <a:rPr lang="en-US" sz="2000" dirty="0">
                <a:latin typeface="Tahoma" charset="0"/>
                <a:ea typeface="ＭＳ Ｐゴシック" charset="0"/>
              </a:rPr>
              <a:t> employed at each core</a:t>
            </a:r>
          </a:p>
          <a:p>
            <a:pPr eaLnBrk="1" hangingPunct="1"/>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Details:</a:t>
            </a:r>
          </a:p>
          <a:p>
            <a:pPr lvl="1" eaLnBrk="1" hangingPunct="1"/>
            <a:r>
              <a:rPr lang="en-US" sz="2000" dirty="0">
                <a:latin typeface="Tahoma" charset="0"/>
                <a:ea typeface="ＭＳ Ｐゴシック" charset="0"/>
              </a:rPr>
              <a:t>Large core: 2GHz, out-of-order, 128-entry ROB, 4-wide, 12-stage</a:t>
            </a:r>
          </a:p>
          <a:p>
            <a:pPr lvl="1" eaLnBrk="1" hangingPunct="1"/>
            <a:r>
              <a:rPr lang="en-US" sz="2000" dirty="0">
                <a:latin typeface="Tahoma" charset="0"/>
                <a:ea typeface="ＭＳ Ｐゴシック" charset="0"/>
              </a:rPr>
              <a:t>Small core: 2GHz, in-order, 2-wide, 5-stage</a:t>
            </a:r>
          </a:p>
          <a:p>
            <a:pPr lvl="1" eaLnBrk="1" hangingPunct="1"/>
            <a:r>
              <a:rPr lang="en-US" sz="2000" dirty="0">
                <a:latin typeface="Tahoma" charset="0"/>
                <a:ea typeface="ＭＳ Ｐゴシック" charset="0"/>
              </a:rPr>
              <a:t>Private 32 KB L1, private 256KB L2, 8MB shared L3</a:t>
            </a:r>
          </a:p>
          <a:p>
            <a:pPr lvl="1" eaLnBrk="1" hangingPunct="1"/>
            <a:r>
              <a:rPr lang="en-US" sz="2000" dirty="0">
                <a:latin typeface="Tahoma" charset="0"/>
                <a:ea typeface="ＭＳ Ｐゴシック" charset="0"/>
              </a:rPr>
              <a:t>On-chip interconnect: Bi-directional ring, 5-cycle hop latency</a:t>
            </a: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0415B-0940-9647-8270-264CF2D5B1E4}"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extLst>
      <p:ext uri="{BB962C8B-B14F-4D97-AF65-F5344CB8AC3E}">
        <p14:creationId xmlns:p14="http://schemas.microsoft.com/office/powerpoint/2010/main" val="2168670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Multi-Core Architectures</a:t>
            </a:r>
            <a:endParaRPr lang="en-US" dirty="0"/>
          </a:p>
        </p:txBody>
      </p:sp>
      <p:sp>
        <p:nvSpPr>
          <p:cNvPr id="3" name="Content Placeholder 2"/>
          <p:cNvSpPr>
            <a:spLocks noGrp="1"/>
          </p:cNvSpPr>
          <p:nvPr>
            <p:ph idx="1"/>
          </p:nvPr>
        </p:nvSpPr>
        <p:spPr>
          <a:xfrm>
            <a:off x="228600" y="1219200"/>
            <a:ext cx="8610600" cy="5029200"/>
          </a:xfrm>
        </p:spPr>
        <p:txBody>
          <a:bodyPr/>
          <a:lstStyle/>
          <a:p>
            <a:r>
              <a:rPr lang="en-US" dirty="0" smtClean="0"/>
              <a:t>Lecture 1.1: Multi-Core System Design</a:t>
            </a:r>
            <a:endParaRPr lang="en-US" dirty="0" smtClean="0">
              <a:hlinkClick r:id="rId2"/>
            </a:endParaRPr>
          </a:p>
          <a:p>
            <a:pPr lvl="1"/>
            <a:r>
              <a:rPr lang="en-US" u="sng" dirty="0" smtClean="0">
                <a:hlinkClick r:id="rId2"/>
              </a:rPr>
              <a:t>http</a:t>
            </a:r>
            <a:r>
              <a:rPr lang="en-US" u="sng" dirty="0">
                <a:hlinkClick r:id="rId2"/>
              </a:rPr>
              <a:t>://users.ece.cmu.edu/~omutlu/pub/onur-Bogazici-June-6-2013-lecture1-1-multicore-and-asymmetry-afterlecture.pptx</a:t>
            </a:r>
            <a:endParaRPr lang="en-US" dirty="0"/>
          </a:p>
          <a:p>
            <a:endParaRPr lang="en-US" u="sng" dirty="0" smtClean="0">
              <a:hlinkClick r:id="rId3"/>
            </a:endParaRPr>
          </a:p>
          <a:p>
            <a:r>
              <a:rPr lang="en-US" dirty="0"/>
              <a:t>Lecture </a:t>
            </a:r>
            <a:r>
              <a:rPr lang="en-US" dirty="0" smtClean="0"/>
              <a:t>1.2: Cache Design and Management</a:t>
            </a:r>
            <a:endParaRPr lang="en-US" dirty="0">
              <a:hlinkClick r:id="rId2"/>
            </a:endParaRPr>
          </a:p>
          <a:p>
            <a:pPr lvl="1"/>
            <a:r>
              <a:rPr lang="en-US" u="sng" dirty="0" smtClean="0">
                <a:hlinkClick r:id="rId4"/>
              </a:rPr>
              <a:t>http</a:t>
            </a:r>
            <a:r>
              <a:rPr lang="en-US" u="sng" dirty="0">
                <a:hlinkClick r:id="rId4"/>
              </a:rPr>
              <a:t>://users.ece.cmu.edu/~omutlu/pub/onur-Bogazici-June-7-2013-lecture1-2-cache-management-afterlecture.pptx</a:t>
            </a:r>
          </a:p>
          <a:p>
            <a:endParaRPr lang="en-US" u="sng" dirty="0" smtClean="0">
              <a:hlinkClick r:id="rId3"/>
            </a:endParaRPr>
          </a:p>
          <a:p>
            <a:r>
              <a:rPr lang="en-US" dirty="0"/>
              <a:t>Lecture </a:t>
            </a:r>
            <a:r>
              <a:rPr lang="en-US" dirty="0" smtClean="0"/>
              <a:t>1.3: Interconnect Design and Management</a:t>
            </a:r>
            <a:endParaRPr lang="en-US" dirty="0">
              <a:hlinkClick r:id="rId2"/>
            </a:endParaRPr>
          </a:p>
          <a:p>
            <a:pPr lvl="1"/>
            <a:r>
              <a:rPr lang="en-US" u="sng" dirty="0" smtClean="0">
                <a:hlinkClick r:id="rId3"/>
              </a:rPr>
              <a:t>http</a:t>
            </a:r>
            <a:r>
              <a:rPr lang="en-US" u="sng" dirty="0">
                <a:hlinkClick r:id="rId3"/>
              </a:rPr>
              <a:t>://users.ece.cmu.edu/~omutlu/pub/onur-Bogazici-June-10-2013-lecture1-3-interconnects-</a:t>
            </a:r>
            <a:r>
              <a:rPr lang="en-US" u="sng" dirty="0" smtClean="0">
                <a:hlinkClick r:id="rId3"/>
              </a:rPr>
              <a:t>afterlecture.pptx</a:t>
            </a:r>
            <a:endParaRPr lang="en-US" u="sng" dirty="0">
              <a:hlinkClick r:id="rId3"/>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52689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50</a:t>
            </a:fld>
            <a:endParaRPr lang="en-US" altLang="en-US"/>
          </a:p>
        </p:txBody>
      </p:sp>
      <p:graphicFrame>
        <p:nvGraphicFramePr>
          <p:cNvPr id="5" name="Object 2"/>
          <p:cNvGraphicFramePr>
            <a:graphicFrameLocks noChangeAspect="1"/>
          </p:cNvGraphicFramePr>
          <p:nvPr>
            <p:extLst>
              <p:ext uri="{D42A27DB-BD31-4B8C-83A1-F6EECF244321}">
                <p14:modId xmlns:p14="http://schemas.microsoft.com/office/powerpoint/2010/main" val="3599819708"/>
              </p:ext>
            </p:extLst>
          </p:nvPr>
        </p:nvGraphicFramePr>
        <p:xfrm>
          <a:off x="457200" y="2081213"/>
          <a:ext cx="8489950" cy="3378200"/>
        </p:xfrm>
        <a:graphic>
          <a:graphicData uri="http://schemas.openxmlformats.org/presentationml/2006/ole">
            <mc:AlternateContent xmlns:mc="http://schemas.openxmlformats.org/markup-compatibility/2006">
              <mc:Choice xmlns:v="urn:schemas-microsoft-com:vml" Requires="v">
                <p:oleObj spid="_x0000_s115844" name="Chart" r:id="rId3" imgW="7486491" imgH="2972038" progId="Excel.Chart.8">
                  <p:embed/>
                </p:oleObj>
              </mc:Choice>
              <mc:Fallback>
                <p:oleObj name="Chart" r:id="rId3" imgW="7486491" imgH="2972038"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81213"/>
                        <a:ext cx="8489950" cy="3378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b="0"/>
              <a:t>Equal-area comparison</a:t>
            </a:r>
            <a:br>
              <a:rPr lang="en-US" b="0"/>
            </a:br>
            <a:r>
              <a:rPr lang="en-US" b="0"/>
              <a:t>Number of threads = </a:t>
            </a:r>
            <a:r>
              <a:rPr lang="en-US" b="0" i="1"/>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Chip Area = 32 small cores</a:t>
            </a:r>
            <a:br>
              <a:rPr lang="en-US" sz="1800"/>
            </a:br>
            <a:r>
              <a:rPr lang="en-US" sz="1600" b="0"/>
              <a:t>SCMP = 32 small cores</a:t>
            </a:r>
            <a:br>
              <a:rPr lang="en-US" sz="1600" b="0"/>
            </a:br>
            <a:r>
              <a:rPr lang="en-US" sz="1600" b="0"/>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Coarse-grain locks</a:t>
            </a:r>
          </a:p>
        </p:txBody>
      </p:sp>
      <p:sp>
        <p:nvSpPr>
          <p:cNvPr id="13"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2117428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Garamond" charset="0"/>
                <a:ea typeface="ＭＳ Ｐゴシック" charset="0"/>
                <a:cs typeface="ＭＳ Ｐゴシック" charset="0"/>
              </a:rPr>
              <a:t>Equal-Area Comparisons</a:t>
            </a:r>
          </a:p>
        </p:txBody>
      </p:sp>
      <p:sp>
        <p:nvSpPr>
          <p:cNvPr id="64514"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7A3B37A-B777-1F47-A40E-AA5DAC85B8DC}" type="slidenum">
              <a:rPr lang="en-US" sz="1200">
                <a:solidFill>
                  <a:srgbClr val="000000"/>
                </a:solidFill>
                <a:latin typeface="Garamond" charset="0"/>
                <a:cs typeface="Arial" charset="0"/>
              </a:rPr>
              <a:pPr algn="ctr" eaLnBrk="1" hangingPunct="1"/>
              <a:t>51</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a:t>Chip Area (small cores)</a:t>
            </a:r>
          </a:p>
        </p:txBody>
      </p:sp>
      <p:sp>
        <p:nvSpPr>
          <p:cNvPr id="64529"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(a) ep</a:t>
            </a:r>
          </a:p>
        </p:txBody>
      </p:sp>
      <p:sp>
        <p:nvSpPr>
          <p:cNvPr id="64530"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(b) is</a:t>
            </a:r>
          </a:p>
        </p:txBody>
      </p:sp>
      <p:sp>
        <p:nvSpPr>
          <p:cNvPr id="64531"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(c) pagemine</a:t>
            </a:r>
          </a:p>
        </p:txBody>
      </p:sp>
      <p:sp>
        <p:nvSpPr>
          <p:cNvPr id="64532"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(d) puzzle</a:t>
            </a:r>
          </a:p>
        </p:txBody>
      </p:sp>
      <p:sp>
        <p:nvSpPr>
          <p:cNvPr id="64533"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(e) qsort</a:t>
            </a:r>
          </a:p>
        </p:txBody>
      </p:sp>
      <p:sp>
        <p:nvSpPr>
          <p:cNvPr id="64534"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(f) tsp</a:t>
            </a:r>
          </a:p>
        </p:txBody>
      </p:sp>
      <p:sp>
        <p:nvSpPr>
          <p:cNvPr id="64535"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cs typeface="Arial" charset="0"/>
              </a:rPr>
              <a:t>(i) oltp-1</a:t>
            </a:r>
          </a:p>
        </p:txBody>
      </p:sp>
      <p:sp>
        <p:nvSpPr>
          <p:cNvPr id="64536"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(i) oltp-2</a:t>
            </a:r>
          </a:p>
        </p:txBody>
      </p:sp>
      <p:sp>
        <p:nvSpPr>
          <p:cNvPr id="64537"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(h) iplookup</a:t>
            </a:r>
          </a:p>
        </p:txBody>
      </p:sp>
      <p:sp>
        <p:nvSpPr>
          <p:cNvPr id="64538"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(k) specjbb</a:t>
            </a:r>
          </a:p>
        </p:txBody>
      </p:sp>
      <p:sp>
        <p:nvSpPr>
          <p:cNvPr id="64539"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(l) webcache</a:t>
            </a:r>
          </a:p>
        </p:txBody>
      </p:sp>
      <p:sp>
        <p:nvSpPr>
          <p:cNvPr id="64540"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(g) sqlite</a:t>
            </a:r>
          </a:p>
        </p:txBody>
      </p:sp>
      <p:sp>
        <p:nvSpPr>
          <p:cNvPr id="64541"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Number of threads = </a:t>
            </a:r>
            <a:r>
              <a:rPr lang="en-US" sz="1800" i="1">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62" name="TextBox 61"/>
          <p:cNvSpPr txBox="1"/>
          <p:nvPr/>
        </p:nvSpPr>
        <p:spPr>
          <a:xfrm>
            <a:off x="6867525" y="0"/>
            <a:ext cx="2276475" cy="1200150"/>
          </a:xfrm>
          <a:prstGeom prst="rect">
            <a:avLst/>
          </a:prstGeom>
          <a:noFill/>
        </p:spPr>
        <p:txBody>
          <a:bodyPr>
            <a:spAutoFit/>
          </a:bodyPr>
          <a:lstStyle/>
          <a:p>
            <a:pPr>
              <a:defRPr/>
            </a:pPr>
            <a:r>
              <a:rPr lang="en-US" sz="2400" b="1" dirty="0">
                <a:solidFill>
                  <a:schemeClr val="accent2">
                    <a:lumMod val="50000"/>
                  </a:schemeClr>
                </a:solidFill>
                <a:ea typeface="Arial" pitchFamily="-105" charset="0"/>
                <a:cs typeface="Arial" pitchFamily="-105" charset="0"/>
              </a:rPr>
              <a:t>------ SCMP</a:t>
            </a:r>
          </a:p>
          <a:p>
            <a:pPr>
              <a:defRPr/>
            </a:pPr>
            <a:r>
              <a:rPr lang="en-US" sz="2400" b="1" dirty="0">
                <a:solidFill>
                  <a:srgbClr val="C00000"/>
                </a:solidFill>
                <a:ea typeface="Arial" pitchFamily="-105" charset="0"/>
                <a:cs typeface="Arial" pitchFamily="-105" charset="0"/>
              </a:rPr>
              <a:t>------ ACMP</a:t>
            </a:r>
          </a:p>
          <a:p>
            <a:pPr>
              <a:defRPr/>
            </a:pPr>
            <a:r>
              <a:rPr lang="en-US" sz="2400" b="1" dirty="0">
                <a:solidFill>
                  <a:schemeClr val="accent3">
                    <a:lumMod val="50000"/>
                  </a:schemeClr>
                </a:solidFill>
                <a:ea typeface="Arial" pitchFamily="-105" charset="0"/>
                <a:cs typeface="Arial" pitchFamily="-105" charset="0"/>
              </a:rPr>
              <a:t>------ ACS</a:t>
            </a:r>
          </a:p>
        </p:txBody>
      </p:sp>
    </p:spTree>
    <p:custDataLst>
      <p:tags r:id="rId1"/>
    </p:custDataLst>
    <p:extLst>
      <p:ext uri="{BB962C8B-B14F-4D97-AF65-F5344CB8AC3E}">
        <p14:creationId xmlns:p14="http://schemas.microsoft.com/office/powerpoint/2010/main" val="649993831"/>
      </p:ext>
    </p:extLst>
  </p:cSld>
  <p:clrMapOvr>
    <a:masterClrMapping/>
  </p:clrMapOvr>
  <p:transition xmlns:p14="http://schemas.microsoft.com/office/powerpoint/2010/main" advTm="740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Critical sections reduce performance and limit scalability</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Accelerate critical sections by executing them on a powerful core</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reduces average execution time by:</a:t>
            </a:r>
          </a:p>
          <a:p>
            <a:pPr lvl="1"/>
            <a:r>
              <a:rPr lang="en-US" dirty="0">
                <a:latin typeface="Tahoma" charset="0"/>
                <a:ea typeface="ＭＳ Ｐゴシック" charset="0"/>
              </a:rPr>
              <a:t>34% compared to an equal-area SCMP</a:t>
            </a:r>
          </a:p>
          <a:p>
            <a:pPr lvl="1"/>
            <a:r>
              <a:rPr lang="en-US" dirty="0">
                <a:latin typeface="Tahoma" charset="0"/>
                <a:ea typeface="ＭＳ Ｐゴシック" charset="0"/>
              </a:rPr>
              <a:t>23% compared to an equal-area ACMP</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improves scalability of 7 of the 12 workloads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Generalizing the idea: </a:t>
            </a:r>
            <a:r>
              <a:rPr lang="en-US" dirty="0">
                <a:solidFill>
                  <a:srgbClr val="0000FF"/>
                </a:solidFill>
                <a:latin typeface="Tahoma" charset="0"/>
                <a:ea typeface="ＭＳ Ｐゴシック" charset="0"/>
                <a:cs typeface="ＭＳ Ｐゴシック" charset="0"/>
              </a:rPr>
              <a:t>Accelerate </a:t>
            </a:r>
            <a:r>
              <a:rPr lang="en-US" dirty="0" smtClean="0">
                <a:solidFill>
                  <a:srgbClr val="0000FF"/>
                </a:solidFill>
                <a:latin typeface="Tahoma" charset="0"/>
                <a:ea typeface="ＭＳ Ｐゴシック" charset="0"/>
                <a:cs typeface="ＭＳ Ｐゴシック" charset="0"/>
              </a:rPr>
              <a:t>all bottlenecks (“</a:t>
            </a:r>
            <a:r>
              <a:rPr lang="en-US" altLang="ja-JP" dirty="0" smtClean="0">
                <a:solidFill>
                  <a:srgbClr val="0000FF"/>
                </a:solidFill>
                <a:latin typeface="Tahoma" charset="0"/>
                <a:ea typeface="ＭＳ Ｐゴシック" charset="0"/>
                <a:cs typeface="ＭＳ Ｐゴシック" charset="0"/>
              </a:rPr>
              <a:t>critical paths”) by </a:t>
            </a:r>
            <a:r>
              <a:rPr lang="en-US" altLang="ja-JP" dirty="0">
                <a:solidFill>
                  <a:srgbClr val="0000FF"/>
                </a:solidFill>
                <a:latin typeface="Tahoma" charset="0"/>
                <a:ea typeface="ＭＳ Ｐゴシック" charset="0"/>
                <a:cs typeface="ＭＳ Ｐゴシック" charset="0"/>
              </a:rPr>
              <a:t>executing them on a powerful core</a:t>
            </a:r>
          </a:p>
          <a:p>
            <a:endParaRPr lang="en-US" dirty="0">
              <a:latin typeface="Tahoma" charset="0"/>
              <a:ea typeface="ＭＳ Ｐゴシック" charset="0"/>
              <a:cs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3C1F26-90F0-4044-8118-4360AB070E11}"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998737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FF"/>
                </a:solidFill>
              </a:rPr>
              <a:t>Bottleneck Identification and Scheduling (BIS)</a:t>
            </a:r>
            <a:endParaRPr lang="en-US" dirty="0">
              <a:solidFill>
                <a:srgbClr val="0000FF"/>
              </a:solidFill>
            </a:endParaRPr>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53</a:t>
            </a:fld>
            <a:endParaRPr lang="en-US" altLang="en-US"/>
          </a:p>
        </p:txBody>
      </p:sp>
    </p:spTree>
    <p:extLst>
      <p:ext uri="{BB962C8B-B14F-4D97-AF65-F5344CB8AC3E}">
        <p14:creationId xmlns:p14="http://schemas.microsoft.com/office/powerpoint/2010/main" val="24636879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ea typeface="ＭＳ Ｐゴシック" charset="0"/>
                <a:cs typeface="ＭＳ Ｐゴシック" charset="0"/>
              </a:rPr>
              <a:t>Problem:</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Performance and scalability of multithreaded applications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are limited by serializing bottlenecks</a:t>
            </a:r>
          </a:p>
          <a:p>
            <a:pPr lvl="1" eaLnBrk="1" hangingPunct="1"/>
            <a:r>
              <a:rPr lang="en-US" sz="1800">
                <a:latin typeface="Tahoma" charset="0"/>
                <a:ea typeface="ＭＳ Ｐゴシック" charset="0"/>
              </a:rPr>
              <a:t>different types: critical sections, barriers, slow pipeline stages</a:t>
            </a:r>
          </a:p>
          <a:p>
            <a:pPr lvl="1" eaLnBrk="1" hangingPunct="1"/>
            <a:r>
              <a:rPr lang="en-US" sz="1800">
                <a:latin typeface="Tahoma" charset="0"/>
                <a:ea typeface="ＭＳ Ｐゴシック" charset="0"/>
              </a:rPr>
              <a:t>importance (criticality) of a bottleneck can change over time</a:t>
            </a:r>
          </a:p>
          <a:p>
            <a:pPr eaLnBrk="1" hangingPunct="1"/>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Dynamically identify the most important bottlenecks and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accelerate them</a:t>
            </a:r>
          </a:p>
          <a:p>
            <a:pPr lvl="1" eaLnBrk="1" hangingPunct="1"/>
            <a:r>
              <a:rPr lang="en-US" sz="1800">
                <a:latin typeface="Tahoma" charset="0"/>
                <a:ea typeface="ＭＳ Ｐゴシック" charset="0"/>
              </a:rPr>
              <a:t>How to identify the most critical bottlenecks</a:t>
            </a:r>
          </a:p>
          <a:p>
            <a:pPr lvl="1" eaLnBrk="1" hangingPunct="1"/>
            <a:r>
              <a:rPr lang="en-US" sz="1800">
                <a:latin typeface="Tahoma" charset="0"/>
                <a:ea typeface="ＭＳ Ｐゴシック" charset="0"/>
              </a:rPr>
              <a:t>How to efficiently accelerate them</a:t>
            </a:r>
          </a:p>
          <a:p>
            <a:pPr lvl="1" eaLnBrk="1" hangingPunct="1"/>
            <a:endParaRPr lang="en-US" sz="800">
              <a:latin typeface="Tahoma" charset="0"/>
              <a:ea typeface="ＭＳ Ｐゴシック" charset="0"/>
            </a:endParaRP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Bottleneck Identification and Scheduling (BIS)</a:t>
            </a:r>
            <a:endParaRPr lang="en-US" sz="2000">
              <a:solidFill>
                <a:srgbClr val="004D26"/>
              </a:solidFill>
              <a:latin typeface="Tahoma" charset="0"/>
              <a:ea typeface="ＭＳ Ｐゴシック" charset="0"/>
              <a:cs typeface="ＭＳ Ｐゴシック" charset="0"/>
            </a:endParaRPr>
          </a:p>
          <a:p>
            <a:pPr lvl="1" eaLnBrk="1" hangingPunct="1"/>
            <a:r>
              <a:rPr lang="en-US" sz="1800">
                <a:latin typeface="Tahoma" charset="0"/>
                <a:ea typeface="ＭＳ Ｐゴシック" charset="0"/>
              </a:rPr>
              <a:t>Software: annotate bottlenecks (BottleneckCall, BottleneckReturn) and implement waiting for bottlenecks with a special instruction (BottleneckWait)</a:t>
            </a:r>
          </a:p>
          <a:p>
            <a:pPr lvl="1" eaLnBrk="1" hangingPunct="1"/>
            <a:r>
              <a:rPr lang="en-US" sz="1800">
                <a:latin typeface="Tahoma" charset="0"/>
                <a:ea typeface="ＭＳ Ｐゴシック" charset="0"/>
              </a:rPr>
              <a:t>Hardware: identify bottlenecks that cause the most thread waiting and accelerate those bottlenecks on large cores of an asymmetric multi-core system</a:t>
            </a:r>
          </a:p>
          <a:p>
            <a:pPr lvl="1" eaLnBrk="1" hangingPunct="1"/>
            <a:endParaRPr lang="en-US" sz="800">
              <a:latin typeface="Tahoma" charset="0"/>
              <a:ea typeface="ＭＳ Ｐゴシック" charset="0"/>
            </a:endParaRPr>
          </a:p>
          <a:p>
            <a:pPr eaLnBrk="1" hangingPunct="1"/>
            <a:r>
              <a:rPr lang="en-US" sz="2000">
                <a:latin typeface="Tahoma" charset="0"/>
                <a:ea typeface="ＭＳ Ｐゴシック" charset="0"/>
                <a:cs typeface="ＭＳ Ｐゴシック" charset="0"/>
              </a:rPr>
              <a:t>Improves multithreaded application performance and scalability, outperforms previous work, and performance improves with more cores</a:t>
            </a:r>
          </a:p>
          <a:p>
            <a:pPr lvl="1" eaLnBrk="1" hangingPunct="1"/>
            <a:endParaRPr lang="en-US" sz="2000">
              <a:latin typeface="Tahoma" charset="0"/>
              <a:ea typeface="ＭＳ Ｐゴシック" charset="0"/>
            </a:endParaRP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860F1A-D0C0-0A40-B21B-A30DF88E7DC1}" type="slidenum">
              <a:rPr lang="en-US">
                <a:latin typeface="Garamond" charset="0"/>
              </a:rPr>
              <a:pPr eaLnBrk="1" hangingPunct="1"/>
              <a:t>54</a:t>
            </a:fld>
            <a:endParaRPr lang="en-US">
              <a:latin typeface="Garamond" charset="0"/>
            </a:endParaRPr>
          </a:p>
        </p:txBody>
      </p:sp>
    </p:spTree>
    <p:extLst>
      <p:ext uri="{BB962C8B-B14F-4D97-AF65-F5344CB8AC3E}">
        <p14:creationId xmlns:p14="http://schemas.microsoft.com/office/powerpoint/2010/main" val="22237933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55</a:t>
            </a:fld>
            <a:endParaRPr lang="en-US">
              <a:latin typeface="Garamond" charset="0"/>
            </a:endParaRPr>
          </a:p>
        </p:txBody>
      </p:sp>
    </p:spTree>
    <p:extLst>
      <p:ext uri="{BB962C8B-B14F-4D97-AF65-F5344CB8AC3E}">
        <p14:creationId xmlns:p14="http://schemas.microsoft.com/office/powerpoint/2010/main" val="105199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ea typeface="ＭＳ Ｐゴシック" charset="0"/>
                <a:cs typeface="ＭＳ Ｐゴシック" charset="0"/>
              </a:rPr>
              <a:t>A=full linked list; B=empty linked list</a:t>
            </a:r>
          </a:p>
          <a:p>
            <a:pPr>
              <a:buFont typeface="Wingdings" charset="0"/>
              <a:buNone/>
            </a:pPr>
            <a:r>
              <a:rPr lang="en-US" sz="1800">
                <a:latin typeface="Tahoma" charset="0"/>
                <a:ea typeface="ＭＳ Ｐゴシック" charset="0"/>
                <a:cs typeface="ＭＳ Ｐゴシック" charset="0"/>
              </a:rPr>
              <a:t>repeat</a:t>
            </a:r>
          </a:p>
          <a:p>
            <a:pPr>
              <a:buFont typeface="Wingdings" charset="0"/>
              <a:buNone/>
            </a:pPr>
            <a:r>
              <a:rPr lang="en-US" sz="1800">
                <a:latin typeface="Tahoma" charset="0"/>
                <a:ea typeface="ＭＳ Ｐゴシック" charset="0"/>
                <a:cs typeface="ＭＳ Ｐゴシック" charset="0"/>
              </a:rPr>
              <a:t>	Lock A</a:t>
            </a:r>
          </a:p>
          <a:p>
            <a:pPr>
              <a:buFont typeface="Wingdings" charset="0"/>
              <a:buNone/>
            </a:pPr>
            <a:r>
              <a:rPr lang="en-US" sz="1800">
                <a:latin typeface="Tahoma" charset="0"/>
                <a:ea typeface="ＭＳ Ｐゴシック" charset="0"/>
                <a:cs typeface="ＭＳ Ｐゴシック" charset="0"/>
              </a:rPr>
              <a:t>		Traverse list A</a:t>
            </a:r>
          </a:p>
          <a:p>
            <a:pPr>
              <a:buFont typeface="Wingdings" charset="0"/>
              <a:buNone/>
            </a:pPr>
            <a:r>
              <a:rPr lang="en-US" sz="1800">
                <a:latin typeface="Tahoma" charset="0"/>
                <a:ea typeface="ＭＳ Ｐゴシック" charset="0"/>
                <a:cs typeface="ＭＳ Ｐゴシック" charset="0"/>
              </a:rPr>
              <a:t>		Remove X from A</a:t>
            </a:r>
          </a:p>
          <a:p>
            <a:pPr>
              <a:buFont typeface="Wingdings" charset="0"/>
              <a:buNone/>
            </a:pPr>
            <a:r>
              <a:rPr lang="en-US" sz="1800">
                <a:latin typeface="Tahoma" charset="0"/>
                <a:ea typeface="ＭＳ Ｐゴシック" charset="0"/>
                <a:cs typeface="ＭＳ Ｐゴシック" charset="0"/>
              </a:rPr>
              <a:t>	Unlock A</a:t>
            </a:r>
          </a:p>
          <a:p>
            <a:pPr>
              <a:buFont typeface="Wingdings" charset="0"/>
              <a:buNone/>
            </a:pPr>
            <a:r>
              <a:rPr lang="en-US" sz="1800">
                <a:latin typeface="Tahoma" charset="0"/>
                <a:ea typeface="ＭＳ Ｐゴシック" charset="0"/>
                <a:cs typeface="ＭＳ Ｐゴシック" charset="0"/>
              </a:rPr>
              <a:t>	Compute on X</a:t>
            </a:r>
          </a:p>
          <a:p>
            <a:pPr>
              <a:buFont typeface="Wingdings" charset="0"/>
              <a:buNone/>
            </a:pPr>
            <a:r>
              <a:rPr lang="en-US" sz="1800">
                <a:latin typeface="Tahoma" charset="0"/>
                <a:ea typeface="ＭＳ Ｐゴシック" charset="0"/>
                <a:cs typeface="ＭＳ Ｐゴシック" charset="0"/>
              </a:rPr>
              <a:t>	Lock B</a:t>
            </a:r>
          </a:p>
          <a:p>
            <a:pPr>
              <a:buFont typeface="Wingdings" charset="0"/>
              <a:buNone/>
            </a:pPr>
            <a:r>
              <a:rPr lang="en-US" sz="1800">
                <a:latin typeface="Tahoma" charset="0"/>
                <a:ea typeface="ＭＳ Ｐゴシック" charset="0"/>
                <a:cs typeface="ＭＳ Ｐゴシック" charset="0"/>
              </a:rPr>
              <a:t>		Traverse list B</a:t>
            </a:r>
          </a:p>
          <a:p>
            <a:pPr>
              <a:buFont typeface="Wingdings" charset="0"/>
              <a:buNone/>
            </a:pPr>
            <a:r>
              <a:rPr lang="en-US" sz="1800">
                <a:latin typeface="Tahoma" charset="0"/>
                <a:ea typeface="ＭＳ Ｐゴシック" charset="0"/>
                <a:cs typeface="ＭＳ Ｐゴシック" charset="0"/>
              </a:rPr>
              <a:t>		Insert X into B</a:t>
            </a:r>
          </a:p>
          <a:p>
            <a:pPr>
              <a:buFont typeface="Wingdings" charset="0"/>
              <a:buNone/>
            </a:pPr>
            <a:r>
              <a:rPr lang="en-US" sz="1800">
                <a:latin typeface="Tahoma" charset="0"/>
                <a:ea typeface="ＭＳ Ｐゴシック" charset="0"/>
                <a:cs typeface="ＭＳ Ｐゴシック" charset="0"/>
              </a:rPr>
              <a:t>	Unlock B</a:t>
            </a:r>
          </a:p>
          <a:p>
            <a:pPr>
              <a:buFont typeface="Wingdings" charset="0"/>
              <a:buNone/>
            </a:pPr>
            <a:r>
              <a:rPr lang="en-US" sz="1800">
                <a:latin typeface="Tahoma" charset="0"/>
                <a:ea typeface="ＭＳ Ｐゴシック" charset="0"/>
                <a:cs typeface="ＭＳ Ｐゴシック" charset="0"/>
              </a:rPr>
              <a:t>until A is empty</a:t>
            </a:r>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7EEA99-F9E7-E745-82F8-A580C791A048}" type="slidenum">
              <a:rPr lang="en-US">
                <a:latin typeface="Garamond" charset="0"/>
              </a:rPr>
              <a:pPr eaLnBrk="1" hangingPunct="1"/>
              <a:t>56</a:t>
            </a:fld>
            <a:endParaRPr lang="en-US">
              <a:latin typeface="Garamond" charset="0"/>
            </a:endParaRPr>
          </a:p>
        </p:txBody>
      </p:sp>
      <p:pic>
        <p:nvPicPr>
          <p:cNvPr id="5" name="Picture 4" descr="llist_move_cont32_bw.e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 threads</a:t>
            </a:r>
          </a:p>
        </p:txBody>
      </p:sp>
    </p:spTree>
    <p:extLst>
      <p:ext uri="{BB962C8B-B14F-4D97-AF65-F5344CB8AC3E}">
        <p14:creationId xmlns:p14="http://schemas.microsoft.com/office/powerpoint/2010/main" val="36421145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Limiting Bottlenecks Do Change on Real Applications</a:t>
            </a:r>
          </a:p>
        </p:txBody>
      </p:sp>
      <p:pic>
        <p:nvPicPr>
          <p:cNvPr id="19459" name="Content Placeholder 4" descr="sbnontrx_contention16.ep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138" y="1762125"/>
            <a:ext cx="8689975" cy="3724275"/>
          </a:xfrm>
        </p:spPr>
      </p:pic>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43CDB6-FAE7-D949-A874-30441488AB99}" type="slidenum">
              <a:rPr lang="en-US">
                <a:latin typeface="Garamond" charset="0"/>
              </a:rPr>
              <a:pPr eaLnBrk="1" hangingPunct="1"/>
              <a:t>57</a:t>
            </a:fld>
            <a:endParaRPr lang="en-US">
              <a:latin typeface="Garamond" charset="0"/>
            </a:endParaRPr>
          </a:p>
        </p:txBody>
      </p:sp>
      <p:sp>
        <p:nvSpPr>
          <p:cNvPr id="19461"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918725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915400" cy="756320"/>
          </a:xfrm>
        </p:spPr>
        <p:txBody>
          <a:bodyPr/>
          <a:lstStyle/>
          <a:p>
            <a:r>
              <a:rPr lang="en-US" dirty="0">
                <a:latin typeface="Garamond" charset="0"/>
                <a:ea typeface="ＭＳ Ｐゴシック" charset="0"/>
                <a:cs typeface="ＭＳ Ｐゴシック" charset="0"/>
              </a:rPr>
              <a:t>Previous </a:t>
            </a:r>
            <a:r>
              <a:rPr lang="en-US" dirty="0" smtClean="0">
                <a:latin typeface="Garamond" charset="0"/>
                <a:ea typeface="ＭＳ Ｐゴシック" charset="0"/>
                <a:cs typeface="ＭＳ Ｐゴシック" charset="0"/>
              </a:rPr>
              <a:t>Work on Bottleneck Acceleration</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ea typeface="ＭＳ Ｐゴシック" charset="0"/>
                <a:cs typeface="ＭＳ Ｐゴシック" charset="0"/>
              </a:rPr>
              <a:t>Asymmetric CMP (ACMP) proposals </a:t>
            </a:r>
            <a:r>
              <a:rPr lang="en-US" sz="1600">
                <a:solidFill>
                  <a:srgbClr val="28571F"/>
                </a:solidFill>
                <a:latin typeface="Tahoma" charset="0"/>
                <a:ea typeface="ＭＳ Ｐゴシック" charset="0"/>
                <a:cs typeface="ＭＳ Ｐゴシック" charset="0"/>
              </a:rPr>
              <a:t>[Annavaram+, ISCA’</a:t>
            </a:r>
            <a:r>
              <a:rPr lang="en-US" altLang="ja-JP" sz="1600">
                <a:solidFill>
                  <a:srgbClr val="28571F"/>
                </a:solidFill>
                <a:latin typeface="Tahoma" charset="0"/>
                <a:ea typeface="ＭＳ Ｐゴシック" charset="0"/>
                <a:cs typeface="ＭＳ Ｐゴシック" charset="0"/>
              </a:rPr>
              <a:t>05] </a:t>
            </a:r>
            <a:br>
              <a:rPr lang="en-US" altLang="ja-JP" sz="1600">
                <a:solidFill>
                  <a:srgbClr val="28571F"/>
                </a:solidFill>
                <a:latin typeface="Tahoma" charset="0"/>
                <a:ea typeface="ＭＳ Ｐゴシック" charset="0"/>
                <a:cs typeface="ＭＳ Ｐゴシック" charset="0"/>
              </a:rPr>
            </a:br>
            <a:r>
              <a:rPr lang="en-US" altLang="ja-JP" sz="1600">
                <a:solidFill>
                  <a:srgbClr val="28571F"/>
                </a:solidFill>
                <a:latin typeface="Tahoma" charset="0"/>
                <a:ea typeface="ＭＳ Ｐゴシック" charset="0"/>
                <a:cs typeface="ＭＳ Ｐゴシック" charset="0"/>
              </a:rPr>
              <a:t>[Morad+, Comp. Arch. Letters’06] [Suleman+, Tech. Report’07]</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the Amdahl</a:t>
            </a:r>
            <a:r>
              <a:rPr lang="ja-JP" altLang="en-US" sz="2000">
                <a:solidFill>
                  <a:srgbClr val="FF0000"/>
                </a:solidFill>
                <a:latin typeface="Tahoma" charset="0"/>
                <a:ea typeface="ＭＳ Ｐゴシック" charset="0"/>
              </a:rPr>
              <a:t>’</a:t>
            </a:r>
            <a:r>
              <a:rPr lang="en-US" altLang="ja-JP" sz="2000">
                <a:solidFill>
                  <a:srgbClr val="FF0000"/>
                </a:solidFill>
                <a:latin typeface="Tahoma" charset="0"/>
                <a:ea typeface="ＭＳ Ｐゴシック" charset="0"/>
              </a:rPr>
              <a:t>s bottleneck</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Accelerated Critical Sections (ACS) </a:t>
            </a:r>
            <a:r>
              <a:rPr lang="en-US" sz="1600">
                <a:solidFill>
                  <a:srgbClr val="28571F"/>
                </a:solidFill>
                <a:latin typeface="Tahoma" charset="0"/>
                <a:ea typeface="ＭＳ Ｐゴシック" charset="0"/>
                <a:cs typeface="ＭＳ Ｐゴシック" charset="0"/>
              </a:rPr>
              <a:t>[Suleman+, ASPLOS’</a:t>
            </a:r>
            <a:r>
              <a:rPr lang="en-US" altLang="ja-JP" sz="1600">
                <a:solidFill>
                  <a:srgbClr val="28571F"/>
                </a:solidFill>
                <a:latin typeface="Tahoma" charset="0"/>
                <a:ea typeface="ＭＳ Ｐゴシック" charset="0"/>
                <a:cs typeface="ＭＳ Ｐゴシック" charset="0"/>
              </a:rPr>
              <a:t>09]</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critical sections</a:t>
            </a:r>
          </a:p>
          <a:p>
            <a:pPr lvl="1"/>
            <a:r>
              <a:rPr lang="en-US" sz="2000">
                <a:solidFill>
                  <a:srgbClr val="FF0000"/>
                </a:solidFill>
                <a:latin typeface="Tahoma" charset="0"/>
                <a:ea typeface="ＭＳ Ｐゴシック" charset="0"/>
              </a:rPr>
              <a:t>Does not take into account importance</a:t>
            </a:r>
            <a:r>
              <a:rPr lang="en-US" sz="2000">
                <a:latin typeface="Tahoma" charset="0"/>
                <a:ea typeface="ＭＳ Ｐゴシック" charset="0"/>
              </a:rPr>
              <a:t> of critical sections</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Feedback-Directed Pipelining (FDP) </a:t>
            </a:r>
            <a:r>
              <a:rPr lang="en-US" sz="1600">
                <a:solidFill>
                  <a:srgbClr val="28571F"/>
                </a:solidFill>
                <a:latin typeface="Tahoma" charset="0"/>
                <a:ea typeface="ＭＳ Ｐゴシック" charset="0"/>
                <a:cs typeface="ＭＳ Ｐゴシック" charset="0"/>
              </a:rPr>
              <a:t>[Suleman+, PACT’</a:t>
            </a:r>
            <a:r>
              <a:rPr lang="en-US" altLang="ja-JP" sz="1600">
                <a:solidFill>
                  <a:srgbClr val="28571F"/>
                </a:solidFill>
                <a:latin typeface="Tahoma" charset="0"/>
                <a:ea typeface="ＭＳ Ｐゴシック" charset="0"/>
                <a:cs typeface="ＭＳ Ｐゴシック" charset="0"/>
              </a:rPr>
              <a:t>10 and PhD thesis’11]</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stages with lowest throughput</a:t>
            </a:r>
          </a:p>
          <a:p>
            <a:pPr lvl="1"/>
            <a:r>
              <a:rPr lang="en-US" sz="2000">
                <a:solidFill>
                  <a:srgbClr val="FF0000"/>
                </a:solidFill>
                <a:latin typeface="Tahoma" charset="0"/>
                <a:ea typeface="ＭＳ Ｐゴシック" charset="0"/>
              </a:rPr>
              <a:t>Slow to adapt </a:t>
            </a:r>
            <a:r>
              <a:rPr lang="en-US" sz="2000">
                <a:latin typeface="Tahoma" charset="0"/>
                <a:ea typeface="ＭＳ Ｐゴシック" charset="0"/>
              </a:rPr>
              <a:t>to phase changes (software based library)</a:t>
            </a:r>
          </a:p>
          <a:p>
            <a:pPr lvl="1"/>
            <a:endParaRPr lang="en-US" sz="1800">
              <a:latin typeface="Tahoma" charset="0"/>
              <a:ea typeface="ＭＳ Ｐゴシック" charset="0"/>
            </a:endParaRPr>
          </a:p>
          <a:p>
            <a:pPr>
              <a:buFont typeface="Wingdings" charset="0"/>
              <a:buNone/>
            </a:pPr>
            <a:r>
              <a:rPr lang="en-US" sz="2000">
                <a:latin typeface="Tahoma" charset="0"/>
                <a:ea typeface="ＭＳ Ｐゴシック" charset="0"/>
                <a:cs typeface="ＭＳ Ｐゴシック" charset="0"/>
              </a:rPr>
              <a:t>No previous work can accelerate all three types of bottlenecks or </a:t>
            </a:r>
            <a:br>
              <a:rPr lang="en-US" sz="2000">
                <a:latin typeface="Tahoma" charset="0"/>
                <a:ea typeface="ＭＳ Ｐゴシック" charset="0"/>
                <a:cs typeface="ＭＳ Ｐゴシック" charset="0"/>
              </a:rPr>
            </a:br>
            <a:r>
              <a:rPr lang="en-US" sz="2000">
                <a:latin typeface="Tahoma" charset="0"/>
                <a:ea typeface="ＭＳ Ｐゴシック" charset="0"/>
                <a:cs typeface="ＭＳ Ｐゴシック" charset="0"/>
              </a:rPr>
              <a:t>quickly adapts to fine-grain changes in the </a:t>
            </a:r>
            <a:r>
              <a:rPr lang="en-US" sz="2000" i="1">
                <a:latin typeface="Tahoma" charset="0"/>
                <a:ea typeface="ＭＳ Ｐゴシック" charset="0"/>
                <a:cs typeface="ＭＳ Ｐゴシック" charset="0"/>
              </a:rPr>
              <a:t>importance</a:t>
            </a:r>
            <a:r>
              <a:rPr lang="en-US" sz="2000">
                <a:latin typeface="Tahoma" charset="0"/>
                <a:ea typeface="ＭＳ Ｐゴシック" charset="0"/>
                <a:cs typeface="ＭＳ Ｐゴシック" charset="0"/>
              </a:rPr>
              <a:t> of bottlenecks</a:t>
            </a:r>
          </a:p>
          <a:p>
            <a:pPr>
              <a:buFont typeface="Wingdings" charset="0"/>
              <a:buNone/>
            </a:pPr>
            <a:endParaRPr lang="en-US" sz="700">
              <a:latin typeface="Tahoma" charset="0"/>
              <a:ea typeface="ＭＳ Ｐゴシック" charset="0"/>
              <a:cs typeface="ＭＳ Ｐゴシック" charset="0"/>
            </a:endParaRPr>
          </a:p>
          <a:p>
            <a:pPr>
              <a:buFont typeface="Wingdings" charset="0"/>
              <a:buNone/>
            </a:pPr>
            <a:r>
              <a:rPr lang="en-US" sz="2000" i="1">
                <a:latin typeface="Tahoma" charset="0"/>
                <a:ea typeface="ＭＳ Ｐゴシック" charset="0"/>
                <a:cs typeface="ＭＳ Ｐゴシック" charset="0"/>
              </a:rPr>
              <a:t>Our goal: </a:t>
            </a:r>
            <a:r>
              <a:rPr lang="en-US" sz="2000" i="1">
                <a:solidFill>
                  <a:srgbClr val="0000FF"/>
                </a:solidFill>
                <a:latin typeface="Tahoma" charset="0"/>
                <a:ea typeface="ＭＳ Ｐゴシック" charset="0"/>
                <a:cs typeface="ＭＳ Ｐゴシック" charset="0"/>
              </a:rPr>
              <a:t>general mechanism to identify performance-limiting bottlenecks of any type and accelerate them on an ACMP</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8C9BB3-22DC-3E4E-9313-34394B78110A}" type="slidenum">
              <a:rPr lang="en-US">
                <a:latin typeface="Garamond" charset="0"/>
              </a:rPr>
              <a:pPr eaLnBrk="1" hangingPunct="1"/>
              <a:t>58</a:t>
            </a:fld>
            <a:endParaRPr lang="en-US">
              <a:latin typeface="Garamond" charset="0"/>
            </a:endParaRPr>
          </a:p>
        </p:txBody>
      </p:sp>
    </p:spTree>
    <p:extLst>
      <p:ext uri="{BB962C8B-B14F-4D97-AF65-F5344CB8AC3E}">
        <p14:creationId xmlns:p14="http://schemas.microsoft.com/office/powerpoint/2010/main" val="27537536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BB643F-53B3-BC46-B700-3AC146775BD2}" type="slidenum">
              <a:rPr lang="en-US">
                <a:latin typeface="Garamond" charset="0"/>
              </a:rPr>
              <a:pPr eaLnBrk="1" hangingPunct="1"/>
              <a:t>59</a:t>
            </a:fld>
            <a:endParaRPr lang="en-US">
              <a:latin typeface="Garamond" charset="0"/>
            </a:endParaRPr>
          </a:p>
        </p:txBody>
      </p:sp>
      <p:sp>
        <p:nvSpPr>
          <p:cNvPr id="2355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insight:</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Thread waiting </a:t>
            </a:r>
            <a:r>
              <a:rPr lang="en-US" sz="2400" kern="0" dirty="0">
                <a:latin typeface="+mn-lt"/>
                <a:ea typeface="ＭＳ Ｐゴシック" charset="-128"/>
                <a:cs typeface="+mn-cs"/>
              </a:rPr>
              <a:t>reduces parallelism and </a:t>
            </a:r>
            <a:br>
              <a:rPr lang="en-US" sz="2400" kern="0" dirty="0">
                <a:latin typeface="+mn-lt"/>
                <a:ea typeface="ＭＳ Ｐゴシック" charset="-128"/>
                <a:cs typeface="+mn-cs"/>
              </a:rPr>
            </a:br>
            <a:r>
              <a:rPr lang="en-US" sz="2400" kern="0" dirty="0">
                <a:latin typeface="+mn-lt"/>
                <a:ea typeface="ＭＳ Ｐゴシック" charset="-128"/>
                <a:cs typeface="+mn-cs"/>
              </a:rPr>
              <a:t>is likely to reduce performance</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Code causing the most thread waiting                             </a:t>
            </a:r>
            <a:r>
              <a:rPr lang="en-US" sz="2400" kern="0" dirty="0">
                <a:latin typeface="+mn-lt"/>
                <a:ea typeface="ＭＳ Ｐゴシック" charset="-128"/>
                <a:cs typeface="+mn-cs"/>
                <a:sym typeface="Wingdings"/>
              </a:rPr>
              <a:t> likely critical path</a:t>
            </a:r>
            <a:endParaRPr lang="en-US" sz="24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idea:</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Dynamically identify bottlenecks that cause </a:t>
            </a:r>
            <a:br>
              <a:rPr lang="en-US" sz="2400" kern="0" dirty="0">
                <a:solidFill>
                  <a:srgbClr val="0000FF"/>
                </a:solidFill>
                <a:latin typeface="+mn-lt"/>
                <a:ea typeface="ＭＳ Ｐゴシック" charset="-128"/>
                <a:cs typeface="+mn-cs"/>
              </a:rPr>
            </a:br>
            <a:r>
              <a:rPr lang="en-US" sz="2400" kern="0" dirty="0">
                <a:solidFill>
                  <a:srgbClr val="0000FF"/>
                </a:solidFill>
                <a:latin typeface="+mn-lt"/>
                <a:ea typeface="ＭＳ Ｐゴシック" charset="-128"/>
                <a:cs typeface="+mn-cs"/>
              </a:rPr>
              <a:t>the most thread waiting</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Accelerate them (using powerful cores in an ACMP)</a:t>
            </a:r>
            <a:endParaRPr lang="en-US" sz="2400" i="1" kern="0" dirty="0">
              <a:solidFill>
                <a:srgbClr val="0000FF"/>
              </a:solidFill>
              <a:latin typeface="+mn-lt"/>
              <a:ea typeface="ＭＳ Ｐゴシック" charset="-128"/>
              <a:cs typeface="ＭＳ Ｐゴシック" pitchFamily="-106" charset="-128"/>
            </a:endParaRPr>
          </a:p>
        </p:txBody>
      </p:sp>
    </p:spTree>
    <p:extLst>
      <p:ext uri="{BB962C8B-B14F-4D97-AF65-F5344CB8AC3E}">
        <p14:creationId xmlns:p14="http://schemas.microsoft.com/office/powerpoint/2010/main" val="13426509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Memory Systems</a:t>
            </a:r>
            <a:endParaRPr lang="en-US" dirty="0"/>
          </a:p>
        </p:txBody>
      </p:sp>
      <p:sp>
        <p:nvSpPr>
          <p:cNvPr id="3" name="Content Placeholder 2"/>
          <p:cNvSpPr>
            <a:spLocks noGrp="1"/>
          </p:cNvSpPr>
          <p:nvPr>
            <p:ph idx="1"/>
          </p:nvPr>
        </p:nvSpPr>
        <p:spPr>
          <a:xfrm>
            <a:off x="228600" y="1295400"/>
            <a:ext cx="8610600" cy="4953000"/>
          </a:xfrm>
        </p:spPr>
        <p:txBody>
          <a:bodyPr/>
          <a:lstStyle/>
          <a:p>
            <a:r>
              <a:rPr lang="en-US" dirty="0"/>
              <a:t>Lecture </a:t>
            </a:r>
            <a:r>
              <a:rPr lang="en-US" dirty="0" smtClean="0"/>
              <a:t>2.1: DRAM </a:t>
            </a:r>
            <a:r>
              <a:rPr lang="en-US" dirty="0"/>
              <a:t>Basics and DRAM </a:t>
            </a:r>
            <a:r>
              <a:rPr lang="en-US" dirty="0" smtClean="0"/>
              <a:t>Scaling</a:t>
            </a:r>
            <a:endParaRPr lang="en-US" dirty="0"/>
          </a:p>
          <a:p>
            <a:pPr lvl="1"/>
            <a:r>
              <a:rPr lang="en-US" u="sng" dirty="0">
                <a:hlinkClick r:id="rId2"/>
              </a:rPr>
              <a:t>http://users.ece.cmu.edu/~omutlu/pub/onur-Bogazici-June-13-2013-lecture2-1-dram-basics-and-scaling-</a:t>
            </a:r>
            <a:r>
              <a:rPr lang="en-US" u="sng" dirty="0" smtClean="0">
                <a:hlinkClick r:id="rId2"/>
              </a:rPr>
              <a:t>afterlecture.pptx</a:t>
            </a:r>
            <a:endParaRPr lang="en-US" u="sng" dirty="0" smtClean="0"/>
          </a:p>
          <a:p>
            <a:pPr lvl="1"/>
            <a:endParaRPr lang="en-US" u="sng" dirty="0"/>
          </a:p>
          <a:p>
            <a:r>
              <a:rPr lang="en-US" dirty="0"/>
              <a:t>Lecture </a:t>
            </a:r>
            <a:r>
              <a:rPr lang="en-US" dirty="0" smtClean="0"/>
              <a:t>2.2: Emerging </a:t>
            </a:r>
            <a:r>
              <a:rPr lang="en-US" dirty="0"/>
              <a:t>Technologies and Hybrid </a:t>
            </a:r>
            <a:r>
              <a:rPr lang="en-US" dirty="0" smtClean="0"/>
              <a:t>Memories</a:t>
            </a:r>
            <a:endParaRPr lang="en-US" dirty="0"/>
          </a:p>
          <a:p>
            <a:pPr lvl="1"/>
            <a:r>
              <a:rPr lang="en-US" u="sng" dirty="0">
                <a:hlinkClick r:id="rId3"/>
              </a:rPr>
              <a:t>http://users.ece.cmu.edu/~omutlu/pub/onur-Bogazici-June-14-2013-lecture2-2-emerging-memory-</a:t>
            </a:r>
            <a:r>
              <a:rPr lang="en-US" u="sng" dirty="0" smtClean="0">
                <a:hlinkClick r:id="rId3"/>
              </a:rPr>
              <a:t>afterlecture.pptx</a:t>
            </a:r>
            <a:endParaRPr lang="en-US" u="sng" dirty="0" smtClean="0"/>
          </a:p>
          <a:p>
            <a:endParaRPr lang="en-US" u="sng" dirty="0"/>
          </a:p>
          <a:p>
            <a:r>
              <a:rPr lang="en-US" dirty="0"/>
              <a:t>Lecture </a:t>
            </a:r>
            <a:r>
              <a:rPr lang="en-US" dirty="0" smtClean="0"/>
              <a:t>2.3: Memory QoS</a:t>
            </a:r>
            <a:r>
              <a:rPr lang="en-US" dirty="0"/>
              <a:t> </a:t>
            </a:r>
            <a:r>
              <a:rPr lang="en-US" dirty="0" smtClean="0"/>
              <a:t>and Predictable Performance </a:t>
            </a:r>
            <a:endParaRPr lang="en-US" dirty="0"/>
          </a:p>
          <a:p>
            <a:pPr lvl="1"/>
            <a:r>
              <a:rPr lang="en-US" u="sng" dirty="0">
                <a:hlinkClick r:id="rId4"/>
              </a:rPr>
              <a:t>http://users.ece.cmu.edu/~omutlu/pub/onur-Bogazici-June-17-2013-lecture2-3-memory-qos-afterlecture.pptx</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812881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cs typeface="+mn-cs"/>
              </a:rPr>
              <a:t>Implement </a:t>
            </a:r>
            <a:r>
              <a:rPr lang="en-US" sz="2000" i="1" dirty="0">
                <a:solidFill>
                  <a:srgbClr val="000000"/>
                </a:solidFill>
                <a:ea typeface="ＭＳ Ｐゴシック" charset="-128"/>
                <a:cs typeface="+mn-cs"/>
              </a:rPr>
              <a:t>waiting</a:t>
            </a:r>
            <a:endParaRPr lang="en-US" sz="2000" dirty="0">
              <a:solidFill>
                <a:srgbClr val="000000"/>
              </a:solidFill>
              <a:ea typeface="ＭＳ Ｐゴシック" charset="-128"/>
              <a:cs typeface="+mn-cs"/>
            </a:endParaRPr>
          </a:p>
          <a:p>
            <a:pPr>
              <a:defRPr/>
            </a:pPr>
            <a:r>
              <a:rPr lang="en-US" sz="2000" dirty="0">
                <a:solidFill>
                  <a:srgbClr val="000000"/>
                </a:solidFill>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45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9653AA-AB66-7146-98EB-56E69C8C55CA}" type="slidenum">
              <a:rPr lang="en-US">
                <a:latin typeface="Garamond" charset="0"/>
              </a:rPr>
              <a:pPr eaLnBrk="1" hangingPunct="1"/>
              <a:t>60</a:t>
            </a:fld>
            <a:endParaRPr lang="en-US">
              <a:latin typeface="Garamond" charset="0"/>
            </a:endParaRPr>
          </a:p>
        </p:txBody>
      </p:sp>
      <p:sp>
        <p:nvSpPr>
          <p:cNvPr id="2458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14742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09" grpId="0" animBg="1"/>
      <p:bldP spid="72710" grpId="0"/>
      <p:bldP spid="72711" grpId="0"/>
      <p:bldP spid="72712" grpId="0"/>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while cannot acquire lock</a:t>
            </a:r>
          </a:p>
          <a:p>
            <a:pPr>
              <a:spcBef>
                <a:spcPct val="20000"/>
              </a:spcBef>
              <a:buClr>
                <a:schemeClr val="accent1"/>
              </a:buClr>
              <a:buSzPct val="65000"/>
              <a:buFont typeface="Wingdings" charset="0"/>
              <a:buNone/>
            </a:pPr>
            <a:r>
              <a:rPr lang="en-US" sz="2400">
                <a:latin typeface="Tahoma" charset="0"/>
              </a:rPr>
              <a:t>				Wait loop for watch_addr</a:t>
            </a:r>
            <a:endParaRPr lang="en-US" sz="2400" i="1">
              <a:latin typeface="Tahoma" charset="0"/>
            </a:endParaRPr>
          </a:p>
          <a:p>
            <a:pPr>
              <a:spcBef>
                <a:spcPct val="20000"/>
              </a:spcBef>
              <a:buClr>
                <a:schemeClr val="accent1"/>
              </a:buClr>
              <a:buSzPct val="65000"/>
              <a:buFont typeface="Wingdings" charset="0"/>
              <a:buNone/>
            </a:pPr>
            <a:r>
              <a:rPr lang="en-US" sz="2400">
                <a:latin typeface="Tahoma" charset="0"/>
              </a:rPr>
              <a:t>			acquire lock</a:t>
            </a:r>
          </a:p>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r>
              <a:rPr lang="en-US" sz="2400">
                <a:latin typeface="Tahoma" charset="0"/>
              </a:rPr>
              <a:t>			release lock</a:t>
            </a:r>
          </a:p>
          <a:p>
            <a:pPr>
              <a:spcBef>
                <a:spcPct val="20000"/>
              </a:spcBef>
              <a:buClr>
                <a:schemeClr val="accent1"/>
              </a:buClr>
              <a:buSzPct val="65000"/>
              <a:buFont typeface="Wingdings" charset="0"/>
              <a:buNone/>
            </a:pPr>
            <a:endParaRPr lang="en-US" sz="2400" i="1">
              <a:latin typeface="Tahoma" charset="0"/>
            </a:endParaRPr>
          </a:p>
        </p:txBody>
      </p:sp>
      <p:sp>
        <p:nvSpPr>
          <p:cNvPr id="25603" name="Title 1"/>
          <p:cNvSpPr>
            <a:spLocks noGrp="1"/>
          </p:cNvSpPr>
          <p:nvPr>
            <p:ph type="title"/>
          </p:nvPr>
        </p:nvSpPr>
        <p:spPr/>
        <p:txBody>
          <a:bodyPr/>
          <a:lstStyle/>
          <a:p>
            <a:r>
              <a:rPr lang="en-US">
                <a:latin typeface="Garamond" charset="0"/>
                <a:ea typeface="ＭＳ Ｐゴシック" charset="0"/>
                <a:cs typeface="ＭＳ Ｐゴシック"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cannot acquire lock</a:t>
            </a:r>
          </a:p>
          <a:p>
            <a:pPr>
              <a:buFont typeface="Wingdings" charset="0"/>
              <a:buNone/>
            </a:pPr>
            <a:r>
              <a:rPr lang="en-US">
                <a:latin typeface="Tahoma" charset="0"/>
                <a:ea typeface="ＭＳ Ｐゴシック" charset="0"/>
                <a:cs typeface="ＭＳ Ｐゴシック" charset="0"/>
              </a:rPr>
              <a:t>				Wait loop for watch_addr</a:t>
            </a:r>
            <a:endParaRPr lang="en-US" i="1">
              <a:latin typeface="Tahoma" charset="0"/>
              <a:ea typeface="ＭＳ Ｐゴシック" charset="0"/>
              <a:cs typeface="ＭＳ Ｐゴシック" charset="0"/>
            </a:endParaRPr>
          </a:p>
          <a:p>
            <a:pPr>
              <a:buFont typeface="Wingdings" charset="0"/>
              <a:buNone/>
            </a:pPr>
            <a:r>
              <a:rPr lang="en-US">
                <a:latin typeface="Tahoma" charset="0"/>
                <a:ea typeface="ＭＳ Ｐゴシック" charset="0"/>
                <a:cs typeface="ＭＳ Ｐゴシック" charset="0"/>
              </a:rPr>
              <a:t>			acquire lock</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release lock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2560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BFB59E-E2C4-654B-8C1D-9CF02D10A7D6}" type="slidenum">
              <a:rPr lang="en-US">
                <a:latin typeface="Garamond" charset="0"/>
              </a:rPr>
              <a:pPr eaLnBrk="1" hangingPunct="1"/>
              <a:t>61</a:t>
            </a:fld>
            <a:endParaRPr lang="en-US">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None/>
              <a:defRPr/>
            </a:pPr>
            <a:r>
              <a:rPr lang="en-US" sz="2400" kern="0" dirty="0">
                <a:latin typeface="+mn-lt"/>
                <a:ea typeface="ＭＳ Ｐゴシック" charset="-128"/>
                <a:cs typeface="ＭＳ Ｐゴシック" pitchFamily="-106" charset="-128"/>
              </a:rPr>
              <a:t>	</a:t>
            </a:r>
            <a:r>
              <a:rPr lang="en-US" sz="2400" kern="0" dirty="0" err="1">
                <a:solidFill>
                  <a:srgbClr val="0000FF"/>
                </a:solidFill>
                <a:latin typeface="+mn-lt"/>
                <a:ea typeface="ＭＳ Ｐゴシック" charset="-128"/>
                <a:cs typeface="ＭＳ Ｐゴシック" pitchFamily="-106" charset="-128"/>
              </a:rPr>
              <a:t>BottleneckWait</a:t>
            </a:r>
            <a:r>
              <a:rPr lang="en-US" sz="2400" kern="0" dirty="0">
                <a:latin typeface="+mn-lt"/>
                <a:ea typeface="ＭＳ Ｐゴシック" charset="-128"/>
                <a:cs typeface="ＭＳ Ｐゴシック" pitchFamily="-106" charset="-128"/>
              </a:rPr>
              <a:t> </a:t>
            </a:r>
            <a:r>
              <a:rPr lang="en-US" sz="2400" i="1" kern="0" dirty="0">
                <a:latin typeface="+mn-lt"/>
                <a:ea typeface="ＭＳ Ｐゴシック" charset="-128"/>
                <a:cs typeface="ＭＳ Ｐゴシック" pitchFamily="-106" charset="-128"/>
              </a:rPr>
              <a:t>bid</a:t>
            </a:r>
            <a:r>
              <a:rPr lang="en-US" sz="2400" kern="0" dirty="0">
                <a:latin typeface="+mn-lt"/>
                <a:ea typeface="ＭＳ Ｐゴシック" charset="-128"/>
                <a:cs typeface="ＭＳ Ｐゴシック" pitchFamily="-106" charset="-128"/>
              </a:rPr>
              <a:t>, </a:t>
            </a:r>
            <a:r>
              <a:rPr lang="en-US" sz="2400" kern="0" dirty="0" err="1">
                <a:latin typeface="+mn-lt"/>
                <a:ea typeface="ＭＳ Ｐゴシック" charset="-128"/>
                <a:cs typeface="ＭＳ Ｐゴシック" pitchFamily="-106" charset="-128"/>
              </a:rPr>
              <a:t>watch_addr</a:t>
            </a:r>
            <a:endParaRPr lang="en-US" sz="2400" i="1" kern="0" dirty="0">
              <a:latin typeface="+mn-lt"/>
              <a:ea typeface="ＭＳ Ｐゴシック" charset="-128"/>
              <a:cs typeface="ＭＳ Ｐゴシック" pitchFamily="-106" charset="-128"/>
            </a:endParaRPr>
          </a:p>
        </p:txBody>
      </p:sp>
      <p:sp>
        <p:nvSpPr>
          <p:cNvPr id="25611"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r>
              <a:rPr lang="en-US" sz="2400">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0002150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098477-6971-F842-A8A6-3170C07A0EA6}" type="slidenum">
              <a:rPr lang="en-US">
                <a:latin typeface="Garamond" charset="0"/>
              </a:rPr>
              <a:pPr eaLnBrk="1" hangingPunct="1"/>
              <a:t>62</a:t>
            </a:fld>
            <a:endParaRPr lang="en-US">
              <a:latin typeface="Garamond" charset="0"/>
            </a:endParaRPr>
          </a:p>
        </p:txBody>
      </p:sp>
      <p:sp>
        <p:nvSpPr>
          <p:cNvPr id="26627" name="Title 1"/>
          <p:cNvSpPr>
            <a:spLocks noGrp="1"/>
          </p:cNvSpPr>
          <p:nvPr>
            <p:ph type="title"/>
          </p:nvPr>
        </p:nvSpPr>
        <p:spPr/>
        <p:txBody>
          <a:bodyPr/>
          <a:lstStyle/>
          <a:p>
            <a:r>
              <a:rPr lang="en-US">
                <a:latin typeface="Garamond" charset="0"/>
                <a:ea typeface="ＭＳ Ｐゴシック" charset="0"/>
                <a:cs typeface="ＭＳ Ｐゴシック" charset="0"/>
              </a:rPr>
              <a:t>Barriers: Code Modifications</a:t>
            </a:r>
          </a:p>
        </p:txBody>
      </p:sp>
      <p:sp>
        <p:nvSpPr>
          <p:cNvPr id="26628" name="Content Placeholder 2"/>
          <p:cNvSpPr>
            <a:spLocks noGrp="1"/>
          </p:cNvSpPr>
          <p:nvPr>
            <p:ph idx="1"/>
          </p:nvPr>
        </p:nvSpPr>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enter barrier</a:t>
            </a:r>
          </a:p>
          <a:p>
            <a:pPr>
              <a:buFont typeface="Wingdings" charset="0"/>
              <a:buNone/>
            </a:pPr>
            <a:r>
              <a:rPr lang="en-US">
                <a:latin typeface="Tahoma" charset="0"/>
                <a:ea typeface="ＭＳ Ｐゴシック" charset="0"/>
                <a:cs typeface="ＭＳ Ｐゴシック" charset="0"/>
              </a:rPr>
              <a:t>			while not all threads in barrier</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watch_addr</a:t>
            </a:r>
          </a:p>
          <a:p>
            <a:pPr>
              <a:buFont typeface="Wingdings" charset="0"/>
              <a:buNone/>
            </a:pPr>
            <a:r>
              <a:rPr lang="en-US">
                <a:latin typeface="Tahoma" charset="0"/>
                <a:ea typeface="ＭＳ Ｐゴシック" charset="0"/>
                <a:cs typeface="ＭＳ Ｐゴシック" charset="0"/>
              </a:rPr>
              <a:t>			exit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code running for the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862138" y="432435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1775938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584CDA-C8F4-2846-A681-DEB8299166AD}" type="slidenum">
              <a:rPr lang="en-US">
                <a:latin typeface="Garamond" charset="0"/>
              </a:rPr>
              <a:pPr eaLnBrk="1" hangingPunct="1"/>
              <a:t>63</a:t>
            </a:fld>
            <a:endParaRPr lang="en-US">
              <a:latin typeface="Garamond" charset="0"/>
            </a:endParaRPr>
          </a:p>
        </p:txBody>
      </p:sp>
      <p:sp>
        <p:nvSpPr>
          <p:cNvPr id="27651" name="Title 1"/>
          <p:cNvSpPr>
            <a:spLocks noGrp="1"/>
          </p:cNvSpPr>
          <p:nvPr>
            <p:ph type="title"/>
          </p:nvPr>
        </p:nvSpPr>
        <p:spPr/>
        <p:txBody>
          <a:bodyPr/>
          <a:lstStyle/>
          <a:p>
            <a:r>
              <a:rPr lang="en-US">
                <a:latin typeface="Garamond" charset="0"/>
                <a:ea typeface="ＭＳ Ｐゴシック" charset="0"/>
                <a:cs typeface="ＭＳ Ｐゴシック" charset="0"/>
              </a:rPr>
              <a:t>Pipeline Stages: Code Modifications</a:t>
            </a:r>
          </a:p>
        </p:txBody>
      </p:sp>
      <p:sp>
        <p:nvSpPr>
          <p:cNvPr id="27652"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not done</a:t>
            </a:r>
          </a:p>
          <a:p>
            <a:pPr>
              <a:buFont typeface="Wingdings" charset="0"/>
              <a:buNone/>
            </a:pPr>
            <a:r>
              <a:rPr lang="en-US">
                <a:latin typeface="Tahoma" charset="0"/>
                <a:ea typeface="ＭＳ Ｐゴシック" charset="0"/>
                <a:cs typeface="ＭＳ Ｐゴシック" charset="0"/>
              </a:rPr>
              <a:t>				while empty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prev_bid</a:t>
            </a:r>
          </a:p>
          <a:p>
            <a:pPr>
              <a:buFont typeface="Wingdings" charset="0"/>
              <a:buNone/>
            </a:pPr>
            <a:r>
              <a:rPr lang="en-US">
                <a:latin typeface="Tahoma" charset="0"/>
                <a:ea typeface="ＭＳ Ｐゴシック" charset="0"/>
                <a:cs typeface="ＭＳ Ｐゴシック" charset="0"/>
              </a:rPr>
              <a:t>				dequeue work</a:t>
            </a:r>
          </a:p>
          <a:p>
            <a:pPr>
              <a:buFont typeface="Wingdings" charset="0"/>
              <a:buNone/>
            </a:pPr>
            <a:r>
              <a:rPr lang="en-US">
                <a:latin typeface="Tahoma" charset="0"/>
                <a:ea typeface="ＭＳ Ｐゴシック" charset="0"/>
                <a:cs typeface="ＭＳ Ｐゴシック" charset="0"/>
              </a:rPr>
              <a:t>				do the work …</a:t>
            </a:r>
          </a:p>
          <a:p>
            <a:pPr>
              <a:buFont typeface="Wingdings" charset="0"/>
              <a:buNone/>
            </a:pPr>
            <a:r>
              <a:rPr lang="en-US">
                <a:latin typeface="Tahoma" charset="0"/>
                <a:ea typeface="ＭＳ Ｐゴシック" charset="0"/>
                <a:cs typeface="ＭＳ Ｐゴシック" charset="0"/>
              </a:rPr>
              <a:t>				while full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next_bid</a:t>
            </a:r>
          </a:p>
          <a:p>
            <a:pPr>
              <a:buFont typeface="Wingdings" charset="0"/>
              <a:buNone/>
            </a:pPr>
            <a:r>
              <a:rPr lang="en-US">
                <a:latin typeface="Tahoma" charset="0"/>
                <a:ea typeface="ＭＳ Ｐゴシック" charset="0"/>
                <a:cs typeface="ＭＳ Ｐゴシック" charset="0"/>
              </a:rPr>
              <a:t>				enqueue next work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7449657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7"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28678"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28679"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86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0049BF-19B1-D944-A824-CBC4EE0C0802}" type="slidenum">
              <a:rPr lang="en-US">
                <a:latin typeface="Garamond" charset="0"/>
              </a:rPr>
              <a:pPr eaLnBrk="1" hangingPunct="1"/>
              <a:t>64</a:t>
            </a:fld>
            <a:endParaRPr lang="en-US">
              <a:latin typeface="Garamond" charset="0"/>
            </a:endParaRPr>
          </a:p>
        </p:txBody>
      </p:sp>
      <p:sp>
        <p:nvSpPr>
          <p:cNvPr id="28681"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59252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ea typeface="ＭＳ Ｐゴシック" charset="0"/>
                <a:cs typeface="ＭＳ Ｐゴシック" charset="0"/>
              </a:rPr>
              <a:t>Performance-limiting bottleneck </a:t>
            </a:r>
            <a:r>
              <a:rPr lang="en-US">
                <a:solidFill>
                  <a:srgbClr val="0000FF"/>
                </a:solidFill>
                <a:latin typeface="Tahoma" charset="0"/>
                <a:ea typeface="ＭＳ Ｐゴシック" charset="0"/>
                <a:cs typeface="ＭＳ Ｐゴシック" charset="0"/>
              </a:rPr>
              <a:t>identification and acceleration are independent tasks</a:t>
            </a:r>
          </a:p>
          <a:p>
            <a:r>
              <a:rPr lang="en-US">
                <a:latin typeface="Tahoma" charset="0"/>
                <a:ea typeface="ＭＳ Ｐゴシック" charset="0"/>
                <a:cs typeface="ＭＳ Ｐゴシック" charset="0"/>
              </a:rPr>
              <a:t>Acceleration can be accomplished in multiple ways</a:t>
            </a:r>
          </a:p>
          <a:p>
            <a:pPr lvl="1"/>
            <a:r>
              <a:rPr lang="en-US">
                <a:latin typeface="Tahoma" charset="0"/>
                <a:ea typeface="ＭＳ Ｐゴシック" charset="0"/>
              </a:rPr>
              <a:t>Increasing core frequency/voltage</a:t>
            </a:r>
          </a:p>
          <a:p>
            <a:pPr lvl="1"/>
            <a:r>
              <a:rPr lang="en-US">
                <a:latin typeface="Tahoma" charset="0"/>
                <a:ea typeface="ＭＳ Ｐゴシック" charset="0"/>
              </a:rPr>
              <a:t>Prioritization in shared resources </a:t>
            </a:r>
            <a:r>
              <a:rPr lang="en-US" sz="1800">
                <a:solidFill>
                  <a:srgbClr val="28571F"/>
                </a:solidFill>
                <a:latin typeface="Tahoma" charset="0"/>
                <a:ea typeface="ＭＳ Ｐゴシック" charset="0"/>
              </a:rPr>
              <a:t>[Ebrahimi+, MICRO’</a:t>
            </a:r>
            <a:r>
              <a:rPr lang="en-US" altLang="ja-JP" sz="1800">
                <a:solidFill>
                  <a:srgbClr val="28571F"/>
                </a:solidFill>
                <a:latin typeface="Tahoma" charset="0"/>
                <a:ea typeface="ＭＳ Ｐゴシック" charset="0"/>
              </a:rPr>
              <a:t>11]</a:t>
            </a:r>
            <a:endParaRPr lang="en-US" altLang="ja-JP">
              <a:solidFill>
                <a:srgbClr val="28571F"/>
              </a:solidFill>
              <a:latin typeface="Tahoma" charset="0"/>
              <a:ea typeface="ＭＳ Ｐゴシック" charset="0"/>
            </a:endParaRPr>
          </a:p>
          <a:p>
            <a:pPr lvl="1"/>
            <a:r>
              <a:rPr lang="en-US">
                <a:latin typeface="Tahoma" charset="0"/>
                <a:ea typeface="ＭＳ Ｐゴシック" charset="0"/>
              </a:rPr>
              <a:t>Migration to faster cores in an Asymmetric CMP</a:t>
            </a:r>
            <a:endParaRPr lang="en-US">
              <a:solidFill>
                <a:srgbClr val="FF0000"/>
              </a:solidFill>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95BEC6-5402-F448-8C83-99461D0E58A8}" type="slidenum">
              <a:rPr lang="en-US">
                <a:latin typeface="Garamond" charset="0"/>
              </a:rPr>
              <a:pPr eaLnBrk="1" hangingPunct="1"/>
              <a:t>65</a:t>
            </a:fld>
            <a:endParaRPr lang="en-US">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0"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Large core</a:t>
              </a:r>
            </a:p>
          </p:txBody>
        </p:sp>
        <p:sp>
          <p:nvSpPr>
            <p:cNvPr id="29711"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2"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3"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4"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5"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6"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7"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8"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9"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0"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1"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2"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3043332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0726"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0727"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07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DD210F-64C0-5249-9C2C-E9BFD113864F}" type="slidenum">
              <a:rPr lang="en-US">
                <a:latin typeface="Garamond" charset="0"/>
              </a:rPr>
              <a:pPr eaLnBrk="1" hangingPunct="1"/>
              <a:t>66</a:t>
            </a:fld>
            <a:endParaRPr lang="en-US">
              <a:latin typeface="Garamond" charset="0"/>
            </a:endParaRPr>
          </a:p>
        </p:txBody>
      </p:sp>
      <p:sp>
        <p:nvSpPr>
          <p:cNvPr id="30729"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125996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52400"/>
            <a:ext cx="8915400" cy="1066800"/>
          </a:xfrm>
        </p:spPr>
        <p:txBody>
          <a:bodyPr/>
          <a:lstStyle/>
          <a:p>
            <a:r>
              <a:rPr lang="en-US" sz="3100">
                <a:latin typeface="Garamond" charset="0"/>
                <a:ea typeface="ＭＳ Ｐゴシック" charset="0"/>
                <a:cs typeface="ＭＳ Ｐゴシック" charset="0"/>
              </a:rPr>
              <a:t>Determining Thread Waiting Cycles for Each Bottleneck</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C5D523-E49C-B841-9F76-AC2A19C69450}" type="slidenum">
              <a:rPr lang="en-US">
                <a:latin typeface="Garamond" charset="0"/>
              </a:rPr>
              <a:pPr eaLnBrk="1" hangingPunct="1"/>
              <a:t>67</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50"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2"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4"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759"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val="10121817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3"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2774"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2775"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27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7AA4F7-1BAB-0344-AA52-AFD2B73252B8}" type="slidenum">
              <a:rPr lang="en-US">
                <a:latin typeface="Garamond" charset="0"/>
              </a:rPr>
              <a:pPr eaLnBrk="1" hangingPunct="1"/>
              <a:t>68</a:t>
            </a:fld>
            <a:endParaRPr lang="en-US">
              <a:latin typeface="Garamond" charset="0"/>
            </a:endParaRPr>
          </a:p>
        </p:txBody>
      </p:sp>
      <p:sp>
        <p:nvSpPr>
          <p:cNvPr id="32777"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27138760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Garamond" charset="0"/>
                <a:ea typeface="ＭＳ Ｐゴシック" charset="0"/>
                <a:cs typeface="ＭＳ Ｐゴシック" charset="0"/>
              </a:rPr>
              <a:t>Bottleneck Acceleration</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512BBF-EAD8-1F4D-A268-402E06265FE7}" type="slidenum">
              <a:rPr lang="en-US">
                <a:latin typeface="Garamond" charset="0"/>
              </a:rPr>
              <a:pPr eaLnBrk="1" hangingPunct="1"/>
              <a:t>69</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798"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33803"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5"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7"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Acceleration</a:t>
            </a:r>
          </a:p>
          <a:p>
            <a:pPr algn="r" eaLnBrk="1" hangingPunct="1"/>
            <a:r>
              <a:rPr lang="en-US"/>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AIT</a:t>
            </a:r>
          </a:p>
        </p:txBody>
      </p:sp>
      <p:sp>
        <p:nvSpPr>
          <p:cNvPr id="33823"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33827"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spTree>
    <p:extLst>
      <p:ext uri="{BB962C8B-B14F-4D97-AF65-F5344CB8AC3E}">
        <p14:creationId xmlns:p14="http://schemas.microsoft.com/office/powerpoint/2010/main" val="2210890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Today</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838200"/>
            <a:ext cx="8915400" cy="5194300"/>
          </a:xfrm>
        </p:spPr>
        <p:txBody>
          <a:bodyPr/>
          <a:lstStyle/>
          <a:p>
            <a:r>
              <a:rPr lang="en-US" sz="2200" dirty="0" smtClean="0">
                <a:latin typeface="Tahoma" charset="0"/>
                <a:ea typeface="ＭＳ Ｐゴシック" charset="0"/>
                <a:cs typeface="ＭＳ Ｐゴシック" charset="0"/>
              </a:rPr>
              <a:t>Required – Symmetric and Asymmetric Multi-Core Systems</a:t>
            </a:r>
          </a:p>
          <a:p>
            <a:pPr lvl="1"/>
            <a:r>
              <a:rPr lang="en-US" sz="1900" dirty="0" err="1" smtClean="0">
                <a:latin typeface="Tahoma" charset="0"/>
                <a:ea typeface="ＭＳ Ｐゴシック" charset="0"/>
              </a:rPr>
              <a:t>Suleman</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Accelerating Critical Section Execution with Asymmetric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ASPLOS </a:t>
            </a:r>
            <a:r>
              <a:rPr lang="en-US" altLang="ja-JP" sz="1900" dirty="0" smtClean="0">
                <a:latin typeface="Tahoma" charset="0"/>
                <a:ea typeface="ＭＳ Ｐゴシック" charset="0"/>
              </a:rPr>
              <a:t>2009, IEEE Micro 2010. </a:t>
            </a:r>
            <a:endParaRPr lang="en-US" altLang="ja-JP" sz="1900" dirty="0">
              <a:latin typeface="Tahoma" charset="0"/>
              <a:ea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Data Marshaling for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ISCA </a:t>
            </a:r>
            <a:r>
              <a:rPr lang="en-US" altLang="ja-JP" sz="1900" dirty="0" smtClean="0">
                <a:latin typeface="Tahoma" charset="0"/>
                <a:ea typeface="ＭＳ Ｐゴシック" charset="0"/>
              </a:rPr>
              <a:t>2010, IEEE Micro 2011.</a:t>
            </a:r>
          </a:p>
          <a:p>
            <a:pPr lvl="1"/>
            <a:r>
              <a:rPr lang="en-US" altLang="ja-JP" sz="1900" dirty="0" smtClean="0">
                <a:latin typeface="Tahoma" charset="0"/>
                <a:ea typeface="ＭＳ Ｐゴシック" charset="0"/>
              </a:rPr>
              <a:t>Joao et al., “</a:t>
            </a:r>
            <a:r>
              <a:rPr lang="en-US" altLang="ja-JP" sz="1900" dirty="0" smtClean="0">
                <a:solidFill>
                  <a:srgbClr val="0000FF"/>
                </a:solidFill>
                <a:latin typeface="Tahoma" charset="0"/>
                <a:ea typeface="ＭＳ Ｐゴシック" charset="0"/>
              </a:rPr>
              <a:t>Bottleneck Identification and Scheduling for Multithreaded Applications</a:t>
            </a:r>
            <a:r>
              <a:rPr lang="en-US" altLang="ja-JP" sz="1900" dirty="0" smtClean="0">
                <a:latin typeface="Tahoma" charset="0"/>
                <a:ea typeface="ＭＳ Ｐゴシック" charset="0"/>
              </a:rPr>
              <a:t>,” ASPLOS 2012.</a:t>
            </a:r>
          </a:p>
          <a:p>
            <a:pPr lvl="1"/>
            <a:r>
              <a:rPr lang="en-US" altLang="ja-JP" sz="1900" dirty="0" smtClean="0">
                <a:latin typeface="Tahoma" charset="0"/>
                <a:ea typeface="ＭＳ Ｐゴシック" charset="0"/>
              </a:rPr>
              <a:t>Joao et al., “</a:t>
            </a:r>
            <a:r>
              <a:rPr lang="en-US" sz="2000" dirty="0" smtClean="0">
                <a:solidFill>
                  <a:srgbClr val="0000FF"/>
                </a:solidFill>
              </a:rPr>
              <a:t>Utility-Based Acceleration of Multithreaded Applications on Asymmetric CMPs</a:t>
            </a:r>
            <a:r>
              <a:rPr lang="en-US" altLang="ja-JP" sz="1900" dirty="0" smtClean="0">
                <a:latin typeface="Tahoma" charset="0"/>
                <a:ea typeface="ＭＳ Ｐゴシック" charset="0"/>
              </a:rPr>
              <a:t>,” ISCA 2013.</a:t>
            </a:r>
            <a:endParaRPr lang="en-US" altLang="ja-JP" sz="1900" dirty="0">
              <a:latin typeface="Tahoma" charset="0"/>
              <a:ea typeface="ＭＳ Ｐゴシック" charset="0"/>
            </a:endParaRPr>
          </a:p>
          <a:p>
            <a:pPr>
              <a:buFont typeface="Wingdings" charset="0"/>
              <a:buNone/>
            </a:pPr>
            <a:endParaRPr lang="en-US" sz="7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800" dirty="0" smtClean="0">
                <a:latin typeface="Tahoma" charset="0"/>
                <a:ea typeface="ＭＳ Ｐゴシック" charset="0"/>
              </a:rPr>
              <a:t>Amdahl</a:t>
            </a:r>
            <a:r>
              <a:rPr lang="en-US" sz="1800" dirty="0">
                <a:latin typeface="Tahoma" charset="0"/>
                <a:ea typeface="ＭＳ Ｐゴシック" charset="0"/>
              </a:rPr>
              <a:t>,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Validity of the single processor approach to achieving large scale computing capabilities</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AFIPS 1967. </a:t>
            </a:r>
          </a:p>
          <a:p>
            <a:pPr lvl="1"/>
            <a:r>
              <a:rPr lang="en-US" sz="1800" dirty="0" err="1">
                <a:latin typeface="Tahoma" charset="0"/>
                <a:ea typeface="ＭＳ Ｐゴシック" charset="0"/>
              </a:rPr>
              <a:t>Olukotun</a:t>
            </a:r>
            <a:r>
              <a:rPr lang="en-US" sz="1800" dirty="0">
                <a:latin typeface="Tahoma" charset="0"/>
                <a:ea typeface="ＭＳ Ｐゴシック" charset="0"/>
              </a:rPr>
              <a:t> et al.,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The Case for a Single-Chip Multiprocessor</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ASPLOS 1996.</a:t>
            </a:r>
          </a:p>
          <a:p>
            <a:pPr lvl="1"/>
            <a:r>
              <a:rPr lang="en-US" sz="1800" dirty="0" smtClean="0">
                <a:latin typeface="Tahoma" charset="0"/>
                <a:ea typeface="ＭＳ Ｐゴシック" charset="0"/>
                <a:cs typeface="ＭＳ Ｐゴシック" charset="0"/>
              </a:rPr>
              <a:t>Mutlu </a:t>
            </a:r>
            <a:r>
              <a:rPr lang="en-US" sz="1800" dirty="0">
                <a:latin typeface="Tahoma" charset="0"/>
                <a:ea typeface="ＭＳ Ｐゴシック" charset="0"/>
                <a:cs typeface="ＭＳ Ｐゴシック" charset="0"/>
              </a:rPr>
              <a:t>et al., </a:t>
            </a:r>
            <a:r>
              <a:rPr lang="ja-JP" altLang="en-US" sz="1800" dirty="0">
                <a:latin typeface="Tahoma" charset="0"/>
                <a:ea typeface="ＭＳ Ｐゴシック" charset="0"/>
                <a:cs typeface="ＭＳ Ｐゴシック" charset="0"/>
              </a:rPr>
              <a:t>“</a:t>
            </a:r>
            <a:r>
              <a:rPr lang="en-US" altLang="ja-JP" sz="1800" dirty="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800" dirty="0">
                <a:latin typeface="Tahoma" charset="0"/>
                <a:ea typeface="ＭＳ Ｐゴシック" charset="0"/>
                <a:cs typeface="ＭＳ Ｐゴシック" charset="0"/>
              </a:rPr>
              <a:t>,</a:t>
            </a:r>
            <a:r>
              <a:rPr lang="ja-JP" alt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HPCA 2003, IEEE Micro 2003</a:t>
            </a:r>
            <a:r>
              <a:rPr lang="en-US" altLang="ja-JP" sz="1800" dirty="0" smtClean="0">
                <a:latin typeface="Tahoma" charset="0"/>
                <a:ea typeface="ＭＳ Ｐゴシック" charset="0"/>
                <a:cs typeface="ＭＳ Ｐゴシック" charset="0"/>
              </a:rPr>
              <a:t>.</a:t>
            </a:r>
          </a:p>
          <a:p>
            <a:pPr lvl="1"/>
            <a:r>
              <a:rPr lang="en-US" sz="1800" dirty="0">
                <a:latin typeface="Tahoma" charset="0"/>
                <a:ea typeface="ＭＳ Ｐゴシック" charset="0"/>
              </a:rPr>
              <a:t>Mutlu et al., “</a:t>
            </a:r>
            <a:r>
              <a:rPr lang="en-US" sz="1800" dirty="0">
                <a:solidFill>
                  <a:srgbClr val="0000FF"/>
                </a:solidFill>
                <a:latin typeface="Tahoma" charset="0"/>
                <a:ea typeface="ＭＳ Ｐゴシック" charset="0"/>
              </a:rPr>
              <a:t>Techniques for Efficient Processing in Runahead Execution Engines</a:t>
            </a:r>
            <a:r>
              <a:rPr lang="en-US" sz="1800" dirty="0">
                <a:latin typeface="Tahoma" charset="0"/>
                <a:ea typeface="ＭＳ Ｐゴシック" charset="0"/>
              </a:rPr>
              <a:t>,” ISCA 2005, IEEE Micro 2006.</a:t>
            </a:r>
          </a:p>
          <a:p>
            <a:pPr lvl="1"/>
            <a:endParaRPr lang="en-US" sz="18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907742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Garamond" charset="0"/>
                <a:ea typeface="ＭＳ Ｐゴシック" charset="0"/>
                <a:cs typeface="ＭＳ Ｐゴシック" charset="0"/>
              </a:rPr>
              <a:t>BIS Mechanisms</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Basic mechanisms for BIS:</a:t>
            </a:r>
          </a:p>
          <a:p>
            <a:pPr lvl="1"/>
            <a:r>
              <a:rPr lang="en-US">
                <a:latin typeface="Tahoma" charset="0"/>
                <a:ea typeface="ＭＳ Ｐゴシック" charset="0"/>
              </a:rPr>
              <a:t>Determining Thread Waiting Cycles  </a:t>
            </a:r>
            <a:r>
              <a:rPr lang="en-US">
                <a:solidFill>
                  <a:srgbClr val="0000FF"/>
                </a:solidFill>
                <a:latin typeface="Tahoma" charset="0"/>
                <a:ea typeface="ＭＳ Ｐゴシック" charset="0"/>
                <a:sym typeface="Wingdings" charset="0"/>
              </a:rPr>
              <a:t></a:t>
            </a:r>
            <a:endParaRPr lang="en-US">
              <a:solidFill>
                <a:srgbClr val="0000FF"/>
              </a:solidFill>
              <a:latin typeface="Tahoma" charset="0"/>
              <a:ea typeface="ＭＳ Ｐゴシック" charset="0"/>
            </a:endParaRPr>
          </a:p>
          <a:p>
            <a:pPr lvl="1"/>
            <a:r>
              <a:rPr lang="en-US">
                <a:latin typeface="Tahoma" charset="0"/>
                <a:ea typeface="ＭＳ Ｐゴシック" charset="0"/>
              </a:rPr>
              <a:t>Accelerating Bottlenecks  </a:t>
            </a:r>
            <a:r>
              <a:rPr lang="en-US">
                <a:solidFill>
                  <a:srgbClr val="0000FF"/>
                </a:solidFill>
                <a:latin typeface="Tahoma" charset="0"/>
                <a:ea typeface="ＭＳ Ｐゴシック" charset="0"/>
                <a:sym typeface="Wingdings" charset="0"/>
              </a:rPr>
              <a:t></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Mechanisms to improve performance and generality of BIS:</a:t>
            </a:r>
          </a:p>
          <a:p>
            <a:pPr lvl="1"/>
            <a:r>
              <a:rPr lang="en-US">
                <a:latin typeface="Tahoma" charset="0"/>
                <a:ea typeface="ＭＳ Ｐゴシック" charset="0"/>
              </a:rPr>
              <a:t>Dealing with false serialization</a:t>
            </a:r>
          </a:p>
          <a:p>
            <a:pPr lvl="1"/>
            <a:r>
              <a:rPr lang="en-US">
                <a:latin typeface="Tahoma" charset="0"/>
                <a:ea typeface="ＭＳ Ｐゴシック" charset="0"/>
              </a:rPr>
              <a:t>Preemptive acceleration</a:t>
            </a:r>
          </a:p>
          <a:p>
            <a:pPr lvl="1"/>
            <a:r>
              <a:rPr lang="en-US">
                <a:latin typeface="Tahoma" charset="0"/>
                <a:ea typeface="ＭＳ Ｐゴシック" charset="0"/>
              </a:rPr>
              <a:t>Support for multiple large cores</a:t>
            </a:r>
          </a:p>
        </p:txBody>
      </p:sp>
      <p:sp>
        <p:nvSpPr>
          <p:cNvPr id="3482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A8E237-7F7B-2A4F-82CE-FB5B8D44ECBE}" type="slidenum">
              <a:rPr lang="en-US">
                <a:latin typeface="Garamond" charset="0"/>
              </a:rPr>
              <a:pPr eaLnBrk="1" hangingPunct="1"/>
              <a:t>70</a:t>
            </a:fld>
            <a:endParaRPr lang="en-US">
              <a:latin typeface="Garamond" charset="0"/>
            </a:endParaRPr>
          </a:p>
        </p:txBody>
      </p:sp>
    </p:spTree>
    <p:extLst>
      <p:ext uri="{BB962C8B-B14F-4D97-AF65-F5344CB8AC3E}">
        <p14:creationId xmlns:p14="http://schemas.microsoft.com/office/powerpoint/2010/main" val="1771531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 and Starvation</a:t>
            </a:r>
          </a:p>
        </p:txBody>
      </p:sp>
      <p:sp>
        <p:nvSpPr>
          <p:cNvPr id="27651" name="Content Placeholder 2"/>
          <p:cNvSpPr>
            <a:spLocks noGrp="1"/>
          </p:cNvSpPr>
          <p:nvPr>
            <p:ph idx="1"/>
          </p:nvPr>
        </p:nvSpPr>
        <p:spPr>
          <a:xfrm>
            <a:off x="228600" y="1244600"/>
            <a:ext cx="8743950" cy="4876800"/>
          </a:xfrm>
        </p:spPr>
        <p:txBody>
          <a:bodyPr/>
          <a:lstStyle/>
          <a:p>
            <a:r>
              <a:rPr lang="en-US">
                <a:solidFill>
                  <a:srgbClr val="FF0000"/>
                </a:solidFill>
                <a:latin typeface="Tahoma" charset="0"/>
                <a:ea typeface="ＭＳ Ｐゴシック" charset="0"/>
                <a:cs typeface="ＭＳ Ｐゴシック" charset="0"/>
              </a:rPr>
              <a:t>Observation: </a:t>
            </a:r>
            <a:r>
              <a:rPr lang="en-US">
                <a:latin typeface="Tahoma" charset="0"/>
                <a:ea typeface="ＭＳ Ｐゴシック" charset="0"/>
                <a:cs typeface="ＭＳ Ｐゴシック" charset="0"/>
              </a:rPr>
              <a:t>Bottlenecks are picked from Scheduling Buffer in Thread Waiting Cycles order</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 </a:t>
            </a:r>
            <a:r>
              <a:rPr lang="en-US">
                <a:latin typeface="Tahoma" charset="0"/>
                <a:ea typeface="ＭＳ Ｐゴシック" charset="0"/>
                <a:cs typeface="ＭＳ Ｐゴシック" charset="0"/>
              </a:rPr>
              <a:t>An independent bottleneck that is ready to execute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has to wait for another bottleneck that has higher thread waiting cycles </a:t>
            </a:r>
            <a:r>
              <a:rPr lang="en-US">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False serialization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Starvation: Extreme false serialization</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Large core detects when a bottleneck is ready to execute in the Scheduling Buffer but it cannot </a:t>
            </a:r>
            <a:r>
              <a:rPr lang="en-US">
                <a:solidFill>
                  <a:srgbClr val="0000FF"/>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sends the bottleneck back to the small core</a:t>
            </a:r>
          </a:p>
        </p:txBody>
      </p:sp>
      <p:sp>
        <p:nvSpPr>
          <p:cNvPr id="358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044B5C-9DDB-A34C-B5C7-0157F3E1EA40}" type="slidenum">
              <a:rPr lang="en-US">
                <a:latin typeface="Garamond" charset="0"/>
              </a:rPr>
              <a:pPr eaLnBrk="1" hangingPunct="1"/>
              <a:t>71</a:t>
            </a:fld>
            <a:endParaRPr lang="en-US">
              <a:latin typeface="Garamond" charset="0"/>
            </a:endParaRPr>
          </a:p>
        </p:txBody>
      </p:sp>
    </p:spTree>
    <p:extLst>
      <p:ext uri="{BB962C8B-B14F-4D97-AF65-F5344CB8AC3E}">
        <p14:creationId xmlns:p14="http://schemas.microsoft.com/office/powerpoint/2010/main" val="2181869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atin typeface="Garamond" charset="0"/>
                <a:ea typeface="ＭＳ Ｐゴシック" charset="0"/>
                <a:cs typeface="ＭＳ Ｐゴシック" charset="0"/>
              </a:rPr>
              <a:t>Preemptive Acceleration</a:t>
            </a:r>
          </a:p>
        </p:txBody>
      </p:sp>
      <p:sp>
        <p:nvSpPr>
          <p:cNvPr id="32771" name="Content Placeholder 2"/>
          <p:cNvSpPr>
            <a:spLocks noGrp="1"/>
          </p:cNvSpPr>
          <p:nvPr>
            <p:ph idx="1"/>
          </p:nvPr>
        </p:nvSpPr>
        <p:spPr>
          <a:xfrm>
            <a:off x="142875" y="1196975"/>
            <a:ext cx="9001125" cy="4876800"/>
          </a:xfrm>
        </p:spPr>
        <p:txBody>
          <a:bodyPr/>
          <a:lstStyle/>
          <a:p>
            <a:r>
              <a:rPr lang="en-US">
                <a:solidFill>
                  <a:srgbClr val="FF0000"/>
                </a:solidFill>
                <a:latin typeface="Tahoma" charset="0"/>
                <a:ea typeface="ＭＳ Ｐゴシック" charset="0"/>
                <a:cs typeface="ＭＳ Ｐゴシック" charset="0"/>
              </a:rPr>
              <a:t>Observation:</a:t>
            </a:r>
            <a:r>
              <a:rPr lang="en-US">
                <a:latin typeface="Tahoma" charset="0"/>
                <a:ea typeface="ＭＳ Ｐゴシック" charset="0"/>
                <a:cs typeface="ＭＳ Ｐゴシック" charset="0"/>
              </a:rPr>
              <a:t> A bottleneck executing on a small core can become the bottleneck with the highest thread waiting cycles</a:t>
            </a:r>
          </a:p>
          <a:p>
            <a:endParaRPr lang="en-US">
              <a:latin typeface="Tahoma" charset="0"/>
              <a:ea typeface="ＭＳ Ｐゴシック" charset="0"/>
              <a:cs typeface="ＭＳ Ｐゴシック" charset="0"/>
            </a:endParaRPr>
          </a:p>
          <a:p>
            <a:endParaRPr lang="en-US" sz="900">
              <a:solidFill>
                <a:srgbClr val="0000FF"/>
              </a:solidFill>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This bottleneck should really be accelerated (i.e., executed on the large core)</a:t>
            </a:r>
          </a:p>
          <a:p>
            <a:endParaRPr lang="en-US">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The Bottleneck Table detects the situation and </a:t>
            </a:r>
            <a:br>
              <a:rPr lang="en-US">
                <a:solidFill>
                  <a:srgbClr val="0000FF"/>
                </a:solidFill>
                <a:latin typeface="Tahoma" charset="0"/>
                <a:ea typeface="ＭＳ Ｐゴシック" charset="0"/>
                <a:cs typeface="ＭＳ Ｐゴシック" charset="0"/>
              </a:rPr>
            </a:br>
            <a:r>
              <a:rPr lang="en-US">
                <a:solidFill>
                  <a:srgbClr val="0000FF"/>
                </a:solidFill>
                <a:latin typeface="Tahoma" charset="0"/>
                <a:ea typeface="ＭＳ Ｐゴシック" charset="0"/>
                <a:cs typeface="ＭＳ Ｐゴシック" charset="0"/>
              </a:rPr>
              <a:t>sends a preemption signal to the small core. Small core:</a:t>
            </a:r>
          </a:p>
          <a:p>
            <a:pPr lvl="1"/>
            <a:r>
              <a:rPr lang="en-US" sz="2000">
                <a:latin typeface="Tahoma" charset="0"/>
                <a:ea typeface="ＭＳ Ｐゴシック" charset="0"/>
              </a:rPr>
              <a:t>saves register state on stack, ships the bottleneck to the large core</a:t>
            </a: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acceleration mechanism for barriers and pipeline stages</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CB3BF9-5BCC-AE47-8EAB-41E429FFA685}" type="slidenum">
              <a:rPr lang="en-US">
                <a:latin typeface="Garamond" charset="0"/>
              </a:rPr>
              <a:pPr eaLnBrk="1" hangingPunct="1"/>
              <a:t>72</a:t>
            </a:fld>
            <a:endParaRPr lang="en-US">
              <a:latin typeface="Garamond" charset="0"/>
            </a:endParaRPr>
          </a:p>
        </p:txBody>
      </p:sp>
    </p:spTree>
    <p:extLst>
      <p:ext uri="{BB962C8B-B14F-4D97-AF65-F5344CB8AC3E}">
        <p14:creationId xmlns:p14="http://schemas.microsoft.com/office/powerpoint/2010/main" val="3747263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Support for Multiple Large Cores</a:t>
            </a:r>
          </a:p>
        </p:txBody>
      </p:sp>
      <p:sp>
        <p:nvSpPr>
          <p:cNvPr id="29699" name="Content Placeholder 2"/>
          <p:cNvSpPr>
            <a:spLocks noGrp="1"/>
          </p:cNvSpPr>
          <p:nvPr>
            <p:ph idx="1"/>
          </p:nvPr>
        </p:nvSpPr>
        <p:spPr>
          <a:xfrm>
            <a:off x="228600" y="1162050"/>
            <a:ext cx="8610600" cy="4876800"/>
          </a:xfrm>
        </p:spPr>
        <p:txBody>
          <a:bodyPr/>
          <a:lstStyle/>
          <a:p>
            <a:r>
              <a:rPr lang="en-US">
                <a:solidFill>
                  <a:srgbClr val="FF0000"/>
                </a:solidFill>
                <a:latin typeface="Tahoma" charset="0"/>
                <a:ea typeface="ＭＳ Ｐゴシック" charset="0"/>
                <a:cs typeface="ＭＳ Ｐゴシック" charset="0"/>
              </a:rPr>
              <a:t>Objective:</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to accelerate independent bottlenecks</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large core has its own Scheduling Buffer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(shared by all of its SMT threads)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Bottleneck Table assigns each bottleneck to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 fixed large core context to</a:t>
            </a:r>
          </a:p>
          <a:p>
            <a:pPr lvl="1"/>
            <a:r>
              <a:rPr lang="en-US">
                <a:latin typeface="Tahoma" charset="0"/>
                <a:ea typeface="ＭＳ Ｐゴシック" charset="0"/>
              </a:rPr>
              <a:t>preserve cache locality</a:t>
            </a:r>
          </a:p>
          <a:p>
            <a:pPr lvl="1"/>
            <a:r>
              <a:rPr lang="en-US">
                <a:latin typeface="Tahoma" charset="0"/>
                <a:ea typeface="ＭＳ Ｐゴシック" charset="0"/>
              </a:rPr>
              <a:t>avoid busy waiting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Preemptive acceleration extended to send multiple instances of a bottleneck to different large core contexts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E829CB-6A97-E046-BFB1-DE2FB7BBC108}" type="slidenum">
              <a:rPr lang="en-US">
                <a:latin typeface="Garamond" charset="0"/>
              </a:rPr>
              <a:pPr eaLnBrk="1" hangingPunct="1"/>
              <a:t>73</a:t>
            </a:fld>
            <a:endParaRPr lang="en-US">
              <a:latin typeface="Garamond" charset="0"/>
            </a:endParaRPr>
          </a:p>
        </p:txBody>
      </p:sp>
    </p:spTree>
    <p:extLst>
      <p:ext uri="{BB962C8B-B14F-4D97-AF65-F5344CB8AC3E}">
        <p14:creationId xmlns:p14="http://schemas.microsoft.com/office/powerpoint/2010/main" val="39701907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ea typeface="ＭＳ Ｐゴシック" charset="0"/>
                <a:cs typeface="ＭＳ Ｐゴシック" charset="0"/>
              </a:rPr>
              <a:t>Main structures:</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Bottleneck Table (BT): global 32-entry associative cache, minimum-Thread-Waiting-Cycle replacement</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Scheduling Buffers (SB): one table per large core, </a:t>
            </a:r>
            <a:br>
              <a:rPr lang="en-US">
                <a:latin typeface="Tahoma" charset="0"/>
                <a:ea typeface="ＭＳ Ｐゴシック" charset="0"/>
              </a:rPr>
            </a:br>
            <a:r>
              <a:rPr lang="en-US">
                <a:latin typeface="Tahoma" charset="0"/>
                <a:ea typeface="ＭＳ Ｐゴシック" charset="0"/>
              </a:rPr>
              <a:t>as many entries as small cores</a:t>
            </a:r>
          </a:p>
          <a:p>
            <a:pPr lvl="1"/>
            <a:endParaRPr lang="en-US" sz="800">
              <a:latin typeface="Tahoma" charset="0"/>
              <a:ea typeface="ＭＳ Ｐゴシック" charset="0"/>
            </a:endParaRPr>
          </a:p>
          <a:p>
            <a:pPr lvl="1"/>
            <a:r>
              <a:rPr lang="en-US">
                <a:latin typeface="Tahoma" charset="0"/>
                <a:ea typeface="ＭＳ Ｐゴシック" charset="0"/>
              </a:rPr>
              <a:t>Acceleration Index Tables (AIT): one 32-entry table</a:t>
            </a:r>
            <a:br>
              <a:rPr lang="en-US">
                <a:latin typeface="Tahoma" charset="0"/>
                <a:ea typeface="ＭＳ Ｐゴシック" charset="0"/>
              </a:rPr>
            </a:br>
            <a:r>
              <a:rPr lang="en-US">
                <a:latin typeface="Tahoma" charset="0"/>
                <a:ea typeface="ＭＳ Ｐゴシック" charset="0"/>
              </a:rPr>
              <a:t>per small core</a:t>
            </a:r>
          </a:p>
          <a:p>
            <a:pPr lvl="1"/>
            <a:endParaRPr lang="en-US" sz="800">
              <a:latin typeface="Tahoma" charset="0"/>
              <a:ea typeface="ＭＳ Ｐゴシック"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Off the critical path</a:t>
            </a:r>
          </a:p>
          <a:p>
            <a:endParaRPr lang="en-US">
              <a:solidFill>
                <a:srgbClr val="0000FF"/>
              </a:solidFill>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Total storage cost for 56-small-cores, 2-large-cores &lt; 19 KB</a:t>
            </a:r>
            <a:endParaRPr lang="en-US">
              <a:solidFill>
                <a:srgbClr val="0000FF"/>
              </a:solidFill>
              <a:latin typeface="Tahoma" charset="0"/>
              <a:ea typeface="ＭＳ Ｐゴシック" charset="0"/>
              <a:cs typeface="ＭＳ Ｐゴシック" charset="0"/>
            </a:endParaRP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8D8DFC-F7AE-3E44-9AF9-F7F08A5091BA}" type="slidenum">
              <a:rPr lang="en-US">
                <a:latin typeface="Garamond" charset="0"/>
              </a:rPr>
              <a:pPr eaLnBrk="1" hangingPunct="1"/>
              <a:t>74</a:t>
            </a:fld>
            <a:endParaRPr lang="en-US">
              <a:latin typeface="Garamond" charset="0"/>
            </a:endParaRPr>
          </a:p>
        </p:txBody>
      </p:sp>
    </p:spTree>
    <p:extLst>
      <p:ext uri="{BB962C8B-B14F-4D97-AF65-F5344CB8AC3E}">
        <p14:creationId xmlns:p14="http://schemas.microsoft.com/office/powerpoint/2010/main" val="39719273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Garamond" charset="0"/>
                <a:ea typeface="ＭＳ Ｐゴシック" charset="0"/>
                <a:cs typeface="ＭＳ Ｐゴシック" charset="0"/>
              </a:rPr>
              <a:t>BIS Performance Trade-offs</a:t>
            </a:r>
          </a:p>
        </p:txBody>
      </p:sp>
      <p:sp>
        <p:nvSpPr>
          <p:cNvPr id="3" name="Content Placeholder 2"/>
          <p:cNvSpPr>
            <a:spLocks noGrp="1"/>
          </p:cNvSpPr>
          <p:nvPr>
            <p:ph idx="1"/>
          </p:nvPr>
        </p:nvSpPr>
        <p:spPr>
          <a:xfrm>
            <a:off x="209550" y="946150"/>
            <a:ext cx="8736013" cy="5278438"/>
          </a:xfrm>
        </p:spPr>
        <p:txBody>
          <a:bodyPr/>
          <a:lstStyle/>
          <a:p>
            <a:r>
              <a:rPr lang="en-US" b="1" dirty="0" smtClean="0">
                <a:solidFill>
                  <a:schemeClr val="tx2"/>
                </a:solidFill>
                <a:latin typeface="Tahoma" charset="0"/>
                <a:ea typeface="ＭＳ Ｐゴシック" charset="0"/>
              </a:rPr>
              <a:t>Faster </a:t>
            </a:r>
            <a:r>
              <a:rPr lang="en-US" b="1" dirty="0">
                <a:solidFill>
                  <a:schemeClr val="tx2"/>
                </a:solidFill>
                <a:latin typeface="Tahoma" charset="0"/>
                <a:ea typeface="ＭＳ Ｐゴシック" charset="0"/>
              </a:rPr>
              <a:t>bottleneck execution</a:t>
            </a:r>
            <a:r>
              <a:rPr lang="en-US" dirty="0">
                <a:solidFill>
                  <a:schemeClr val="tx2"/>
                </a:solidFill>
                <a:latin typeface="Tahoma" charset="0"/>
                <a:ea typeface="ＭＳ Ｐゴシック" charset="0"/>
              </a:rPr>
              <a:t> </a:t>
            </a:r>
            <a:r>
              <a:rPr lang="en-US" dirty="0">
                <a:latin typeface="Tahoma" charset="0"/>
                <a:ea typeface="ＭＳ Ｐゴシック" charset="0"/>
              </a:rPr>
              <a:t>vs. </a:t>
            </a:r>
            <a:r>
              <a:rPr lang="en-US" dirty="0">
                <a:solidFill>
                  <a:srgbClr val="FF0000"/>
                </a:solidFill>
                <a:latin typeface="Tahoma" charset="0"/>
                <a:ea typeface="ＭＳ Ｐゴシック" charset="0"/>
              </a:rPr>
              <a:t>fewer parallel threads</a:t>
            </a:r>
          </a:p>
          <a:p>
            <a:pPr lvl="1"/>
            <a:r>
              <a:rPr lang="en-US" sz="1800" dirty="0">
                <a:latin typeface="Tahoma" charset="0"/>
                <a:ea typeface="ＭＳ Ｐゴシック" charset="0"/>
              </a:rPr>
              <a:t>Acceleration offsets loss of parallel throughput with large core counts</a:t>
            </a: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a:latin typeface="Tahoma" charset="0"/>
              <a:ea typeface="ＭＳ Ｐゴシック" charset="0"/>
            </a:endParaRPr>
          </a:p>
          <a:p>
            <a:r>
              <a:rPr lang="en-US" b="1" dirty="0">
                <a:solidFill>
                  <a:srgbClr val="006633"/>
                </a:solidFill>
                <a:latin typeface="Tahoma" charset="0"/>
                <a:ea typeface="ＭＳ Ｐゴシック" charset="0"/>
              </a:rPr>
              <a:t>Better shared data locality </a:t>
            </a:r>
            <a:r>
              <a:rPr lang="en-US" dirty="0">
                <a:latin typeface="Tahoma" charset="0"/>
                <a:ea typeface="ＭＳ Ｐゴシック" charset="0"/>
              </a:rPr>
              <a:t>vs. </a:t>
            </a:r>
            <a:r>
              <a:rPr lang="en-US" dirty="0">
                <a:solidFill>
                  <a:srgbClr val="FF0000"/>
                </a:solidFill>
                <a:latin typeface="Tahoma" charset="0"/>
                <a:ea typeface="ＭＳ Ｐゴシック" charset="0"/>
              </a:rPr>
              <a:t>worse private data locality</a:t>
            </a:r>
          </a:p>
          <a:p>
            <a:pPr lvl="1"/>
            <a:r>
              <a:rPr lang="en-US" sz="1800" dirty="0">
                <a:latin typeface="Tahoma" charset="0"/>
                <a:ea typeface="ＭＳ Ｐゴシック" charset="0"/>
              </a:rPr>
              <a:t>Shared data stays on large core (good)</a:t>
            </a:r>
          </a:p>
          <a:p>
            <a:pPr lvl="1"/>
            <a:r>
              <a:rPr lang="en-US" sz="1800" dirty="0">
                <a:latin typeface="Tahoma" charset="0"/>
                <a:ea typeface="ＭＳ Ｐゴシック" charset="0"/>
              </a:rPr>
              <a:t>Private data migrates to large core (bad, but</a:t>
            </a:r>
            <a:r>
              <a:rPr lang="en-US" sz="1800" dirty="0">
                <a:latin typeface="Tahoma" charset="0"/>
                <a:ea typeface="ＭＳ Ｐゴシック" charset="0"/>
                <a:sym typeface="Wingdings" charset="0"/>
              </a:rPr>
              <a:t> latency hidden with </a:t>
            </a:r>
            <a:r>
              <a:rPr lang="en-US" sz="1800" dirty="0" smtClean="0">
                <a:latin typeface="Tahoma" charset="0"/>
                <a:ea typeface="ＭＳ Ｐゴシック" charset="0"/>
                <a:sym typeface="Wingdings" charset="0"/>
              </a:rPr>
              <a:t>Data </a:t>
            </a:r>
            <a:r>
              <a:rPr lang="en-US" sz="1800" dirty="0">
                <a:latin typeface="Tahoma" charset="0"/>
                <a:ea typeface="ＭＳ Ｐゴシック" charset="0"/>
                <a:sym typeface="Wingdings" charset="0"/>
              </a:rPr>
              <a:t>Marshaling </a:t>
            </a:r>
            <a:r>
              <a:rPr lang="en-US" sz="1800" dirty="0">
                <a:solidFill>
                  <a:srgbClr val="28571F"/>
                </a:solidFill>
                <a:latin typeface="Tahoma" charset="0"/>
                <a:ea typeface="ＭＳ Ｐゴシック" charset="0"/>
                <a:sym typeface="Wingdings" charset="0"/>
              </a:rPr>
              <a:t>[</a:t>
            </a:r>
            <a:r>
              <a:rPr lang="en-US" sz="1800" dirty="0" err="1">
                <a:solidFill>
                  <a:srgbClr val="28571F"/>
                </a:solidFill>
                <a:latin typeface="Tahoma" charset="0"/>
                <a:ea typeface="ＭＳ Ｐゴシック" charset="0"/>
                <a:sym typeface="Wingdings" charset="0"/>
              </a:rPr>
              <a:t>Suleman</a:t>
            </a:r>
            <a:r>
              <a:rPr lang="en-US" sz="1800" dirty="0">
                <a:solidFill>
                  <a:srgbClr val="28571F"/>
                </a:solidFill>
                <a:latin typeface="Tahoma" charset="0"/>
                <a:ea typeface="ＭＳ Ｐゴシック" charset="0"/>
                <a:sym typeface="Wingdings" charset="0"/>
              </a:rPr>
              <a:t>+, ISCA</a:t>
            </a:r>
            <a:r>
              <a:rPr lang="ja-JP" altLang="en-US" sz="1800" dirty="0">
                <a:solidFill>
                  <a:srgbClr val="28571F"/>
                </a:solidFill>
                <a:latin typeface="Tahoma" charset="0"/>
                <a:ea typeface="ＭＳ Ｐゴシック" charset="0"/>
                <a:sym typeface="Wingdings" charset="0"/>
              </a:rPr>
              <a:t>’</a:t>
            </a:r>
            <a:r>
              <a:rPr lang="en-US" altLang="ja-JP" sz="1800" dirty="0">
                <a:solidFill>
                  <a:srgbClr val="28571F"/>
                </a:solidFill>
                <a:latin typeface="Tahoma" charset="0"/>
                <a:ea typeface="ＭＳ Ｐゴシック" charset="0"/>
                <a:sym typeface="Wingdings" charset="0"/>
              </a:rPr>
              <a:t>10]</a:t>
            </a:r>
            <a:r>
              <a:rPr lang="en-US" altLang="ja-JP" sz="1800" dirty="0">
                <a:latin typeface="Tahoma" charset="0"/>
                <a:ea typeface="ＭＳ Ｐゴシック" charset="0"/>
                <a:sym typeface="Wingdings" charset="0"/>
              </a:rPr>
              <a:t>)</a:t>
            </a:r>
          </a:p>
          <a:p>
            <a:pPr lvl="1"/>
            <a:endParaRPr lang="en-US" sz="1000" dirty="0" smtClean="0">
              <a:latin typeface="Tahoma" charset="0"/>
              <a:ea typeface="ＭＳ Ｐゴシック" charset="0"/>
              <a:sym typeface="Wingdings" charset="0"/>
            </a:endParaRPr>
          </a:p>
          <a:p>
            <a:pPr lvl="1"/>
            <a:endParaRPr lang="en-US" sz="1000" dirty="0" smtClean="0">
              <a:latin typeface="Tahoma" charset="0"/>
              <a:ea typeface="ＭＳ Ｐゴシック" charset="0"/>
              <a:sym typeface="Wingdings" charset="0"/>
            </a:endParaRPr>
          </a:p>
          <a:p>
            <a:pPr lvl="1"/>
            <a:endParaRPr lang="en-US" sz="1000" dirty="0">
              <a:latin typeface="Tahoma" charset="0"/>
              <a:ea typeface="ＭＳ Ｐゴシック" charset="0"/>
              <a:sym typeface="Wingdings" charset="0"/>
            </a:endParaRPr>
          </a:p>
          <a:p>
            <a:r>
              <a:rPr lang="en-US" b="1" dirty="0">
                <a:solidFill>
                  <a:srgbClr val="006633"/>
                </a:solidFill>
                <a:latin typeface="Tahoma" charset="0"/>
                <a:ea typeface="ＭＳ Ｐゴシック" charset="0"/>
                <a:sym typeface="Wingdings" charset="0"/>
              </a:rPr>
              <a:t>Benefit of acceleration </a:t>
            </a:r>
            <a:r>
              <a:rPr lang="en-US" dirty="0">
                <a:latin typeface="Tahoma" charset="0"/>
                <a:ea typeface="ＭＳ Ｐゴシック" charset="0"/>
                <a:sym typeface="Wingdings" charset="0"/>
              </a:rPr>
              <a:t>vs. </a:t>
            </a:r>
            <a:r>
              <a:rPr lang="en-US" dirty="0">
                <a:solidFill>
                  <a:srgbClr val="FF0000"/>
                </a:solidFill>
                <a:latin typeface="Tahoma" charset="0"/>
                <a:ea typeface="ＭＳ Ｐゴシック" charset="0"/>
                <a:sym typeface="Wingdings" charset="0"/>
              </a:rPr>
              <a:t>migration latency</a:t>
            </a:r>
          </a:p>
          <a:p>
            <a:pPr lvl="1"/>
            <a:r>
              <a:rPr lang="en-US" sz="1800" dirty="0">
                <a:latin typeface="Tahoma" charset="0"/>
                <a:ea typeface="ＭＳ Ｐゴシック" charset="0"/>
                <a:sym typeface="Wingdings" charset="0"/>
              </a:rPr>
              <a:t>Migration latency usually hidden by waiting (good)</a:t>
            </a:r>
          </a:p>
          <a:p>
            <a:pPr lvl="1"/>
            <a:r>
              <a:rPr lang="en-US" sz="1800" dirty="0">
                <a:latin typeface="Tahoma" charset="0"/>
                <a:ea typeface="ＭＳ Ｐゴシック" charset="0"/>
                <a:sym typeface="Wingdings" charset="0"/>
              </a:rPr>
              <a:t>Unless bottleneck not contended (bad, but likely </a:t>
            </a:r>
            <a:r>
              <a:rPr lang="en-US" sz="1800" dirty="0" smtClean="0">
                <a:latin typeface="Tahoma" charset="0"/>
                <a:ea typeface="ＭＳ Ｐゴシック" charset="0"/>
                <a:sym typeface="Wingdings" charset="0"/>
              </a:rPr>
              <a:t>not on </a:t>
            </a:r>
            <a:r>
              <a:rPr lang="en-US" sz="1800" dirty="0">
                <a:latin typeface="Tahoma" charset="0"/>
                <a:ea typeface="ＭＳ Ｐゴシック" charset="0"/>
                <a:sym typeface="Wingdings" charset="0"/>
              </a:rPr>
              <a:t>critical path)</a:t>
            </a:r>
          </a:p>
          <a:p>
            <a:endParaRPr lang="en-US" sz="900" dirty="0">
              <a:latin typeface="Tahoma" charset="0"/>
              <a:ea typeface="ＭＳ Ｐゴシック" charset="0"/>
              <a:sym typeface="Wingdings" charset="0"/>
            </a:endParaRP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3F20D9-C95E-F546-87CF-5243FEA66C7B}" type="slidenum">
              <a:rPr lang="en-US">
                <a:solidFill>
                  <a:srgbClr val="000000"/>
                </a:solidFill>
                <a:latin typeface="Garamond" charset="0"/>
              </a:rPr>
              <a:pPr eaLnBrk="1" hangingPunct="1"/>
              <a:t>75</a:t>
            </a:fld>
            <a:r>
              <a:rPr lang="en-US">
                <a:solidFill>
                  <a:srgbClr val="000000"/>
                </a:solidFill>
                <a:latin typeface="Garamond" charset="0"/>
              </a:rPr>
              <a:t> </a:t>
            </a:r>
          </a:p>
        </p:txBody>
      </p:sp>
    </p:spTree>
    <p:extLst>
      <p:ext uri="{BB962C8B-B14F-4D97-AF65-F5344CB8AC3E}">
        <p14:creationId xmlns:p14="http://schemas.microsoft.com/office/powerpoint/2010/main" val="1739047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Methodology</a:t>
            </a:r>
          </a:p>
        </p:txBody>
      </p:sp>
      <p:sp>
        <p:nvSpPr>
          <p:cNvPr id="4198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8 critical section intensive, 2 barrier intensive and 2 pipeline-parallel applications</a:t>
            </a:r>
          </a:p>
          <a:p>
            <a:pPr lvl="1" eaLnBrk="1" hangingPunct="1"/>
            <a:r>
              <a:rPr lang="en-US" sz="2000">
                <a:latin typeface="Tahoma" charset="0"/>
                <a:ea typeface="ＭＳ Ｐゴシック" charset="0"/>
              </a:rPr>
              <a:t>Data mining kernels, scientific, database, web, networking, specjbb</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Cycle-level multi-core x86 simulator</a:t>
            </a:r>
          </a:p>
          <a:p>
            <a:pPr lvl="1" eaLnBrk="1" hangingPunct="1"/>
            <a:r>
              <a:rPr lang="en-US" sz="2000">
                <a:solidFill>
                  <a:srgbClr val="0000FF"/>
                </a:solidFill>
                <a:latin typeface="Tahoma" charset="0"/>
                <a:ea typeface="ＭＳ Ｐゴシック" charset="0"/>
              </a:rPr>
              <a:t>8 to 64 small-core-equivalent area, 0 to 3 large cores, SMT</a:t>
            </a:r>
          </a:p>
          <a:p>
            <a:pPr lvl="1" eaLnBrk="1" hangingPunct="1"/>
            <a:r>
              <a:rPr lang="en-US" sz="2000">
                <a:solidFill>
                  <a:srgbClr val="0000FF"/>
                </a:solidFill>
                <a:latin typeface="Tahoma" charset="0"/>
                <a:ea typeface="ＭＳ Ｐゴシック" charset="0"/>
              </a:rPr>
              <a:t>1 large core is area-equivalent to 4 small cores</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4GHz, out-of-order, 128-entry ROB, 4-wide, 12-stage</a:t>
            </a:r>
          </a:p>
          <a:p>
            <a:pPr lvl="1" eaLnBrk="1" hangingPunct="1"/>
            <a:r>
              <a:rPr lang="en-US" sz="2000">
                <a:latin typeface="Tahoma" charset="0"/>
                <a:ea typeface="ＭＳ Ｐゴシック" charset="0"/>
              </a:rPr>
              <a:t>Small core: 4GHz, in-order, 2-wide, 5-stage</a:t>
            </a:r>
          </a:p>
          <a:p>
            <a:pPr lvl="1" eaLnBrk="1" hangingPunct="1"/>
            <a:r>
              <a:rPr lang="en-US" sz="2000">
                <a:latin typeface="Tahoma" charset="0"/>
                <a:ea typeface="ＭＳ Ｐゴシック" charset="0"/>
              </a:rPr>
              <a:t>Private 32KB L1, private 256KB L2, shared 8MB L3</a:t>
            </a:r>
          </a:p>
          <a:p>
            <a:pPr lvl="1" eaLnBrk="1" hangingPunct="1"/>
            <a:r>
              <a:rPr lang="en-US" sz="2000">
                <a:latin typeface="Tahoma" charset="0"/>
                <a:ea typeface="ＭＳ Ｐゴシック" charset="0"/>
              </a:rPr>
              <a:t>On-chip interconnect: Bi-directional ring, 2-cycle hop latency</a:t>
            </a: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861303-4983-384D-B9A2-385366D028C8}" type="slidenum">
              <a:rPr lang="en-US">
                <a:latin typeface="Garamond" charset="0"/>
              </a:rPr>
              <a:pPr eaLnBrk="1" hangingPunct="1"/>
              <a:t>76</a:t>
            </a:fld>
            <a:endParaRPr lang="en-US">
              <a:latin typeface="Garamond" charset="0"/>
            </a:endParaRPr>
          </a:p>
        </p:txBody>
      </p:sp>
    </p:spTree>
    <p:extLst>
      <p:ext uri="{BB962C8B-B14F-4D97-AF65-F5344CB8AC3E}">
        <p14:creationId xmlns:p14="http://schemas.microsoft.com/office/powerpoint/2010/main" val="3409746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Comparison </a:t>
            </a:r>
            <a:r>
              <a:rPr lang="en-US" dirty="0">
                <a:latin typeface="Garamond" charset="0"/>
                <a:ea typeface="ＭＳ Ｐゴシック" charset="0"/>
                <a:cs typeface="ＭＳ Ｐゴシック" charset="0"/>
              </a:rPr>
              <a:t>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ea typeface="ＭＳ Ｐゴシック" charset="0"/>
                <a:cs typeface="ＭＳ Ｐゴシック" charset="0"/>
              </a:rPr>
              <a:t>SCMP (Symmetric CMP)</a:t>
            </a:r>
          </a:p>
          <a:p>
            <a:pPr lvl="1"/>
            <a:r>
              <a:rPr lang="en-US" sz="2000">
                <a:latin typeface="Tahoma" charset="0"/>
                <a:ea typeface="ＭＳ Ｐゴシック" charset="0"/>
              </a:rPr>
              <a:t>All small cores</a:t>
            </a:r>
          </a:p>
          <a:p>
            <a:pPr lvl="1"/>
            <a:r>
              <a:rPr lang="en-US" sz="2000">
                <a:latin typeface="Tahoma" charset="0"/>
                <a:ea typeface="ＭＳ Ｐゴシック" charset="0"/>
              </a:rPr>
              <a:t>Results in the paper</a:t>
            </a:r>
          </a:p>
          <a:p>
            <a:endParaRPr lang="en-US" sz="800">
              <a:latin typeface="Tahoma" charset="0"/>
              <a:ea typeface="ＭＳ Ｐゴシック" charset="0"/>
              <a:cs typeface="ＭＳ Ｐゴシック" charset="0"/>
            </a:endParaRPr>
          </a:p>
          <a:p>
            <a:r>
              <a:rPr lang="en-US" sz="2000">
                <a:solidFill>
                  <a:srgbClr val="0000FF"/>
                </a:solidFill>
                <a:latin typeface="Tahoma" charset="0"/>
                <a:ea typeface="ＭＳ Ｐゴシック" charset="0"/>
                <a:cs typeface="ＭＳ Ｐゴシック" charset="0"/>
              </a:rPr>
              <a:t>ACMP</a:t>
            </a:r>
            <a:r>
              <a:rPr lang="en-US" sz="2000">
                <a:latin typeface="Tahoma" charset="0"/>
                <a:ea typeface="ＭＳ Ｐゴシック" charset="0"/>
                <a:cs typeface="ＭＳ Ｐゴシック" charset="0"/>
              </a:rPr>
              <a:t> (Asymmetric CMP)</a:t>
            </a:r>
            <a:endParaRPr lang="en-US" sz="2000">
              <a:latin typeface="Tahoma" charset="0"/>
              <a:ea typeface="ＭＳ Ｐゴシック" charset="0"/>
              <a:cs typeface="ＭＳ Ｐゴシック" charset="0"/>
              <a:sym typeface="Wingdings" charset="0"/>
            </a:endParaRPr>
          </a:p>
          <a:p>
            <a:pPr lvl="1"/>
            <a:r>
              <a:rPr lang="en-US" sz="2000">
                <a:latin typeface="Tahoma" charset="0"/>
                <a:ea typeface="ＭＳ Ｐゴシック" charset="0"/>
                <a:sym typeface="Wingdings" charset="0"/>
              </a:rPr>
              <a:t>Accelerates only 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p>
          <a:p>
            <a:pPr lvl="1"/>
            <a:r>
              <a:rPr lang="en-US" sz="2000">
                <a:solidFill>
                  <a:srgbClr val="0000FF"/>
                </a:solidFill>
                <a:latin typeface="Tahoma" charset="0"/>
                <a:ea typeface="ＭＳ Ｐゴシック" charset="0"/>
                <a:sym typeface="Wingdings" charset="0"/>
              </a:rPr>
              <a:t>Our baseline</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ACS</a:t>
            </a:r>
            <a:r>
              <a:rPr lang="en-US" sz="2000">
                <a:latin typeface="Tahoma" charset="0"/>
                <a:ea typeface="ＭＳ Ｐゴシック" charset="0"/>
                <a:cs typeface="ＭＳ Ｐゴシック" charset="0"/>
              </a:rPr>
              <a:t> (Accelerated Critical Sections)</a:t>
            </a:r>
          </a:p>
          <a:p>
            <a:pPr lvl="1"/>
            <a:r>
              <a:rPr lang="en-US" sz="2000">
                <a:latin typeface="Tahoma" charset="0"/>
                <a:ea typeface="ＭＳ Ｐゴシック" charset="0"/>
              </a:rPr>
              <a:t>Accelerates only critical sections and </a:t>
            </a:r>
            <a:r>
              <a:rPr lang="en-US" sz="2000">
                <a:latin typeface="Tahoma" charset="0"/>
                <a:ea typeface="ＭＳ Ｐゴシック" charset="0"/>
                <a:sym typeface="Wingdings" charset="0"/>
              </a:rPr>
              <a:t>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endParaRPr lang="en-US" altLang="ja-JP" sz="2000">
              <a:latin typeface="Tahoma" charset="0"/>
              <a:ea typeface="ＭＳ Ｐゴシック" charset="0"/>
            </a:endParaRPr>
          </a:p>
          <a:p>
            <a:pPr lvl="1"/>
            <a:r>
              <a:rPr lang="en-US" sz="2000">
                <a:latin typeface="Tahoma" charset="0"/>
                <a:ea typeface="ＭＳ Ｐゴシック" charset="0"/>
              </a:rPr>
              <a:t>Applicable to multithreaded workloads </a:t>
            </a:r>
            <a:br>
              <a:rPr lang="en-US" sz="2000">
                <a:latin typeface="Tahoma" charset="0"/>
                <a:ea typeface="ＭＳ Ｐゴシック" charset="0"/>
              </a:rPr>
            </a:br>
            <a:r>
              <a:rPr lang="en-US" sz="2000">
                <a:latin typeface="Tahoma" charset="0"/>
                <a:ea typeface="ＭＳ Ｐゴシック" charset="0"/>
              </a:rPr>
              <a:t>(</a:t>
            </a:r>
            <a:r>
              <a:rPr lang="en-US" sz="2000">
                <a:solidFill>
                  <a:srgbClr val="0000FF"/>
                </a:solidFill>
                <a:latin typeface="Tahoma" charset="0"/>
                <a:ea typeface="ＭＳ Ｐゴシック" charset="0"/>
              </a:rPr>
              <a:t>iplookup, mysql, specjbb, sqlite, tsp, webcache, mg, ft</a:t>
            </a:r>
            <a:r>
              <a:rPr lang="en-US" sz="2000">
                <a:latin typeface="Tahoma" charset="0"/>
                <a:ea typeface="ＭＳ Ｐゴシック" charset="0"/>
              </a:rPr>
              <a:t>)</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FDP</a:t>
            </a:r>
            <a:r>
              <a:rPr lang="en-US" sz="2000">
                <a:latin typeface="Tahoma" charset="0"/>
                <a:ea typeface="ＭＳ Ｐゴシック" charset="0"/>
                <a:cs typeface="ＭＳ Ｐゴシック" charset="0"/>
              </a:rPr>
              <a:t> (Feedback-Directed Pipelining)</a:t>
            </a:r>
          </a:p>
          <a:p>
            <a:pPr lvl="1"/>
            <a:r>
              <a:rPr lang="en-US" sz="2000">
                <a:latin typeface="Tahoma" charset="0"/>
                <a:ea typeface="ＭＳ Ｐゴシック" charset="0"/>
              </a:rPr>
              <a:t>Accelerates only slowest pipeline stages</a:t>
            </a:r>
          </a:p>
          <a:p>
            <a:pPr lvl="1"/>
            <a:r>
              <a:rPr lang="en-US" sz="2000">
                <a:latin typeface="Tahoma" charset="0"/>
                <a:ea typeface="ＭＳ Ｐゴシック" charset="0"/>
              </a:rPr>
              <a:t>Applicable to pipeline-parallel workloads (</a:t>
            </a:r>
            <a:r>
              <a:rPr lang="en-US" sz="2000">
                <a:solidFill>
                  <a:srgbClr val="0000FF"/>
                </a:solidFill>
                <a:latin typeface="Tahoma" charset="0"/>
                <a:ea typeface="ＭＳ Ｐゴシック" charset="0"/>
              </a:rPr>
              <a:t>rank, pagemine</a:t>
            </a:r>
            <a:r>
              <a:rPr lang="en-US" sz="2000">
                <a:latin typeface="Tahoma" charset="0"/>
                <a:ea typeface="ＭＳ Ｐゴシック" charset="0"/>
              </a:rPr>
              <a:t>)</a:t>
            </a: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F005D4-64AB-4D48-A5AB-B67D76A4C301}" type="slidenum">
              <a:rPr lang="en-US">
                <a:latin typeface="Garamond" charset="0"/>
              </a:rPr>
              <a:pPr eaLnBrk="1" hangingPunct="1"/>
              <a:t>77</a:t>
            </a:fld>
            <a:endParaRPr lang="en-US">
              <a:latin typeface="Garamond" charset="0"/>
            </a:endParaRPr>
          </a:p>
        </p:txBody>
      </p:sp>
    </p:spTree>
    <p:extLst>
      <p:ext uri="{BB962C8B-B14F-4D97-AF65-F5344CB8AC3E}">
        <p14:creationId xmlns:p14="http://schemas.microsoft.com/office/powerpoint/2010/main" val="126091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BIS Performance Improvement</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3AB96C-E60F-CA41-BB57-DE9531051055}" type="slidenum">
              <a:rPr lang="en-US">
                <a:latin typeface="Garamond" charset="0"/>
              </a:rPr>
              <a:pPr eaLnBrk="1" hangingPunct="1"/>
              <a:t>78</a:t>
            </a:fld>
            <a:endParaRPr lang="en-US">
              <a:latin typeface="Garamond" charset="0"/>
            </a:endParaRPr>
          </a:p>
        </p:txBody>
      </p:sp>
      <p:pic>
        <p:nvPicPr>
          <p:cNvPr id="44036"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44046"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ea typeface="ＭＳ Ｐゴシック" charset="0"/>
                <a:cs typeface="ＭＳ Ｐゴシック" charset="0"/>
              </a:rPr>
              <a:t>BIS outperforms ACS/FDP by 15% and ACMP by 32%</a:t>
            </a:r>
          </a:p>
          <a:p>
            <a:pPr eaLnBrk="1" hangingPunct="1"/>
            <a:r>
              <a:rPr lang="en-US">
                <a:latin typeface="Tahoma" charset="0"/>
                <a:ea typeface="ＭＳ Ｐゴシック" charset="0"/>
                <a:cs typeface="ＭＳ Ｐゴシック" charset="0"/>
              </a:rPr>
              <a:t>BIS improves scalability on 4 of the benchmarks</a:t>
            </a:r>
          </a:p>
          <a:p>
            <a:pPr eaLnBrk="1" hangingPunct="1"/>
            <a:endParaRPr lang="en-US" sz="2000">
              <a:latin typeface="Tahoma" charset="0"/>
              <a:ea typeface="ＭＳ Ｐゴシック" charset="0"/>
              <a:cs typeface="ＭＳ Ｐゴシック"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barriers, which ACS </a:t>
            </a:r>
            <a:br>
              <a:rPr lang="en-US"/>
            </a:br>
            <a:r>
              <a:rPr lang="en-US"/>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44056"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mn-lt"/>
                <a:ea typeface="+mn-ea"/>
                <a:cs typeface="+mn-cs"/>
              </a:endParaRPr>
            </a:p>
          </p:txBody>
        </p:sp>
        <p:sp>
          <p:nvSpPr>
            <p:cNvPr id="44054"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0726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Why Does BIS Work?</a:t>
            </a: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580419-BC55-F047-8339-8D5A8125CDD3}" type="slidenum">
              <a:rPr lang="en-US">
                <a:latin typeface="Garamond" charset="0"/>
              </a:rPr>
              <a:pPr eaLnBrk="1" hangingPunct="1"/>
              <a:t>79</a:t>
            </a:fld>
            <a:endParaRPr lang="en-US">
              <a:latin typeface="Garamond" charset="0"/>
            </a:endParaRPr>
          </a:p>
        </p:txBody>
      </p:sp>
      <p:pic>
        <p:nvPicPr>
          <p:cNvPr id="45060" name="Picture 5" descr="bestT-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p-32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ea typeface="ＭＳ Ｐゴシック" charset="0"/>
                <a:cs typeface="ＭＳ Ｐゴシック" charset="0"/>
              </a:rPr>
              <a:t>Coverage: </a:t>
            </a:r>
            <a:r>
              <a:rPr lang="en-US" sz="1800">
                <a:latin typeface="Arial" charset="0"/>
                <a:ea typeface="ＭＳ Ｐゴシック" charset="0"/>
                <a:cs typeface="ＭＳ Ｐゴシック" charset="0"/>
              </a:rPr>
              <a:t>fraction of program critical path that is actually identified as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39% (ACS/FDP) to 59% (BIS)</a:t>
            </a:r>
          </a:p>
          <a:p>
            <a:r>
              <a:rPr lang="en-US" sz="1800">
                <a:latin typeface="Tahoma" charset="0"/>
                <a:ea typeface="ＭＳ Ｐゴシック" charset="0"/>
                <a:cs typeface="ＭＳ Ｐゴシック" charset="0"/>
              </a:rPr>
              <a:t>Accuracy: </a:t>
            </a:r>
            <a:r>
              <a:rPr lang="en-US" sz="1800">
                <a:latin typeface="Arial" charset="0"/>
                <a:ea typeface="ＭＳ Ｐゴシック" charset="0"/>
                <a:cs typeface="ＭＳ Ｐゴシック" charset="0"/>
              </a:rPr>
              <a:t>identified bottlenecks on the critical path over total identified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72% (ACS/FDP) to 73.5% (BIS)</a:t>
            </a:r>
          </a:p>
          <a:p>
            <a:endParaRPr lang="en-US" sz="1800">
              <a:latin typeface="Tahoma" charset="0"/>
              <a:ea typeface="ＭＳ Ｐゴシック" charset="0"/>
              <a:cs typeface="ＭＳ Ｐゴシック" charset="0"/>
            </a:endParaRPr>
          </a:p>
        </p:txBody>
      </p:sp>
      <p:sp>
        <p:nvSpPr>
          <p:cNvPr id="45064"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chemeClr val="bg1"/>
                </a:solidFill>
                <a:ea typeface="ＭＳ Ｐゴシック" charset="-128"/>
                <a:cs typeface="+mn-cs"/>
              </a:rPr>
              <a:t>Actually critical</a:t>
            </a:r>
          </a:p>
        </p:txBody>
      </p:sp>
    </p:spTree>
    <p:extLst>
      <p:ext uri="{BB962C8B-B14F-4D97-AF65-F5344CB8AC3E}">
        <p14:creationId xmlns:p14="http://schemas.microsoft.com/office/powerpoint/2010/main" val="57634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Today</a:t>
            </a:r>
            <a:endParaRPr lang="en-US" dirty="0"/>
          </a:p>
        </p:txBody>
      </p:sp>
      <p:sp>
        <p:nvSpPr>
          <p:cNvPr id="3" name="Content Placeholder 2"/>
          <p:cNvSpPr>
            <a:spLocks noGrp="1"/>
          </p:cNvSpPr>
          <p:nvPr>
            <p:ph idx="1"/>
          </p:nvPr>
        </p:nvSpPr>
        <p:spPr>
          <a:xfrm>
            <a:off x="76200" y="997527"/>
            <a:ext cx="9067800" cy="5193723"/>
          </a:xfrm>
        </p:spPr>
        <p:txBody>
          <a:bodyPr/>
          <a:lstStyle/>
          <a:p>
            <a:r>
              <a:rPr lang="en-US" dirty="0" smtClean="0"/>
              <a:t>Multiprocessors</a:t>
            </a:r>
          </a:p>
          <a:p>
            <a:pPr lvl="1"/>
            <a:r>
              <a:rPr lang="en-US" sz="1900" dirty="0" err="1" smtClean="0"/>
              <a:t>Basics:</a:t>
            </a:r>
            <a:r>
              <a:rPr lang="en-US" sz="1900" dirty="0" err="1" smtClean="0">
                <a:hlinkClick r:id="rId2"/>
              </a:rPr>
              <a:t>http</a:t>
            </a:r>
            <a:r>
              <a:rPr lang="en-US" sz="1900" dirty="0" smtClean="0">
                <a:hlinkClick r:id="rId2"/>
              </a:rPr>
              <a:t>://www.youtube.com/watch?v=7ozCK_Mgxfk&amp;list=PL5PHm2jkkXmidJOd59REog9jDnPDTG6IJ&amp;index=31</a:t>
            </a:r>
            <a:endParaRPr lang="en-US" sz="1900" dirty="0" smtClean="0"/>
          </a:p>
          <a:p>
            <a:pPr lvl="1"/>
            <a:r>
              <a:rPr lang="en-US" sz="1900" dirty="0" smtClean="0"/>
              <a:t>Correctness and Coherence: </a:t>
            </a:r>
            <a:r>
              <a:rPr lang="en-US" sz="1900" dirty="0" smtClean="0">
                <a:hlinkClick r:id="rId3"/>
              </a:rPr>
              <a:t>http://www.youtube.com/watch?v=U-VZKMgItDM&amp;list=PL5PHm2jkkXmidJOd59REog9jDnPDTG6IJ&amp;index=32</a:t>
            </a:r>
            <a:endParaRPr lang="en-US" sz="1900" dirty="0" smtClean="0"/>
          </a:p>
          <a:p>
            <a:pPr lvl="1"/>
            <a:r>
              <a:rPr lang="en-US" sz="1900" dirty="0" smtClean="0"/>
              <a:t>Heterogeneous Multi-Core: </a:t>
            </a:r>
            <a:r>
              <a:rPr lang="en-US" sz="1900" dirty="0" smtClean="0">
                <a:hlinkClick r:id="rId4"/>
              </a:rPr>
              <a:t>http://www.youtube.com/watch?v=r6r2NJxj3kI&amp;list=PL5PHm2jkkXmidJOd59REog9jDnPDTG6IJ&amp;index=34</a:t>
            </a:r>
            <a:r>
              <a:rPr lang="en-US" sz="1900" dirty="0" smtClean="0"/>
              <a:t> </a:t>
            </a:r>
          </a:p>
          <a:p>
            <a:pPr lvl="1"/>
            <a:endParaRPr lang="en-US" dirty="0" smtClean="0"/>
          </a:p>
          <a:p>
            <a:r>
              <a:rPr lang="en-US" dirty="0"/>
              <a:t>Runahead Execution</a:t>
            </a:r>
          </a:p>
          <a:p>
            <a:pPr lvl="1"/>
            <a:r>
              <a:rPr lang="en-US" sz="1900" dirty="0">
                <a:hlinkClick r:id="rId5"/>
              </a:rPr>
              <a:t>http://www.youtube.com/watch?v=z8YpjqXQJIA&amp;list=PL5PHm2jkkXmidJOd59REog9jDnPDTG6IJ&amp;index=28</a:t>
            </a:r>
            <a:endParaRPr lang="en-US" sz="1900"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8</a:t>
            </a:fld>
            <a:endParaRPr lang="en-US"/>
          </a:p>
        </p:txBody>
      </p:sp>
    </p:spTree>
    <p:extLst>
      <p:ext uri="{BB962C8B-B14F-4D97-AF65-F5344CB8AC3E}">
        <p14:creationId xmlns:p14="http://schemas.microsoft.com/office/powerpoint/2010/main" val="4249790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Scaling </a:t>
            </a:r>
            <a:r>
              <a:rPr lang="en-US" dirty="0">
                <a:latin typeface="Garamond" charset="0"/>
                <a:ea typeface="ＭＳ Ｐゴシック" charset="0"/>
                <a:cs typeface="ＭＳ Ｐゴシック" charset="0"/>
              </a:rPr>
              <a:t>Results</a:t>
            </a: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D42EA0-64B5-AA4D-ACCA-604B7161E0ED}" type="slidenum">
              <a:rPr lang="en-US">
                <a:latin typeface="Garamond" charset="0"/>
              </a:rPr>
              <a:pPr eaLnBrk="1" hangingPunct="1"/>
              <a:t>80</a:t>
            </a:fld>
            <a:endParaRPr lang="en-US">
              <a:latin typeface="Garamond" charset="0"/>
            </a:endParaRPr>
          </a:p>
        </p:txBody>
      </p:sp>
      <p:pic>
        <p:nvPicPr>
          <p:cNvPr id="46084" name="Picture 5" descr="scale1L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Performance increases with:</a:t>
            </a:r>
          </a:p>
          <a:p>
            <a:pPr marL="342900" indent="-342900">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1) More small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sym typeface="Wingdings"/>
              </a:rPr>
              <a:t>Contention </a:t>
            </a:r>
            <a:r>
              <a:rPr lang="en-US" sz="2000" kern="0" dirty="0">
                <a:latin typeface="+mn-lt"/>
                <a:ea typeface="ＭＳ Ｐゴシック" charset="-128"/>
                <a:cs typeface="ＭＳ Ｐゴシック" pitchFamily="-106" charset="-128"/>
              </a:rPr>
              <a:t>due to bottlenecks increases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Loss of parallel throughput due to large core reduces</a:t>
            </a:r>
          </a:p>
          <a:p>
            <a:pPr lvl="1">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800100" lvl="1" indent="-342900">
              <a:spcBef>
                <a:spcPct val="20000"/>
              </a:spcBef>
              <a:buClr>
                <a:schemeClr val="accent1"/>
              </a:buClr>
              <a:buSzPct val="65000"/>
              <a:buFont typeface="Wingdings" charset="2"/>
              <a:buChar char="n"/>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2) More large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Can accelerate </a:t>
            </a:r>
            <a:br>
              <a:rPr lang="en-US" sz="2000" kern="0" dirty="0">
                <a:latin typeface="+mn-lt"/>
                <a:ea typeface="ＭＳ Ｐゴシック" charset="-128"/>
                <a:cs typeface="ＭＳ Ｐゴシック" pitchFamily="-106" charset="-128"/>
              </a:rPr>
            </a:br>
            <a:r>
              <a:rPr lang="en-US" sz="2000" kern="0" dirty="0">
                <a:latin typeface="+mn-lt"/>
                <a:ea typeface="ＭＳ Ｐゴシック" charset="-128"/>
                <a:cs typeface="ＭＳ Ｐゴシック" pitchFamily="-106" charset="-128"/>
              </a:rPr>
              <a:t>independent bottlenecks</a:t>
            </a:r>
          </a:p>
          <a:p>
            <a:pPr marL="800100" lvl="1" indent="-342900">
              <a:spcBef>
                <a:spcPct val="20000"/>
              </a:spcBef>
              <a:buClr>
                <a:schemeClr val="accent1"/>
              </a:buClr>
              <a:buSzPct val="65000"/>
              <a:buFont typeface="Wingdings" charset="2"/>
              <a:buChar char="n"/>
              <a:defRPr/>
            </a:pPr>
            <a:r>
              <a:rPr lang="en-US" sz="2000" i="1" kern="0" dirty="0">
                <a:latin typeface="+mn-lt"/>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19%</a:t>
            </a:r>
          </a:p>
        </p:txBody>
      </p:sp>
    </p:spTree>
    <p:extLst>
      <p:ext uri="{BB962C8B-B14F-4D97-AF65-F5344CB8AC3E}">
        <p14:creationId xmlns:p14="http://schemas.microsoft.com/office/powerpoint/2010/main" val="25663784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134938" y="993775"/>
            <a:ext cx="8874125" cy="4876800"/>
          </a:xfrm>
        </p:spPr>
        <p:txBody>
          <a:bodyPr/>
          <a:lstStyle/>
          <a:p>
            <a:r>
              <a:rPr lang="en-US" dirty="0">
                <a:solidFill>
                  <a:srgbClr val="FF0000"/>
                </a:solidFill>
                <a:latin typeface="Tahoma" charset="0"/>
                <a:ea typeface="ＭＳ Ｐゴシック" charset="0"/>
                <a:cs typeface="ＭＳ Ｐゴシック" charset="0"/>
              </a:rPr>
              <a:t>Serializing bottlenecks of different types </a:t>
            </a:r>
            <a:r>
              <a:rPr lang="en-US" dirty="0">
                <a:latin typeface="Tahoma" charset="0"/>
                <a:ea typeface="ＭＳ Ｐゴシック" charset="0"/>
                <a:cs typeface="ＭＳ Ｐゴシック" charset="0"/>
              </a:rPr>
              <a:t>limit performance of multithreaded applications: </a:t>
            </a:r>
            <a:r>
              <a:rPr lang="en-US" dirty="0">
                <a:solidFill>
                  <a:srgbClr val="FF0000"/>
                </a:solidFill>
                <a:latin typeface="Tahoma" charset="0"/>
                <a:ea typeface="ＭＳ Ｐゴシック" charset="0"/>
                <a:cs typeface="ＭＳ Ｐゴシック" charset="0"/>
              </a:rPr>
              <a:t>Importance changes over time</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is a hardware/software cooperative solution: </a:t>
            </a:r>
          </a:p>
          <a:p>
            <a:pPr lvl="1"/>
            <a:r>
              <a:rPr lang="en-US" sz="2000" dirty="0">
                <a:solidFill>
                  <a:srgbClr val="0000FF"/>
                </a:solidFill>
                <a:latin typeface="Tahoma" charset="0"/>
                <a:ea typeface="ＭＳ Ｐゴシック" charset="0"/>
              </a:rPr>
              <a:t>Dynamically identifies</a:t>
            </a:r>
            <a:r>
              <a:rPr lang="en-US" sz="2000" dirty="0">
                <a:latin typeface="Tahoma" charset="0"/>
                <a:ea typeface="ＭＳ Ｐゴシック" charset="0"/>
              </a:rPr>
              <a:t> </a:t>
            </a:r>
            <a:r>
              <a:rPr lang="en-US" sz="2000" dirty="0">
                <a:solidFill>
                  <a:srgbClr val="0000FF"/>
                </a:solidFill>
                <a:latin typeface="Tahoma" charset="0"/>
                <a:ea typeface="ＭＳ Ｐゴシック" charset="0"/>
              </a:rPr>
              <a:t>bottlenecks</a:t>
            </a:r>
            <a:r>
              <a:rPr lang="en-US" sz="2000" dirty="0">
                <a:latin typeface="Tahoma" charset="0"/>
                <a:ea typeface="ＭＳ Ｐゴシック" charset="0"/>
              </a:rPr>
              <a:t> that cause the </a:t>
            </a:r>
            <a:r>
              <a:rPr lang="en-US" sz="2000" dirty="0">
                <a:solidFill>
                  <a:srgbClr val="FF0000"/>
                </a:solidFill>
                <a:latin typeface="Tahoma" charset="0"/>
                <a:ea typeface="ＭＳ Ｐゴシック" charset="0"/>
              </a:rPr>
              <a:t>most thread waiting </a:t>
            </a:r>
            <a:r>
              <a:rPr lang="en-US" sz="2000" dirty="0">
                <a:latin typeface="Tahoma" charset="0"/>
                <a:ea typeface="ＭＳ Ｐゴシック" charset="0"/>
              </a:rPr>
              <a:t>and </a:t>
            </a:r>
            <a:r>
              <a:rPr lang="en-US" sz="2000" dirty="0">
                <a:solidFill>
                  <a:srgbClr val="0000FF"/>
                </a:solidFill>
                <a:latin typeface="Tahoma" charset="0"/>
                <a:ea typeface="ＭＳ Ｐゴシック" charset="0"/>
              </a:rPr>
              <a:t>accelerates</a:t>
            </a:r>
            <a:r>
              <a:rPr lang="en-US" sz="2000" dirty="0">
                <a:latin typeface="Tahoma" charset="0"/>
                <a:ea typeface="ＭＳ Ｐゴシック" charset="0"/>
              </a:rPr>
              <a:t> them on large cores of an ACMP</a:t>
            </a:r>
          </a:p>
          <a:p>
            <a:pPr lvl="1"/>
            <a:r>
              <a:rPr lang="en-US" sz="2000" dirty="0">
                <a:latin typeface="Tahoma" charset="0"/>
                <a:ea typeface="ＭＳ Ｐゴシック" charset="0"/>
              </a:rPr>
              <a:t>Applicable to critical sections, barriers, pipeline stages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improves application performance and scalability:</a:t>
            </a:r>
          </a:p>
          <a:p>
            <a:pPr lvl="1"/>
            <a:r>
              <a:rPr lang="en-US" sz="2000" dirty="0">
                <a:latin typeface="Tahoma" charset="0"/>
                <a:ea typeface="ＭＳ Ｐゴシック" charset="0"/>
              </a:rPr>
              <a:t>15% speedup over ACS/FDP</a:t>
            </a:r>
          </a:p>
          <a:p>
            <a:pPr lvl="1"/>
            <a:r>
              <a:rPr lang="en-US" sz="2000" dirty="0">
                <a:solidFill>
                  <a:srgbClr val="000000"/>
                </a:solidFill>
                <a:latin typeface="Tahoma" charset="0"/>
                <a:ea typeface="ＭＳ Ｐゴシック" charset="0"/>
              </a:rPr>
              <a:t>Can accelerate multiple independent critical bottlenecks</a:t>
            </a:r>
          </a:p>
          <a:p>
            <a:pPr lvl="1"/>
            <a:r>
              <a:rPr lang="en-US" sz="2000" dirty="0">
                <a:latin typeface="Tahoma" charset="0"/>
                <a:ea typeface="ＭＳ Ｐゴシック" charset="0"/>
              </a:rPr>
              <a:t>Performance benefits increase with more cores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Provides </a:t>
            </a:r>
            <a:r>
              <a:rPr lang="en-US" dirty="0">
                <a:solidFill>
                  <a:srgbClr val="0000FF"/>
                </a:solidFill>
                <a:latin typeface="Tahoma" charset="0"/>
                <a:ea typeface="ＭＳ Ｐゴシック" charset="0"/>
                <a:cs typeface="ＭＳ Ｐゴシック" charset="0"/>
              </a:rPr>
              <a:t>comprehensive fine-grained bottleneck acceleration for future ACMPs </a:t>
            </a:r>
            <a:r>
              <a:rPr lang="en-US" dirty="0" smtClean="0">
                <a:latin typeface="Tahoma" charset="0"/>
                <a:ea typeface="ＭＳ Ｐゴシック" charset="0"/>
                <a:cs typeface="ＭＳ Ｐゴシック" charset="0"/>
              </a:rPr>
              <a:t>with little or no </a:t>
            </a:r>
            <a:r>
              <a:rPr lang="en-US" dirty="0">
                <a:latin typeface="Tahoma" charset="0"/>
                <a:ea typeface="ＭＳ Ｐゴシック" charset="0"/>
                <a:cs typeface="ＭＳ Ｐゴシック" charset="0"/>
              </a:rPr>
              <a:t>programmer effort</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945B6-D7F9-8940-826D-FE840165C2FF}" type="slidenum">
              <a:rPr lang="en-US">
                <a:latin typeface="Garamond" charset="0"/>
              </a:rPr>
              <a:pPr eaLnBrk="1" hangingPunct="1"/>
              <a:t>81</a:t>
            </a:fld>
            <a:endParaRPr lang="en-US">
              <a:latin typeface="Garamond" charset="0"/>
            </a:endParaRPr>
          </a:p>
        </p:txBody>
      </p:sp>
    </p:spTree>
    <p:extLst>
      <p:ext uri="{BB962C8B-B14F-4D97-AF65-F5344CB8AC3E}">
        <p14:creationId xmlns:p14="http://schemas.microsoft.com/office/powerpoint/2010/main" val="4342720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solidFill>
                  <a:srgbClr val="0000FF"/>
                </a:solidFill>
              </a:rPr>
              <a:t>Staged Execution </a:t>
            </a:r>
            <a:r>
              <a:rPr lang="en-US" dirty="0" smtClean="0"/>
              <a:t>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82</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dirty="0">
                <a:latin typeface="Tahoma" charset="0"/>
                <a:ea typeface="ＭＳ Ｐゴシック" charset="0"/>
                <a:cs typeface="ＭＳ Ｐゴシック" charset="0"/>
              </a:rPr>
              <a:t>Goal: speed up a program by dividing it up into pieces</a:t>
            </a:r>
          </a:p>
          <a:p>
            <a:pPr eaLnBrk="1" hangingPunct="1"/>
            <a:r>
              <a:rPr lang="en-US" sz="2200" dirty="0">
                <a:latin typeface="Tahoma" charset="0"/>
                <a:ea typeface="ＭＳ Ｐゴシック" charset="0"/>
                <a:cs typeface="ＭＳ Ｐゴシック" charset="0"/>
              </a:rPr>
              <a:t>Idea</a:t>
            </a:r>
          </a:p>
          <a:p>
            <a:pPr lvl="1" eaLnBrk="1" hangingPunct="1"/>
            <a:r>
              <a:rPr lang="en-US" sz="1800" dirty="0">
                <a:solidFill>
                  <a:srgbClr val="0000FF"/>
                </a:solidFill>
                <a:latin typeface="Tahoma" charset="0"/>
                <a:ea typeface="ＭＳ Ｐゴシック" charset="0"/>
              </a:rPr>
              <a:t>Split program code into </a:t>
            </a:r>
            <a:r>
              <a:rPr lang="en-US" sz="1800" b="1" i="1" dirty="0">
                <a:solidFill>
                  <a:srgbClr val="0000FF"/>
                </a:solidFill>
                <a:latin typeface="Tahoma" charset="0"/>
                <a:ea typeface="ＭＳ Ｐゴシック" charset="0"/>
              </a:rPr>
              <a:t>segments</a:t>
            </a:r>
          </a:p>
          <a:p>
            <a:pPr lvl="1" eaLnBrk="1" hangingPunct="1"/>
            <a:r>
              <a:rPr lang="en-US" sz="1800" dirty="0">
                <a:solidFill>
                  <a:srgbClr val="0000FF"/>
                </a:solidFill>
                <a:latin typeface="Tahoma" charset="0"/>
                <a:ea typeface="ＭＳ Ｐゴシック" charset="0"/>
              </a:rPr>
              <a:t>Run each segment on the core best-suited to run it</a:t>
            </a:r>
          </a:p>
          <a:p>
            <a:pPr lvl="1" eaLnBrk="1" hangingPunct="1"/>
            <a:r>
              <a:rPr lang="en-US" sz="1800" dirty="0">
                <a:latin typeface="Tahoma" charset="0"/>
                <a:ea typeface="ＭＳ Ｐゴシック" charset="0"/>
              </a:rPr>
              <a:t>Each core assigned a work-queue, storing segments to be run</a:t>
            </a:r>
          </a:p>
          <a:p>
            <a:pPr lvl="1" eaLnBrk="1" hangingPunct="1"/>
            <a:endParaRPr lang="en-US" sz="1000" dirty="0">
              <a:latin typeface="Tahoma" charset="0"/>
              <a:ea typeface="ＭＳ Ｐゴシック" charset="0"/>
            </a:endParaRPr>
          </a:p>
          <a:p>
            <a:pPr eaLnBrk="1" hangingPunct="1"/>
            <a:r>
              <a:rPr lang="en-US" sz="2200" dirty="0">
                <a:latin typeface="Tahoma" charset="0"/>
                <a:ea typeface="ＭＳ Ｐゴシック" charset="0"/>
                <a:cs typeface="ＭＳ Ｐゴシック" charset="0"/>
              </a:rPr>
              <a:t>Benefits</a:t>
            </a:r>
          </a:p>
          <a:p>
            <a:pPr lvl="1" eaLnBrk="1" hangingPunct="1"/>
            <a:r>
              <a:rPr lang="en-US" sz="1800" dirty="0">
                <a:latin typeface="Tahoma" charset="0"/>
                <a:ea typeface="ＭＳ Ｐゴシック" charset="0"/>
              </a:rPr>
              <a:t>Accelerates segments/critical-paths using specialized/heterogeneous cores</a:t>
            </a:r>
          </a:p>
          <a:p>
            <a:pPr lvl="1" eaLnBrk="1" hangingPunct="1"/>
            <a:r>
              <a:rPr lang="en-US" sz="1800" dirty="0">
                <a:latin typeface="Tahoma" charset="0"/>
                <a:ea typeface="ＭＳ Ｐゴシック" charset="0"/>
              </a:rPr>
              <a:t>Exploits inter-segment parallelism</a:t>
            </a:r>
          </a:p>
          <a:p>
            <a:pPr lvl="1" eaLnBrk="1" hangingPunct="1"/>
            <a:r>
              <a:rPr lang="en-US" sz="1800" dirty="0">
                <a:latin typeface="Tahoma" charset="0"/>
                <a:ea typeface="ＭＳ Ｐゴシック" charset="0"/>
              </a:rPr>
              <a:t>Improves locality of within-segment data</a:t>
            </a:r>
          </a:p>
          <a:p>
            <a:pPr eaLnBrk="1" hangingPunct="1"/>
            <a:endParaRPr lang="en-US" sz="1000" dirty="0">
              <a:latin typeface="Tahoma" charset="0"/>
              <a:ea typeface="ＭＳ Ｐゴシック" charset="0"/>
              <a:cs typeface="ＭＳ Ｐゴシック" charset="0"/>
            </a:endParaRPr>
          </a:p>
          <a:p>
            <a:pPr eaLnBrk="1" hangingPunct="1"/>
            <a:r>
              <a:rPr lang="en-US" sz="2200" dirty="0">
                <a:latin typeface="Tahoma" charset="0"/>
                <a:ea typeface="ＭＳ Ｐゴシック" charset="0"/>
                <a:cs typeface="ＭＳ Ｐゴシック" charset="0"/>
              </a:rPr>
              <a:t>Examples</a:t>
            </a:r>
          </a:p>
          <a:p>
            <a:pPr lvl="1" eaLnBrk="1" hangingPunct="1"/>
            <a:r>
              <a:rPr lang="en-US" sz="1800" dirty="0">
                <a:latin typeface="Tahoma" charset="0"/>
                <a:ea typeface="ＭＳ Ｐゴシック" charset="0"/>
              </a:rPr>
              <a:t>Accelerated critical </a:t>
            </a:r>
            <a:r>
              <a:rPr lang="en-US" sz="1800" dirty="0" smtClean="0">
                <a:latin typeface="Tahoma" charset="0"/>
                <a:ea typeface="ＭＳ Ｐゴシック" charset="0"/>
              </a:rPr>
              <a:t>sections, Bottleneck identification and scheduling</a:t>
            </a:r>
          </a:p>
          <a:p>
            <a:pPr lvl="1" eaLnBrk="1" hangingPunct="1"/>
            <a:r>
              <a:rPr lang="en-US" sz="1800" dirty="0" smtClean="0">
                <a:latin typeface="Tahoma" charset="0"/>
                <a:ea typeface="ＭＳ Ｐゴシック" charset="0"/>
              </a:rPr>
              <a:t>Producer</a:t>
            </a:r>
            <a:r>
              <a:rPr lang="en-US" sz="1800" dirty="0">
                <a:latin typeface="Tahoma" charset="0"/>
                <a:ea typeface="ＭＳ Ｐゴシック" charset="0"/>
              </a:rPr>
              <a:t>-consumer pipeline parallelism</a:t>
            </a:r>
          </a:p>
          <a:p>
            <a:pPr lvl="1" eaLnBrk="1" hangingPunct="1"/>
            <a:r>
              <a:rPr lang="en-US" sz="1800" dirty="0">
                <a:latin typeface="Tahoma" charset="0"/>
                <a:ea typeface="ＭＳ Ｐゴシック" charset="0"/>
              </a:rPr>
              <a:t>Task parallelism (</a:t>
            </a:r>
            <a:r>
              <a:rPr lang="en-US" sz="1800" dirty="0" err="1">
                <a:latin typeface="Tahoma" charset="0"/>
                <a:ea typeface="ＭＳ Ｐゴシック" charset="0"/>
              </a:rPr>
              <a:t>Cilk</a:t>
            </a:r>
            <a:r>
              <a:rPr lang="en-US" sz="1800" dirty="0">
                <a:latin typeface="Tahoma" charset="0"/>
                <a:ea typeface="ＭＳ Ｐゴシック" charset="0"/>
              </a:rPr>
              <a:t>, Intel TBB, Apple Grand Central Dispatch)</a:t>
            </a:r>
          </a:p>
          <a:p>
            <a:pPr lvl="1" eaLnBrk="1" hangingPunct="1"/>
            <a:r>
              <a:rPr lang="en-US" sz="1800" dirty="0">
                <a:latin typeface="Tahoma" charset="0"/>
                <a:ea typeface="ＭＳ Ｐゴシック" charset="0"/>
              </a:rPr>
              <a:t>Special-purpose cores and functional units</a:t>
            </a:r>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2F0553-5230-3B41-9976-670E9A15BF30}" type="slidenum">
              <a:rPr lang="en-US" sz="1600">
                <a:latin typeface="Garamond" charset="0"/>
              </a:rPr>
              <a:pPr eaLnBrk="1" hangingPunct="1"/>
              <a:t>83</a:t>
            </a:fld>
            <a:endParaRPr lang="en-US" sz="1600">
              <a:latin typeface="Garamond" charset="0"/>
            </a:endParaRPr>
          </a:p>
        </p:txBody>
      </p:sp>
    </p:spTree>
    <p:extLst>
      <p:ext uri="{BB962C8B-B14F-4D97-AF65-F5344CB8AC3E}">
        <p14:creationId xmlns:p14="http://schemas.microsoft.com/office/powerpoint/2010/main" val="37158962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BCA8C9-D0BE-6149-812A-D7142956562F}" type="slidenum">
              <a:rPr lang="en-US" sz="1600">
                <a:latin typeface="Garamond" charset="0"/>
              </a:rPr>
              <a:pPr eaLnBrk="1" hangingPunct="1"/>
              <a:t>84</a:t>
            </a:fld>
            <a:endParaRPr lang="en-US" sz="1600">
              <a:latin typeface="Garamond" charset="0"/>
            </a:endParaRPr>
          </a:p>
        </p:txBody>
      </p:sp>
      <p:sp>
        <p:nvSpPr>
          <p:cNvPr id="55299"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a:p>
            <a:pPr algn="ctr"/>
            <a:endParaRPr lang="en-US"/>
          </a:p>
          <a:p>
            <a:pPr algn="ctr"/>
            <a:r>
              <a:rPr lang="en-US"/>
              <a:t>LOAD Y</a:t>
            </a:r>
          </a:p>
          <a:p>
            <a:pPr algn="ctr"/>
            <a:r>
              <a:rPr lang="en-US"/>
              <a:t>….</a:t>
            </a:r>
          </a:p>
          <a:p>
            <a:pPr algn="ctr"/>
            <a:r>
              <a:rPr lang="en-US"/>
              <a:t>STORE Z</a:t>
            </a:r>
          </a:p>
          <a:p>
            <a:pPr algn="ctr"/>
            <a:endParaRPr lang="en-US"/>
          </a:p>
          <a:p>
            <a:pPr algn="ctr"/>
            <a:r>
              <a:rPr lang="en-US"/>
              <a:t>LOAD Z</a:t>
            </a:r>
          </a:p>
          <a:p>
            <a:pPr algn="ctr"/>
            <a:r>
              <a:rPr lang="en-US"/>
              <a:t>….</a:t>
            </a:r>
          </a:p>
          <a:p>
            <a:pPr algn="ctr"/>
            <a:endParaRPr lang="en-US"/>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86477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192E65-169D-8940-8E32-8383295FF29E}" type="slidenum">
              <a:rPr lang="en-US" sz="1600">
                <a:latin typeface="Garamond" charset="0"/>
              </a:rPr>
              <a:pPr eaLnBrk="1" hangingPunct="1"/>
              <a:t>85</a:t>
            </a:fld>
            <a:endParaRPr lang="en-US" sz="1600">
              <a:latin typeface="Garamond" charset="0"/>
            </a:endParaRPr>
          </a:p>
        </p:txBody>
      </p:sp>
      <p:sp>
        <p:nvSpPr>
          <p:cNvPr id="57347"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6"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503327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P spid="12297" grpId="0" animBg="1"/>
      <p:bldP spid="1229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1BE026-3E4B-5C4F-A2B6-F7845281C507}" type="slidenum">
              <a:rPr lang="en-US" sz="1600">
                <a:latin typeface="Garamond" charset="0"/>
              </a:rPr>
              <a:pPr eaLnBrk="1" hangingPunct="1"/>
              <a:t>86</a:t>
            </a:fld>
            <a:endParaRPr lang="en-US" sz="1600">
              <a:latin typeface="Garamond" charset="0"/>
            </a:endParaRPr>
          </a:p>
        </p:txBody>
      </p:sp>
      <p:sp>
        <p:nvSpPr>
          <p:cNvPr id="593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1"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7"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S0</a:t>
            </a:r>
          </a:p>
        </p:txBody>
      </p:sp>
      <p:sp>
        <p:nvSpPr>
          <p:cNvPr id="59428"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S1</a:t>
            </a:r>
          </a:p>
        </p:txBody>
      </p:sp>
      <p:sp>
        <p:nvSpPr>
          <p:cNvPr id="59429"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S2</a:t>
            </a:r>
          </a:p>
        </p:txBody>
      </p:sp>
    </p:spTree>
    <p:extLst>
      <p:ext uri="{BB962C8B-B14F-4D97-AF65-F5344CB8AC3E}">
        <p14:creationId xmlns:p14="http://schemas.microsoft.com/office/powerpoint/2010/main" val="216966614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EEA0ED-6F25-2547-A6A2-984BA74E1607}" type="slidenum">
              <a:rPr lang="en-US" sz="1600">
                <a:latin typeface="Garamond" charset="0"/>
              </a:rPr>
              <a:pPr eaLnBrk="1" hangingPunct="1"/>
              <a:t>87</a:t>
            </a:fld>
            <a:endParaRPr lang="en-US" sz="1600">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61446"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1447"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1448"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1454"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chemeClr val="tx2"/>
                </a:solidFill>
                <a:latin typeface="Garamond" charset="0"/>
              </a:rPr>
              <a:t>Staged Execution Model: Segment Spawning</a:t>
            </a:r>
          </a:p>
        </p:txBody>
      </p:sp>
    </p:spTree>
    <p:extLst>
      <p:ext uri="{BB962C8B-B14F-4D97-AF65-F5344CB8AC3E}">
        <p14:creationId xmlns:p14="http://schemas.microsoft.com/office/powerpoint/2010/main" val="1546032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3" grpId="0" animBg="1"/>
      <p:bldP spid="31754" grpId="0" animBg="1"/>
      <p:bldP spid="31758" grpId="0"/>
      <p:bldP spid="3175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ea typeface="ＭＳ Ｐゴシック" charset="0"/>
                <a:cs typeface="ＭＳ Ｐゴシック" charset="0"/>
              </a:rPr>
              <a:t>Accelerated Critical Sections </a:t>
            </a:r>
            <a:r>
              <a:rPr lang="en-US">
                <a:latin typeface="Tahoma" charset="0"/>
                <a:ea typeface="ＭＳ Ｐゴシック" charset="0"/>
                <a:cs typeface="ＭＳ Ｐゴシック" charset="0"/>
              </a:rPr>
              <a:t>[Suleman et al., ASPLOS 2009]</a:t>
            </a:r>
          </a:p>
          <a:p>
            <a:pPr lvl="1" eaLnBrk="1" hangingPunct="1"/>
            <a:r>
              <a:rPr lang="en-US">
                <a:latin typeface="Tahoma" charset="0"/>
                <a:ea typeface="ＭＳ Ｐゴシック" charset="0"/>
              </a:rPr>
              <a:t>Idea: </a:t>
            </a:r>
            <a:r>
              <a:rPr lang="en-US">
                <a:solidFill>
                  <a:srgbClr val="0000FF"/>
                </a:solidFill>
                <a:latin typeface="Tahoma" charset="0"/>
                <a:ea typeface="ＭＳ Ｐゴシック" charset="0"/>
              </a:rPr>
              <a:t>Ship critical sections to a large core in an asymmetric CMP</a:t>
            </a:r>
          </a:p>
          <a:p>
            <a:pPr lvl="2" eaLnBrk="1" hangingPunct="1"/>
            <a:r>
              <a:rPr lang="en-US">
                <a:solidFill>
                  <a:srgbClr val="000000"/>
                </a:solidFill>
                <a:latin typeface="Tahoma" charset="0"/>
                <a:ea typeface="ＭＳ Ｐゴシック" charset="0"/>
              </a:rPr>
              <a:t>Segment 0: Non-critical section</a:t>
            </a:r>
          </a:p>
          <a:p>
            <a:pPr lvl="2" eaLnBrk="1" hangingPunct="1"/>
            <a:r>
              <a:rPr lang="en-US">
                <a:solidFill>
                  <a:srgbClr val="000000"/>
                </a:solidFill>
                <a:latin typeface="Tahoma" charset="0"/>
                <a:ea typeface="ＭＳ Ｐゴシック" charset="0"/>
              </a:rPr>
              <a:t>Segment 1: Critical section</a:t>
            </a:r>
          </a:p>
          <a:p>
            <a:pPr lvl="1" eaLnBrk="1" hangingPunct="1"/>
            <a:r>
              <a:rPr lang="en-US">
                <a:solidFill>
                  <a:srgbClr val="000000"/>
                </a:solidFill>
                <a:latin typeface="Tahoma" charset="0"/>
                <a:ea typeface="ＭＳ Ｐゴシック" charset="0"/>
              </a:rPr>
              <a:t>Be</a:t>
            </a:r>
            <a:r>
              <a:rPr lang="en-US">
                <a:latin typeface="Tahoma" charset="0"/>
                <a:ea typeface="ＭＳ Ｐゴシック" charset="0"/>
              </a:rPr>
              <a:t>nefit: Faster execution of critical section, reduced serialization, improved lock and shared data locality</a:t>
            </a:r>
          </a:p>
          <a:p>
            <a:pPr lvl="1" eaLnBrk="1" hangingPunct="1"/>
            <a:endParaRPr lang="en-US">
              <a:solidFill>
                <a:srgbClr val="0000FF"/>
              </a:solidFill>
              <a:latin typeface="Tahoma" charset="0"/>
              <a:ea typeface="ＭＳ Ｐゴシック" charset="0"/>
            </a:endParaRPr>
          </a:p>
          <a:p>
            <a:pPr eaLnBrk="1" hangingPunct="1"/>
            <a:r>
              <a:rPr lang="en-US">
                <a:solidFill>
                  <a:srgbClr val="FF0000"/>
                </a:solidFill>
                <a:latin typeface="Tahoma" charset="0"/>
                <a:ea typeface="ＭＳ Ｐゴシック" charset="0"/>
                <a:cs typeface="ＭＳ Ｐゴシック" charset="0"/>
              </a:rPr>
              <a:t>Producer-Consumer Pipeline Parallelism</a:t>
            </a:r>
          </a:p>
          <a:p>
            <a:pPr lvl="1" eaLnBrk="1" hangingPunct="1"/>
            <a:r>
              <a:rPr lang="en-US">
                <a:solidFill>
                  <a:srgbClr val="000000"/>
                </a:solidFill>
                <a:latin typeface="Tahoma" charset="0"/>
                <a:ea typeface="ＭＳ Ｐゴシック" charset="0"/>
              </a:rPr>
              <a:t>Idea: </a:t>
            </a:r>
            <a:r>
              <a:rPr lang="en-US">
                <a:solidFill>
                  <a:srgbClr val="0000FF"/>
                </a:solidFill>
                <a:latin typeface="Tahoma" charset="0"/>
                <a:ea typeface="ＭＳ Ｐゴシック" charset="0"/>
              </a:rPr>
              <a:t>Split a loop iteration into multiple </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pipeline stages</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 where one stage consumes data produced by the next stage </a:t>
            </a:r>
            <a:r>
              <a:rPr lang="en-US">
                <a:solidFill>
                  <a:srgbClr val="0000FF"/>
                </a:solidFill>
                <a:latin typeface="Tahoma" charset="0"/>
                <a:ea typeface="ＭＳ Ｐゴシック" charset="0"/>
                <a:sym typeface="Wingdings" charset="0"/>
              </a:rPr>
              <a:t> each stage runs on a different core</a:t>
            </a:r>
          </a:p>
          <a:p>
            <a:pPr lvl="2" eaLnBrk="1" hangingPunct="1"/>
            <a:r>
              <a:rPr lang="en-US">
                <a:latin typeface="Tahoma" charset="0"/>
                <a:ea typeface="ＭＳ Ｐゴシック" charset="0"/>
                <a:sym typeface="Wingdings" charset="0"/>
              </a:rPr>
              <a:t>Segment N: Stage N</a:t>
            </a:r>
          </a:p>
          <a:p>
            <a:pPr lvl="1" eaLnBrk="1" hangingPunct="1"/>
            <a:r>
              <a:rPr lang="en-US">
                <a:latin typeface="Tahoma" charset="0"/>
                <a:ea typeface="ＭＳ Ｐゴシック" charset="0"/>
                <a:sym typeface="Wingdings" charset="0"/>
              </a:rPr>
              <a:t>Benefit: Stage-level parallelism, better locality  faster execution</a:t>
            </a:r>
            <a:endParaRPr lang="en-US">
              <a:latin typeface="Tahoma" charset="0"/>
              <a:ea typeface="ＭＳ Ｐゴシック" charset="0"/>
            </a:endParaRPr>
          </a:p>
        </p:txBody>
      </p:sp>
      <p:sp>
        <p:nvSpPr>
          <p:cNvPr id="634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659CB5-F4A8-6E4C-85BB-98D6E0DACED4}" type="slidenum">
              <a:rPr lang="en-US" sz="1600">
                <a:latin typeface="Garamond" charset="0"/>
              </a:rPr>
              <a:pPr eaLnBrk="1" hangingPunct="1"/>
              <a:t>88</a:t>
            </a:fld>
            <a:endParaRPr lang="en-US" sz="1600">
              <a:latin typeface="Garamond" charset="0"/>
            </a:endParaRPr>
          </a:p>
        </p:txBody>
      </p:sp>
    </p:spTree>
    <p:extLst>
      <p:ext uri="{BB962C8B-B14F-4D97-AF65-F5344CB8AC3E}">
        <p14:creationId xmlns:p14="http://schemas.microsoft.com/office/powerpoint/2010/main" val="20953745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EC800-367E-254F-B3FC-25D6A96DFF93}" type="slidenum">
              <a:rPr lang="en-US" sz="1600">
                <a:latin typeface="Garamond" charset="0"/>
              </a:rPr>
              <a:pPr eaLnBrk="1" hangingPunct="1"/>
              <a:t>89</a:t>
            </a:fld>
            <a:endParaRPr lang="en-US" sz="1600">
              <a:latin typeface="Garamond" charset="0"/>
            </a:endParaRPr>
          </a:p>
        </p:txBody>
      </p:sp>
      <p:sp>
        <p:nvSpPr>
          <p:cNvPr id="66563"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6657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66573"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6574"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6575"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6576"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908732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5" grpId="0" animBg="1"/>
      <p:bldP spid="14346"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8"/>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9</a:t>
            </a:fld>
            <a:endParaRPr lang="en-US"/>
          </a:p>
        </p:txBody>
      </p:sp>
    </p:spTree>
    <p:extLst>
      <p:ext uri="{BB962C8B-B14F-4D97-AF65-F5344CB8AC3E}">
        <p14:creationId xmlns:p14="http://schemas.microsoft.com/office/powerpoint/2010/main" val="467858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ea typeface="ＭＳ Ｐゴシック" charset="0"/>
                <a:cs typeface="ＭＳ Ｐゴシック" charset="0"/>
              </a:rPr>
              <a:t>Accelerated Critical Sections [Suleman et al., ASPLOS 2010]</a:t>
            </a:r>
          </a:p>
          <a:p>
            <a:pPr lvl="1" eaLnBrk="1" hangingPunct="1"/>
            <a:r>
              <a:rPr lang="en-US">
                <a:solidFill>
                  <a:srgbClr val="7F7F7F"/>
                </a:solidFill>
                <a:latin typeface="Tahoma" charset="0"/>
                <a:ea typeface="ＭＳ Ｐゴシック" charset="0"/>
              </a:rPr>
              <a:t>Idea: Ship critical sections to a large core in an ACMP</a:t>
            </a:r>
          </a:p>
          <a:p>
            <a:pPr lvl="1" eaLnBrk="1" hangingPunct="1"/>
            <a:r>
              <a:rPr lang="en-US">
                <a:solidFill>
                  <a:srgbClr val="000000"/>
                </a:solidFill>
                <a:latin typeface="Tahoma" charset="0"/>
                <a:ea typeface="ＭＳ Ｐゴシック" charset="0"/>
              </a:rPr>
              <a:t>Problem: </a:t>
            </a:r>
            <a:r>
              <a:rPr lang="en-US">
                <a:solidFill>
                  <a:srgbClr val="FF0000"/>
                </a:solidFill>
                <a:latin typeface="Tahoma" charset="0"/>
                <a:ea typeface="ＭＳ Ｐゴシック"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Producer-Consumer Pipeline Parallelism</a:t>
            </a:r>
          </a:p>
          <a:p>
            <a:pPr lvl="1" eaLnBrk="1" hangingPunct="1"/>
            <a:r>
              <a:rPr lang="en-US">
                <a:solidFill>
                  <a:srgbClr val="7F7F7F"/>
                </a:solidFill>
                <a:latin typeface="Tahoma" charset="0"/>
                <a:ea typeface="ＭＳ Ｐゴシック" charset="0"/>
              </a:rPr>
              <a:t>Idea: Split a loop iteration into multiple </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pipeline stages</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 </a:t>
            </a:r>
            <a:r>
              <a:rPr lang="en-US">
                <a:solidFill>
                  <a:srgbClr val="7F7F7F"/>
                </a:solidFill>
                <a:latin typeface="Tahoma" charset="0"/>
                <a:ea typeface="ＭＳ Ｐゴシック" charset="0"/>
                <a:sym typeface="Wingdings" charset="0"/>
              </a:rPr>
              <a:t> each stage runs on a different core</a:t>
            </a:r>
          </a:p>
          <a:p>
            <a:pPr lvl="1" eaLnBrk="1" hangingPunct="1"/>
            <a:r>
              <a:rPr lang="en-US">
                <a:latin typeface="Tahoma" charset="0"/>
                <a:ea typeface="ＭＳ Ｐゴシック" charset="0"/>
                <a:sym typeface="Wingdings" charset="0"/>
              </a:rPr>
              <a:t>Problem: </a:t>
            </a:r>
            <a:r>
              <a:rPr lang="en-US">
                <a:solidFill>
                  <a:srgbClr val="FF0000"/>
                </a:solidFill>
                <a:latin typeface="Tahoma" charset="0"/>
                <a:ea typeface="ＭＳ Ｐゴシック" charset="0"/>
                <a:sym typeface="Wingdings" charset="0"/>
              </a:rPr>
              <a:t>A stage incurs a cache miss when it touches data produced by the previous stage</a:t>
            </a:r>
          </a:p>
          <a:p>
            <a:pPr lvl="1" eaLnBrk="1" hangingPunct="1"/>
            <a:endParaRPr lang="en-US" sz="1600">
              <a:solidFill>
                <a:srgbClr val="FF0000"/>
              </a:solidFill>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sym typeface="Wingdings" charset="0"/>
              </a:rPr>
              <a:t>Performance of Staged Execution limited by inter-segment cache misses</a:t>
            </a:r>
            <a:endParaRPr lang="en-US">
              <a:solidFill>
                <a:srgbClr val="0000FF"/>
              </a:solidFill>
              <a:latin typeface="Tahoma" charset="0"/>
              <a:ea typeface="ＭＳ Ｐゴシック" charset="0"/>
              <a:cs typeface="ＭＳ Ｐゴシック" charset="0"/>
            </a:endParaRPr>
          </a:p>
        </p:txBody>
      </p:sp>
      <p:sp>
        <p:nvSpPr>
          <p:cNvPr id="686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49E9B-848E-C844-8E43-56EFCA28506D}" type="slidenum">
              <a:rPr lang="en-US" sz="1600">
                <a:latin typeface="Garamond" charset="0"/>
              </a:rPr>
              <a:pPr eaLnBrk="1" hangingPunct="1"/>
              <a:t>90</a:t>
            </a:fld>
            <a:endParaRPr lang="en-US" sz="1600">
              <a:latin typeface="Garamond" charset="0"/>
            </a:endParaRPr>
          </a:p>
        </p:txBody>
      </p:sp>
    </p:spTree>
    <p:extLst>
      <p:ext uri="{BB962C8B-B14F-4D97-AF65-F5344CB8AC3E}">
        <p14:creationId xmlns:p14="http://schemas.microsoft.com/office/powerpoint/2010/main" val="3299001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46907-2F18-C44A-80D8-CC1EBD8FD7F5}" type="slidenum">
              <a:rPr lang="en-US" sz="1600">
                <a:latin typeface="Garamond" charset="0"/>
              </a:rPr>
              <a:pPr eaLnBrk="1" hangingPunct="1"/>
              <a:t>91</a:t>
            </a:fld>
            <a:endParaRPr lang="en-US" sz="1600">
              <a:latin typeface="Garamond" charset="0"/>
            </a:endParaRPr>
          </a:p>
        </p:txBody>
      </p:sp>
      <p:sp>
        <p:nvSpPr>
          <p:cNvPr id="65540" name="Rectangle 2"/>
          <p:cNvSpPr>
            <a:spLocks noGrp="1" noChangeArrowheads="1"/>
          </p:cNvSpPr>
          <p:nvPr>
            <p:ph type="title"/>
          </p:nvPr>
        </p:nvSpPr>
        <p:spPr/>
        <p:txBody>
          <a:bodyPr/>
          <a:lstStyle/>
          <a:p>
            <a:pPr eaLnBrk="1" hangingPunct="1"/>
            <a:r>
              <a:rPr lang="en-US" sz="3400">
                <a:latin typeface="Garamond" charset="0"/>
                <a:ea typeface="ＭＳ Ｐゴシック" charset="0"/>
                <a:cs typeface="ＭＳ Ｐゴシック" charset="0"/>
              </a:rPr>
              <a:t>What if We Eliminated All Inter-segment Misses?</a:t>
            </a:r>
          </a:p>
        </p:txBody>
      </p:sp>
      <p:graphicFrame>
        <p:nvGraphicFramePr>
          <p:cNvPr id="65538" name="Object 2"/>
          <p:cNvGraphicFramePr>
            <a:graphicFrameLocks noGrp="1" noChangeAspect="1"/>
          </p:cNvGraphicFramePr>
          <p:nvPr>
            <p:ph idx="1"/>
          </p:nvPr>
        </p:nvGraphicFramePr>
        <p:xfrm>
          <a:off x="865188" y="1600200"/>
          <a:ext cx="7337425" cy="4006850"/>
        </p:xfrm>
        <a:graphic>
          <a:graphicData uri="http://schemas.openxmlformats.org/presentationml/2006/ole">
            <mc:AlternateContent xmlns:mc="http://schemas.openxmlformats.org/markup-compatibility/2006">
              <mc:Choice xmlns:v="urn:schemas-microsoft-com:vml" Requires="v">
                <p:oleObj spid="_x0000_s183357" name="Chart" r:id="rId4" imgW="14744700" imgH="8051800" progId="Excel.Chart.8">
                  <p:embed/>
                </p:oleObj>
              </mc:Choice>
              <mc:Fallback>
                <p:oleObj name="Chart" r:id="rId4" imgW="14744700" imgH="8051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1600200"/>
                        <a:ext cx="7337425"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4113597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a:t>
            </a:r>
            <a:r>
              <a:rPr lang="en-US" dirty="0" smtClean="0">
                <a:solidFill>
                  <a:srgbClr val="0000FF"/>
                </a:solidFill>
              </a:rPr>
              <a:t>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92</a:t>
            </a:fld>
            <a:endParaRPr lang="en-US" altLang="en-US"/>
          </a:p>
        </p:txBody>
      </p:sp>
    </p:spTree>
    <p:extLst>
      <p:ext uri="{BB962C8B-B14F-4D97-AF65-F5344CB8AC3E}">
        <p14:creationId xmlns:p14="http://schemas.microsoft.com/office/powerpoint/2010/main" val="3329746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DD30C2-6CCE-F346-863C-C4B6DA497148}" type="slidenum">
              <a:rPr lang="en-US" sz="1600">
                <a:latin typeface="Garamond" charset="0"/>
              </a:rPr>
              <a:pPr eaLnBrk="1" hangingPunct="1"/>
              <a:t>93</a:t>
            </a:fld>
            <a:endParaRPr lang="en-US" sz="1600">
              <a:latin typeface="Garamond" charset="0"/>
            </a:endParaRPr>
          </a:p>
        </p:txBody>
      </p:sp>
      <p:sp>
        <p:nvSpPr>
          <p:cNvPr id="7373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48"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73749"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73750"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Tree>
    <p:extLst>
      <p:ext uri="{BB962C8B-B14F-4D97-AF65-F5344CB8AC3E}">
        <p14:creationId xmlns:p14="http://schemas.microsoft.com/office/powerpoint/2010/main" val="2475237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3" grpId="0" animBg="1"/>
      <p:bldP spid="16394"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Key Observation and Idea</a:t>
            </a:r>
          </a:p>
        </p:txBody>
      </p:sp>
      <p:sp>
        <p:nvSpPr>
          <p:cNvPr id="3" name="Content Placeholder 2"/>
          <p:cNvSpPr>
            <a:spLocks noGrp="1"/>
          </p:cNvSpPr>
          <p:nvPr>
            <p:ph idx="1"/>
          </p:nvPr>
        </p:nvSpPr>
        <p:spPr/>
        <p:txBody>
          <a:bodyPr/>
          <a:lstStyle/>
          <a:p>
            <a:pPr eaLnBrk="1" hangingPunct="1"/>
            <a:r>
              <a:rPr lang="en-US" dirty="0">
                <a:latin typeface="Tahoma" charset="0"/>
                <a:ea typeface="ＭＳ Ｐゴシック" charset="0"/>
                <a:cs typeface="ＭＳ Ｐゴシック" charset="0"/>
              </a:rPr>
              <a:t>Observation: </a:t>
            </a:r>
            <a:r>
              <a:rPr lang="en-US" dirty="0">
                <a:solidFill>
                  <a:srgbClr val="0000FF"/>
                </a:solidFill>
                <a:latin typeface="Tahoma" charset="0"/>
                <a:ea typeface="ＭＳ Ｐゴシック" charset="0"/>
                <a:cs typeface="ＭＳ Ｐゴシック" charset="0"/>
              </a:rPr>
              <a:t>Set of generator instructions is stable over execution time and across input sets</a:t>
            </a:r>
          </a:p>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Idea: </a:t>
            </a:r>
          </a:p>
          <a:p>
            <a:pPr lvl="1" eaLnBrk="1" hangingPunct="1"/>
            <a:r>
              <a:rPr lang="en-US" dirty="0">
                <a:latin typeface="Tahoma" charset="0"/>
                <a:ea typeface="ＭＳ Ｐゴシック" charset="0"/>
              </a:rPr>
              <a:t>Identify the generator instructions </a:t>
            </a:r>
          </a:p>
          <a:p>
            <a:pPr lvl="1" eaLnBrk="1" hangingPunct="1"/>
            <a:r>
              <a:rPr lang="en-US" dirty="0">
                <a:latin typeface="Tahoma" charset="0"/>
                <a:ea typeface="ＭＳ Ｐゴシック" charset="0"/>
              </a:rPr>
              <a:t>Record cache blocks produced by generator instructions</a:t>
            </a:r>
          </a:p>
          <a:p>
            <a:pPr lvl="1" eaLnBrk="1" hangingPunct="1"/>
            <a:r>
              <a:rPr lang="en-US" dirty="0">
                <a:latin typeface="Tahoma" charset="0"/>
                <a:ea typeface="ＭＳ Ｐゴシック" charset="0"/>
              </a:rPr>
              <a:t>Proactively send such cache blocks to the next segment</a:t>
            </a:r>
            <a:r>
              <a:rPr lang="ja-JP" altLang="en-US" dirty="0">
                <a:latin typeface="Tahoma" charset="0"/>
                <a:ea typeface="ＭＳ Ｐゴシック" charset="0"/>
              </a:rPr>
              <a:t>’</a:t>
            </a:r>
            <a:r>
              <a:rPr lang="en-US" dirty="0">
                <a:latin typeface="Tahoma" charset="0"/>
                <a:ea typeface="ＭＳ Ｐゴシック" charset="0"/>
              </a:rPr>
              <a:t>s core before initiating the next </a:t>
            </a:r>
            <a:r>
              <a:rPr lang="en-US" dirty="0" smtClean="0">
                <a:latin typeface="Tahoma" charset="0"/>
                <a:ea typeface="ＭＳ Ｐゴシック" charset="0"/>
              </a:rPr>
              <a:t>segment</a:t>
            </a:r>
          </a:p>
          <a:p>
            <a:pPr lvl="1" eaLnBrk="1" hangingPunct="1"/>
            <a:endParaRPr lang="en-US" dirty="0" smtClean="0">
              <a:latin typeface="Tahoma" charset="0"/>
              <a:ea typeface="ＭＳ Ｐゴシック" charset="0"/>
            </a:endParaRPr>
          </a:p>
          <a:p>
            <a:pPr lvl="1" eaLnBrk="1" hangingPunct="1"/>
            <a:endParaRPr lang="en-US" dirty="0">
              <a:latin typeface="Tahoma" charset="0"/>
              <a:ea typeface="ＭＳ Ｐゴシック" charset="0"/>
            </a:endParaRPr>
          </a:p>
          <a:p>
            <a:pPr lvl="0" eaLnBrk="1" hangingPunct="1">
              <a:buClr>
                <a:srgbClr val="CC9900"/>
              </a:buClr>
              <a:buFont typeface="Wingdings" charset="0"/>
              <a:buChar char="n"/>
            </a:pPr>
            <a:r>
              <a:rPr lang="en-US" dirty="0" err="1">
                <a:solidFill>
                  <a:srgbClr val="000000"/>
                </a:solidFill>
                <a:latin typeface="Tahoma" charset="0"/>
                <a:ea typeface="ＭＳ Ｐゴシック" charset="0"/>
                <a:cs typeface="ＭＳ Ｐゴシック" charset="0"/>
              </a:rPr>
              <a:t>Suleman</a:t>
            </a:r>
            <a:r>
              <a:rPr lang="en-US" dirty="0">
                <a:solidFill>
                  <a:srgbClr val="000000"/>
                </a:solidFill>
                <a:latin typeface="Tahoma" charset="0"/>
                <a:ea typeface="ＭＳ Ｐゴシック" charset="0"/>
                <a:cs typeface="ＭＳ Ｐゴシック" charset="0"/>
              </a:rPr>
              <a:t> et al., </a:t>
            </a:r>
            <a:r>
              <a:rPr lang="ja-JP" altLang="en-US" dirty="0">
                <a:solidFill>
                  <a:srgbClr val="000000"/>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Data Marshaling for Multi-Core Architectures</a:t>
            </a:r>
            <a:r>
              <a:rPr lang="en-US" altLang="ja-JP"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altLang="ja-JP" dirty="0">
                <a:solidFill>
                  <a:srgbClr val="000000"/>
                </a:solidFill>
                <a:latin typeface="Tahoma" charset="0"/>
                <a:ea typeface="ＭＳ Ｐゴシック" charset="0"/>
                <a:cs typeface="ＭＳ Ｐゴシック" charset="0"/>
              </a:rPr>
              <a:t> ISCA </a:t>
            </a:r>
            <a:r>
              <a:rPr lang="en-US" altLang="ja-JP" dirty="0" smtClean="0">
                <a:solidFill>
                  <a:srgbClr val="000000"/>
                </a:solidFill>
                <a:latin typeface="Tahoma" charset="0"/>
                <a:ea typeface="ＭＳ Ｐゴシック" charset="0"/>
                <a:cs typeface="ＭＳ Ｐゴシック" charset="0"/>
              </a:rPr>
              <a:t>2010, IEEE Micro Top Picks 2011.</a:t>
            </a:r>
            <a:endParaRPr lang="en-US" dirty="0">
              <a:solidFill>
                <a:srgbClr val="000000"/>
              </a:solidFill>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757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AC061-70BB-5743-946E-D96EB9468694}" type="slidenum">
              <a:rPr lang="en-US" sz="1600">
                <a:latin typeface="Garamond" charset="0"/>
              </a:rPr>
              <a:pPr eaLnBrk="1" hangingPunct="1"/>
              <a:t>94</a:t>
            </a:fld>
            <a:endParaRPr lang="en-US" sz="1600">
              <a:latin typeface="Garamond" charset="0"/>
            </a:endParaRPr>
          </a:p>
        </p:txBody>
      </p:sp>
    </p:spTree>
    <p:extLst>
      <p:ext uri="{BB962C8B-B14F-4D97-AF65-F5344CB8AC3E}">
        <p14:creationId xmlns:p14="http://schemas.microsoft.com/office/powerpoint/2010/main" val="14477924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7831"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77832"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783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2F8FA-B8D2-0146-86B3-55C6E9071EA1}" type="slidenum">
              <a:rPr lang="en-US" sz="1600">
                <a:latin typeface="Garamond" charset="0"/>
              </a:rPr>
              <a:pPr eaLnBrk="1" hangingPunct="1"/>
              <a:t>95</a:t>
            </a:fld>
            <a:endParaRPr lang="en-US" sz="1600">
              <a:latin typeface="Garamond" charset="0"/>
            </a:endParaRPr>
          </a:p>
        </p:txBody>
      </p:sp>
    </p:spTree>
    <p:extLst>
      <p:ext uri="{BB962C8B-B14F-4D97-AF65-F5344CB8AC3E}">
        <p14:creationId xmlns:p14="http://schemas.microsoft.com/office/powerpoint/2010/main" val="3926407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8"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9879"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8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C578D9-5F7E-6E4D-B1B1-5F1E58D9CF24}" type="slidenum">
              <a:rPr lang="en-US" sz="1600">
                <a:latin typeface="Garamond" charset="0"/>
              </a:rPr>
              <a:pPr eaLnBrk="1" hangingPunct="1"/>
              <a:t>96</a:t>
            </a:fld>
            <a:endParaRPr lang="en-US" sz="1600">
              <a:latin typeface="Garamond" charset="0"/>
            </a:endParaRPr>
          </a:p>
        </p:txBody>
      </p:sp>
      <p:sp>
        <p:nvSpPr>
          <p:cNvPr id="79882"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extLst>
      <p:ext uri="{BB962C8B-B14F-4D97-AF65-F5344CB8AC3E}">
        <p14:creationId xmlns:p14="http://schemas.microsoft.com/office/powerpoint/2010/main" val="128168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8D3F7-6773-E242-84E8-EFD5B1E8803C}" type="slidenum">
              <a:rPr lang="en-US" sz="1600">
                <a:latin typeface="Garamond" charset="0"/>
              </a:rPr>
              <a:pPr eaLnBrk="1" hangingPunct="1"/>
              <a:t>97</a:t>
            </a:fld>
            <a:endParaRPr lang="en-US" sz="1600">
              <a:latin typeface="Garamond" charset="0"/>
            </a:endParaRPr>
          </a:p>
        </p:txBody>
      </p:sp>
      <p:sp>
        <p:nvSpPr>
          <p:cNvPr id="81923"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             ….</a:t>
            </a:r>
          </a:p>
          <a:p>
            <a:pPr algn="ctr"/>
            <a:r>
              <a:rPr lang="en-US"/>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Inter-segment data</a:t>
            </a:r>
          </a:p>
        </p:txBody>
      </p:sp>
    </p:spTree>
    <p:extLst>
      <p:ext uri="{BB962C8B-B14F-4D97-AF65-F5344CB8AC3E}">
        <p14:creationId xmlns:p14="http://schemas.microsoft.com/office/powerpoint/2010/main" val="843214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1"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grpId="1"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4" grpId="1" animBg="1"/>
      <p:bldP spid="24584" grpId="2" animBg="1"/>
      <p:bldP spid="24585" grpId="0" animBg="1"/>
      <p:bldP spid="24585" grpId="1" animBg="1"/>
      <p:bldP spid="24585" grpId="2" animBg="1"/>
      <p:bldP spid="24586" grpId="0" animBg="1"/>
      <p:bldP spid="24586" grpId="1" animBg="1"/>
      <p:bldP spid="24587" grpId="0" animBg="1"/>
      <p:bldP spid="24609" grpId="0" animBg="1"/>
      <p:bldP spid="24610" grpId="0"/>
      <p:bldP spid="24611" grpId="0" animBg="1"/>
      <p:bldP spid="24611" grpId="1" animBg="1"/>
      <p:bldP spid="24612" grpId="0" animBg="1"/>
      <p:bldP spid="24612" grpId="1" animBg="1"/>
      <p:bldP spid="24613" grpId="0"/>
      <p:bldP spid="24613"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7602C6-1605-C44D-BEE6-9636950D7195}" type="slidenum">
              <a:rPr lang="en-US" sz="1600">
                <a:latin typeface="Garamond" charset="0"/>
              </a:rPr>
              <a:pPr eaLnBrk="1" hangingPunct="1"/>
              <a:t>98</a:t>
            </a:fld>
            <a:endParaRPr lang="en-US" sz="1600">
              <a:latin typeface="Garamond" charset="0"/>
            </a:endParaRPr>
          </a:p>
        </p:txBody>
      </p:sp>
      <p:sp>
        <p:nvSpPr>
          <p:cNvPr id="8397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b="1">
                <a:solidFill>
                  <a:srgbClr val="FF0000"/>
                </a:solidFill>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a:t>
            </a:r>
            <a:r>
              <a:rPr lang="en-US" b="1">
                <a:solidFill>
                  <a:srgbClr val="FF0000"/>
                </a:solidFill>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When to send (Marshal)</a:t>
            </a:r>
          </a:p>
          <a:p>
            <a:pPr eaLnBrk="1" hangingPunct="1">
              <a:spcBef>
                <a:spcPct val="50000"/>
              </a:spcBef>
            </a:pPr>
            <a:r>
              <a:rPr lang="en-US" sz="1800" b="1" i="1"/>
              <a:t>Where to send (C1)</a:t>
            </a:r>
          </a:p>
        </p:txBody>
      </p:sp>
    </p:spTree>
    <p:extLst>
      <p:ext uri="{BB962C8B-B14F-4D97-AF65-F5344CB8AC3E}">
        <p14:creationId xmlns:p14="http://schemas.microsoft.com/office/powerpoint/2010/main" val="84053631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Support/Cost</a:t>
            </a:r>
          </a:p>
        </p:txBody>
      </p:sp>
      <p:sp>
        <p:nvSpPr>
          <p:cNvPr id="9011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Profiler/Compiler: Generators, marshal instructions</a:t>
            </a:r>
          </a:p>
          <a:p>
            <a:pPr eaLnBrk="1" hangingPunct="1"/>
            <a:r>
              <a:rPr lang="en-US">
                <a:latin typeface="Tahoma" charset="0"/>
                <a:ea typeface="ＭＳ Ｐゴシック" charset="0"/>
                <a:cs typeface="ＭＳ Ｐゴシック" charset="0"/>
              </a:rPr>
              <a:t>ISA: Generator prefix, marshal instructions</a:t>
            </a:r>
          </a:p>
          <a:p>
            <a:pPr eaLnBrk="1" hangingPunct="1"/>
            <a:r>
              <a:rPr lang="en-US">
                <a:latin typeface="Tahoma" charset="0"/>
                <a:ea typeface="ＭＳ Ｐゴシック" charset="0"/>
                <a:cs typeface="ＭＳ Ｐゴシック" charset="0"/>
              </a:rPr>
              <a:t>Library/Hardware: Bind next segment ID to a physical core</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Hardware</a:t>
            </a:r>
          </a:p>
          <a:p>
            <a:pPr lvl="1" eaLnBrk="1" hangingPunct="1"/>
            <a:r>
              <a:rPr lang="en-US">
                <a:solidFill>
                  <a:srgbClr val="0000FF"/>
                </a:solidFill>
                <a:latin typeface="Tahoma" charset="0"/>
                <a:ea typeface="ＭＳ Ｐゴシック" charset="0"/>
              </a:rPr>
              <a:t>Marshal Buffer</a:t>
            </a:r>
          </a:p>
          <a:p>
            <a:pPr lvl="2" eaLnBrk="1" hangingPunct="1"/>
            <a:r>
              <a:rPr lang="en-US">
                <a:latin typeface="Tahoma" charset="0"/>
                <a:ea typeface="ＭＳ Ｐゴシック" charset="0"/>
              </a:rPr>
              <a:t>Stores physical addresses of cache blocks to be marshaled</a:t>
            </a:r>
          </a:p>
          <a:p>
            <a:pPr lvl="2" eaLnBrk="1" hangingPunct="1"/>
            <a:r>
              <a:rPr lang="en-US">
                <a:solidFill>
                  <a:srgbClr val="0000FF"/>
                </a:solidFill>
                <a:latin typeface="Tahoma" charset="0"/>
                <a:ea typeface="ＭＳ Ｐゴシック" charset="0"/>
              </a:rPr>
              <a:t>16 entries enough for almost all workloads </a:t>
            </a:r>
            <a:r>
              <a:rPr lang="en-US">
                <a:solidFill>
                  <a:srgbClr val="0000FF"/>
                </a:solidFill>
                <a:latin typeface="Tahoma" charset="0"/>
                <a:ea typeface="ＭＳ Ｐゴシック" charset="0"/>
                <a:sym typeface="Wingdings" charset="0"/>
              </a:rPr>
              <a:t> 96 bytes per core</a:t>
            </a:r>
          </a:p>
          <a:p>
            <a:pPr lvl="1" eaLnBrk="1" hangingPunct="1"/>
            <a:r>
              <a:rPr lang="en-US">
                <a:latin typeface="Tahoma" charset="0"/>
                <a:ea typeface="ＭＳ Ｐゴシック" charset="0"/>
                <a:sym typeface="Wingdings" charset="0"/>
              </a:rPr>
              <a:t>Ability to execute generator prefixes and marshal instructions</a:t>
            </a:r>
            <a:endParaRPr lang="en-US">
              <a:latin typeface="Tahoma" charset="0"/>
              <a:ea typeface="ＭＳ Ｐゴシック" charset="0"/>
            </a:endParaRPr>
          </a:p>
          <a:p>
            <a:pPr lvl="1" eaLnBrk="1" hangingPunct="1"/>
            <a:r>
              <a:rPr lang="en-US">
                <a:latin typeface="Tahoma" charset="0"/>
                <a:ea typeface="ＭＳ Ｐゴシック" charset="0"/>
              </a:rPr>
              <a:t>Ability to push data to another cache</a:t>
            </a:r>
          </a:p>
        </p:txBody>
      </p:sp>
      <p:sp>
        <p:nvSpPr>
          <p:cNvPr id="90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4DE6A-0F5E-C745-8587-6D1F7DAB2A7F}" type="slidenum">
              <a:rPr lang="en-US" sz="1600">
                <a:latin typeface="Garamond" charset="0"/>
              </a:rPr>
              <a:pPr eaLnBrk="1" hangingPunct="1"/>
              <a:t>99</a:t>
            </a:fld>
            <a:endParaRPr lang="en-US" sz="1600">
              <a:latin typeface="Garamond" charset="0"/>
            </a:endParaRPr>
          </a:p>
        </p:txBody>
      </p:sp>
    </p:spTree>
    <p:extLst>
      <p:ext uri="{BB962C8B-B14F-4D97-AF65-F5344CB8AC3E}">
        <p14:creationId xmlns:p14="http://schemas.microsoft.com/office/powerpoint/2010/main" val="27028932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6|23.1|12.6"/>
</p:tagLst>
</file>

<file path=ppt/tags/tag2.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3.xml><?xml version="1.0" encoding="utf-8"?>
<p:tagLst xmlns:a="http://schemas.openxmlformats.org/drawingml/2006/main" xmlns:r="http://schemas.openxmlformats.org/officeDocument/2006/relationships" xmlns:p="http://schemas.openxmlformats.org/presentationml/2006/main">
  <p:tag name="TIMING" val="|19|8.6|8.8"/>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15414</Words>
  <Application>Microsoft Macintosh PowerPoint</Application>
  <PresentationFormat>On-screen Show (4:3)</PresentationFormat>
  <Paragraphs>2891</Paragraphs>
  <Slides>183</Slides>
  <Notes>92</Notes>
  <HiddenSlides>0</HiddenSlides>
  <MMClips>0</MMClips>
  <ScaleCrop>false</ScaleCrop>
  <HeadingPairs>
    <vt:vector size="6" baseType="variant">
      <vt:variant>
        <vt:lpstr>Theme</vt:lpstr>
      </vt:variant>
      <vt:variant>
        <vt:i4>28</vt:i4>
      </vt:variant>
      <vt:variant>
        <vt:lpstr>Embedded OLE Servers</vt:lpstr>
      </vt:variant>
      <vt:variant>
        <vt:i4>2</vt:i4>
      </vt:variant>
      <vt:variant>
        <vt:lpstr>Slide Titles</vt:lpstr>
      </vt:variant>
      <vt:variant>
        <vt:i4>183</vt:i4>
      </vt:variant>
    </vt:vector>
  </HeadingPairs>
  <TitlesOfParts>
    <vt:vector size="213" baseType="lpstr">
      <vt:lpstr>Edge</vt:lpstr>
      <vt:lpstr>1_Edge</vt:lpstr>
      <vt:lpstr>2_Edge</vt:lpstr>
      <vt:lpstr>Office Theme</vt:lpstr>
      <vt:lpstr>1_Office Theme</vt:lpstr>
      <vt:lpstr>2_Office Theme</vt:lpstr>
      <vt:lpstr>3_Edge</vt:lpstr>
      <vt:lpstr>4_Edge</vt:lpstr>
      <vt:lpstr>5_Edge</vt:lpstr>
      <vt:lpstr>7_Office Theme</vt:lpstr>
      <vt:lpstr>21_Edge</vt:lpstr>
      <vt:lpstr>23_Edge</vt:lpstr>
      <vt:lpstr>6_Edge</vt:lpstr>
      <vt:lpstr>20_Edge</vt:lpstr>
      <vt:lpstr>13_Edge</vt:lpstr>
      <vt:lpstr>7_Edge</vt:lpstr>
      <vt:lpstr>5_Office Theme</vt:lpstr>
      <vt:lpstr>8_Edge</vt:lpstr>
      <vt:lpstr>9_Edge</vt:lpstr>
      <vt:lpstr>10_Edge</vt:lpstr>
      <vt:lpstr>11_Edge</vt:lpstr>
      <vt:lpstr>12_Edge</vt:lpstr>
      <vt:lpstr>15_Edge</vt:lpstr>
      <vt:lpstr>3_Office Theme</vt:lpstr>
      <vt:lpstr>16_Edge</vt:lpstr>
      <vt:lpstr>17_Edge</vt:lpstr>
      <vt:lpstr>18_Edge</vt:lpstr>
      <vt:lpstr>19_Edge</vt:lpstr>
      <vt:lpstr>Chart</vt:lpstr>
      <vt:lpstr>Worksheet</vt:lpstr>
      <vt:lpstr>Architecting and Exploiting Asymmetry in Multi-Core Architectures  </vt:lpstr>
      <vt:lpstr>Overview of My Group’s Research</vt:lpstr>
      <vt:lpstr>Three Key Problems in Future Systems</vt:lpstr>
      <vt:lpstr>Readings and Videos</vt:lpstr>
      <vt:lpstr>Mini Course: Multi-Core Architectures</vt:lpstr>
      <vt:lpstr>Mini Course: Memory Systems</vt:lpstr>
      <vt:lpstr>Readings for Today</vt:lpstr>
      <vt:lpstr>Videos for Today</vt:lpstr>
      <vt:lpstr>Online Lectures and More Information</vt:lpstr>
      <vt:lpstr>Architecting and Exploiting Asymmetry in Multi-Core Architectures </vt:lpstr>
      <vt:lpstr>Warning</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Talk Outline</vt:lpstr>
      <vt:lpstr>Exploiting Asymmetry: Simple Examples</vt:lpstr>
      <vt:lpstr>Exploiting Asymmetry: Simple Examples</vt:lpstr>
      <vt:lpstr>Exploiting Asymmetry: Simple Examples</vt:lpstr>
      <vt:lpstr>Exploiting Asymmetry: Simple Examples</vt:lpstr>
      <vt:lpstr>Exploiting Asymmetry: Simple Examples</vt:lpstr>
      <vt:lpstr>Talk Outline</vt:lpstr>
      <vt:lpstr>Serialized Code Sections in Parallel Applications</vt:lpstr>
      <vt:lpstr>Causes of Serialized Code Sections</vt:lpstr>
      <vt:lpstr>Bottlenecks in Multithreaded Applications</vt:lpstr>
      <vt:lpstr>Critical Sections</vt:lpstr>
      <vt:lpstr>Example from MySQL</vt:lpstr>
      <vt:lpstr>Contention for Critical Sections</vt:lpstr>
      <vt:lpstr>Contention for Critical Sections</vt:lpstr>
      <vt:lpstr>Impact of Critical Sections on Scalability</vt:lpstr>
      <vt:lpstr>Impact of Critical Sections on Scalability</vt:lpstr>
      <vt:lpstr>A Case for Asymmetry</vt:lpstr>
      <vt:lpstr>ACMP</vt:lpstr>
      <vt:lpstr>Conventional ACMP</vt:lpstr>
      <vt:lpstr>Accelerated Critical Sections (ACS)</vt:lpstr>
      <vt:lpstr>Accelerated Critical Sections (ACS)</vt:lpstr>
      <vt:lpstr>ACS Architecture Overview</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Talk Outline</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False Serialization and Starvation</vt:lpstr>
      <vt:lpstr>Preemptive Acceleration</vt:lpstr>
      <vt:lpstr>Support for Multiple Large Cores</vt:lpstr>
      <vt:lpstr>Hardware Cost</vt:lpstr>
      <vt:lpstr>BIS Performance Trade-offs</vt:lpstr>
      <vt:lpstr>Methodology</vt:lpstr>
      <vt:lpstr>BIS Comparison Points (Area-Equivalent)</vt:lpstr>
      <vt:lpstr>BIS Performance Improvement</vt:lpstr>
      <vt:lpstr>Why Does BIS Work?</vt:lpstr>
      <vt:lpstr>BIS Scaling Results</vt:lpstr>
      <vt:lpstr>BIS Summary</vt:lpstr>
      <vt:lpstr>Talk Outline</vt:lpstr>
      <vt:lpstr>Staged Execution Model (I)</vt:lpstr>
      <vt:lpstr>Staged Execution Model (II)</vt:lpstr>
      <vt:lpstr>Staged Execution Model (III)</vt:lpstr>
      <vt:lpstr>Staged Execution Model (IV)</vt:lpstr>
      <vt:lpstr>PowerPoint Presentation</vt:lpstr>
      <vt:lpstr>Staged Execution Model: Two Examples</vt:lpstr>
      <vt:lpstr>Problem: Locality of Inter-segment Data</vt:lpstr>
      <vt:lpstr>Problem: Locality of Inter-segment Data</vt:lpstr>
      <vt:lpstr>What if We Eliminated All Inter-segment Misses?</vt:lpstr>
      <vt:lpstr>Talk Outline</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Talk Outline</vt:lpstr>
      <vt:lpstr>Motivation</vt:lpstr>
      <vt:lpstr>Previous Scheduling Algorithms are Biased</vt:lpstr>
      <vt:lpstr>Why do Previous Algorithms Fail?</vt:lpstr>
      <vt:lpstr>Insight: Achieving Best of Both Worlds</vt:lpstr>
      <vt:lpstr>Overview: Thread Cluster Memory Scheduling</vt:lpstr>
      <vt:lpstr>Non-Intensive Cluster</vt:lpstr>
      <vt:lpstr>Intensive Cluster</vt:lpstr>
      <vt:lpstr>Results: Fairness vs. Throughput</vt:lpstr>
      <vt:lpstr>Results: Fairness-Throughput Tradeoff</vt:lpstr>
      <vt:lpstr>TCM Summary</vt:lpstr>
      <vt:lpstr>More Details on TCM</vt:lpstr>
      <vt:lpstr>Memory Control in CPU-GPU Systems</vt:lpstr>
      <vt:lpstr>Asymmetric Memory QoS in a Parallel Application</vt:lpstr>
      <vt:lpstr>Talk Outline</vt:lpstr>
      <vt:lpstr>Related Ongoing/Future Work</vt:lpstr>
      <vt:lpstr>Talk Outline</vt:lpstr>
      <vt:lpstr>Summary</vt:lpstr>
      <vt:lpstr>Thank You</vt:lpstr>
      <vt:lpstr>Architecting and Exploiting Asymmetry in Multi-Core Architectures  </vt:lpstr>
      <vt:lpstr>Vector Machine Organization (CRAY-1)</vt:lpstr>
      <vt:lpstr>Identifying and Accelerating Resource Contention Bottlenecks</vt:lpstr>
      <vt:lpstr>Thread Serialization</vt:lpstr>
      <vt:lpstr>Memory Contention as a Bottleneck</vt:lpstr>
      <vt:lpstr>Evaluation</vt:lpstr>
      <vt:lpstr>Caching Results</vt:lpstr>
      <vt:lpstr>Heterogeneous Main Memory</vt:lpstr>
      <vt:lpstr>Heterogeneous Memory Systems</vt:lpstr>
      <vt:lpstr>One Option: DRAM as a Cache for PCM</vt:lpstr>
      <vt:lpstr>DRAM vs. PCM: An Observation</vt:lpstr>
      <vt:lpstr>Row-Locality-Aware Data Placement</vt:lpstr>
      <vt:lpstr>The Problem with Large DRAM Caches</vt:lpstr>
      <vt:lpstr>Idea 1: Tags in Memory</vt:lpstr>
      <vt:lpstr>Idea 2: Cache Tags in SRAM</vt:lpstr>
      <vt:lpstr>Idea 3: Dynamic Data Transfer Granularity</vt:lpstr>
      <vt:lpstr>Methodology</vt:lpstr>
      <vt:lpstr>PowerPoint Presentation</vt:lpstr>
      <vt:lpstr>PowerPoint Presentation</vt:lpstr>
      <vt:lpstr>Summary</vt:lpstr>
      <vt:lpstr>Memory QoS</vt:lpstr>
      <vt:lpstr>Trend: Many Cores on Chip</vt:lpstr>
      <vt:lpstr>Many Cores on Chip</vt:lpstr>
      <vt:lpstr>(Un)expected Slowdowns</vt:lpstr>
      <vt:lpstr>Why? Uncontrolled Memory Interference</vt:lpstr>
      <vt:lpstr>A Memory Performance Hog</vt:lpstr>
      <vt:lpstr>What Does the Memory Hog Do?</vt:lpstr>
      <vt:lpstr>Effect of the Memory Performance Hog</vt:lpstr>
      <vt:lpstr>Greater Problem with More Cores</vt:lpstr>
      <vt:lpstr>Distributed DoS in Networked Multi-Core Systems</vt:lpstr>
      <vt:lpstr>Solution: QoS-Aware, Predictable Memory</vt:lpstr>
      <vt:lpstr>Designing QoS-Aware Memory Systems: Approaches</vt:lpstr>
      <vt:lpstr>A Mechanism to Reduce Memory Interference</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Throughput and Fairness</vt:lpstr>
      <vt:lpstr>TCM: Fairness-Throughput Tradeoff</vt:lpstr>
      <vt:lpstr>Memory Control in CPU-GPU Systems</vt:lpstr>
      <vt:lpstr>Memory QoS in a Parallel Application</vt:lpstr>
      <vt:lpstr>Some Related Past Work</vt:lpstr>
      <vt:lpstr>Summary: Memory QoS Approaches and Techniques</vt:lpstr>
      <vt:lpstr>Partial List of Referenced/Related Papers</vt:lpstr>
      <vt:lpstr>Heterogeneous Cores</vt:lpstr>
      <vt:lpstr>QoS-Aware Memory Systems (I)</vt:lpstr>
      <vt:lpstr>QoS-Aware Memory Systems (II)</vt:lpstr>
      <vt:lpstr>QoS-Aware Memory Systems (III)</vt:lpstr>
      <vt:lpstr>Heterogeneous Memory</vt:lpstr>
      <vt:lpstr>Flash Memory</vt:lpstr>
      <vt:lpstr>Latency Tolerance</vt:lpstr>
      <vt:lpstr>Scaling DRAM: Refresh and Parallelism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created xsi:type="dcterms:W3CDTF">2010-11-14T20:49:44Z</dcterms:created>
  <dcterms:modified xsi:type="dcterms:W3CDTF">2013-07-01T21:03:27Z</dcterms:modified>
</cp:coreProperties>
</file>