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2.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3.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4.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5.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6.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7.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8.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9.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20.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1.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2.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3.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4.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5.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6.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28.xml" ContentType="application/vnd.openxmlformats-officedocument.theme+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29.xml" ContentType="application/vnd.openxmlformats-officedocument.theme+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30.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31.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2.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33.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34.xml" ContentType="application/vnd.openxmlformats-officedocument.theme+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35.xml" ContentType="application/vnd.openxmlformats-officedocument.theme+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theme/theme36.xml" ContentType="application/vnd.openxmlformats-officedocument.theme+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37.xml" ContentType="application/vnd.openxmlformats-officedocument.theme+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38.xml" ContentType="application/vnd.openxmlformats-officedocument.theme+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theme/theme39.xml" ContentType="application/vnd.openxmlformats-officedocument.theme+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40.xml" ContentType="application/vnd.openxmlformats-officedocument.theme+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theme/theme41.xml" ContentType="application/vnd.openxmlformats-officedocument.theme+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theme/theme42.xml" ContentType="application/vnd.openxmlformats-officedocument.theme+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theme/theme43.xml" ContentType="application/vnd.openxmlformats-officedocument.theme+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theme/theme44.xml" ContentType="application/vnd.openxmlformats-officedocument.theme+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theme/theme45.xml" ContentType="application/vnd.openxmlformats-officedocument.theme+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theme/theme46.xml" ContentType="application/vnd.openxmlformats-officedocument.theme+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theme/theme47.xml" ContentType="application/vnd.openxmlformats-officedocument.theme+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theme/theme48.xml" ContentType="application/vnd.openxmlformats-officedocument.theme+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theme/theme49.xml" ContentType="application/vnd.openxmlformats-officedocument.theme+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theme/theme50.xml" ContentType="application/vnd.openxmlformats-officedocument.theme+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theme/theme51.xml" ContentType="application/vnd.openxmlformats-officedocument.theme+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theme/theme52.xml" ContentType="application/vnd.openxmlformats-officedocument.theme+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theme/theme53.xml" ContentType="application/vnd.openxmlformats-officedocument.theme+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theme/theme54.xml" ContentType="application/vnd.openxmlformats-officedocument.theme+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theme/theme55.xml" ContentType="application/vnd.openxmlformats-officedocument.theme+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theme/theme56.xml" ContentType="application/vnd.openxmlformats-officedocument.theme+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3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5.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16.xml" ContentType="application/vnd.openxmlformats-officedocument.drawingml.chart+xml"/>
  <Override PartName="/ppt/notesSlides/notesSlide70.xml" ContentType="application/vnd.openxmlformats-officedocument.presentationml.notesSlide+xml"/>
  <Override PartName="/ppt/charts/chart17.xml" ContentType="application/vnd.openxmlformats-officedocument.drawingml.chart+xml"/>
  <Override PartName="/ppt/notesSlides/notesSlide71.xml" ContentType="application/vnd.openxmlformats-officedocument.presentationml.notesSlide+xml"/>
  <Override PartName="/ppt/charts/chart18.xml" ContentType="application/vnd.openxmlformats-officedocument.drawingml.chart+xml"/>
  <Override PartName="/ppt/notesSlides/notesSlide72.xml" ContentType="application/vnd.openxmlformats-officedocument.presentationml.notesSlide+xml"/>
  <Override PartName="/ppt/charts/chart19.xml" ContentType="application/vnd.openxmlformats-officedocument.drawingml.chart+xml"/>
  <Override PartName="/ppt/notesSlides/notesSlide73.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theme/themeOverride1.xml" ContentType="application/vnd.openxmlformats-officedocument.themeOverride+xml"/>
  <Override PartName="/ppt/charts/chart2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99" r:id="rId3"/>
    <p:sldMasterId id="2147483812" r:id="rId4"/>
    <p:sldMasterId id="2147483824" r:id="rId5"/>
    <p:sldMasterId id="2147483836" r:id="rId6"/>
    <p:sldMasterId id="2147483848" r:id="rId7"/>
    <p:sldMasterId id="2147483860" r:id="rId8"/>
    <p:sldMasterId id="2147483872" r:id="rId9"/>
    <p:sldMasterId id="2147483909" r:id="rId10"/>
    <p:sldMasterId id="2147483924" r:id="rId11"/>
    <p:sldMasterId id="2147483936" r:id="rId12"/>
    <p:sldMasterId id="2147483948" r:id="rId13"/>
    <p:sldMasterId id="2147483977" r:id="rId14"/>
    <p:sldMasterId id="2147484002" r:id="rId15"/>
    <p:sldMasterId id="2147484062" r:id="rId16"/>
    <p:sldMasterId id="2147484074" r:id="rId17"/>
    <p:sldMasterId id="2147484087" r:id="rId18"/>
    <p:sldMasterId id="2147484099" r:id="rId19"/>
    <p:sldMasterId id="2147484111" r:id="rId20"/>
    <p:sldMasterId id="2147484123" r:id="rId21"/>
    <p:sldMasterId id="2147484195" r:id="rId22"/>
    <p:sldMasterId id="2147484207" r:id="rId23"/>
    <p:sldMasterId id="2147484245" r:id="rId24"/>
    <p:sldMasterId id="2147484281" r:id="rId25"/>
    <p:sldMasterId id="2147484306" r:id="rId26"/>
    <p:sldMasterId id="2147484342" r:id="rId27"/>
    <p:sldMasterId id="2147484354" r:id="rId28"/>
    <p:sldMasterId id="2147484366" r:id="rId29"/>
    <p:sldMasterId id="2147484378" r:id="rId30"/>
    <p:sldMasterId id="2147484402" r:id="rId31"/>
    <p:sldMasterId id="2147484414" r:id="rId32"/>
    <p:sldMasterId id="2147484426" r:id="rId33"/>
    <p:sldMasterId id="2147484438" r:id="rId34"/>
    <p:sldMasterId id="2147484450" r:id="rId35"/>
    <p:sldMasterId id="2147484462" r:id="rId36"/>
    <p:sldMasterId id="2147484474" r:id="rId37"/>
    <p:sldMasterId id="2147484486" r:id="rId38"/>
    <p:sldMasterId id="2147484498" r:id="rId39"/>
    <p:sldMasterId id="2147484510" r:id="rId40"/>
    <p:sldMasterId id="2147484534" r:id="rId41"/>
    <p:sldMasterId id="2147484546" r:id="rId42"/>
    <p:sldMasterId id="2147484558" r:id="rId43"/>
    <p:sldMasterId id="2147484570" r:id="rId44"/>
    <p:sldMasterId id="2147484582" r:id="rId45"/>
    <p:sldMasterId id="2147484594" r:id="rId46"/>
    <p:sldMasterId id="2147484606" r:id="rId47"/>
    <p:sldMasterId id="2147484618" r:id="rId48"/>
    <p:sldMasterId id="2147484630" r:id="rId49"/>
    <p:sldMasterId id="2147484642" r:id="rId50"/>
    <p:sldMasterId id="2147484654" r:id="rId51"/>
    <p:sldMasterId id="2147484666" r:id="rId52"/>
    <p:sldMasterId id="2147484678" r:id="rId53"/>
    <p:sldMasterId id="2147484690" r:id="rId54"/>
    <p:sldMasterId id="2147484703" r:id="rId55"/>
    <p:sldMasterId id="2147484716" r:id="rId56"/>
    <p:sldMasterId id="2147484728" r:id="rId57"/>
  </p:sldMasterIdLst>
  <p:notesMasterIdLst>
    <p:notesMasterId r:id="rId264"/>
  </p:notesMasterIdLst>
  <p:handoutMasterIdLst>
    <p:handoutMasterId r:id="rId265"/>
  </p:handoutMasterIdLst>
  <p:sldIdLst>
    <p:sldId id="1309" r:id="rId58"/>
    <p:sldId id="1711" r:id="rId59"/>
    <p:sldId id="986" r:id="rId60"/>
    <p:sldId id="988" r:id="rId61"/>
    <p:sldId id="1554" r:id="rId62"/>
    <p:sldId id="1564" r:id="rId63"/>
    <p:sldId id="1555" r:id="rId64"/>
    <p:sldId id="1556" r:id="rId65"/>
    <p:sldId id="1557" r:id="rId66"/>
    <p:sldId id="1558" r:id="rId67"/>
    <p:sldId id="1559" r:id="rId68"/>
    <p:sldId id="1560" r:id="rId69"/>
    <p:sldId id="1641" r:id="rId70"/>
    <p:sldId id="1562" r:id="rId71"/>
    <p:sldId id="1563" r:id="rId72"/>
    <p:sldId id="1565" r:id="rId73"/>
    <p:sldId id="997" r:id="rId74"/>
    <p:sldId id="850" r:id="rId75"/>
    <p:sldId id="1324" r:id="rId76"/>
    <p:sldId id="1325" r:id="rId77"/>
    <p:sldId id="1326" r:id="rId78"/>
    <p:sldId id="1327" r:id="rId79"/>
    <p:sldId id="1328" r:id="rId80"/>
    <p:sldId id="1411" r:id="rId81"/>
    <p:sldId id="1297" r:id="rId82"/>
    <p:sldId id="1298" r:id="rId83"/>
    <p:sldId id="1329" r:id="rId84"/>
    <p:sldId id="1330" r:id="rId85"/>
    <p:sldId id="1331" r:id="rId86"/>
    <p:sldId id="1332" r:id="rId87"/>
    <p:sldId id="1299" r:id="rId88"/>
    <p:sldId id="864" r:id="rId89"/>
    <p:sldId id="1300" r:id="rId90"/>
    <p:sldId id="1301" r:id="rId91"/>
    <p:sldId id="1412" r:id="rId92"/>
    <p:sldId id="1413" r:id="rId93"/>
    <p:sldId id="1414" r:id="rId94"/>
    <p:sldId id="859" r:id="rId95"/>
    <p:sldId id="1001" r:id="rId96"/>
    <p:sldId id="866" r:id="rId97"/>
    <p:sldId id="867" r:id="rId98"/>
    <p:sldId id="1002" r:id="rId99"/>
    <p:sldId id="1003" r:id="rId100"/>
    <p:sldId id="1566" r:id="rId101"/>
    <p:sldId id="1568" r:id="rId102"/>
    <p:sldId id="1609" r:id="rId103"/>
    <p:sldId id="1610" r:id="rId104"/>
    <p:sldId id="1599" r:id="rId105"/>
    <p:sldId id="1571" r:id="rId106"/>
    <p:sldId id="1572" r:id="rId107"/>
    <p:sldId id="1573" r:id="rId108"/>
    <p:sldId id="1574" r:id="rId109"/>
    <p:sldId id="1575" r:id="rId110"/>
    <p:sldId id="1576" r:id="rId111"/>
    <p:sldId id="1577" r:id="rId112"/>
    <p:sldId id="1578" r:id="rId113"/>
    <p:sldId id="1579" r:id="rId114"/>
    <p:sldId id="1580" r:id="rId115"/>
    <p:sldId id="1581" r:id="rId116"/>
    <p:sldId id="1582" r:id="rId117"/>
    <p:sldId id="1583" r:id="rId118"/>
    <p:sldId id="1584" r:id="rId119"/>
    <p:sldId id="1600" r:id="rId120"/>
    <p:sldId id="1601" r:id="rId121"/>
    <p:sldId id="1602" r:id="rId122"/>
    <p:sldId id="1588" r:id="rId123"/>
    <p:sldId id="1603" r:id="rId124"/>
    <p:sldId id="1604" r:id="rId125"/>
    <p:sldId id="1605" r:id="rId126"/>
    <p:sldId id="1606" r:id="rId127"/>
    <p:sldId id="1608" r:id="rId128"/>
    <p:sldId id="1607" r:id="rId129"/>
    <p:sldId id="1567" r:id="rId130"/>
    <p:sldId id="1302" r:id="rId131"/>
    <p:sldId id="1004" r:id="rId132"/>
    <p:sldId id="1005" r:id="rId133"/>
    <p:sldId id="1310" r:id="rId134"/>
    <p:sldId id="1311" r:id="rId135"/>
    <p:sldId id="1312" r:id="rId136"/>
    <p:sldId id="1313" r:id="rId137"/>
    <p:sldId id="1314" r:id="rId138"/>
    <p:sldId id="1315" r:id="rId139"/>
    <p:sldId id="1316" r:id="rId140"/>
    <p:sldId id="1317" r:id="rId141"/>
    <p:sldId id="1318" r:id="rId142"/>
    <p:sldId id="1319" r:id="rId143"/>
    <p:sldId id="1320" r:id="rId144"/>
    <p:sldId id="1445" r:id="rId145"/>
    <p:sldId id="1446" r:id="rId146"/>
    <p:sldId id="1447" r:id="rId147"/>
    <p:sldId id="1448" r:id="rId148"/>
    <p:sldId id="1321" r:id="rId149"/>
    <p:sldId id="1322" r:id="rId150"/>
    <p:sldId id="1323" r:id="rId151"/>
    <p:sldId id="1613" r:id="rId152"/>
    <p:sldId id="1614" r:id="rId153"/>
    <p:sldId id="1642" r:id="rId154"/>
    <p:sldId id="1643" r:id="rId155"/>
    <p:sldId id="1644" r:id="rId156"/>
    <p:sldId id="1645" r:id="rId157"/>
    <p:sldId id="1646" r:id="rId158"/>
    <p:sldId id="1647" r:id="rId159"/>
    <p:sldId id="1648" r:id="rId160"/>
    <p:sldId id="1649" r:id="rId161"/>
    <p:sldId id="1650" r:id="rId162"/>
    <p:sldId id="1651" r:id="rId163"/>
    <p:sldId id="1652" r:id="rId164"/>
    <p:sldId id="1653" r:id="rId165"/>
    <p:sldId id="1654" r:id="rId166"/>
    <p:sldId id="1615" r:id="rId167"/>
    <p:sldId id="1616" r:id="rId168"/>
    <p:sldId id="1630" r:id="rId169"/>
    <p:sldId id="1612" r:id="rId170"/>
    <p:sldId id="1710" r:id="rId171"/>
    <p:sldId id="1655" r:id="rId172"/>
    <p:sldId id="1656" r:id="rId173"/>
    <p:sldId id="1657" r:id="rId174"/>
    <p:sldId id="1658" r:id="rId175"/>
    <p:sldId id="1659" r:id="rId176"/>
    <p:sldId id="1660" r:id="rId177"/>
    <p:sldId id="1661" r:id="rId178"/>
    <p:sldId id="1662" r:id="rId179"/>
    <p:sldId id="1663" r:id="rId180"/>
    <p:sldId id="1664" r:id="rId181"/>
    <p:sldId id="1665" r:id="rId182"/>
    <p:sldId id="1666" r:id="rId183"/>
    <p:sldId id="1667" r:id="rId184"/>
    <p:sldId id="1668" r:id="rId185"/>
    <p:sldId id="1669" r:id="rId186"/>
    <p:sldId id="1670" r:id="rId187"/>
    <p:sldId id="1671" r:id="rId188"/>
    <p:sldId id="1672" r:id="rId189"/>
    <p:sldId id="1673" r:id="rId190"/>
    <p:sldId id="1674" r:id="rId191"/>
    <p:sldId id="1675" r:id="rId192"/>
    <p:sldId id="1676" r:id="rId193"/>
    <p:sldId id="1677" r:id="rId194"/>
    <p:sldId id="1678" r:id="rId195"/>
    <p:sldId id="1679" r:id="rId196"/>
    <p:sldId id="1680" r:id="rId197"/>
    <p:sldId id="1681" r:id="rId198"/>
    <p:sldId id="1682" r:id="rId199"/>
    <p:sldId id="1683" r:id="rId200"/>
    <p:sldId id="1684" r:id="rId201"/>
    <p:sldId id="1685" r:id="rId202"/>
    <p:sldId id="1686" r:id="rId203"/>
    <p:sldId id="1687" r:id="rId204"/>
    <p:sldId id="1688" r:id="rId205"/>
    <p:sldId id="1689" r:id="rId206"/>
    <p:sldId id="1690" r:id="rId207"/>
    <p:sldId id="1691" r:id="rId208"/>
    <p:sldId id="1692" r:id="rId209"/>
    <p:sldId id="1693" r:id="rId210"/>
    <p:sldId id="1694" r:id="rId211"/>
    <p:sldId id="1695" r:id="rId212"/>
    <p:sldId id="1696" r:id="rId213"/>
    <p:sldId id="1697" r:id="rId214"/>
    <p:sldId id="1698" r:id="rId215"/>
    <p:sldId id="1699" r:id="rId216"/>
    <p:sldId id="1700" r:id="rId217"/>
    <p:sldId id="1701" r:id="rId218"/>
    <p:sldId id="1702" r:id="rId219"/>
    <p:sldId id="1703" r:id="rId220"/>
    <p:sldId id="1704" r:id="rId221"/>
    <p:sldId id="1705" r:id="rId222"/>
    <p:sldId id="1706" r:id="rId223"/>
    <p:sldId id="1707" r:id="rId224"/>
    <p:sldId id="1708" r:id="rId225"/>
    <p:sldId id="1709" r:id="rId226"/>
    <p:sldId id="1526" r:id="rId227"/>
    <p:sldId id="1415" r:id="rId228"/>
    <p:sldId id="1417" r:id="rId229"/>
    <p:sldId id="1418" r:id="rId230"/>
    <p:sldId id="1419" r:id="rId231"/>
    <p:sldId id="1420" r:id="rId232"/>
    <p:sldId id="1421" r:id="rId233"/>
    <p:sldId id="1423" r:id="rId234"/>
    <p:sldId id="1424" r:id="rId235"/>
    <p:sldId id="1425" r:id="rId236"/>
    <p:sldId id="1426" r:id="rId237"/>
    <p:sldId id="1428" r:id="rId238"/>
    <p:sldId id="1429" r:id="rId239"/>
    <p:sldId id="1430" r:id="rId240"/>
    <p:sldId id="1640" r:id="rId241"/>
    <p:sldId id="1631" r:id="rId242"/>
    <p:sldId id="1632" r:id="rId243"/>
    <p:sldId id="1633" r:id="rId244"/>
    <p:sldId id="1634" r:id="rId245"/>
    <p:sldId id="1635" r:id="rId246"/>
    <p:sldId id="1636" r:id="rId247"/>
    <p:sldId id="1637" r:id="rId248"/>
    <p:sldId id="1638" r:id="rId249"/>
    <p:sldId id="1639" r:id="rId250"/>
    <p:sldId id="1432" r:id="rId251"/>
    <p:sldId id="1433" r:id="rId252"/>
    <p:sldId id="1434" r:id="rId253"/>
    <p:sldId id="1435" r:id="rId254"/>
    <p:sldId id="1436" r:id="rId255"/>
    <p:sldId id="1437" r:id="rId256"/>
    <p:sldId id="1438" r:id="rId257"/>
    <p:sldId id="1439" r:id="rId258"/>
    <p:sldId id="1440" r:id="rId259"/>
    <p:sldId id="1441" r:id="rId260"/>
    <p:sldId id="1442" r:id="rId261"/>
    <p:sldId id="1443" r:id="rId262"/>
    <p:sldId id="1444" r:id="rId2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73" autoAdjust="0"/>
    <p:restoredTop sz="99219" autoAdjust="0"/>
  </p:normalViewPr>
  <p:slideViewPr>
    <p:cSldViewPr>
      <p:cViewPr varScale="1">
        <p:scale>
          <a:sx n="87" d="100"/>
          <a:sy n="87" d="100"/>
        </p:scale>
        <p:origin x="-384" y="-96"/>
      </p:cViewPr>
      <p:guideLst>
        <p:guide orient="horz" pos="2160"/>
        <p:guide pos="2880"/>
      </p:guideLst>
    </p:cSldViewPr>
  </p:slideViewPr>
  <p:outlineViewPr>
    <p:cViewPr>
      <p:scale>
        <a:sx n="33" d="100"/>
        <a:sy n="33" d="100"/>
      </p:scale>
      <p:origin x="0" y="131472"/>
    </p:cViewPr>
  </p:outlineViewPr>
  <p:notesTextViewPr>
    <p:cViewPr>
      <p:scale>
        <a:sx n="100" d="100"/>
        <a:sy n="100" d="100"/>
      </p:scale>
      <p:origin x="0" y="0"/>
    </p:cViewPr>
  </p:notesTextViewPr>
  <p:sorterViewPr>
    <p:cViewPr>
      <p:scale>
        <a:sx n="66" d="100"/>
        <a:sy n="66" d="100"/>
      </p:scale>
      <p:origin x="0" y="10064"/>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06" Type="http://schemas.openxmlformats.org/officeDocument/2006/relationships/slide" Target="slides/slide49.xml"/><Relationship Id="rId107" Type="http://schemas.openxmlformats.org/officeDocument/2006/relationships/slide" Target="slides/slide50.xml"/><Relationship Id="rId108" Type="http://schemas.openxmlformats.org/officeDocument/2006/relationships/slide" Target="slides/slide51.xml"/><Relationship Id="rId109" Type="http://schemas.openxmlformats.org/officeDocument/2006/relationships/slide" Target="slides/slide52.xml"/><Relationship Id="rId70" Type="http://schemas.openxmlformats.org/officeDocument/2006/relationships/slide" Target="slides/slide13.xml"/><Relationship Id="rId71" Type="http://schemas.openxmlformats.org/officeDocument/2006/relationships/slide" Target="slides/slide14.xml"/><Relationship Id="rId72" Type="http://schemas.openxmlformats.org/officeDocument/2006/relationships/slide" Target="slides/slide15.xml"/><Relationship Id="rId73" Type="http://schemas.openxmlformats.org/officeDocument/2006/relationships/slide" Target="slides/slide16.xml"/><Relationship Id="rId74" Type="http://schemas.openxmlformats.org/officeDocument/2006/relationships/slide" Target="slides/slide17.xml"/><Relationship Id="rId75" Type="http://schemas.openxmlformats.org/officeDocument/2006/relationships/slide" Target="slides/slide18.xml"/><Relationship Id="rId76" Type="http://schemas.openxmlformats.org/officeDocument/2006/relationships/slide" Target="slides/slide19.xml"/><Relationship Id="rId77" Type="http://schemas.openxmlformats.org/officeDocument/2006/relationships/slide" Target="slides/slide20.xml"/><Relationship Id="rId78" Type="http://schemas.openxmlformats.org/officeDocument/2006/relationships/slide" Target="slides/slide21.xml"/><Relationship Id="rId79" Type="http://schemas.openxmlformats.org/officeDocument/2006/relationships/slide" Target="slides/slide22.xml"/><Relationship Id="rId170" Type="http://schemas.openxmlformats.org/officeDocument/2006/relationships/slide" Target="slides/slide113.xml"/><Relationship Id="rId171" Type="http://schemas.openxmlformats.org/officeDocument/2006/relationships/slide" Target="slides/slide114.xml"/><Relationship Id="rId172" Type="http://schemas.openxmlformats.org/officeDocument/2006/relationships/slide" Target="slides/slide115.xml"/><Relationship Id="rId173" Type="http://schemas.openxmlformats.org/officeDocument/2006/relationships/slide" Target="slides/slide116.xml"/><Relationship Id="rId174" Type="http://schemas.openxmlformats.org/officeDocument/2006/relationships/slide" Target="slides/slide117.xml"/><Relationship Id="rId175" Type="http://schemas.openxmlformats.org/officeDocument/2006/relationships/slide" Target="slides/slide118.xml"/><Relationship Id="rId176" Type="http://schemas.openxmlformats.org/officeDocument/2006/relationships/slide" Target="slides/slide119.xml"/><Relationship Id="rId177" Type="http://schemas.openxmlformats.org/officeDocument/2006/relationships/slide" Target="slides/slide120.xml"/><Relationship Id="rId178" Type="http://schemas.openxmlformats.org/officeDocument/2006/relationships/slide" Target="slides/slide121.xml"/><Relationship Id="rId179" Type="http://schemas.openxmlformats.org/officeDocument/2006/relationships/slide" Target="slides/slide122.xml"/><Relationship Id="rId260" Type="http://schemas.openxmlformats.org/officeDocument/2006/relationships/slide" Target="slides/slide203.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261" Type="http://schemas.openxmlformats.org/officeDocument/2006/relationships/slide" Target="slides/slide204.xml"/><Relationship Id="rId262" Type="http://schemas.openxmlformats.org/officeDocument/2006/relationships/slide" Target="slides/slide205.xml"/><Relationship Id="rId263" Type="http://schemas.openxmlformats.org/officeDocument/2006/relationships/slide" Target="slides/slide206.xml"/><Relationship Id="rId264" Type="http://schemas.openxmlformats.org/officeDocument/2006/relationships/notesMaster" Target="notesMasters/notesMaster1.xml"/><Relationship Id="rId110" Type="http://schemas.openxmlformats.org/officeDocument/2006/relationships/slide" Target="slides/slide53.xml"/><Relationship Id="rId111" Type="http://schemas.openxmlformats.org/officeDocument/2006/relationships/slide" Target="slides/slide54.xml"/><Relationship Id="rId112" Type="http://schemas.openxmlformats.org/officeDocument/2006/relationships/slide" Target="slides/slide55.xml"/><Relationship Id="rId113" Type="http://schemas.openxmlformats.org/officeDocument/2006/relationships/slide" Target="slides/slide56.xml"/><Relationship Id="rId114" Type="http://schemas.openxmlformats.org/officeDocument/2006/relationships/slide" Target="slides/slide57.xml"/><Relationship Id="rId115" Type="http://schemas.openxmlformats.org/officeDocument/2006/relationships/slide" Target="slides/slide58.xml"/><Relationship Id="rId116" Type="http://schemas.openxmlformats.org/officeDocument/2006/relationships/slide" Target="slides/slide59.xml"/><Relationship Id="rId117" Type="http://schemas.openxmlformats.org/officeDocument/2006/relationships/slide" Target="slides/slide60.xml"/><Relationship Id="rId118" Type="http://schemas.openxmlformats.org/officeDocument/2006/relationships/slide" Target="slides/slide61.xml"/><Relationship Id="rId119" Type="http://schemas.openxmlformats.org/officeDocument/2006/relationships/slide" Target="slides/slide62.xml"/><Relationship Id="rId200" Type="http://schemas.openxmlformats.org/officeDocument/2006/relationships/slide" Target="slides/slide143.xml"/><Relationship Id="rId201" Type="http://schemas.openxmlformats.org/officeDocument/2006/relationships/slide" Target="slides/slide144.xml"/><Relationship Id="rId202" Type="http://schemas.openxmlformats.org/officeDocument/2006/relationships/slide" Target="slides/slide145.xml"/><Relationship Id="rId203" Type="http://schemas.openxmlformats.org/officeDocument/2006/relationships/slide" Target="slides/slide146.xml"/><Relationship Id="rId204" Type="http://schemas.openxmlformats.org/officeDocument/2006/relationships/slide" Target="slides/slide147.xml"/><Relationship Id="rId205" Type="http://schemas.openxmlformats.org/officeDocument/2006/relationships/slide" Target="slides/slide148.xml"/><Relationship Id="rId206" Type="http://schemas.openxmlformats.org/officeDocument/2006/relationships/slide" Target="slides/slide149.xml"/><Relationship Id="rId207" Type="http://schemas.openxmlformats.org/officeDocument/2006/relationships/slide" Target="slides/slide150.xml"/><Relationship Id="rId208" Type="http://schemas.openxmlformats.org/officeDocument/2006/relationships/slide" Target="slides/slide151.xml"/><Relationship Id="rId209" Type="http://schemas.openxmlformats.org/officeDocument/2006/relationships/slide" Target="slides/slide152.xml"/><Relationship Id="rId265" Type="http://schemas.openxmlformats.org/officeDocument/2006/relationships/handoutMaster" Target="handoutMasters/handoutMaster1.xml"/><Relationship Id="rId266" Type="http://schemas.openxmlformats.org/officeDocument/2006/relationships/printerSettings" Target="printerSettings/printerSettings1.bin"/><Relationship Id="rId267" Type="http://schemas.openxmlformats.org/officeDocument/2006/relationships/presProps" Target="presProps.xml"/><Relationship Id="rId268" Type="http://schemas.openxmlformats.org/officeDocument/2006/relationships/viewProps" Target="viewProps.xml"/><Relationship Id="rId26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80" Type="http://schemas.openxmlformats.org/officeDocument/2006/relationships/slide" Target="slides/slide23.xml"/><Relationship Id="rId81" Type="http://schemas.openxmlformats.org/officeDocument/2006/relationships/slide" Target="slides/slide24.xml"/><Relationship Id="rId82" Type="http://schemas.openxmlformats.org/officeDocument/2006/relationships/slide" Target="slides/slide25.xml"/><Relationship Id="rId83" Type="http://schemas.openxmlformats.org/officeDocument/2006/relationships/slide" Target="slides/slide26.xml"/><Relationship Id="rId84" Type="http://schemas.openxmlformats.org/officeDocument/2006/relationships/slide" Target="slides/slide27.xml"/><Relationship Id="rId85" Type="http://schemas.openxmlformats.org/officeDocument/2006/relationships/slide" Target="slides/slide28.xml"/><Relationship Id="rId86" Type="http://schemas.openxmlformats.org/officeDocument/2006/relationships/slide" Target="slides/slide29.xml"/><Relationship Id="rId87" Type="http://schemas.openxmlformats.org/officeDocument/2006/relationships/slide" Target="slides/slide30.xml"/><Relationship Id="rId88" Type="http://schemas.openxmlformats.org/officeDocument/2006/relationships/slide" Target="slides/slide31.xml"/><Relationship Id="rId89" Type="http://schemas.openxmlformats.org/officeDocument/2006/relationships/slide" Target="slides/slide32.xml"/><Relationship Id="rId180" Type="http://schemas.openxmlformats.org/officeDocument/2006/relationships/slide" Target="slides/slide123.xml"/><Relationship Id="rId181" Type="http://schemas.openxmlformats.org/officeDocument/2006/relationships/slide" Target="slides/slide124.xml"/><Relationship Id="rId182" Type="http://schemas.openxmlformats.org/officeDocument/2006/relationships/slide" Target="slides/slide125.xml"/><Relationship Id="rId183" Type="http://schemas.openxmlformats.org/officeDocument/2006/relationships/slide" Target="slides/slide126.xml"/><Relationship Id="rId184" Type="http://schemas.openxmlformats.org/officeDocument/2006/relationships/slide" Target="slides/slide127.xml"/><Relationship Id="rId185" Type="http://schemas.openxmlformats.org/officeDocument/2006/relationships/slide" Target="slides/slide128.xml"/><Relationship Id="rId186" Type="http://schemas.openxmlformats.org/officeDocument/2006/relationships/slide" Target="slides/slide129.xml"/><Relationship Id="rId187" Type="http://schemas.openxmlformats.org/officeDocument/2006/relationships/slide" Target="slides/slide130.xml"/><Relationship Id="rId188" Type="http://schemas.openxmlformats.org/officeDocument/2006/relationships/slide" Target="slides/slide131.xml"/><Relationship Id="rId189" Type="http://schemas.openxmlformats.org/officeDocument/2006/relationships/slide" Target="slides/slide132.xml"/><Relationship Id="rId270"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20" Type="http://schemas.openxmlformats.org/officeDocument/2006/relationships/slide" Target="slides/slide63.xml"/><Relationship Id="rId121" Type="http://schemas.openxmlformats.org/officeDocument/2006/relationships/slide" Target="slides/slide64.xml"/><Relationship Id="rId122" Type="http://schemas.openxmlformats.org/officeDocument/2006/relationships/slide" Target="slides/slide65.xml"/><Relationship Id="rId123" Type="http://schemas.openxmlformats.org/officeDocument/2006/relationships/slide" Target="slides/slide66.xml"/><Relationship Id="rId124" Type="http://schemas.openxmlformats.org/officeDocument/2006/relationships/slide" Target="slides/slide67.xml"/><Relationship Id="rId125" Type="http://schemas.openxmlformats.org/officeDocument/2006/relationships/slide" Target="slides/slide68.xml"/><Relationship Id="rId126" Type="http://schemas.openxmlformats.org/officeDocument/2006/relationships/slide" Target="slides/slide69.xml"/><Relationship Id="rId127" Type="http://schemas.openxmlformats.org/officeDocument/2006/relationships/slide" Target="slides/slide70.xml"/><Relationship Id="rId128" Type="http://schemas.openxmlformats.org/officeDocument/2006/relationships/slide" Target="slides/slide71.xml"/><Relationship Id="rId129" Type="http://schemas.openxmlformats.org/officeDocument/2006/relationships/slide" Target="slides/slide72.xml"/><Relationship Id="rId210" Type="http://schemas.openxmlformats.org/officeDocument/2006/relationships/slide" Target="slides/slide153.xml"/><Relationship Id="rId211" Type="http://schemas.openxmlformats.org/officeDocument/2006/relationships/slide" Target="slides/slide154.xml"/><Relationship Id="rId212" Type="http://schemas.openxmlformats.org/officeDocument/2006/relationships/slide" Target="slides/slide155.xml"/><Relationship Id="rId213" Type="http://schemas.openxmlformats.org/officeDocument/2006/relationships/slide" Target="slides/slide156.xml"/><Relationship Id="rId214" Type="http://schemas.openxmlformats.org/officeDocument/2006/relationships/slide" Target="slides/slide157.xml"/><Relationship Id="rId215" Type="http://schemas.openxmlformats.org/officeDocument/2006/relationships/slide" Target="slides/slide158.xml"/><Relationship Id="rId216" Type="http://schemas.openxmlformats.org/officeDocument/2006/relationships/slide" Target="slides/slide159.xml"/><Relationship Id="rId217" Type="http://schemas.openxmlformats.org/officeDocument/2006/relationships/slide" Target="slides/slide160.xml"/><Relationship Id="rId218" Type="http://schemas.openxmlformats.org/officeDocument/2006/relationships/slide" Target="slides/slide161.xml"/><Relationship Id="rId219" Type="http://schemas.openxmlformats.org/officeDocument/2006/relationships/slide" Target="slides/slide162.xml"/><Relationship Id="rId90" Type="http://schemas.openxmlformats.org/officeDocument/2006/relationships/slide" Target="slides/slide33.xml"/><Relationship Id="rId91" Type="http://schemas.openxmlformats.org/officeDocument/2006/relationships/slide" Target="slides/slide34.xml"/><Relationship Id="rId92" Type="http://schemas.openxmlformats.org/officeDocument/2006/relationships/slide" Target="slides/slide35.xml"/><Relationship Id="rId93" Type="http://schemas.openxmlformats.org/officeDocument/2006/relationships/slide" Target="slides/slide36.xml"/><Relationship Id="rId94" Type="http://schemas.openxmlformats.org/officeDocument/2006/relationships/slide" Target="slides/slide37.xml"/><Relationship Id="rId95" Type="http://schemas.openxmlformats.org/officeDocument/2006/relationships/slide" Target="slides/slide38.xml"/><Relationship Id="rId96" Type="http://schemas.openxmlformats.org/officeDocument/2006/relationships/slide" Target="slides/slide39.xml"/><Relationship Id="rId97" Type="http://schemas.openxmlformats.org/officeDocument/2006/relationships/slide" Target="slides/slide40.xml"/><Relationship Id="rId98" Type="http://schemas.openxmlformats.org/officeDocument/2006/relationships/slide" Target="slides/slide41.xml"/><Relationship Id="rId99" Type="http://schemas.openxmlformats.org/officeDocument/2006/relationships/slide" Target="slides/slide42.xml"/><Relationship Id="rId190" Type="http://schemas.openxmlformats.org/officeDocument/2006/relationships/slide" Target="slides/slide133.xml"/><Relationship Id="rId191" Type="http://schemas.openxmlformats.org/officeDocument/2006/relationships/slide" Target="slides/slide134.xml"/><Relationship Id="rId192" Type="http://schemas.openxmlformats.org/officeDocument/2006/relationships/slide" Target="slides/slide135.xml"/><Relationship Id="rId193" Type="http://schemas.openxmlformats.org/officeDocument/2006/relationships/slide" Target="slides/slide136.xml"/><Relationship Id="rId194" Type="http://schemas.openxmlformats.org/officeDocument/2006/relationships/slide" Target="slides/slide137.xml"/><Relationship Id="rId195" Type="http://schemas.openxmlformats.org/officeDocument/2006/relationships/slide" Target="slides/slide138.xml"/><Relationship Id="rId196" Type="http://schemas.openxmlformats.org/officeDocument/2006/relationships/slide" Target="slides/slide139.xml"/><Relationship Id="rId197" Type="http://schemas.openxmlformats.org/officeDocument/2006/relationships/slide" Target="slides/slide140.xml"/><Relationship Id="rId198" Type="http://schemas.openxmlformats.org/officeDocument/2006/relationships/slide" Target="slides/slide141.xml"/><Relationship Id="rId199" Type="http://schemas.openxmlformats.org/officeDocument/2006/relationships/slide" Target="slides/slide142.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130" Type="http://schemas.openxmlformats.org/officeDocument/2006/relationships/slide" Target="slides/slide73.xml"/><Relationship Id="rId131" Type="http://schemas.openxmlformats.org/officeDocument/2006/relationships/slide" Target="slides/slide74.xml"/><Relationship Id="rId132" Type="http://schemas.openxmlformats.org/officeDocument/2006/relationships/slide" Target="slides/slide75.xml"/><Relationship Id="rId133" Type="http://schemas.openxmlformats.org/officeDocument/2006/relationships/slide" Target="slides/slide76.xml"/><Relationship Id="rId220" Type="http://schemas.openxmlformats.org/officeDocument/2006/relationships/slide" Target="slides/slide163.xml"/><Relationship Id="rId221" Type="http://schemas.openxmlformats.org/officeDocument/2006/relationships/slide" Target="slides/slide164.xml"/><Relationship Id="rId222" Type="http://schemas.openxmlformats.org/officeDocument/2006/relationships/slide" Target="slides/slide165.xml"/><Relationship Id="rId223" Type="http://schemas.openxmlformats.org/officeDocument/2006/relationships/slide" Target="slides/slide166.xml"/><Relationship Id="rId224" Type="http://schemas.openxmlformats.org/officeDocument/2006/relationships/slide" Target="slides/slide167.xml"/><Relationship Id="rId225" Type="http://schemas.openxmlformats.org/officeDocument/2006/relationships/slide" Target="slides/slide168.xml"/><Relationship Id="rId226" Type="http://schemas.openxmlformats.org/officeDocument/2006/relationships/slide" Target="slides/slide169.xml"/><Relationship Id="rId227" Type="http://schemas.openxmlformats.org/officeDocument/2006/relationships/slide" Target="slides/slide170.xml"/><Relationship Id="rId228" Type="http://schemas.openxmlformats.org/officeDocument/2006/relationships/slide" Target="slides/slide171.xml"/><Relationship Id="rId229" Type="http://schemas.openxmlformats.org/officeDocument/2006/relationships/slide" Target="slides/slide172.xml"/><Relationship Id="rId134" Type="http://schemas.openxmlformats.org/officeDocument/2006/relationships/slide" Target="slides/slide77.xml"/><Relationship Id="rId135" Type="http://schemas.openxmlformats.org/officeDocument/2006/relationships/slide" Target="slides/slide78.xml"/><Relationship Id="rId136" Type="http://schemas.openxmlformats.org/officeDocument/2006/relationships/slide" Target="slides/slide79.xml"/><Relationship Id="rId137" Type="http://schemas.openxmlformats.org/officeDocument/2006/relationships/slide" Target="slides/slide80.xml"/><Relationship Id="rId138" Type="http://schemas.openxmlformats.org/officeDocument/2006/relationships/slide" Target="slides/slide81.xml"/><Relationship Id="rId139" Type="http://schemas.openxmlformats.org/officeDocument/2006/relationships/slide" Target="slides/slide82.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40" Type="http://schemas.openxmlformats.org/officeDocument/2006/relationships/slide" Target="slides/slide83.xml"/><Relationship Id="rId141" Type="http://schemas.openxmlformats.org/officeDocument/2006/relationships/slide" Target="slides/slide84.xml"/><Relationship Id="rId142" Type="http://schemas.openxmlformats.org/officeDocument/2006/relationships/slide" Target="slides/slide85.xml"/><Relationship Id="rId143" Type="http://schemas.openxmlformats.org/officeDocument/2006/relationships/slide" Target="slides/slide86.xml"/><Relationship Id="rId144" Type="http://schemas.openxmlformats.org/officeDocument/2006/relationships/slide" Target="slides/slide87.xml"/><Relationship Id="rId145" Type="http://schemas.openxmlformats.org/officeDocument/2006/relationships/slide" Target="slides/slide88.xml"/><Relationship Id="rId146" Type="http://schemas.openxmlformats.org/officeDocument/2006/relationships/slide" Target="slides/slide89.xml"/><Relationship Id="rId147" Type="http://schemas.openxmlformats.org/officeDocument/2006/relationships/slide" Target="slides/slide90.xml"/><Relationship Id="rId148" Type="http://schemas.openxmlformats.org/officeDocument/2006/relationships/slide" Target="slides/slide91.xml"/><Relationship Id="rId149" Type="http://schemas.openxmlformats.org/officeDocument/2006/relationships/slide" Target="slides/slide92.xml"/><Relationship Id="rId230" Type="http://schemas.openxmlformats.org/officeDocument/2006/relationships/slide" Target="slides/slide173.xml"/><Relationship Id="rId231" Type="http://schemas.openxmlformats.org/officeDocument/2006/relationships/slide" Target="slides/slide174.xml"/><Relationship Id="rId232" Type="http://schemas.openxmlformats.org/officeDocument/2006/relationships/slide" Target="slides/slide175.xml"/><Relationship Id="rId233" Type="http://schemas.openxmlformats.org/officeDocument/2006/relationships/slide" Target="slides/slide176.xml"/><Relationship Id="rId234" Type="http://schemas.openxmlformats.org/officeDocument/2006/relationships/slide" Target="slides/slide177.xml"/><Relationship Id="rId235" Type="http://schemas.openxmlformats.org/officeDocument/2006/relationships/slide" Target="slides/slide178.xml"/><Relationship Id="rId236" Type="http://schemas.openxmlformats.org/officeDocument/2006/relationships/slide" Target="slides/slide179.xml"/><Relationship Id="rId237" Type="http://schemas.openxmlformats.org/officeDocument/2006/relationships/slide" Target="slides/slide180.xml"/><Relationship Id="rId238" Type="http://schemas.openxmlformats.org/officeDocument/2006/relationships/slide" Target="slides/slide181.xml"/><Relationship Id="rId239" Type="http://schemas.openxmlformats.org/officeDocument/2006/relationships/slide" Target="slides/slide182.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 Target="slides/slide1.xml"/><Relationship Id="rId59" Type="http://schemas.openxmlformats.org/officeDocument/2006/relationships/slide" Target="slides/slide2.xml"/><Relationship Id="rId150" Type="http://schemas.openxmlformats.org/officeDocument/2006/relationships/slide" Target="slides/slide93.xml"/><Relationship Id="rId151" Type="http://schemas.openxmlformats.org/officeDocument/2006/relationships/slide" Target="slides/slide94.xml"/><Relationship Id="rId152" Type="http://schemas.openxmlformats.org/officeDocument/2006/relationships/slide" Target="slides/slide95.xml"/><Relationship Id="rId153" Type="http://schemas.openxmlformats.org/officeDocument/2006/relationships/slide" Target="slides/slide96.xml"/><Relationship Id="rId154" Type="http://schemas.openxmlformats.org/officeDocument/2006/relationships/slide" Target="slides/slide97.xml"/><Relationship Id="rId155" Type="http://schemas.openxmlformats.org/officeDocument/2006/relationships/slide" Target="slides/slide98.xml"/><Relationship Id="rId156" Type="http://schemas.openxmlformats.org/officeDocument/2006/relationships/slide" Target="slides/slide99.xml"/><Relationship Id="rId157" Type="http://schemas.openxmlformats.org/officeDocument/2006/relationships/slide" Target="slides/slide100.xml"/><Relationship Id="rId158" Type="http://schemas.openxmlformats.org/officeDocument/2006/relationships/slide" Target="slides/slide101.xml"/><Relationship Id="rId159" Type="http://schemas.openxmlformats.org/officeDocument/2006/relationships/slide" Target="slides/slide102.xml"/><Relationship Id="rId240" Type="http://schemas.openxmlformats.org/officeDocument/2006/relationships/slide" Target="slides/slide183.xml"/><Relationship Id="rId241" Type="http://schemas.openxmlformats.org/officeDocument/2006/relationships/slide" Target="slides/slide184.xml"/><Relationship Id="rId242" Type="http://schemas.openxmlformats.org/officeDocument/2006/relationships/slide" Target="slides/slide185.xml"/><Relationship Id="rId243" Type="http://schemas.openxmlformats.org/officeDocument/2006/relationships/slide" Target="slides/slide186.xml"/><Relationship Id="rId244" Type="http://schemas.openxmlformats.org/officeDocument/2006/relationships/slide" Target="slides/slide187.xml"/><Relationship Id="rId245" Type="http://schemas.openxmlformats.org/officeDocument/2006/relationships/slide" Target="slides/slide188.xml"/><Relationship Id="rId246" Type="http://schemas.openxmlformats.org/officeDocument/2006/relationships/slide" Target="slides/slide189.xml"/><Relationship Id="rId247" Type="http://schemas.openxmlformats.org/officeDocument/2006/relationships/slide" Target="slides/slide190.xml"/><Relationship Id="rId248" Type="http://schemas.openxmlformats.org/officeDocument/2006/relationships/slide" Target="slides/slide191.xml"/><Relationship Id="rId249" Type="http://schemas.openxmlformats.org/officeDocument/2006/relationships/slide" Target="slides/slide192.xml"/><Relationship Id="rId60" Type="http://schemas.openxmlformats.org/officeDocument/2006/relationships/slide" Target="slides/slide3.xml"/><Relationship Id="rId61" Type="http://schemas.openxmlformats.org/officeDocument/2006/relationships/slide" Target="slides/slide4.xml"/><Relationship Id="rId62" Type="http://schemas.openxmlformats.org/officeDocument/2006/relationships/slide" Target="slides/slide5.xml"/><Relationship Id="rId63" Type="http://schemas.openxmlformats.org/officeDocument/2006/relationships/slide" Target="slides/slide6.xml"/><Relationship Id="rId64" Type="http://schemas.openxmlformats.org/officeDocument/2006/relationships/slide" Target="slides/slide7.xml"/><Relationship Id="rId65" Type="http://schemas.openxmlformats.org/officeDocument/2006/relationships/slide" Target="slides/slide8.xml"/><Relationship Id="rId66" Type="http://schemas.openxmlformats.org/officeDocument/2006/relationships/slide" Target="slides/slide9.xml"/><Relationship Id="rId67" Type="http://schemas.openxmlformats.org/officeDocument/2006/relationships/slide" Target="slides/slide10.xml"/><Relationship Id="rId68" Type="http://schemas.openxmlformats.org/officeDocument/2006/relationships/slide" Target="slides/slide11.xml"/><Relationship Id="rId69" Type="http://schemas.openxmlformats.org/officeDocument/2006/relationships/slide" Target="slides/slide12.xml"/><Relationship Id="rId160" Type="http://schemas.openxmlformats.org/officeDocument/2006/relationships/slide" Target="slides/slide103.xml"/><Relationship Id="rId161" Type="http://schemas.openxmlformats.org/officeDocument/2006/relationships/slide" Target="slides/slide104.xml"/><Relationship Id="rId162" Type="http://schemas.openxmlformats.org/officeDocument/2006/relationships/slide" Target="slides/slide105.xml"/><Relationship Id="rId163" Type="http://schemas.openxmlformats.org/officeDocument/2006/relationships/slide" Target="slides/slide106.xml"/><Relationship Id="rId164" Type="http://schemas.openxmlformats.org/officeDocument/2006/relationships/slide" Target="slides/slide107.xml"/><Relationship Id="rId165" Type="http://schemas.openxmlformats.org/officeDocument/2006/relationships/slide" Target="slides/slide108.xml"/><Relationship Id="rId166" Type="http://schemas.openxmlformats.org/officeDocument/2006/relationships/slide" Target="slides/slide109.xml"/><Relationship Id="rId167" Type="http://schemas.openxmlformats.org/officeDocument/2006/relationships/slide" Target="slides/slide110.xml"/><Relationship Id="rId168" Type="http://schemas.openxmlformats.org/officeDocument/2006/relationships/slide" Target="slides/slide111.xml"/><Relationship Id="rId169" Type="http://schemas.openxmlformats.org/officeDocument/2006/relationships/slide" Target="slides/slide112.xml"/><Relationship Id="rId250" Type="http://schemas.openxmlformats.org/officeDocument/2006/relationships/slide" Target="slides/slide193.xml"/><Relationship Id="rId251" Type="http://schemas.openxmlformats.org/officeDocument/2006/relationships/slide" Target="slides/slide194.xml"/><Relationship Id="rId252" Type="http://schemas.openxmlformats.org/officeDocument/2006/relationships/slide" Target="slides/slide195.xml"/><Relationship Id="rId253" Type="http://schemas.openxmlformats.org/officeDocument/2006/relationships/slide" Target="slides/slide196.xml"/><Relationship Id="rId254" Type="http://schemas.openxmlformats.org/officeDocument/2006/relationships/slide" Target="slides/slide197.xml"/><Relationship Id="rId255" Type="http://schemas.openxmlformats.org/officeDocument/2006/relationships/slide" Target="slides/slide198.xml"/><Relationship Id="rId256" Type="http://schemas.openxmlformats.org/officeDocument/2006/relationships/slide" Target="slides/slide199.xml"/><Relationship Id="rId257" Type="http://schemas.openxmlformats.org/officeDocument/2006/relationships/slide" Target="slides/slide200.xml"/><Relationship Id="rId258" Type="http://schemas.openxmlformats.org/officeDocument/2006/relationships/slide" Target="slides/slide201.xml"/><Relationship Id="rId259" Type="http://schemas.openxmlformats.org/officeDocument/2006/relationships/slide" Target="slides/slide202.xml"/><Relationship Id="rId100" Type="http://schemas.openxmlformats.org/officeDocument/2006/relationships/slide" Target="slides/slide43.xml"/><Relationship Id="rId101" Type="http://schemas.openxmlformats.org/officeDocument/2006/relationships/slide" Target="slides/slide44.xml"/><Relationship Id="rId102" Type="http://schemas.openxmlformats.org/officeDocument/2006/relationships/slide" Target="slides/slide45.xml"/><Relationship Id="rId103" Type="http://schemas.openxmlformats.org/officeDocument/2006/relationships/slide" Target="slides/slide46.xml"/><Relationship Id="rId104" Type="http://schemas.openxmlformats.org/officeDocument/2006/relationships/slide" Target="slides/slide47.xml"/><Relationship Id="rId105"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OS:Users:donghyu1:Desktop:Excel:Qual.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vboxsrv\shared\samsung%20page%20copy\PageCopy_Power_v2.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yoonh\Desktop\figs2-stacked-win.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yoonh\Desktop\figs2-stacked-wi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2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jjm:Documents:SAFARI:hpl:cal:CAL:qual_graphs.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boxsrv\Dropbox\Research\22_DRAM_TLDRAM\CameraReady\useful\tldram_tren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vboxsrv\Dropbox\Research\22_DRAM_TLDRAM\CameraReady\useful\tldram_tren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vboxsrv\Dropbox\hpca_slid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vboxsrv\Dropbox\hpca_slid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Donghyuk\My%20Documents\qua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Donghyuk\My%20Documents\qu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532595587714"/>
          <c:y val="0.180294865485564"/>
          <c:w val="0.677767373672885"/>
          <c:h val="0.591493807414698"/>
        </c:manualLayout>
      </c:layout>
      <c:lineChart>
        <c:grouping val="standard"/>
        <c:varyColors val="0"/>
        <c:ser>
          <c:idx val="0"/>
          <c:order val="0"/>
          <c:tx>
            <c:strRef>
              <c:f>Trend!$C$42</c:f>
              <c:strCache>
                <c:ptCount val="1"/>
                <c:pt idx="0">
                  <c:v>Capacity</c:v>
                </c:pt>
              </c:strCache>
            </c:strRef>
          </c:tx>
          <c:marker>
            <c:symbol val="triangle"/>
            <c:size val="12"/>
          </c:marker>
          <c:cat>
            <c:numRef>
              <c:f>Trend!$D$41:$H$41</c:f>
              <c:numCache>
                <c:formatCode>General</c:formatCode>
                <c:ptCount val="5"/>
                <c:pt idx="0">
                  <c:v>2000.0</c:v>
                </c:pt>
                <c:pt idx="1">
                  <c:v>2003.0</c:v>
                </c:pt>
                <c:pt idx="2">
                  <c:v>2006.0</c:v>
                </c:pt>
                <c:pt idx="3">
                  <c:v>2008.0</c:v>
                </c:pt>
                <c:pt idx="4">
                  <c:v>2011.0</c:v>
                </c:pt>
              </c:numCache>
            </c:numRef>
          </c:cat>
          <c:val>
            <c:numRef>
              <c:f>Trend!$D$42:$H$42</c:f>
              <c:numCache>
                <c:formatCode>General</c:formatCode>
                <c:ptCount val="5"/>
                <c:pt idx="0">
                  <c:v>0.125</c:v>
                </c:pt>
                <c:pt idx="1">
                  <c:v>0.25</c:v>
                </c:pt>
                <c:pt idx="2">
                  <c:v>0.5</c:v>
                </c:pt>
                <c:pt idx="3">
                  <c:v>1.0</c:v>
                </c:pt>
                <c:pt idx="4">
                  <c:v>2.0</c:v>
                </c:pt>
              </c:numCache>
            </c:numRef>
          </c:val>
          <c:smooth val="0"/>
        </c:ser>
        <c:dLbls>
          <c:showLegendKey val="0"/>
          <c:showVal val="0"/>
          <c:showCatName val="0"/>
          <c:showSerName val="0"/>
          <c:showPercent val="0"/>
          <c:showBubbleSize val="0"/>
        </c:dLbls>
        <c:marker val="1"/>
        <c:smooth val="0"/>
        <c:axId val="1580702680"/>
        <c:axId val="1545121288"/>
      </c:lineChart>
      <c:lineChart>
        <c:grouping val="standard"/>
        <c:varyColors val="0"/>
        <c:ser>
          <c:idx val="1"/>
          <c:order val="1"/>
          <c:tx>
            <c:strRef>
              <c:f>Trend!$C$43</c:f>
              <c:strCache>
                <c:ptCount val="1"/>
                <c:pt idx="0">
                  <c:v>Latency (tRC)</c:v>
                </c:pt>
              </c:strCache>
            </c:strRef>
          </c:tx>
          <c:marker>
            <c:symbol val="square"/>
            <c:size val="10"/>
          </c:marker>
          <c:cat>
            <c:numRef>
              <c:f>Trend!$D$41:$H$41</c:f>
              <c:numCache>
                <c:formatCode>General</c:formatCode>
                <c:ptCount val="5"/>
                <c:pt idx="0">
                  <c:v>2000.0</c:v>
                </c:pt>
                <c:pt idx="1">
                  <c:v>2003.0</c:v>
                </c:pt>
                <c:pt idx="2">
                  <c:v>2006.0</c:v>
                </c:pt>
                <c:pt idx="3">
                  <c:v>2008.0</c:v>
                </c:pt>
                <c:pt idx="4">
                  <c:v>2011.0</c:v>
                </c:pt>
              </c:numCache>
            </c:numRef>
          </c:cat>
          <c:val>
            <c:numRef>
              <c:f>Trend!$D$43:$H$43</c:f>
              <c:numCache>
                <c:formatCode>General</c:formatCode>
                <c:ptCount val="5"/>
                <c:pt idx="0">
                  <c:v>65.0</c:v>
                </c:pt>
                <c:pt idx="1">
                  <c:v>60.0</c:v>
                </c:pt>
                <c:pt idx="2">
                  <c:v>57.5</c:v>
                </c:pt>
                <c:pt idx="3">
                  <c:v>49.5</c:v>
                </c:pt>
                <c:pt idx="4">
                  <c:v>47.91</c:v>
                </c:pt>
              </c:numCache>
            </c:numRef>
          </c:val>
          <c:smooth val="0"/>
        </c:ser>
        <c:dLbls>
          <c:showLegendKey val="0"/>
          <c:showVal val="0"/>
          <c:showCatName val="0"/>
          <c:showSerName val="0"/>
          <c:showPercent val="0"/>
          <c:showBubbleSize val="0"/>
        </c:dLbls>
        <c:marker val="1"/>
        <c:smooth val="0"/>
        <c:axId val="1496016136"/>
        <c:axId val="1662329816"/>
      </c:lineChart>
      <c:catAx>
        <c:axId val="1580702680"/>
        <c:scaling>
          <c:orientation val="minMax"/>
        </c:scaling>
        <c:delete val="0"/>
        <c:axPos val="b"/>
        <c:title>
          <c:tx>
            <c:rich>
              <a:bodyPr/>
              <a:lstStyle/>
              <a:p>
                <a:pPr>
                  <a:defRPr sz="2800"/>
                </a:pPr>
                <a:r>
                  <a:rPr lang="en-US" sz="2800"/>
                  <a:t>Year</a:t>
                </a:r>
              </a:p>
            </c:rich>
          </c:tx>
          <c:layout>
            <c:manualLayout>
              <c:xMode val="edge"/>
              <c:yMode val="edge"/>
              <c:x val="0.450371237379111"/>
              <c:y val="0.894271038385827"/>
            </c:manualLayout>
          </c:layout>
          <c:overlay val="0"/>
        </c:title>
        <c:numFmt formatCode="General" sourceLinked="1"/>
        <c:majorTickMark val="out"/>
        <c:minorTickMark val="none"/>
        <c:tickLblPos val="nextTo"/>
        <c:txPr>
          <a:bodyPr/>
          <a:lstStyle/>
          <a:p>
            <a:pPr>
              <a:defRPr sz="2400"/>
            </a:pPr>
            <a:endParaRPr lang="en-US"/>
          </a:p>
        </c:txPr>
        <c:crossAx val="1545121288"/>
        <c:crosses val="autoZero"/>
        <c:auto val="1"/>
        <c:lblAlgn val="ctr"/>
        <c:lblOffset val="100"/>
        <c:noMultiLvlLbl val="0"/>
      </c:catAx>
      <c:valAx>
        <c:axId val="1545121288"/>
        <c:scaling>
          <c:orientation val="minMax"/>
        </c:scaling>
        <c:delete val="0"/>
        <c:axPos val="l"/>
        <c:majorGridlines/>
        <c:title>
          <c:tx>
            <c:rich>
              <a:bodyPr rot="-5400000" vert="horz"/>
              <a:lstStyle/>
              <a:p>
                <a:pPr>
                  <a:defRPr sz="2800">
                    <a:solidFill>
                      <a:schemeClr val="accent1"/>
                    </a:solidFill>
                  </a:defRPr>
                </a:pPr>
                <a:r>
                  <a:rPr lang="en-US" sz="2800" dirty="0">
                    <a:solidFill>
                      <a:schemeClr val="accent1"/>
                    </a:solidFill>
                  </a:rPr>
                  <a:t>Capacity (Gb)</a:t>
                </a:r>
              </a:p>
            </c:rich>
          </c:tx>
          <c:layout/>
          <c:overlay val="0"/>
        </c:title>
        <c:numFmt formatCode="#,##0.0" sourceLinked="0"/>
        <c:majorTickMark val="out"/>
        <c:minorTickMark val="none"/>
        <c:tickLblPos val="nextTo"/>
        <c:txPr>
          <a:bodyPr/>
          <a:lstStyle/>
          <a:p>
            <a:pPr>
              <a:defRPr sz="2400">
                <a:solidFill>
                  <a:schemeClr val="tx1"/>
                </a:solidFill>
              </a:defRPr>
            </a:pPr>
            <a:endParaRPr lang="en-US"/>
          </a:p>
        </c:txPr>
        <c:crossAx val="1580702680"/>
        <c:crosses val="autoZero"/>
        <c:crossBetween val="between"/>
      </c:valAx>
      <c:valAx>
        <c:axId val="1662329816"/>
        <c:scaling>
          <c:orientation val="minMax"/>
          <c:max val="100.0"/>
        </c:scaling>
        <c:delete val="0"/>
        <c:axPos val="r"/>
        <c:title>
          <c:tx>
            <c:rich>
              <a:bodyPr rot="-5400000" vert="horz"/>
              <a:lstStyle/>
              <a:p>
                <a:pPr>
                  <a:defRPr sz="2800">
                    <a:solidFill>
                      <a:schemeClr val="accent2"/>
                    </a:solidFill>
                  </a:defRPr>
                </a:pPr>
                <a:r>
                  <a:rPr lang="en-US" sz="2800">
                    <a:solidFill>
                      <a:schemeClr val="accent2"/>
                    </a:solidFill>
                  </a:rPr>
                  <a:t>Latency (ns)</a:t>
                </a:r>
              </a:p>
            </c:rich>
          </c:tx>
          <c:layout/>
          <c:overlay val="0"/>
        </c:title>
        <c:numFmt formatCode="General" sourceLinked="1"/>
        <c:majorTickMark val="out"/>
        <c:minorTickMark val="none"/>
        <c:tickLblPos val="nextTo"/>
        <c:txPr>
          <a:bodyPr/>
          <a:lstStyle/>
          <a:p>
            <a:pPr>
              <a:defRPr sz="2400"/>
            </a:pPr>
            <a:endParaRPr lang="en-US"/>
          </a:p>
        </c:txPr>
        <c:crossAx val="1496016136"/>
        <c:crosses val="max"/>
        <c:crossBetween val="between"/>
        <c:majorUnit val="20.0"/>
      </c:valAx>
      <c:catAx>
        <c:axId val="1496016136"/>
        <c:scaling>
          <c:orientation val="minMax"/>
        </c:scaling>
        <c:delete val="1"/>
        <c:axPos val="b"/>
        <c:numFmt formatCode="General" sourceLinked="1"/>
        <c:majorTickMark val="out"/>
        <c:minorTickMark val="none"/>
        <c:tickLblPos val="nextTo"/>
        <c:crossAx val="1662329816"/>
        <c:crosses val="autoZero"/>
        <c:auto val="1"/>
        <c:lblAlgn val="ctr"/>
        <c:lblOffset val="100"/>
        <c:noMultiLvlLbl val="0"/>
      </c:catAx>
    </c:plotArea>
    <c:legend>
      <c:legendPos val="t"/>
      <c:layout/>
      <c:overlay val="0"/>
      <c:txPr>
        <a:bodyPr/>
        <a:lstStyle/>
        <a:p>
          <a:pPr>
            <a:defRPr sz="2800"/>
          </a:pPr>
          <a:endParaRPr lang="en-US"/>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960691731135831"/>
          <c:y val="0.0541115733174863"/>
          <c:w val="0.836306448725609"/>
          <c:h val="0.767864111325707"/>
        </c:manualLayout>
      </c:layout>
      <c:barChart>
        <c:barDir val="col"/>
        <c:grouping val="clustered"/>
        <c:varyColors val="0"/>
        <c:ser>
          <c:idx val="0"/>
          <c:order val="0"/>
          <c:tx>
            <c:strRef>
              <c:f>Sheet4!$B$20</c:f>
              <c:strCache>
                <c:ptCount val="1"/>
                <c:pt idx="0">
                  <c:v>Performance Improvement</c:v>
                </c:pt>
              </c:strCache>
            </c:strRef>
          </c:tx>
          <c:invertIfNegative val="0"/>
          <c:cat>
            <c:numRef>
              <c:f>Sheet4!$C$19:$K$19</c:f>
              <c:numCache>
                <c:formatCode>General</c:formatCode>
                <c:ptCount val="9"/>
                <c:pt idx="0">
                  <c:v>1.0</c:v>
                </c:pt>
                <c:pt idx="1">
                  <c:v>2.0</c:v>
                </c:pt>
                <c:pt idx="2">
                  <c:v>4.0</c:v>
                </c:pt>
                <c:pt idx="3">
                  <c:v>8.0</c:v>
                </c:pt>
                <c:pt idx="4">
                  <c:v>16.0</c:v>
                </c:pt>
                <c:pt idx="5">
                  <c:v>32.0</c:v>
                </c:pt>
                <c:pt idx="6">
                  <c:v>64.0</c:v>
                </c:pt>
                <c:pt idx="7">
                  <c:v>128.0</c:v>
                </c:pt>
                <c:pt idx="8">
                  <c:v>256.0</c:v>
                </c:pt>
              </c:numCache>
            </c:numRef>
          </c:cat>
          <c:val>
            <c:numRef>
              <c:f>Sheet4!$C$20:$K$20</c:f>
              <c:numCache>
                <c:formatCode>0.00%</c:formatCode>
                <c:ptCount val="9"/>
                <c:pt idx="0">
                  <c:v>0.0933472444271788</c:v>
                </c:pt>
                <c:pt idx="1">
                  <c:v>0.10478656814195</c:v>
                </c:pt>
                <c:pt idx="2">
                  <c:v>0.111842512822593</c:v>
                </c:pt>
                <c:pt idx="3">
                  <c:v>0.117258110410358</c:v>
                </c:pt>
                <c:pt idx="4">
                  <c:v>0.119577733133279</c:v>
                </c:pt>
                <c:pt idx="5">
                  <c:v>0.122556579187465</c:v>
                </c:pt>
                <c:pt idx="6">
                  <c:v>0.107514363244014</c:v>
                </c:pt>
                <c:pt idx="7">
                  <c:v>0.108030409455294</c:v>
                </c:pt>
                <c:pt idx="8">
                  <c:v>0.0840316680353166</c:v>
                </c:pt>
              </c:numCache>
            </c:numRef>
          </c:val>
        </c:ser>
        <c:dLbls>
          <c:showLegendKey val="0"/>
          <c:showVal val="0"/>
          <c:showCatName val="0"/>
          <c:showSerName val="0"/>
          <c:showPercent val="0"/>
          <c:showBubbleSize val="0"/>
        </c:dLbls>
        <c:gapWidth val="100"/>
        <c:axId val="1557919720"/>
        <c:axId val="1595967032"/>
      </c:barChart>
      <c:catAx>
        <c:axId val="1557919720"/>
        <c:scaling>
          <c:orientation val="minMax"/>
        </c:scaling>
        <c:delete val="0"/>
        <c:axPos val="b"/>
        <c:numFmt formatCode="General" sourceLinked="1"/>
        <c:majorTickMark val="out"/>
        <c:minorTickMark val="none"/>
        <c:tickLblPos val="nextTo"/>
        <c:txPr>
          <a:bodyPr/>
          <a:lstStyle/>
          <a:p>
            <a:pPr>
              <a:defRPr sz="2400"/>
            </a:pPr>
            <a:endParaRPr lang="en-US"/>
          </a:p>
        </c:txPr>
        <c:crossAx val="1595967032"/>
        <c:crosses val="autoZero"/>
        <c:auto val="1"/>
        <c:lblAlgn val="ctr"/>
        <c:lblOffset val="100"/>
        <c:noMultiLvlLbl val="0"/>
      </c:catAx>
      <c:valAx>
        <c:axId val="1595967032"/>
        <c:scaling>
          <c:orientation val="minMax"/>
        </c:scaling>
        <c:delete val="0"/>
        <c:axPos val="l"/>
        <c:majorGridlines/>
        <c:numFmt formatCode="0%" sourceLinked="0"/>
        <c:majorTickMark val="out"/>
        <c:minorTickMark val="none"/>
        <c:tickLblPos val="nextTo"/>
        <c:txPr>
          <a:bodyPr/>
          <a:lstStyle/>
          <a:p>
            <a:pPr>
              <a:defRPr sz="2400"/>
            </a:pPr>
            <a:endParaRPr lang="en-US"/>
          </a:p>
        </c:txPr>
        <c:crossAx val="1557919720"/>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Sheet1!$G$3</c:f>
              <c:strCache>
                <c:ptCount val="1"/>
                <c:pt idx="0">
                  <c:v>MASA</c:v>
                </c:pt>
              </c:strCache>
            </c:strRef>
          </c:tx>
          <c:spPr>
            <a:solidFill>
              <a:srgbClr val="0070C0"/>
            </a:solidFill>
          </c:spPr>
          <c:invertIfNegative val="0"/>
          <c:cat>
            <c:strRef>
              <c:f>Sheet1!$C$28:$C$36</c:f>
              <c:strCache>
                <c:ptCount val="9"/>
                <c:pt idx="0">
                  <c:v>hmmer</c:v>
                </c:pt>
                <c:pt idx="1">
                  <c:v>leslie3d</c:v>
                </c:pt>
                <c:pt idx="2">
                  <c:v>zeusmp</c:v>
                </c:pt>
                <c:pt idx="3">
                  <c:v>Gems.</c:v>
                </c:pt>
                <c:pt idx="4">
                  <c:v>sphinx3</c:v>
                </c:pt>
                <c:pt idx="5">
                  <c:v>scale</c:v>
                </c:pt>
                <c:pt idx="6">
                  <c:v>add</c:v>
                </c:pt>
                <c:pt idx="7">
                  <c:v>triad</c:v>
                </c:pt>
                <c:pt idx="8">
                  <c:v>gmean</c:v>
                </c:pt>
              </c:strCache>
            </c:strRef>
          </c:cat>
          <c:val>
            <c:numRef>
              <c:f>Sheet1!$G$28:$G$36</c:f>
              <c:numCache>
                <c:formatCode>General</c:formatCode>
                <c:ptCount val="9"/>
                <c:pt idx="0">
                  <c:v>0.39452388870413</c:v>
                </c:pt>
                <c:pt idx="1">
                  <c:v>0.42219755826859</c:v>
                </c:pt>
                <c:pt idx="2">
                  <c:v>0.43858010275572</c:v>
                </c:pt>
                <c:pt idx="3">
                  <c:v>0.45059717698154</c:v>
                </c:pt>
                <c:pt idx="4">
                  <c:v>0.4860157016683</c:v>
                </c:pt>
                <c:pt idx="5">
                  <c:v>0.48760991207034</c:v>
                </c:pt>
                <c:pt idx="6">
                  <c:v>0.57109144542772</c:v>
                </c:pt>
                <c:pt idx="7">
                  <c:v>0.57408312958435</c:v>
                </c:pt>
                <c:pt idx="8">
                  <c:v>0.167223660710404</c:v>
                </c:pt>
              </c:numCache>
            </c:numRef>
          </c:val>
        </c:ser>
        <c:ser>
          <c:idx val="1"/>
          <c:order val="1"/>
          <c:tx>
            <c:strRef>
              <c:f>Sheet1!$H$3</c:f>
              <c:strCache>
                <c:ptCount val="1"/>
                <c:pt idx="0">
                  <c:v>"Ideal"</c:v>
                </c:pt>
              </c:strCache>
            </c:strRef>
          </c:tx>
          <c:spPr>
            <a:solidFill>
              <a:srgbClr val="FF0000"/>
            </a:solidFill>
          </c:spPr>
          <c:invertIfNegative val="0"/>
          <c:cat>
            <c:strRef>
              <c:f>Sheet1!$C$28:$C$36</c:f>
              <c:strCache>
                <c:ptCount val="9"/>
                <c:pt idx="0">
                  <c:v>hmmer</c:v>
                </c:pt>
                <c:pt idx="1">
                  <c:v>leslie3d</c:v>
                </c:pt>
                <c:pt idx="2">
                  <c:v>zeusmp</c:v>
                </c:pt>
                <c:pt idx="3">
                  <c:v>Gems.</c:v>
                </c:pt>
                <c:pt idx="4">
                  <c:v>sphinx3</c:v>
                </c:pt>
                <c:pt idx="5">
                  <c:v>scale</c:v>
                </c:pt>
                <c:pt idx="6">
                  <c:v>add</c:v>
                </c:pt>
                <c:pt idx="7">
                  <c:v>triad</c:v>
                </c:pt>
                <c:pt idx="8">
                  <c:v>gmean</c:v>
                </c:pt>
              </c:strCache>
            </c:strRef>
          </c:cat>
          <c:val>
            <c:numRef>
              <c:f>Sheet1!$H$28:$H$36</c:f>
              <c:numCache>
                <c:formatCode>General</c:formatCode>
                <c:ptCount val="9"/>
                <c:pt idx="0">
                  <c:v>0.49318257399401</c:v>
                </c:pt>
                <c:pt idx="1">
                  <c:v>0.52652608213096</c:v>
                </c:pt>
                <c:pt idx="2">
                  <c:v>0.45959831854273</c:v>
                </c:pt>
                <c:pt idx="3">
                  <c:v>0.53601158161418</c:v>
                </c:pt>
                <c:pt idx="4">
                  <c:v>0.51938174681059</c:v>
                </c:pt>
                <c:pt idx="5">
                  <c:v>0.56314948041566</c:v>
                </c:pt>
                <c:pt idx="6">
                  <c:v>0.79115044247787</c:v>
                </c:pt>
                <c:pt idx="7">
                  <c:v>0.77408312958435</c:v>
                </c:pt>
                <c:pt idx="8">
                  <c:v>0.196012798372919</c:v>
                </c:pt>
              </c:numCache>
            </c:numRef>
          </c:val>
        </c:ser>
        <c:dLbls>
          <c:showLegendKey val="0"/>
          <c:showVal val="0"/>
          <c:showCatName val="0"/>
          <c:showSerName val="0"/>
          <c:showPercent val="0"/>
          <c:showBubbleSize val="0"/>
        </c:dLbls>
        <c:gapWidth val="100"/>
        <c:axId val="1576015704"/>
        <c:axId val="1611201048"/>
      </c:barChart>
      <c:catAx>
        <c:axId val="1576015704"/>
        <c:scaling>
          <c:orientation val="minMax"/>
        </c:scaling>
        <c:delete val="0"/>
        <c:axPos val="b"/>
        <c:numFmt formatCode="General" sourceLinked="1"/>
        <c:majorTickMark val="none"/>
        <c:minorTickMark val="none"/>
        <c:tickLblPos val="nextTo"/>
        <c:txPr>
          <a:bodyPr rot="-4200000" vert="horz"/>
          <a:lstStyle/>
          <a:p>
            <a:pPr>
              <a:defRPr sz="2400"/>
            </a:pPr>
            <a:endParaRPr lang="en-US"/>
          </a:p>
        </c:txPr>
        <c:crossAx val="1611201048"/>
        <c:crosses val="autoZero"/>
        <c:auto val="1"/>
        <c:lblAlgn val="ctr"/>
        <c:lblOffset val="0"/>
        <c:noMultiLvlLbl val="0"/>
      </c:catAx>
      <c:valAx>
        <c:axId val="1611201048"/>
        <c:scaling>
          <c:orientation val="minMax"/>
          <c:max val="0.8"/>
          <c:min val="0.0"/>
        </c:scaling>
        <c:delete val="0"/>
        <c:axPos val="l"/>
        <c:majorGridlines/>
        <c:title>
          <c:tx>
            <c:rich>
              <a:bodyPr rot="-5400000" vert="horz"/>
              <a:lstStyle/>
              <a:p>
                <a:pPr>
                  <a:defRPr sz="2800"/>
                </a:pPr>
                <a:r>
                  <a:rPr lang="en-US" sz="2800"/>
                  <a:t>IPC Improvement</a:t>
                </a:r>
              </a:p>
            </c:rich>
          </c:tx>
          <c:layout/>
          <c:overlay val="0"/>
        </c:title>
        <c:numFmt formatCode="0%" sourceLinked="0"/>
        <c:majorTickMark val="out"/>
        <c:minorTickMark val="none"/>
        <c:tickLblPos val="nextTo"/>
        <c:txPr>
          <a:bodyPr/>
          <a:lstStyle/>
          <a:p>
            <a:pPr>
              <a:defRPr sz="2400"/>
            </a:pPr>
            <a:endParaRPr lang="en-US"/>
          </a:p>
        </c:txPr>
        <c:crossAx val="1576015704"/>
        <c:crosses val="autoZero"/>
        <c:crossBetween val="between"/>
        <c:majorUnit val="0.1"/>
        <c:minorUnit val="0.05"/>
      </c:valAx>
    </c:plotArea>
    <c:legend>
      <c:legendPos val="t"/>
      <c:layout/>
      <c:overlay val="1"/>
      <c:txPr>
        <a:bodyPr/>
        <a:lstStyle/>
        <a:p>
          <a:pPr>
            <a:defRPr sz="4000" b="1"/>
          </a:pPr>
          <a:endParaRPr lang="en-US"/>
        </a:p>
      </c:txPr>
    </c:legend>
    <c:plotVisOnly val="1"/>
    <c:dispBlanksAs val="gap"/>
    <c:showDLblsOverMax val="0"/>
  </c:chart>
  <c:spPr>
    <a:ln w="0">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Sheet1!$E$3</c:f>
              <c:strCache>
                <c:ptCount val="1"/>
                <c:pt idx="0">
                  <c:v>SALP-1</c:v>
                </c:pt>
              </c:strCache>
            </c:strRef>
          </c:tx>
          <c:spPr>
            <a:solidFill>
              <a:schemeClr val="bg1">
                <a:lumMod val="75000"/>
              </a:schemeClr>
            </a:solidFill>
          </c:spPr>
          <c:invertIfNegative val="0"/>
          <c:cat>
            <c:strRef>
              <c:f>Sheet1!$C$36</c:f>
              <c:strCache>
                <c:ptCount val="1"/>
                <c:pt idx="0">
                  <c:v>gmean</c:v>
                </c:pt>
              </c:strCache>
            </c:strRef>
          </c:cat>
          <c:val>
            <c:numRef>
              <c:f>Sheet1!$E$36</c:f>
              <c:numCache>
                <c:formatCode>General</c:formatCode>
                <c:ptCount val="1"/>
                <c:pt idx="0">
                  <c:v>0.0662533772340561</c:v>
                </c:pt>
              </c:numCache>
            </c:numRef>
          </c:val>
        </c:ser>
        <c:ser>
          <c:idx val="1"/>
          <c:order val="1"/>
          <c:tx>
            <c:strRef>
              <c:f>Sheet1!$F$3</c:f>
              <c:strCache>
                <c:ptCount val="1"/>
                <c:pt idx="0">
                  <c:v>SALP-2</c:v>
                </c:pt>
              </c:strCache>
            </c:strRef>
          </c:tx>
          <c:spPr>
            <a:solidFill>
              <a:schemeClr val="tx1">
                <a:lumMod val="65000"/>
                <a:lumOff val="35000"/>
              </a:schemeClr>
            </a:solidFill>
          </c:spPr>
          <c:invertIfNegative val="0"/>
          <c:cat>
            <c:strRef>
              <c:f>Sheet1!$C$36</c:f>
              <c:strCache>
                <c:ptCount val="1"/>
                <c:pt idx="0">
                  <c:v>gmean</c:v>
                </c:pt>
              </c:strCache>
            </c:strRef>
          </c:cat>
          <c:val>
            <c:numRef>
              <c:f>Sheet1!$F$36</c:f>
              <c:numCache>
                <c:formatCode>General</c:formatCode>
                <c:ptCount val="1"/>
                <c:pt idx="0">
                  <c:v>0.134063364189994</c:v>
                </c:pt>
              </c:numCache>
            </c:numRef>
          </c:val>
        </c:ser>
        <c:ser>
          <c:idx val="2"/>
          <c:order val="2"/>
          <c:tx>
            <c:strRef>
              <c:f>Sheet1!$G$3</c:f>
              <c:strCache>
                <c:ptCount val="1"/>
                <c:pt idx="0">
                  <c:v>MASA</c:v>
                </c:pt>
              </c:strCache>
            </c:strRef>
          </c:tx>
          <c:spPr>
            <a:solidFill>
              <a:srgbClr val="0070C0"/>
            </a:solidFill>
          </c:spPr>
          <c:invertIfNegative val="0"/>
          <c:cat>
            <c:strRef>
              <c:f>Sheet1!$C$36</c:f>
              <c:strCache>
                <c:ptCount val="1"/>
                <c:pt idx="0">
                  <c:v>gmean</c:v>
                </c:pt>
              </c:strCache>
            </c:strRef>
          </c:cat>
          <c:val>
            <c:numRef>
              <c:f>Sheet1!$G$36</c:f>
              <c:numCache>
                <c:formatCode>General</c:formatCode>
                <c:ptCount val="1"/>
                <c:pt idx="0">
                  <c:v>0.167223660710404</c:v>
                </c:pt>
              </c:numCache>
            </c:numRef>
          </c:val>
        </c:ser>
        <c:ser>
          <c:idx val="3"/>
          <c:order val="3"/>
          <c:tx>
            <c:strRef>
              <c:f>Sheet1!$H$3</c:f>
              <c:strCache>
                <c:ptCount val="1"/>
                <c:pt idx="0">
                  <c:v>"Ideal"</c:v>
                </c:pt>
              </c:strCache>
            </c:strRef>
          </c:tx>
          <c:spPr>
            <a:solidFill>
              <a:srgbClr val="FF0000"/>
            </a:solidFill>
          </c:spPr>
          <c:invertIfNegative val="0"/>
          <c:cat>
            <c:strRef>
              <c:f>Sheet1!$C$36</c:f>
              <c:strCache>
                <c:ptCount val="1"/>
                <c:pt idx="0">
                  <c:v>gmean</c:v>
                </c:pt>
              </c:strCache>
            </c:strRef>
          </c:cat>
          <c:val>
            <c:numRef>
              <c:f>Sheet1!$H$36</c:f>
              <c:numCache>
                <c:formatCode>General</c:formatCode>
                <c:ptCount val="1"/>
                <c:pt idx="0">
                  <c:v>0.196012798372919</c:v>
                </c:pt>
              </c:numCache>
            </c:numRef>
          </c:val>
        </c:ser>
        <c:dLbls>
          <c:showLegendKey val="0"/>
          <c:showVal val="0"/>
          <c:showCatName val="0"/>
          <c:showSerName val="0"/>
          <c:showPercent val="0"/>
          <c:showBubbleSize val="0"/>
        </c:dLbls>
        <c:gapWidth val="100"/>
        <c:axId val="1570645064"/>
        <c:axId val="1570648184"/>
      </c:barChart>
      <c:catAx>
        <c:axId val="1570645064"/>
        <c:scaling>
          <c:orientation val="minMax"/>
        </c:scaling>
        <c:delete val="1"/>
        <c:axPos val="b"/>
        <c:majorGridlines/>
        <c:numFmt formatCode="General" sourceLinked="1"/>
        <c:majorTickMark val="none"/>
        <c:minorTickMark val="none"/>
        <c:tickLblPos val="nextTo"/>
        <c:crossAx val="1570648184"/>
        <c:crosses val="autoZero"/>
        <c:auto val="1"/>
        <c:lblAlgn val="ctr"/>
        <c:lblOffset val="0"/>
        <c:noMultiLvlLbl val="0"/>
      </c:catAx>
      <c:valAx>
        <c:axId val="1570648184"/>
        <c:scaling>
          <c:orientation val="minMax"/>
          <c:max val="0.3"/>
          <c:min val="0.0"/>
        </c:scaling>
        <c:delete val="0"/>
        <c:axPos val="l"/>
        <c:majorGridlines/>
        <c:title>
          <c:tx>
            <c:rich>
              <a:bodyPr rot="-5400000" vert="horz"/>
              <a:lstStyle/>
              <a:p>
                <a:pPr>
                  <a:defRPr sz="2800"/>
                </a:pPr>
                <a:r>
                  <a:rPr lang="en-US" sz="2800"/>
                  <a:t>IPC </a:t>
                </a:r>
                <a:r>
                  <a:rPr lang="en-US" sz="2800" smtClean="0"/>
                  <a:t>Increase</a:t>
                </a:r>
                <a:endParaRPr lang="en-US" sz="2800"/>
              </a:p>
            </c:rich>
          </c:tx>
          <c:layout/>
          <c:overlay val="0"/>
        </c:title>
        <c:numFmt formatCode="0%" sourceLinked="0"/>
        <c:majorTickMark val="out"/>
        <c:minorTickMark val="none"/>
        <c:tickLblPos val="nextTo"/>
        <c:txPr>
          <a:bodyPr/>
          <a:lstStyle/>
          <a:p>
            <a:pPr>
              <a:defRPr sz="2400"/>
            </a:pPr>
            <a:endParaRPr lang="en-US"/>
          </a:p>
        </c:txPr>
        <c:crossAx val="1570645064"/>
        <c:crosses val="autoZero"/>
        <c:crossBetween val="between"/>
        <c:majorUnit val="0.1"/>
        <c:minorUnit val="0.05"/>
      </c:valAx>
    </c:plotArea>
    <c:legend>
      <c:legendPos val="t"/>
      <c:layout/>
      <c:overlay val="0"/>
      <c:txPr>
        <a:bodyPr/>
        <a:lstStyle/>
        <a:p>
          <a:pPr>
            <a:defRPr sz="3600" b="1"/>
          </a:pPr>
          <a:endParaRPr lang="en-US"/>
        </a:p>
      </c:txPr>
    </c:legend>
    <c:plotVisOnly val="1"/>
    <c:dispBlanksAs val="gap"/>
    <c:showDLblsOverMax val="0"/>
  </c:chart>
  <c:spPr>
    <a:ln w="0">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84992962021"/>
          <c:y val="0.205687284312453"/>
          <c:w val="0.422272181288777"/>
          <c:h val="0.735757368807077"/>
        </c:manualLayout>
      </c:layout>
      <c:barChart>
        <c:barDir val="col"/>
        <c:grouping val="clustered"/>
        <c:varyColors val="0"/>
        <c:ser>
          <c:idx val="0"/>
          <c:order val="0"/>
          <c:tx>
            <c:strRef>
              <c:f>Sheet1!$D$131</c:f>
              <c:strCache>
                <c:ptCount val="1"/>
                <c:pt idx="0">
                  <c:v>Baseline</c:v>
                </c:pt>
              </c:strCache>
            </c:strRef>
          </c:tx>
          <c:spPr>
            <a:solidFill>
              <a:schemeClr val="tx1"/>
            </a:solidFill>
          </c:spPr>
          <c:invertIfNegative val="0"/>
          <c:cat>
            <c:strRef>
              <c:f>Sheet1!$C$132</c:f>
              <c:strCache>
                <c:ptCount val="1"/>
                <c:pt idx="0">
                  <c:v>gmean</c:v>
                </c:pt>
              </c:strCache>
            </c:strRef>
          </c:cat>
          <c:val>
            <c:numRef>
              <c:f>Sheet1!$D$132</c:f>
              <c:numCache>
                <c:formatCode>General</c:formatCode>
                <c:ptCount val="1"/>
                <c:pt idx="0">
                  <c:v>1.0</c:v>
                </c:pt>
              </c:numCache>
            </c:numRef>
          </c:val>
        </c:ser>
        <c:ser>
          <c:idx val="1"/>
          <c:order val="1"/>
          <c:tx>
            <c:strRef>
              <c:f>Sheet1!$G$131</c:f>
              <c:strCache>
                <c:ptCount val="1"/>
                <c:pt idx="0">
                  <c:v>MASA</c:v>
                </c:pt>
              </c:strCache>
            </c:strRef>
          </c:tx>
          <c:spPr>
            <a:solidFill>
              <a:srgbClr val="0070C0"/>
            </a:solidFill>
          </c:spPr>
          <c:invertIfNegative val="0"/>
          <c:cat>
            <c:strRef>
              <c:f>Sheet1!$C$132</c:f>
              <c:strCache>
                <c:ptCount val="1"/>
                <c:pt idx="0">
                  <c:v>gmean</c:v>
                </c:pt>
              </c:strCache>
            </c:strRef>
          </c:cat>
          <c:val>
            <c:numRef>
              <c:f>Sheet1!$G$132</c:f>
              <c:numCache>
                <c:formatCode>General</c:formatCode>
                <c:ptCount val="1"/>
                <c:pt idx="0">
                  <c:v>0.813236835266871</c:v>
                </c:pt>
              </c:numCache>
            </c:numRef>
          </c:val>
        </c:ser>
        <c:dLbls>
          <c:showLegendKey val="0"/>
          <c:showVal val="0"/>
          <c:showCatName val="0"/>
          <c:showSerName val="0"/>
          <c:showPercent val="0"/>
          <c:showBubbleSize val="0"/>
        </c:dLbls>
        <c:gapWidth val="100"/>
        <c:axId val="1500385688"/>
        <c:axId val="1500387816"/>
      </c:barChart>
      <c:catAx>
        <c:axId val="1500385688"/>
        <c:scaling>
          <c:orientation val="minMax"/>
        </c:scaling>
        <c:delete val="1"/>
        <c:axPos val="b"/>
        <c:numFmt formatCode="General" sourceLinked="1"/>
        <c:majorTickMark val="none"/>
        <c:minorTickMark val="none"/>
        <c:tickLblPos val="nextTo"/>
        <c:crossAx val="1500387816"/>
        <c:crosses val="autoZero"/>
        <c:auto val="1"/>
        <c:lblAlgn val="ctr"/>
        <c:lblOffset val="0"/>
        <c:noMultiLvlLbl val="0"/>
      </c:catAx>
      <c:valAx>
        <c:axId val="1500387816"/>
        <c:scaling>
          <c:orientation val="minMax"/>
          <c:max val="1.2"/>
          <c:min val="0.0"/>
        </c:scaling>
        <c:delete val="0"/>
        <c:axPos val="l"/>
        <c:majorGridlines/>
        <c:title>
          <c:tx>
            <c:rich>
              <a:bodyPr rot="-5400000" vert="horz"/>
              <a:lstStyle/>
              <a:p>
                <a:pPr>
                  <a:defRPr sz="3200"/>
                </a:pPr>
                <a:r>
                  <a:rPr lang="en-US" sz="3200"/>
                  <a:t>Normalized</a:t>
                </a:r>
                <a:r>
                  <a:rPr lang="en-US" sz="3200" baseline="0"/>
                  <a:t> </a:t>
                </a:r>
                <a:br>
                  <a:rPr lang="en-US" sz="3200" baseline="0"/>
                </a:br>
                <a:r>
                  <a:rPr lang="en-US" sz="3200" baseline="0"/>
                  <a:t>Dynamic Energy</a:t>
                </a:r>
                <a:endParaRPr lang="en-US" sz="3200"/>
              </a:p>
            </c:rich>
          </c:tx>
          <c:layout/>
          <c:overlay val="0"/>
        </c:title>
        <c:numFmt formatCode="#,##0.0" sourceLinked="0"/>
        <c:majorTickMark val="out"/>
        <c:minorTickMark val="none"/>
        <c:tickLblPos val="nextTo"/>
        <c:txPr>
          <a:bodyPr/>
          <a:lstStyle/>
          <a:p>
            <a:pPr>
              <a:defRPr sz="2800"/>
            </a:pPr>
            <a:endParaRPr lang="en-US"/>
          </a:p>
        </c:txPr>
        <c:crossAx val="1500385688"/>
        <c:crosses val="autoZero"/>
        <c:crossBetween val="between"/>
        <c:majorUnit val="0.2"/>
        <c:minorUnit val="0.05"/>
      </c:valAx>
    </c:plotArea>
    <c:legend>
      <c:legendPos val="t"/>
      <c:layout/>
      <c:overlay val="0"/>
      <c:txPr>
        <a:bodyPr/>
        <a:lstStyle/>
        <a:p>
          <a:pPr>
            <a:defRPr sz="3200" b="1"/>
          </a:pPr>
          <a:endParaRPr lang="en-US"/>
        </a:p>
      </c:txPr>
    </c:legend>
    <c:plotVisOnly val="1"/>
    <c:dispBlanksAs val="gap"/>
    <c:showDLblsOverMax val="0"/>
  </c:chart>
  <c:spPr>
    <a:ln w="0">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84992962021"/>
          <c:y val="0.205687284312453"/>
          <c:w val="0.422272181288777"/>
          <c:h val="0.735757368807077"/>
        </c:manualLayout>
      </c:layout>
      <c:barChart>
        <c:barDir val="col"/>
        <c:grouping val="clustered"/>
        <c:varyColors val="0"/>
        <c:ser>
          <c:idx val="0"/>
          <c:order val="0"/>
          <c:tx>
            <c:strRef>
              <c:f>Sheet1!$D$134</c:f>
              <c:strCache>
                <c:ptCount val="1"/>
                <c:pt idx="0">
                  <c:v>Baseline</c:v>
                </c:pt>
              </c:strCache>
            </c:strRef>
          </c:tx>
          <c:spPr>
            <a:solidFill>
              <a:schemeClr val="tx1"/>
            </a:solidFill>
          </c:spPr>
          <c:invertIfNegative val="0"/>
          <c:cat>
            <c:strRef>
              <c:f>Sheet1!$C$135</c:f>
              <c:strCache>
                <c:ptCount val="1"/>
                <c:pt idx="0">
                  <c:v>gmean</c:v>
                </c:pt>
              </c:strCache>
            </c:strRef>
          </c:cat>
          <c:val>
            <c:numRef>
              <c:f>Sheet1!$D$135</c:f>
              <c:numCache>
                <c:formatCode>General</c:formatCode>
                <c:ptCount val="1"/>
                <c:pt idx="0">
                  <c:v>0.568959471396045</c:v>
                </c:pt>
              </c:numCache>
            </c:numRef>
          </c:val>
        </c:ser>
        <c:ser>
          <c:idx val="1"/>
          <c:order val="1"/>
          <c:tx>
            <c:strRef>
              <c:f>Sheet1!$G$134</c:f>
              <c:strCache>
                <c:ptCount val="1"/>
                <c:pt idx="0">
                  <c:v>MASA</c:v>
                </c:pt>
              </c:strCache>
            </c:strRef>
          </c:tx>
          <c:spPr>
            <a:solidFill>
              <a:srgbClr val="0070C0"/>
            </a:solidFill>
          </c:spPr>
          <c:invertIfNegative val="0"/>
          <c:cat>
            <c:strRef>
              <c:f>Sheet1!$C$135</c:f>
              <c:strCache>
                <c:ptCount val="1"/>
                <c:pt idx="0">
                  <c:v>gmean</c:v>
                </c:pt>
              </c:strCache>
            </c:strRef>
          </c:cat>
          <c:val>
            <c:numRef>
              <c:f>Sheet1!$G$135</c:f>
              <c:numCache>
                <c:formatCode>General</c:formatCode>
                <c:ptCount val="1"/>
                <c:pt idx="0">
                  <c:v>0.698010062977278</c:v>
                </c:pt>
              </c:numCache>
            </c:numRef>
          </c:val>
        </c:ser>
        <c:dLbls>
          <c:showLegendKey val="0"/>
          <c:showVal val="0"/>
          <c:showCatName val="0"/>
          <c:showSerName val="0"/>
          <c:showPercent val="0"/>
          <c:showBubbleSize val="0"/>
        </c:dLbls>
        <c:gapWidth val="100"/>
        <c:axId val="2007962744"/>
        <c:axId val="2007965720"/>
      </c:barChart>
      <c:catAx>
        <c:axId val="2007962744"/>
        <c:scaling>
          <c:orientation val="minMax"/>
        </c:scaling>
        <c:delete val="1"/>
        <c:axPos val="b"/>
        <c:numFmt formatCode="General" sourceLinked="1"/>
        <c:majorTickMark val="none"/>
        <c:minorTickMark val="none"/>
        <c:tickLblPos val="nextTo"/>
        <c:crossAx val="2007965720"/>
        <c:crosses val="autoZero"/>
        <c:auto val="1"/>
        <c:lblAlgn val="ctr"/>
        <c:lblOffset val="0"/>
        <c:noMultiLvlLbl val="0"/>
      </c:catAx>
      <c:valAx>
        <c:axId val="2007965720"/>
        <c:scaling>
          <c:orientation val="minMax"/>
          <c:max val="1.0"/>
          <c:min val="0.0"/>
        </c:scaling>
        <c:delete val="0"/>
        <c:axPos val="l"/>
        <c:majorGridlines/>
        <c:title>
          <c:tx>
            <c:rich>
              <a:bodyPr rot="-5400000" vert="horz"/>
              <a:lstStyle/>
              <a:p>
                <a:pPr>
                  <a:defRPr sz="3200"/>
                </a:pPr>
                <a:r>
                  <a:rPr lang="en-US" sz="3200" smtClean="0"/>
                  <a:t>Row-Buffer </a:t>
                </a:r>
                <a:r>
                  <a:rPr lang="en-US" sz="3200" baseline="0" smtClean="0"/>
                  <a:t>Hit-Rate</a:t>
                </a:r>
                <a:endParaRPr lang="en-US" sz="3200"/>
              </a:p>
            </c:rich>
          </c:tx>
          <c:layout/>
          <c:overlay val="0"/>
        </c:title>
        <c:numFmt formatCode="0%" sourceLinked="0"/>
        <c:majorTickMark val="out"/>
        <c:minorTickMark val="none"/>
        <c:tickLblPos val="nextTo"/>
        <c:txPr>
          <a:bodyPr/>
          <a:lstStyle/>
          <a:p>
            <a:pPr>
              <a:defRPr sz="2800"/>
            </a:pPr>
            <a:endParaRPr lang="en-US"/>
          </a:p>
        </c:txPr>
        <c:crossAx val="2007962744"/>
        <c:crosses val="autoZero"/>
        <c:crossBetween val="between"/>
        <c:majorUnit val="0.2"/>
        <c:minorUnit val="0.05"/>
      </c:valAx>
    </c:plotArea>
    <c:legend>
      <c:legendPos val="t"/>
      <c:layout/>
      <c:overlay val="0"/>
      <c:txPr>
        <a:bodyPr/>
        <a:lstStyle/>
        <a:p>
          <a:pPr>
            <a:defRPr sz="3200" b="1"/>
          </a:pPr>
          <a:endParaRPr lang="en-US"/>
        </a:p>
      </c:txPr>
    </c:legend>
    <c:plotVisOnly val="1"/>
    <c:dispBlanksAs val="gap"/>
    <c:showDLblsOverMax val="0"/>
  </c:chart>
  <c:spPr>
    <a:ln w="0">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608280097063"/>
          <c:y val="0.0422949214681498"/>
          <c:w val="0.812485267171792"/>
          <c:h val="0.792204724409449"/>
        </c:manualLayout>
      </c:layout>
      <c:barChart>
        <c:barDir val="col"/>
        <c:grouping val="clustered"/>
        <c:varyColors val="0"/>
        <c:ser>
          <c:idx val="0"/>
          <c:order val="0"/>
          <c:tx>
            <c:strRef>
              <c:f>Summary!$M$15</c:f>
              <c:strCache>
                <c:ptCount val="1"/>
                <c:pt idx="0">
                  <c:v>Baseline</c:v>
                </c:pt>
              </c:strCache>
            </c:strRef>
          </c:tx>
          <c:spPr>
            <a:solidFill>
              <a:schemeClr val="accent1"/>
            </a:solidFill>
          </c:spPr>
          <c:invertIfNegative val="0"/>
          <c:cat>
            <c:strRef>
              <c:f>Summary!$L$16:$L$17</c:f>
              <c:strCache>
                <c:ptCount val="2"/>
                <c:pt idx="0">
                  <c:v>Latency</c:v>
                </c:pt>
                <c:pt idx="1">
                  <c:v>Energy</c:v>
                </c:pt>
              </c:strCache>
            </c:strRef>
          </c:cat>
          <c:val>
            <c:numRef>
              <c:f>Summary!$M$16:$M$17</c:f>
              <c:numCache>
                <c:formatCode>General</c:formatCode>
                <c:ptCount val="2"/>
                <c:pt idx="0">
                  <c:v>1.0</c:v>
                </c:pt>
                <c:pt idx="1">
                  <c:v>1.0</c:v>
                </c:pt>
              </c:numCache>
            </c:numRef>
          </c:val>
        </c:ser>
        <c:ser>
          <c:idx val="1"/>
          <c:order val="1"/>
          <c:tx>
            <c:strRef>
              <c:f>Summary!$N$15</c:f>
              <c:strCache>
                <c:ptCount val="1"/>
                <c:pt idx="0">
                  <c:v>Intra-Subarray</c:v>
                </c:pt>
              </c:strCache>
            </c:strRef>
          </c:tx>
          <c:invertIfNegative val="0"/>
          <c:cat>
            <c:strRef>
              <c:f>Summary!$L$16:$L$17</c:f>
              <c:strCache>
                <c:ptCount val="2"/>
                <c:pt idx="0">
                  <c:v>Latency</c:v>
                </c:pt>
                <c:pt idx="1">
                  <c:v>Energy</c:v>
                </c:pt>
              </c:strCache>
            </c:strRef>
          </c:cat>
          <c:val>
            <c:numRef>
              <c:f>Summary!$N$16:$N$17</c:f>
              <c:numCache>
                <c:formatCode>General</c:formatCode>
                <c:ptCount val="2"/>
                <c:pt idx="0">
                  <c:v>0.0885826771653543</c:v>
                </c:pt>
                <c:pt idx="1">
                  <c:v>0.0134486900255947</c:v>
                </c:pt>
              </c:numCache>
            </c:numRef>
          </c:val>
        </c:ser>
        <c:ser>
          <c:idx val="2"/>
          <c:order val="2"/>
          <c:tx>
            <c:strRef>
              <c:f>Summary!$O$15</c:f>
              <c:strCache>
                <c:ptCount val="1"/>
                <c:pt idx="0">
                  <c:v>Inter-Bank</c:v>
                </c:pt>
              </c:strCache>
            </c:strRef>
          </c:tx>
          <c:invertIfNegative val="0"/>
          <c:cat>
            <c:strRef>
              <c:f>Summary!$L$16:$L$17</c:f>
              <c:strCache>
                <c:ptCount val="2"/>
                <c:pt idx="0">
                  <c:v>Latency</c:v>
                </c:pt>
                <c:pt idx="1">
                  <c:v>Energy</c:v>
                </c:pt>
              </c:strCache>
            </c:strRef>
          </c:cat>
          <c:val>
            <c:numRef>
              <c:f>Summary!$O$16:$O$17</c:f>
              <c:numCache>
                <c:formatCode>General</c:formatCode>
                <c:ptCount val="2"/>
                <c:pt idx="0">
                  <c:v>0.516732283464567</c:v>
                </c:pt>
                <c:pt idx="1">
                  <c:v>0.311830651836331</c:v>
                </c:pt>
              </c:numCache>
            </c:numRef>
          </c:val>
        </c:ser>
        <c:ser>
          <c:idx val="3"/>
          <c:order val="3"/>
          <c:tx>
            <c:strRef>
              <c:f>Summary!$P$15</c:f>
              <c:strCache>
                <c:ptCount val="1"/>
                <c:pt idx="0">
                  <c:v>Inter-Subarray</c:v>
                </c:pt>
              </c:strCache>
            </c:strRef>
          </c:tx>
          <c:invertIfNegative val="0"/>
          <c:cat>
            <c:strRef>
              <c:f>Summary!$L$16:$L$17</c:f>
              <c:strCache>
                <c:ptCount val="2"/>
                <c:pt idx="0">
                  <c:v>Latency</c:v>
                </c:pt>
                <c:pt idx="1">
                  <c:v>Energy</c:v>
                </c:pt>
              </c:strCache>
            </c:strRef>
          </c:cat>
          <c:val>
            <c:numRef>
              <c:f>Summary!$P$16:$P$17</c:f>
              <c:numCache>
                <c:formatCode>General</c:formatCode>
                <c:ptCount val="2"/>
                <c:pt idx="0">
                  <c:v>1.01476377952756</c:v>
                </c:pt>
                <c:pt idx="1">
                  <c:v>0.678499123939099</c:v>
                </c:pt>
              </c:numCache>
            </c:numRef>
          </c:val>
        </c:ser>
        <c:dLbls>
          <c:showLegendKey val="0"/>
          <c:showVal val="0"/>
          <c:showCatName val="0"/>
          <c:showSerName val="0"/>
          <c:showPercent val="0"/>
          <c:showBubbleSize val="0"/>
        </c:dLbls>
        <c:gapWidth val="150"/>
        <c:axId val="1301895784"/>
        <c:axId val="1875715672"/>
      </c:barChart>
      <c:catAx>
        <c:axId val="1301895784"/>
        <c:scaling>
          <c:orientation val="minMax"/>
        </c:scaling>
        <c:delete val="0"/>
        <c:axPos val="b"/>
        <c:majorTickMark val="out"/>
        <c:minorTickMark val="none"/>
        <c:tickLblPos val="nextTo"/>
        <c:txPr>
          <a:bodyPr/>
          <a:lstStyle/>
          <a:p>
            <a:pPr>
              <a:defRPr sz="2400"/>
            </a:pPr>
            <a:endParaRPr lang="en-US"/>
          </a:p>
        </c:txPr>
        <c:crossAx val="1875715672"/>
        <c:crosses val="autoZero"/>
        <c:auto val="1"/>
        <c:lblAlgn val="ctr"/>
        <c:lblOffset val="100"/>
        <c:noMultiLvlLbl val="0"/>
      </c:catAx>
      <c:valAx>
        <c:axId val="1875715672"/>
        <c:scaling>
          <c:orientation val="minMax"/>
        </c:scaling>
        <c:delete val="0"/>
        <c:axPos val="l"/>
        <c:majorGridlines/>
        <c:title>
          <c:tx>
            <c:rich>
              <a:bodyPr rot="-5400000" vert="horz"/>
              <a:lstStyle/>
              <a:p>
                <a:pPr>
                  <a:defRPr/>
                </a:pPr>
                <a:r>
                  <a:rPr lang="en-US" sz="2400" dirty="0" smtClean="0"/>
                  <a:t>Normalized</a:t>
                </a:r>
                <a:r>
                  <a:rPr lang="en-US" sz="2400" baseline="0" dirty="0" smtClean="0"/>
                  <a:t> Savings</a:t>
                </a:r>
                <a:endParaRPr lang="en-US" sz="2400" dirty="0"/>
              </a:p>
            </c:rich>
          </c:tx>
          <c:layout/>
          <c:overlay val="0"/>
        </c:title>
        <c:numFmt formatCode="General" sourceLinked="1"/>
        <c:majorTickMark val="out"/>
        <c:minorTickMark val="none"/>
        <c:tickLblPos val="nextTo"/>
        <c:txPr>
          <a:bodyPr/>
          <a:lstStyle/>
          <a:p>
            <a:pPr>
              <a:defRPr sz="1800"/>
            </a:pPr>
            <a:endParaRPr lang="en-US"/>
          </a:p>
        </c:txPr>
        <c:crossAx val="1301895784"/>
        <c:crosses val="autoZero"/>
        <c:crossBetween val="between"/>
      </c:valAx>
    </c:plotArea>
    <c:legend>
      <c:legendPos val="r"/>
      <c:layout>
        <c:manualLayout>
          <c:xMode val="edge"/>
          <c:yMode val="edge"/>
          <c:x val="0.283318352894567"/>
          <c:y val="0.00220680748239803"/>
          <c:w val="0.667939508740653"/>
          <c:h val="0.141089030537849"/>
        </c:manualLayout>
      </c:layout>
      <c:overlay val="0"/>
      <c:spPr>
        <a:solidFill>
          <a:schemeClr val="bg1"/>
        </a:solidFill>
        <a:ln>
          <a:solidFill>
            <a:schemeClr val="tx1"/>
          </a:solidFill>
        </a:ln>
      </c:spPr>
      <c:txPr>
        <a:bodyPr/>
        <a:lstStyle/>
        <a:p>
          <a:pPr>
            <a:defRPr sz="2000"/>
          </a:pPr>
          <a:endParaRPr lang="en-U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671922143212"/>
          <c:y val="0.117320558177138"/>
          <c:w val="0.826468034858521"/>
          <c:h val="0.706636102624591"/>
        </c:manualLayout>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Sheet1!$C$27:$E$27</c:f>
              <c:numCache>
                <c:formatCode>General</c:formatCode>
                <c:ptCount val="3"/>
                <c:pt idx="0">
                  <c:v>0.955198767233418</c:v>
                </c:pt>
                <c:pt idx="1">
                  <c:v>1.04690252364578</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Sheet1!$C$28:$E$28</c:f>
              <c:numCache>
                <c:formatCode>General</c:formatCode>
                <c:ptCount val="3"/>
                <c:pt idx="0">
                  <c:v>1.05024857095811</c:v>
                </c:pt>
                <c:pt idx="1">
                  <c:v>1.10738284840727</c:v>
                </c:pt>
                <c:pt idx="2">
                  <c:v>1.07843741313219</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Sheet1!$C$29:$E$29</c:f>
              <c:numCache>
                <c:formatCode>General</c:formatCode>
                <c:ptCount val="3"/>
                <c:pt idx="0">
                  <c:v>1.07128921989386</c:v>
                </c:pt>
                <c:pt idx="1">
                  <c:v>1.09971070120103</c:v>
                </c:pt>
                <c:pt idx="2">
                  <c:v>1.0854069371432</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Sheet1!$C$30:$E$30</c:f>
              <c:numCache>
                <c:formatCode>General</c:formatCode>
                <c:ptCount val="3"/>
                <c:pt idx="0">
                  <c:v>1.12035130984795</c:v>
                </c:pt>
                <c:pt idx="1">
                  <c:v>1.15107899857966</c:v>
                </c:pt>
                <c:pt idx="2">
                  <c:v>1.13561122916128</c:v>
                </c:pt>
              </c:numCache>
            </c:numRef>
          </c:val>
        </c:ser>
        <c:dLbls>
          <c:showLegendKey val="0"/>
          <c:showVal val="0"/>
          <c:showCatName val="0"/>
          <c:showSerName val="0"/>
          <c:showPercent val="0"/>
          <c:showBubbleSize val="0"/>
        </c:dLbls>
        <c:gapWidth val="150"/>
        <c:axId val="1668011640"/>
        <c:axId val="1431259864"/>
      </c:barChart>
      <c:catAx>
        <c:axId val="1668011640"/>
        <c:scaling>
          <c:orientation val="minMax"/>
        </c:scaling>
        <c:delete val="0"/>
        <c:axPos val="b"/>
        <c:title>
          <c:tx>
            <c:rich>
              <a:bodyPr/>
              <a:lstStyle/>
              <a:p>
                <a:pPr>
                  <a:defRPr/>
                </a:pPr>
                <a:r>
                  <a:rPr lang="en-US"/>
                  <a:t>Workload</a:t>
                </a:r>
              </a:p>
            </c:rich>
          </c:tx>
          <c:layout/>
          <c:overlay val="0"/>
        </c:title>
        <c:majorTickMark val="none"/>
        <c:minorTickMark val="none"/>
        <c:tickLblPos val="nextTo"/>
        <c:crossAx val="1431259864"/>
        <c:crosses val="autoZero"/>
        <c:auto val="1"/>
        <c:lblAlgn val="ctr"/>
        <c:lblOffset val="100"/>
        <c:noMultiLvlLbl val="0"/>
      </c:catAx>
      <c:valAx>
        <c:axId val="1431259864"/>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1668011640"/>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Sheet1!$C$137:$E$137</c:f>
              <c:numCache>
                <c:formatCode>General</c:formatCode>
                <c:ptCount val="3"/>
                <c:pt idx="0">
                  <c:v>1.10277667106904</c:v>
                </c:pt>
                <c:pt idx="1">
                  <c:v>0.906801917590976</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Sheet1!$C$138:$E$138</c:f>
              <c:numCache>
                <c:formatCode>General</c:formatCode>
                <c:ptCount val="3"/>
                <c:pt idx="0">
                  <c:v>1.01557151886864</c:v>
                </c:pt>
                <c:pt idx="1">
                  <c:v>0.857333454396682</c:v>
                </c:pt>
                <c:pt idx="2">
                  <c:v>0.933104194856359</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Sheet1!$C$139:$E$139</c:f>
              <c:numCache>
                <c:formatCode>General</c:formatCode>
                <c:ptCount val="3"/>
                <c:pt idx="0">
                  <c:v>1.00061235871435</c:v>
                </c:pt>
                <c:pt idx="1">
                  <c:v>0.870395066700915</c:v>
                </c:pt>
                <c:pt idx="2">
                  <c:v>0.93323526546361</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Sheet1!$C$140:$E$140</c:f>
              <c:numCache>
                <c:formatCode>General</c:formatCode>
                <c:ptCount val="3"/>
                <c:pt idx="0">
                  <c:v>0.946440033739185</c:v>
                </c:pt>
                <c:pt idx="1">
                  <c:v>0.822216917705469</c:v>
                </c:pt>
                <c:pt idx="2">
                  <c:v>0.882144550135687</c:v>
                </c:pt>
              </c:numCache>
            </c:numRef>
          </c:val>
        </c:ser>
        <c:dLbls>
          <c:showLegendKey val="0"/>
          <c:showVal val="0"/>
          <c:showCatName val="0"/>
          <c:showSerName val="0"/>
          <c:showPercent val="0"/>
          <c:showBubbleSize val="0"/>
        </c:dLbls>
        <c:gapWidth val="150"/>
        <c:axId val="1627118152"/>
        <c:axId val="1432014216"/>
      </c:barChart>
      <c:catAx>
        <c:axId val="1627118152"/>
        <c:scaling>
          <c:orientation val="minMax"/>
        </c:scaling>
        <c:delete val="0"/>
        <c:axPos val="b"/>
        <c:title>
          <c:tx>
            <c:rich>
              <a:bodyPr/>
              <a:lstStyle/>
              <a:p>
                <a:pPr>
                  <a:defRPr/>
                </a:pPr>
                <a:r>
                  <a:rPr lang="en-US"/>
                  <a:t>Workload</a:t>
                </a:r>
              </a:p>
            </c:rich>
          </c:tx>
          <c:layout/>
          <c:overlay val="0"/>
        </c:title>
        <c:majorTickMark val="none"/>
        <c:minorTickMark val="none"/>
        <c:tickLblPos val="nextTo"/>
        <c:crossAx val="1432014216"/>
        <c:crosses val="autoZero"/>
        <c:auto val="1"/>
        <c:lblAlgn val="ctr"/>
        <c:lblOffset val="100"/>
        <c:noMultiLvlLbl val="0"/>
      </c:catAx>
      <c:valAx>
        <c:axId val="1432014216"/>
        <c:scaling>
          <c:orientation val="minMax"/>
        </c:scaling>
        <c:delete val="0"/>
        <c:axPos val="l"/>
        <c:majorGridlines/>
        <c:title>
          <c:tx>
            <c:rich>
              <a:bodyPr/>
              <a:lstStyle/>
              <a:p>
                <a:pPr>
                  <a:defRPr b="1"/>
                </a:pPr>
                <a:r>
                  <a:rPr lang="en-US" b="1"/>
                  <a:t>Normalized Avg Memory Latency</a:t>
                </a:r>
              </a:p>
            </c:rich>
          </c:tx>
          <c:layout/>
          <c:overlay val="0"/>
        </c:title>
        <c:numFmt formatCode="General" sourceLinked="1"/>
        <c:majorTickMark val="out"/>
        <c:minorTickMark val="none"/>
        <c:tickLblPos val="nextTo"/>
        <c:crossAx val="1627118152"/>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Sheet1!$C$97:$E$97</c:f>
              <c:numCache>
                <c:formatCode>General</c:formatCode>
                <c:ptCount val="3"/>
                <c:pt idx="0">
                  <c:v>0.996881096968776</c:v>
                </c:pt>
                <c:pt idx="1">
                  <c:v>1.00312866102157</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Sheet1!$C$98:$E$98</c:f>
              <c:numCache>
                <c:formatCode>General</c:formatCode>
                <c:ptCount val="3"/>
                <c:pt idx="0">
                  <c:v>1.07857646295768</c:v>
                </c:pt>
                <c:pt idx="1">
                  <c:v>1.04749542345647</c:v>
                </c:pt>
                <c:pt idx="2">
                  <c:v>1.06292234372791</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Sheet1!$C$99:$E$99</c:f>
              <c:numCache>
                <c:formatCode>General</c:formatCode>
                <c:ptCount val="3"/>
                <c:pt idx="0">
                  <c:v>1.09012661542679</c:v>
                </c:pt>
                <c:pt idx="1">
                  <c:v>1.03858773949156</c:v>
                </c:pt>
                <c:pt idx="2">
                  <c:v>1.06404517633214</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Sheet1!$C$100:$E$100</c:f>
              <c:numCache>
                <c:formatCode>General</c:formatCode>
                <c:ptCount val="3"/>
                <c:pt idx="0">
                  <c:v>1.12805310484701</c:v>
                </c:pt>
                <c:pt idx="1">
                  <c:v>1.07310823603232</c:v>
                </c:pt>
                <c:pt idx="2">
                  <c:v>1.10023773680653</c:v>
                </c:pt>
              </c:numCache>
            </c:numRef>
          </c:val>
        </c:ser>
        <c:dLbls>
          <c:showLegendKey val="0"/>
          <c:showVal val="0"/>
          <c:showCatName val="0"/>
          <c:showSerName val="0"/>
          <c:showPercent val="0"/>
          <c:showBubbleSize val="0"/>
        </c:dLbls>
        <c:gapWidth val="150"/>
        <c:axId val="1395037928"/>
        <c:axId val="1434797848"/>
      </c:barChart>
      <c:catAx>
        <c:axId val="1395037928"/>
        <c:scaling>
          <c:orientation val="minMax"/>
        </c:scaling>
        <c:delete val="0"/>
        <c:axPos val="b"/>
        <c:title>
          <c:tx>
            <c:rich>
              <a:bodyPr/>
              <a:lstStyle/>
              <a:p>
                <a:pPr>
                  <a:defRPr/>
                </a:pPr>
                <a:r>
                  <a:rPr lang="en-US"/>
                  <a:t>Workload</a:t>
                </a:r>
              </a:p>
            </c:rich>
          </c:tx>
          <c:layout/>
          <c:overlay val="0"/>
        </c:title>
        <c:majorTickMark val="none"/>
        <c:minorTickMark val="none"/>
        <c:tickLblPos val="nextTo"/>
        <c:crossAx val="1434797848"/>
        <c:crosses val="autoZero"/>
        <c:auto val="1"/>
        <c:lblAlgn val="ctr"/>
        <c:lblOffset val="100"/>
        <c:noMultiLvlLbl val="0"/>
      </c:catAx>
      <c:valAx>
        <c:axId val="1434797848"/>
        <c:scaling>
          <c:orientation val="minMax"/>
          <c:max val="1.2"/>
          <c:min val="0.0"/>
        </c:scaling>
        <c:delete val="0"/>
        <c:axPos val="l"/>
        <c:majorGridlines/>
        <c:title>
          <c:tx>
            <c:rich>
              <a:bodyPr/>
              <a:lstStyle/>
              <a:p>
                <a:pPr>
                  <a:defRPr b="1"/>
                </a:pPr>
                <a:r>
                  <a:rPr lang="en-US" b="1"/>
                  <a:t>Normalized Perf. per Watt</a:t>
                </a:r>
              </a:p>
            </c:rich>
          </c:tx>
          <c:layout/>
          <c:overlay val="0"/>
        </c:title>
        <c:numFmt formatCode="General" sourceLinked="1"/>
        <c:majorTickMark val="out"/>
        <c:minorTickMark val="none"/>
        <c:tickLblPos val="nextTo"/>
        <c:crossAx val="1395037928"/>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Sheet1!$C$47:$E$47</c:f>
              <c:numCache>
                <c:formatCode>General</c:formatCode>
                <c:ptCount val="3"/>
                <c:pt idx="0">
                  <c:v>1.11450210285055</c:v>
                </c:pt>
                <c:pt idx="1">
                  <c:v>0.897261653829378</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Sheet1!$C$48:$E$48</c:f>
              <c:numCache>
                <c:formatCode>General</c:formatCode>
                <c:ptCount val="3"/>
                <c:pt idx="0">
                  <c:v>1.04919327484584</c:v>
                </c:pt>
                <c:pt idx="1">
                  <c:v>0.877007610620513</c:v>
                </c:pt>
                <c:pt idx="2">
                  <c:v>0.959244748253366</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Sheet1!$C$49:$E$49</c:f>
              <c:numCache>
                <c:formatCode>General</c:formatCode>
                <c:ptCount val="3"/>
                <c:pt idx="0">
                  <c:v>1.07034998028596</c:v>
                </c:pt>
                <c:pt idx="1">
                  <c:v>0.869247751697983</c:v>
                </c:pt>
                <c:pt idx="2">
                  <c:v>0.96457208848979</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Sheet1!$C$50:$E$50</c:f>
              <c:numCache>
                <c:formatCode>General</c:formatCode>
                <c:ptCount val="3"/>
                <c:pt idx="0">
                  <c:v>1.03033143009477</c:v>
                </c:pt>
                <c:pt idx="1">
                  <c:v>0.853857943506927</c:v>
                </c:pt>
                <c:pt idx="2">
                  <c:v>0.937953450887233</c:v>
                </c:pt>
              </c:numCache>
            </c:numRef>
          </c:val>
        </c:ser>
        <c:dLbls>
          <c:showLegendKey val="0"/>
          <c:showVal val="0"/>
          <c:showCatName val="0"/>
          <c:showSerName val="0"/>
          <c:showPercent val="0"/>
          <c:showBubbleSize val="0"/>
        </c:dLbls>
        <c:gapWidth val="150"/>
        <c:axId val="1406482536"/>
        <c:axId val="1406418056"/>
      </c:barChart>
      <c:catAx>
        <c:axId val="1406482536"/>
        <c:scaling>
          <c:orientation val="minMax"/>
        </c:scaling>
        <c:delete val="0"/>
        <c:axPos val="b"/>
        <c:title>
          <c:tx>
            <c:rich>
              <a:bodyPr/>
              <a:lstStyle/>
              <a:p>
                <a:pPr>
                  <a:defRPr/>
                </a:pPr>
                <a:r>
                  <a:rPr lang="en-US"/>
                  <a:t>Workload</a:t>
                </a:r>
              </a:p>
            </c:rich>
          </c:tx>
          <c:layout/>
          <c:overlay val="0"/>
        </c:title>
        <c:majorTickMark val="none"/>
        <c:minorTickMark val="none"/>
        <c:tickLblPos val="nextTo"/>
        <c:crossAx val="1406418056"/>
        <c:crosses val="autoZero"/>
        <c:auto val="1"/>
        <c:lblAlgn val="ctr"/>
        <c:lblOffset val="100"/>
        <c:noMultiLvlLbl val="0"/>
      </c:catAx>
      <c:valAx>
        <c:axId val="1406418056"/>
        <c:scaling>
          <c:orientation val="minMax"/>
        </c:scaling>
        <c:delete val="0"/>
        <c:axPos val="l"/>
        <c:majorGridlines/>
        <c:title>
          <c:tx>
            <c:rich>
              <a:bodyPr/>
              <a:lstStyle/>
              <a:p>
                <a:pPr>
                  <a:defRPr b="1"/>
                </a:pPr>
                <a:r>
                  <a:rPr lang="en-US" b="1"/>
                  <a:t>Normalized Maximum Slowdown</a:t>
                </a:r>
              </a:p>
            </c:rich>
          </c:tx>
          <c:layout/>
          <c:overlay val="0"/>
        </c:title>
        <c:numFmt formatCode="General" sourceLinked="1"/>
        <c:majorTickMark val="out"/>
        <c:minorTickMark val="none"/>
        <c:tickLblPos val="nextTo"/>
        <c:crossAx val="1406482536"/>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dPt>
            <c:idx val="2"/>
            <c:marker>
              <c:spPr>
                <a:solidFill>
                  <a:schemeClr val="tx1"/>
                </a:solidFill>
                <a:ln>
                  <a:solidFill>
                    <a:schemeClr val="accent3">
                      <a:lumMod val="75000"/>
                    </a:schemeClr>
                  </a:solidFill>
                </a:ln>
              </c:spPr>
            </c:marker>
            <c:bubble3D val="0"/>
          </c:dPt>
          <c:dPt>
            <c:idx val="4"/>
            <c:marker>
              <c:spPr>
                <a:solidFill>
                  <a:schemeClr val="tx1"/>
                </a:solidFill>
                <a:ln>
                  <a:noFill/>
                </a:ln>
              </c:spPr>
            </c:marker>
            <c:bubble3D val="0"/>
          </c:dPt>
          <c:xVal>
            <c:numRef>
              <c:f>'Trade-off'!$C$50:$C$54</c:f>
              <c:numCache>
                <c:formatCode>0.00</c:formatCode>
                <c:ptCount val="5"/>
                <c:pt idx="0">
                  <c:v>23.10725021132788</c:v>
                </c:pt>
                <c:pt idx="1">
                  <c:v>24.61776435004466</c:v>
                </c:pt>
                <c:pt idx="2">
                  <c:v>27.83117556055124</c:v>
                </c:pt>
                <c:pt idx="3">
                  <c:v>35.46159936378587</c:v>
                </c:pt>
                <c:pt idx="4" formatCode="General">
                  <c:v>52.5</c:v>
                </c:pt>
              </c:numCache>
            </c:numRef>
          </c:xVal>
          <c:yVal>
            <c:numRef>
              <c:f>'Trade-off'!$D$50:$D$54</c:f>
              <c:numCache>
                <c:formatCode>General</c:formatCode>
                <c:ptCount val="5"/>
                <c:pt idx="0">
                  <c:v>3.755102040816326</c:v>
                </c:pt>
                <c:pt idx="1">
                  <c:v>2.285714285714286</c:v>
                </c:pt>
                <c:pt idx="2">
                  <c:v>1.551020408163265</c:v>
                </c:pt>
                <c:pt idx="3">
                  <c:v>1.183673469387755</c:v>
                </c:pt>
                <c:pt idx="4">
                  <c:v>1.0</c:v>
                </c:pt>
              </c:numCache>
            </c:numRef>
          </c:yVal>
          <c:smooth val="1"/>
        </c:ser>
        <c:dLbls>
          <c:showLegendKey val="0"/>
          <c:showVal val="0"/>
          <c:showCatName val="0"/>
          <c:showSerName val="0"/>
          <c:showPercent val="0"/>
          <c:showBubbleSize val="0"/>
        </c:dLbls>
        <c:axId val="1495296728"/>
        <c:axId val="2017551064"/>
      </c:scatterChart>
      <c:valAx>
        <c:axId val="1495296728"/>
        <c:scaling>
          <c:orientation val="minMax"/>
          <c:max val="70.0"/>
        </c:scaling>
        <c:delete val="0"/>
        <c:axPos val="b"/>
        <c:title>
          <c:tx>
            <c:rich>
              <a:bodyPr anchor="t" anchorCtr="0"/>
              <a:lstStyle/>
              <a:p>
                <a:pPr algn="r">
                  <a:defRPr sz="2800"/>
                </a:pPr>
                <a:r>
                  <a:rPr lang="en-US" sz="2800" smtClean="0"/>
                  <a:t>Latency (ns)</a:t>
                </a:r>
                <a:endParaRPr lang="en-US" sz="2800"/>
              </a:p>
            </c:rich>
          </c:tx>
          <c:layout/>
          <c:overlay val="0"/>
        </c:title>
        <c:numFmt formatCode="0" sourceLinked="0"/>
        <c:majorTickMark val="out"/>
        <c:minorTickMark val="none"/>
        <c:tickLblPos val="nextTo"/>
        <c:txPr>
          <a:bodyPr/>
          <a:lstStyle/>
          <a:p>
            <a:pPr>
              <a:defRPr sz="2400"/>
            </a:pPr>
            <a:endParaRPr lang="en-US"/>
          </a:p>
        </c:txPr>
        <c:crossAx val="2017551064"/>
        <c:crosses val="autoZero"/>
        <c:crossBetween val="midCat"/>
        <c:majorUnit val="10.0"/>
      </c:valAx>
      <c:valAx>
        <c:axId val="2017551064"/>
        <c:scaling>
          <c:orientation val="minMax"/>
        </c:scaling>
        <c:delete val="0"/>
        <c:axPos val="l"/>
        <c:majorGridlines/>
        <c:title>
          <c:tx>
            <c:rich>
              <a:bodyPr rot="-5400000" vert="horz"/>
              <a:lstStyle/>
              <a:p>
                <a:pPr>
                  <a:defRPr sz="2800"/>
                </a:pPr>
                <a:r>
                  <a:rPr lang="en-US" sz="2800" dirty="0" smtClean="0"/>
                  <a:t>Normalized</a:t>
                </a:r>
                <a:r>
                  <a:rPr lang="en-US" sz="2800" baseline="0" dirty="0" smtClean="0"/>
                  <a:t> DRAM Area</a:t>
                </a:r>
                <a:endParaRPr lang="en-US" sz="2800" dirty="0"/>
              </a:p>
            </c:rich>
          </c:tx>
          <c:layout/>
          <c:overlay val="0"/>
        </c:title>
        <c:numFmt formatCode="General" sourceLinked="1"/>
        <c:majorTickMark val="out"/>
        <c:minorTickMark val="none"/>
        <c:tickLblPos val="nextTo"/>
        <c:txPr>
          <a:bodyPr/>
          <a:lstStyle/>
          <a:p>
            <a:pPr>
              <a:defRPr sz="2400"/>
            </a:pPr>
            <a:endParaRPr lang="en-US"/>
          </a:p>
        </c:txPr>
        <c:crossAx val="1495296728"/>
        <c:crosses val="autoZero"/>
        <c:crossBetween val="midCat"/>
        <c:majorUnit val="1.0"/>
      </c:valAx>
    </c:plotArea>
    <c:plotVisOnly val="1"/>
    <c:dispBlanksAs val="gap"/>
    <c:showDLblsOverMax val="0"/>
  </c:chart>
  <c:spPr>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(Sheet1!$F$27,Sheet1!$F$47,Sheet1!$F$97)</c:f>
              <c:numCache>
                <c:formatCode>General</c:formatCode>
                <c:ptCount val="3"/>
                <c:pt idx="0">
                  <c:v>1.0</c:v>
                </c:pt>
                <c:pt idx="1">
                  <c:v>1.0</c:v>
                </c:pt>
                <c:pt idx="2">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(Sheet1!$F$28,Sheet1!$F$48,Sheet1!$F$98)</c:f>
              <c:numCache>
                <c:formatCode>General</c:formatCode>
                <c:ptCount val="3"/>
                <c:pt idx="0">
                  <c:v>1.31083660882258</c:v>
                </c:pt>
                <c:pt idx="1">
                  <c:v>0.81719489482245</c:v>
                </c:pt>
                <c:pt idx="2">
                  <c:v>0.465423705640499</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(Sheet1!$F$29,Sheet1!$F$49,Sheet1!$F$99)</c:f>
              <c:numCache>
                <c:formatCode>General</c:formatCode>
                <c:ptCount val="3"/>
                <c:pt idx="0">
                  <c:v>1.8423460201957</c:v>
                </c:pt>
                <c:pt idx="1">
                  <c:v>0.569207907349579</c:v>
                </c:pt>
                <c:pt idx="2">
                  <c:v>0.443071661584369</c:v>
                </c:pt>
              </c:numCache>
            </c:numRef>
          </c:val>
        </c:ser>
        <c:dLbls>
          <c:showLegendKey val="0"/>
          <c:showVal val="0"/>
          <c:showCatName val="0"/>
          <c:showSerName val="0"/>
          <c:showPercent val="0"/>
          <c:showBubbleSize val="0"/>
        </c:dLbls>
        <c:gapWidth val="150"/>
        <c:axId val="1431696968"/>
        <c:axId val="1328517064"/>
      </c:barChart>
      <c:catAx>
        <c:axId val="1431696968"/>
        <c:scaling>
          <c:orientation val="minMax"/>
        </c:scaling>
        <c:delete val="0"/>
        <c:axPos val="b"/>
        <c:title>
          <c:tx>
            <c:rich>
              <a:bodyPr/>
              <a:lstStyle/>
              <a:p>
                <a:pPr>
                  <a:defRPr/>
                </a:pPr>
                <a:r>
                  <a:rPr lang="en-US"/>
                  <a:t>Normalized Metric</a:t>
                </a:r>
              </a:p>
            </c:rich>
          </c:tx>
          <c:layout/>
          <c:overlay val="0"/>
        </c:title>
        <c:majorTickMark val="none"/>
        <c:minorTickMark val="none"/>
        <c:tickLblPos val="nextTo"/>
        <c:crossAx val="1328517064"/>
        <c:crosses val="autoZero"/>
        <c:auto val="1"/>
        <c:lblAlgn val="ctr"/>
        <c:lblOffset val="100"/>
        <c:noMultiLvlLbl val="0"/>
      </c:catAx>
      <c:valAx>
        <c:axId val="1328517064"/>
        <c:scaling>
          <c:orientation val="minMax"/>
        </c:scaling>
        <c:delete val="0"/>
        <c:axPos val="l"/>
        <c:majorGridlines/>
        <c:numFmt formatCode="General" sourceLinked="1"/>
        <c:majorTickMark val="out"/>
        <c:minorTickMark val="none"/>
        <c:tickLblPos val="nextTo"/>
        <c:crossAx val="1431696968"/>
        <c:crosses val="autoZero"/>
        <c:crossBetween val="between"/>
      </c:valAx>
      <c:spPr>
        <a:noFill/>
        <a:ln w="25400">
          <a:noFill/>
        </a:ln>
      </c:spPr>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Sheet1!$F$27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Sheet1!$F$28</c:f>
              <c:numCache>
                <c:formatCode>General</c:formatCode>
                <c:ptCount val="1"/>
                <c:pt idx="0">
                  <c:v>1.31083660882258</c:v>
                </c:pt>
              </c:numCache>
            </c:numRef>
          </c:val>
        </c:ser>
        <c:ser>
          <c:idx val="1"/>
          <c:order val="2"/>
          <c:tx>
            <c:strRef>
              <c:f>Sheet1!$G$21</c:f>
              <c:strCache>
                <c:ptCount val="1"/>
                <c:pt idx="0">
                  <c:v>16GB DRAM</c:v>
                </c:pt>
              </c:strCache>
            </c:strRef>
          </c:tx>
          <c:spPr>
            <a:solidFill>
              <a:srgbClr val="0070C0"/>
            </a:solidFill>
            <a:ln>
              <a:solidFill>
                <a:schemeClr val="tx1"/>
              </a:solidFill>
            </a:ln>
          </c:spPr>
          <c:invertIfNegative val="0"/>
          <c:dPt>
            <c:idx val="0"/>
            <c:invertIfNegative val="0"/>
            <c:bubble3D val="0"/>
            <c:spPr>
              <a:solidFill>
                <a:srgbClr val="FFC000"/>
              </a:solidFill>
              <a:ln>
                <a:solidFill>
                  <a:schemeClr val="tx1"/>
                </a:solidFill>
              </a:ln>
            </c:spPr>
          </c:dPt>
          <c:cat>
            <c:strRef>
              <c:f>Sheet1!$E$9</c:f>
              <c:strCache>
                <c:ptCount val="1"/>
                <c:pt idx="0">
                  <c:v>Avg</c:v>
                </c:pt>
              </c:strCache>
            </c:strRef>
          </c:cat>
          <c:val>
            <c:numRef>
              <c:f>Sheet1!$F$29</c:f>
              <c:numCache>
                <c:formatCode>General</c:formatCode>
                <c:ptCount val="1"/>
                <c:pt idx="0">
                  <c:v>1.8423460201957</c:v>
                </c:pt>
              </c:numCache>
            </c:numRef>
          </c:val>
        </c:ser>
        <c:dLbls>
          <c:showLegendKey val="0"/>
          <c:showVal val="0"/>
          <c:showCatName val="0"/>
          <c:showSerName val="0"/>
          <c:showPercent val="0"/>
          <c:showBubbleSize val="0"/>
        </c:dLbls>
        <c:gapWidth val="150"/>
        <c:axId val="1434740376"/>
        <c:axId val="1434743288"/>
      </c:barChart>
      <c:catAx>
        <c:axId val="1434740376"/>
        <c:scaling>
          <c:orientation val="minMax"/>
        </c:scaling>
        <c:delete val="1"/>
        <c:axPos val="b"/>
        <c:majorTickMark val="none"/>
        <c:minorTickMark val="none"/>
        <c:tickLblPos val="nextTo"/>
        <c:crossAx val="1434743288"/>
        <c:crosses val="autoZero"/>
        <c:auto val="1"/>
        <c:lblAlgn val="ctr"/>
        <c:lblOffset val="100"/>
        <c:noMultiLvlLbl val="0"/>
      </c:catAx>
      <c:valAx>
        <c:axId val="1434743288"/>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1434740376"/>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Sheet1!$F$47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Sheet1!$F$48</c:f>
              <c:numCache>
                <c:formatCode>General</c:formatCode>
                <c:ptCount val="1"/>
                <c:pt idx="0">
                  <c:v>0.81719489482245</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Sheet1!$E$9</c:f>
              <c:strCache>
                <c:ptCount val="1"/>
                <c:pt idx="0">
                  <c:v>Avg</c:v>
                </c:pt>
              </c:strCache>
            </c:strRef>
          </c:cat>
          <c:val>
            <c:numRef>
              <c:f>Sheet1!$F$49</c:f>
              <c:numCache>
                <c:formatCode>General</c:formatCode>
                <c:ptCount val="1"/>
                <c:pt idx="0">
                  <c:v>0.569207907349579</c:v>
                </c:pt>
              </c:numCache>
            </c:numRef>
          </c:val>
        </c:ser>
        <c:dLbls>
          <c:showLegendKey val="0"/>
          <c:showVal val="0"/>
          <c:showCatName val="0"/>
          <c:showSerName val="0"/>
          <c:showPercent val="0"/>
          <c:showBubbleSize val="0"/>
        </c:dLbls>
        <c:gapWidth val="150"/>
        <c:axId val="2015316104"/>
        <c:axId val="1434752264"/>
      </c:barChart>
      <c:catAx>
        <c:axId val="2015316104"/>
        <c:scaling>
          <c:orientation val="minMax"/>
        </c:scaling>
        <c:delete val="1"/>
        <c:axPos val="b"/>
        <c:majorTickMark val="none"/>
        <c:minorTickMark val="none"/>
        <c:tickLblPos val="nextTo"/>
        <c:crossAx val="1434752264"/>
        <c:crosses val="autoZero"/>
        <c:auto val="1"/>
        <c:lblAlgn val="ctr"/>
        <c:lblOffset val="100"/>
        <c:noMultiLvlLbl val="0"/>
      </c:catAx>
      <c:valAx>
        <c:axId val="1434752264"/>
        <c:scaling>
          <c:orientation val="minMax"/>
        </c:scaling>
        <c:delete val="0"/>
        <c:axPos val="l"/>
        <c:majorGridlines/>
        <c:title>
          <c:tx>
            <c:rich>
              <a:bodyPr/>
              <a:lstStyle/>
              <a:p>
                <a:pPr>
                  <a:defRPr b="1"/>
                </a:pPr>
                <a:r>
                  <a:rPr lang="en-US" b="1" dirty="0"/>
                  <a:t>Normalized </a:t>
                </a:r>
                <a:r>
                  <a:rPr lang="en-US" b="1" dirty="0" smtClean="0"/>
                  <a:t>Max. </a:t>
                </a:r>
                <a:r>
                  <a:rPr lang="en-US" b="1" dirty="0"/>
                  <a:t>Slowdown</a:t>
                </a:r>
              </a:p>
            </c:rich>
          </c:tx>
          <c:layout/>
          <c:overlay val="0"/>
        </c:title>
        <c:numFmt formatCode="General" sourceLinked="1"/>
        <c:majorTickMark val="out"/>
        <c:minorTickMark val="none"/>
        <c:tickLblPos val="nextTo"/>
        <c:crossAx val="2015316104"/>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1.0</c:v>
                </c:pt>
                <c:pt idx="1">
                  <c:v>0.516306445138219</c:v>
                </c:pt>
                <c:pt idx="2">
                  <c:v>0.700160115166448</c:v>
                </c:pt>
                <c:pt idx="3">
                  <c:v>0.857850560367025</c:v>
                </c:pt>
                <c:pt idx="4">
                  <c:v>0.944866132074654</c:v>
                </c:pt>
              </c:numCache>
            </c:numRef>
          </c:val>
        </c:ser>
        <c:dLbls>
          <c:showLegendKey val="0"/>
          <c:showVal val="0"/>
          <c:showCatName val="0"/>
          <c:showSerName val="0"/>
          <c:showPercent val="0"/>
          <c:showBubbleSize val="0"/>
        </c:dLbls>
        <c:gapWidth val="150"/>
        <c:axId val="1578627464"/>
        <c:axId val="1578643208"/>
      </c:barChart>
      <c:catAx>
        <c:axId val="1578627464"/>
        <c:scaling>
          <c:orientation val="minMax"/>
        </c:scaling>
        <c:delete val="0"/>
        <c:axPos val="b"/>
        <c:majorTickMark val="out"/>
        <c:minorTickMark val="none"/>
        <c:tickLblPos val="nextTo"/>
        <c:crossAx val="1578643208"/>
        <c:crosses val="autoZero"/>
        <c:auto val="1"/>
        <c:lblAlgn val="ctr"/>
        <c:lblOffset val="100"/>
        <c:noMultiLvlLbl val="0"/>
      </c:catAx>
      <c:valAx>
        <c:axId val="1578643208"/>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578627464"/>
        <c:crosses val="autoZero"/>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EE!$Q$98:$U$98</c:f>
              <c:strCache>
                <c:ptCount val="5"/>
                <c:pt idx="0">
                  <c:v>SRAM</c:v>
                </c:pt>
                <c:pt idx="1">
                  <c:v>Region</c:v>
                </c:pt>
                <c:pt idx="2">
                  <c:v>TIM</c:v>
                </c:pt>
                <c:pt idx="3">
                  <c:v>TIMBER</c:v>
                </c:pt>
                <c:pt idx="4">
                  <c:v>TIMBER-Dyn</c:v>
                </c:pt>
              </c:strCache>
            </c:strRef>
          </c:cat>
          <c:val>
            <c:numRef>
              <c:f>EE!$Q$113:$U$113</c:f>
              <c:numCache>
                <c:formatCode>General</c:formatCode>
                <c:ptCount val="5"/>
                <c:pt idx="0">
                  <c:v>1.0</c:v>
                </c:pt>
                <c:pt idx="1">
                  <c:v>0.730821505858339</c:v>
                </c:pt>
                <c:pt idx="2">
                  <c:v>0.753835417367944</c:v>
                </c:pt>
                <c:pt idx="3">
                  <c:v>0.892491787352875</c:v>
                </c:pt>
                <c:pt idx="4">
                  <c:v>1.176931749862085</c:v>
                </c:pt>
              </c:numCache>
            </c:numRef>
          </c:val>
        </c:ser>
        <c:dLbls>
          <c:showLegendKey val="0"/>
          <c:showVal val="0"/>
          <c:showCatName val="0"/>
          <c:showSerName val="0"/>
          <c:showPercent val="0"/>
          <c:showBubbleSize val="0"/>
        </c:dLbls>
        <c:gapWidth val="150"/>
        <c:axId val="1608180744"/>
        <c:axId val="1574961400"/>
      </c:barChart>
      <c:catAx>
        <c:axId val="1608180744"/>
        <c:scaling>
          <c:orientation val="minMax"/>
        </c:scaling>
        <c:delete val="0"/>
        <c:axPos val="b"/>
        <c:majorTickMark val="out"/>
        <c:minorTickMark val="none"/>
        <c:tickLblPos val="nextTo"/>
        <c:crossAx val="1574961400"/>
        <c:crosses val="autoZero"/>
        <c:auto val="1"/>
        <c:lblAlgn val="ctr"/>
        <c:lblOffset val="100"/>
        <c:noMultiLvlLbl val="0"/>
      </c:catAx>
      <c:valAx>
        <c:axId val="1574961400"/>
        <c:scaling>
          <c:orientation val="minMax"/>
          <c:max val="1.2"/>
        </c:scaling>
        <c:delete val="0"/>
        <c:axPos val="l"/>
        <c:majorGridlines/>
        <c:title>
          <c:tx>
            <c:rich>
              <a:bodyPr rot="-5400000" vert="horz"/>
              <a:lstStyle/>
              <a:p>
                <a:pPr>
                  <a:defRPr/>
                </a:pPr>
                <a:r>
                  <a:rPr lang="en-US" dirty="0"/>
                  <a:t>Normalized </a:t>
                </a:r>
                <a:r>
                  <a:rPr lang="en-US" dirty="0" smtClean="0"/>
                  <a:t>Performance </a:t>
                </a:r>
                <a:r>
                  <a:rPr lang="en-US" dirty="0"/>
                  <a:t>per </a:t>
                </a:r>
                <a:r>
                  <a:rPr lang="en-US" dirty="0" smtClean="0"/>
                  <a:t>Watt (for Memory</a:t>
                </a:r>
                <a:r>
                  <a:rPr lang="en-US" baseline="0" dirty="0" smtClean="0"/>
                  <a:t> System)</a:t>
                </a:r>
                <a:endParaRPr lang="en-US" dirty="0"/>
              </a:p>
            </c:rich>
          </c:tx>
          <c:layout/>
          <c:overlay val="0"/>
        </c:title>
        <c:numFmt formatCode="General" sourceLinked="1"/>
        <c:majorTickMark val="out"/>
        <c:minorTickMark val="none"/>
        <c:tickLblPos val="nextTo"/>
        <c:crossAx val="1608180744"/>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279527559055"/>
          <c:y val="0.0897224210610037"/>
          <c:w val="0.642587790750294"/>
          <c:h val="0.71270381430327"/>
        </c:manualLayout>
      </c:layout>
      <c:barChart>
        <c:barDir val="col"/>
        <c:grouping val="clustered"/>
        <c:varyColors val="0"/>
        <c:ser>
          <c:idx val="0"/>
          <c:order val="0"/>
          <c:tx>
            <c:strRef>
              <c:f>Sheet2!$G$18</c:f>
              <c:strCache>
                <c:ptCount val="1"/>
                <c:pt idx="0">
                  <c:v>Normalized Power Consumption</c:v>
                </c:pt>
              </c:strCache>
            </c:strRef>
          </c:tx>
          <c:spPr>
            <a:solidFill>
              <a:srgbClr val="FF0000"/>
            </a:solidFill>
            <a:ln>
              <a:solidFill>
                <a:srgbClr val="FF0000"/>
              </a:solidFill>
            </a:ln>
          </c:spPr>
          <c:invertIfNegative val="0"/>
          <c:cat>
            <c:strRef>
              <c:f>Sheet2!$H$17:$J$17</c:f>
              <c:strCache>
                <c:ptCount val="3"/>
                <c:pt idx="0">
                  <c:v>commodity DRAM</c:v>
                </c:pt>
                <c:pt idx="1">
                  <c:v>near segment</c:v>
                </c:pt>
                <c:pt idx="2">
                  <c:v>far  segment</c:v>
                </c:pt>
              </c:strCache>
            </c:strRef>
          </c:cat>
          <c:val>
            <c:numRef>
              <c:f>Sheet2!$H$18:$J$18</c:f>
              <c:numCache>
                <c:formatCode>General</c:formatCode>
                <c:ptCount val="3"/>
                <c:pt idx="0">
                  <c:v>1.0</c:v>
                </c:pt>
                <c:pt idx="1">
                  <c:v>0.49</c:v>
                </c:pt>
                <c:pt idx="2">
                  <c:v>1.49</c:v>
                </c:pt>
              </c:numCache>
            </c:numRef>
          </c:val>
        </c:ser>
        <c:dLbls>
          <c:showLegendKey val="0"/>
          <c:showVal val="0"/>
          <c:showCatName val="0"/>
          <c:showSerName val="0"/>
          <c:showPercent val="0"/>
          <c:showBubbleSize val="0"/>
        </c:dLbls>
        <c:gapWidth val="50"/>
        <c:axId val="1582887960"/>
        <c:axId val="1583092632"/>
      </c:barChart>
      <c:catAx>
        <c:axId val="1582887960"/>
        <c:scaling>
          <c:orientation val="minMax"/>
        </c:scaling>
        <c:delete val="1"/>
        <c:axPos val="b"/>
        <c:majorTickMark val="out"/>
        <c:minorTickMark val="none"/>
        <c:tickLblPos val="nextTo"/>
        <c:crossAx val="1583092632"/>
        <c:crosses val="autoZero"/>
        <c:auto val="1"/>
        <c:lblAlgn val="ctr"/>
        <c:lblOffset val="100"/>
        <c:noMultiLvlLbl val="0"/>
      </c:catAx>
      <c:valAx>
        <c:axId val="1583092632"/>
        <c:scaling>
          <c:orientation val="minMax"/>
          <c:max val="1.5"/>
          <c:min val="0.0"/>
        </c:scaling>
        <c:delete val="0"/>
        <c:axPos val="l"/>
        <c:majorGridlines/>
        <c:numFmt formatCode="0%" sourceLinked="0"/>
        <c:majorTickMark val="out"/>
        <c:minorTickMark val="none"/>
        <c:tickLblPos val="nextTo"/>
        <c:txPr>
          <a:bodyPr/>
          <a:lstStyle/>
          <a:p>
            <a:pPr>
              <a:defRPr sz="1600"/>
            </a:pPr>
            <a:endParaRPr lang="en-US"/>
          </a:p>
        </c:txPr>
        <c:crossAx val="1582887960"/>
        <c:crosses val="autoZero"/>
        <c:crossBetween val="between"/>
        <c:majorUnit val="0.5"/>
        <c:minorUnit val="0.04"/>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026638474133"/>
          <c:y val="0.0365644301934415"/>
          <c:w val="0.628219872688108"/>
          <c:h val="0.756087645113449"/>
        </c:manualLayout>
      </c:layout>
      <c:barChart>
        <c:barDir val="col"/>
        <c:grouping val="clustered"/>
        <c:varyColors val="0"/>
        <c:ser>
          <c:idx val="0"/>
          <c:order val="0"/>
          <c:tx>
            <c:strRef>
              <c:f>Sheet2!$B$18</c:f>
              <c:strCache>
                <c:ptCount val="1"/>
                <c:pt idx="0">
                  <c:v>Latency</c:v>
                </c:pt>
              </c:strCache>
            </c:strRef>
          </c:tx>
          <c:invertIfNegative val="0"/>
          <c:cat>
            <c:strRef>
              <c:f>Sheet2!$C$17:$E$17</c:f>
              <c:strCache>
                <c:ptCount val="3"/>
                <c:pt idx="0">
                  <c:v>commodity DRAM</c:v>
                </c:pt>
                <c:pt idx="1">
                  <c:v>near segment</c:v>
                </c:pt>
                <c:pt idx="2">
                  <c:v>far  segment</c:v>
                </c:pt>
              </c:strCache>
            </c:strRef>
          </c:cat>
          <c:val>
            <c:numRef>
              <c:f>Sheet2!$C$18:$E$18</c:f>
              <c:numCache>
                <c:formatCode>General</c:formatCode>
                <c:ptCount val="3"/>
                <c:pt idx="0">
                  <c:v>1.0</c:v>
                </c:pt>
                <c:pt idx="1">
                  <c:v>0.56</c:v>
                </c:pt>
                <c:pt idx="2">
                  <c:v>1.23</c:v>
                </c:pt>
              </c:numCache>
            </c:numRef>
          </c:val>
        </c:ser>
        <c:dLbls>
          <c:showLegendKey val="0"/>
          <c:showVal val="0"/>
          <c:showCatName val="0"/>
          <c:showSerName val="0"/>
          <c:showPercent val="0"/>
          <c:showBubbleSize val="0"/>
        </c:dLbls>
        <c:gapWidth val="50"/>
        <c:axId val="1620226776"/>
        <c:axId val="1582657496"/>
      </c:barChart>
      <c:catAx>
        <c:axId val="1620226776"/>
        <c:scaling>
          <c:orientation val="minMax"/>
        </c:scaling>
        <c:delete val="1"/>
        <c:axPos val="b"/>
        <c:majorTickMark val="out"/>
        <c:minorTickMark val="none"/>
        <c:tickLblPos val="nextTo"/>
        <c:crossAx val="1582657496"/>
        <c:crosses val="autoZero"/>
        <c:auto val="1"/>
        <c:lblAlgn val="ctr"/>
        <c:lblOffset val="100"/>
        <c:noMultiLvlLbl val="0"/>
      </c:catAx>
      <c:valAx>
        <c:axId val="1582657496"/>
        <c:scaling>
          <c:orientation val="minMax"/>
          <c:max val="1.6"/>
          <c:min val="0.0"/>
        </c:scaling>
        <c:delete val="0"/>
        <c:axPos val="l"/>
        <c:majorGridlines/>
        <c:numFmt formatCode="0%" sourceLinked="0"/>
        <c:majorTickMark val="out"/>
        <c:minorTickMark val="none"/>
        <c:tickLblPos val="nextTo"/>
        <c:txPr>
          <a:bodyPr/>
          <a:lstStyle/>
          <a:p>
            <a:pPr>
              <a:defRPr sz="1800"/>
            </a:pPr>
            <a:endParaRPr lang="en-US"/>
          </a:p>
        </c:txPr>
        <c:crossAx val="1620226776"/>
        <c:crosses val="autoZero"/>
        <c:crossBetween val="between"/>
        <c:majorUnit val="0.5"/>
        <c:minorUnit val="0.04"/>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1964447625865"/>
          <c:y val="0.108523880029182"/>
          <c:w val="0.85556346933906"/>
          <c:h val="0.594046264694729"/>
        </c:manualLayout>
      </c:layout>
      <c:barChart>
        <c:barDir val="col"/>
        <c:grouping val="clustered"/>
        <c:varyColors val="0"/>
        <c:ser>
          <c:idx val="0"/>
          <c:order val="0"/>
          <c:tx>
            <c:strRef>
              <c:f>Latency!$D$26</c:f>
              <c:strCache>
                <c:ptCount val="1"/>
                <c:pt idx="0">
                  <c:v>Near Segment</c:v>
                </c:pt>
              </c:strCache>
            </c:strRef>
          </c:tx>
          <c:invertIfNegative val="0"/>
          <c:dPt>
            <c:idx val="9"/>
            <c:invertIfNegative val="0"/>
            <c:bubble3D val="0"/>
            <c:spPr>
              <a:solidFill>
                <a:schemeClr val="accent3">
                  <a:lumMod val="50000"/>
                </a:schemeClr>
              </a:solidFill>
              <a:ln>
                <a:solidFill>
                  <a:schemeClr val="accent3">
                    <a:lumMod val="50000"/>
                  </a:schemeClr>
                </a:solidFill>
              </a:ln>
            </c:spPr>
          </c:dPt>
          <c:cat>
            <c:multiLvlStrRef>
              <c:f>Latency!$B$27:$C$36</c:f>
              <c:multiLvlStrCache>
                <c:ptCount val="10"/>
                <c:lvl>
                  <c:pt idx="0">
                    <c:v>1</c:v>
                  </c:pt>
                  <c:pt idx="1">
                    <c:v>2</c:v>
                  </c:pt>
                  <c:pt idx="2">
                    <c:v>4</c:v>
                  </c:pt>
                  <c:pt idx="3">
                    <c:v>8</c:v>
                  </c:pt>
                  <c:pt idx="4">
                    <c:v>16</c:v>
                  </c:pt>
                  <c:pt idx="5">
                    <c:v>32</c:v>
                  </c:pt>
                  <c:pt idx="6">
                    <c:v>64</c:v>
                  </c:pt>
                  <c:pt idx="7">
                    <c:v>128</c:v>
                  </c:pt>
                  <c:pt idx="8">
                    <c:v>256</c:v>
                  </c:pt>
                  <c:pt idx="9">
                    <c:v>512</c:v>
                  </c:pt>
                </c:lvl>
                <c:lvl>
                  <c:pt idx="0">
                    <c:v>Near Segment Length (Cells)</c:v>
                  </c:pt>
                  <c:pt idx="9">
                    <c:v>Ref.</c:v>
                  </c:pt>
                </c:lvl>
              </c:multiLvlStrCache>
            </c:multiLvlStrRef>
          </c:cat>
          <c:val>
            <c:numRef>
              <c:f>Latency!$D$27:$D$36</c:f>
              <c:numCache>
                <c:formatCode>0.00</c:formatCode>
                <c:ptCount val="10"/>
                <c:pt idx="0">
                  <c:v>21.57875472051958</c:v>
                </c:pt>
                <c:pt idx="1">
                  <c:v>21.62217819303508</c:v>
                </c:pt>
                <c:pt idx="2">
                  <c:v>21.72764507063576</c:v>
                </c:pt>
                <c:pt idx="3">
                  <c:v>21.93794024535897</c:v>
                </c:pt>
                <c:pt idx="4">
                  <c:v>22.33533950018568</c:v>
                </c:pt>
                <c:pt idx="5">
                  <c:v>23.10725021132788</c:v>
                </c:pt>
                <c:pt idx="6">
                  <c:v>24.61776435004466</c:v>
                </c:pt>
                <c:pt idx="7">
                  <c:v>27.83117556055124</c:v>
                </c:pt>
                <c:pt idx="8">
                  <c:v>35.46159936378587</c:v>
                </c:pt>
                <c:pt idx="9" formatCode="General">
                  <c:v>52.5</c:v>
                </c:pt>
              </c:numCache>
            </c:numRef>
          </c:val>
        </c:ser>
        <c:ser>
          <c:idx val="1"/>
          <c:order val="1"/>
          <c:tx>
            <c:strRef>
              <c:f>Latency!$E$26</c:f>
              <c:strCache>
                <c:ptCount val="1"/>
                <c:pt idx="0">
                  <c:v>Far Segment</c:v>
                </c:pt>
              </c:strCache>
            </c:strRef>
          </c:tx>
          <c:spPr>
            <a:noFill/>
            <a:ln>
              <a:noFill/>
            </a:ln>
            <a:effectLst/>
          </c:spPr>
          <c:invertIfNegative val="0"/>
          <c:dPt>
            <c:idx val="9"/>
            <c:invertIfNegative val="0"/>
            <c:bubble3D val="0"/>
          </c:dPt>
          <c:cat>
            <c:multiLvlStrRef>
              <c:f>Latency!$B$27:$C$36</c:f>
              <c:multiLvlStrCache>
                <c:ptCount val="10"/>
                <c:lvl>
                  <c:pt idx="0">
                    <c:v>1</c:v>
                  </c:pt>
                  <c:pt idx="1">
                    <c:v>2</c:v>
                  </c:pt>
                  <c:pt idx="2">
                    <c:v>4</c:v>
                  </c:pt>
                  <c:pt idx="3">
                    <c:v>8</c:v>
                  </c:pt>
                  <c:pt idx="4">
                    <c:v>16</c:v>
                  </c:pt>
                  <c:pt idx="5">
                    <c:v>32</c:v>
                  </c:pt>
                  <c:pt idx="6">
                    <c:v>64</c:v>
                  </c:pt>
                  <c:pt idx="7">
                    <c:v>128</c:v>
                  </c:pt>
                  <c:pt idx="8">
                    <c:v>256</c:v>
                  </c:pt>
                  <c:pt idx="9">
                    <c:v>512</c:v>
                  </c:pt>
                </c:lvl>
                <c:lvl>
                  <c:pt idx="0">
                    <c:v>Near Segment Length (Cells)</c:v>
                  </c:pt>
                  <c:pt idx="9">
                    <c:v>Ref.</c:v>
                  </c:pt>
                </c:lvl>
              </c:multiLvlStrCache>
            </c:multiLvlStrRef>
          </c:cat>
          <c:val>
            <c:numRef>
              <c:f>Latency!$E$27:$E$36</c:f>
              <c:numCache>
                <c:formatCode>0.00</c:formatCode>
                <c:ptCount val="10"/>
                <c:pt idx="0">
                  <c:v>66.5640585391817</c:v>
                </c:pt>
                <c:pt idx="1">
                  <c:v>66.45835747591417</c:v>
                </c:pt>
                <c:pt idx="2">
                  <c:v>66.51414816318173</c:v>
                </c:pt>
                <c:pt idx="3">
                  <c:v>66.35870179913964</c:v>
                </c:pt>
                <c:pt idx="4">
                  <c:v>66.42928607002675</c:v>
                </c:pt>
                <c:pt idx="5">
                  <c:v>65.83993513128087</c:v>
                </c:pt>
                <c:pt idx="6">
                  <c:v>64.92205053064815</c:v>
                </c:pt>
                <c:pt idx="7">
                  <c:v>64.07557557703004</c:v>
                </c:pt>
                <c:pt idx="8">
                  <c:v>60.84010826280962</c:v>
                </c:pt>
                <c:pt idx="9" formatCode="General">
                  <c:v>52.5</c:v>
                </c:pt>
              </c:numCache>
            </c:numRef>
          </c:val>
        </c:ser>
        <c:dLbls>
          <c:showLegendKey val="0"/>
          <c:showVal val="0"/>
          <c:showCatName val="0"/>
          <c:showSerName val="0"/>
          <c:showPercent val="0"/>
          <c:showBubbleSize val="0"/>
        </c:dLbls>
        <c:gapWidth val="150"/>
        <c:axId val="1555365640"/>
        <c:axId val="1555368648"/>
      </c:barChart>
      <c:catAx>
        <c:axId val="1555365640"/>
        <c:scaling>
          <c:orientation val="minMax"/>
        </c:scaling>
        <c:delete val="0"/>
        <c:axPos val="b"/>
        <c:majorTickMark val="out"/>
        <c:minorTickMark val="none"/>
        <c:tickLblPos val="nextTo"/>
        <c:txPr>
          <a:bodyPr/>
          <a:lstStyle/>
          <a:p>
            <a:pPr>
              <a:defRPr sz="2400" b="1"/>
            </a:pPr>
            <a:endParaRPr lang="en-US"/>
          </a:p>
        </c:txPr>
        <c:crossAx val="1555368648"/>
        <c:crosses val="autoZero"/>
        <c:auto val="1"/>
        <c:lblAlgn val="ctr"/>
        <c:lblOffset val="100"/>
        <c:noMultiLvlLbl val="0"/>
      </c:catAx>
      <c:valAx>
        <c:axId val="1555368648"/>
        <c:scaling>
          <c:orientation val="minMax"/>
          <c:max val="80.0"/>
        </c:scaling>
        <c:delete val="0"/>
        <c:axPos val="l"/>
        <c:majorGridlines/>
        <c:numFmt formatCode="0" sourceLinked="0"/>
        <c:majorTickMark val="out"/>
        <c:minorTickMark val="none"/>
        <c:tickLblPos val="nextTo"/>
        <c:txPr>
          <a:bodyPr/>
          <a:lstStyle/>
          <a:p>
            <a:pPr>
              <a:defRPr sz="2400" b="1"/>
            </a:pPr>
            <a:endParaRPr lang="en-US"/>
          </a:p>
        </c:txPr>
        <c:crossAx val="1555365640"/>
        <c:crosses val="autoZero"/>
        <c:crossBetween val="between"/>
      </c:valAx>
    </c:plotArea>
    <c:legend>
      <c:legendPos val="t"/>
      <c:legendEntry>
        <c:idx val="1"/>
        <c:txPr>
          <a:bodyPr/>
          <a:lstStyle/>
          <a:p>
            <a:pPr>
              <a:defRPr sz="2800">
                <a:solidFill>
                  <a:schemeClr val="bg1"/>
                </a:solidFill>
              </a:defRPr>
            </a:pPr>
            <a:endParaRPr lang="en-US"/>
          </a:p>
        </c:txPr>
      </c:legendEntry>
      <c:layout>
        <c:manualLayout>
          <c:xMode val="edge"/>
          <c:yMode val="edge"/>
          <c:x val="0.109863693873446"/>
          <c:y val="0.103568091497614"/>
          <c:w val="0.672826606261234"/>
          <c:h val="0.0958937460403656"/>
        </c:manualLayout>
      </c:layout>
      <c:overlay val="0"/>
      <c:txPr>
        <a:bodyPr/>
        <a:lstStyle/>
        <a:p>
          <a:pPr>
            <a:defRPr sz="28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1964447625865"/>
          <c:y val="0.108523880029182"/>
          <c:w val="0.85556346933906"/>
          <c:h val="0.594046264694729"/>
        </c:manualLayout>
      </c:layout>
      <c:barChart>
        <c:barDir val="col"/>
        <c:grouping val="clustered"/>
        <c:varyColors val="0"/>
        <c:ser>
          <c:idx val="0"/>
          <c:order val="0"/>
          <c:tx>
            <c:strRef>
              <c:f>Latency!$D$26</c:f>
              <c:strCache>
                <c:ptCount val="1"/>
                <c:pt idx="0">
                  <c:v>Near Segment</c:v>
                </c:pt>
              </c:strCache>
            </c:strRef>
          </c:tx>
          <c:invertIfNegative val="0"/>
          <c:dPt>
            <c:idx val="9"/>
            <c:invertIfNegative val="0"/>
            <c:bubble3D val="0"/>
            <c:spPr>
              <a:solidFill>
                <a:schemeClr val="accent3">
                  <a:lumMod val="50000"/>
                </a:schemeClr>
              </a:solidFill>
              <a:ln>
                <a:solidFill>
                  <a:schemeClr val="accent3">
                    <a:lumMod val="50000"/>
                  </a:schemeClr>
                </a:solidFill>
              </a:ln>
            </c:spPr>
          </c:dPt>
          <c:cat>
            <c:multiLvlStrRef>
              <c:f>Latency!$B$27:$C$36</c:f>
              <c:multiLvlStrCache>
                <c:ptCount val="10"/>
                <c:lvl>
                  <c:pt idx="0">
                    <c:v>1</c:v>
                  </c:pt>
                  <c:pt idx="1">
                    <c:v>2</c:v>
                  </c:pt>
                  <c:pt idx="2">
                    <c:v>4</c:v>
                  </c:pt>
                  <c:pt idx="3">
                    <c:v>8</c:v>
                  </c:pt>
                  <c:pt idx="4">
                    <c:v>16</c:v>
                  </c:pt>
                  <c:pt idx="5">
                    <c:v>32</c:v>
                  </c:pt>
                  <c:pt idx="6">
                    <c:v>64</c:v>
                  </c:pt>
                  <c:pt idx="7">
                    <c:v>128</c:v>
                  </c:pt>
                  <c:pt idx="8">
                    <c:v>256</c:v>
                  </c:pt>
                  <c:pt idx="9">
                    <c:v>512</c:v>
                  </c:pt>
                </c:lvl>
                <c:lvl>
                  <c:pt idx="0">
                    <c:v>Near Segment Length (Cells)</c:v>
                  </c:pt>
                  <c:pt idx="9">
                    <c:v>Ref.</c:v>
                  </c:pt>
                </c:lvl>
              </c:multiLvlStrCache>
            </c:multiLvlStrRef>
          </c:cat>
          <c:val>
            <c:numRef>
              <c:f>Latency!$D$27:$D$36</c:f>
              <c:numCache>
                <c:formatCode>0.00</c:formatCode>
                <c:ptCount val="10"/>
                <c:pt idx="0">
                  <c:v>21.57875472051958</c:v>
                </c:pt>
                <c:pt idx="1">
                  <c:v>21.62217819303508</c:v>
                </c:pt>
                <c:pt idx="2">
                  <c:v>21.72764507063576</c:v>
                </c:pt>
                <c:pt idx="3">
                  <c:v>21.93794024535897</c:v>
                </c:pt>
                <c:pt idx="4">
                  <c:v>22.33533950018568</c:v>
                </c:pt>
                <c:pt idx="5">
                  <c:v>23.10725021132788</c:v>
                </c:pt>
                <c:pt idx="6">
                  <c:v>24.61776435004466</c:v>
                </c:pt>
                <c:pt idx="7">
                  <c:v>27.83117556055124</c:v>
                </c:pt>
                <c:pt idx="8">
                  <c:v>35.46159936378587</c:v>
                </c:pt>
                <c:pt idx="9" formatCode="General">
                  <c:v>52.5</c:v>
                </c:pt>
              </c:numCache>
            </c:numRef>
          </c:val>
        </c:ser>
        <c:ser>
          <c:idx val="1"/>
          <c:order val="1"/>
          <c:tx>
            <c:strRef>
              <c:f>Latency!$E$26</c:f>
              <c:strCache>
                <c:ptCount val="1"/>
                <c:pt idx="0">
                  <c:v>Far Segment</c:v>
                </c:pt>
              </c:strCache>
            </c:strRef>
          </c:tx>
          <c:invertIfNegative val="0"/>
          <c:dPt>
            <c:idx val="9"/>
            <c:invertIfNegative val="0"/>
            <c:bubble3D val="0"/>
            <c:spPr>
              <a:solidFill>
                <a:schemeClr val="accent3">
                  <a:lumMod val="50000"/>
                </a:schemeClr>
              </a:solidFill>
              <a:ln>
                <a:solidFill>
                  <a:schemeClr val="accent3">
                    <a:lumMod val="50000"/>
                  </a:schemeClr>
                </a:solidFill>
              </a:ln>
            </c:spPr>
          </c:dPt>
          <c:cat>
            <c:multiLvlStrRef>
              <c:f>Latency!$B$27:$C$36</c:f>
              <c:multiLvlStrCache>
                <c:ptCount val="10"/>
                <c:lvl>
                  <c:pt idx="0">
                    <c:v>1</c:v>
                  </c:pt>
                  <c:pt idx="1">
                    <c:v>2</c:v>
                  </c:pt>
                  <c:pt idx="2">
                    <c:v>4</c:v>
                  </c:pt>
                  <c:pt idx="3">
                    <c:v>8</c:v>
                  </c:pt>
                  <c:pt idx="4">
                    <c:v>16</c:v>
                  </c:pt>
                  <c:pt idx="5">
                    <c:v>32</c:v>
                  </c:pt>
                  <c:pt idx="6">
                    <c:v>64</c:v>
                  </c:pt>
                  <c:pt idx="7">
                    <c:v>128</c:v>
                  </c:pt>
                  <c:pt idx="8">
                    <c:v>256</c:v>
                  </c:pt>
                  <c:pt idx="9">
                    <c:v>512</c:v>
                  </c:pt>
                </c:lvl>
                <c:lvl>
                  <c:pt idx="0">
                    <c:v>Near Segment Length (Cells)</c:v>
                  </c:pt>
                  <c:pt idx="9">
                    <c:v>Ref.</c:v>
                  </c:pt>
                </c:lvl>
              </c:multiLvlStrCache>
            </c:multiLvlStrRef>
          </c:cat>
          <c:val>
            <c:numRef>
              <c:f>Latency!$E$27:$E$36</c:f>
              <c:numCache>
                <c:formatCode>0.00</c:formatCode>
                <c:ptCount val="10"/>
                <c:pt idx="0">
                  <c:v>66.56405853918167</c:v>
                </c:pt>
                <c:pt idx="1">
                  <c:v>66.45835747591417</c:v>
                </c:pt>
                <c:pt idx="2">
                  <c:v>66.5141481631817</c:v>
                </c:pt>
                <c:pt idx="3">
                  <c:v>66.3587017991396</c:v>
                </c:pt>
                <c:pt idx="4">
                  <c:v>66.42928607002675</c:v>
                </c:pt>
                <c:pt idx="5">
                  <c:v>65.83993513128082</c:v>
                </c:pt>
                <c:pt idx="6">
                  <c:v>64.92205053064815</c:v>
                </c:pt>
                <c:pt idx="7">
                  <c:v>64.07557557702999</c:v>
                </c:pt>
                <c:pt idx="8">
                  <c:v>60.84010826280962</c:v>
                </c:pt>
                <c:pt idx="9" formatCode="General">
                  <c:v>52.5</c:v>
                </c:pt>
              </c:numCache>
            </c:numRef>
          </c:val>
        </c:ser>
        <c:dLbls>
          <c:showLegendKey val="0"/>
          <c:showVal val="0"/>
          <c:showCatName val="0"/>
          <c:showSerName val="0"/>
          <c:showPercent val="0"/>
          <c:showBubbleSize val="0"/>
        </c:dLbls>
        <c:gapWidth val="150"/>
        <c:axId val="1555427304"/>
        <c:axId val="1555430312"/>
      </c:barChart>
      <c:catAx>
        <c:axId val="1555427304"/>
        <c:scaling>
          <c:orientation val="minMax"/>
        </c:scaling>
        <c:delete val="0"/>
        <c:axPos val="b"/>
        <c:majorTickMark val="out"/>
        <c:minorTickMark val="none"/>
        <c:tickLblPos val="nextTo"/>
        <c:txPr>
          <a:bodyPr/>
          <a:lstStyle/>
          <a:p>
            <a:pPr>
              <a:defRPr sz="2400" b="1"/>
            </a:pPr>
            <a:endParaRPr lang="en-US"/>
          </a:p>
        </c:txPr>
        <c:crossAx val="1555430312"/>
        <c:crosses val="autoZero"/>
        <c:auto val="1"/>
        <c:lblAlgn val="ctr"/>
        <c:lblOffset val="100"/>
        <c:noMultiLvlLbl val="0"/>
      </c:catAx>
      <c:valAx>
        <c:axId val="1555430312"/>
        <c:scaling>
          <c:orientation val="minMax"/>
          <c:max val="80.0"/>
        </c:scaling>
        <c:delete val="0"/>
        <c:axPos val="l"/>
        <c:majorGridlines/>
        <c:numFmt formatCode="0" sourceLinked="0"/>
        <c:majorTickMark val="out"/>
        <c:minorTickMark val="none"/>
        <c:tickLblPos val="nextTo"/>
        <c:txPr>
          <a:bodyPr/>
          <a:lstStyle/>
          <a:p>
            <a:pPr>
              <a:defRPr sz="2400" b="1"/>
            </a:pPr>
            <a:endParaRPr lang="en-US"/>
          </a:p>
        </c:txPr>
        <c:crossAx val="1555427304"/>
        <c:crosses val="autoZero"/>
        <c:crossBetween val="between"/>
      </c:valAx>
    </c:plotArea>
    <c:legend>
      <c:legendPos val="t"/>
      <c:layout>
        <c:manualLayout>
          <c:xMode val="edge"/>
          <c:yMode val="edge"/>
          <c:x val="0.109863693873446"/>
          <c:y val="0.103568091497614"/>
          <c:w val="0.672826606261234"/>
          <c:h val="0.0958937460403656"/>
        </c:manualLayout>
      </c:layout>
      <c:overlay val="0"/>
      <c:txPr>
        <a:bodyPr/>
        <a:lstStyle/>
        <a:p>
          <a:pPr>
            <a:defRPr sz="28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dPt>
            <c:idx val="2"/>
            <c:bubble3D val="0"/>
          </c:dPt>
          <c:dPt>
            <c:idx val="4"/>
            <c:bubble3D val="0"/>
          </c:dPt>
          <c:xVal>
            <c:numRef>
              <c:f>'Trade-off'!$C$50:$C$54</c:f>
              <c:numCache>
                <c:formatCode>0.00</c:formatCode>
                <c:ptCount val="5"/>
                <c:pt idx="0">
                  <c:v>23.10725021132788</c:v>
                </c:pt>
                <c:pt idx="1">
                  <c:v>24.61776435004466</c:v>
                </c:pt>
                <c:pt idx="2">
                  <c:v>27.83117556055124</c:v>
                </c:pt>
                <c:pt idx="3">
                  <c:v>35.46159936378587</c:v>
                </c:pt>
                <c:pt idx="4" formatCode="General">
                  <c:v>52.5</c:v>
                </c:pt>
              </c:numCache>
            </c:numRef>
          </c:xVal>
          <c:yVal>
            <c:numRef>
              <c:f>'Trade-off'!$D$50:$D$54</c:f>
              <c:numCache>
                <c:formatCode>General</c:formatCode>
                <c:ptCount val="5"/>
                <c:pt idx="0">
                  <c:v>3.755102040816326</c:v>
                </c:pt>
                <c:pt idx="1">
                  <c:v>2.285714285714286</c:v>
                </c:pt>
                <c:pt idx="2">
                  <c:v>1.551020408163265</c:v>
                </c:pt>
                <c:pt idx="3">
                  <c:v>1.183673469387755</c:v>
                </c:pt>
                <c:pt idx="4">
                  <c:v>1.0</c:v>
                </c:pt>
              </c:numCache>
            </c:numRef>
          </c:yVal>
          <c:smooth val="1"/>
        </c:ser>
        <c:dLbls>
          <c:showLegendKey val="0"/>
          <c:showVal val="0"/>
          <c:showCatName val="0"/>
          <c:showSerName val="0"/>
          <c:showPercent val="0"/>
          <c:showBubbleSize val="0"/>
        </c:dLbls>
        <c:axId val="1595078376"/>
        <c:axId val="1595161720"/>
      </c:scatterChart>
      <c:valAx>
        <c:axId val="1595078376"/>
        <c:scaling>
          <c:orientation val="minMax"/>
          <c:max val="70.0"/>
        </c:scaling>
        <c:delete val="0"/>
        <c:axPos val="b"/>
        <c:title>
          <c:tx>
            <c:rich>
              <a:bodyPr anchor="t" anchorCtr="0"/>
              <a:lstStyle/>
              <a:p>
                <a:pPr algn="r">
                  <a:defRPr sz="2800"/>
                </a:pPr>
                <a:r>
                  <a:rPr lang="en-US" sz="2800" smtClean="0"/>
                  <a:t>Latency (ns)</a:t>
                </a:r>
                <a:endParaRPr lang="en-US" sz="2800"/>
              </a:p>
            </c:rich>
          </c:tx>
          <c:layout/>
          <c:overlay val="0"/>
        </c:title>
        <c:numFmt formatCode="0" sourceLinked="0"/>
        <c:majorTickMark val="out"/>
        <c:minorTickMark val="none"/>
        <c:tickLblPos val="nextTo"/>
        <c:txPr>
          <a:bodyPr/>
          <a:lstStyle/>
          <a:p>
            <a:pPr>
              <a:defRPr sz="2400"/>
            </a:pPr>
            <a:endParaRPr lang="en-US"/>
          </a:p>
        </c:txPr>
        <c:crossAx val="1595161720"/>
        <c:crosses val="autoZero"/>
        <c:crossBetween val="midCat"/>
        <c:majorUnit val="10.0"/>
      </c:valAx>
      <c:valAx>
        <c:axId val="1595161720"/>
        <c:scaling>
          <c:orientation val="minMax"/>
        </c:scaling>
        <c:delete val="0"/>
        <c:axPos val="l"/>
        <c:majorGridlines/>
        <c:title>
          <c:tx>
            <c:rich>
              <a:bodyPr rot="-5400000" vert="horz"/>
              <a:lstStyle/>
              <a:p>
                <a:pPr>
                  <a:defRPr sz="2800"/>
                </a:pPr>
                <a:r>
                  <a:rPr lang="en-US" sz="2800" dirty="0" smtClean="0"/>
                  <a:t>Normalized</a:t>
                </a:r>
                <a:r>
                  <a:rPr lang="en-US" sz="2800" baseline="0" dirty="0" smtClean="0"/>
                  <a:t> DRAM Area</a:t>
                </a:r>
                <a:endParaRPr lang="en-US" sz="2800" dirty="0"/>
              </a:p>
            </c:rich>
          </c:tx>
          <c:layout/>
          <c:overlay val="0"/>
        </c:title>
        <c:numFmt formatCode="General" sourceLinked="1"/>
        <c:majorTickMark val="out"/>
        <c:minorTickMark val="none"/>
        <c:tickLblPos val="nextTo"/>
        <c:txPr>
          <a:bodyPr/>
          <a:lstStyle/>
          <a:p>
            <a:pPr>
              <a:defRPr sz="2400"/>
            </a:pPr>
            <a:endParaRPr lang="en-US"/>
          </a:p>
        </c:txPr>
        <c:crossAx val="1595078376"/>
        <c:crosses val="autoZero"/>
        <c:crossBetween val="midCat"/>
        <c:majorUnit val="1.0"/>
      </c:valAx>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Sheet3!$C$2</c:f>
              <c:strCache>
                <c:ptCount val="1"/>
                <c:pt idx="0">
                  <c:v>Performance Improvement</c:v>
                </c:pt>
              </c:strCache>
            </c:strRef>
          </c:tx>
          <c:invertIfNegative val="0"/>
          <c:cat>
            <c:strRef>
              <c:f>Sheet3!$B$3:$B$5</c:f>
              <c:strCache>
                <c:ptCount val="3"/>
                <c:pt idx="0">
                  <c:v>1 (1-ch)</c:v>
                </c:pt>
                <c:pt idx="1">
                  <c:v>2 (2-ch)</c:v>
                </c:pt>
                <c:pt idx="2">
                  <c:v>4 (4-ch)</c:v>
                </c:pt>
              </c:strCache>
            </c:strRef>
          </c:cat>
          <c:val>
            <c:numRef>
              <c:f>Sheet3!$C$3:$C$5</c:f>
              <c:numCache>
                <c:formatCode>General</c:formatCode>
                <c:ptCount val="3"/>
                <c:pt idx="0">
                  <c:v>1.124</c:v>
                </c:pt>
                <c:pt idx="1">
                  <c:v>1.115</c:v>
                </c:pt>
                <c:pt idx="2">
                  <c:v>1.107</c:v>
                </c:pt>
              </c:numCache>
            </c:numRef>
          </c:val>
        </c:ser>
        <c:dLbls>
          <c:showLegendKey val="0"/>
          <c:showVal val="0"/>
          <c:showCatName val="0"/>
          <c:showSerName val="0"/>
          <c:showPercent val="0"/>
          <c:showBubbleSize val="0"/>
        </c:dLbls>
        <c:gapWidth val="150"/>
        <c:axId val="1598467320"/>
        <c:axId val="1595554472"/>
      </c:barChart>
      <c:catAx>
        <c:axId val="1598467320"/>
        <c:scaling>
          <c:orientation val="minMax"/>
        </c:scaling>
        <c:delete val="0"/>
        <c:axPos val="b"/>
        <c:majorTickMark val="out"/>
        <c:minorTickMark val="none"/>
        <c:tickLblPos val="nextTo"/>
        <c:txPr>
          <a:bodyPr/>
          <a:lstStyle/>
          <a:p>
            <a:pPr>
              <a:defRPr sz="1800"/>
            </a:pPr>
            <a:endParaRPr lang="en-US"/>
          </a:p>
        </c:txPr>
        <c:crossAx val="1595554472"/>
        <c:crosses val="autoZero"/>
        <c:auto val="1"/>
        <c:lblAlgn val="ctr"/>
        <c:lblOffset val="0"/>
        <c:noMultiLvlLbl val="0"/>
      </c:catAx>
      <c:valAx>
        <c:axId val="1595554472"/>
        <c:scaling>
          <c:orientation val="minMax"/>
          <c:max val="1.2"/>
          <c:min val="0.0"/>
        </c:scaling>
        <c:delete val="0"/>
        <c:axPos val="l"/>
        <c:majorGridlines/>
        <c:numFmt formatCode="0%" sourceLinked="0"/>
        <c:majorTickMark val="out"/>
        <c:minorTickMark val="none"/>
        <c:tickLblPos val="nextTo"/>
        <c:txPr>
          <a:bodyPr/>
          <a:lstStyle/>
          <a:p>
            <a:pPr>
              <a:defRPr sz="1800"/>
            </a:pPr>
            <a:endParaRPr lang="en-US"/>
          </a:p>
        </c:txPr>
        <c:crossAx val="1598467320"/>
        <c:crosses val="autoZero"/>
        <c:crossBetween val="between"/>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Sheet3!$C$7</c:f>
              <c:strCache>
                <c:ptCount val="1"/>
                <c:pt idx="0">
                  <c:v>Power Reduction</c:v>
                </c:pt>
              </c:strCache>
            </c:strRef>
          </c:tx>
          <c:spPr>
            <a:solidFill>
              <a:srgbClr val="FF0000"/>
            </a:solidFill>
          </c:spPr>
          <c:invertIfNegative val="0"/>
          <c:cat>
            <c:strRef>
              <c:f>Sheet3!$B$8:$B$10</c:f>
              <c:strCache>
                <c:ptCount val="3"/>
                <c:pt idx="0">
                  <c:v>1 (1-ch)</c:v>
                </c:pt>
                <c:pt idx="1">
                  <c:v>2 (2-ch)</c:v>
                </c:pt>
                <c:pt idx="2">
                  <c:v>4 (4-ch)</c:v>
                </c:pt>
              </c:strCache>
            </c:strRef>
          </c:cat>
          <c:val>
            <c:numRef>
              <c:f>Sheet3!$C$8:$C$10</c:f>
              <c:numCache>
                <c:formatCode>General</c:formatCode>
                <c:ptCount val="3"/>
                <c:pt idx="0">
                  <c:v>0.769</c:v>
                </c:pt>
                <c:pt idx="1">
                  <c:v>0.755</c:v>
                </c:pt>
                <c:pt idx="2">
                  <c:v>0.737</c:v>
                </c:pt>
              </c:numCache>
            </c:numRef>
          </c:val>
        </c:ser>
        <c:dLbls>
          <c:showLegendKey val="0"/>
          <c:showVal val="0"/>
          <c:showCatName val="0"/>
          <c:showSerName val="0"/>
          <c:showPercent val="0"/>
          <c:showBubbleSize val="0"/>
        </c:dLbls>
        <c:gapWidth val="150"/>
        <c:axId val="1552603544"/>
        <c:axId val="1552606584"/>
      </c:barChart>
      <c:catAx>
        <c:axId val="1552603544"/>
        <c:scaling>
          <c:orientation val="minMax"/>
        </c:scaling>
        <c:delete val="0"/>
        <c:axPos val="b"/>
        <c:majorTickMark val="out"/>
        <c:minorTickMark val="none"/>
        <c:tickLblPos val="nextTo"/>
        <c:txPr>
          <a:bodyPr/>
          <a:lstStyle/>
          <a:p>
            <a:pPr>
              <a:defRPr sz="1800"/>
            </a:pPr>
            <a:endParaRPr lang="en-US"/>
          </a:p>
        </c:txPr>
        <c:crossAx val="1552606584"/>
        <c:crosses val="autoZero"/>
        <c:auto val="1"/>
        <c:lblAlgn val="ctr"/>
        <c:lblOffset val="0"/>
        <c:noMultiLvlLbl val="0"/>
      </c:catAx>
      <c:valAx>
        <c:axId val="1552606584"/>
        <c:scaling>
          <c:orientation val="minMax"/>
          <c:max val="1.2"/>
          <c:min val="0.0"/>
        </c:scaling>
        <c:delete val="0"/>
        <c:axPos val="l"/>
        <c:majorGridlines/>
        <c:numFmt formatCode="0%" sourceLinked="0"/>
        <c:majorTickMark val="out"/>
        <c:minorTickMark val="none"/>
        <c:tickLblPos val="nextTo"/>
        <c:txPr>
          <a:bodyPr/>
          <a:lstStyle/>
          <a:p>
            <a:pPr>
              <a:defRPr sz="1800"/>
            </a:pPr>
            <a:endParaRPr lang="en-US"/>
          </a:p>
        </c:txPr>
        <c:crossAx val="1552603544"/>
        <c:crosses val="autoZero"/>
        <c:crossBetween val="between"/>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7/4/13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7/4/13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shows the trade-off between DRAM area and latency as we change the </a:t>
            </a:r>
            <a:r>
              <a:rPr lang="en-US" baseline="0" dirty="0" err="1" smtClean="0"/>
              <a:t>bitline</a:t>
            </a:r>
            <a:r>
              <a:rPr lang="en-US" baseline="0" dirty="0" smtClean="0"/>
              <a:t> length.</a:t>
            </a:r>
          </a:p>
          <a:p>
            <a:r>
              <a:rPr lang="en-US" baseline="0" dirty="0" smtClean="0"/>
              <a:t>Y-axis is the normalized DRAM area compared to a DRAM using 512 cells/</a:t>
            </a:r>
            <a:r>
              <a:rPr lang="en-US" baseline="0" dirty="0" err="1" smtClean="0"/>
              <a:t>bitline</a:t>
            </a:r>
            <a:r>
              <a:rPr lang="en-US" baseline="0" dirty="0" smtClean="0"/>
              <a:t>. A lower value is cheaper.</a:t>
            </a:r>
          </a:p>
          <a:p>
            <a:r>
              <a:rPr lang="en-US" baseline="0" dirty="0" smtClean="0"/>
              <a:t>X-axis shows the latency in terms of </a:t>
            </a:r>
            <a:r>
              <a:rPr lang="en-US" baseline="0" dirty="0" err="1" smtClean="0"/>
              <a:t>tRC</a:t>
            </a:r>
            <a:r>
              <a:rPr lang="en-US" baseline="0" dirty="0" smtClean="0"/>
              <a:t>, an important DRAM timing constraint. A lower value is faster.</a:t>
            </a:r>
          </a:p>
          <a:p>
            <a:endParaRPr lang="en-US" baseline="0" dirty="0" smtClean="0"/>
          </a:p>
          <a:p>
            <a:r>
              <a:rPr lang="en-US" baseline="0" dirty="0" smtClean="0"/>
              <a:t>Commodity DRAM chips use long </a:t>
            </a:r>
            <a:r>
              <a:rPr lang="en-US" baseline="0" dirty="0" err="1" smtClean="0"/>
              <a:t>bitlines</a:t>
            </a:r>
            <a:r>
              <a:rPr lang="en-US" baseline="0" dirty="0" smtClean="0"/>
              <a:t> to minimize area cost. On the other hand, shorter </a:t>
            </a:r>
            <a:r>
              <a:rPr lang="en-US" baseline="0" dirty="0" err="1" smtClean="0"/>
              <a:t>bitlines</a:t>
            </a:r>
            <a:r>
              <a:rPr lang="en-US" baseline="0" dirty="0" smtClean="0"/>
              <a:t> achieve lower latency at higher cost. </a:t>
            </a:r>
          </a:p>
          <a:p>
            <a:pPr defTabSz="931774">
              <a:defRPr/>
            </a:pPr>
            <a:r>
              <a:rPr lang="en-US" baseline="0" dirty="0" smtClean="0"/>
              <a:t>Our goal is to achieve the best of both worlds: low latency and low area cost.</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50</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sum up, both long and short </a:t>
            </a:r>
            <a:r>
              <a:rPr lang="en-US" baseline="0" dirty="0" err="1" smtClean="0"/>
              <a:t>bitline</a:t>
            </a:r>
            <a:r>
              <a:rPr lang="en-US" baseline="0" dirty="0" smtClean="0"/>
              <a:t> do not achieve small area and low latency. </a:t>
            </a:r>
          </a:p>
          <a:p>
            <a:r>
              <a:rPr lang="en-US" baseline="0" dirty="0" smtClean="0"/>
              <a:t>Long </a:t>
            </a:r>
            <a:r>
              <a:rPr lang="en-US" baseline="0" dirty="0" err="1" smtClean="0"/>
              <a:t>bitline</a:t>
            </a:r>
            <a:r>
              <a:rPr lang="en-US" baseline="0" dirty="0" smtClean="0"/>
              <a:t> has small area but has high latency while short </a:t>
            </a:r>
            <a:r>
              <a:rPr lang="en-US" baseline="0" dirty="0" err="1" smtClean="0"/>
              <a:t>bitline</a:t>
            </a:r>
            <a:r>
              <a:rPr lang="en-US" baseline="0" dirty="0" smtClean="0"/>
              <a:t> has low latency but has large area.</a:t>
            </a:r>
          </a:p>
          <a:p>
            <a:endParaRPr lang="en-US" baseline="0" dirty="0" smtClean="0"/>
          </a:p>
          <a:p>
            <a:r>
              <a:rPr lang="en-US" baseline="0" dirty="0" smtClean="0"/>
              <a:t>To achieve the best of both worlds, we first start from long </a:t>
            </a:r>
            <a:r>
              <a:rPr lang="en-US" baseline="0" dirty="0" err="1" smtClean="0"/>
              <a:t>bitline</a:t>
            </a:r>
            <a:r>
              <a:rPr lang="en-US" baseline="0" dirty="0" smtClean="0"/>
              <a:t>, which has small area. </a:t>
            </a:r>
          </a:p>
          <a:p>
            <a:r>
              <a:rPr lang="en-US" baseline="0" dirty="0" smtClean="0"/>
              <a:t>After that, to achieve the low latency of short </a:t>
            </a:r>
            <a:r>
              <a:rPr lang="en-US" baseline="0" dirty="0" err="1" smtClean="0"/>
              <a:t>bitline</a:t>
            </a:r>
            <a:r>
              <a:rPr lang="en-US" baseline="0" dirty="0" smtClean="0"/>
              <a:t>, we divide the long </a:t>
            </a:r>
            <a:r>
              <a:rPr lang="en-US" baseline="0" dirty="0" err="1" smtClean="0"/>
              <a:t>bitline</a:t>
            </a:r>
            <a:r>
              <a:rPr lang="en-US" baseline="0" dirty="0" smtClean="0"/>
              <a:t> into two smaller segments. </a:t>
            </a:r>
          </a:p>
          <a:p>
            <a:r>
              <a:rPr lang="en-US" baseline="0" dirty="0" smtClean="0"/>
              <a:t>The </a:t>
            </a:r>
            <a:r>
              <a:rPr lang="en-US" baseline="0" dirty="0" err="1" smtClean="0"/>
              <a:t>bitline</a:t>
            </a:r>
            <a:r>
              <a:rPr lang="en-US" baseline="0" dirty="0" smtClean="0"/>
              <a:t> length of the segment nearby the sense-amplifier is same as the length of short </a:t>
            </a:r>
            <a:r>
              <a:rPr lang="en-US" baseline="0" dirty="0" err="1" smtClean="0"/>
              <a:t>bitline</a:t>
            </a:r>
            <a:r>
              <a:rPr lang="en-US" baseline="0" dirty="0" smtClean="0"/>
              <a:t>. </a:t>
            </a:r>
          </a:p>
          <a:p>
            <a:r>
              <a:rPr lang="en-US" baseline="0" dirty="0" smtClean="0"/>
              <a:t>Therefore, the latency of the segment is as low as the latency of the short </a:t>
            </a:r>
            <a:r>
              <a:rPr lang="en-US" baseline="0" dirty="0" err="1" smtClean="0"/>
              <a:t>bitline</a:t>
            </a:r>
            <a:r>
              <a:rPr lang="en-US" baseline="0" dirty="0" smtClean="0"/>
              <a:t>. </a:t>
            </a:r>
          </a:p>
          <a:p>
            <a:r>
              <a:rPr lang="en-US" baseline="0" dirty="0" smtClean="0"/>
              <a:t>To isolate this fast segment from the other segment, we add isolation transistors that selectively connect the two segments. </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51</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way, our proposed approach achieves small area and low latency.</a:t>
            </a:r>
          </a:p>
          <a:p>
            <a:r>
              <a:rPr lang="en-US" baseline="0" dirty="0" smtClean="0"/>
              <a:t>We call this new DRAM architecture as Tiered-Latency DRAM</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52</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key idea is to divide</a:t>
            </a:r>
            <a:r>
              <a:rPr lang="en-US" baseline="0" dirty="0" smtClean="0"/>
              <a:t> </a:t>
            </a:r>
            <a:r>
              <a:rPr lang="en-US" dirty="0" smtClean="0"/>
              <a:t>a </a:t>
            </a:r>
            <a:r>
              <a:rPr lang="en-US" dirty="0" err="1" smtClean="0"/>
              <a:t>subarray</a:t>
            </a:r>
            <a:r>
              <a:rPr lang="en-US" dirty="0" smtClean="0"/>
              <a:t> into two segments with isolation transistors. </a:t>
            </a:r>
          </a:p>
          <a:p>
            <a:endParaRPr lang="en-US" dirty="0" smtClean="0"/>
          </a:p>
          <a:p>
            <a:r>
              <a:rPr lang="en-US" dirty="0" smtClean="0"/>
              <a:t>The segment, directly</a:t>
            </a:r>
            <a:r>
              <a:rPr lang="en-US" baseline="0" dirty="0" smtClean="0"/>
              <a:t> </a:t>
            </a:r>
            <a:r>
              <a:rPr lang="en-US" dirty="0" smtClean="0"/>
              <a:t>connected to the sense amplifier, is called the near segment. </a:t>
            </a:r>
          </a:p>
          <a:p>
            <a:r>
              <a:rPr lang="en-US" dirty="0" smtClean="0"/>
              <a:t>The other</a:t>
            </a:r>
            <a:r>
              <a:rPr lang="en-US" baseline="0" dirty="0" smtClean="0"/>
              <a:t> </a:t>
            </a:r>
            <a:r>
              <a:rPr lang="en-US" dirty="0" smtClean="0"/>
              <a:t>segment is</a:t>
            </a:r>
            <a:r>
              <a:rPr lang="en-US" baseline="0" dirty="0" smtClean="0"/>
              <a:t> </a:t>
            </a:r>
            <a:r>
              <a:rPr lang="en-US" dirty="0" smtClean="0"/>
              <a:t>called the far segment.</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53</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accessing the near segment, the isolation transistor is </a:t>
            </a:r>
            <a:r>
              <a:rPr lang="en-US" baseline="0" dirty="0" err="1" smtClean="0"/>
              <a:t>truned</a:t>
            </a:r>
            <a:r>
              <a:rPr lang="en-US" baseline="0" dirty="0" smtClean="0"/>
              <a:t> off such that the near segment is electrically decoupled from the far segment. </a:t>
            </a:r>
          </a:p>
          <a:p>
            <a:r>
              <a:rPr lang="en-US" baseline="0" dirty="0" smtClean="0"/>
              <a:t>which leads to the reduced </a:t>
            </a:r>
            <a:r>
              <a:rPr lang="en-US" baseline="0" dirty="0" err="1" smtClean="0"/>
              <a:t>bitline</a:t>
            </a:r>
            <a:r>
              <a:rPr lang="en-US" baseline="0" dirty="0" smtClean="0"/>
              <a:t> length, which leads to reduced </a:t>
            </a:r>
            <a:r>
              <a:rPr lang="en-US" baseline="0" dirty="0" err="1" smtClean="0"/>
              <a:t>bitline</a:t>
            </a:r>
            <a:r>
              <a:rPr lang="en-US" baseline="0" dirty="0" smtClean="0"/>
              <a:t> capacitance.</a:t>
            </a:r>
          </a:p>
          <a:p>
            <a:r>
              <a:rPr lang="en-US" baseline="0" dirty="0" smtClean="0"/>
              <a:t>Due to these two reasons, the near segment can be accessed with low latency and  low power.</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54</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accessing the far segment, the isolation transistor is turned on </a:t>
            </a:r>
          </a:p>
          <a:p>
            <a:r>
              <a:rPr lang="en-US" baseline="0" dirty="0" smtClean="0"/>
              <a:t>such that the far segment is electrically connected to the sense amplifier </a:t>
            </a:r>
          </a:p>
          <a:p>
            <a:r>
              <a:rPr lang="en-US" baseline="0" dirty="0" smtClean="0"/>
              <a:t>and the entire </a:t>
            </a:r>
            <a:r>
              <a:rPr lang="en-US" baseline="0" dirty="0" err="1" smtClean="0"/>
              <a:t>bitline</a:t>
            </a:r>
            <a:r>
              <a:rPr lang="en-US" baseline="0" dirty="0" smtClean="0"/>
              <a:t> is exposed to sense amplifier, </a:t>
            </a:r>
          </a:p>
          <a:p>
            <a:r>
              <a:rPr lang="en-US" baseline="0" dirty="0" smtClean="0"/>
              <a:t>which leads to long </a:t>
            </a:r>
            <a:r>
              <a:rPr lang="en-US" baseline="0" dirty="0" err="1" smtClean="0"/>
              <a:t>bitline</a:t>
            </a:r>
            <a:r>
              <a:rPr lang="en-US" baseline="0" dirty="0" smtClean="0"/>
              <a:t>, </a:t>
            </a:r>
          </a:p>
          <a:p>
            <a:r>
              <a:rPr lang="en-US" baseline="0" dirty="0" smtClean="0"/>
              <a:t>which leads to large </a:t>
            </a:r>
            <a:r>
              <a:rPr lang="en-US" baseline="0" dirty="0" err="1" smtClean="0"/>
              <a:t>bitline</a:t>
            </a:r>
            <a:r>
              <a:rPr lang="en-US" baseline="0" dirty="0" smtClean="0"/>
              <a:t> capacitance.</a:t>
            </a:r>
          </a:p>
          <a:p>
            <a:r>
              <a:rPr lang="en-US" baseline="0" dirty="0" smtClean="0"/>
              <a:t>and also isolation transistors have resistance.</a:t>
            </a:r>
          </a:p>
          <a:p>
            <a:endParaRPr lang="en-US" baseline="0" dirty="0" smtClean="0"/>
          </a:p>
          <a:p>
            <a:r>
              <a:rPr lang="en-US" baseline="0" dirty="0" smtClean="0"/>
              <a:t>Due to these three reasons, accessing the far segment incurs high latency and high power.</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55</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evaluated the latency, power consumption and area cost of TL-DRAM compared to commodity DRAM. </a:t>
            </a:r>
          </a:p>
          <a:p>
            <a:endParaRPr lang="en-US" baseline="0" dirty="0" smtClean="0"/>
          </a:p>
          <a:p>
            <a:r>
              <a:rPr lang="en-US" baseline="0" dirty="0" smtClean="0"/>
              <a:t>In our evaluations, we modeled a Commodity DRAM that has 512 cells/</a:t>
            </a:r>
            <a:r>
              <a:rPr lang="en-US" baseline="0" dirty="0" err="1" smtClean="0"/>
              <a:t>bitline</a:t>
            </a:r>
            <a:r>
              <a:rPr lang="en-US" baseline="0" dirty="0" smtClean="0"/>
              <a:t>.</a:t>
            </a:r>
          </a:p>
          <a:p>
            <a:r>
              <a:rPr lang="en-US" baseline="0" dirty="0" smtClean="0"/>
              <a:t>TL-DRAM also has a total of 512 cells/</a:t>
            </a:r>
            <a:r>
              <a:rPr lang="en-US" baseline="0" dirty="0" err="1" smtClean="0"/>
              <a:t>bitline</a:t>
            </a:r>
            <a:r>
              <a:rPr lang="en-US" baseline="0" dirty="0" smtClean="0"/>
              <a:t>, which is segmented to 32-cell near segment and 480-cell far segment.</a:t>
            </a:r>
            <a:endParaRPr lang="en-US" dirty="0" smtClean="0"/>
          </a:p>
          <a:p>
            <a:endParaRPr lang="en-US" dirty="0" smtClean="0"/>
          </a:p>
          <a:p>
            <a:r>
              <a:rPr lang="en-US" dirty="0" smtClean="0"/>
              <a:t>We</a:t>
            </a:r>
            <a:r>
              <a:rPr lang="en-US" baseline="0" dirty="0" smtClean="0"/>
              <a:t> simulated latency using SPICE simulator with circuit-level DRAM model.</a:t>
            </a:r>
          </a:p>
          <a:p>
            <a:endParaRPr lang="en-US" baseline="0" dirty="0" smtClean="0"/>
          </a:p>
          <a:p>
            <a:r>
              <a:rPr lang="en-US" baseline="0" dirty="0" smtClean="0"/>
              <a:t>We estimated the area and power consumption using Micron DRAM Power calculator and Rambus DRAM Area/Power simulator</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56</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compares the latency.</a:t>
            </a:r>
          </a:p>
          <a:p>
            <a:r>
              <a:rPr lang="en-US" baseline="0" dirty="0" smtClean="0"/>
              <a:t>Y-axis is normalized latency. </a:t>
            </a:r>
          </a:p>
          <a:p>
            <a:r>
              <a:rPr lang="en-US" baseline="0" dirty="0" smtClean="0"/>
              <a:t>Compared to commodity DRAM, TL-DRAM’s near segment has 56% lower latency, while the far segment has 23% higher latency.</a:t>
            </a:r>
          </a:p>
          <a:p>
            <a:r>
              <a:rPr lang="en-US" baseline="0" dirty="0" smtClean="0"/>
              <a:t> </a:t>
            </a:r>
          </a:p>
          <a:p>
            <a:r>
              <a:rPr lang="en-US" baseline="0" dirty="0" smtClean="0"/>
              <a:t>The right figure compares the power.</a:t>
            </a:r>
          </a:p>
          <a:p>
            <a:r>
              <a:rPr lang="en-US" baseline="0" dirty="0" smtClean="0"/>
              <a:t>Y-axis is normalized power.</a:t>
            </a:r>
          </a:p>
          <a:p>
            <a:r>
              <a:rPr lang="en-US" baseline="0" dirty="0" smtClean="0"/>
              <a:t>Compared to commodity DRAM, TL-DRAM’s near segment has 51% lower power consumption and the far segment has 49% higher power consumption. </a:t>
            </a:r>
          </a:p>
          <a:p>
            <a:endParaRPr lang="en-US" baseline="0" dirty="0" smtClean="0"/>
          </a:p>
          <a:p>
            <a:r>
              <a:rPr lang="en-US" baseline="0" dirty="0" smtClean="0"/>
              <a:t>Lastly, mainly due to the isolation transistor, Tiered-latency DRAM increases the die-size by about 3%.</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57</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figure shows the latency of the near and far segments when varying near segment length.</a:t>
            </a:r>
          </a:p>
          <a:p>
            <a:endParaRPr lang="en-US" baseline="0" dirty="0" smtClean="0"/>
          </a:p>
          <a:p>
            <a:r>
              <a:rPr lang="en-US" baseline="0" dirty="0" smtClean="0"/>
              <a:t>X-axis is near segment length and Y-axis is Latency in </a:t>
            </a:r>
            <a:r>
              <a:rPr lang="en-US" baseline="0" dirty="0" err="1" smtClean="0"/>
              <a:t>nano</a:t>
            </a:r>
            <a:r>
              <a:rPr lang="en-US" baseline="0" dirty="0" smtClean="0"/>
              <a:t> seconds.</a:t>
            </a:r>
          </a:p>
          <a:p>
            <a:endParaRPr lang="en-US" baseline="0" dirty="0" smtClean="0"/>
          </a:p>
          <a:p>
            <a:r>
              <a:rPr lang="en-US" baseline="0" dirty="0" smtClean="0"/>
              <a:t>As the figure shows, a longer near segment length leads to higher near segment latency due to the increased </a:t>
            </a:r>
            <a:r>
              <a:rPr lang="en-US" baseline="0" dirty="0" err="1" smtClean="0"/>
              <a:t>bitline</a:t>
            </a:r>
            <a:r>
              <a:rPr lang="en-US" baseline="0" dirty="0" smtClean="0"/>
              <a:t> capacitance of the near segment.</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58</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far segment, a shorter far segment length leads to lower latency. However, the far segment latency is higher than commodity DRAM latency.</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59</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DRAM continues to scale there could be benefits to examining and enabling</a:t>
            </a:r>
            <a:r>
              <a:rPr lang="en-US" baseline="0" dirty="0" smtClean="0"/>
              <a:t> these new technologies.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172968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Again, the figure shows the trade-off between area and latency in existing DRAM. </a:t>
            </a:r>
          </a:p>
          <a:p>
            <a:endParaRPr lang="en-US" baseline="0" dirty="0" smtClean="0"/>
          </a:p>
          <a:p>
            <a:r>
              <a:rPr lang="en-US" baseline="0" dirty="0" smtClean="0"/>
              <a:t>Unlike existing DRAM, TL-DRAM achieves low latency using the near segment while increasing the area by only 3%. </a:t>
            </a:r>
          </a:p>
          <a:p>
            <a:endParaRPr lang="en-US" baseline="0" dirty="0" smtClean="0"/>
          </a:p>
          <a:p>
            <a:r>
              <a:rPr lang="en-US" baseline="0" dirty="0" smtClean="0"/>
              <a:t>Although the far segment has higher latency than commodity DRAM, we show that efficient use of the near segment enables TL-DRAM to achieve high system performance.</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60</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multiple ways to leverage the TL-DRAM</a:t>
            </a:r>
            <a:r>
              <a:rPr lang="en-US" baseline="0" dirty="0" smtClean="0"/>
              <a:t> substrate by hardware or software.</a:t>
            </a:r>
          </a:p>
          <a:p>
            <a:endParaRPr lang="en-US" baseline="0" dirty="0" smtClean="0"/>
          </a:p>
          <a:p>
            <a:r>
              <a:rPr lang="en-US" baseline="0" dirty="0" smtClean="0"/>
              <a:t>In this slide, I describe many such ways.</a:t>
            </a:r>
          </a:p>
          <a:p>
            <a:r>
              <a:rPr lang="en-US" baseline="0" dirty="0" smtClean="0"/>
              <a:t>First, the near segment can be used as a hardware-managed inclusive cache to the far segment.</a:t>
            </a:r>
          </a:p>
          <a:p>
            <a:r>
              <a:rPr lang="en-US" baseline="0" dirty="0" smtClean="0"/>
              <a:t>Second, the near segment can be used as a hardware-managed exclusive cache to the far segment.</a:t>
            </a:r>
          </a:p>
          <a:p>
            <a:r>
              <a:rPr lang="en-US" baseline="0" dirty="0" smtClean="0"/>
              <a:t>Third, the operating system can intelligently allocate frequently-accessed pages to the near segment.</a:t>
            </a:r>
          </a:p>
          <a:p>
            <a:r>
              <a:rPr lang="en-US" baseline="0" dirty="0" smtClean="0"/>
              <a:t>Forth mechanism is to simple replace DRAM with TL-DRAM without any near segment handling</a:t>
            </a:r>
          </a:p>
          <a:p>
            <a:endParaRPr lang="en-US" baseline="0" dirty="0" smtClean="0"/>
          </a:p>
          <a:p>
            <a:r>
              <a:rPr lang="en-US" baseline="0" dirty="0" smtClean="0"/>
              <a:t>While our paper provides detailed explanations and evaluations of first three mechanism, </a:t>
            </a:r>
          </a:p>
          <a:p>
            <a:r>
              <a:rPr lang="en-US" baseline="0" dirty="0" smtClean="0"/>
              <a:t>in this talk, we will focus on the first approach, which is to use the near segment as a hardware managed cache for the far segment.</a:t>
            </a:r>
            <a:endParaRPr lang="en-US"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61</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diagram shows TL-DRAM organization. </a:t>
            </a:r>
          </a:p>
          <a:p>
            <a:endParaRPr lang="en-US" baseline="0" dirty="0" smtClean="0"/>
          </a:p>
          <a:p>
            <a:r>
              <a:rPr lang="en-US" baseline="0" dirty="0" smtClean="0"/>
              <a:t>Each </a:t>
            </a:r>
            <a:r>
              <a:rPr lang="en-US" baseline="0" dirty="0" err="1" smtClean="0"/>
              <a:t>subarray</a:t>
            </a:r>
            <a:r>
              <a:rPr lang="en-US" baseline="0" dirty="0" smtClean="0"/>
              <a:t> consists of the sense amplifier, near segment and far segment.</a:t>
            </a:r>
          </a:p>
          <a:p>
            <a:r>
              <a:rPr lang="en-US" baseline="0" dirty="0" smtClean="0"/>
              <a:t>In this particular approach, only the far segment capacity is exposed to the operating system and the memory controller caches the frequently accessed rows in each </a:t>
            </a:r>
            <a:r>
              <a:rPr lang="en-US" baseline="0" dirty="0" err="1" smtClean="0"/>
              <a:t>subarray</a:t>
            </a:r>
            <a:r>
              <a:rPr lang="en-US" baseline="0" dirty="0" smtClean="0"/>
              <a:t> to the corresponding near segment.</a:t>
            </a:r>
          </a:p>
          <a:p>
            <a:endParaRPr lang="en-US" baseline="0" dirty="0" smtClean="0"/>
          </a:p>
          <a:p>
            <a:r>
              <a:rPr lang="en-US" baseline="0" dirty="0" smtClean="0"/>
              <a:t>This approach has two challenges.</a:t>
            </a:r>
          </a:p>
          <a:p>
            <a:r>
              <a:rPr lang="en-US" baseline="0" dirty="0" smtClean="0"/>
              <a:t>First, how to migrate a row between segments efficiently?  </a:t>
            </a:r>
          </a:p>
          <a:p>
            <a:r>
              <a:rPr lang="en-US" baseline="0" dirty="0" smtClean="0"/>
              <a:t>Second, how to manage the near segment cache efficiently?</a:t>
            </a:r>
          </a:p>
          <a:p>
            <a:endParaRPr lang="en-US" baseline="0" dirty="0" smtClean="0"/>
          </a:p>
          <a:p>
            <a:r>
              <a:rPr lang="en-US" baseline="0" dirty="0" smtClean="0"/>
              <a:t>Let me first address first challenge. </a:t>
            </a:r>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62</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baseline="0" dirty="0" smtClean="0"/>
              <a:t>Our goal is to migrate a source row in the far segment to a destination row in the near segment.</a:t>
            </a:r>
          </a:p>
          <a:p>
            <a:endParaRPr lang="en-US" baseline="0" dirty="0" smtClean="0"/>
          </a:p>
          <a:p>
            <a:pPr defTabSz="931717">
              <a:defRPr/>
            </a:pPr>
            <a:r>
              <a:rPr lang="en-US" baseline="0" dirty="0" smtClean="0"/>
              <a:t>The naïve way to achieve this is that memory controller reads all the data from the source row and writes them back to the destination row.</a:t>
            </a:r>
          </a:p>
          <a:p>
            <a:endParaRPr lang="en-US" baseline="0" dirty="0" smtClean="0"/>
          </a:p>
          <a:p>
            <a:r>
              <a:rPr lang="en-US" baseline="0" dirty="0" smtClean="0"/>
              <a:t>However, this leads to high latency. </a:t>
            </a:r>
          </a:p>
          <a:p>
            <a:r>
              <a:rPr lang="en-US" baseline="0" dirty="0" smtClean="0"/>
              <a:t> </a:t>
            </a:r>
            <a:endParaRPr lang="en-US"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63</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observation is that cells in the source and the destination row share </a:t>
            </a:r>
            <a:r>
              <a:rPr lang="en-US" baseline="0" dirty="0" err="1" smtClean="0"/>
              <a:t>bitlines</a:t>
            </a:r>
            <a:r>
              <a:rPr lang="en-US" baseline="0" dirty="0" smtClean="0"/>
              <a:t>. </a:t>
            </a:r>
          </a:p>
          <a:p>
            <a:r>
              <a:rPr lang="en-US" dirty="0" smtClean="0"/>
              <a:t>Our idea</a:t>
            </a:r>
            <a:r>
              <a:rPr lang="en-US" baseline="0" dirty="0" smtClean="0"/>
              <a:t> is to use these shared </a:t>
            </a:r>
            <a:r>
              <a:rPr lang="en-US" baseline="0" dirty="0" err="1" smtClean="0"/>
              <a:t>bitlines</a:t>
            </a:r>
            <a:r>
              <a:rPr lang="en-US" baseline="0" dirty="0" smtClean="0"/>
              <a:t> to transfer data from the source to the destination concurrently .</a:t>
            </a:r>
          </a:p>
          <a:p>
            <a:r>
              <a:rPr lang="en-US" baseline="0" dirty="0" smtClean="0"/>
              <a:t>We’ll explain the migration procedure step by step.</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64</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the memory controller accesses the source row in the far segment. </a:t>
            </a:r>
          </a:p>
          <a:p>
            <a:r>
              <a:rPr lang="en-US" baseline="0" dirty="0" smtClean="0"/>
              <a:t>The isolation transistor is turned on and then the cells in the source row are connected to the </a:t>
            </a:r>
            <a:r>
              <a:rPr lang="en-US" baseline="0" dirty="0" err="1" smtClean="0"/>
              <a:t>bitlines</a:t>
            </a:r>
            <a:r>
              <a:rPr lang="en-US" baseline="0" dirty="0" smtClean="0"/>
              <a:t>.</a:t>
            </a:r>
          </a:p>
          <a:p>
            <a:r>
              <a:rPr lang="en-US" baseline="0" dirty="0" smtClean="0"/>
              <a:t>After that, the sense amplifiers read the data of the source row.</a:t>
            </a:r>
          </a:p>
          <a:p>
            <a:endParaRPr lang="en-US" baseline="0" dirty="0" smtClean="0"/>
          </a:p>
          <a:p>
            <a:r>
              <a:rPr lang="en-US" baseline="0" dirty="0" smtClean="0"/>
              <a:t>Second, the memory controller accesses the destination row in the near segment. </a:t>
            </a:r>
          </a:p>
          <a:p>
            <a:r>
              <a:rPr lang="en-US" baseline="0" dirty="0" smtClean="0"/>
              <a:t>Now, the cells in the destination row are also connected to the </a:t>
            </a:r>
            <a:r>
              <a:rPr lang="en-US" baseline="0" dirty="0" err="1" smtClean="0"/>
              <a:t>bitline</a:t>
            </a:r>
            <a:r>
              <a:rPr lang="en-US" baseline="0" dirty="0" smtClean="0"/>
              <a:t>.</a:t>
            </a:r>
          </a:p>
          <a:p>
            <a:r>
              <a:rPr lang="en-US" baseline="0" dirty="0" smtClean="0"/>
              <a:t>Therefore, the data of sense amplifier are migrated to the destination row across the </a:t>
            </a:r>
            <a:r>
              <a:rPr lang="en-US" baseline="0" dirty="0" err="1" smtClean="0"/>
              <a:t>bitlines</a:t>
            </a:r>
            <a:r>
              <a:rPr lang="en-US" baseline="0" dirty="0" smtClean="0"/>
              <a:t> concurrently.</a:t>
            </a:r>
          </a:p>
          <a:p>
            <a:endParaRPr lang="en-US" baseline="0" dirty="0" smtClean="0"/>
          </a:p>
          <a:p>
            <a:r>
              <a:rPr lang="en-US" baseline="0" dirty="0" smtClean="0"/>
              <a:t>After these two steps, the all data of the source row are migrated to the destination row with low latency.</a:t>
            </a:r>
          </a:p>
          <a:p>
            <a:endParaRPr lang="en-US" baseline="0" dirty="0" smtClean="0"/>
          </a:p>
          <a:p>
            <a:r>
              <a:rPr lang="en-US" baseline="0" dirty="0" smtClean="0"/>
              <a:t>In fact, most of the migration latency is overlapped with the source row access latency.</a:t>
            </a:r>
          </a:p>
          <a:p>
            <a:r>
              <a:rPr lang="en-US" baseline="0" dirty="0" smtClean="0"/>
              <a:t>Using SPICE simulation, we estimated that the additional migration latency over the row access latency is about 4ns.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65</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 me address the second challenge</a:t>
            </a:r>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66</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use an x86 CPU simulator and a cycle-accurate DDR3 DRAM simulator for evaluating system performance.</a:t>
            </a:r>
          </a:p>
          <a:p>
            <a:endParaRPr lang="en-US" baseline="0" dirty="0" smtClean="0"/>
          </a:p>
          <a:p>
            <a:r>
              <a:rPr lang="en-US" dirty="0" smtClean="0"/>
              <a:t>We</a:t>
            </a:r>
            <a:r>
              <a:rPr lang="en-US" baseline="0" dirty="0" smtClean="0"/>
              <a:t> use TPC, STREAM and SPEC CPU2006 benchmarks.</a:t>
            </a:r>
          </a:p>
          <a:p>
            <a:endParaRPr lang="en-US" baseline="0" dirty="0" smtClean="0"/>
          </a:p>
          <a:p>
            <a:r>
              <a:rPr lang="en-US" baseline="0" dirty="0" smtClean="0"/>
              <a:t>We use Instructions-Per-Cycle to measure single-core performance and weighted speedup to measure multi-core performance.</a:t>
            </a:r>
            <a:endParaRPr lang="en-US"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67</a:t>
            </a:fld>
            <a:endParaRPr lang="en-US">
              <a:solidFill>
                <a:prstClr val="black"/>
              </a:solidFill>
              <a:latin typeface="Calibri"/>
            </a:endParaRPr>
          </a:p>
        </p:txBody>
      </p:sp>
    </p:spTree>
    <p:extLst>
      <p:ext uri="{BB962C8B-B14F-4D97-AF65-F5344CB8AC3E}">
        <p14:creationId xmlns:p14="http://schemas.microsoft.com/office/powerpoint/2010/main" val="1235671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baseline commodity DRAM, We use DDR3-1066 which has 512 cells/</a:t>
            </a:r>
            <a:r>
              <a:rPr lang="en-US" baseline="0" dirty="0" err="1" smtClean="0"/>
              <a:t>bitline</a:t>
            </a:r>
            <a:r>
              <a:rPr lang="en-US" baseline="0" dirty="0" smtClean="0"/>
              <a:t>. </a:t>
            </a:r>
          </a:p>
          <a:p>
            <a:endParaRPr lang="en-US" baseline="0" dirty="0" smtClean="0"/>
          </a:p>
          <a:p>
            <a:r>
              <a:rPr lang="en-US" baseline="0" dirty="0" smtClean="0"/>
              <a:t>Our TL-DRAM has the same </a:t>
            </a:r>
            <a:r>
              <a:rPr lang="en-US" baseline="0" dirty="0" err="1" smtClean="0"/>
              <a:t>bitline</a:t>
            </a:r>
            <a:r>
              <a:rPr lang="en-US" baseline="0" dirty="0" smtClean="0"/>
              <a:t> length as the baseline DRAM. </a:t>
            </a:r>
          </a:p>
          <a:p>
            <a:endParaRPr lang="en-US" baseline="0" dirty="0" smtClean="0"/>
          </a:p>
          <a:p>
            <a:r>
              <a:rPr lang="en-US" baseline="0" dirty="0" smtClean="0"/>
              <a:t>We vary the near segment length from 1 to 256 cells.</a:t>
            </a:r>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68</a:t>
            </a:fld>
            <a:endParaRPr lang="en-US">
              <a:solidFill>
                <a:prstClr val="black"/>
              </a:solidFill>
              <a:latin typeface="Calibri"/>
            </a:endParaRPr>
          </a:p>
        </p:txBody>
      </p:sp>
    </p:spTree>
    <p:extLst>
      <p:ext uri="{BB962C8B-B14F-4D97-AF65-F5344CB8AC3E}">
        <p14:creationId xmlns:p14="http://schemas.microsoft.com/office/powerpoint/2010/main" val="867744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shows the IPC improvement of our three caching mechanisms over commodity DRAM. </a:t>
            </a:r>
          </a:p>
          <a:p>
            <a:r>
              <a:rPr lang="en-US" baseline="0" dirty="0" smtClean="0"/>
              <a:t>All of them improve performance and benefit-based caching shows maximum performance improvement by 12.7%.</a:t>
            </a:r>
          </a:p>
          <a:p>
            <a:endParaRPr lang="en-US" baseline="0" dirty="0" smtClean="0"/>
          </a:p>
          <a:p>
            <a:r>
              <a:rPr lang="en-US" baseline="0" dirty="0" smtClean="0"/>
              <a:t>The right figure shows the normalized power reduction of our three caching mechanisms over commodity DRAM.</a:t>
            </a:r>
          </a:p>
          <a:p>
            <a:r>
              <a:rPr lang="en-US" baseline="0" dirty="0" smtClean="0"/>
              <a:t> All of them reduce power consumption and benefit-based caching shows maximum power reduction by 23%.</a:t>
            </a:r>
            <a:endParaRPr lang="en-US" dirty="0" smtClean="0"/>
          </a:p>
          <a:p>
            <a:endParaRPr lang="en-US" dirty="0" smtClean="0"/>
          </a:p>
          <a:p>
            <a:pPr defTabSz="931717">
              <a:defRPr/>
            </a:pPr>
            <a:r>
              <a:rPr lang="en-US" baseline="0" dirty="0" smtClean="0"/>
              <a:t>Therefore, using near segment as a cache improves performance and reduces power consumption at the cost of 3% area overhead.</a:t>
            </a:r>
          </a:p>
          <a:p>
            <a:endParaRPr lang="en-US"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69</a:t>
            </a:fld>
            <a:endParaRPr lang="en-US">
              <a:solidFill>
                <a:prstClr val="black"/>
              </a:solidFill>
              <a:latin typeface="Calibri"/>
            </a:endParaRPr>
          </a:p>
        </p:txBody>
      </p:sp>
    </p:spTree>
    <p:extLst>
      <p:ext uri="{BB962C8B-B14F-4D97-AF65-F5344CB8AC3E}">
        <p14:creationId xmlns:p14="http://schemas.microsoft.com/office/powerpoint/2010/main" val="253208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The DRAM system consists of the DRAM banks, the DRAM bus, and the DRAM memory controller. DRAM banks store the data in physical memory. </a:t>
            </a:r>
            <a:r>
              <a:rPr lang="en-US" b="1"/>
              <a:t>There are multiple DRAM banks to allow multiple memory requests to proceed in parallel</a:t>
            </a:r>
            <a:r>
              <a:rPr lang="en-US"/>
              <a:t>. </a:t>
            </a:r>
          </a:p>
          <a:p>
            <a:pPr eaLnBrk="1" hangingPunct="1"/>
            <a:endParaRPr lang="en-US"/>
          </a:p>
          <a:p>
            <a:pPr eaLnBrk="1" hangingPunct="1"/>
            <a:r>
              <a:rPr lang="en-US"/>
              <a:t>Each DRAM bank has a 2-dimensional structure, consisting of rows by columns. Data can only be read from a </a:t>
            </a:r>
            <a:r>
              <a:rPr lang="ja-JP" altLang="en-US"/>
              <a:t>“</a:t>
            </a:r>
            <a:r>
              <a:rPr lang="en-US"/>
              <a:t>row buffer</a:t>
            </a:r>
            <a:r>
              <a:rPr lang="ja-JP" altLang="en-US"/>
              <a:t>”</a:t>
            </a:r>
            <a:r>
              <a:rPr lang="en-US"/>
              <a:t>, which acts as a cache that </a:t>
            </a:r>
            <a:r>
              <a:rPr lang="ja-JP" altLang="en-US"/>
              <a:t>“</a:t>
            </a:r>
            <a:r>
              <a:rPr lang="en-US"/>
              <a:t>caches</a:t>
            </a:r>
            <a:r>
              <a:rPr lang="ja-JP" altLang="en-US"/>
              <a:t>”</a:t>
            </a:r>
            <a:r>
              <a:rPr lang="en-US"/>
              <a:t> the last accessed row. As a result, a request that hits in the row buffer can be serviced much faster than a request that misses in the row buffer.</a:t>
            </a:r>
          </a:p>
          <a:p>
            <a:pPr eaLnBrk="1" hangingPunct="1"/>
            <a:endParaRPr lang="en-US"/>
          </a:p>
          <a:p>
            <a:pPr eaLnBrk="1" hangingPunct="1"/>
            <a:r>
              <a:rPr lang="en-US"/>
              <a:t>Existing DRAM controllers take advantage of this fact. To maximize DRAM throughput, these controllers prioritize row-hit requests over other requests in their scheduling. All else being equal, they prioritize older accesses over younger accesses. This policy is called the FR-FCFS policy. Note that this scheduling policy is designed for maximizing DRAM throughput and </a:t>
            </a:r>
            <a:r>
              <a:rPr lang="en-US" b="1"/>
              <a:t>does not distinguish between different threads</a:t>
            </a:r>
            <a:r>
              <a:rPr lang="ja-JP" altLang="en-US" b="1"/>
              <a:t>’</a:t>
            </a:r>
            <a:r>
              <a:rPr lang="en-US" b="1"/>
              <a:t> requests  at all</a:t>
            </a:r>
            <a:r>
              <a:rPr lang="en-US"/>
              <a:t>. </a:t>
            </a:r>
          </a:p>
          <a:p>
            <a:pPr eaLnBrk="1" hangingPunct="1"/>
            <a:endParaRPr lang="en-US"/>
          </a:p>
          <a:p>
            <a:pPr eaLnBrk="1" hangingPunct="1"/>
            <a:r>
              <a:rPr lang="en-US"/>
              <a:t>-----------------------------</a:t>
            </a:r>
          </a:p>
          <a:p>
            <a:pPr eaLnBrk="1" hangingPunct="1"/>
            <a:endParaRPr lang="en-US"/>
          </a:p>
          <a:p>
            <a:pPr eaLnBrk="1" hangingPunct="1"/>
            <a:r>
              <a:rPr lang="en-US"/>
              <a:t>Explain bank operation at a high level</a:t>
            </a:r>
          </a:p>
          <a:p>
            <a:pPr eaLnBrk="1" hangingPunct="1"/>
            <a:r>
              <a:rPr lang="en-US"/>
              <a:t>- An access that is to the row in the row buffer takes a shorter time than to an access that is to another row.</a:t>
            </a:r>
          </a:p>
          <a:p>
            <a:pPr eaLnBrk="1" hangingPunct="1"/>
            <a:r>
              <a:rPr lang="en-US"/>
              <a:t>Multiple banks put together to allow for multiple requests to be serviced in parallel</a:t>
            </a:r>
          </a:p>
          <a:p>
            <a:pPr eaLnBrk="1" hangingPunct="1"/>
            <a:r>
              <a:rPr lang="en-US"/>
              <a:t>The DRAM controller treats each bank as an independent entity</a:t>
            </a:r>
          </a:p>
          <a:p>
            <a:pPr eaLnBrk="1" hangingPunct="1"/>
            <a:r>
              <a:rPr lang="en-US"/>
              <a:t>In each bank, the DRAM controller optimizes for improving row buffer locality to improve DRAM throughput </a:t>
            </a:r>
          </a:p>
          <a:p>
            <a:pPr eaLnBrk="1" hangingPunct="1"/>
            <a:r>
              <a:rPr lang="en-US"/>
              <a:t>- It prioritizes row-hit requests over other requests and all else being equal, older requests over younger requests. It is not aware of the different threads accessing it. </a:t>
            </a:r>
          </a:p>
          <a:p>
            <a:pPr eaLnBrk="1" hangingPunct="1"/>
            <a:r>
              <a:rPr lang="en-US"/>
              <a:t>The DRAM controller does not coordinate accesses to different banks. </a:t>
            </a:r>
          </a:p>
          <a:p>
            <a:pPr eaLnBrk="1" hangingPunct="1"/>
            <a:r>
              <a:rPr lang="en-US"/>
              <a:t>As a result requests of different threads can be serviced in different banks even though a single thread</a:t>
            </a:r>
            <a:r>
              <a:rPr lang="ja-JP" altLang="en-US"/>
              <a:t>’</a:t>
            </a:r>
            <a:r>
              <a:rPr lang="en-US"/>
              <a:t>s requests might be outstanding to multiple banks</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ea typeface="ＭＳ Ｐゴシック" charset="0"/>
              </a:defRPr>
            </a:lvl1pPr>
            <a:lvl2pPr marL="744064" indent="-286179" defTabSz="931670" eaLnBrk="0" hangingPunct="0">
              <a:defRPr>
                <a:solidFill>
                  <a:schemeClr val="tx1"/>
                </a:solidFill>
                <a:latin typeface="Arial" charset="0"/>
                <a:ea typeface="ＭＳ Ｐゴシック" charset="0"/>
              </a:defRPr>
            </a:lvl2pPr>
            <a:lvl3pPr marL="1144715" indent="-228943" defTabSz="931670" eaLnBrk="0" hangingPunct="0">
              <a:defRPr>
                <a:solidFill>
                  <a:schemeClr val="tx1"/>
                </a:solidFill>
                <a:latin typeface="Arial" charset="0"/>
                <a:ea typeface="ＭＳ Ｐゴシック" charset="0"/>
              </a:defRPr>
            </a:lvl3pPr>
            <a:lvl4pPr marL="1602600" indent="-228943" defTabSz="931670" eaLnBrk="0" hangingPunct="0">
              <a:defRPr>
                <a:solidFill>
                  <a:schemeClr val="tx1"/>
                </a:solidFill>
                <a:latin typeface="Arial" charset="0"/>
                <a:ea typeface="ＭＳ Ｐゴシック" charset="0"/>
              </a:defRPr>
            </a:lvl4pPr>
            <a:lvl5pPr marL="2060486" indent="-228943" defTabSz="931670" eaLnBrk="0" hangingPunct="0">
              <a:defRPr>
                <a:solidFill>
                  <a:schemeClr val="tx1"/>
                </a:solidFill>
                <a:latin typeface="Arial" charset="0"/>
                <a:ea typeface="ＭＳ Ｐゴシック" charset="0"/>
              </a:defRPr>
            </a:lvl5pPr>
            <a:lvl6pPr marL="2518372" indent="-228943" defTabSz="931670" eaLnBrk="0" fontAlgn="base" hangingPunct="0">
              <a:spcBef>
                <a:spcPct val="0"/>
              </a:spcBef>
              <a:spcAft>
                <a:spcPct val="0"/>
              </a:spcAft>
              <a:defRPr>
                <a:solidFill>
                  <a:schemeClr val="tx1"/>
                </a:solidFill>
                <a:latin typeface="Arial" charset="0"/>
                <a:ea typeface="ＭＳ Ｐゴシック" charset="0"/>
              </a:defRPr>
            </a:lvl6pPr>
            <a:lvl7pPr marL="2976258" indent="-228943" defTabSz="931670" eaLnBrk="0" fontAlgn="base" hangingPunct="0">
              <a:spcBef>
                <a:spcPct val="0"/>
              </a:spcBef>
              <a:spcAft>
                <a:spcPct val="0"/>
              </a:spcAft>
              <a:defRPr>
                <a:solidFill>
                  <a:schemeClr val="tx1"/>
                </a:solidFill>
                <a:latin typeface="Arial" charset="0"/>
                <a:ea typeface="ＭＳ Ｐゴシック" charset="0"/>
              </a:defRPr>
            </a:lvl7pPr>
            <a:lvl8pPr marL="3434144" indent="-228943" defTabSz="931670" eaLnBrk="0" fontAlgn="base" hangingPunct="0">
              <a:spcBef>
                <a:spcPct val="0"/>
              </a:spcBef>
              <a:spcAft>
                <a:spcPct val="0"/>
              </a:spcAft>
              <a:defRPr>
                <a:solidFill>
                  <a:schemeClr val="tx1"/>
                </a:solidFill>
                <a:latin typeface="Arial" charset="0"/>
                <a:ea typeface="ＭＳ Ｐゴシック" charset="0"/>
              </a:defRPr>
            </a:lvl8pPr>
            <a:lvl9pPr marL="3892029" indent="-228943" defTabSz="93167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745BB2E-5B74-0444-A8D5-58B7BE03BE84}" type="slidenum">
              <a:rPr lang="en-US"/>
              <a:pPr eaLnBrk="1" hangingPunct="1"/>
              <a:t>18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figure shows the performance improvement over commodity DRAM, when varying the near segment length.</a:t>
            </a:r>
          </a:p>
          <a:p>
            <a:r>
              <a:rPr lang="en-US" baseline="0" dirty="0" smtClean="0"/>
              <a:t>X-axis is the near segment length and Y-axis is the IPC improvement over commodity DRAM.</a:t>
            </a:r>
          </a:p>
          <a:p>
            <a:r>
              <a:rPr lang="en-US" dirty="0" smtClean="0"/>
              <a:t>Increasing the near segment length enables larger cache capacity but the trade-off</a:t>
            </a:r>
            <a:r>
              <a:rPr lang="en-US" baseline="0" dirty="0" smtClean="0"/>
              <a:t> is increasing the caching latency. </a:t>
            </a:r>
          </a:p>
          <a:p>
            <a:r>
              <a:rPr lang="en-US" baseline="0" dirty="0" smtClean="0"/>
              <a:t>As a result, the peak performance improvement is at 32 cells/</a:t>
            </a:r>
            <a:r>
              <a:rPr lang="en-US" baseline="0" dirty="0" err="1" smtClean="0"/>
              <a:t>bitline</a:t>
            </a:r>
            <a:r>
              <a:rPr lang="en-US" baseline="0" dirty="0" smtClean="0"/>
              <a:t>.</a:t>
            </a:r>
          </a:p>
          <a:p>
            <a:r>
              <a:rPr lang="en-US" baseline="0" dirty="0" smtClean="0"/>
              <a:t>We observe that by adjusting the near segment length, we can trade off cache capacity for cache latency.</a:t>
            </a:r>
            <a:endParaRPr lang="en-US"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70</a:t>
            </a:fld>
            <a:endParaRPr lang="en-US">
              <a:solidFill>
                <a:prstClr val="black"/>
              </a:solidFill>
              <a:latin typeface="Calibri"/>
            </a:endParaRPr>
          </a:p>
        </p:txBody>
      </p:sp>
    </p:spTree>
    <p:extLst>
      <p:ext uri="{BB962C8B-B14F-4D97-AF65-F5344CB8AC3E}">
        <p14:creationId xmlns:p14="http://schemas.microsoft.com/office/powerpoint/2010/main" val="3571299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our paper, we provide more mechanisms and results.</a:t>
            </a:r>
          </a:p>
          <a:p>
            <a:r>
              <a:rPr lang="en-US" baseline="0" dirty="0" smtClean="0"/>
              <a:t>First, we provide detailed explanations and evaluations of two other mechanisms, </a:t>
            </a:r>
          </a:p>
          <a:p>
            <a:r>
              <a:rPr lang="en-US" baseline="0" dirty="0" smtClean="0"/>
              <a:t>a hardware managed exclusive caching and a profile-based OS page mapping.</a:t>
            </a:r>
            <a:endParaRPr lang="en-US" dirty="0" smtClean="0"/>
          </a:p>
          <a:p>
            <a:r>
              <a:rPr lang="en-US" baseline="0" dirty="0" smtClean="0"/>
              <a:t>Second, We provide latency evaluation for three-tier TL-DRAM. </a:t>
            </a:r>
          </a:p>
          <a:p>
            <a:r>
              <a:rPr lang="en-US" dirty="0" smtClean="0"/>
              <a:t>Third, we provide</a:t>
            </a:r>
            <a:r>
              <a:rPr lang="en-US" baseline="0" dirty="0" smtClean="0"/>
              <a:t> detailed circuit evaluation for DRAM latency and power consumption.</a:t>
            </a:r>
          </a:p>
          <a:p>
            <a:r>
              <a:rPr lang="en-US" baseline="0" dirty="0" smtClean="0"/>
              <a:t>Forth, we provide implementation details and storage cost analysis in memory controller.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71</a:t>
            </a:fld>
            <a:endParaRPr lang="en-US">
              <a:solidFill>
                <a:prstClr val="black"/>
              </a:solidFill>
              <a:latin typeface="Calibri"/>
            </a:endParaRPr>
          </a:p>
        </p:txBody>
      </p:sp>
    </p:spTree>
    <p:extLst>
      <p:ext uri="{BB962C8B-B14F-4D97-AF65-F5344CB8AC3E}">
        <p14:creationId xmlns:p14="http://schemas.microsoft.com/office/powerpoint/2010/main" val="2925738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baseline="0" dirty="0" smtClean="0"/>
              <a:t>Let me conclude.</a:t>
            </a:r>
          </a:p>
          <a:p>
            <a:endParaRPr lang="en-US" baseline="0" dirty="0" smtClean="0">
              <a:solidFill>
                <a:schemeClr val="bg1"/>
              </a:solidFill>
            </a:endParaRPr>
          </a:p>
          <a:p>
            <a:r>
              <a:rPr lang="en-US" baseline="0" dirty="0" smtClean="0">
                <a:solidFill>
                  <a:schemeClr val="bg1"/>
                </a:solidFill>
              </a:rPr>
              <a:t>The problem is that DRAM latency is a critical bottleneck for system performance. </a:t>
            </a:r>
            <a:endParaRPr lang="en-US" baseline="0" dirty="0" smtClean="0"/>
          </a:p>
          <a:p>
            <a:r>
              <a:rPr lang="en-US" baseline="0" dirty="0" smtClean="0"/>
              <a:t>Our goal is to reduce the DRAM latency with low cost.</a:t>
            </a:r>
          </a:p>
          <a:p>
            <a:r>
              <a:rPr lang="en-US" baseline="0" dirty="0" smtClean="0">
                <a:solidFill>
                  <a:schemeClr val="bg1"/>
                </a:solidFill>
              </a:rPr>
              <a:t>Our observation is that long </a:t>
            </a:r>
            <a:r>
              <a:rPr lang="en-US" baseline="0" dirty="0" err="1" smtClean="0">
                <a:solidFill>
                  <a:schemeClr val="bg1"/>
                </a:solidFill>
              </a:rPr>
              <a:t>bitlines</a:t>
            </a:r>
            <a:r>
              <a:rPr lang="en-US" baseline="0" dirty="0" smtClean="0">
                <a:solidFill>
                  <a:schemeClr val="bg1"/>
                </a:solidFill>
              </a:rPr>
              <a:t> are the dominant source of high DRAM latency. </a:t>
            </a:r>
          </a:p>
          <a:p>
            <a:r>
              <a:rPr lang="en-US" baseline="0" dirty="0" smtClean="0"/>
              <a:t>Our key idea is to divide the long </a:t>
            </a:r>
            <a:r>
              <a:rPr lang="en-US" baseline="0" dirty="0" err="1" smtClean="0"/>
              <a:t>bitlines</a:t>
            </a:r>
            <a:r>
              <a:rPr lang="en-US" baseline="0" dirty="0" smtClean="0"/>
              <a:t> into two smaller segments: a fast segment and a slow segment</a:t>
            </a:r>
          </a:p>
          <a:p>
            <a:r>
              <a:rPr lang="en-US" baseline="0" dirty="0" smtClean="0"/>
              <a:t>Therefore, Tiered-latency DRAM, enables latency heterogeneity in DRAM.</a:t>
            </a:r>
          </a:p>
          <a:p>
            <a:r>
              <a:rPr lang="en-US" baseline="0" dirty="0" smtClean="0">
                <a:solidFill>
                  <a:srgbClr val="FFFFFF"/>
                </a:solidFill>
              </a:rPr>
              <a:t>We show many ways to utilize this latency heterogeneity to improve system performance and power reduction.</a:t>
            </a:r>
          </a:p>
          <a:p>
            <a:r>
              <a:rPr lang="en-US" baseline="0" dirty="0" smtClean="0">
                <a:solidFill>
                  <a:srgbClr val="FFFFFF"/>
                </a:solidFill>
              </a:rPr>
              <a:t>Among them, In this talk, we show that a system that uses the fast segment as a cache to the slow segment achieves significant performance improvement and power reduction with low cost for wide variety of both single and multi core workloads.</a:t>
            </a:r>
          </a:p>
          <a:p>
            <a:endParaRPr lang="en-US" baseline="0" dirty="0" smtClean="0">
              <a:solidFill>
                <a:srgbClr val="FFFFFF"/>
              </a:solidFill>
            </a:endParaRP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72</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Our key observation is that a DRAM bank is divided into subarrays.</a:t>
            </a:r>
          </a:p>
          <a:p>
            <a:endParaRPr lang="en-US" baseline="0" smtClean="0"/>
          </a:p>
          <a:p>
            <a:r>
              <a:rPr lang="en-US" baseline="0" smtClean="0"/>
              <a:t>Logically, a DRAM bank is viewed as a monolithic component with a single row-buffer connected to all rows. However, a single row-buffer cannot drive tens of thousands rows.</a:t>
            </a:r>
          </a:p>
          <a:p>
            <a:endParaRPr lang="en-US" baseline="0" smtClean="0"/>
          </a:p>
          <a:p>
            <a:r>
              <a:rPr lang="en-US" baseline="0" smtClean="0"/>
              <a:t>So, instead, a DRAM bank is physically divided into multiple subarrays, each equipped with a local row-buffer. Although each subarray has a local row-buffer, a single global row-buffer is still required to serve as an interface through which data can be transferred from and to the bank.</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77</a:t>
            </a:fld>
            <a:endParaRPr lang="en-US">
              <a:solidFill>
                <a:prstClr val="black"/>
              </a:solidFill>
              <a:latin typeface="Calibri"/>
            </a:endParaRPr>
          </a:p>
        </p:txBody>
      </p:sp>
    </p:spTree>
    <p:extLst>
      <p:ext uri="{BB962C8B-B14F-4D97-AF65-F5344CB8AC3E}">
        <p14:creationId xmlns:p14="http://schemas.microsoft.com/office/powerpoint/2010/main" val="22389102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Based on our observation,</a:t>
            </a:r>
            <a:r>
              <a:rPr lang="en-US" baseline="0" smtClean="0"/>
              <a:t> we propose two key ideas.</a:t>
            </a:r>
          </a:p>
          <a:p>
            <a:endParaRPr lang="en-US" baseline="0" smtClean="0"/>
          </a:p>
          <a:p>
            <a:r>
              <a:rPr lang="en-US" baseline="0" smtClean="0"/>
              <a:t>First, we realized that each subarray operates mostly independently of each other, except when occasionally sharing global structures, such as the global row-buffer. Additionally, each subarray has a row-decoder, which in turn is driven by the global row-decoder, another global structure.</a:t>
            </a:r>
          </a:p>
          <a:p>
            <a:endParaRPr lang="en-US" baseline="0" smtClean="0"/>
          </a:p>
          <a:p>
            <a:r>
              <a:rPr lang="en-US" baseline="0" smtClean="0"/>
              <a:t>Our first key idea is to reduce the sharing of global structures among subarrays to enable subarray-level parallelism.</a:t>
            </a:r>
          </a:p>
          <a:p>
            <a:endParaRPr lang="en-US" baseline="0" smtClean="0"/>
          </a:p>
          <a:p>
            <a:endParaRPr lang="en-US" baseline="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78</a:t>
            </a:fld>
            <a:endParaRPr lang="en-US">
              <a:solidFill>
                <a:prstClr val="black"/>
              </a:solidFill>
              <a:latin typeface="Calibri"/>
            </a:endParaRPr>
          </a:p>
        </p:txBody>
      </p:sp>
    </p:spTree>
    <p:extLst>
      <p:ext uri="{BB962C8B-B14F-4D97-AF65-F5344CB8AC3E}">
        <p14:creationId xmlns:p14="http://schemas.microsoft.com/office/powerpoint/2010/main" val="2826913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Based on our observation,</a:t>
            </a:r>
            <a:r>
              <a:rPr lang="en-US" baseline="0" smtClean="0"/>
              <a:t> we propose two key ideas.</a:t>
            </a:r>
          </a:p>
          <a:p>
            <a:endParaRPr lang="en-US" baseline="0" smtClean="0"/>
          </a:p>
          <a:p>
            <a:r>
              <a:rPr lang="en-US" baseline="0" smtClean="0"/>
              <a:t>First, we realized that each subarray operates mostly independently of each other, except when occasionally sharing global structures, such as the global row-buffer. Additionally, each subarray has a row-decoder, which in turn is driven by the global row-decoder, another global structure.</a:t>
            </a:r>
          </a:p>
          <a:p>
            <a:endParaRPr lang="en-US" baseline="0" smtClean="0"/>
          </a:p>
          <a:p>
            <a:r>
              <a:rPr lang="en-US" baseline="0" smtClean="0"/>
              <a:t>Our first key idea is to reduce the sharing of global structures among subarrays to enable subarray-level parallelism.</a:t>
            </a:r>
          </a:p>
          <a:p>
            <a:endParaRPr lang="en-US" baseline="0" smtClean="0"/>
          </a:p>
          <a:p>
            <a:endParaRPr lang="en-US" baseline="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79</a:t>
            </a:fld>
            <a:endParaRPr lang="en-US">
              <a:solidFill>
                <a:prstClr val="black"/>
              </a:solidFill>
              <a:latin typeface="Calibri"/>
            </a:endParaRPr>
          </a:p>
        </p:txBody>
      </p:sp>
    </p:spTree>
    <p:extLst>
      <p:ext uri="{BB962C8B-B14F-4D97-AF65-F5344CB8AC3E}">
        <p14:creationId xmlns:p14="http://schemas.microsoft.com/office/powerpoint/2010/main" val="28269136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Building</a:t>
            </a:r>
            <a:r>
              <a:rPr lang="en-US" baseline="0" smtClean="0"/>
              <a:t> on top of our key idea, here is a high-level overview of our mechanism. In existing DRAM, four requests to the same bank are serialized, even when they are to different subarrays within the bank. In contrast, our solution parallelizes requests to different subarrays, and simultaneously utilizes multiple row-buffers across the two subarrays.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80</a:t>
            </a:fld>
            <a:endParaRPr lang="en-US">
              <a:solidFill>
                <a:prstClr val="black"/>
              </a:solidFill>
              <a:latin typeface="Calibri"/>
            </a:endParaRPr>
          </a:p>
        </p:txBody>
      </p:sp>
    </p:spTree>
    <p:extLst>
      <p:ext uri="{BB962C8B-B14F-4D97-AF65-F5344CB8AC3E}">
        <p14:creationId xmlns:p14="http://schemas.microsoft.com/office/powerpoint/2010/main" val="17664358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First, let’s take a look at the problem caused by sharing of the global address latch.</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81</a:t>
            </a:fld>
            <a:endParaRPr lang="en-US">
              <a:solidFill>
                <a:prstClr val="black"/>
              </a:solidFill>
              <a:latin typeface="Calibri"/>
            </a:endParaRPr>
          </a:p>
        </p:txBody>
      </p:sp>
    </p:spTree>
    <p:extLst>
      <p:ext uri="{BB962C8B-B14F-4D97-AF65-F5344CB8AC3E}">
        <p14:creationId xmlns:p14="http://schemas.microsoft.com/office/powerpoint/2010/main" val="3171026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Since there is only one global address</a:t>
            </a:r>
            <a:r>
              <a:rPr lang="en-US" baseline="0" smtClean="0"/>
              <a:t> latch, it can store only one row address, preventing multiple rows from being activated at the same time.</a:t>
            </a:r>
          </a:p>
          <a:p>
            <a:endParaRPr lang="en-US" baseline="0" smtClean="0"/>
          </a:p>
          <a:p>
            <a:r>
              <a:rPr lang="en-US" baseline="0" smtClean="0"/>
              <a:t>For example, if we are activating the blue row, the global address latch would store the address of that row, and subsequently activate it. However, at this point, we cannot immediately activate the yellow row, but we must first precharge the original subarray that contains the blue row, clearing the contents of the global address latch. Only then can the yellow row be activated.</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82</a:t>
            </a:fld>
            <a:endParaRPr lang="en-US">
              <a:solidFill>
                <a:prstClr val="black"/>
              </a:solidFill>
              <a:latin typeface="Calibri"/>
            </a:endParaRPr>
          </a:p>
        </p:txBody>
      </p:sp>
    </p:spTree>
    <p:extLst>
      <p:ext uri="{BB962C8B-B14F-4D97-AF65-F5344CB8AC3E}">
        <p14:creationId xmlns:p14="http://schemas.microsoft.com/office/powerpoint/2010/main" val="21874962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a solution, we propose to eliminate</a:t>
            </a:r>
            <a:r>
              <a:rPr lang="en-US" baseline="0" smtClean="0"/>
              <a:t> the global address latch and to push it to individual subarrays. Each of these latches, that we call subarray address latches, can store the row-address for each subarray, allowing multiple rows to be activated across different subarrays..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83</a:t>
            </a:fld>
            <a:endParaRPr lang="en-US">
              <a:solidFill>
                <a:prstClr val="black"/>
              </a:solidFill>
              <a:latin typeface="Calibri"/>
            </a:endParaRPr>
          </a:p>
        </p:txBody>
      </p:sp>
    </p:spTree>
    <p:extLst>
      <p:ext uri="{BB962C8B-B14F-4D97-AF65-F5344CB8AC3E}">
        <p14:creationId xmlns:p14="http://schemas.microsoft.com/office/powerpoint/2010/main" val="409311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950405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We’ve seen</a:t>
            </a:r>
            <a:r>
              <a:rPr lang="en-US" baseline="0" smtClean="0"/>
              <a:t> how the shared global address latch allows only one raised wordline, or equivalently, only one activated row. As a solution we proposed the subarraay address latch.</a:t>
            </a:r>
          </a:p>
          <a:p>
            <a:endParaRPr lang="en-US" baseline="0" smtClean="0"/>
          </a:p>
          <a:p>
            <a:r>
              <a:rPr lang="en-US" baseline="0" smtClean="0"/>
              <a:t>Now let’s take a look at the problem caused by the sharing of the global bitlines.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84</a:t>
            </a:fld>
            <a:endParaRPr lang="en-US">
              <a:solidFill>
                <a:prstClr val="black"/>
              </a:solidFill>
              <a:latin typeface="Calibri"/>
            </a:endParaRPr>
          </a:p>
        </p:txBody>
      </p:sp>
    </p:spTree>
    <p:extLst>
      <p:ext uri="{BB962C8B-B14F-4D97-AF65-F5344CB8AC3E}">
        <p14:creationId xmlns:p14="http://schemas.microsoft.com/office/powerpoint/2010/main" val="35624657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Typically,</a:t>
            </a:r>
            <a:r>
              <a:rPr lang="en-US" baseline="0" smtClean="0"/>
              <a:t> the global bitlines are routed over the subarrays, using the top metal layer. But for the sake of illustration, let’s assume for now that they are off to the side.</a:t>
            </a:r>
          </a:p>
          <a:p>
            <a:endParaRPr lang="en-US" baseline="0" smtClean="0"/>
          </a:p>
          <a:p>
            <a:r>
              <a:rPr lang="en-US" baseline="0" smtClean="0"/>
              <a:t>Each subarray’s local row-buffer is connected to the global bitlines, through switches that can be toggled on and off.</a:t>
            </a:r>
          </a:p>
          <a:p>
            <a:endParaRPr lang="en-US" baseline="0" smtClean="0"/>
          </a:p>
          <a:p>
            <a:r>
              <a:rPr lang="en-US" baseline="0" smtClean="0"/>
              <a:t>The problem is that for an access to either of the rows, both switches are turned on. As a result, both rows attempt to traverse the global bitlines, leading to a collision, or an electrical short-circuit on the global bitlines.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85</a:t>
            </a:fld>
            <a:endParaRPr lang="en-US">
              <a:solidFill>
                <a:prstClr val="black"/>
              </a:solidFill>
              <a:latin typeface="Calibri"/>
            </a:endParaRPr>
          </a:p>
        </p:txBody>
      </p:sp>
    </p:spTree>
    <p:extLst>
      <p:ext uri="{BB962C8B-B14F-4D97-AF65-F5344CB8AC3E}">
        <p14:creationId xmlns:p14="http://schemas.microsoft.com/office/powerpoint/2010/main" val="1142479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a solution, we propose to selectively</a:t>
            </a:r>
            <a:r>
              <a:rPr lang="en-US" baseline="0" smtClean="0"/>
              <a:t> connect the local row-buffers to the global bitlines. We do this by augmenting each subarray with a single-bit latch, that we call the designated-bit latch, that controls the subarrays’ switchhes.</a:t>
            </a:r>
          </a:p>
          <a:p>
            <a:endParaRPr lang="en-US" baseline="0" smtClean="0"/>
          </a:p>
          <a:p>
            <a:r>
              <a:rPr lang="en-US" baseline="0" smtClean="0"/>
              <a:t>Before accessing a row, the DRAM controller ensures that only one subarray’s designated-bit is set, so that only one row traverses the global bitlines. To access a different row, the DRAM controller sets the designated-bit of only that subarray.</a:t>
            </a:r>
          </a:p>
          <a:p>
            <a:endParaRPr lang="en-US" baseline="0" smtClean="0"/>
          </a:p>
          <a:p>
            <a:r>
              <a:rPr lang="en-US" baseline="0" smtClean="0"/>
              <a:t>It is important to note that the blue row is kept activated, so that if there is another request to the blue row, it can be served quickly.</a:t>
            </a:r>
          </a:p>
          <a:p>
            <a:endParaRPr lang="en-US" baseline="0" smtClean="0"/>
          </a:p>
          <a:p>
            <a:r>
              <a:rPr lang="en-US" baseline="0" smtClean="0"/>
              <a:t>The designated bits are controlled by a control wire that is added.</a:t>
            </a:r>
            <a:endParaRPr lang="en-US"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86</a:t>
            </a:fld>
            <a:endParaRPr lang="en-US">
              <a:solidFill>
                <a:prstClr val="black"/>
              </a:solidFill>
              <a:latin typeface="Calibri"/>
            </a:endParaRPr>
          </a:p>
        </p:txBody>
      </p:sp>
    </p:spTree>
    <p:extLst>
      <p:ext uri="{BB962C8B-B14F-4D97-AF65-F5344CB8AC3E}">
        <p14:creationId xmlns:p14="http://schemas.microsoft.com/office/powerpoint/2010/main" val="4070904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We’ve seen how the sharing of the global bitlines cause collisions</a:t>
            </a:r>
            <a:r>
              <a:rPr lang="en-US" baseline="0" smtClean="0"/>
              <a:t> during data access. As a solution, we’ve proposed the designed-bit latch to allow the DRAM controller to selectively connect only one subarray’s local row-buffer to the global bitlines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87</a:t>
            </a:fld>
            <a:endParaRPr lang="en-US">
              <a:solidFill>
                <a:prstClr val="black"/>
              </a:solidFill>
              <a:latin typeface="Calibri"/>
            </a:endParaRPr>
          </a:p>
        </p:txBody>
      </p:sp>
    </p:spTree>
    <p:extLst>
      <p:ext uri="{BB962C8B-B14F-4D97-AF65-F5344CB8AC3E}">
        <p14:creationId xmlns:p14="http://schemas.microsoft.com/office/powerpoint/2010/main" val="35051082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Tying</a:t>
            </a:r>
            <a:r>
              <a:rPr lang="en-US" baseline="0" smtClean="0"/>
              <a:t> it all together, we’ve seen at the beginning of the presentation how a subarray-oblivious baseline suffers from three problems during bank conflicts: serialization, write-penalty, and thrashing of the row-buffer.</a:t>
            </a:r>
          </a:p>
          <a:p>
            <a:endParaRPr lang="en-US" baseline="0" smtClean="0"/>
          </a:p>
          <a:p>
            <a:r>
              <a:rPr lang="en-US" baseline="0" smtClean="0"/>
              <a:t>On the other hand, MASA, our mechanism, does not suffer from these problems, by parallelizing requests to different requests and utilizing multiple local row-buffers, leading to significant latency savings.</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88</a:t>
            </a:fld>
            <a:endParaRPr lang="en-US">
              <a:solidFill>
                <a:prstClr val="black"/>
              </a:solidFill>
              <a:latin typeface="Calibri"/>
            </a:endParaRPr>
          </a:p>
        </p:txBody>
      </p:sp>
    </p:spTree>
    <p:extLst>
      <p:ext uri="{BB962C8B-B14F-4D97-AF65-F5344CB8AC3E}">
        <p14:creationId xmlns:p14="http://schemas.microsoft.com/office/powerpoint/2010/main" val="32039443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a:t>
            </a:r>
            <a:r>
              <a:rPr lang="en-US" baseline="0" smtClean="0"/>
              <a:t> implement MASA, only a 0.15% increase in die size is required for the latches and the wire.</a:t>
            </a:r>
            <a:endParaRPr lang="en-US" smtClean="0"/>
          </a:p>
          <a:p>
            <a:endParaRPr lang="en-US" smtClean="0"/>
          </a:p>
          <a:p>
            <a:r>
              <a:rPr lang="en-US" smtClean="0"/>
              <a:t>While MASA increases static</a:t>
            </a:r>
            <a:r>
              <a:rPr lang="en-US" baseline="0" smtClean="0"/>
              <a:t> energy by a small amount, requiring </a:t>
            </a:r>
          </a:p>
          <a:p>
            <a:endParaRPr lang="en-US" baseline="0" smtClean="0"/>
          </a:p>
          <a:p>
            <a:endParaRPr lang="en-US" smtClean="0"/>
          </a:p>
          <a:p>
            <a:endParaRPr lang="en-US" smtClean="0"/>
          </a:p>
          <a:p>
            <a:r>
              <a:rPr lang="en-US" smtClean="0"/>
              <a:t>Overall,</a:t>
            </a:r>
            <a:r>
              <a:rPr lang="en-US" baseline="0" smtClean="0"/>
              <a:t> MASA requires only a modest 0.15% increase in DRAM die size, to implement the subarray address latches and the designated bit latches and the wire.</a:t>
            </a:r>
          </a:p>
          <a:p>
            <a:endParaRPr lang="en-US" baseline="0" smtClean="0"/>
          </a:p>
          <a:p>
            <a:r>
              <a:rPr lang="en-US" baseline="0" smtClean="0"/>
              <a:t>Concerning static energy, MASA requires 0.56mW for each additional activated subarray. However, this comes at large savings in the dynamic energy, due to increased hit-rate in the local row-buffers that allows MASA to avoid energy-hungry activations.</a:t>
            </a:r>
          </a:p>
          <a:p>
            <a:endParaRPr lang="en-US" baseline="0" smtClean="0"/>
          </a:p>
          <a:p>
            <a:r>
              <a:rPr lang="en-US" baseline="0" smtClean="0"/>
              <a:t>At the DRAM controller, an additional storage of less than 256 bytes is required to keep track of the status of the subarrays, as well as some additional logic to keep track of new timing contraints.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89</a:t>
            </a:fld>
            <a:endParaRPr lang="en-US">
              <a:solidFill>
                <a:prstClr val="black"/>
              </a:solidFill>
              <a:latin typeface="Calibri"/>
            </a:endParaRPr>
          </a:p>
        </p:txBody>
      </p:sp>
    </p:spTree>
    <p:extLst>
      <p:ext uri="{BB962C8B-B14F-4D97-AF65-F5344CB8AC3E}">
        <p14:creationId xmlns:p14="http://schemas.microsoft.com/office/powerpoint/2010/main" val="18259660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Although MASA does</a:t>
            </a:r>
            <a:r>
              <a:rPr lang="en-US" baseline="0" smtClean="0"/>
              <a:t> not require a lot of overhead, we further propose two additional mechanisms that are cheaper than MASA. </a:t>
            </a:r>
          </a:p>
          <a:p>
            <a:endParaRPr lang="en-US" baseline="0" smtClean="0"/>
          </a:p>
          <a:p>
            <a:r>
              <a:rPr lang="en-US" baseline="0" smtClean="0"/>
              <a:t>MASA, by utilizing the subarray address latch and the designated-bit latch, is able to address all three problems related to bank conflicts. </a:t>
            </a:r>
          </a:p>
          <a:p>
            <a:endParaRPr lang="en-US" baseline="0" smtClean="0"/>
          </a:p>
          <a:p>
            <a:r>
              <a:rPr lang="en-US" baseline="0" smtClean="0"/>
              <a:t>Starting from here, if we remove the designated-bit latch, we arrive at a mechanism that we call SALP-2, or subarray-level parallelism level-2, which addresses only two of the three problems. If we remove even the subarray address latch, we arrive at a mechanism that we call SALP-1, subarray-level parallelism level-1, which addresses only one of the three problems.  </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90</a:t>
            </a:fld>
            <a:endParaRPr lang="en-US">
              <a:solidFill>
                <a:prstClr val="black"/>
              </a:solidFill>
              <a:latin typeface="Calibri"/>
            </a:endParaRPr>
          </a:p>
        </p:txBody>
      </p:sp>
    </p:spTree>
    <p:extLst>
      <p:ext uri="{BB962C8B-B14F-4D97-AF65-F5344CB8AC3E}">
        <p14:creationId xmlns:p14="http://schemas.microsoft.com/office/powerpoint/2010/main" val="33639567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97</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bwMode="auto">
          <a:xfrm>
            <a:off x="1168400" y="697230"/>
            <a:ext cx="4673600" cy="3486150"/>
          </a:xfrm>
          <a:prstGeom prst="rect">
            <a:avLst/>
          </a:prstGeom>
          <a:solidFill>
            <a:srgbClr val="FFFFFF"/>
          </a:solidFill>
          <a:ln>
            <a:solidFill>
              <a:srgbClr val="000000"/>
            </a:solidFill>
            <a:miter lim="800000"/>
            <a:headEnd/>
            <a:tailEnd/>
          </a:ln>
        </p:spPr>
      </p:sp>
      <p:sp>
        <p:nvSpPr>
          <p:cNvPr id="18434"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say you want a byte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copy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figure shows the historical trends of DRAM during the last 12-years, from 2000 to 2011.</a:t>
            </a:r>
          </a:p>
          <a:p>
            <a:r>
              <a:rPr lang="en-US" baseline="0" dirty="0" smtClean="0">
                <a:solidFill>
                  <a:srgbClr val="FFFFFF"/>
                </a:solidFill>
              </a:rPr>
              <a:t>We can see that, during this time, DRAM capacity has increased by 16 times.</a:t>
            </a:r>
          </a:p>
          <a:p>
            <a:r>
              <a:rPr lang="en-US" baseline="0" dirty="0" smtClean="0"/>
              <a:t>On the other hand, during the same period of time, DRAM latency has reduced by only 20%. </a:t>
            </a:r>
          </a:p>
          <a:p>
            <a:r>
              <a:rPr lang="en-US" baseline="0" dirty="0" smtClean="0">
                <a:solidFill>
                  <a:srgbClr val="FFFFFF"/>
                </a:solidFill>
              </a:rPr>
              <a:t>As a result, the high DRAM latency continues to be a critical bottleneck for system performance.</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45</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113</a:t>
            </a:fld>
            <a:endParaRPr lang="en-US">
              <a:solidFill>
                <a:prstClr val="black"/>
              </a:solidFill>
              <a:latin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D167DF-E799-2C49-9FF4-B6F0F0054DEC}" type="slidenum">
              <a:rPr lang="en-US" sz="1200">
                <a:solidFill>
                  <a:srgbClr val="000000"/>
                </a:solidFill>
              </a:rPr>
              <a:pPr eaLnBrk="1" hangingPunct="1"/>
              <a:t>115</a:t>
            </a:fld>
            <a:endParaRPr lang="en-US" sz="1200">
              <a:solidFill>
                <a:srgbClr val="000000"/>
              </a:solidFill>
            </a:endParaRPr>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a:ln/>
        </p:spPr>
      </p:sp>
      <p:sp>
        <p:nvSpPr>
          <p:cNvPr id="212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2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977C1F-3C73-E248-8426-362D53A15ACD}" type="slidenum">
              <a:rPr lang="en-US" sz="1200">
                <a:solidFill>
                  <a:prstClr val="black"/>
                </a:solidFill>
              </a:rPr>
              <a:pPr eaLnBrk="1" hangingPunct="1"/>
              <a:t>118</a:t>
            </a:fld>
            <a:endParaRPr lang="en-US" sz="120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Slide Image Placeholder 1"/>
          <p:cNvSpPr>
            <a:spLocks noGrp="1" noRot="1" noChangeAspect="1"/>
          </p:cNvSpPr>
          <p:nvPr>
            <p:ph type="sldImg"/>
          </p:nvPr>
        </p:nvSpPr>
        <p:spPr>
          <a:ln/>
        </p:spPr>
      </p:sp>
      <p:sp>
        <p:nvSpPr>
          <p:cNvPr id="309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309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1991AF-9976-2E4D-957F-C1DBA7C7263D}" type="slidenum">
              <a:rPr lang="en-US" sz="1200">
                <a:solidFill>
                  <a:prstClr val="black"/>
                </a:solidFill>
              </a:rPr>
              <a:pPr eaLnBrk="1" hangingPunct="1"/>
              <a:t>119</a:t>
            </a:fld>
            <a:endParaRPr lang="en-US" sz="1200">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Image Placeholder 1"/>
          <p:cNvSpPr>
            <a:spLocks noGrp="1" noRot="1" noChangeAspect="1" noTextEdit="1"/>
          </p:cNvSpPr>
          <p:nvPr>
            <p:ph type="sldImg"/>
          </p:nvPr>
        </p:nvSpPr>
        <p:spPr>
          <a:ln/>
        </p:spPr>
      </p:sp>
      <p:sp>
        <p:nvSpPr>
          <p:cNvPr id="221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1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E3EE4C-F139-DB40-B478-D4B8A8C5F575}" type="slidenum">
              <a:rPr lang="en-US" sz="1200">
                <a:solidFill>
                  <a:prstClr val="black"/>
                </a:solidFill>
              </a:rPr>
              <a:pPr eaLnBrk="1" hangingPunct="1"/>
              <a:t>126</a:t>
            </a:fld>
            <a:endParaRPr lang="en-US" sz="1200">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Slide Image Placeholder 1"/>
          <p:cNvSpPr>
            <a:spLocks noGrp="1" noRot="1" noChangeAspect="1"/>
          </p:cNvSpPr>
          <p:nvPr>
            <p:ph type="sldImg"/>
          </p:nvPr>
        </p:nvSpPr>
        <p:spPr>
          <a:ln/>
        </p:spPr>
      </p:sp>
      <p:sp>
        <p:nvSpPr>
          <p:cNvPr id="310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If a cell has lost enough charge, this noise can be large enough to cause a failure on a read</a:t>
            </a:r>
          </a:p>
          <a:p>
            <a:r>
              <a:rPr lang="en-US">
                <a:latin typeface="Arial" charset="0"/>
                <a:ea typeface="ＭＳ Ｐゴシック" charset="0"/>
                <a:cs typeface="ＭＳ Ｐゴシック" charset="0"/>
              </a:rPr>
              <a:t>(normally, there is enough noise margin to tolerate the coupling noise)</a:t>
            </a:r>
          </a:p>
        </p:txBody>
      </p:sp>
      <p:sp>
        <p:nvSpPr>
          <p:cNvPr id="310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A41A33C-C523-A443-917F-847F9295771C}" type="slidenum">
              <a:rPr lang="en-US" sz="1200">
                <a:solidFill>
                  <a:prstClr val="black"/>
                </a:solidFill>
              </a:rPr>
              <a:pPr eaLnBrk="1" hangingPunct="1"/>
              <a:t>129</a:t>
            </a:fld>
            <a:endParaRPr lang="en-US" sz="1200">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Image Placeholder 1"/>
          <p:cNvSpPr>
            <a:spLocks noGrp="1" noRot="1" noChangeAspect="1" noTextEdit="1"/>
          </p:cNvSpPr>
          <p:nvPr>
            <p:ph type="sldImg"/>
          </p:nvPr>
        </p:nvSpPr>
        <p:spPr>
          <a:ln/>
        </p:spPr>
      </p:sp>
      <p:sp>
        <p:nvSpPr>
          <p:cNvPr id="2283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83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DA5E1C-974B-B04D-A9C1-23FD2ECCD789}" type="slidenum">
              <a:rPr lang="en-US" sz="1200">
                <a:solidFill>
                  <a:prstClr val="black"/>
                </a:solidFill>
              </a:rPr>
              <a:pPr eaLnBrk="1" hangingPunct="1"/>
              <a:t>132</a:t>
            </a:fld>
            <a:endParaRPr lang="en-US" sz="1200">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p:cNvSpPr>
          <p:nvPr>
            <p:ph type="sldImg"/>
          </p:nvPr>
        </p:nvSpPr>
        <p:spPr>
          <a:ln/>
        </p:spPr>
      </p:sp>
      <p:sp>
        <p:nvSpPr>
          <p:cNvPr id="230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Add number of chips</a:t>
            </a:r>
          </a:p>
        </p:txBody>
      </p:sp>
      <p:sp>
        <p:nvSpPr>
          <p:cNvPr id="230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ED9EAC-EFB3-3B4D-9B71-B058F9A1144A}" type="slidenum">
              <a:rPr lang="en-US" sz="1200">
                <a:solidFill>
                  <a:prstClr val="black"/>
                </a:solidFill>
              </a:rPr>
              <a:pPr eaLnBrk="1" hangingPunct="1"/>
              <a:t>133</a:t>
            </a:fld>
            <a:endParaRPr lang="en-US" sz="1200">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p:cNvSpPr>
          <p:nvPr>
            <p:ph type="sldImg"/>
          </p:nvPr>
        </p:nvSpPr>
        <p:spPr>
          <a:ln/>
        </p:spPr>
      </p:sp>
      <p:sp>
        <p:nvSpPr>
          <p:cNvPr id="233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Highlight test and round here.</a:t>
            </a:r>
          </a:p>
          <a:p>
            <a:r>
              <a:rPr lang="en-US">
                <a:latin typeface="Arial" charset="0"/>
                <a:ea typeface="ＭＳ Ｐゴシック" charset="0"/>
                <a:cs typeface="ＭＳ Ｐゴシック" charset="0"/>
              </a:rPr>
              <a:t>Say each data pattern and its complement is tested to account for true and anti cells</a:t>
            </a:r>
          </a:p>
        </p:txBody>
      </p:sp>
      <p:sp>
        <p:nvSpPr>
          <p:cNvPr id="233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DC7B44-D6E4-9347-ADFA-FEDAEA55595A}" type="slidenum">
              <a:rPr lang="en-US" sz="1200">
                <a:solidFill>
                  <a:prstClr val="black"/>
                </a:solidFill>
              </a:rPr>
              <a:pPr eaLnBrk="1" hangingPunct="1"/>
              <a:t>135</a:t>
            </a:fld>
            <a:endParaRPr lang="en-US" sz="1200">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p:cNvSpPr>
            <a:spLocks noGrp="1" noRot="1" noChangeAspect="1" noTextEdit="1"/>
          </p:cNvSpPr>
          <p:nvPr>
            <p:ph type="sldImg"/>
          </p:nvPr>
        </p:nvSpPr>
        <p:spPr>
          <a:ln/>
        </p:spPr>
      </p:sp>
      <p:sp>
        <p:nvSpPr>
          <p:cNvPr id="2375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375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192954-487C-1440-80FA-12F46BA40780}" type="slidenum">
              <a:rPr lang="en-US" sz="1200">
                <a:solidFill>
                  <a:prstClr val="black"/>
                </a:solidFill>
              </a:rPr>
              <a:pPr eaLnBrk="1" hangingPunct="1"/>
              <a:t>138</a:t>
            </a:fld>
            <a:endParaRPr 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understand how to access DRAM, let me take a look at the DRAM organization.</a:t>
            </a:r>
          </a:p>
          <a:p>
            <a:r>
              <a:rPr lang="en-US" baseline="0" dirty="0" smtClean="0">
                <a:solidFill>
                  <a:srgbClr val="FFFFFF"/>
                </a:solidFill>
              </a:rPr>
              <a:t>DRAM consists of two components, the cell array and the I/O circuitry. </a:t>
            </a:r>
          </a:p>
          <a:p>
            <a:endParaRPr lang="en-US" baseline="0" dirty="0" smtClean="0">
              <a:solidFill>
                <a:srgbClr val="FFFFFF"/>
              </a:solidFill>
            </a:endParaRPr>
          </a:p>
          <a:p>
            <a:r>
              <a:rPr lang="en-US" baseline="0" dirty="0" smtClean="0">
                <a:solidFill>
                  <a:srgbClr val="FFFFFF"/>
                </a:solidFill>
              </a:rPr>
              <a:t>The cell array consists of multiple banks </a:t>
            </a:r>
          </a:p>
          <a:p>
            <a:r>
              <a:rPr lang="en-US" baseline="0" dirty="0" smtClean="0">
                <a:solidFill>
                  <a:srgbClr val="FFFFFF"/>
                </a:solidFill>
              </a:rPr>
              <a:t>and each bank consists of multiple </a:t>
            </a:r>
            <a:r>
              <a:rPr lang="en-US" baseline="0" dirty="0" err="1" smtClean="0">
                <a:solidFill>
                  <a:srgbClr val="FFFFFF"/>
                </a:solidFill>
              </a:rPr>
              <a:t>subarray</a:t>
            </a:r>
            <a:r>
              <a:rPr lang="en-US" baseline="0" dirty="0" smtClean="0">
                <a:solidFill>
                  <a:srgbClr val="FFFFFF"/>
                </a:solidFill>
              </a:rPr>
              <a:t>. </a:t>
            </a:r>
          </a:p>
          <a:p>
            <a:endParaRPr lang="en-US" baseline="0" dirty="0" smtClean="0">
              <a:solidFill>
                <a:srgbClr val="FFFFFF"/>
              </a:solidFill>
            </a:endParaRPr>
          </a:p>
          <a:p>
            <a:r>
              <a:rPr lang="en-US" baseline="0" dirty="0" smtClean="0">
                <a:solidFill>
                  <a:srgbClr val="FFFFFF"/>
                </a:solidFill>
              </a:rPr>
              <a:t>Each </a:t>
            </a:r>
            <a:r>
              <a:rPr lang="en-US" baseline="0" dirty="0" err="1" smtClean="0">
                <a:solidFill>
                  <a:srgbClr val="FFFFFF"/>
                </a:solidFill>
              </a:rPr>
              <a:t>subarray</a:t>
            </a:r>
            <a:r>
              <a:rPr lang="en-US" baseline="0" dirty="0" smtClean="0">
                <a:solidFill>
                  <a:srgbClr val="FFFFFF"/>
                </a:solidFill>
              </a:rPr>
              <a:t> consists of two dimensional grids of cell </a:t>
            </a:r>
          </a:p>
          <a:p>
            <a:r>
              <a:rPr lang="en-US" baseline="0" dirty="0" smtClean="0">
                <a:solidFill>
                  <a:srgbClr val="FFFFFF"/>
                </a:solidFill>
              </a:rPr>
              <a:t>and each cell has one capacitor and one access transistor.</a:t>
            </a:r>
          </a:p>
          <a:p>
            <a:endParaRPr lang="en-US" baseline="0" dirty="0" smtClean="0">
              <a:solidFill>
                <a:srgbClr val="FFFFFF"/>
              </a:solidFill>
            </a:endParaRPr>
          </a:p>
          <a:p>
            <a:r>
              <a:rPr lang="en-US" baseline="0" dirty="0" smtClean="0">
                <a:solidFill>
                  <a:srgbClr val="FFFFFF"/>
                </a:solidFill>
              </a:rPr>
              <a:t>The horizontal cell array is connected to a row decoder by a wire called </a:t>
            </a:r>
            <a:r>
              <a:rPr lang="en-US" baseline="0" dirty="0" err="1" smtClean="0">
                <a:solidFill>
                  <a:srgbClr val="FFFFFF"/>
                </a:solidFill>
              </a:rPr>
              <a:t>wordline</a:t>
            </a:r>
            <a:r>
              <a:rPr lang="en-US" baseline="0" dirty="0" smtClean="0">
                <a:solidFill>
                  <a:srgbClr val="FFFFFF"/>
                </a:solidFill>
              </a:rPr>
              <a:t> and </a:t>
            </a:r>
          </a:p>
          <a:p>
            <a:r>
              <a:rPr lang="en-US" baseline="0" dirty="0" smtClean="0">
                <a:solidFill>
                  <a:srgbClr val="FFFFFF"/>
                </a:solidFill>
              </a:rPr>
              <a:t>The vertical cell array is connected to sense amplifier by a wire called </a:t>
            </a:r>
            <a:r>
              <a:rPr lang="en-US" baseline="0" dirty="0" err="1" smtClean="0">
                <a:solidFill>
                  <a:srgbClr val="FFFFFF"/>
                </a:solidFill>
              </a:rPr>
              <a:t>bitline</a:t>
            </a:r>
            <a:r>
              <a:rPr lang="en-US" baseline="0" dirty="0" smtClean="0">
                <a:solidFill>
                  <a:srgbClr val="FFFFFF"/>
                </a:solidFill>
              </a:rPr>
              <a:t>.</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46</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noTextEdit="1"/>
          </p:cNvSpPr>
          <p:nvPr>
            <p:ph type="sldImg"/>
          </p:nvPr>
        </p:nvSpPr>
        <p:spPr>
          <a:ln/>
        </p:spPr>
      </p:sp>
      <p:sp>
        <p:nvSpPr>
          <p:cNvPr id="2437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437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1847E1-DD6E-BB4C-BDE7-63462E3D1112}" type="slidenum">
              <a:rPr lang="en-US" sz="1200">
                <a:solidFill>
                  <a:prstClr val="black"/>
                </a:solidFill>
              </a:rPr>
              <a:pPr eaLnBrk="1" hangingPunct="1"/>
              <a:t>143</a:t>
            </a:fld>
            <a:endParaRPr lang="en-US" sz="1200">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noTextEdit="1"/>
          </p:cNvSpPr>
          <p:nvPr>
            <p:ph type="sldImg"/>
          </p:nvPr>
        </p:nvSpPr>
        <p:spPr>
          <a:ln/>
        </p:spPr>
      </p:sp>
      <p:sp>
        <p:nvSpPr>
          <p:cNvPr id="2519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519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3B2065-35CA-994A-88C1-19F6326B7B1B}" type="slidenum">
              <a:rPr lang="en-US" sz="1200">
                <a:solidFill>
                  <a:prstClr val="black"/>
                </a:solidFill>
              </a:rPr>
              <a:pPr eaLnBrk="1" hangingPunct="1"/>
              <a:t>154</a:t>
            </a:fld>
            <a:endParaRPr lang="en-US" sz="1200">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Slide Image Placeholder 1"/>
          <p:cNvSpPr>
            <a:spLocks noGrp="1" noRot="1" noChangeAspect="1"/>
          </p:cNvSpPr>
          <p:nvPr>
            <p:ph type="sldImg"/>
          </p:nvPr>
        </p:nvSpPr>
        <p:spPr>
          <a:ln/>
        </p:spPr>
      </p:sp>
      <p:sp>
        <p:nvSpPr>
          <p:cNvPr id="311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311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565ECD-50FF-8840-AE92-16ECF30D4ECC}" type="slidenum">
              <a:rPr lang="en-US" sz="1200">
                <a:solidFill>
                  <a:prstClr val="black"/>
                </a:solidFill>
              </a:rPr>
              <a:pPr eaLnBrk="1" hangingPunct="1"/>
              <a:t>156</a:t>
            </a:fld>
            <a:endParaRPr lang="en-US" sz="1200">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p:cNvSpPr>
            <a:spLocks noGrp="1" noRot="1" noChangeAspect="1" noTextEdit="1"/>
          </p:cNvSpPr>
          <p:nvPr>
            <p:ph type="sldImg"/>
          </p:nvPr>
        </p:nvSpPr>
        <p:spPr>
          <a:ln/>
        </p:spPr>
      </p:sp>
      <p:sp>
        <p:nvSpPr>
          <p:cNvPr id="2611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611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EA323F-CD4D-5A46-8AE4-B1E5636BE8BC}" type="slidenum">
              <a:rPr lang="en-US" sz="1200">
                <a:solidFill>
                  <a:prstClr val="black"/>
                </a:solidFill>
              </a:rPr>
              <a:pPr eaLnBrk="1" hangingPunct="1"/>
              <a:t>167</a:t>
            </a:fld>
            <a:endParaRPr lang="en-US" sz="1200">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402CFD-8910-8A43-88FE-48B59AE4FBF5}" type="slidenum">
              <a:rPr lang="en-US" sz="1200">
                <a:solidFill>
                  <a:srgbClr val="000000"/>
                </a:solidFill>
              </a:rPr>
              <a:pPr eaLnBrk="1" hangingPunct="1"/>
              <a:t>169</a:t>
            </a:fld>
            <a:endParaRPr lang="en-US" sz="1200">
              <a:solidFill>
                <a:srgbClr val="000000"/>
              </a:solidFill>
            </a:endParaRPr>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DRAM continues to scale there could be benefits to examining and enabling</a:t>
            </a:r>
            <a:r>
              <a:rPr lang="en-US" baseline="0" dirty="0" smtClean="0"/>
              <a:t> these new technologies.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172</a:t>
            </a:fld>
            <a:endParaRPr lang="en-US" dirty="0">
              <a:solidFill>
                <a:prstClr val="black"/>
              </a:solidFill>
              <a:latin typeface="Calibri"/>
            </a:endParaRPr>
          </a:p>
        </p:txBody>
      </p:sp>
    </p:spTree>
    <p:extLst>
      <p:ext uri="{BB962C8B-B14F-4D97-AF65-F5344CB8AC3E}">
        <p14:creationId xmlns:p14="http://schemas.microsoft.com/office/powerpoint/2010/main" val="1729685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implementation of our mechanism requires a statistics</a:t>
            </a:r>
            <a:r>
              <a:rPr lang="en-US" baseline="0" dirty="0" smtClean="0"/>
              <a:t> store, </a:t>
            </a:r>
            <a:r>
              <a:rPr lang="en-US" b="1" baseline="0" dirty="0" smtClean="0"/>
              <a:t>or what we simply call a stats store.</a:t>
            </a:r>
          </a:p>
          <a:p>
            <a:r>
              <a:rPr lang="en-US" baseline="0" dirty="0" smtClean="0"/>
              <a:t>The goal of the stats store is to keep count of the row buffer misses to recently used rows in PCM.</a:t>
            </a:r>
          </a:p>
          <a:p>
            <a:r>
              <a:rPr lang="en-US" baseline="0" dirty="0" smtClean="0"/>
              <a:t>The stats store is a hardware structure in the memory controller, and its operation is similar to a cache.</a:t>
            </a:r>
          </a:p>
          <a:p>
            <a:r>
              <a:rPr lang="en-US" baseline="0" dirty="0" smtClean="0"/>
              <a:t>It is organized into sets and ways, and is indexed using the row address of the row we wish to find the row buffer miss count for.</a:t>
            </a:r>
          </a:p>
          <a:p>
            <a:r>
              <a:rPr lang="en-US" dirty="0" smtClean="0"/>
              <a:t>If  the queried</a:t>
            </a:r>
            <a:r>
              <a:rPr lang="en-US" baseline="0" dirty="0" smtClean="0"/>
              <a:t> row is currently in the stats store, then its row buffer miss count will be output.</a:t>
            </a:r>
          </a:p>
          <a:p>
            <a:r>
              <a:rPr lang="en-US" baseline="0" dirty="0" smtClean="0"/>
              <a:t>We find that a 128-set 16-way stats store, 9.25KB in size, achieves system performance within 0.3% of an unlimited-sized stats store.</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186</a:t>
            </a:fld>
            <a:endParaRPr lang="en-US">
              <a:solidFill>
                <a:prstClr val="black"/>
              </a:solidFill>
              <a:latin typeface="Calibri"/>
            </a:endParaRPr>
          </a:p>
        </p:txBody>
      </p:sp>
    </p:spTree>
    <p:extLst>
      <p:ext uri="{BB962C8B-B14F-4D97-AF65-F5344CB8AC3E}">
        <p14:creationId xmlns:p14="http://schemas.microsoft.com/office/powerpoint/2010/main" val="8005911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our evaluation methodology.</a:t>
            </a:r>
            <a:endParaRPr lang="en-US" baseline="0" dirty="0" smtClean="0"/>
          </a:p>
          <a:p>
            <a:r>
              <a:rPr lang="en-US" baseline="0" dirty="0" smtClean="0"/>
              <a:t>We use a cycle-level x86 simulator to test our hybrid memory caching policies.</a:t>
            </a:r>
          </a:p>
          <a:p>
            <a:r>
              <a:rPr lang="en-US" baseline="0" dirty="0" smtClean="0"/>
              <a:t>We simulate a 16-core system with 1GB of DRAM and 16GB of PCM.</a:t>
            </a:r>
          </a:p>
          <a:p>
            <a:r>
              <a:rPr lang="en-US" baseline="0" dirty="0" smtClean="0"/>
              <a:t>We use 36 multi-programmed server and cloud workloads to test our caching policies.</a:t>
            </a:r>
          </a:p>
          <a:p>
            <a:r>
              <a:rPr lang="en-US" baseline="0" dirty="0" smtClean="0"/>
              <a:t>For server workloads, we use </a:t>
            </a:r>
            <a:r>
              <a:rPr lang="en-US" b="1" baseline="0" dirty="0" smtClean="0"/>
              <a:t>TPC-C</a:t>
            </a:r>
            <a:r>
              <a:rPr lang="en-US" baseline="0" dirty="0" smtClean="0"/>
              <a:t>, which is an online transaction processing benchmark, and </a:t>
            </a:r>
            <a:r>
              <a:rPr lang="en-US" b="1" baseline="0" dirty="0" smtClean="0"/>
              <a:t>TPC-H</a:t>
            </a:r>
            <a:r>
              <a:rPr lang="en-US" baseline="0" dirty="0" smtClean="0"/>
              <a:t>, which is a decision support benchmark.</a:t>
            </a:r>
          </a:p>
          <a:p>
            <a:r>
              <a:rPr lang="en-US" baseline="0" dirty="0" smtClean="0"/>
              <a:t>For cloud workloads, we use </a:t>
            </a:r>
            <a:r>
              <a:rPr lang="en-US" b="1" baseline="0" dirty="0" smtClean="0"/>
              <a:t>Apache</a:t>
            </a:r>
            <a:r>
              <a:rPr lang="en-US" baseline="0" dirty="0" smtClean="0"/>
              <a:t>, which is a webserver application, and </a:t>
            </a:r>
            <a:r>
              <a:rPr lang="en-US" b="1" baseline="0" dirty="0" smtClean="0"/>
              <a:t>H.264</a:t>
            </a:r>
            <a:r>
              <a:rPr lang="en-US" baseline="0" dirty="0" smtClean="0"/>
              <a:t>, a video processing application, as well as TPC-C and H.</a:t>
            </a:r>
          </a:p>
          <a:p>
            <a:r>
              <a:rPr lang="en-US" baseline="0" dirty="0" smtClean="0"/>
              <a:t>We report multi-core performance in terms of weighted speedup, multi-core fairness in terms of maximum slowdown, and energy efficiency in terms of performance per Watt.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187</a:t>
            </a:fld>
            <a:endParaRPr lang="en-US">
              <a:solidFill>
                <a:prstClr val="black"/>
              </a:solidFill>
              <a:latin typeface="Calibri"/>
            </a:endParaRPr>
          </a:p>
        </p:txBody>
      </p:sp>
    </p:spTree>
    <p:extLst>
      <p:ext uri="{BB962C8B-B14F-4D97-AF65-F5344CB8AC3E}">
        <p14:creationId xmlns:p14="http://schemas.microsoft.com/office/powerpoint/2010/main" val="13677997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are our comparison points.</a:t>
            </a:r>
          </a:p>
          <a:p>
            <a:r>
              <a:rPr lang="en-US" dirty="0" smtClean="0"/>
              <a:t>The</a:t>
            </a:r>
            <a:r>
              <a:rPr lang="en-US" baseline="0" dirty="0" smtClean="0"/>
              <a:t> standard conventional LRU caching caches any row from PCM to DRAM when the data is touched. We find this scheme to generate too much data movement between DRAM and PCM and consequently to not perform well. So we’re not going to use it as a comparison point in this talk.</a:t>
            </a:r>
            <a:endParaRPr lang="en-US" dirty="0" smtClean="0"/>
          </a:p>
          <a:p>
            <a:r>
              <a:rPr lang="en-US" dirty="0" err="1" smtClean="0"/>
              <a:t>Frek</a:t>
            </a:r>
            <a:r>
              <a:rPr lang="en-US" baseline="0" dirty="0" smtClean="0"/>
              <a:t> is access frequency based caching. It is inspired by prior work that selectively caches hot data.</a:t>
            </a:r>
          </a:p>
          <a:p>
            <a:r>
              <a:rPr lang="en-US" baseline="0" dirty="0" smtClean="0"/>
              <a:t>The downsides of </a:t>
            </a:r>
            <a:r>
              <a:rPr lang="en-US" baseline="0" dirty="0" err="1" smtClean="0"/>
              <a:t>frek</a:t>
            </a:r>
            <a:r>
              <a:rPr lang="en-US" baseline="0" dirty="0" smtClean="0"/>
              <a:t> is that it is row buffer locality aware. Hence, it would place a row with high row buffer locality in DRAM, although that row may be accessed as efficiently in PCM.</a:t>
            </a:r>
          </a:p>
          <a:p>
            <a:r>
              <a:rPr lang="en-US" baseline="0" dirty="0" err="1" smtClean="0"/>
              <a:t>Frek-Dyn</a:t>
            </a:r>
            <a:r>
              <a:rPr lang="en-US" baseline="0" dirty="0" smtClean="0"/>
              <a:t> augments </a:t>
            </a:r>
            <a:r>
              <a:rPr lang="en-US" baseline="0" dirty="0" err="1" smtClean="0"/>
              <a:t>frek</a:t>
            </a:r>
            <a:r>
              <a:rPr lang="en-US" baseline="0" dirty="0" smtClean="0"/>
              <a:t> with the adaptive threshold adjustment technique.</a:t>
            </a:r>
          </a:p>
          <a:p>
            <a:r>
              <a:rPr lang="en-US" baseline="0" dirty="0" smtClean="0"/>
              <a:t>It has the same drawback as </a:t>
            </a:r>
            <a:r>
              <a:rPr lang="en-US" baseline="0" dirty="0" err="1" smtClean="0"/>
              <a:t>frek</a:t>
            </a:r>
            <a:r>
              <a:rPr lang="en-US" baseline="0" dirty="0" smtClean="0"/>
              <a:t>, in that it is row buffer locality unaware.</a:t>
            </a:r>
          </a:p>
          <a:p>
            <a:r>
              <a:rPr lang="en-US" baseline="0" dirty="0" smtClean="0"/>
              <a:t>Our mechanisms, RBLA and RBLA-</a:t>
            </a:r>
            <a:r>
              <a:rPr lang="en-US" baseline="0" dirty="0" err="1" smtClean="0"/>
              <a:t>Dyn</a:t>
            </a:r>
            <a:r>
              <a:rPr lang="en-US" baseline="0" dirty="0" smtClean="0"/>
              <a:t>, are specifically designed to be aware of row buffer locality and to exploit it.</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188</a:t>
            </a:fld>
            <a:endParaRPr lang="en-US">
              <a:solidFill>
                <a:prstClr val="black"/>
              </a:solidFill>
              <a:latin typeface="Calibri"/>
            </a:endParaRPr>
          </a:p>
        </p:txBody>
      </p:sp>
    </p:spTree>
    <p:extLst>
      <p:ext uri="{BB962C8B-B14F-4D97-AF65-F5344CB8AC3E}">
        <p14:creationId xmlns:p14="http://schemas.microsoft.com/office/powerpoint/2010/main" val="24750373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system performance results</a:t>
            </a:r>
            <a:r>
              <a:rPr lang="en-US" baseline="0" dirty="0" smtClean="0"/>
              <a:t> of the different hybrid memory caching policies.</a:t>
            </a:r>
          </a:p>
          <a:p>
            <a:r>
              <a:rPr lang="en-US" baseline="0" dirty="0" smtClean="0"/>
              <a:t>RBLA-</a:t>
            </a:r>
            <a:r>
              <a:rPr lang="en-US" baseline="0" dirty="0" err="1" smtClean="0"/>
              <a:t>Dyn</a:t>
            </a:r>
            <a:r>
              <a:rPr lang="en-US" baseline="0" dirty="0" smtClean="0"/>
              <a:t> achieves 17% performance improvement over </a:t>
            </a:r>
            <a:r>
              <a:rPr lang="en-US" baseline="0" dirty="0" err="1" smtClean="0"/>
              <a:t>frek</a:t>
            </a:r>
            <a:r>
              <a:rPr lang="en-US" baseline="0" dirty="0" smtClean="0"/>
              <a:t> in server workloads, 10% in cloud, and 14% overall.</a:t>
            </a:r>
          </a:p>
          <a:p>
            <a:r>
              <a:rPr lang="en-US" baseline="0" dirty="0" smtClean="0"/>
              <a:t>This is due to a number of reasons.</a:t>
            </a:r>
          </a:p>
          <a:p>
            <a:r>
              <a:rPr lang="en-US" baseline="0" dirty="0" smtClean="0"/>
              <a:t>The first is that RBLA-</a:t>
            </a:r>
            <a:r>
              <a:rPr lang="en-US" baseline="0" dirty="0" err="1" smtClean="0"/>
              <a:t>Dyn</a:t>
            </a:r>
            <a:r>
              <a:rPr lang="en-US" baseline="0" dirty="0" smtClean="0"/>
              <a:t> increases row buffer locality in PCM by moving low row buffer locality data to DRAM.</a:t>
            </a:r>
          </a:p>
          <a:p>
            <a:r>
              <a:rPr lang="en-US" baseline="0" dirty="0" smtClean="0"/>
              <a:t>The second is that RBLA-</a:t>
            </a:r>
            <a:r>
              <a:rPr lang="en-US" baseline="0" dirty="0" err="1" smtClean="0"/>
              <a:t>Dyn</a:t>
            </a:r>
            <a:r>
              <a:rPr lang="en-US" baseline="0" dirty="0" smtClean="0"/>
              <a:t> reduces memory bandwidth consumption due its stricter caching criteria.</a:t>
            </a:r>
          </a:p>
          <a:p>
            <a:r>
              <a:rPr lang="en-US" baseline="0" dirty="0" smtClean="0"/>
              <a:t>And RBLA-</a:t>
            </a:r>
            <a:r>
              <a:rPr lang="en-US" baseline="0" dirty="0" err="1" smtClean="0"/>
              <a:t>Dyn</a:t>
            </a:r>
            <a:r>
              <a:rPr lang="en-US" baseline="0" dirty="0" smtClean="0"/>
              <a:t> also has the effect of balancing the memory request load between DRAM and PCM by letting rows with high row buffer locality remain in PCM, instead of fetching all accessed data to DRAM.</a:t>
            </a:r>
            <a:endParaRPr lang="en-US" dirty="0" smtClean="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189</a:t>
            </a:fld>
            <a:endParaRPr lang="en-US">
              <a:solidFill>
                <a:prstClr val="black"/>
              </a:solidFill>
              <a:latin typeface="Calibri"/>
            </a:endParaRPr>
          </a:p>
        </p:txBody>
      </p:sp>
    </p:spTree>
    <p:extLst>
      <p:ext uri="{BB962C8B-B14F-4D97-AF65-F5344CB8AC3E}">
        <p14:creationId xmlns:p14="http://schemas.microsoft.com/office/powerpoint/2010/main" val="83921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read from a DRAM chip, the </a:t>
            </a:r>
            <a:r>
              <a:rPr lang="en-US" baseline="0" dirty="0" err="1" smtClean="0"/>
              <a:t>subarray</a:t>
            </a:r>
            <a:r>
              <a:rPr lang="en-US" baseline="0" dirty="0" smtClean="0"/>
              <a:t> first accesses the data, which consists of two steps.</a:t>
            </a:r>
          </a:p>
          <a:p>
            <a:endParaRPr lang="en-US" dirty="0" smtClean="0"/>
          </a:p>
          <a:p>
            <a:r>
              <a:rPr lang="en-US" dirty="0" smtClean="0"/>
              <a:t>First, row decoder </a:t>
            </a:r>
            <a:r>
              <a:rPr lang="en-US" baseline="0" dirty="0" smtClean="0"/>
              <a:t>activate the row which has requested data. </a:t>
            </a:r>
          </a:p>
          <a:p>
            <a:r>
              <a:rPr lang="en-US" baseline="0" dirty="0" smtClean="0"/>
              <a:t>Second</a:t>
            </a:r>
            <a:r>
              <a:rPr lang="en-US" baseline="0" smtClean="0"/>
              <a:t>, sense </a:t>
            </a:r>
            <a:r>
              <a:rPr lang="en-US" baseline="0" dirty="0" smtClean="0"/>
              <a:t>amplifiers detect the data of cells.</a:t>
            </a:r>
          </a:p>
          <a:p>
            <a:endParaRPr lang="en-US" baseline="0" dirty="0" smtClean="0"/>
          </a:p>
          <a:p>
            <a:r>
              <a:rPr lang="en-US" baseline="0" dirty="0" smtClean="0"/>
              <a:t>After these </a:t>
            </a:r>
            <a:r>
              <a:rPr lang="en-US" baseline="0" dirty="0" err="1" smtClean="0"/>
              <a:t>subarray</a:t>
            </a:r>
            <a:r>
              <a:rPr lang="en-US" baseline="0" dirty="0" smtClean="0"/>
              <a:t> access, IO circuitry transfers the data over channel.</a:t>
            </a:r>
          </a:p>
          <a:p>
            <a:endParaRPr lang="en-US" baseline="0" dirty="0" smtClean="0"/>
          </a:p>
          <a:p>
            <a:r>
              <a:rPr lang="en-US" baseline="0" dirty="0" smtClean="0">
                <a:solidFill>
                  <a:srgbClr val="FFFFFF"/>
                </a:solidFill>
              </a:rPr>
              <a:t>Therefore, the DRAM latency is the sum of the </a:t>
            </a:r>
            <a:r>
              <a:rPr lang="en-US" baseline="0" dirty="0" err="1" smtClean="0">
                <a:solidFill>
                  <a:srgbClr val="FFFFFF"/>
                </a:solidFill>
              </a:rPr>
              <a:t>subarray</a:t>
            </a:r>
            <a:r>
              <a:rPr lang="en-US" baseline="0" dirty="0" smtClean="0">
                <a:solidFill>
                  <a:srgbClr val="FFFFFF"/>
                </a:solidFill>
              </a:rPr>
              <a:t> latency and the I/O latency. </a:t>
            </a:r>
          </a:p>
          <a:p>
            <a:r>
              <a:rPr lang="en-US" baseline="0" dirty="0" smtClean="0"/>
              <a:t>We observed that the </a:t>
            </a:r>
            <a:r>
              <a:rPr lang="en-US" baseline="0" dirty="0" err="1" smtClean="0"/>
              <a:t>subarray</a:t>
            </a:r>
            <a:r>
              <a:rPr lang="en-US" baseline="0" dirty="0" smtClean="0"/>
              <a:t> latency is much higher than the I/O latency.</a:t>
            </a:r>
          </a:p>
          <a:p>
            <a:r>
              <a:rPr lang="en-US" baseline="0" dirty="0" smtClean="0">
                <a:solidFill>
                  <a:srgbClr val="FFFFFF"/>
                </a:solidFill>
              </a:rPr>
              <a:t>As a result, </a:t>
            </a:r>
            <a:r>
              <a:rPr lang="en-US" baseline="0" dirty="0" err="1" smtClean="0">
                <a:solidFill>
                  <a:srgbClr val="FFFFFF"/>
                </a:solidFill>
              </a:rPr>
              <a:t>subarray</a:t>
            </a:r>
            <a:r>
              <a:rPr lang="en-US" baseline="0" dirty="0" smtClean="0">
                <a:solidFill>
                  <a:srgbClr val="FFFFFF"/>
                </a:solidFill>
              </a:rPr>
              <a:t> is the dominant source of the DRAM latency as we explained in the paper.</a:t>
            </a:r>
          </a:p>
          <a:p>
            <a:endParaRPr lang="en-US" baseline="0" dirty="0" smtClean="0">
              <a:solidFill>
                <a:srgbClr val="FFFFFF"/>
              </a:solidFill>
            </a:endParaRPr>
          </a:p>
          <a:p>
            <a:r>
              <a:rPr lang="en-US" baseline="0" dirty="0" smtClean="0">
                <a:solidFill>
                  <a:srgbClr val="FFFFFF"/>
                </a:solidFill>
              </a:rPr>
              <a:t>--------------------------------------------------------------------------------------------------------------------------------------------</a:t>
            </a:r>
          </a:p>
          <a:p>
            <a:pPr defTabSz="931717">
              <a:defRPr/>
            </a:pPr>
            <a:r>
              <a:rPr lang="en-US" baseline="0" dirty="0" smtClean="0"/>
              <a:t>, again.</a:t>
            </a:r>
            <a:endParaRPr lang="en-US" baseline="0" dirty="0" smtClean="0">
              <a:solidFill>
                <a:srgbClr val="FFFFFF"/>
              </a:solidFill>
            </a:endParaRPr>
          </a:p>
          <a:p>
            <a:pPr defTabSz="931717">
              <a:defRPr/>
            </a:pPr>
            <a:r>
              <a:rPr lang="en-US" baseline="0" dirty="0" smtClean="0">
                <a:solidFill>
                  <a:srgbClr val="FFFFFF"/>
                </a:solidFill>
              </a:rPr>
              <a:t>DRAM consists of two components, the cell array and the I/O circuitry. The cell array consists of multiple </a:t>
            </a:r>
            <a:r>
              <a:rPr lang="en-US" baseline="0" dirty="0" err="1" smtClean="0">
                <a:solidFill>
                  <a:srgbClr val="FFFFFF"/>
                </a:solidFill>
              </a:rPr>
              <a:t>subarrays</a:t>
            </a:r>
            <a:r>
              <a:rPr lang="en-US" baseline="0" dirty="0" smtClean="0">
                <a:solidFill>
                  <a:srgbClr val="FFFFFF"/>
                </a:solidFill>
              </a:rPr>
              <a:t>. </a:t>
            </a:r>
          </a:p>
          <a:p>
            <a:pPr defTabSz="931717">
              <a:defRPr/>
            </a:pPr>
            <a:r>
              <a:rPr lang="en-US" baseline="0" dirty="0" smtClean="0"/>
              <a:t>To read from a DRAM chip, the data is first accessed from the </a:t>
            </a:r>
            <a:r>
              <a:rPr lang="en-US" baseline="0" dirty="0" err="1" smtClean="0"/>
              <a:t>subarray</a:t>
            </a:r>
            <a:r>
              <a:rPr lang="en-US" baseline="0" dirty="0" smtClean="0"/>
              <a:t> and then the data is transferred over the channel by the I/O circuitry. </a:t>
            </a:r>
          </a:p>
          <a:p>
            <a:pPr defTabSz="931717">
              <a:defRPr/>
            </a:pPr>
            <a:endParaRPr lang="en-US" baseline="0" dirty="0" smtClean="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47</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benefits</a:t>
            </a:r>
            <a:r>
              <a:rPr lang="en-US" baseline="0" dirty="0" smtClean="0"/>
              <a:t> are also reflected in the </a:t>
            </a:r>
            <a:r>
              <a:rPr lang="en-US" dirty="0" smtClean="0"/>
              <a:t>average memory latency, which RBLA-</a:t>
            </a:r>
            <a:r>
              <a:rPr lang="en-US" dirty="0" err="1" smtClean="0"/>
              <a:t>Dyn</a:t>
            </a:r>
            <a:r>
              <a:rPr lang="en-US" dirty="0" smtClean="0"/>
              <a:t> reduces by 14% over </a:t>
            </a:r>
            <a:r>
              <a:rPr lang="en-US" dirty="0" err="1" smtClean="0"/>
              <a:t>frek</a:t>
            </a:r>
            <a:r>
              <a:rPr lang="en-US" baseline="0" dirty="0" smtClean="0"/>
              <a:t> in server workloads, by 9% in cloud, and by 12% overall.</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190</a:t>
            </a:fld>
            <a:endParaRPr lang="en-US">
              <a:solidFill>
                <a:prstClr val="black"/>
              </a:solidFill>
              <a:latin typeface="Calibri"/>
            </a:endParaRPr>
          </a:p>
        </p:txBody>
      </p:sp>
    </p:spTree>
    <p:extLst>
      <p:ext uri="{BB962C8B-B14F-4D97-AF65-F5344CB8AC3E}">
        <p14:creationId xmlns:p14="http://schemas.microsoft.com/office/powerpoint/2010/main" val="25871059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RBLA-</a:t>
            </a:r>
            <a:r>
              <a:rPr lang="en-US" dirty="0" err="1" smtClean="0"/>
              <a:t>Dyn</a:t>
            </a:r>
            <a:r>
              <a:rPr lang="en-US" dirty="0" smtClean="0"/>
              <a:t> improves memory system energy efficiency by</a:t>
            </a:r>
            <a:r>
              <a:rPr lang="en-US" baseline="0" dirty="0" smtClean="0"/>
              <a:t> 13% in server workloads, 7% in cloud, and 10% overall.</a:t>
            </a:r>
            <a:endParaRPr lang="en-US" dirty="0" smtClean="0"/>
          </a:p>
          <a:p>
            <a:r>
              <a:rPr lang="en-US" dirty="0" smtClean="0"/>
              <a:t>This is partly due to the</a:t>
            </a:r>
            <a:r>
              <a:rPr lang="en-US" baseline="0" dirty="0" smtClean="0"/>
              <a:t> increased system performance, and partly due to the reduced data movement between DRAM and PCM because of RBLA-</a:t>
            </a:r>
            <a:r>
              <a:rPr lang="en-US" baseline="0" dirty="0" err="1" smtClean="0"/>
              <a:t>Dyn’s</a:t>
            </a:r>
            <a:r>
              <a:rPr lang="en-US" baseline="0" dirty="0" smtClean="0"/>
              <a:t> stricter caching criteria.</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191</a:t>
            </a:fld>
            <a:endParaRPr lang="en-US">
              <a:solidFill>
                <a:prstClr val="black"/>
              </a:solidFill>
              <a:latin typeface="Calibri"/>
            </a:endParaRPr>
          </a:p>
        </p:txBody>
      </p:sp>
    </p:spTree>
    <p:extLst>
      <p:ext uri="{BB962C8B-B14F-4D97-AF65-F5344CB8AC3E}">
        <p14:creationId xmlns:p14="http://schemas.microsoft.com/office/powerpoint/2010/main" val="27740873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fontAlgn="base">
              <a:spcBef>
                <a:spcPct val="30000"/>
              </a:spcBef>
              <a:spcAft>
                <a:spcPct val="0"/>
              </a:spcAft>
              <a:defRPr/>
            </a:pPr>
            <a:r>
              <a:rPr lang="en-US" dirty="0" smtClean="0"/>
              <a:t>And our mechanism </a:t>
            </a:r>
            <a:r>
              <a:rPr lang="en-US" b="1" dirty="0" smtClean="0"/>
              <a:t>also</a:t>
            </a:r>
            <a:r>
              <a:rPr lang="en-US" dirty="0" smtClean="0"/>
              <a:t> improves multi-core</a:t>
            </a:r>
            <a:r>
              <a:rPr lang="en-US" baseline="0" dirty="0" smtClean="0"/>
              <a:t> thread fairness </a:t>
            </a:r>
            <a:r>
              <a:rPr lang="en-US" dirty="0" smtClean="0"/>
              <a:t>by 7.6% </a:t>
            </a:r>
            <a:r>
              <a:rPr lang="en-US" baseline="0" dirty="0" smtClean="0"/>
              <a:t>in server workloads, by 4.8% in cloud, and by 6.2% overall.</a:t>
            </a:r>
            <a:endParaRPr lang="en-US" dirty="0" smtClean="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192</a:t>
            </a:fld>
            <a:endParaRPr lang="en-US">
              <a:solidFill>
                <a:prstClr val="black"/>
              </a:solidFill>
              <a:latin typeface="Calibri"/>
            </a:endParaRPr>
          </a:p>
        </p:txBody>
      </p:sp>
    </p:spTree>
    <p:extLst>
      <p:ext uri="{BB962C8B-B14F-4D97-AF65-F5344CB8AC3E}">
        <p14:creationId xmlns:p14="http://schemas.microsoft.com/office/powerpoint/2010/main" val="6541501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compare our mechanism to a </a:t>
            </a:r>
            <a:r>
              <a:rPr lang="en-US" b="1" dirty="0" smtClean="0"/>
              <a:t>homogeneous</a:t>
            </a:r>
            <a:r>
              <a:rPr lang="en-US" baseline="0" dirty="0" smtClean="0"/>
              <a:t> memory system.</a:t>
            </a:r>
          </a:p>
          <a:p>
            <a:r>
              <a:rPr lang="en-US" baseline="0" dirty="0" smtClean="0"/>
              <a:t>Here the comparison points are a</a:t>
            </a:r>
            <a:r>
              <a:rPr lang="en-US" dirty="0" smtClean="0"/>
              <a:t> 16GB all-PCM and all-DRAM memory system.</a:t>
            </a:r>
          </a:p>
          <a:p>
            <a:r>
              <a:rPr lang="en-US" dirty="0" smtClean="0"/>
              <a:t>O</a:t>
            </a:r>
            <a:r>
              <a:rPr lang="en-US" baseline="0" dirty="0" smtClean="0"/>
              <a:t>ur mechanism achieves 31% better performance than the all-PCM memory system, and comes within 29% of the all-DRAM performance.</a:t>
            </a:r>
          </a:p>
          <a:p>
            <a:r>
              <a:rPr lang="en-US" baseline="0" dirty="0" smtClean="0"/>
              <a:t>Note that we </a:t>
            </a:r>
            <a:r>
              <a:rPr lang="en-US" b="1" baseline="0" dirty="0" smtClean="0"/>
              <a:t>do not assume any capacity benefits</a:t>
            </a:r>
            <a:r>
              <a:rPr lang="en-US" baseline="0" dirty="0" smtClean="0"/>
              <a:t> of PCM over DRAM.</a:t>
            </a:r>
          </a:p>
          <a:p>
            <a:r>
              <a:rPr lang="en-US" baseline="0" dirty="0" smtClean="0"/>
              <a:t>And yet, our mechanism bridges the performance gap between the two homogeneous memory systems.</a:t>
            </a:r>
          </a:p>
          <a:p>
            <a:r>
              <a:rPr lang="en-US" baseline="0" dirty="0" smtClean="0"/>
              <a:t>If the capacity benefit of PCM was included, the </a:t>
            </a:r>
            <a:r>
              <a:rPr lang="en-US" b="1" baseline="0" dirty="0" smtClean="0"/>
              <a:t>hybrid memory system</a:t>
            </a:r>
            <a:r>
              <a:rPr lang="en-US" baseline="0" dirty="0" smtClean="0"/>
              <a:t> will perform even better.</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193</a:t>
            </a:fld>
            <a:endParaRPr lang="en-US">
              <a:solidFill>
                <a:prstClr val="black"/>
              </a:solidFill>
              <a:latin typeface="Calibri"/>
            </a:endParaRPr>
          </a:p>
        </p:txBody>
      </p:sp>
    </p:spTree>
    <p:extLst>
      <p:ext uri="{BB962C8B-B14F-4D97-AF65-F5344CB8AC3E}">
        <p14:creationId xmlns:p14="http://schemas.microsoft.com/office/powerpoint/2010/main" val="1304768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cell’s capacitor is small and can store only a small amount of charge. </a:t>
            </a:r>
          </a:p>
          <a:p>
            <a:r>
              <a:rPr lang="en-US" baseline="0" dirty="0" smtClean="0"/>
              <a:t>That is why a </a:t>
            </a:r>
            <a:r>
              <a:rPr lang="en-US" baseline="0" dirty="0" err="1" smtClean="0"/>
              <a:t>subarray</a:t>
            </a:r>
            <a:r>
              <a:rPr lang="en-US" baseline="0" dirty="0" smtClean="0"/>
              <a:t> also has sense-amplifiers, which are specialized circuits that can detect the small amount of charge. </a:t>
            </a:r>
          </a:p>
          <a:p>
            <a:endParaRPr lang="en-US" baseline="0" dirty="0" smtClean="0"/>
          </a:p>
          <a:p>
            <a:r>
              <a:rPr lang="en-US" baseline="0" dirty="0" smtClean="0"/>
              <a:t>Unfortunately, a sense-amplifier size is about *100* times the cell size. </a:t>
            </a:r>
          </a:p>
          <a:p>
            <a:r>
              <a:rPr lang="en-US" baseline="0" dirty="0" smtClean="0"/>
              <a:t>So, to amortize the area of the sense-amplifiers, </a:t>
            </a:r>
          </a:p>
          <a:p>
            <a:r>
              <a:rPr lang="en-US" baseline="0" dirty="0" smtClean="0"/>
              <a:t>hundreds of cells share the same sense-amplifier through a long </a:t>
            </a:r>
            <a:r>
              <a:rPr lang="en-US" baseline="0" dirty="0" err="1" smtClean="0"/>
              <a:t>bitline</a:t>
            </a:r>
            <a:r>
              <a:rPr lang="en-US" baseline="0" dirty="0" smtClean="0"/>
              <a:t>. </a:t>
            </a:r>
          </a:p>
          <a:p>
            <a:endParaRPr lang="en-US" baseline="0" dirty="0" smtClean="0"/>
          </a:p>
          <a:p>
            <a:r>
              <a:rPr lang="en-US" baseline="0" dirty="0" smtClean="0"/>
              <a:t>However, a long </a:t>
            </a:r>
            <a:r>
              <a:rPr lang="en-US" baseline="0" dirty="0" err="1" smtClean="0"/>
              <a:t>bitline</a:t>
            </a:r>
            <a:r>
              <a:rPr lang="en-US" baseline="0" dirty="0" smtClean="0"/>
              <a:t> has a large capacitance that increases latency and power consumption. </a:t>
            </a:r>
          </a:p>
          <a:p>
            <a:r>
              <a:rPr lang="en-US" baseline="0" dirty="0" smtClean="0"/>
              <a:t>Therefore, the long </a:t>
            </a:r>
            <a:r>
              <a:rPr lang="en-US" baseline="0" dirty="0" err="1" smtClean="0"/>
              <a:t>bitline</a:t>
            </a:r>
            <a:r>
              <a:rPr lang="en-US" baseline="0" dirty="0" smtClean="0"/>
              <a:t> is one of the dominant sources of high latency and high power consumption.</a:t>
            </a:r>
          </a:p>
          <a:p>
            <a:endParaRPr lang="en-US" baseline="0" dirty="0" smtClean="0"/>
          </a:p>
          <a:p>
            <a:r>
              <a:rPr lang="en-US" baseline="0" dirty="0" smtClean="0"/>
              <a:t>To understand why the </a:t>
            </a:r>
            <a:r>
              <a:rPr lang="en-US" baseline="0" dirty="0" err="1" smtClean="0"/>
              <a:t>subarray</a:t>
            </a:r>
            <a:r>
              <a:rPr lang="en-US" baseline="0" dirty="0" smtClean="0"/>
              <a:t> is so slow, </a:t>
            </a:r>
          </a:p>
          <a:p>
            <a:r>
              <a:rPr lang="en-US" baseline="0" dirty="0" smtClean="0"/>
              <a:t>let me take a look at the </a:t>
            </a:r>
            <a:r>
              <a:rPr lang="en-US" baseline="0" dirty="0" err="1" smtClean="0"/>
              <a:t>subarray</a:t>
            </a:r>
            <a:r>
              <a:rPr lang="en-US" baseline="0" dirty="0" smtClean="0"/>
              <a:t> organization.</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48</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naïve way to reduce the DRAM latency is to have short </a:t>
            </a:r>
            <a:r>
              <a:rPr lang="en-US" baseline="0" dirty="0" err="1" smtClean="0"/>
              <a:t>bitlines</a:t>
            </a:r>
            <a:r>
              <a:rPr lang="en-US" baseline="0" dirty="0" smtClean="0"/>
              <a:t> that have lower latency.</a:t>
            </a:r>
          </a:p>
          <a:p>
            <a:r>
              <a:rPr lang="en-US" baseline="0" dirty="0" smtClean="0"/>
              <a:t>Unfortunately, short </a:t>
            </a:r>
            <a:r>
              <a:rPr lang="en-US" baseline="0" dirty="0" err="1" smtClean="0"/>
              <a:t>bitlines</a:t>
            </a:r>
            <a:r>
              <a:rPr lang="en-US" baseline="0" dirty="0" smtClean="0"/>
              <a:t> significantly increase the DRAM area.</a:t>
            </a:r>
          </a:p>
          <a:p>
            <a:r>
              <a:rPr lang="en-US" baseline="0" dirty="0" smtClean="0"/>
              <a:t>Therefore, the </a:t>
            </a:r>
            <a:r>
              <a:rPr lang="en-US" baseline="0" dirty="0" err="1" smtClean="0"/>
              <a:t>bitline</a:t>
            </a:r>
            <a:r>
              <a:rPr lang="en-US" baseline="0" dirty="0" smtClean="0"/>
              <a:t> length exposes an important trade-off between area and latency.</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49</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4.xml"/><Relationship Id="rId2"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5.xml"/><Relationship Id="rId2" Type="http://schemas.openxmlformats.org/officeDocument/2006/relationships/image" Target="../media/image1.png"/></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10.xml"/><Relationship Id="rId2"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2249638739"/>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2949376249"/>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200452099"/>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847535455"/>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397899074"/>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1187434387"/>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1176202611"/>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2225563168"/>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3072845242"/>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644812070"/>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1718689315"/>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2735493282"/>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266402226"/>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1337623389"/>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3354859521"/>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128693446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1233992250"/>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1255893421"/>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1128237529"/>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3920988171"/>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257856907"/>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108637058"/>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59603138"/>
      </p:ext>
    </p:extLst>
  </p:cSld>
  <p:clrMapOvr>
    <a:masterClrMapping/>
  </p:clrMapOvr>
  <p:timing>
    <p:tnLst>
      <p:par>
        <p:cTn xmlns:p14="http://schemas.microsoft.com/office/powerpoint/2010/mai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9009897"/>
      </p:ext>
    </p:extLst>
  </p:cSld>
  <p:clrMapOvr>
    <a:masterClrMapping/>
  </p:clrMapOvr>
  <p:timing>
    <p:tnLst>
      <p:par>
        <p:cTn xmlns:p14="http://schemas.microsoft.com/office/powerpoint/2010/mai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17929856"/>
      </p:ext>
    </p:extLst>
  </p:cSld>
  <p:clrMapOvr>
    <a:masterClrMapping/>
  </p:clrMapOvr>
  <p:timing>
    <p:tnLst>
      <p:par>
        <p:cTn xmlns:p14="http://schemas.microsoft.com/office/powerpoint/2010/mai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9335514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36978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1266926997"/>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110627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080721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0549231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16542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031940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142231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589707212"/>
      </p:ext>
    </p:extLst>
  </p:cSld>
  <p:clrMapOvr>
    <a:masterClrMapping/>
  </p:clrMapOvr>
  <p:transition xmlns:p14="http://schemas.microsoft.com/office/powerpoint/2010/main"/>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938625534"/>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775467073"/>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562692093"/>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300572998"/>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837211675"/>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805125284"/>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1306847940"/>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686283445"/>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922352323"/>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3923923902"/>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263801953"/>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2358011435"/>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xmlns:p14="http://schemas.microsoft.com/office/powerpoint/2010/main"/>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xmlns:p14="http://schemas.microsoft.com/office/powerpoint/2010/main"/>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502678296"/>
      </p:ext>
    </p:extLst>
  </p:cSld>
  <p:clrMapOvr>
    <a:masterClrMapping/>
  </p:clrMapOvr>
  <p:timing>
    <p:tnLst>
      <p:par>
        <p:cTn xmlns:p14="http://schemas.microsoft.com/office/powerpoint/2010/mai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415365628"/>
      </p:ext>
    </p:extLst>
  </p:cSld>
  <p:clrMapOvr>
    <a:masterClrMapping/>
  </p:clrMapOvr>
  <p:timing>
    <p:tnLst>
      <p:par>
        <p:cTn xmlns:p14="http://schemas.microsoft.com/office/powerpoint/2010/mai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95994489"/>
      </p:ext>
    </p:extLst>
  </p:cSld>
  <p:clrMapOvr>
    <a:masterClrMapping/>
  </p:clrMapOvr>
  <p:timing>
    <p:tnLst>
      <p:par>
        <p:cTn xmlns:p14="http://schemas.microsoft.com/office/powerpoint/2010/mai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6347469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82015748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7611986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22344906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967077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7020986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9816513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159591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007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25772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978531"/>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2209066"/>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4964678"/>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7411852"/>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3554506"/>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977079"/>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1238344"/>
      </p:ext>
    </p:extLst>
  </p:cSld>
  <p:clrMapOvr>
    <a:masterClrMapping/>
  </p:clrMapOvr>
  <p:transition xmlns:p14="http://schemas.microsoft.com/office/powerpoint/2010/main"/>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1305376"/>
      </p:ext>
    </p:extLst>
  </p:cSld>
  <p:clrMapOvr>
    <a:masterClrMapping/>
  </p:clrMapOvr>
  <p:transition xmlns:p14="http://schemas.microsoft.com/office/powerpoint/2010/main"/>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0802031"/>
      </p:ext>
    </p:extLst>
  </p:cSld>
  <p:clrMapOvr>
    <a:masterClrMapping/>
  </p:clrMapOvr>
  <p:transition xmlns:p14="http://schemas.microsoft.com/office/powerpoint/2010/main"/>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16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8469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1634"/>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1089725"/>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0963386"/>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7787234"/>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6569"/>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329160"/>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8742469"/>
      </p:ext>
    </p:extLst>
  </p:cSld>
  <p:clrMapOvr>
    <a:masterClrMapping/>
  </p:clrMapOvr>
  <p:transition xmlns:p14="http://schemas.microsoft.com/office/powerpoint/2010/main"/>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336090"/>
      </p:ext>
    </p:extLst>
  </p:cSld>
  <p:clrMapOvr>
    <a:masterClrMapping/>
  </p:clrMapOvr>
  <p:transition xmlns:p14="http://schemas.microsoft.com/office/powerpoint/2010/main"/>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212366"/>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F0FB4-93F8-7041-9B58-57B3DE8AF9EE}"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54387179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6DCE4-4493-7D46-AA9E-037878F39054}"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6141985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FD4AA-D5CE-4A4B-8FDA-27D7DFD1B7FB}"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2056602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7C548-8441-A34B-8E12-1E546B54B192}"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98608931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5DAC9F-AAF5-A048-9DDE-921038407E07}"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26167368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7A164-B94A-B144-9ED1-6AB5E03055DD}"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74419428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A42E8-FCD6-F146-8E5D-1A16FA946820}"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05086651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1BFF3-12AA-5C48-A667-51BADC8E0021}"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94869816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675CE-ADAA-664C-88EB-1F573D8828B5}"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60876114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888EA5-3453-EC42-BBB6-30331D56BB4A}"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892180213"/>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A1619-BD34-FC4C-B5B7-66A68ED1C5C2}"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085099831"/>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11590518"/>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223490584"/>
      </p:ext>
    </p:extLst>
  </p:cSld>
  <p:clrMapOvr>
    <a:masterClrMapping/>
  </p:clrMapOvr>
  <p:timing>
    <p:tnLst>
      <p:par>
        <p:cTn xmlns:p14="http://schemas.microsoft.com/office/powerpoint/2010/mai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84942784"/>
      </p:ext>
    </p:extLst>
  </p:cSld>
  <p:clrMapOvr>
    <a:masterClrMapping/>
  </p:clrMapOvr>
  <p:timing>
    <p:tnLst>
      <p:par>
        <p:cTn xmlns:p14="http://schemas.microsoft.com/office/powerpoint/2010/mai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09627383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76382108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76144108"/>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2896550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52669771"/>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78684829"/>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04784545"/>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71865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0907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176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827062"/>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7941156"/>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912523"/>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3300637"/>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3576646"/>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6429744"/>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743274"/>
      </p:ext>
    </p:extLst>
  </p:cSld>
  <p:clrMapOvr>
    <a:masterClrMapping/>
  </p:clrMapOvr>
  <p:transition xmlns:p14="http://schemas.microsoft.com/office/powerpoint/2010/main"/>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7917564"/>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408409"/>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46365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290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2353178"/>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723648"/>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4060116"/>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6912335"/>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9561168"/>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870789"/>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369209"/>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6798280"/>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087220"/>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6793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375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620144"/>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09253"/>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465854"/>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8155451"/>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293718"/>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305918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304265"/>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5890087"/>
      </p:ext>
    </p:extLst>
  </p:cSld>
  <p:clrMapOvr>
    <a:masterClrMapping/>
  </p:clrMapOvr>
  <p:transition xmlns:p14="http://schemas.microsoft.com/office/powerpoint/2010/main"/>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8029173"/>
      </p:ext>
    </p:extLst>
  </p:cSld>
  <p:clrMapOvr>
    <a:masterClrMapping/>
  </p:clrMapOvr>
  <p:transition xmlns:p14="http://schemas.microsoft.com/office/powerpoint/2010/main"/>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57632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691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5595660"/>
      </p:ext>
    </p:extLst>
  </p:cSld>
  <p:clrMapOvr>
    <a:masterClrMapping/>
  </p:clrMapOvr>
  <p:transition xmlns:p14="http://schemas.microsoft.com/office/powerpoint/2010/main"/>
</p:sldLayout>
</file>

<file path=ppt/slideLayouts/slideLayout4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8350262"/>
      </p:ext>
    </p:extLst>
  </p:cSld>
  <p:clrMapOvr>
    <a:masterClrMapping/>
  </p:clrMapOvr>
  <p:transition xmlns:p14="http://schemas.microsoft.com/office/powerpoint/2010/main"/>
</p:sldLayout>
</file>

<file path=ppt/slideLayouts/slideLayout4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1821857"/>
      </p:ext>
    </p:extLst>
  </p:cSld>
  <p:clrMapOvr>
    <a:masterClrMapping/>
  </p:clrMapOvr>
  <p:transition xmlns:p14="http://schemas.microsoft.com/office/powerpoint/2010/main"/>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6637384"/>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2114630"/>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801025"/>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875273"/>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940110"/>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0055782"/>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vl6pPr marL="1143000" indent="0" algn="ctr">
              <a:buNone/>
              <a:defRPr/>
            </a:lvl6pPr>
            <a:lvl7pPr marL="1371600" indent="0" algn="ctr">
              <a:buNone/>
              <a:defRPr/>
            </a:lvl7pPr>
            <a:lvl8pPr marL="1600200" indent="0" algn="ctr">
              <a:buNone/>
              <a:defRPr/>
            </a:lvl8pPr>
            <a:lvl9pPr marL="18288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37817531"/>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1382855"/>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2"/>
            <a:ext cx="7772400" cy="1500188"/>
          </a:xfrm>
        </p:spPr>
        <p:txBody>
          <a:bodyPr anchor="b"/>
          <a:lstStyle>
            <a:lvl1pPr marL="0" indent="0">
              <a:buNone/>
              <a:defRPr sz="1000"/>
            </a:lvl1pPr>
            <a:lvl2pPr marL="228600" indent="0">
              <a:buNone/>
              <a:defRPr sz="900"/>
            </a:lvl2pPr>
            <a:lvl3pPr marL="457200" indent="0">
              <a:buNone/>
              <a:defRPr sz="800"/>
            </a:lvl3pPr>
            <a:lvl4pPr marL="685800" indent="0">
              <a:buNone/>
              <a:defRPr sz="700"/>
            </a:lvl4pPr>
            <a:lvl5pPr marL="914400" indent="0">
              <a:buNone/>
              <a:defRPr sz="700"/>
            </a:lvl5pPr>
            <a:lvl6pPr marL="1143000" indent="0">
              <a:buNone/>
              <a:defRPr sz="700"/>
            </a:lvl6pPr>
            <a:lvl7pPr marL="1371600" indent="0">
              <a:buNone/>
              <a:defRPr sz="700"/>
            </a:lvl7pPr>
            <a:lvl8pPr marL="1600200" indent="0">
              <a:buNone/>
              <a:defRPr sz="700"/>
            </a:lvl8pPr>
            <a:lvl9pPr marL="1828800" indent="0">
              <a:buNone/>
              <a:defRPr sz="700"/>
            </a:lvl9pPr>
          </a:lstStyle>
          <a:p>
            <a:pPr lvl="0"/>
            <a:r>
              <a:rPr lang="en-US" smtClean="0"/>
              <a:t>Click to edit Master text styles</a:t>
            </a:r>
          </a:p>
        </p:txBody>
      </p:sp>
    </p:spTree>
    <p:extLst>
      <p:ext uri="{BB962C8B-B14F-4D97-AF65-F5344CB8AC3E}">
        <p14:creationId xmlns:p14="http://schemas.microsoft.com/office/powerpoint/2010/main" val="3148280814"/>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6777437"/>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2"/>
            <a:ext cx="4041775"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1220447"/>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73417661"/>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581539"/>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2603676495"/>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885944764"/>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3862159"/>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96850"/>
            <a:ext cx="2019300" cy="60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196850"/>
            <a:ext cx="5981700" cy="60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035463"/>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62C6DF-45F1-4B5C-AB56-7A1B175EDAF2}"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0459693"/>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F9376-125E-4038-9239-01F6FB99A311}"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20813286"/>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69440-780F-4CA0-ADC0-2E0F480BE34C}"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8230206"/>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91E5A5-56F5-45DD-9EBC-3EBCBD7D9DB6}"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74506222"/>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F0BC3-6E3B-45EA-BC57-19A66917F11D}"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1344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C4508D-41CE-4C5D-8C95-4F2685A18AA3}"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6665848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B1997-8A50-49F7-8E56-952DC0A8FF7E}"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7677216"/>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A5356-38C7-490A-B21B-42AA2783D31F}"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8364371"/>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9FDA4-1E33-4FA0-87FA-844395F4715B}"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11841310"/>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0498C-2F13-458E-B42A-99F5303B9184}"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76337752"/>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A4EC7-3420-4389-8C46-A991F3944D5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1306743"/>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510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9209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799118"/>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2136889"/>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9587098"/>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480136"/>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407911"/>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518308"/>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8154989"/>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155783"/>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4240527"/>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565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8356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98724"/>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4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8503535"/>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5944712"/>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0599233"/>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9775469"/>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509898"/>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9690849"/>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2582132"/>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450836"/>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3566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570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600504"/>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258278"/>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3100886"/>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643870"/>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8857325"/>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9020217"/>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43749"/>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4182314"/>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5760394"/>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79334224"/>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69410175"/>
      </p:ext>
    </p:extLst>
  </p:cSld>
  <p:clrMapOvr>
    <a:masterClrMapping/>
  </p:clrMapOvr>
  <p:timing>
    <p:tnLst>
      <p:par>
        <p:cTn xmlns:p14="http://schemas.microsoft.com/office/powerpoint/2010/mai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88047905"/>
      </p:ext>
    </p:extLst>
  </p:cSld>
  <p:clrMapOvr>
    <a:masterClrMapping/>
  </p:clrMapOvr>
  <p:timing>
    <p:tnLst>
      <p:par>
        <p:cTn xmlns:p14="http://schemas.microsoft.com/office/powerpoint/2010/mai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97841786"/>
      </p:ext>
    </p:extLst>
  </p:cSld>
  <p:clrMapOvr>
    <a:masterClrMapping/>
  </p:clrMapOvr>
  <p:timing>
    <p:tnLst>
      <p:par>
        <p:cTn xmlns:p14="http://schemas.microsoft.com/office/powerpoint/2010/mai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610037801"/>
      </p:ext>
    </p:extLst>
  </p:cSld>
  <p:clrMapOvr>
    <a:masterClrMapping/>
  </p:clrMapOvr>
  <p:timing>
    <p:tnLst>
      <p:par>
        <p:cTn xmlns:p14="http://schemas.microsoft.com/office/powerpoint/2010/mai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23570109"/>
      </p:ext>
    </p:extLst>
  </p:cSld>
  <p:clrMapOvr>
    <a:masterClrMapping/>
  </p:clrMapOvr>
  <p:timing>
    <p:tnLst>
      <p:par>
        <p:cTn xmlns:p14="http://schemas.microsoft.com/office/powerpoint/2010/mai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862034871"/>
      </p:ext>
    </p:extLst>
  </p:cSld>
  <p:clrMapOvr>
    <a:masterClrMapping/>
  </p:clrMapOvr>
  <p:timing>
    <p:tnLst>
      <p:par>
        <p:cTn xmlns:p14="http://schemas.microsoft.com/office/powerpoint/2010/mai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42895492"/>
      </p:ext>
    </p:extLst>
  </p:cSld>
  <p:clrMapOvr>
    <a:masterClrMapping/>
  </p:clrMapOvr>
  <p:timing>
    <p:tnLst>
      <p:par>
        <p:cTn xmlns:p14="http://schemas.microsoft.com/office/powerpoint/2010/mai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22063770"/>
      </p:ext>
    </p:extLst>
  </p:cSld>
  <p:clrMapOvr>
    <a:masterClrMapping/>
  </p:clrMapOvr>
  <p:timing>
    <p:tnLst>
      <p:par>
        <p:cTn xmlns:p14="http://schemas.microsoft.com/office/powerpoint/2010/mai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49561696"/>
      </p:ext>
    </p:extLst>
  </p:cSld>
  <p:clrMapOvr>
    <a:masterClrMapping/>
  </p:clrMapOvr>
  <p:timing>
    <p:tnLst>
      <p:par>
        <p:cTn xmlns:p14="http://schemas.microsoft.com/office/powerpoint/2010/mai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04547765"/>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10030653"/>
      </p:ext>
    </p:extLst>
  </p:cSld>
  <p:clrMapOvr>
    <a:masterClrMapping/>
  </p:clrMapOvr>
  <p:timing>
    <p:tnLst>
      <p:par>
        <p:cTn xmlns:p14="http://schemas.microsoft.com/office/powerpoint/2010/mai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11678346"/>
      </p:ext>
    </p:extLst>
  </p:cSld>
  <p:clrMapOvr>
    <a:masterClrMapping/>
  </p:clrMapOvr>
  <p:timing>
    <p:tnLst>
      <p:par>
        <p:cTn xmlns:p14="http://schemas.microsoft.com/office/powerpoint/2010/mai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308768097"/>
      </p:ext>
    </p:extLst>
  </p:cSld>
  <p:clrMapOvr>
    <a:masterClrMapping/>
  </p:clrMapOvr>
  <p:timing>
    <p:tnLst>
      <p:par>
        <p:cTn xmlns:p14="http://schemas.microsoft.com/office/powerpoint/2010/mai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12034829"/>
      </p:ext>
    </p:extLst>
  </p:cSld>
  <p:clrMapOvr>
    <a:masterClrMapping/>
  </p:clrMapOvr>
  <p:timing>
    <p:tnLst>
      <p:par>
        <p:cTn xmlns:p14="http://schemas.microsoft.com/office/powerpoint/2010/mai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738112412"/>
      </p:ext>
    </p:extLst>
  </p:cSld>
  <p:clrMapOvr>
    <a:masterClrMapping/>
  </p:clrMapOvr>
  <p:timing>
    <p:tnLst>
      <p:par>
        <p:cTn xmlns:p14="http://schemas.microsoft.com/office/powerpoint/2010/mai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377215001"/>
      </p:ext>
    </p:extLst>
  </p:cSld>
  <p:clrMapOvr>
    <a:masterClrMapping/>
  </p:clrMapOvr>
  <p:timing>
    <p:tnLst>
      <p:par>
        <p:cTn xmlns:p14="http://schemas.microsoft.com/office/powerpoint/2010/mai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93736851"/>
      </p:ext>
    </p:extLst>
  </p:cSld>
  <p:clrMapOvr>
    <a:masterClrMapping/>
  </p:clrMapOvr>
  <p:timing>
    <p:tnLst>
      <p:par>
        <p:cTn xmlns:p14="http://schemas.microsoft.com/office/powerpoint/2010/mai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005850371"/>
      </p:ext>
    </p:extLst>
  </p:cSld>
  <p:clrMapOvr>
    <a:masterClrMapping/>
  </p:clrMapOvr>
  <p:timing>
    <p:tnLst>
      <p:par>
        <p:cTn xmlns:p14="http://schemas.microsoft.com/office/powerpoint/2010/mai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76868220"/>
      </p:ext>
    </p:extLst>
  </p:cSld>
  <p:clrMapOvr>
    <a:masterClrMapping/>
  </p:clrMapOvr>
  <p:timing>
    <p:tnLst>
      <p:par>
        <p:cTn xmlns:p14="http://schemas.microsoft.com/office/powerpoint/2010/mai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57531711"/>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98674987"/>
      </p:ext>
    </p:extLst>
  </p:cSld>
  <p:clrMapOvr>
    <a:masterClrMapping/>
  </p:clrMapOvr>
  <p:timing>
    <p:tnLst>
      <p:par>
        <p:cTn xmlns:p14="http://schemas.microsoft.com/office/powerpoint/2010/mai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129666482"/>
      </p:ext>
    </p:extLst>
  </p:cSld>
  <p:clrMapOvr>
    <a:masterClrMapping/>
  </p:clrMapOvr>
  <p:timing>
    <p:tnLst>
      <p:par>
        <p:cTn xmlns:p14="http://schemas.microsoft.com/office/powerpoint/2010/mai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58883437"/>
      </p:ext>
    </p:extLst>
  </p:cSld>
  <p:clrMapOvr>
    <a:masterClrMapping/>
  </p:clrMapOvr>
  <p:timing>
    <p:tnLst>
      <p:par>
        <p:cTn xmlns:p14="http://schemas.microsoft.com/office/powerpoint/2010/mai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48326165"/>
      </p:ext>
    </p:extLst>
  </p:cSld>
  <p:clrMapOvr>
    <a:masterClrMapping/>
  </p:clrMapOvr>
  <p:timing>
    <p:tnLst>
      <p:par>
        <p:cTn xmlns:p14="http://schemas.microsoft.com/office/powerpoint/2010/mai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14334156"/>
      </p:ext>
    </p:extLst>
  </p:cSld>
  <p:clrMapOvr>
    <a:masterClrMapping/>
  </p:clrMapOvr>
  <p:timing>
    <p:tnLst>
      <p:par>
        <p:cTn xmlns:p14="http://schemas.microsoft.com/office/powerpoint/2010/mai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895607511"/>
      </p:ext>
    </p:extLst>
  </p:cSld>
  <p:clrMapOvr>
    <a:masterClrMapping/>
  </p:clrMapOvr>
  <p:timing>
    <p:tnLst>
      <p:par>
        <p:cTn xmlns:p14="http://schemas.microsoft.com/office/powerpoint/2010/mai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641927354"/>
      </p:ext>
    </p:extLst>
  </p:cSld>
  <p:clrMapOvr>
    <a:masterClrMapping/>
  </p:clrMapOvr>
  <p:timing>
    <p:tnLst>
      <p:par>
        <p:cTn xmlns:p14="http://schemas.microsoft.com/office/powerpoint/2010/mai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70523042"/>
      </p:ext>
    </p:extLst>
  </p:cSld>
  <p:clrMapOvr>
    <a:masterClrMapping/>
  </p:clrMapOvr>
  <p:timing>
    <p:tnLst>
      <p:par>
        <p:cTn xmlns:p14="http://schemas.microsoft.com/office/powerpoint/2010/mai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314706295"/>
      </p:ext>
    </p:extLst>
  </p:cSld>
  <p:clrMapOvr>
    <a:masterClrMapping/>
  </p:clrMapOvr>
  <p:timing>
    <p:tnLst>
      <p:par>
        <p:cTn xmlns:p14="http://schemas.microsoft.com/office/powerpoint/2010/mai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07139207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43945515"/>
      </p:ext>
    </p:extLst>
  </p:cSld>
  <p:clrMapOvr>
    <a:masterClrMapping/>
  </p:clrMapOvr>
  <p:timing>
    <p:tnLst>
      <p:par>
        <p:cTn xmlns:p14="http://schemas.microsoft.com/office/powerpoint/2010/mai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601018977"/>
      </p:ext>
    </p:extLst>
  </p:cSld>
  <p:clrMapOvr>
    <a:masterClrMapping/>
  </p:clrMapOvr>
  <p:timing>
    <p:tnLst>
      <p:par>
        <p:cTn xmlns:p14="http://schemas.microsoft.com/office/powerpoint/2010/mai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857402228"/>
      </p:ext>
    </p:extLst>
  </p:cSld>
  <p:clrMapOvr>
    <a:masterClrMapping/>
  </p:clrMapOvr>
  <p:timing>
    <p:tnLst>
      <p:par>
        <p:cTn xmlns:p14="http://schemas.microsoft.com/office/powerpoint/2010/mai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93691247"/>
      </p:ext>
    </p:extLst>
  </p:cSld>
  <p:clrMapOvr>
    <a:masterClrMapping/>
  </p:clrMapOvr>
  <p:timing>
    <p:tnLst>
      <p:par>
        <p:cTn xmlns:p14="http://schemas.microsoft.com/office/powerpoint/2010/mai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20627395"/>
      </p:ext>
    </p:extLst>
  </p:cSld>
  <p:clrMapOvr>
    <a:masterClrMapping/>
  </p:clrMapOvr>
  <p:timing>
    <p:tnLst>
      <p:par>
        <p:cTn xmlns:p14="http://schemas.microsoft.com/office/powerpoint/2010/mai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850132646"/>
      </p:ext>
    </p:extLst>
  </p:cSld>
  <p:clrMapOvr>
    <a:masterClrMapping/>
  </p:clrMapOvr>
  <p:timing>
    <p:tnLst>
      <p:par>
        <p:cTn xmlns:p14="http://schemas.microsoft.com/office/powerpoint/2010/mai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74850153"/>
      </p:ext>
    </p:extLst>
  </p:cSld>
  <p:clrMapOvr>
    <a:masterClrMapping/>
  </p:clrMapOvr>
  <p:timing>
    <p:tnLst>
      <p:par>
        <p:cTn xmlns:p14="http://schemas.microsoft.com/office/powerpoint/2010/mai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01949741"/>
      </p:ext>
    </p:extLst>
  </p:cSld>
  <p:clrMapOvr>
    <a:masterClrMapping/>
  </p:clrMapOvr>
  <p:timing>
    <p:tnLst>
      <p:par>
        <p:cTn xmlns:p14="http://schemas.microsoft.com/office/powerpoint/2010/mai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732987391"/>
      </p:ext>
    </p:extLst>
  </p:cSld>
  <p:clrMapOvr>
    <a:masterClrMapping/>
  </p:clrMapOvr>
  <p:timing>
    <p:tnLst>
      <p:par>
        <p:cTn xmlns:p14="http://schemas.microsoft.com/office/powerpoint/2010/mai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65411051"/>
      </p:ext>
    </p:extLst>
  </p:cSld>
  <p:clrMapOvr>
    <a:masterClrMapping/>
  </p:clrMapOvr>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442223667"/>
      </p:ext>
    </p:extLst>
  </p:cSld>
  <p:clrMapOvr>
    <a:masterClrMapping/>
  </p:clrMapOvr>
  <p:timing>
    <p:tnLst>
      <p:par>
        <p:cTn xmlns:p14="http://schemas.microsoft.com/office/powerpoint/2010/mai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85680893"/>
      </p:ext>
    </p:extLst>
  </p:cSld>
  <p:clrMapOvr>
    <a:masterClrMapping/>
  </p:clrMapOvr>
  <p:timing>
    <p:tnLst>
      <p:par>
        <p:cTn xmlns:p14="http://schemas.microsoft.com/office/powerpoint/2010/mai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999901966"/>
      </p:ext>
    </p:extLst>
  </p:cSld>
  <p:clrMapOvr>
    <a:masterClrMapping/>
  </p:clrMapOvr>
  <p:timing>
    <p:tnLst>
      <p:par>
        <p:cTn xmlns:p14="http://schemas.microsoft.com/office/powerpoint/2010/mai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687742436"/>
      </p:ext>
    </p:extLst>
  </p:cSld>
  <p:clrMapOvr>
    <a:masterClrMapping/>
  </p:clrMapOvr>
  <p:timing>
    <p:tnLst>
      <p:par>
        <p:cTn xmlns:p14="http://schemas.microsoft.com/office/powerpoint/2010/mai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087561201"/>
      </p:ext>
    </p:extLst>
  </p:cSld>
  <p:clrMapOvr>
    <a:masterClrMapping/>
  </p:clrMapOvr>
  <p:timing>
    <p:tnLst>
      <p:par>
        <p:cTn xmlns:p14="http://schemas.microsoft.com/office/powerpoint/2010/mai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036170633"/>
      </p:ext>
    </p:extLst>
  </p:cSld>
  <p:clrMapOvr>
    <a:masterClrMapping/>
  </p:clrMapOvr>
  <p:timing>
    <p:tnLst>
      <p:par>
        <p:cTn xmlns:p14="http://schemas.microsoft.com/office/powerpoint/2010/mai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46739242"/>
      </p:ext>
    </p:extLst>
  </p:cSld>
  <p:clrMapOvr>
    <a:masterClrMapping/>
  </p:clrMapOvr>
  <p:timing>
    <p:tnLst>
      <p:par>
        <p:cTn xmlns:p14="http://schemas.microsoft.com/office/powerpoint/2010/mai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34951263"/>
      </p:ext>
    </p:extLst>
  </p:cSld>
  <p:clrMapOvr>
    <a:masterClrMapping/>
  </p:clrMapOvr>
  <p:timing>
    <p:tnLst>
      <p:par>
        <p:cTn xmlns:p14="http://schemas.microsoft.com/office/powerpoint/2010/mai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280117273"/>
      </p:ext>
    </p:extLst>
  </p:cSld>
  <p:clrMapOvr>
    <a:masterClrMapping/>
  </p:clrMapOvr>
  <p:timing>
    <p:tnLst>
      <p:par>
        <p:cTn xmlns:p14="http://schemas.microsoft.com/office/powerpoint/2010/mai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32500415"/>
      </p:ext>
    </p:extLst>
  </p:cSld>
  <p:clrMapOvr>
    <a:masterClrMapping/>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072968671"/>
      </p:ext>
    </p:extLst>
  </p:cSld>
  <p:clrMapOvr>
    <a:masterClrMapping/>
  </p:clrMapOvr>
  <p:timing>
    <p:tnLst>
      <p:par>
        <p:cTn xmlns:p14="http://schemas.microsoft.com/office/powerpoint/2010/mai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02477969"/>
      </p:ext>
    </p:extLst>
  </p:cSld>
  <p:clrMapOvr>
    <a:masterClrMapping/>
  </p:clrMapOvr>
  <p:timing>
    <p:tnLst>
      <p:par>
        <p:cTn xmlns:p14="http://schemas.microsoft.com/office/powerpoint/2010/mai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49429817"/>
      </p:ext>
    </p:extLst>
  </p:cSld>
  <p:clrMapOvr>
    <a:masterClrMapping/>
  </p:clrMapOvr>
  <p:timing>
    <p:tnLst>
      <p:par>
        <p:cTn xmlns:p14="http://schemas.microsoft.com/office/powerpoint/2010/mai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57263111"/>
      </p:ext>
    </p:extLst>
  </p:cSld>
  <p:clrMapOvr>
    <a:masterClrMapping/>
  </p:clrMapOvr>
  <p:timing>
    <p:tnLst>
      <p:par>
        <p:cTn xmlns:p14="http://schemas.microsoft.com/office/powerpoint/2010/mai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816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72948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7471406"/>
      </p:ext>
    </p:extLst>
  </p:cSld>
  <p:clrMapOvr>
    <a:masterClrMapping/>
  </p:clrMapOvr>
  <p:transition xmlns:p14="http://schemas.microsoft.com/office/powerpoint/2010/main"/>
</p:sldLayout>
</file>

<file path=ppt/slideLayouts/slideLayout5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9071685"/>
      </p:ext>
    </p:extLst>
  </p:cSld>
  <p:clrMapOvr>
    <a:masterClrMapping/>
  </p:clrMapOvr>
  <p:transition xmlns:p14="http://schemas.microsoft.com/office/powerpoint/2010/main"/>
</p:sldLayout>
</file>

<file path=ppt/slideLayouts/slideLayout5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580516"/>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0604236"/>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24080"/>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2286913"/>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791115"/>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4628841"/>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1042499"/>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1456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1046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96861"/>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6733918"/>
      </p:ext>
    </p:extLst>
  </p:cSld>
  <p:clrMapOvr>
    <a:masterClrMapping/>
  </p:clrMapOvr>
  <p:transition xmlns:p14="http://schemas.microsoft.com/office/powerpoint/2010/main"/>
</p:sldLayout>
</file>

<file path=ppt/slideLayouts/slideLayout5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8627283"/>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421476"/>
      </p:ext>
    </p:extLst>
  </p:cSld>
  <p:clrMapOvr>
    <a:masterClrMapping/>
  </p:clrMapOvr>
  <p:transition xmlns:p14="http://schemas.microsoft.com/office/powerpoint/2010/main"/>
</p:sldLayout>
</file>

<file path=ppt/slideLayouts/slideLayout5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6566364"/>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240877"/>
      </p:ext>
    </p:extLst>
  </p:cSld>
  <p:clrMapOvr>
    <a:masterClrMapping/>
  </p:clrMapOvr>
  <p:transition xmlns:p14="http://schemas.microsoft.com/office/powerpoint/2010/main"/>
</p:sldLayout>
</file>

<file path=ppt/slideLayouts/slideLayout5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5051029"/>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9965088"/>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0953776"/>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noChangeArrowheads="1"/>
          </p:cNvSpPr>
          <p:nvPr userDrawn="1"/>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5" name="Freeform 7"/>
          <p:cNvSpPr>
            <a:spLocks noChangeArrowheads="1"/>
          </p:cNvSpPr>
          <p:nvPr userDrawn="1"/>
        </p:nvSpPr>
        <p:spPr bwMode="auto">
          <a:xfrm flipH="1" flipV="1">
            <a:off x="439738" y="2030413"/>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2" name="Title 1"/>
          <p:cNvSpPr>
            <a:spLocks noGrp="1"/>
          </p:cNvSpPr>
          <p:nvPr>
            <p:ph type="ctrTitle"/>
          </p:nvPr>
        </p:nvSpPr>
        <p:spPr>
          <a:xfrm>
            <a:off x="685800" y="1303337"/>
            <a:ext cx="7772400" cy="1470025"/>
          </a:xfrm>
        </p:spPr>
        <p:txBody>
          <a:bodyPr/>
          <a:lstStyle>
            <a:lvl1pPr>
              <a:defRPr>
                <a:solidFill>
                  <a:srgbClr val="008000"/>
                </a:solidFill>
                <a:latin typeface="Times"/>
                <a:cs typeface="Time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10017"/>
            <a:ext cx="6400800" cy="2228783"/>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325BA5A-0C7E-0E47-AAD1-834DC09CEE71}" type="datetime1">
              <a:rPr lang="en-US">
                <a:solidFill>
                  <a:prstClr val="black">
                    <a:tint val="75000"/>
                  </a:prstClr>
                </a:solidFill>
                <a:latin typeface="Calibri"/>
              </a:rPr>
              <a:pPr>
                <a:defRPr/>
              </a:pPr>
              <a:t>7/4/13</a:t>
            </a:fld>
            <a:endParaRPr lang="en-US">
              <a:solidFill>
                <a:prstClr val="black">
                  <a:tint val="75000"/>
                </a:prstClr>
              </a:solidFill>
              <a:latin typeface="Calibri"/>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8" name="Slide Number Placeholder 5"/>
          <p:cNvSpPr>
            <a:spLocks noGrp="1"/>
          </p:cNvSpPr>
          <p:nvPr>
            <p:ph type="sldNum" sz="quarter" idx="12"/>
          </p:nvPr>
        </p:nvSpPr>
        <p:spPr/>
        <p:txBody>
          <a:bodyPr/>
          <a:lstStyle>
            <a:lvl1pPr>
              <a:defRPr/>
            </a:lvl1pPr>
          </a:lstStyle>
          <a:p>
            <a:pPr>
              <a:defRPr/>
            </a:pPr>
            <a:fld id="{EED065CC-5CB7-1643-AA5A-DAE2BF11A349}"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18715339"/>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300163"/>
            <a:ext cx="8229600" cy="1587"/>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rgbClr val="008000"/>
                </a:solidFill>
                <a:latin typeface="Times"/>
                <a:cs typeface="Time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8"/>
            <a:ext cx="8229600" cy="4708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8F38B2D-C142-8E4D-BB16-E265621A6145}" type="datetime1">
              <a:rPr lang="en-US">
                <a:solidFill>
                  <a:prstClr val="black">
                    <a:tint val="75000"/>
                  </a:prstClr>
                </a:solidFill>
                <a:latin typeface="Calibri"/>
              </a:rPr>
              <a:pPr>
                <a:defRPr/>
              </a:pPr>
              <a:t>7/4/13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C939C16-5B41-F042-929B-C66C497D1AE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2015646"/>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E3B05B-CB03-C648-BB9E-4C7442322920}" type="datetime1">
              <a:rPr lang="en-US">
                <a:solidFill>
                  <a:prstClr val="black">
                    <a:tint val="75000"/>
                  </a:prstClr>
                </a:solidFill>
                <a:latin typeface="Calibri"/>
              </a:rPr>
              <a:pPr>
                <a:def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F060B9-6451-1E41-8E8F-56AD61D4849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33979938"/>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138DA8-CF27-304E-8482-1399D4A5CA7D}" type="datetime1">
              <a:rPr lang="en-US">
                <a:solidFill>
                  <a:prstClr val="black">
                    <a:tint val="75000"/>
                  </a:prstClr>
                </a:solidFill>
                <a:latin typeface="Calibri"/>
              </a:rPr>
              <a:pPr>
                <a:defRPr/>
              </a:pPr>
              <a:t>7/4/13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53F6C15-E818-6441-A5C6-10487436146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374769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8C3CFA-1326-1A49-8F6E-B193261C6978}" type="datetime1">
              <a:rPr lang="en-US">
                <a:solidFill>
                  <a:prstClr val="black">
                    <a:tint val="75000"/>
                  </a:prstClr>
                </a:solidFill>
                <a:latin typeface="Calibri"/>
              </a:rPr>
              <a:pPr>
                <a:defRPr/>
              </a:pPr>
              <a:t>7/4/13</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451019FE-EFC2-8A4B-888F-BF3C8C82B2F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45174732"/>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F64C0E-82B9-ED47-BA46-8629A4D5FB01}" type="datetime1">
              <a:rPr lang="en-US">
                <a:solidFill>
                  <a:prstClr val="black">
                    <a:tint val="75000"/>
                  </a:prstClr>
                </a:solidFill>
                <a:latin typeface="Calibri"/>
              </a:rPr>
              <a:pPr>
                <a:defRPr/>
              </a:pPr>
              <a:t>7/4/13</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B5EEBF2-AC42-FE4E-A86B-4688B4B613F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40477003"/>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EF05CF-1B34-134E-AE7C-A15FAEDBB725}" type="datetime1">
              <a:rPr lang="en-US">
                <a:solidFill>
                  <a:prstClr val="black">
                    <a:tint val="75000"/>
                  </a:prstClr>
                </a:solidFill>
                <a:latin typeface="Calibri"/>
              </a:rPr>
              <a:pPr>
                <a:defRPr/>
              </a:pPr>
              <a:t>7/4/13</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CEEE6B6E-057C-AD41-8B5B-C9D2BFE9616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05475961"/>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B67CE8-EBA1-0F45-A85A-ECC21B891591}" type="datetime1">
              <a:rPr lang="en-US">
                <a:solidFill>
                  <a:prstClr val="black">
                    <a:tint val="75000"/>
                  </a:prstClr>
                </a:solidFill>
                <a:latin typeface="Calibri"/>
              </a:rPr>
              <a:pPr>
                <a:defRPr/>
              </a:pPr>
              <a:t>7/4/13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1942CE9-9032-A644-9D70-9ED653CFEA7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05640091"/>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65225F-0256-2E4A-A293-0ED9A2EED1FA}" type="datetime1">
              <a:rPr lang="en-US">
                <a:solidFill>
                  <a:prstClr val="black">
                    <a:tint val="75000"/>
                  </a:prstClr>
                </a:solidFill>
                <a:latin typeface="Calibri"/>
              </a:rPr>
              <a:pPr>
                <a:defRPr/>
              </a:pPr>
              <a:t>7/4/13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F0A3978-025E-4D4E-AEA2-D46532F764D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04468283"/>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B6ED78-0DC9-8942-B96C-695E7CB163A6}" type="datetime1">
              <a:rPr lang="en-US">
                <a:solidFill>
                  <a:prstClr val="black">
                    <a:tint val="75000"/>
                  </a:prstClr>
                </a:solidFill>
                <a:latin typeface="Calibri"/>
              </a:rPr>
              <a:pPr>
                <a:def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215FA89-537B-E34B-8F83-419EAC19CA4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82829275"/>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0F659A-3D86-754F-BBC3-811CD5A704DC}" type="datetime1">
              <a:rPr lang="en-US">
                <a:solidFill>
                  <a:prstClr val="black">
                    <a:tint val="75000"/>
                  </a:prstClr>
                </a:solidFill>
                <a:latin typeface="Calibri"/>
              </a:rPr>
              <a:pPr>
                <a:defRPr/>
              </a:pPr>
              <a:t>7/4/13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D669826-498D-0D4E-B6FD-7530EF0F8133}"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15146711"/>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34388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18486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862797"/>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5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599155"/>
      </p:ext>
    </p:extLst>
  </p:cSld>
  <p:clrMapOvr>
    <a:masterClrMapping/>
  </p:clrMapOvr>
  <p:transition xmlns:p14="http://schemas.microsoft.com/office/powerpoint/2010/main"/>
</p:sldLayout>
</file>

<file path=ppt/slideLayouts/slideLayout5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11777"/>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6816282"/>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7444543"/>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061579"/>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9854930"/>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4735879"/>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3831584"/>
      </p:ext>
    </p:extLst>
  </p:cSld>
  <p:clrMapOvr>
    <a:masterClrMapping/>
  </p:clrMapOvr>
  <p:transition xmlns:p14="http://schemas.microsoft.com/office/powerpoint/2010/main"/>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805D39-8A99-3244-8F9A-372BEEBCC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3189587"/>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87035"/>
            <a:ext cx="8610600" cy="10668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529F8-9DA9-694E-B83F-60BEDEBD4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3892742"/>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141F8A-872E-3646-89B6-55BA95B3FC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3871568"/>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0E43D1-58FC-C14A-A9F0-BDD7AF0437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4775468"/>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6F46380-4E56-A244-BA59-54B74623B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0802899"/>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C1D5ED1-33F2-2645-AF95-92848C0557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5431979"/>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EC164A4-5DB4-2D45-ADFF-1E3FBB6A1F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128186"/>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2178E3-A4E9-8C44-9376-46FFDE548E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4553137"/>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99267F-2B60-1142-AD94-1D907EA9F2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5304230"/>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1BE77B-E84C-FA4C-AF81-38E30AF71D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4272727"/>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B27964-A99D-DB4D-8E5A-4012C28607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4703198"/>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p>
        </p:txBody>
      </p:sp>
      <p:sp>
        <p:nvSpPr>
          <p:cNvPr id="6" name="Rectangle 1030"/>
          <p:cNvSpPr>
            <a:spLocks noGrp="1" noChangeArrowheads="1"/>
          </p:cNvSpPr>
          <p:nvPr>
            <p:ph type="sldNum" sz="quarter" idx="11"/>
          </p:nvPr>
        </p:nvSpPr>
        <p:spPr/>
        <p:txBody>
          <a:bodyPr/>
          <a:lstStyle>
            <a:lvl1pPr>
              <a:defRPr/>
            </a:lvl1pPr>
          </a:lstStyle>
          <a:p>
            <a:pPr>
              <a:defRPr/>
            </a:pPr>
            <a:fld id="{27DA41EA-6AD8-A84E-A074-C1AD0F61773B}" type="slidenum">
              <a:rPr lang="en-US"/>
              <a:pPr>
                <a:defRPr/>
              </a:pPr>
              <a:t>‹#›</a:t>
            </a:fld>
            <a:endParaRPr lang="en-US"/>
          </a:p>
        </p:txBody>
      </p:sp>
    </p:spTree>
    <p:extLst>
      <p:ext uri="{BB962C8B-B14F-4D97-AF65-F5344CB8AC3E}">
        <p14:creationId xmlns:p14="http://schemas.microsoft.com/office/powerpoint/2010/main" val="1904367158"/>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55EF769A-21AF-414A-93C1-6CCCC861D6AA}" type="slidenum">
              <a:rPr lang="en-US"/>
              <a:pPr>
                <a:defRPr/>
              </a:pPr>
              <a:t>‹#›</a:t>
            </a:fld>
            <a:endParaRPr lang="en-US"/>
          </a:p>
        </p:txBody>
      </p:sp>
    </p:spTree>
    <p:extLst>
      <p:ext uri="{BB962C8B-B14F-4D97-AF65-F5344CB8AC3E}">
        <p14:creationId xmlns:p14="http://schemas.microsoft.com/office/powerpoint/2010/main" val="3491220995"/>
      </p:ext>
    </p:extLst>
  </p:cSld>
  <p:clrMapOvr>
    <a:masterClrMapping/>
  </p:clrMapOvr>
  <p:transition xmlns:p14="http://schemas.microsoft.com/office/powerpoint/2010/main"/>
</p:sldLayout>
</file>

<file path=ppt/slideLayouts/slideLayout5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36BBDD30-43F7-E347-81C9-5ABCA823DB5D}" type="slidenum">
              <a:rPr lang="en-US"/>
              <a:pPr>
                <a:defRPr/>
              </a:pPr>
              <a:t>‹#›</a:t>
            </a:fld>
            <a:endParaRPr lang="en-US"/>
          </a:p>
        </p:txBody>
      </p:sp>
    </p:spTree>
    <p:extLst>
      <p:ext uri="{BB962C8B-B14F-4D97-AF65-F5344CB8AC3E}">
        <p14:creationId xmlns:p14="http://schemas.microsoft.com/office/powerpoint/2010/main" val="1817940187"/>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A5BDAD92-39C3-FC48-BB61-090AABD77ABA}" type="slidenum">
              <a:rPr lang="en-US"/>
              <a:pPr>
                <a:defRPr/>
              </a:pPr>
              <a:t>‹#›</a:t>
            </a:fld>
            <a:endParaRPr lang="en-US"/>
          </a:p>
        </p:txBody>
      </p:sp>
    </p:spTree>
    <p:extLst>
      <p:ext uri="{BB962C8B-B14F-4D97-AF65-F5344CB8AC3E}">
        <p14:creationId xmlns:p14="http://schemas.microsoft.com/office/powerpoint/2010/main" val="4052824462"/>
      </p:ext>
    </p:extLst>
  </p:cSld>
  <p:clrMapOvr>
    <a:masterClrMapping/>
  </p:clrMapOvr>
  <p:transition xmlns:p14="http://schemas.microsoft.com/office/powerpoint/2010/main"/>
</p:sldLayout>
</file>

<file path=ppt/slideLayouts/slideLayout5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1"/>
          </p:nvPr>
        </p:nvSpPr>
        <p:spPr>
          <a:ln/>
        </p:spPr>
        <p:txBody>
          <a:bodyPr/>
          <a:lstStyle>
            <a:lvl1pPr>
              <a:defRPr/>
            </a:lvl1pPr>
          </a:lstStyle>
          <a:p>
            <a:pPr>
              <a:defRPr/>
            </a:pPr>
            <a:fld id="{A685A976-F99D-A54B-B526-B3E0C403CB9C}" type="slidenum">
              <a:rPr lang="en-US"/>
              <a:pPr>
                <a:defRPr/>
              </a:pPr>
              <a:t>‹#›</a:t>
            </a:fld>
            <a:endParaRPr lang="en-US"/>
          </a:p>
        </p:txBody>
      </p:sp>
    </p:spTree>
    <p:extLst>
      <p:ext uri="{BB962C8B-B14F-4D97-AF65-F5344CB8AC3E}">
        <p14:creationId xmlns:p14="http://schemas.microsoft.com/office/powerpoint/2010/main" val="863074767"/>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1"/>
          </p:nvPr>
        </p:nvSpPr>
        <p:spPr>
          <a:ln/>
        </p:spPr>
        <p:txBody>
          <a:bodyPr/>
          <a:lstStyle>
            <a:lvl1pPr>
              <a:defRPr/>
            </a:lvl1pPr>
          </a:lstStyle>
          <a:p>
            <a:pPr>
              <a:defRPr/>
            </a:pPr>
            <a:fld id="{D8132F35-3FFB-6045-A749-9F10694F9456}" type="slidenum">
              <a:rPr lang="en-US"/>
              <a:pPr>
                <a:defRPr/>
              </a:pPr>
              <a:t>‹#›</a:t>
            </a:fld>
            <a:endParaRPr lang="en-US"/>
          </a:p>
        </p:txBody>
      </p:sp>
    </p:spTree>
    <p:extLst>
      <p:ext uri="{BB962C8B-B14F-4D97-AF65-F5344CB8AC3E}">
        <p14:creationId xmlns:p14="http://schemas.microsoft.com/office/powerpoint/2010/main" val="2530436728"/>
      </p:ext>
    </p:extLst>
  </p:cSld>
  <p:clrMapOvr>
    <a:masterClrMapping/>
  </p:clrMapOvr>
  <p:transition xmlns:p14="http://schemas.microsoft.com/office/powerpoint/2010/main"/>
</p:sldLayout>
</file>

<file path=ppt/slideLayouts/slideLayout5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p:cNvSpPr>
            <a:spLocks noGrp="1" noChangeArrowheads="1"/>
          </p:cNvSpPr>
          <p:nvPr>
            <p:ph type="sldNum" sz="quarter" idx="11"/>
          </p:nvPr>
        </p:nvSpPr>
        <p:spPr>
          <a:ln/>
        </p:spPr>
        <p:txBody>
          <a:bodyPr/>
          <a:lstStyle>
            <a:lvl1pPr>
              <a:defRPr/>
            </a:lvl1pPr>
          </a:lstStyle>
          <a:p>
            <a:pPr>
              <a:defRPr/>
            </a:pPr>
            <a:fld id="{CCD07EBC-6480-9A4A-85D2-A7E2CCF9BF77}" type="slidenum">
              <a:rPr lang="en-US"/>
              <a:pPr>
                <a:defRPr/>
              </a:pPr>
              <a:t>‹#›</a:t>
            </a:fld>
            <a:endParaRPr lang="en-US"/>
          </a:p>
        </p:txBody>
      </p:sp>
    </p:spTree>
    <p:extLst>
      <p:ext uri="{BB962C8B-B14F-4D97-AF65-F5344CB8AC3E}">
        <p14:creationId xmlns:p14="http://schemas.microsoft.com/office/powerpoint/2010/main" val="3581003297"/>
      </p:ext>
    </p:extLst>
  </p:cSld>
  <p:clrMapOvr>
    <a:masterClrMapping/>
  </p:clrMapOvr>
  <p:transition xmlns:p14="http://schemas.microsoft.com/office/powerpoint/2010/main"/>
</p:sldLayout>
</file>

<file path=ppt/slideLayouts/slideLayout5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B1D442D9-2A93-3048-AD6E-812CC59C86E7}" type="slidenum">
              <a:rPr lang="en-US"/>
              <a:pPr>
                <a:defRPr/>
              </a:pPr>
              <a:t>‹#›</a:t>
            </a:fld>
            <a:endParaRPr lang="en-US"/>
          </a:p>
        </p:txBody>
      </p:sp>
    </p:spTree>
    <p:extLst>
      <p:ext uri="{BB962C8B-B14F-4D97-AF65-F5344CB8AC3E}">
        <p14:creationId xmlns:p14="http://schemas.microsoft.com/office/powerpoint/2010/main" val="3223540596"/>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7BC29692-427A-D044-9850-338DF4B6D8DA}" type="slidenum">
              <a:rPr lang="en-US"/>
              <a:pPr>
                <a:defRPr/>
              </a:pPr>
              <a:t>‹#›</a:t>
            </a:fld>
            <a:endParaRPr lang="en-US"/>
          </a:p>
        </p:txBody>
      </p:sp>
    </p:spTree>
    <p:extLst>
      <p:ext uri="{BB962C8B-B14F-4D97-AF65-F5344CB8AC3E}">
        <p14:creationId xmlns:p14="http://schemas.microsoft.com/office/powerpoint/2010/main" val="3368226287"/>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5C302519-7011-7742-869E-263EBCE94EBC}" type="slidenum">
              <a:rPr lang="en-US"/>
              <a:pPr>
                <a:defRPr/>
              </a:pPr>
              <a:t>‹#›</a:t>
            </a:fld>
            <a:endParaRPr lang="en-US"/>
          </a:p>
        </p:txBody>
      </p:sp>
    </p:spTree>
    <p:extLst>
      <p:ext uri="{BB962C8B-B14F-4D97-AF65-F5344CB8AC3E}">
        <p14:creationId xmlns:p14="http://schemas.microsoft.com/office/powerpoint/2010/main" val="613769095"/>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AF9E09C-CCCB-F34D-8B3D-3514A7054822}" type="slidenum">
              <a:rPr lang="en-US"/>
              <a:pPr>
                <a:defRPr/>
              </a:pPr>
              <a:t>‹#›</a:t>
            </a:fld>
            <a:endParaRPr lang="en-US"/>
          </a:p>
        </p:txBody>
      </p:sp>
    </p:spTree>
    <p:extLst>
      <p:ext uri="{BB962C8B-B14F-4D97-AF65-F5344CB8AC3E}">
        <p14:creationId xmlns:p14="http://schemas.microsoft.com/office/powerpoint/2010/main" val="3961741228"/>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16392D6-2602-0A4F-9B74-B323EC70C69E}" type="slidenum">
              <a:rPr lang="en-US"/>
              <a:pPr>
                <a:defRPr/>
              </a:pPr>
              <a:t>‹#›</a:t>
            </a:fld>
            <a:endParaRPr lang="en-US"/>
          </a:p>
        </p:txBody>
      </p:sp>
    </p:spTree>
    <p:extLst>
      <p:ext uri="{BB962C8B-B14F-4D97-AF65-F5344CB8AC3E}">
        <p14:creationId xmlns:p14="http://schemas.microsoft.com/office/powerpoint/2010/main" val="3065435931"/>
      </p:ext>
    </p:extLst>
  </p:cSld>
  <p:clrMapOvr>
    <a:masterClrMapping/>
  </p:clrMapOvr>
  <p:transition xmlns:p14="http://schemas.microsoft.com/office/powerpoint/2010/main"/>
</p:sldLayout>
</file>

<file path=ppt/slideLayouts/slideLayout5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6B4C4BB4-B804-0A46-91EB-1C5EA2C8E2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6190160"/>
      </p:ext>
    </p:extLst>
  </p:cSld>
  <p:clrMapOvr>
    <a:masterClrMapping/>
  </p:clrMapOvr>
  <p:transition xmlns:p14="http://schemas.microsoft.com/office/powerpoint/2010/main"/>
</p:sldLayout>
</file>

<file path=ppt/slideLayouts/slideLayout5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0169019-BB41-6245-A1FF-2891AF1467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4467475"/>
      </p:ext>
    </p:extLst>
  </p:cSld>
  <p:clrMapOvr>
    <a:masterClrMapping/>
  </p:clrMapOvr>
  <p:transition xmlns:p14="http://schemas.microsoft.com/office/powerpoint/2010/main"/>
</p:sldLayout>
</file>

<file path=ppt/slideLayouts/slideLayout5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409D90B-F346-3C42-AD18-18315DB002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6967350"/>
      </p:ext>
    </p:extLst>
  </p:cSld>
  <p:clrMapOvr>
    <a:masterClrMapping/>
  </p:clrMapOvr>
  <p:transition xmlns:p14="http://schemas.microsoft.com/office/powerpoint/2010/main"/>
</p:sldLayout>
</file>

<file path=ppt/slideLayouts/slideLayout5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1B757EB-4A8B-1044-BBB4-CE4A4AF139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8412426"/>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5A9F90F7-73ED-7745-B383-3C29FF1DE0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031972"/>
      </p:ext>
    </p:extLst>
  </p:cSld>
  <p:clrMapOvr>
    <a:masterClrMapping/>
  </p:clrMapOvr>
  <p:transition xmlns:p14="http://schemas.microsoft.com/office/powerpoint/2010/main"/>
</p:sldLayout>
</file>

<file path=ppt/slideLayouts/slideLayout5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DCCB94D-0191-4749-BCBF-0FEB50E6ED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4486345"/>
      </p:ext>
    </p:extLst>
  </p:cSld>
  <p:clrMapOvr>
    <a:masterClrMapping/>
  </p:clrMapOvr>
  <p:transition xmlns:p14="http://schemas.microsoft.com/office/powerpoint/2010/main"/>
</p:sldLayout>
</file>

<file path=ppt/slideLayouts/slideLayout5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E5D36DF0-1835-D14D-9D16-04855C8F5B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2778457"/>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4D1BA1E-770A-6D4D-A1FD-36213ED27A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0541594"/>
      </p:ext>
    </p:extLst>
  </p:cSld>
  <p:clrMapOvr>
    <a:masterClrMapping/>
  </p:clrMapOvr>
  <p:transition xmlns:p14="http://schemas.microsoft.com/office/powerpoint/2010/main"/>
</p:sldLayout>
</file>

<file path=ppt/slideLayouts/slideLayout5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D341FD7C-1AE1-0545-9494-DFC5ABA6D8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87751"/>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DD92E9B-C169-A540-8BBA-E3CEA95B47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2333004"/>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E53C06E-1BA5-454B-AA9A-B7A05D87FB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7483561"/>
      </p:ext>
    </p:extLst>
  </p:cSld>
  <p:clrMapOvr>
    <a:masterClrMapping/>
  </p:clrMapOvr>
  <p:transition xmlns:p14="http://schemas.microsoft.com/office/powerpoint/2010/main"/>
</p:sldLayout>
</file>

<file path=ppt/slideLayouts/slideLayout60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716A9FA-F86C-8242-A499-74AAE0588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6184738"/>
      </p:ext>
    </p:extLst>
  </p:cSld>
  <p:clrMapOvr>
    <a:masterClrMapping/>
  </p:clrMapOvr>
  <p:transition xmlns:p14="http://schemas.microsoft.com/office/powerpoint/2010/main"/>
</p:sldLayout>
</file>

<file path=ppt/slideLayouts/slideLayout6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C668BF9C-93BB-B548-912F-BE2A1331A62B}" type="slidenum">
              <a:rPr lang="en-US" altLang="en-US"/>
              <a:pPr>
                <a:defRPr/>
              </a:pPr>
              <a:t>‹#›</a:t>
            </a:fld>
            <a:endParaRPr lang="en-US" altLang="en-US"/>
          </a:p>
        </p:txBody>
      </p:sp>
    </p:spTree>
    <p:extLst>
      <p:ext uri="{BB962C8B-B14F-4D97-AF65-F5344CB8AC3E}">
        <p14:creationId xmlns:p14="http://schemas.microsoft.com/office/powerpoint/2010/main" val="3951849170"/>
      </p:ext>
    </p:extLst>
  </p:cSld>
  <p:clrMapOvr>
    <a:masterClrMapping/>
  </p:clrMapOvr>
  <p:transition xmlns:p14="http://schemas.microsoft.com/office/powerpoint/2010/main"/>
</p:sldLayout>
</file>

<file path=ppt/slideLayouts/slideLayout6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60F4C6C-A4AD-634C-B2AA-5823E85646AB}" type="slidenum">
              <a:rPr lang="en-US" altLang="en-US"/>
              <a:pPr>
                <a:defRPr/>
              </a:pPr>
              <a:t>‹#›</a:t>
            </a:fld>
            <a:endParaRPr lang="en-US" altLang="en-US"/>
          </a:p>
        </p:txBody>
      </p:sp>
    </p:spTree>
    <p:extLst>
      <p:ext uri="{BB962C8B-B14F-4D97-AF65-F5344CB8AC3E}">
        <p14:creationId xmlns:p14="http://schemas.microsoft.com/office/powerpoint/2010/main" val="1268714900"/>
      </p:ext>
    </p:extLst>
  </p:cSld>
  <p:clrMapOvr>
    <a:masterClrMapping/>
  </p:clrMapOvr>
  <p:transition xmlns:p14="http://schemas.microsoft.com/office/powerpoint/2010/main"/>
</p:sldLayout>
</file>

<file path=ppt/slideLayouts/slideLayout6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E9D27D4-CF21-B743-868C-38D13B2F42B4}" type="slidenum">
              <a:rPr lang="en-US" altLang="en-US"/>
              <a:pPr>
                <a:defRPr/>
              </a:pPr>
              <a:t>‹#›</a:t>
            </a:fld>
            <a:endParaRPr lang="en-US" altLang="en-US"/>
          </a:p>
        </p:txBody>
      </p:sp>
    </p:spTree>
    <p:extLst>
      <p:ext uri="{BB962C8B-B14F-4D97-AF65-F5344CB8AC3E}">
        <p14:creationId xmlns:p14="http://schemas.microsoft.com/office/powerpoint/2010/main" val="2279149365"/>
      </p:ext>
    </p:extLst>
  </p:cSld>
  <p:clrMapOvr>
    <a:masterClrMapping/>
  </p:clrMapOvr>
  <p:transition xmlns:p14="http://schemas.microsoft.com/office/powerpoint/2010/main"/>
</p:sldLayout>
</file>

<file path=ppt/slideLayouts/slideLayout6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F35F6C-2FE9-E643-BA9E-744EBFA979FE}" type="slidenum">
              <a:rPr lang="en-US" altLang="en-US"/>
              <a:pPr>
                <a:defRPr/>
              </a:pPr>
              <a:t>‹#›</a:t>
            </a:fld>
            <a:endParaRPr lang="en-US" altLang="en-US"/>
          </a:p>
        </p:txBody>
      </p:sp>
    </p:spTree>
    <p:extLst>
      <p:ext uri="{BB962C8B-B14F-4D97-AF65-F5344CB8AC3E}">
        <p14:creationId xmlns:p14="http://schemas.microsoft.com/office/powerpoint/2010/main" val="3427957084"/>
      </p:ext>
    </p:extLst>
  </p:cSld>
  <p:clrMapOvr>
    <a:masterClrMapping/>
  </p:clrMapOvr>
  <p:transition xmlns:p14="http://schemas.microsoft.com/office/powerpoint/2010/main"/>
</p:sldLayout>
</file>

<file path=ppt/slideLayouts/slideLayout6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6820D8-511C-334B-9255-32401B223793}" type="slidenum">
              <a:rPr lang="en-US" altLang="en-US"/>
              <a:pPr>
                <a:defRPr/>
              </a:pPr>
              <a:t>‹#›</a:t>
            </a:fld>
            <a:endParaRPr lang="en-US" altLang="en-US"/>
          </a:p>
        </p:txBody>
      </p:sp>
    </p:spTree>
    <p:extLst>
      <p:ext uri="{BB962C8B-B14F-4D97-AF65-F5344CB8AC3E}">
        <p14:creationId xmlns:p14="http://schemas.microsoft.com/office/powerpoint/2010/main" val="3520541706"/>
      </p:ext>
    </p:extLst>
  </p:cSld>
  <p:clrMapOvr>
    <a:masterClrMapping/>
  </p:clrMapOvr>
  <p:transition xmlns:p14="http://schemas.microsoft.com/office/powerpoint/2010/main"/>
</p:sldLayout>
</file>

<file path=ppt/slideLayouts/slideLayout6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42E3693-D302-D64D-8335-04DBBDCAC3E8}" type="slidenum">
              <a:rPr lang="en-US" altLang="en-US"/>
              <a:pPr>
                <a:defRPr/>
              </a:pPr>
              <a:t>‹#›</a:t>
            </a:fld>
            <a:endParaRPr lang="en-US" altLang="en-US"/>
          </a:p>
        </p:txBody>
      </p:sp>
    </p:spTree>
    <p:extLst>
      <p:ext uri="{BB962C8B-B14F-4D97-AF65-F5344CB8AC3E}">
        <p14:creationId xmlns:p14="http://schemas.microsoft.com/office/powerpoint/2010/main" val="665415060"/>
      </p:ext>
    </p:extLst>
  </p:cSld>
  <p:clrMapOvr>
    <a:masterClrMapping/>
  </p:clrMapOvr>
  <p:transition xmlns:p14="http://schemas.microsoft.com/office/powerpoint/2010/main"/>
</p:sldLayout>
</file>

<file path=ppt/slideLayouts/slideLayout6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C3B91E-9495-5D4C-A473-89DD744F318C}" type="slidenum">
              <a:rPr lang="en-US" altLang="en-US"/>
              <a:pPr>
                <a:defRPr/>
              </a:pPr>
              <a:t>‹#›</a:t>
            </a:fld>
            <a:endParaRPr lang="en-US" altLang="en-US"/>
          </a:p>
        </p:txBody>
      </p:sp>
    </p:spTree>
    <p:extLst>
      <p:ext uri="{BB962C8B-B14F-4D97-AF65-F5344CB8AC3E}">
        <p14:creationId xmlns:p14="http://schemas.microsoft.com/office/powerpoint/2010/main" val="769825686"/>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317DB17-6DD3-1D47-9DC7-29C718BD885A}" type="slidenum">
              <a:rPr lang="en-US" altLang="en-US"/>
              <a:pPr>
                <a:defRPr/>
              </a:pPr>
              <a:t>‹#›</a:t>
            </a:fld>
            <a:endParaRPr lang="en-US" altLang="en-US"/>
          </a:p>
        </p:txBody>
      </p:sp>
    </p:spTree>
    <p:extLst>
      <p:ext uri="{BB962C8B-B14F-4D97-AF65-F5344CB8AC3E}">
        <p14:creationId xmlns:p14="http://schemas.microsoft.com/office/powerpoint/2010/main" val="3718757826"/>
      </p:ext>
    </p:extLst>
  </p:cSld>
  <p:clrMapOvr>
    <a:masterClrMapping/>
  </p:clrMapOvr>
  <p:transition xmlns:p14="http://schemas.microsoft.com/office/powerpoint/2010/main"/>
</p:sldLayout>
</file>

<file path=ppt/slideLayouts/slideLayout6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8B564A7-2749-BD47-ACBB-5E9A7893C5B7}" type="slidenum">
              <a:rPr lang="en-US" altLang="en-US"/>
              <a:pPr>
                <a:defRPr/>
              </a:pPr>
              <a:t>‹#›</a:t>
            </a:fld>
            <a:endParaRPr lang="en-US" altLang="en-US"/>
          </a:p>
        </p:txBody>
      </p:sp>
    </p:spTree>
    <p:extLst>
      <p:ext uri="{BB962C8B-B14F-4D97-AF65-F5344CB8AC3E}">
        <p14:creationId xmlns:p14="http://schemas.microsoft.com/office/powerpoint/2010/main" val="123458432"/>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3FA10DE-9244-444C-BB66-013E28A2DDD9}" type="slidenum">
              <a:rPr lang="en-US" altLang="en-US"/>
              <a:pPr>
                <a:defRPr/>
              </a:pPr>
              <a:t>‹#›</a:t>
            </a:fld>
            <a:endParaRPr lang="en-US" altLang="en-US"/>
          </a:p>
        </p:txBody>
      </p:sp>
    </p:spTree>
    <p:extLst>
      <p:ext uri="{BB962C8B-B14F-4D97-AF65-F5344CB8AC3E}">
        <p14:creationId xmlns:p14="http://schemas.microsoft.com/office/powerpoint/2010/main" val="4126439156"/>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E2563C0-B5B3-BE4C-AFD7-D5025596D7E3}" type="slidenum">
              <a:rPr lang="en-US" altLang="en-US"/>
              <a:pPr>
                <a:defRPr/>
              </a:pPr>
              <a:t>‹#›</a:t>
            </a:fld>
            <a:endParaRPr lang="en-US" altLang="en-US"/>
          </a:p>
        </p:txBody>
      </p:sp>
    </p:spTree>
    <p:extLst>
      <p:ext uri="{BB962C8B-B14F-4D97-AF65-F5344CB8AC3E}">
        <p14:creationId xmlns:p14="http://schemas.microsoft.com/office/powerpoint/2010/main" val="1959600797"/>
      </p:ext>
    </p:extLst>
  </p:cSld>
  <p:clrMapOvr>
    <a:masterClrMapping/>
  </p:clrMapOvr>
  <p:transition xmlns:p14="http://schemas.microsoft.com/office/powerpoint/2010/main"/>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CAF0C4-D837-6C46-94E3-5BC8E6610C9A}" type="slidenum">
              <a:rPr lang="en-US"/>
              <a:pPr>
                <a:defRPr/>
              </a:pPr>
              <a:t>‹#›</a:t>
            </a:fld>
            <a:endParaRPr lang="en-US"/>
          </a:p>
        </p:txBody>
      </p:sp>
    </p:spTree>
    <p:extLst>
      <p:ext uri="{BB962C8B-B14F-4D97-AF65-F5344CB8AC3E}">
        <p14:creationId xmlns:p14="http://schemas.microsoft.com/office/powerpoint/2010/main" val="4164529766"/>
      </p:ext>
    </p:extLst>
  </p:cSld>
  <p:clrMapOvr>
    <a:masterClrMapping/>
  </p:clrMapOvr>
  <p:transition xmlns:p14="http://schemas.microsoft.com/office/powerpoint/2010/main"/>
</p:sldLayout>
</file>

<file path=ppt/slideLayouts/slideLayout6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87035"/>
            <a:ext cx="8610600" cy="10668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40BA29-F9EE-E949-A023-5C86A1DB6E97}" type="slidenum">
              <a:rPr lang="en-US"/>
              <a:pPr>
                <a:defRPr/>
              </a:pPr>
              <a:t>‹#›</a:t>
            </a:fld>
            <a:endParaRPr lang="en-US"/>
          </a:p>
        </p:txBody>
      </p:sp>
    </p:spTree>
    <p:extLst>
      <p:ext uri="{BB962C8B-B14F-4D97-AF65-F5344CB8AC3E}">
        <p14:creationId xmlns:p14="http://schemas.microsoft.com/office/powerpoint/2010/main" val="1182742191"/>
      </p:ext>
    </p:extLst>
  </p:cSld>
  <p:clrMapOvr>
    <a:masterClrMapping/>
  </p:clrMapOvr>
  <p:transition xmlns:p14="http://schemas.microsoft.com/office/powerpoint/2010/main"/>
</p:sldLayout>
</file>

<file path=ppt/slideLayouts/slideLayout6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AC4AF8-F565-FA4E-8274-2B4BC4F93B5A}" type="slidenum">
              <a:rPr lang="en-US"/>
              <a:pPr>
                <a:defRPr/>
              </a:pPr>
              <a:t>‹#›</a:t>
            </a:fld>
            <a:endParaRPr lang="en-US"/>
          </a:p>
        </p:txBody>
      </p:sp>
    </p:spTree>
    <p:extLst>
      <p:ext uri="{BB962C8B-B14F-4D97-AF65-F5344CB8AC3E}">
        <p14:creationId xmlns:p14="http://schemas.microsoft.com/office/powerpoint/2010/main" val="1181145129"/>
      </p:ext>
    </p:extLst>
  </p:cSld>
  <p:clrMapOvr>
    <a:masterClrMapping/>
  </p:clrMapOvr>
  <p:transition xmlns:p14="http://schemas.microsoft.com/office/powerpoint/2010/main"/>
</p:sldLayout>
</file>

<file path=ppt/slideLayouts/slideLayout6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BD23F-ECFE-0D4D-B2E6-436DBE557B89}" type="slidenum">
              <a:rPr lang="en-US"/>
              <a:pPr>
                <a:defRPr/>
              </a:pPr>
              <a:t>‹#›</a:t>
            </a:fld>
            <a:endParaRPr lang="en-US"/>
          </a:p>
        </p:txBody>
      </p:sp>
    </p:spTree>
    <p:extLst>
      <p:ext uri="{BB962C8B-B14F-4D97-AF65-F5344CB8AC3E}">
        <p14:creationId xmlns:p14="http://schemas.microsoft.com/office/powerpoint/2010/main" val="3575888446"/>
      </p:ext>
    </p:extLst>
  </p:cSld>
  <p:clrMapOvr>
    <a:masterClrMapping/>
  </p:clrMapOvr>
  <p:transition xmlns:p14="http://schemas.microsoft.com/office/powerpoint/2010/main"/>
</p:sldLayout>
</file>

<file path=ppt/slideLayouts/slideLayout6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1B8958-2976-E04C-95F2-F7BA9969FBF0}" type="slidenum">
              <a:rPr lang="en-US"/>
              <a:pPr>
                <a:defRPr/>
              </a:pPr>
              <a:t>‹#›</a:t>
            </a:fld>
            <a:endParaRPr lang="en-US"/>
          </a:p>
        </p:txBody>
      </p:sp>
    </p:spTree>
    <p:extLst>
      <p:ext uri="{BB962C8B-B14F-4D97-AF65-F5344CB8AC3E}">
        <p14:creationId xmlns:p14="http://schemas.microsoft.com/office/powerpoint/2010/main" val="882394906"/>
      </p:ext>
    </p:extLst>
  </p:cSld>
  <p:clrMapOvr>
    <a:masterClrMapping/>
  </p:clrMapOvr>
  <p:transition xmlns:p14="http://schemas.microsoft.com/office/powerpoint/2010/main"/>
</p:sldLayout>
</file>

<file path=ppt/slideLayouts/slideLayout6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7DA203-5F4A-D242-BFFC-E67BEF3CFE7E}" type="slidenum">
              <a:rPr lang="en-US"/>
              <a:pPr>
                <a:defRPr/>
              </a:pPr>
              <a:t>‹#›</a:t>
            </a:fld>
            <a:endParaRPr lang="en-US"/>
          </a:p>
        </p:txBody>
      </p:sp>
    </p:spTree>
    <p:extLst>
      <p:ext uri="{BB962C8B-B14F-4D97-AF65-F5344CB8AC3E}">
        <p14:creationId xmlns:p14="http://schemas.microsoft.com/office/powerpoint/2010/main" val="2721621582"/>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6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497C03-D1F7-7649-B25E-C69A9A058DFB}" type="slidenum">
              <a:rPr lang="en-US"/>
              <a:pPr>
                <a:defRPr/>
              </a:pPr>
              <a:t>‹#›</a:t>
            </a:fld>
            <a:endParaRPr lang="en-US"/>
          </a:p>
        </p:txBody>
      </p:sp>
    </p:spTree>
    <p:extLst>
      <p:ext uri="{BB962C8B-B14F-4D97-AF65-F5344CB8AC3E}">
        <p14:creationId xmlns:p14="http://schemas.microsoft.com/office/powerpoint/2010/main" val="3449480203"/>
      </p:ext>
    </p:extLst>
  </p:cSld>
  <p:clrMapOvr>
    <a:masterClrMapping/>
  </p:clrMapOvr>
  <p:transition xmlns:p14="http://schemas.microsoft.com/office/powerpoint/2010/main"/>
</p:sldLayout>
</file>

<file path=ppt/slideLayouts/slideLayout6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C9D415-29BD-5044-BE0B-B5623DC50F46}" type="slidenum">
              <a:rPr lang="en-US"/>
              <a:pPr>
                <a:defRPr/>
              </a:pPr>
              <a:t>‹#›</a:t>
            </a:fld>
            <a:endParaRPr lang="en-US"/>
          </a:p>
        </p:txBody>
      </p:sp>
    </p:spTree>
    <p:extLst>
      <p:ext uri="{BB962C8B-B14F-4D97-AF65-F5344CB8AC3E}">
        <p14:creationId xmlns:p14="http://schemas.microsoft.com/office/powerpoint/2010/main" val="710961038"/>
      </p:ext>
    </p:extLst>
  </p:cSld>
  <p:clrMapOvr>
    <a:masterClrMapping/>
  </p:clrMapOvr>
  <p:transition xmlns:p14="http://schemas.microsoft.com/office/powerpoint/2010/main"/>
</p:sldLayout>
</file>

<file path=ppt/slideLayouts/slideLayout6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84EE9C-08F4-D945-A98A-16C395F1E5D2}" type="slidenum">
              <a:rPr lang="en-US"/>
              <a:pPr>
                <a:defRPr/>
              </a:pPr>
              <a:t>‹#›</a:t>
            </a:fld>
            <a:endParaRPr lang="en-US"/>
          </a:p>
        </p:txBody>
      </p:sp>
    </p:spTree>
    <p:extLst>
      <p:ext uri="{BB962C8B-B14F-4D97-AF65-F5344CB8AC3E}">
        <p14:creationId xmlns:p14="http://schemas.microsoft.com/office/powerpoint/2010/main" val="1122341768"/>
      </p:ext>
    </p:extLst>
  </p:cSld>
  <p:clrMapOvr>
    <a:masterClrMapping/>
  </p:clrMapOvr>
  <p:transition xmlns:p14="http://schemas.microsoft.com/office/powerpoint/2010/main"/>
</p:sldLayout>
</file>

<file path=ppt/slideLayouts/slideLayout6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85E11-9A4B-6843-BC27-2F8F67338CE2}" type="slidenum">
              <a:rPr lang="en-US"/>
              <a:pPr>
                <a:defRPr/>
              </a:pPr>
              <a:t>‹#›</a:t>
            </a:fld>
            <a:endParaRPr lang="en-US"/>
          </a:p>
        </p:txBody>
      </p:sp>
    </p:spTree>
    <p:extLst>
      <p:ext uri="{BB962C8B-B14F-4D97-AF65-F5344CB8AC3E}">
        <p14:creationId xmlns:p14="http://schemas.microsoft.com/office/powerpoint/2010/main" val="2785726284"/>
      </p:ext>
    </p:extLst>
  </p:cSld>
  <p:clrMapOvr>
    <a:masterClrMapping/>
  </p:clrMapOvr>
  <p:transition xmlns:p14="http://schemas.microsoft.com/office/powerpoint/2010/main"/>
</p:sldLayout>
</file>

<file path=ppt/slideLayouts/slideLayout6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44EFA6-DAD4-8B47-9894-0243E5AC196B}" type="slidenum">
              <a:rPr lang="en-US"/>
              <a:pPr>
                <a:defRPr/>
              </a:pPr>
              <a:t>‹#›</a:t>
            </a:fld>
            <a:endParaRPr lang="en-US"/>
          </a:p>
        </p:txBody>
      </p:sp>
    </p:spTree>
    <p:extLst>
      <p:ext uri="{BB962C8B-B14F-4D97-AF65-F5344CB8AC3E}">
        <p14:creationId xmlns:p14="http://schemas.microsoft.com/office/powerpoint/2010/main" val="2439022058"/>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slideLayout" Target="../slideLayouts/slideLayout101.xml"/><Relationship Id="rId13" Type="http://schemas.openxmlformats.org/officeDocument/2006/relationships/slideLayout" Target="../slideLayouts/slideLayout102.xml"/><Relationship Id="rId14" Type="http://schemas.openxmlformats.org/officeDocument/2006/relationships/slideLayout" Target="../slideLayouts/slideLayout103.xml"/><Relationship Id="rId15" Type="http://schemas.openxmlformats.org/officeDocument/2006/relationships/theme" Target="../theme/theme10.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4.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4.xml"/><Relationship Id="rId2" Type="http://schemas.openxmlformats.org/officeDocument/2006/relationships/slideLayout" Target="../slideLayouts/slideLayout105.xml"/><Relationship Id="rId3" Type="http://schemas.openxmlformats.org/officeDocument/2006/relationships/slideLayout" Target="../slideLayouts/slideLayout106.xml"/><Relationship Id="rId4" Type="http://schemas.openxmlformats.org/officeDocument/2006/relationships/slideLayout" Target="../slideLayouts/slideLayout107.xml"/><Relationship Id="rId5" Type="http://schemas.openxmlformats.org/officeDocument/2006/relationships/slideLayout" Target="../slideLayouts/slideLayout108.xml"/><Relationship Id="rId6" Type="http://schemas.openxmlformats.org/officeDocument/2006/relationships/slideLayout" Target="../slideLayouts/slideLayout109.xml"/><Relationship Id="rId7" Type="http://schemas.openxmlformats.org/officeDocument/2006/relationships/slideLayout" Target="../slideLayouts/slideLayout110.xml"/><Relationship Id="rId8" Type="http://schemas.openxmlformats.org/officeDocument/2006/relationships/slideLayout" Target="../slideLayouts/slideLayout111.xml"/><Relationship Id="rId9" Type="http://schemas.openxmlformats.org/officeDocument/2006/relationships/slideLayout" Target="../slideLayouts/slideLayout112.xml"/><Relationship Id="rId10"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5.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9" Type="http://schemas.openxmlformats.org/officeDocument/2006/relationships/slideLayout" Target="../slideLayouts/slideLayout123.xml"/><Relationship Id="rId10" Type="http://schemas.openxmlformats.org/officeDocument/2006/relationships/slideLayout" Target="../slideLayouts/slideLayout124.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6.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6.xml"/><Relationship Id="rId2" Type="http://schemas.openxmlformats.org/officeDocument/2006/relationships/slideLayout" Target="../slideLayouts/slideLayout127.xml"/><Relationship Id="rId3" Type="http://schemas.openxmlformats.org/officeDocument/2006/relationships/slideLayout" Target="../slideLayouts/slideLayout128.xml"/><Relationship Id="rId4" Type="http://schemas.openxmlformats.org/officeDocument/2006/relationships/slideLayout" Target="../slideLayouts/slideLayout129.xml"/><Relationship Id="rId5" Type="http://schemas.openxmlformats.org/officeDocument/2006/relationships/slideLayout" Target="../slideLayouts/slideLayout130.xml"/><Relationship Id="rId6" Type="http://schemas.openxmlformats.org/officeDocument/2006/relationships/slideLayout" Target="../slideLayouts/slideLayout131.xml"/><Relationship Id="rId7" Type="http://schemas.openxmlformats.org/officeDocument/2006/relationships/slideLayout" Target="../slideLayouts/slideLayout132.xml"/><Relationship Id="rId8" Type="http://schemas.openxmlformats.org/officeDocument/2006/relationships/slideLayout" Target="../slideLayouts/slideLayout133.xml"/><Relationship Id="rId9" Type="http://schemas.openxmlformats.org/officeDocument/2006/relationships/slideLayout" Target="../slideLayouts/slideLayout134.xml"/><Relationship Id="rId10"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7.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37.xml"/><Relationship Id="rId2" Type="http://schemas.openxmlformats.org/officeDocument/2006/relationships/slideLayout" Target="../slideLayouts/slideLayout138.xml"/><Relationship Id="rId3" Type="http://schemas.openxmlformats.org/officeDocument/2006/relationships/slideLayout" Target="../slideLayouts/slideLayout139.xml"/><Relationship Id="rId4" Type="http://schemas.openxmlformats.org/officeDocument/2006/relationships/slideLayout" Target="../slideLayouts/slideLayout140.xml"/><Relationship Id="rId5" Type="http://schemas.openxmlformats.org/officeDocument/2006/relationships/slideLayout" Target="../slideLayouts/slideLayout141.xml"/><Relationship Id="rId6" Type="http://schemas.openxmlformats.org/officeDocument/2006/relationships/slideLayout" Target="../slideLayouts/slideLayout142.xml"/><Relationship Id="rId7" Type="http://schemas.openxmlformats.org/officeDocument/2006/relationships/slideLayout" Target="../slideLayouts/slideLayout143.xml"/><Relationship Id="rId8" Type="http://schemas.openxmlformats.org/officeDocument/2006/relationships/slideLayout" Target="../slideLayouts/slideLayout144.xml"/><Relationship Id="rId9" Type="http://schemas.openxmlformats.org/officeDocument/2006/relationships/slideLayout" Target="../slideLayouts/slideLayout145.xml"/><Relationship Id="rId10" Type="http://schemas.openxmlformats.org/officeDocument/2006/relationships/slideLayout" Target="../slideLayouts/slideLayout146.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8.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48.xml"/><Relationship Id="rId2" Type="http://schemas.openxmlformats.org/officeDocument/2006/relationships/slideLayout" Target="../slideLayouts/slideLayout149.xml"/><Relationship Id="rId3" Type="http://schemas.openxmlformats.org/officeDocument/2006/relationships/slideLayout" Target="../slideLayouts/slideLayout150.xml"/><Relationship Id="rId4" Type="http://schemas.openxmlformats.org/officeDocument/2006/relationships/slideLayout" Target="../slideLayouts/slideLayout151.xml"/><Relationship Id="rId5" Type="http://schemas.openxmlformats.org/officeDocument/2006/relationships/slideLayout" Target="../slideLayouts/slideLayout152.xml"/><Relationship Id="rId6" Type="http://schemas.openxmlformats.org/officeDocument/2006/relationships/slideLayout" Target="../slideLayouts/slideLayout153.xml"/><Relationship Id="rId7" Type="http://schemas.openxmlformats.org/officeDocument/2006/relationships/slideLayout" Target="../slideLayouts/slideLayout154.xml"/><Relationship Id="rId8" Type="http://schemas.openxmlformats.org/officeDocument/2006/relationships/slideLayout" Target="../slideLayouts/slideLayout155.xml"/><Relationship Id="rId9" Type="http://schemas.openxmlformats.org/officeDocument/2006/relationships/slideLayout" Target="../slideLayouts/slideLayout156.xml"/><Relationship Id="rId10" Type="http://schemas.openxmlformats.org/officeDocument/2006/relationships/slideLayout" Target="../slideLayouts/slideLayout157.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9.xml"/><Relationship Id="rId12" Type="http://schemas.openxmlformats.org/officeDocument/2006/relationships/theme" Target="../theme/theme16.xml"/><Relationship Id="rId13" Type="http://schemas.openxmlformats.org/officeDocument/2006/relationships/image" Target="../media/image1.png"/><Relationship Id="rId1" Type="http://schemas.openxmlformats.org/officeDocument/2006/relationships/slideLayout" Target="../slideLayouts/slideLayout159.xml"/><Relationship Id="rId2" Type="http://schemas.openxmlformats.org/officeDocument/2006/relationships/slideLayout" Target="../slideLayouts/slideLayout160.xml"/><Relationship Id="rId3" Type="http://schemas.openxmlformats.org/officeDocument/2006/relationships/slideLayout" Target="../slideLayouts/slideLayout161.xml"/><Relationship Id="rId4" Type="http://schemas.openxmlformats.org/officeDocument/2006/relationships/slideLayout" Target="../slideLayouts/slideLayout162.xml"/><Relationship Id="rId5" Type="http://schemas.openxmlformats.org/officeDocument/2006/relationships/slideLayout" Target="../slideLayouts/slideLayout163.xml"/><Relationship Id="rId6" Type="http://schemas.openxmlformats.org/officeDocument/2006/relationships/slideLayout" Target="../slideLayouts/slideLayout164.xml"/><Relationship Id="rId7" Type="http://schemas.openxmlformats.org/officeDocument/2006/relationships/slideLayout" Target="../slideLayouts/slideLayout165.xml"/><Relationship Id="rId8" Type="http://schemas.openxmlformats.org/officeDocument/2006/relationships/slideLayout" Target="../slideLayouts/slideLayout166.xml"/><Relationship Id="rId9" Type="http://schemas.openxmlformats.org/officeDocument/2006/relationships/slideLayout" Target="../slideLayouts/slideLayout167.xml"/><Relationship Id="rId10" Type="http://schemas.openxmlformats.org/officeDocument/2006/relationships/slideLayout" Target="../slideLayouts/slideLayout168.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0.xml"/><Relationship Id="rId12" Type="http://schemas.openxmlformats.org/officeDocument/2006/relationships/slideLayout" Target="../slideLayouts/slideLayout181.xml"/><Relationship Id="rId13" Type="http://schemas.openxmlformats.org/officeDocument/2006/relationships/theme" Target="../theme/theme17.xml"/><Relationship Id="rId14" Type="http://schemas.openxmlformats.org/officeDocument/2006/relationships/image" Target="../media/image1.png"/><Relationship Id="rId1" Type="http://schemas.openxmlformats.org/officeDocument/2006/relationships/slideLayout" Target="../slideLayouts/slideLayout170.xml"/><Relationship Id="rId2" Type="http://schemas.openxmlformats.org/officeDocument/2006/relationships/slideLayout" Target="../slideLayouts/slideLayout171.xml"/><Relationship Id="rId3" Type="http://schemas.openxmlformats.org/officeDocument/2006/relationships/slideLayout" Target="../slideLayouts/slideLayout172.xml"/><Relationship Id="rId4" Type="http://schemas.openxmlformats.org/officeDocument/2006/relationships/slideLayout" Target="../slideLayouts/slideLayout173.xml"/><Relationship Id="rId5" Type="http://schemas.openxmlformats.org/officeDocument/2006/relationships/slideLayout" Target="../slideLayouts/slideLayout174.xml"/><Relationship Id="rId6" Type="http://schemas.openxmlformats.org/officeDocument/2006/relationships/slideLayout" Target="../slideLayouts/slideLayout175.xml"/><Relationship Id="rId7" Type="http://schemas.openxmlformats.org/officeDocument/2006/relationships/slideLayout" Target="../slideLayouts/slideLayout176.xml"/><Relationship Id="rId8" Type="http://schemas.openxmlformats.org/officeDocument/2006/relationships/slideLayout" Target="../slideLayouts/slideLayout177.xml"/><Relationship Id="rId9" Type="http://schemas.openxmlformats.org/officeDocument/2006/relationships/slideLayout" Target="../slideLayouts/slideLayout178.xml"/><Relationship Id="rId10" Type="http://schemas.openxmlformats.org/officeDocument/2006/relationships/slideLayout" Target="../slideLayouts/slideLayout179.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2.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2.xml"/><Relationship Id="rId2" Type="http://schemas.openxmlformats.org/officeDocument/2006/relationships/slideLayout" Target="../slideLayouts/slideLayout183.xml"/><Relationship Id="rId3" Type="http://schemas.openxmlformats.org/officeDocument/2006/relationships/slideLayout" Target="../slideLayouts/slideLayout184.xml"/><Relationship Id="rId4" Type="http://schemas.openxmlformats.org/officeDocument/2006/relationships/slideLayout" Target="../slideLayouts/slideLayout185.xml"/><Relationship Id="rId5" Type="http://schemas.openxmlformats.org/officeDocument/2006/relationships/slideLayout" Target="../slideLayouts/slideLayout186.xml"/><Relationship Id="rId6" Type="http://schemas.openxmlformats.org/officeDocument/2006/relationships/slideLayout" Target="../slideLayouts/slideLayout187.xml"/><Relationship Id="rId7" Type="http://schemas.openxmlformats.org/officeDocument/2006/relationships/slideLayout" Target="../slideLayouts/slideLayout188.xml"/><Relationship Id="rId8" Type="http://schemas.openxmlformats.org/officeDocument/2006/relationships/slideLayout" Target="../slideLayouts/slideLayout189.xml"/><Relationship Id="rId9" Type="http://schemas.openxmlformats.org/officeDocument/2006/relationships/slideLayout" Target="../slideLayouts/slideLayout190.xml"/><Relationship Id="rId10" Type="http://schemas.openxmlformats.org/officeDocument/2006/relationships/slideLayout" Target="../slideLayouts/slideLayout191.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3.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3.xml"/><Relationship Id="rId2" Type="http://schemas.openxmlformats.org/officeDocument/2006/relationships/slideLayout" Target="../slideLayouts/slideLayout194.xml"/><Relationship Id="rId3" Type="http://schemas.openxmlformats.org/officeDocument/2006/relationships/slideLayout" Target="../slideLayouts/slideLayout195.xml"/><Relationship Id="rId4" Type="http://schemas.openxmlformats.org/officeDocument/2006/relationships/slideLayout" Target="../slideLayouts/slideLayout196.xml"/><Relationship Id="rId5" Type="http://schemas.openxmlformats.org/officeDocument/2006/relationships/slideLayout" Target="../slideLayouts/slideLayout197.xml"/><Relationship Id="rId6" Type="http://schemas.openxmlformats.org/officeDocument/2006/relationships/slideLayout" Target="../slideLayouts/slideLayout198.xml"/><Relationship Id="rId7" Type="http://schemas.openxmlformats.org/officeDocument/2006/relationships/slideLayout" Target="../slideLayouts/slideLayout199.xml"/><Relationship Id="rId8" Type="http://schemas.openxmlformats.org/officeDocument/2006/relationships/slideLayout" Target="../slideLayouts/slideLayout200.xml"/><Relationship Id="rId9" Type="http://schemas.openxmlformats.org/officeDocument/2006/relationships/slideLayout" Target="../slideLayouts/slideLayout201.xml"/><Relationship Id="rId10" Type="http://schemas.openxmlformats.org/officeDocument/2006/relationships/slideLayout" Target="../slideLayouts/slideLayout20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4.xml"/><Relationship Id="rId12" Type="http://schemas.openxmlformats.org/officeDocument/2006/relationships/theme" Target="../theme/theme20.xml"/><Relationship Id="rId13" Type="http://schemas.openxmlformats.org/officeDocument/2006/relationships/image" Target="../media/image1.png"/><Relationship Id="rId1" Type="http://schemas.openxmlformats.org/officeDocument/2006/relationships/slideLayout" Target="../slideLayouts/slideLayout204.xml"/><Relationship Id="rId2" Type="http://schemas.openxmlformats.org/officeDocument/2006/relationships/slideLayout" Target="../slideLayouts/slideLayout205.xml"/><Relationship Id="rId3" Type="http://schemas.openxmlformats.org/officeDocument/2006/relationships/slideLayout" Target="../slideLayouts/slideLayout206.xml"/><Relationship Id="rId4" Type="http://schemas.openxmlformats.org/officeDocument/2006/relationships/slideLayout" Target="../slideLayouts/slideLayout207.xml"/><Relationship Id="rId5" Type="http://schemas.openxmlformats.org/officeDocument/2006/relationships/slideLayout" Target="../slideLayouts/slideLayout208.xml"/><Relationship Id="rId6" Type="http://schemas.openxmlformats.org/officeDocument/2006/relationships/slideLayout" Target="../slideLayouts/slideLayout209.xml"/><Relationship Id="rId7" Type="http://schemas.openxmlformats.org/officeDocument/2006/relationships/slideLayout" Target="../slideLayouts/slideLayout210.xml"/><Relationship Id="rId8" Type="http://schemas.openxmlformats.org/officeDocument/2006/relationships/slideLayout" Target="../slideLayouts/slideLayout211.xml"/><Relationship Id="rId9" Type="http://schemas.openxmlformats.org/officeDocument/2006/relationships/slideLayout" Target="../slideLayouts/slideLayout212.xml"/><Relationship Id="rId10" Type="http://schemas.openxmlformats.org/officeDocument/2006/relationships/slideLayout" Target="../slideLayouts/slideLayout213.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5.xml"/><Relationship Id="rId12" Type="http://schemas.openxmlformats.org/officeDocument/2006/relationships/theme" Target="../theme/theme21.xml"/><Relationship Id="rId1" Type="http://schemas.openxmlformats.org/officeDocument/2006/relationships/slideLayout" Target="../slideLayouts/slideLayout215.xml"/><Relationship Id="rId2" Type="http://schemas.openxmlformats.org/officeDocument/2006/relationships/slideLayout" Target="../slideLayouts/slideLayout216.xml"/><Relationship Id="rId3" Type="http://schemas.openxmlformats.org/officeDocument/2006/relationships/slideLayout" Target="../slideLayouts/slideLayout217.xml"/><Relationship Id="rId4" Type="http://schemas.openxmlformats.org/officeDocument/2006/relationships/slideLayout" Target="../slideLayouts/slideLayout218.xml"/><Relationship Id="rId5" Type="http://schemas.openxmlformats.org/officeDocument/2006/relationships/slideLayout" Target="../slideLayouts/slideLayout219.xml"/><Relationship Id="rId6" Type="http://schemas.openxmlformats.org/officeDocument/2006/relationships/slideLayout" Target="../slideLayouts/slideLayout220.xml"/><Relationship Id="rId7" Type="http://schemas.openxmlformats.org/officeDocument/2006/relationships/slideLayout" Target="../slideLayouts/slideLayout221.xml"/><Relationship Id="rId8" Type="http://schemas.openxmlformats.org/officeDocument/2006/relationships/slideLayout" Target="../slideLayouts/slideLayout222.xml"/><Relationship Id="rId9" Type="http://schemas.openxmlformats.org/officeDocument/2006/relationships/slideLayout" Target="../slideLayouts/slideLayout223.xml"/><Relationship Id="rId10" Type="http://schemas.openxmlformats.org/officeDocument/2006/relationships/slideLayout" Target="../slideLayouts/slideLayout224.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6.xml"/><Relationship Id="rId12" Type="http://schemas.openxmlformats.org/officeDocument/2006/relationships/theme" Target="../theme/theme22.xml"/><Relationship Id="rId13" Type="http://schemas.openxmlformats.org/officeDocument/2006/relationships/image" Target="../media/image1.png"/><Relationship Id="rId1" Type="http://schemas.openxmlformats.org/officeDocument/2006/relationships/slideLayout" Target="../slideLayouts/slideLayout226.xml"/><Relationship Id="rId2" Type="http://schemas.openxmlformats.org/officeDocument/2006/relationships/slideLayout" Target="../slideLayouts/slideLayout227.xml"/><Relationship Id="rId3" Type="http://schemas.openxmlformats.org/officeDocument/2006/relationships/slideLayout" Target="../slideLayouts/slideLayout228.xml"/><Relationship Id="rId4" Type="http://schemas.openxmlformats.org/officeDocument/2006/relationships/slideLayout" Target="../slideLayouts/slideLayout229.xml"/><Relationship Id="rId5" Type="http://schemas.openxmlformats.org/officeDocument/2006/relationships/slideLayout" Target="../slideLayouts/slideLayout230.xml"/><Relationship Id="rId6" Type="http://schemas.openxmlformats.org/officeDocument/2006/relationships/slideLayout" Target="../slideLayouts/slideLayout231.xml"/><Relationship Id="rId7" Type="http://schemas.openxmlformats.org/officeDocument/2006/relationships/slideLayout" Target="../slideLayouts/slideLayout232.xml"/><Relationship Id="rId8" Type="http://schemas.openxmlformats.org/officeDocument/2006/relationships/slideLayout" Target="../slideLayouts/slideLayout233.xml"/><Relationship Id="rId9" Type="http://schemas.openxmlformats.org/officeDocument/2006/relationships/slideLayout" Target="../slideLayouts/slideLayout234.xml"/><Relationship Id="rId10" Type="http://schemas.openxmlformats.org/officeDocument/2006/relationships/slideLayout" Target="../slideLayouts/slideLayout235.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7.xml"/><Relationship Id="rId12" Type="http://schemas.openxmlformats.org/officeDocument/2006/relationships/slideLayout" Target="../slideLayouts/slideLayout248.xml"/><Relationship Id="rId13" Type="http://schemas.openxmlformats.org/officeDocument/2006/relationships/theme" Target="../theme/theme23.xml"/><Relationship Id="rId14" Type="http://schemas.openxmlformats.org/officeDocument/2006/relationships/image" Target="../media/image1.png"/><Relationship Id="rId1" Type="http://schemas.openxmlformats.org/officeDocument/2006/relationships/slideLayout" Target="../slideLayouts/slideLayout237.xml"/><Relationship Id="rId2" Type="http://schemas.openxmlformats.org/officeDocument/2006/relationships/slideLayout" Target="../slideLayouts/slideLayout238.xml"/><Relationship Id="rId3" Type="http://schemas.openxmlformats.org/officeDocument/2006/relationships/slideLayout" Target="../slideLayouts/slideLayout239.xml"/><Relationship Id="rId4" Type="http://schemas.openxmlformats.org/officeDocument/2006/relationships/slideLayout" Target="../slideLayouts/slideLayout240.xml"/><Relationship Id="rId5" Type="http://schemas.openxmlformats.org/officeDocument/2006/relationships/slideLayout" Target="../slideLayouts/slideLayout241.xml"/><Relationship Id="rId6" Type="http://schemas.openxmlformats.org/officeDocument/2006/relationships/slideLayout" Target="../slideLayouts/slideLayout242.xml"/><Relationship Id="rId7" Type="http://schemas.openxmlformats.org/officeDocument/2006/relationships/slideLayout" Target="../slideLayouts/slideLayout243.xml"/><Relationship Id="rId8" Type="http://schemas.openxmlformats.org/officeDocument/2006/relationships/slideLayout" Target="../slideLayouts/slideLayout244.xml"/><Relationship Id="rId9" Type="http://schemas.openxmlformats.org/officeDocument/2006/relationships/slideLayout" Target="../slideLayouts/slideLayout245.xml"/><Relationship Id="rId10" Type="http://schemas.openxmlformats.org/officeDocument/2006/relationships/slideLayout" Target="../slideLayouts/slideLayout246.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9.xml"/><Relationship Id="rId12" Type="http://schemas.openxmlformats.org/officeDocument/2006/relationships/theme" Target="../theme/theme24.xml"/><Relationship Id="rId13" Type="http://schemas.openxmlformats.org/officeDocument/2006/relationships/image" Target="../media/image1.png"/><Relationship Id="rId1" Type="http://schemas.openxmlformats.org/officeDocument/2006/relationships/slideLayout" Target="../slideLayouts/slideLayout249.xml"/><Relationship Id="rId2" Type="http://schemas.openxmlformats.org/officeDocument/2006/relationships/slideLayout" Target="../slideLayouts/slideLayout250.xml"/><Relationship Id="rId3" Type="http://schemas.openxmlformats.org/officeDocument/2006/relationships/slideLayout" Target="../slideLayouts/slideLayout251.xml"/><Relationship Id="rId4" Type="http://schemas.openxmlformats.org/officeDocument/2006/relationships/slideLayout" Target="../slideLayouts/slideLayout252.xml"/><Relationship Id="rId5" Type="http://schemas.openxmlformats.org/officeDocument/2006/relationships/slideLayout" Target="../slideLayouts/slideLayout253.xml"/><Relationship Id="rId6" Type="http://schemas.openxmlformats.org/officeDocument/2006/relationships/slideLayout" Target="../slideLayouts/slideLayout254.xml"/><Relationship Id="rId7" Type="http://schemas.openxmlformats.org/officeDocument/2006/relationships/slideLayout" Target="../slideLayouts/slideLayout255.xml"/><Relationship Id="rId8" Type="http://schemas.openxmlformats.org/officeDocument/2006/relationships/slideLayout" Target="../slideLayouts/slideLayout256.xml"/><Relationship Id="rId9" Type="http://schemas.openxmlformats.org/officeDocument/2006/relationships/slideLayout" Target="../slideLayouts/slideLayout257.xml"/><Relationship Id="rId10" Type="http://schemas.openxmlformats.org/officeDocument/2006/relationships/slideLayout" Target="../slideLayouts/slideLayout258.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0.xml"/><Relationship Id="rId12" Type="http://schemas.openxmlformats.org/officeDocument/2006/relationships/theme" Target="../theme/theme25.xml"/><Relationship Id="rId13" Type="http://schemas.openxmlformats.org/officeDocument/2006/relationships/image" Target="../media/image1.png"/><Relationship Id="rId1" Type="http://schemas.openxmlformats.org/officeDocument/2006/relationships/slideLayout" Target="../slideLayouts/slideLayout260.xml"/><Relationship Id="rId2" Type="http://schemas.openxmlformats.org/officeDocument/2006/relationships/slideLayout" Target="../slideLayouts/slideLayout261.xml"/><Relationship Id="rId3" Type="http://schemas.openxmlformats.org/officeDocument/2006/relationships/slideLayout" Target="../slideLayouts/slideLayout262.xml"/><Relationship Id="rId4" Type="http://schemas.openxmlformats.org/officeDocument/2006/relationships/slideLayout" Target="../slideLayouts/slideLayout263.xml"/><Relationship Id="rId5" Type="http://schemas.openxmlformats.org/officeDocument/2006/relationships/slideLayout" Target="../slideLayouts/slideLayout264.xml"/><Relationship Id="rId6" Type="http://schemas.openxmlformats.org/officeDocument/2006/relationships/slideLayout" Target="../slideLayouts/slideLayout265.xml"/><Relationship Id="rId7" Type="http://schemas.openxmlformats.org/officeDocument/2006/relationships/slideLayout" Target="../slideLayouts/slideLayout266.xml"/><Relationship Id="rId8" Type="http://schemas.openxmlformats.org/officeDocument/2006/relationships/slideLayout" Target="../slideLayouts/slideLayout267.xml"/><Relationship Id="rId9" Type="http://schemas.openxmlformats.org/officeDocument/2006/relationships/slideLayout" Target="../slideLayouts/slideLayout268.xml"/><Relationship Id="rId10" Type="http://schemas.openxmlformats.org/officeDocument/2006/relationships/slideLayout" Target="../slideLayouts/slideLayout269.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1.xml"/><Relationship Id="rId12" Type="http://schemas.openxmlformats.org/officeDocument/2006/relationships/theme" Target="../theme/theme26.xml"/><Relationship Id="rId13" Type="http://schemas.openxmlformats.org/officeDocument/2006/relationships/image" Target="../media/image1.png"/><Relationship Id="rId1" Type="http://schemas.openxmlformats.org/officeDocument/2006/relationships/slideLayout" Target="../slideLayouts/slideLayout271.xml"/><Relationship Id="rId2" Type="http://schemas.openxmlformats.org/officeDocument/2006/relationships/slideLayout" Target="../slideLayouts/slideLayout272.xml"/><Relationship Id="rId3" Type="http://schemas.openxmlformats.org/officeDocument/2006/relationships/slideLayout" Target="../slideLayouts/slideLayout273.xml"/><Relationship Id="rId4" Type="http://schemas.openxmlformats.org/officeDocument/2006/relationships/slideLayout" Target="../slideLayouts/slideLayout274.xml"/><Relationship Id="rId5" Type="http://schemas.openxmlformats.org/officeDocument/2006/relationships/slideLayout" Target="../slideLayouts/slideLayout275.xml"/><Relationship Id="rId6" Type="http://schemas.openxmlformats.org/officeDocument/2006/relationships/slideLayout" Target="../slideLayouts/slideLayout276.xml"/><Relationship Id="rId7" Type="http://schemas.openxmlformats.org/officeDocument/2006/relationships/slideLayout" Target="../slideLayouts/slideLayout277.xml"/><Relationship Id="rId8" Type="http://schemas.openxmlformats.org/officeDocument/2006/relationships/slideLayout" Target="../slideLayouts/slideLayout278.xml"/><Relationship Id="rId9" Type="http://schemas.openxmlformats.org/officeDocument/2006/relationships/slideLayout" Target="../slideLayouts/slideLayout279.xml"/><Relationship Id="rId10" Type="http://schemas.openxmlformats.org/officeDocument/2006/relationships/slideLayout" Target="../slideLayouts/slideLayout280.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2.xml"/><Relationship Id="rId12" Type="http://schemas.openxmlformats.org/officeDocument/2006/relationships/theme" Target="../theme/theme27.xml"/><Relationship Id="rId1" Type="http://schemas.openxmlformats.org/officeDocument/2006/relationships/slideLayout" Target="../slideLayouts/slideLayout282.xml"/><Relationship Id="rId2" Type="http://schemas.openxmlformats.org/officeDocument/2006/relationships/slideLayout" Target="../slideLayouts/slideLayout283.xml"/><Relationship Id="rId3" Type="http://schemas.openxmlformats.org/officeDocument/2006/relationships/slideLayout" Target="../slideLayouts/slideLayout284.xml"/><Relationship Id="rId4" Type="http://schemas.openxmlformats.org/officeDocument/2006/relationships/slideLayout" Target="../slideLayouts/slideLayout285.xml"/><Relationship Id="rId5" Type="http://schemas.openxmlformats.org/officeDocument/2006/relationships/slideLayout" Target="../slideLayouts/slideLayout286.xml"/><Relationship Id="rId6" Type="http://schemas.openxmlformats.org/officeDocument/2006/relationships/slideLayout" Target="../slideLayouts/slideLayout287.xml"/><Relationship Id="rId7" Type="http://schemas.openxmlformats.org/officeDocument/2006/relationships/slideLayout" Target="../slideLayouts/slideLayout288.xml"/><Relationship Id="rId8" Type="http://schemas.openxmlformats.org/officeDocument/2006/relationships/slideLayout" Target="../slideLayouts/slideLayout289.xml"/><Relationship Id="rId9" Type="http://schemas.openxmlformats.org/officeDocument/2006/relationships/slideLayout" Target="../slideLayouts/slideLayout290.xml"/><Relationship Id="rId10" Type="http://schemas.openxmlformats.org/officeDocument/2006/relationships/slideLayout" Target="../slideLayouts/slideLayout291.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3.xml"/><Relationship Id="rId12" Type="http://schemas.openxmlformats.org/officeDocument/2006/relationships/theme" Target="../theme/theme28.xml"/><Relationship Id="rId13" Type="http://schemas.openxmlformats.org/officeDocument/2006/relationships/image" Target="../media/image1.png"/><Relationship Id="rId1" Type="http://schemas.openxmlformats.org/officeDocument/2006/relationships/slideLayout" Target="../slideLayouts/slideLayout293.xml"/><Relationship Id="rId2" Type="http://schemas.openxmlformats.org/officeDocument/2006/relationships/slideLayout" Target="../slideLayouts/slideLayout294.xml"/><Relationship Id="rId3" Type="http://schemas.openxmlformats.org/officeDocument/2006/relationships/slideLayout" Target="../slideLayouts/slideLayout295.xml"/><Relationship Id="rId4" Type="http://schemas.openxmlformats.org/officeDocument/2006/relationships/slideLayout" Target="../slideLayouts/slideLayout296.xml"/><Relationship Id="rId5" Type="http://schemas.openxmlformats.org/officeDocument/2006/relationships/slideLayout" Target="../slideLayouts/slideLayout297.xml"/><Relationship Id="rId6" Type="http://schemas.openxmlformats.org/officeDocument/2006/relationships/slideLayout" Target="../slideLayouts/slideLayout298.xml"/><Relationship Id="rId7" Type="http://schemas.openxmlformats.org/officeDocument/2006/relationships/slideLayout" Target="../slideLayouts/slideLayout299.xml"/><Relationship Id="rId8" Type="http://schemas.openxmlformats.org/officeDocument/2006/relationships/slideLayout" Target="../slideLayouts/slideLayout300.xml"/><Relationship Id="rId9" Type="http://schemas.openxmlformats.org/officeDocument/2006/relationships/slideLayout" Target="../slideLayouts/slideLayout301.xml"/><Relationship Id="rId10" Type="http://schemas.openxmlformats.org/officeDocument/2006/relationships/slideLayout" Target="../slideLayouts/slideLayout302.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4.xml"/><Relationship Id="rId12" Type="http://schemas.openxmlformats.org/officeDocument/2006/relationships/theme" Target="../theme/theme29.xml"/><Relationship Id="rId13" Type="http://schemas.openxmlformats.org/officeDocument/2006/relationships/image" Target="../media/image1.png"/><Relationship Id="rId1" Type="http://schemas.openxmlformats.org/officeDocument/2006/relationships/slideLayout" Target="../slideLayouts/slideLayout304.xml"/><Relationship Id="rId2" Type="http://schemas.openxmlformats.org/officeDocument/2006/relationships/slideLayout" Target="../slideLayouts/slideLayout305.xml"/><Relationship Id="rId3" Type="http://schemas.openxmlformats.org/officeDocument/2006/relationships/slideLayout" Target="../slideLayouts/slideLayout306.xml"/><Relationship Id="rId4" Type="http://schemas.openxmlformats.org/officeDocument/2006/relationships/slideLayout" Target="../slideLayouts/slideLayout307.xml"/><Relationship Id="rId5" Type="http://schemas.openxmlformats.org/officeDocument/2006/relationships/slideLayout" Target="../slideLayouts/slideLayout308.xml"/><Relationship Id="rId6" Type="http://schemas.openxmlformats.org/officeDocument/2006/relationships/slideLayout" Target="../slideLayouts/slideLayout309.xml"/><Relationship Id="rId7" Type="http://schemas.openxmlformats.org/officeDocument/2006/relationships/slideLayout" Target="../slideLayouts/slideLayout310.xml"/><Relationship Id="rId8" Type="http://schemas.openxmlformats.org/officeDocument/2006/relationships/slideLayout" Target="../slideLayouts/slideLayout311.xml"/><Relationship Id="rId9" Type="http://schemas.openxmlformats.org/officeDocument/2006/relationships/slideLayout" Target="../slideLayouts/slideLayout312.xml"/><Relationship Id="rId10" Type="http://schemas.openxmlformats.org/officeDocument/2006/relationships/slideLayout" Target="../slideLayouts/slideLayout3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3.xml"/><Relationship Id="rId1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5.xml"/><Relationship Id="rId12" Type="http://schemas.openxmlformats.org/officeDocument/2006/relationships/theme" Target="../theme/theme30.xml"/><Relationship Id="rId13" Type="http://schemas.openxmlformats.org/officeDocument/2006/relationships/image" Target="../media/image1.png"/><Relationship Id="rId1" Type="http://schemas.openxmlformats.org/officeDocument/2006/relationships/slideLayout" Target="../slideLayouts/slideLayout315.xml"/><Relationship Id="rId2" Type="http://schemas.openxmlformats.org/officeDocument/2006/relationships/slideLayout" Target="../slideLayouts/slideLayout316.xml"/><Relationship Id="rId3" Type="http://schemas.openxmlformats.org/officeDocument/2006/relationships/slideLayout" Target="../slideLayouts/slideLayout317.xml"/><Relationship Id="rId4" Type="http://schemas.openxmlformats.org/officeDocument/2006/relationships/slideLayout" Target="../slideLayouts/slideLayout318.xml"/><Relationship Id="rId5" Type="http://schemas.openxmlformats.org/officeDocument/2006/relationships/slideLayout" Target="../slideLayouts/slideLayout319.xml"/><Relationship Id="rId6" Type="http://schemas.openxmlformats.org/officeDocument/2006/relationships/slideLayout" Target="../slideLayouts/slideLayout320.xml"/><Relationship Id="rId7" Type="http://schemas.openxmlformats.org/officeDocument/2006/relationships/slideLayout" Target="../slideLayouts/slideLayout321.xml"/><Relationship Id="rId8" Type="http://schemas.openxmlformats.org/officeDocument/2006/relationships/slideLayout" Target="../slideLayouts/slideLayout322.xml"/><Relationship Id="rId9" Type="http://schemas.openxmlformats.org/officeDocument/2006/relationships/slideLayout" Target="../slideLayouts/slideLayout323.xml"/><Relationship Id="rId10" Type="http://schemas.openxmlformats.org/officeDocument/2006/relationships/slideLayout" Target="../slideLayouts/slideLayout324.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6.xml"/><Relationship Id="rId12" Type="http://schemas.openxmlformats.org/officeDocument/2006/relationships/theme" Target="../theme/theme31.xml"/><Relationship Id="rId13" Type="http://schemas.openxmlformats.org/officeDocument/2006/relationships/image" Target="../media/image1.png"/><Relationship Id="rId1" Type="http://schemas.openxmlformats.org/officeDocument/2006/relationships/slideLayout" Target="../slideLayouts/slideLayout326.xml"/><Relationship Id="rId2" Type="http://schemas.openxmlformats.org/officeDocument/2006/relationships/slideLayout" Target="../slideLayouts/slideLayout327.xml"/><Relationship Id="rId3" Type="http://schemas.openxmlformats.org/officeDocument/2006/relationships/slideLayout" Target="../slideLayouts/slideLayout328.xml"/><Relationship Id="rId4" Type="http://schemas.openxmlformats.org/officeDocument/2006/relationships/slideLayout" Target="../slideLayouts/slideLayout329.xml"/><Relationship Id="rId5" Type="http://schemas.openxmlformats.org/officeDocument/2006/relationships/slideLayout" Target="../slideLayouts/slideLayout330.xml"/><Relationship Id="rId6" Type="http://schemas.openxmlformats.org/officeDocument/2006/relationships/slideLayout" Target="../slideLayouts/slideLayout331.xml"/><Relationship Id="rId7" Type="http://schemas.openxmlformats.org/officeDocument/2006/relationships/slideLayout" Target="../slideLayouts/slideLayout332.xml"/><Relationship Id="rId8" Type="http://schemas.openxmlformats.org/officeDocument/2006/relationships/slideLayout" Target="../slideLayouts/slideLayout333.xml"/><Relationship Id="rId9" Type="http://schemas.openxmlformats.org/officeDocument/2006/relationships/slideLayout" Target="../slideLayouts/slideLayout334.xml"/><Relationship Id="rId10" Type="http://schemas.openxmlformats.org/officeDocument/2006/relationships/slideLayout" Target="../slideLayouts/slideLayout335.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7.xml"/><Relationship Id="rId12" Type="http://schemas.openxmlformats.org/officeDocument/2006/relationships/theme" Target="../theme/theme32.xml"/><Relationship Id="rId13" Type="http://schemas.openxmlformats.org/officeDocument/2006/relationships/image" Target="../media/image1.png"/><Relationship Id="rId1" Type="http://schemas.openxmlformats.org/officeDocument/2006/relationships/slideLayout" Target="../slideLayouts/slideLayout337.xml"/><Relationship Id="rId2" Type="http://schemas.openxmlformats.org/officeDocument/2006/relationships/slideLayout" Target="../slideLayouts/slideLayout338.xml"/><Relationship Id="rId3" Type="http://schemas.openxmlformats.org/officeDocument/2006/relationships/slideLayout" Target="../slideLayouts/slideLayout339.xml"/><Relationship Id="rId4" Type="http://schemas.openxmlformats.org/officeDocument/2006/relationships/slideLayout" Target="../slideLayouts/slideLayout340.xml"/><Relationship Id="rId5" Type="http://schemas.openxmlformats.org/officeDocument/2006/relationships/slideLayout" Target="../slideLayouts/slideLayout341.xml"/><Relationship Id="rId6" Type="http://schemas.openxmlformats.org/officeDocument/2006/relationships/slideLayout" Target="../slideLayouts/slideLayout342.xml"/><Relationship Id="rId7" Type="http://schemas.openxmlformats.org/officeDocument/2006/relationships/slideLayout" Target="../slideLayouts/slideLayout343.xml"/><Relationship Id="rId8" Type="http://schemas.openxmlformats.org/officeDocument/2006/relationships/slideLayout" Target="../slideLayouts/slideLayout344.xml"/><Relationship Id="rId9" Type="http://schemas.openxmlformats.org/officeDocument/2006/relationships/slideLayout" Target="../slideLayouts/slideLayout345.xml"/><Relationship Id="rId10" Type="http://schemas.openxmlformats.org/officeDocument/2006/relationships/slideLayout" Target="../slideLayouts/slideLayout346.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8.xml"/><Relationship Id="rId12" Type="http://schemas.openxmlformats.org/officeDocument/2006/relationships/theme" Target="../theme/theme33.xml"/><Relationship Id="rId13" Type="http://schemas.openxmlformats.org/officeDocument/2006/relationships/image" Target="../media/image1.png"/><Relationship Id="rId1" Type="http://schemas.openxmlformats.org/officeDocument/2006/relationships/slideLayout" Target="../slideLayouts/slideLayout348.xml"/><Relationship Id="rId2" Type="http://schemas.openxmlformats.org/officeDocument/2006/relationships/slideLayout" Target="../slideLayouts/slideLayout349.xml"/><Relationship Id="rId3" Type="http://schemas.openxmlformats.org/officeDocument/2006/relationships/slideLayout" Target="../slideLayouts/slideLayout350.xml"/><Relationship Id="rId4" Type="http://schemas.openxmlformats.org/officeDocument/2006/relationships/slideLayout" Target="../slideLayouts/slideLayout351.xml"/><Relationship Id="rId5" Type="http://schemas.openxmlformats.org/officeDocument/2006/relationships/slideLayout" Target="../slideLayouts/slideLayout352.xml"/><Relationship Id="rId6" Type="http://schemas.openxmlformats.org/officeDocument/2006/relationships/slideLayout" Target="../slideLayouts/slideLayout353.xml"/><Relationship Id="rId7" Type="http://schemas.openxmlformats.org/officeDocument/2006/relationships/slideLayout" Target="../slideLayouts/slideLayout354.xml"/><Relationship Id="rId8" Type="http://schemas.openxmlformats.org/officeDocument/2006/relationships/slideLayout" Target="../slideLayouts/slideLayout355.xml"/><Relationship Id="rId9" Type="http://schemas.openxmlformats.org/officeDocument/2006/relationships/slideLayout" Target="../slideLayouts/slideLayout356.xml"/><Relationship Id="rId10" Type="http://schemas.openxmlformats.org/officeDocument/2006/relationships/slideLayout" Target="../slideLayouts/slideLayout357.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9.xml"/><Relationship Id="rId12" Type="http://schemas.openxmlformats.org/officeDocument/2006/relationships/theme" Target="../theme/theme34.xml"/><Relationship Id="rId1" Type="http://schemas.openxmlformats.org/officeDocument/2006/relationships/slideLayout" Target="../slideLayouts/slideLayout359.xml"/><Relationship Id="rId2" Type="http://schemas.openxmlformats.org/officeDocument/2006/relationships/slideLayout" Target="../slideLayouts/slideLayout360.xml"/><Relationship Id="rId3" Type="http://schemas.openxmlformats.org/officeDocument/2006/relationships/slideLayout" Target="../slideLayouts/slideLayout361.xml"/><Relationship Id="rId4" Type="http://schemas.openxmlformats.org/officeDocument/2006/relationships/slideLayout" Target="../slideLayouts/slideLayout362.xml"/><Relationship Id="rId5" Type="http://schemas.openxmlformats.org/officeDocument/2006/relationships/slideLayout" Target="../slideLayouts/slideLayout363.xml"/><Relationship Id="rId6" Type="http://schemas.openxmlformats.org/officeDocument/2006/relationships/slideLayout" Target="../slideLayouts/slideLayout364.xml"/><Relationship Id="rId7" Type="http://schemas.openxmlformats.org/officeDocument/2006/relationships/slideLayout" Target="../slideLayouts/slideLayout365.xml"/><Relationship Id="rId8" Type="http://schemas.openxmlformats.org/officeDocument/2006/relationships/slideLayout" Target="../slideLayouts/slideLayout366.xml"/><Relationship Id="rId9" Type="http://schemas.openxmlformats.org/officeDocument/2006/relationships/slideLayout" Target="../slideLayouts/slideLayout367.xml"/><Relationship Id="rId10" Type="http://schemas.openxmlformats.org/officeDocument/2006/relationships/slideLayout" Target="../slideLayouts/slideLayout368.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0.xml"/><Relationship Id="rId12" Type="http://schemas.openxmlformats.org/officeDocument/2006/relationships/theme" Target="../theme/theme35.xml"/><Relationship Id="rId1" Type="http://schemas.openxmlformats.org/officeDocument/2006/relationships/slideLayout" Target="../slideLayouts/slideLayout370.xml"/><Relationship Id="rId2" Type="http://schemas.openxmlformats.org/officeDocument/2006/relationships/slideLayout" Target="../slideLayouts/slideLayout371.xml"/><Relationship Id="rId3" Type="http://schemas.openxmlformats.org/officeDocument/2006/relationships/slideLayout" Target="../slideLayouts/slideLayout372.xml"/><Relationship Id="rId4" Type="http://schemas.openxmlformats.org/officeDocument/2006/relationships/slideLayout" Target="../slideLayouts/slideLayout373.xml"/><Relationship Id="rId5" Type="http://schemas.openxmlformats.org/officeDocument/2006/relationships/slideLayout" Target="../slideLayouts/slideLayout374.xml"/><Relationship Id="rId6" Type="http://schemas.openxmlformats.org/officeDocument/2006/relationships/slideLayout" Target="../slideLayouts/slideLayout375.xml"/><Relationship Id="rId7" Type="http://schemas.openxmlformats.org/officeDocument/2006/relationships/slideLayout" Target="../slideLayouts/slideLayout376.xml"/><Relationship Id="rId8" Type="http://schemas.openxmlformats.org/officeDocument/2006/relationships/slideLayout" Target="../slideLayouts/slideLayout377.xml"/><Relationship Id="rId9" Type="http://schemas.openxmlformats.org/officeDocument/2006/relationships/slideLayout" Target="../slideLayouts/slideLayout378.xml"/><Relationship Id="rId10" Type="http://schemas.openxmlformats.org/officeDocument/2006/relationships/slideLayout" Target="../slideLayouts/slideLayout379.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1.xml"/><Relationship Id="rId12" Type="http://schemas.openxmlformats.org/officeDocument/2006/relationships/theme" Target="../theme/theme36.xml"/><Relationship Id="rId1" Type="http://schemas.openxmlformats.org/officeDocument/2006/relationships/slideLayout" Target="../slideLayouts/slideLayout381.xml"/><Relationship Id="rId2" Type="http://schemas.openxmlformats.org/officeDocument/2006/relationships/slideLayout" Target="../slideLayouts/slideLayout382.xml"/><Relationship Id="rId3" Type="http://schemas.openxmlformats.org/officeDocument/2006/relationships/slideLayout" Target="../slideLayouts/slideLayout383.xml"/><Relationship Id="rId4" Type="http://schemas.openxmlformats.org/officeDocument/2006/relationships/slideLayout" Target="../slideLayouts/slideLayout384.xml"/><Relationship Id="rId5" Type="http://schemas.openxmlformats.org/officeDocument/2006/relationships/slideLayout" Target="../slideLayouts/slideLayout385.xml"/><Relationship Id="rId6" Type="http://schemas.openxmlformats.org/officeDocument/2006/relationships/slideLayout" Target="../slideLayouts/slideLayout386.xml"/><Relationship Id="rId7" Type="http://schemas.openxmlformats.org/officeDocument/2006/relationships/slideLayout" Target="../slideLayouts/slideLayout387.xml"/><Relationship Id="rId8" Type="http://schemas.openxmlformats.org/officeDocument/2006/relationships/slideLayout" Target="../slideLayouts/slideLayout388.xml"/><Relationship Id="rId9" Type="http://schemas.openxmlformats.org/officeDocument/2006/relationships/slideLayout" Target="../slideLayouts/slideLayout389.xml"/><Relationship Id="rId10" Type="http://schemas.openxmlformats.org/officeDocument/2006/relationships/slideLayout" Target="../slideLayouts/slideLayout390.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2.xml"/><Relationship Id="rId12" Type="http://schemas.openxmlformats.org/officeDocument/2006/relationships/theme" Target="../theme/theme37.xml"/><Relationship Id="rId13" Type="http://schemas.openxmlformats.org/officeDocument/2006/relationships/image" Target="../media/image1.png"/><Relationship Id="rId1" Type="http://schemas.openxmlformats.org/officeDocument/2006/relationships/slideLayout" Target="../slideLayouts/slideLayout392.xml"/><Relationship Id="rId2" Type="http://schemas.openxmlformats.org/officeDocument/2006/relationships/slideLayout" Target="../slideLayouts/slideLayout393.xml"/><Relationship Id="rId3" Type="http://schemas.openxmlformats.org/officeDocument/2006/relationships/slideLayout" Target="../slideLayouts/slideLayout394.xml"/><Relationship Id="rId4" Type="http://schemas.openxmlformats.org/officeDocument/2006/relationships/slideLayout" Target="../slideLayouts/slideLayout395.xml"/><Relationship Id="rId5" Type="http://schemas.openxmlformats.org/officeDocument/2006/relationships/slideLayout" Target="../slideLayouts/slideLayout396.xml"/><Relationship Id="rId6" Type="http://schemas.openxmlformats.org/officeDocument/2006/relationships/slideLayout" Target="../slideLayouts/slideLayout397.xml"/><Relationship Id="rId7" Type="http://schemas.openxmlformats.org/officeDocument/2006/relationships/slideLayout" Target="../slideLayouts/slideLayout398.xml"/><Relationship Id="rId8" Type="http://schemas.openxmlformats.org/officeDocument/2006/relationships/slideLayout" Target="../slideLayouts/slideLayout399.xml"/><Relationship Id="rId9" Type="http://schemas.openxmlformats.org/officeDocument/2006/relationships/slideLayout" Target="../slideLayouts/slideLayout400.xml"/><Relationship Id="rId10" Type="http://schemas.openxmlformats.org/officeDocument/2006/relationships/slideLayout" Target="../slideLayouts/slideLayout401.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3.xml"/><Relationship Id="rId12" Type="http://schemas.openxmlformats.org/officeDocument/2006/relationships/theme" Target="../theme/theme38.xml"/><Relationship Id="rId1" Type="http://schemas.openxmlformats.org/officeDocument/2006/relationships/slideLayout" Target="../slideLayouts/slideLayout403.xml"/><Relationship Id="rId2" Type="http://schemas.openxmlformats.org/officeDocument/2006/relationships/slideLayout" Target="../slideLayouts/slideLayout404.xml"/><Relationship Id="rId3" Type="http://schemas.openxmlformats.org/officeDocument/2006/relationships/slideLayout" Target="../slideLayouts/slideLayout405.xml"/><Relationship Id="rId4" Type="http://schemas.openxmlformats.org/officeDocument/2006/relationships/slideLayout" Target="../slideLayouts/slideLayout406.xml"/><Relationship Id="rId5" Type="http://schemas.openxmlformats.org/officeDocument/2006/relationships/slideLayout" Target="../slideLayouts/slideLayout407.xml"/><Relationship Id="rId6" Type="http://schemas.openxmlformats.org/officeDocument/2006/relationships/slideLayout" Target="../slideLayouts/slideLayout408.xml"/><Relationship Id="rId7" Type="http://schemas.openxmlformats.org/officeDocument/2006/relationships/slideLayout" Target="../slideLayouts/slideLayout409.xml"/><Relationship Id="rId8" Type="http://schemas.openxmlformats.org/officeDocument/2006/relationships/slideLayout" Target="../slideLayouts/slideLayout410.xml"/><Relationship Id="rId9" Type="http://schemas.openxmlformats.org/officeDocument/2006/relationships/slideLayout" Target="../slideLayouts/slideLayout411.xml"/><Relationship Id="rId10" Type="http://schemas.openxmlformats.org/officeDocument/2006/relationships/slideLayout" Target="../slideLayouts/slideLayout412.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4.xml"/><Relationship Id="rId12" Type="http://schemas.openxmlformats.org/officeDocument/2006/relationships/theme" Target="../theme/theme39.xml"/><Relationship Id="rId1" Type="http://schemas.openxmlformats.org/officeDocument/2006/relationships/slideLayout" Target="../slideLayouts/slideLayout414.xml"/><Relationship Id="rId2" Type="http://schemas.openxmlformats.org/officeDocument/2006/relationships/slideLayout" Target="../slideLayouts/slideLayout415.xml"/><Relationship Id="rId3" Type="http://schemas.openxmlformats.org/officeDocument/2006/relationships/slideLayout" Target="../slideLayouts/slideLayout416.xml"/><Relationship Id="rId4" Type="http://schemas.openxmlformats.org/officeDocument/2006/relationships/slideLayout" Target="../slideLayouts/slideLayout417.xml"/><Relationship Id="rId5" Type="http://schemas.openxmlformats.org/officeDocument/2006/relationships/slideLayout" Target="../slideLayouts/slideLayout418.xml"/><Relationship Id="rId6" Type="http://schemas.openxmlformats.org/officeDocument/2006/relationships/slideLayout" Target="../slideLayouts/slideLayout419.xml"/><Relationship Id="rId7" Type="http://schemas.openxmlformats.org/officeDocument/2006/relationships/slideLayout" Target="../slideLayouts/slideLayout420.xml"/><Relationship Id="rId8" Type="http://schemas.openxmlformats.org/officeDocument/2006/relationships/slideLayout" Target="../slideLayouts/slideLayout421.xml"/><Relationship Id="rId9" Type="http://schemas.openxmlformats.org/officeDocument/2006/relationships/slideLayout" Target="../slideLayouts/slideLayout422.xml"/><Relationship Id="rId10" Type="http://schemas.openxmlformats.org/officeDocument/2006/relationships/slideLayout" Target="../slideLayouts/slideLayout42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35.xml"/><Relationship Id="rId12" Type="http://schemas.openxmlformats.org/officeDocument/2006/relationships/theme" Target="../theme/theme40.xml"/><Relationship Id="rId1" Type="http://schemas.openxmlformats.org/officeDocument/2006/relationships/slideLayout" Target="../slideLayouts/slideLayout425.xml"/><Relationship Id="rId2" Type="http://schemas.openxmlformats.org/officeDocument/2006/relationships/slideLayout" Target="../slideLayouts/slideLayout426.xml"/><Relationship Id="rId3" Type="http://schemas.openxmlformats.org/officeDocument/2006/relationships/slideLayout" Target="../slideLayouts/slideLayout427.xml"/><Relationship Id="rId4" Type="http://schemas.openxmlformats.org/officeDocument/2006/relationships/slideLayout" Target="../slideLayouts/slideLayout428.xml"/><Relationship Id="rId5" Type="http://schemas.openxmlformats.org/officeDocument/2006/relationships/slideLayout" Target="../slideLayouts/slideLayout429.xml"/><Relationship Id="rId6" Type="http://schemas.openxmlformats.org/officeDocument/2006/relationships/slideLayout" Target="../slideLayouts/slideLayout430.xml"/><Relationship Id="rId7" Type="http://schemas.openxmlformats.org/officeDocument/2006/relationships/slideLayout" Target="../slideLayouts/slideLayout431.xml"/><Relationship Id="rId8" Type="http://schemas.openxmlformats.org/officeDocument/2006/relationships/slideLayout" Target="../slideLayouts/slideLayout432.xml"/><Relationship Id="rId9" Type="http://schemas.openxmlformats.org/officeDocument/2006/relationships/slideLayout" Target="../slideLayouts/slideLayout433.xml"/><Relationship Id="rId10" Type="http://schemas.openxmlformats.org/officeDocument/2006/relationships/slideLayout" Target="../slideLayouts/slideLayout434.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46.xml"/><Relationship Id="rId12" Type="http://schemas.openxmlformats.org/officeDocument/2006/relationships/theme" Target="../theme/theme41.xml"/><Relationship Id="rId13" Type="http://schemas.openxmlformats.org/officeDocument/2006/relationships/image" Target="../media/image1.png"/><Relationship Id="rId1" Type="http://schemas.openxmlformats.org/officeDocument/2006/relationships/slideLayout" Target="../slideLayouts/slideLayout436.xml"/><Relationship Id="rId2" Type="http://schemas.openxmlformats.org/officeDocument/2006/relationships/slideLayout" Target="../slideLayouts/slideLayout437.xml"/><Relationship Id="rId3" Type="http://schemas.openxmlformats.org/officeDocument/2006/relationships/slideLayout" Target="../slideLayouts/slideLayout438.xml"/><Relationship Id="rId4" Type="http://schemas.openxmlformats.org/officeDocument/2006/relationships/slideLayout" Target="../slideLayouts/slideLayout439.xml"/><Relationship Id="rId5" Type="http://schemas.openxmlformats.org/officeDocument/2006/relationships/slideLayout" Target="../slideLayouts/slideLayout440.xml"/><Relationship Id="rId6" Type="http://schemas.openxmlformats.org/officeDocument/2006/relationships/slideLayout" Target="../slideLayouts/slideLayout441.xml"/><Relationship Id="rId7" Type="http://schemas.openxmlformats.org/officeDocument/2006/relationships/slideLayout" Target="../slideLayouts/slideLayout442.xml"/><Relationship Id="rId8" Type="http://schemas.openxmlformats.org/officeDocument/2006/relationships/slideLayout" Target="../slideLayouts/slideLayout443.xml"/><Relationship Id="rId9" Type="http://schemas.openxmlformats.org/officeDocument/2006/relationships/slideLayout" Target="../slideLayouts/slideLayout444.xml"/><Relationship Id="rId10" Type="http://schemas.openxmlformats.org/officeDocument/2006/relationships/slideLayout" Target="../slideLayouts/slideLayout445.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57.xml"/><Relationship Id="rId12" Type="http://schemas.openxmlformats.org/officeDocument/2006/relationships/theme" Target="../theme/theme42.xml"/><Relationship Id="rId13" Type="http://schemas.openxmlformats.org/officeDocument/2006/relationships/image" Target="../media/image1.png"/><Relationship Id="rId1" Type="http://schemas.openxmlformats.org/officeDocument/2006/relationships/slideLayout" Target="../slideLayouts/slideLayout447.xml"/><Relationship Id="rId2" Type="http://schemas.openxmlformats.org/officeDocument/2006/relationships/slideLayout" Target="../slideLayouts/slideLayout448.xml"/><Relationship Id="rId3" Type="http://schemas.openxmlformats.org/officeDocument/2006/relationships/slideLayout" Target="../slideLayouts/slideLayout449.xml"/><Relationship Id="rId4" Type="http://schemas.openxmlformats.org/officeDocument/2006/relationships/slideLayout" Target="../slideLayouts/slideLayout450.xml"/><Relationship Id="rId5" Type="http://schemas.openxmlformats.org/officeDocument/2006/relationships/slideLayout" Target="../slideLayouts/slideLayout451.xml"/><Relationship Id="rId6" Type="http://schemas.openxmlformats.org/officeDocument/2006/relationships/slideLayout" Target="../slideLayouts/slideLayout452.xml"/><Relationship Id="rId7" Type="http://schemas.openxmlformats.org/officeDocument/2006/relationships/slideLayout" Target="../slideLayouts/slideLayout453.xml"/><Relationship Id="rId8" Type="http://schemas.openxmlformats.org/officeDocument/2006/relationships/slideLayout" Target="../slideLayouts/slideLayout454.xml"/><Relationship Id="rId9" Type="http://schemas.openxmlformats.org/officeDocument/2006/relationships/slideLayout" Target="../slideLayouts/slideLayout455.xml"/><Relationship Id="rId10" Type="http://schemas.openxmlformats.org/officeDocument/2006/relationships/slideLayout" Target="../slideLayouts/slideLayout456.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68.xml"/><Relationship Id="rId12" Type="http://schemas.openxmlformats.org/officeDocument/2006/relationships/theme" Target="../theme/theme43.xml"/><Relationship Id="rId13" Type="http://schemas.openxmlformats.org/officeDocument/2006/relationships/image" Target="../media/image1.png"/><Relationship Id="rId1" Type="http://schemas.openxmlformats.org/officeDocument/2006/relationships/slideLayout" Target="../slideLayouts/slideLayout458.xml"/><Relationship Id="rId2" Type="http://schemas.openxmlformats.org/officeDocument/2006/relationships/slideLayout" Target="../slideLayouts/slideLayout459.xml"/><Relationship Id="rId3" Type="http://schemas.openxmlformats.org/officeDocument/2006/relationships/slideLayout" Target="../slideLayouts/slideLayout460.xml"/><Relationship Id="rId4" Type="http://schemas.openxmlformats.org/officeDocument/2006/relationships/slideLayout" Target="../slideLayouts/slideLayout461.xml"/><Relationship Id="rId5" Type="http://schemas.openxmlformats.org/officeDocument/2006/relationships/slideLayout" Target="../slideLayouts/slideLayout462.xml"/><Relationship Id="rId6" Type="http://schemas.openxmlformats.org/officeDocument/2006/relationships/slideLayout" Target="../slideLayouts/slideLayout463.xml"/><Relationship Id="rId7" Type="http://schemas.openxmlformats.org/officeDocument/2006/relationships/slideLayout" Target="../slideLayouts/slideLayout464.xml"/><Relationship Id="rId8" Type="http://schemas.openxmlformats.org/officeDocument/2006/relationships/slideLayout" Target="../slideLayouts/slideLayout465.xml"/><Relationship Id="rId9" Type="http://schemas.openxmlformats.org/officeDocument/2006/relationships/slideLayout" Target="../slideLayouts/slideLayout466.xml"/><Relationship Id="rId10" Type="http://schemas.openxmlformats.org/officeDocument/2006/relationships/slideLayout" Target="../slideLayouts/slideLayout467.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79.xml"/><Relationship Id="rId12" Type="http://schemas.openxmlformats.org/officeDocument/2006/relationships/theme" Target="../theme/theme44.xml"/><Relationship Id="rId1" Type="http://schemas.openxmlformats.org/officeDocument/2006/relationships/slideLayout" Target="../slideLayouts/slideLayout469.xml"/><Relationship Id="rId2" Type="http://schemas.openxmlformats.org/officeDocument/2006/relationships/slideLayout" Target="../slideLayouts/slideLayout470.xml"/><Relationship Id="rId3" Type="http://schemas.openxmlformats.org/officeDocument/2006/relationships/slideLayout" Target="../slideLayouts/slideLayout471.xml"/><Relationship Id="rId4" Type="http://schemas.openxmlformats.org/officeDocument/2006/relationships/slideLayout" Target="../slideLayouts/slideLayout472.xml"/><Relationship Id="rId5" Type="http://schemas.openxmlformats.org/officeDocument/2006/relationships/slideLayout" Target="../slideLayouts/slideLayout473.xml"/><Relationship Id="rId6" Type="http://schemas.openxmlformats.org/officeDocument/2006/relationships/slideLayout" Target="../slideLayouts/slideLayout474.xml"/><Relationship Id="rId7" Type="http://schemas.openxmlformats.org/officeDocument/2006/relationships/slideLayout" Target="../slideLayouts/slideLayout475.xml"/><Relationship Id="rId8" Type="http://schemas.openxmlformats.org/officeDocument/2006/relationships/slideLayout" Target="../slideLayouts/slideLayout476.xml"/><Relationship Id="rId9" Type="http://schemas.openxmlformats.org/officeDocument/2006/relationships/slideLayout" Target="../slideLayouts/slideLayout477.xml"/><Relationship Id="rId10" Type="http://schemas.openxmlformats.org/officeDocument/2006/relationships/slideLayout" Target="../slideLayouts/slideLayout478.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90.xml"/><Relationship Id="rId12" Type="http://schemas.openxmlformats.org/officeDocument/2006/relationships/theme" Target="../theme/theme45.xml"/><Relationship Id="rId1" Type="http://schemas.openxmlformats.org/officeDocument/2006/relationships/slideLayout" Target="../slideLayouts/slideLayout480.xml"/><Relationship Id="rId2" Type="http://schemas.openxmlformats.org/officeDocument/2006/relationships/slideLayout" Target="../slideLayouts/slideLayout481.xml"/><Relationship Id="rId3" Type="http://schemas.openxmlformats.org/officeDocument/2006/relationships/slideLayout" Target="../slideLayouts/slideLayout482.xml"/><Relationship Id="rId4" Type="http://schemas.openxmlformats.org/officeDocument/2006/relationships/slideLayout" Target="../slideLayouts/slideLayout483.xml"/><Relationship Id="rId5" Type="http://schemas.openxmlformats.org/officeDocument/2006/relationships/slideLayout" Target="../slideLayouts/slideLayout484.xml"/><Relationship Id="rId6" Type="http://schemas.openxmlformats.org/officeDocument/2006/relationships/slideLayout" Target="../slideLayouts/slideLayout485.xml"/><Relationship Id="rId7" Type="http://schemas.openxmlformats.org/officeDocument/2006/relationships/slideLayout" Target="../slideLayouts/slideLayout486.xml"/><Relationship Id="rId8" Type="http://schemas.openxmlformats.org/officeDocument/2006/relationships/slideLayout" Target="../slideLayouts/slideLayout487.xml"/><Relationship Id="rId9" Type="http://schemas.openxmlformats.org/officeDocument/2006/relationships/slideLayout" Target="../slideLayouts/slideLayout488.xml"/><Relationship Id="rId10" Type="http://schemas.openxmlformats.org/officeDocument/2006/relationships/slideLayout" Target="../slideLayouts/slideLayout489.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01.xml"/><Relationship Id="rId12" Type="http://schemas.openxmlformats.org/officeDocument/2006/relationships/theme" Target="../theme/theme46.xml"/><Relationship Id="rId1" Type="http://schemas.openxmlformats.org/officeDocument/2006/relationships/slideLayout" Target="../slideLayouts/slideLayout491.xml"/><Relationship Id="rId2" Type="http://schemas.openxmlformats.org/officeDocument/2006/relationships/slideLayout" Target="../slideLayouts/slideLayout492.xml"/><Relationship Id="rId3" Type="http://schemas.openxmlformats.org/officeDocument/2006/relationships/slideLayout" Target="../slideLayouts/slideLayout493.xml"/><Relationship Id="rId4" Type="http://schemas.openxmlformats.org/officeDocument/2006/relationships/slideLayout" Target="../slideLayouts/slideLayout494.xml"/><Relationship Id="rId5" Type="http://schemas.openxmlformats.org/officeDocument/2006/relationships/slideLayout" Target="../slideLayouts/slideLayout495.xml"/><Relationship Id="rId6" Type="http://schemas.openxmlformats.org/officeDocument/2006/relationships/slideLayout" Target="../slideLayouts/slideLayout496.xml"/><Relationship Id="rId7" Type="http://schemas.openxmlformats.org/officeDocument/2006/relationships/slideLayout" Target="../slideLayouts/slideLayout497.xml"/><Relationship Id="rId8" Type="http://schemas.openxmlformats.org/officeDocument/2006/relationships/slideLayout" Target="../slideLayouts/slideLayout498.xml"/><Relationship Id="rId9" Type="http://schemas.openxmlformats.org/officeDocument/2006/relationships/slideLayout" Target="../slideLayouts/slideLayout499.xml"/><Relationship Id="rId10" Type="http://schemas.openxmlformats.org/officeDocument/2006/relationships/slideLayout" Target="../slideLayouts/slideLayout500.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2.xml"/><Relationship Id="rId12" Type="http://schemas.openxmlformats.org/officeDocument/2006/relationships/theme" Target="../theme/theme47.xml"/><Relationship Id="rId1" Type="http://schemas.openxmlformats.org/officeDocument/2006/relationships/slideLayout" Target="../slideLayouts/slideLayout502.xml"/><Relationship Id="rId2" Type="http://schemas.openxmlformats.org/officeDocument/2006/relationships/slideLayout" Target="../slideLayouts/slideLayout503.xml"/><Relationship Id="rId3" Type="http://schemas.openxmlformats.org/officeDocument/2006/relationships/slideLayout" Target="../slideLayouts/slideLayout504.xml"/><Relationship Id="rId4" Type="http://schemas.openxmlformats.org/officeDocument/2006/relationships/slideLayout" Target="../slideLayouts/slideLayout505.xml"/><Relationship Id="rId5" Type="http://schemas.openxmlformats.org/officeDocument/2006/relationships/slideLayout" Target="../slideLayouts/slideLayout506.xml"/><Relationship Id="rId6" Type="http://schemas.openxmlformats.org/officeDocument/2006/relationships/slideLayout" Target="../slideLayouts/slideLayout507.xml"/><Relationship Id="rId7" Type="http://schemas.openxmlformats.org/officeDocument/2006/relationships/slideLayout" Target="../slideLayouts/slideLayout508.xml"/><Relationship Id="rId8" Type="http://schemas.openxmlformats.org/officeDocument/2006/relationships/slideLayout" Target="../slideLayouts/slideLayout509.xml"/><Relationship Id="rId9" Type="http://schemas.openxmlformats.org/officeDocument/2006/relationships/slideLayout" Target="../slideLayouts/slideLayout510.xml"/><Relationship Id="rId10" Type="http://schemas.openxmlformats.org/officeDocument/2006/relationships/slideLayout" Target="../slideLayouts/slideLayout511.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3.xml"/><Relationship Id="rId12" Type="http://schemas.openxmlformats.org/officeDocument/2006/relationships/theme" Target="../theme/theme48.xml"/><Relationship Id="rId1" Type="http://schemas.openxmlformats.org/officeDocument/2006/relationships/slideLayout" Target="../slideLayouts/slideLayout513.xml"/><Relationship Id="rId2" Type="http://schemas.openxmlformats.org/officeDocument/2006/relationships/slideLayout" Target="../slideLayouts/slideLayout514.xml"/><Relationship Id="rId3" Type="http://schemas.openxmlformats.org/officeDocument/2006/relationships/slideLayout" Target="../slideLayouts/slideLayout515.xml"/><Relationship Id="rId4" Type="http://schemas.openxmlformats.org/officeDocument/2006/relationships/slideLayout" Target="../slideLayouts/slideLayout516.xml"/><Relationship Id="rId5" Type="http://schemas.openxmlformats.org/officeDocument/2006/relationships/slideLayout" Target="../slideLayouts/slideLayout517.xml"/><Relationship Id="rId6" Type="http://schemas.openxmlformats.org/officeDocument/2006/relationships/slideLayout" Target="../slideLayouts/slideLayout518.xml"/><Relationship Id="rId7" Type="http://schemas.openxmlformats.org/officeDocument/2006/relationships/slideLayout" Target="../slideLayouts/slideLayout519.xml"/><Relationship Id="rId8" Type="http://schemas.openxmlformats.org/officeDocument/2006/relationships/slideLayout" Target="../slideLayouts/slideLayout520.xml"/><Relationship Id="rId9" Type="http://schemas.openxmlformats.org/officeDocument/2006/relationships/slideLayout" Target="../slideLayouts/slideLayout521.xml"/><Relationship Id="rId10" Type="http://schemas.openxmlformats.org/officeDocument/2006/relationships/slideLayout" Target="../slideLayouts/slideLayout522.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34.xml"/><Relationship Id="rId12" Type="http://schemas.openxmlformats.org/officeDocument/2006/relationships/theme" Target="../theme/theme49.xml"/><Relationship Id="rId13" Type="http://schemas.openxmlformats.org/officeDocument/2006/relationships/image" Target="../media/image1.png"/><Relationship Id="rId1" Type="http://schemas.openxmlformats.org/officeDocument/2006/relationships/slideLayout" Target="../slideLayouts/slideLayout524.xml"/><Relationship Id="rId2" Type="http://schemas.openxmlformats.org/officeDocument/2006/relationships/slideLayout" Target="../slideLayouts/slideLayout525.xml"/><Relationship Id="rId3" Type="http://schemas.openxmlformats.org/officeDocument/2006/relationships/slideLayout" Target="../slideLayouts/slideLayout526.xml"/><Relationship Id="rId4" Type="http://schemas.openxmlformats.org/officeDocument/2006/relationships/slideLayout" Target="../slideLayouts/slideLayout527.xml"/><Relationship Id="rId5" Type="http://schemas.openxmlformats.org/officeDocument/2006/relationships/slideLayout" Target="../slideLayouts/slideLayout528.xml"/><Relationship Id="rId6" Type="http://schemas.openxmlformats.org/officeDocument/2006/relationships/slideLayout" Target="../slideLayouts/slideLayout529.xml"/><Relationship Id="rId7" Type="http://schemas.openxmlformats.org/officeDocument/2006/relationships/slideLayout" Target="../slideLayouts/slideLayout530.xml"/><Relationship Id="rId8" Type="http://schemas.openxmlformats.org/officeDocument/2006/relationships/slideLayout" Target="../slideLayouts/slideLayout531.xml"/><Relationship Id="rId9" Type="http://schemas.openxmlformats.org/officeDocument/2006/relationships/slideLayout" Target="../slideLayouts/slideLayout532.xml"/><Relationship Id="rId10" Type="http://schemas.openxmlformats.org/officeDocument/2006/relationships/slideLayout" Target="../slideLayouts/slideLayout53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5.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45.xml"/><Relationship Id="rId12" Type="http://schemas.openxmlformats.org/officeDocument/2006/relationships/theme" Target="../theme/theme50.xml"/><Relationship Id="rId13" Type="http://schemas.openxmlformats.org/officeDocument/2006/relationships/image" Target="../media/image1.png"/><Relationship Id="rId1" Type="http://schemas.openxmlformats.org/officeDocument/2006/relationships/slideLayout" Target="../slideLayouts/slideLayout535.xml"/><Relationship Id="rId2" Type="http://schemas.openxmlformats.org/officeDocument/2006/relationships/slideLayout" Target="../slideLayouts/slideLayout536.xml"/><Relationship Id="rId3" Type="http://schemas.openxmlformats.org/officeDocument/2006/relationships/slideLayout" Target="../slideLayouts/slideLayout537.xml"/><Relationship Id="rId4" Type="http://schemas.openxmlformats.org/officeDocument/2006/relationships/slideLayout" Target="../slideLayouts/slideLayout538.xml"/><Relationship Id="rId5" Type="http://schemas.openxmlformats.org/officeDocument/2006/relationships/slideLayout" Target="../slideLayouts/slideLayout539.xml"/><Relationship Id="rId6" Type="http://schemas.openxmlformats.org/officeDocument/2006/relationships/slideLayout" Target="../slideLayouts/slideLayout540.xml"/><Relationship Id="rId7" Type="http://schemas.openxmlformats.org/officeDocument/2006/relationships/slideLayout" Target="../slideLayouts/slideLayout541.xml"/><Relationship Id="rId8" Type="http://schemas.openxmlformats.org/officeDocument/2006/relationships/slideLayout" Target="../slideLayouts/slideLayout542.xml"/><Relationship Id="rId9" Type="http://schemas.openxmlformats.org/officeDocument/2006/relationships/slideLayout" Target="../slideLayouts/slideLayout543.xml"/><Relationship Id="rId10" Type="http://schemas.openxmlformats.org/officeDocument/2006/relationships/slideLayout" Target="../slideLayouts/slideLayout544.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56.xml"/><Relationship Id="rId12" Type="http://schemas.openxmlformats.org/officeDocument/2006/relationships/theme" Target="../theme/theme51.xml"/><Relationship Id="rId1" Type="http://schemas.openxmlformats.org/officeDocument/2006/relationships/slideLayout" Target="../slideLayouts/slideLayout546.xml"/><Relationship Id="rId2" Type="http://schemas.openxmlformats.org/officeDocument/2006/relationships/slideLayout" Target="../slideLayouts/slideLayout547.xml"/><Relationship Id="rId3" Type="http://schemas.openxmlformats.org/officeDocument/2006/relationships/slideLayout" Target="../slideLayouts/slideLayout548.xml"/><Relationship Id="rId4" Type="http://schemas.openxmlformats.org/officeDocument/2006/relationships/slideLayout" Target="../slideLayouts/slideLayout549.xml"/><Relationship Id="rId5" Type="http://schemas.openxmlformats.org/officeDocument/2006/relationships/slideLayout" Target="../slideLayouts/slideLayout550.xml"/><Relationship Id="rId6" Type="http://schemas.openxmlformats.org/officeDocument/2006/relationships/slideLayout" Target="../slideLayouts/slideLayout551.xml"/><Relationship Id="rId7" Type="http://schemas.openxmlformats.org/officeDocument/2006/relationships/slideLayout" Target="../slideLayouts/slideLayout552.xml"/><Relationship Id="rId8" Type="http://schemas.openxmlformats.org/officeDocument/2006/relationships/slideLayout" Target="../slideLayouts/slideLayout553.xml"/><Relationship Id="rId9" Type="http://schemas.openxmlformats.org/officeDocument/2006/relationships/slideLayout" Target="../slideLayouts/slideLayout554.xml"/><Relationship Id="rId10" Type="http://schemas.openxmlformats.org/officeDocument/2006/relationships/slideLayout" Target="../slideLayouts/slideLayout555.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567.xml"/><Relationship Id="rId12" Type="http://schemas.openxmlformats.org/officeDocument/2006/relationships/theme" Target="../theme/theme52.xml"/><Relationship Id="rId13" Type="http://schemas.openxmlformats.org/officeDocument/2006/relationships/image" Target="../media/image1.png"/><Relationship Id="rId1" Type="http://schemas.openxmlformats.org/officeDocument/2006/relationships/slideLayout" Target="../slideLayouts/slideLayout557.xml"/><Relationship Id="rId2" Type="http://schemas.openxmlformats.org/officeDocument/2006/relationships/slideLayout" Target="../slideLayouts/slideLayout558.xml"/><Relationship Id="rId3" Type="http://schemas.openxmlformats.org/officeDocument/2006/relationships/slideLayout" Target="../slideLayouts/slideLayout559.xml"/><Relationship Id="rId4" Type="http://schemas.openxmlformats.org/officeDocument/2006/relationships/slideLayout" Target="../slideLayouts/slideLayout560.xml"/><Relationship Id="rId5" Type="http://schemas.openxmlformats.org/officeDocument/2006/relationships/slideLayout" Target="../slideLayouts/slideLayout561.xml"/><Relationship Id="rId6" Type="http://schemas.openxmlformats.org/officeDocument/2006/relationships/slideLayout" Target="../slideLayouts/slideLayout562.xml"/><Relationship Id="rId7" Type="http://schemas.openxmlformats.org/officeDocument/2006/relationships/slideLayout" Target="../slideLayouts/slideLayout563.xml"/><Relationship Id="rId8" Type="http://schemas.openxmlformats.org/officeDocument/2006/relationships/slideLayout" Target="../slideLayouts/slideLayout564.xml"/><Relationship Id="rId9" Type="http://schemas.openxmlformats.org/officeDocument/2006/relationships/slideLayout" Target="../slideLayouts/slideLayout565.xml"/><Relationship Id="rId10" Type="http://schemas.openxmlformats.org/officeDocument/2006/relationships/slideLayout" Target="../slideLayouts/slideLayout566.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78.xml"/><Relationship Id="rId12" Type="http://schemas.openxmlformats.org/officeDocument/2006/relationships/theme" Target="../theme/theme53.xml"/><Relationship Id="rId1" Type="http://schemas.openxmlformats.org/officeDocument/2006/relationships/slideLayout" Target="../slideLayouts/slideLayout568.xml"/><Relationship Id="rId2" Type="http://schemas.openxmlformats.org/officeDocument/2006/relationships/slideLayout" Target="../slideLayouts/slideLayout569.xml"/><Relationship Id="rId3" Type="http://schemas.openxmlformats.org/officeDocument/2006/relationships/slideLayout" Target="../slideLayouts/slideLayout570.xml"/><Relationship Id="rId4" Type="http://schemas.openxmlformats.org/officeDocument/2006/relationships/slideLayout" Target="../slideLayouts/slideLayout571.xml"/><Relationship Id="rId5" Type="http://schemas.openxmlformats.org/officeDocument/2006/relationships/slideLayout" Target="../slideLayouts/slideLayout572.xml"/><Relationship Id="rId6" Type="http://schemas.openxmlformats.org/officeDocument/2006/relationships/slideLayout" Target="../slideLayouts/slideLayout573.xml"/><Relationship Id="rId7" Type="http://schemas.openxmlformats.org/officeDocument/2006/relationships/slideLayout" Target="../slideLayouts/slideLayout574.xml"/><Relationship Id="rId8" Type="http://schemas.openxmlformats.org/officeDocument/2006/relationships/slideLayout" Target="../slideLayouts/slideLayout575.xml"/><Relationship Id="rId9" Type="http://schemas.openxmlformats.org/officeDocument/2006/relationships/slideLayout" Target="../slideLayouts/slideLayout576.xml"/><Relationship Id="rId10" Type="http://schemas.openxmlformats.org/officeDocument/2006/relationships/slideLayout" Target="../slideLayouts/slideLayout577.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589.xml"/><Relationship Id="rId12" Type="http://schemas.openxmlformats.org/officeDocument/2006/relationships/slideLayout" Target="../slideLayouts/slideLayout590.xml"/><Relationship Id="rId13" Type="http://schemas.openxmlformats.org/officeDocument/2006/relationships/theme" Target="../theme/theme54.xml"/><Relationship Id="rId14" Type="http://schemas.openxmlformats.org/officeDocument/2006/relationships/image" Target="../media/image1.png"/><Relationship Id="rId1" Type="http://schemas.openxmlformats.org/officeDocument/2006/relationships/slideLayout" Target="../slideLayouts/slideLayout579.xml"/><Relationship Id="rId2" Type="http://schemas.openxmlformats.org/officeDocument/2006/relationships/slideLayout" Target="../slideLayouts/slideLayout580.xml"/><Relationship Id="rId3" Type="http://schemas.openxmlformats.org/officeDocument/2006/relationships/slideLayout" Target="../slideLayouts/slideLayout581.xml"/><Relationship Id="rId4" Type="http://schemas.openxmlformats.org/officeDocument/2006/relationships/slideLayout" Target="../slideLayouts/slideLayout582.xml"/><Relationship Id="rId5" Type="http://schemas.openxmlformats.org/officeDocument/2006/relationships/slideLayout" Target="../slideLayouts/slideLayout583.xml"/><Relationship Id="rId6" Type="http://schemas.openxmlformats.org/officeDocument/2006/relationships/slideLayout" Target="../slideLayouts/slideLayout584.xml"/><Relationship Id="rId7" Type="http://schemas.openxmlformats.org/officeDocument/2006/relationships/slideLayout" Target="../slideLayouts/slideLayout585.xml"/><Relationship Id="rId8" Type="http://schemas.openxmlformats.org/officeDocument/2006/relationships/slideLayout" Target="../slideLayouts/slideLayout586.xml"/><Relationship Id="rId9" Type="http://schemas.openxmlformats.org/officeDocument/2006/relationships/slideLayout" Target="../slideLayouts/slideLayout587.xml"/><Relationship Id="rId10" Type="http://schemas.openxmlformats.org/officeDocument/2006/relationships/slideLayout" Target="../slideLayouts/slideLayout588.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01.xml"/><Relationship Id="rId12" Type="http://schemas.openxmlformats.org/officeDocument/2006/relationships/slideLayout" Target="../slideLayouts/slideLayout602.xml"/><Relationship Id="rId13" Type="http://schemas.openxmlformats.org/officeDocument/2006/relationships/theme" Target="../theme/theme55.xml"/><Relationship Id="rId14" Type="http://schemas.openxmlformats.org/officeDocument/2006/relationships/image" Target="../media/image1.png"/><Relationship Id="rId1" Type="http://schemas.openxmlformats.org/officeDocument/2006/relationships/slideLayout" Target="../slideLayouts/slideLayout591.xml"/><Relationship Id="rId2" Type="http://schemas.openxmlformats.org/officeDocument/2006/relationships/slideLayout" Target="../slideLayouts/slideLayout592.xml"/><Relationship Id="rId3" Type="http://schemas.openxmlformats.org/officeDocument/2006/relationships/slideLayout" Target="../slideLayouts/slideLayout593.xml"/><Relationship Id="rId4" Type="http://schemas.openxmlformats.org/officeDocument/2006/relationships/slideLayout" Target="../slideLayouts/slideLayout594.xml"/><Relationship Id="rId5" Type="http://schemas.openxmlformats.org/officeDocument/2006/relationships/slideLayout" Target="../slideLayouts/slideLayout595.xml"/><Relationship Id="rId6" Type="http://schemas.openxmlformats.org/officeDocument/2006/relationships/slideLayout" Target="../slideLayouts/slideLayout596.xml"/><Relationship Id="rId7" Type="http://schemas.openxmlformats.org/officeDocument/2006/relationships/slideLayout" Target="../slideLayouts/slideLayout597.xml"/><Relationship Id="rId8" Type="http://schemas.openxmlformats.org/officeDocument/2006/relationships/slideLayout" Target="../slideLayouts/slideLayout598.xml"/><Relationship Id="rId9" Type="http://schemas.openxmlformats.org/officeDocument/2006/relationships/slideLayout" Target="../slideLayouts/slideLayout599.xml"/><Relationship Id="rId10" Type="http://schemas.openxmlformats.org/officeDocument/2006/relationships/slideLayout" Target="../slideLayouts/slideLayout600.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13.xml"/><Relationship Id="rId12" Type="http://schemas.openxmlformats.org/officeDocument/2006/relationships/theme" Target="../theme/theme56.xml"/><Relationship Id="rId13" Type="http://schemas.openxmlformats.org/officeDocument/2006/relationships/image" Target="../media/image1.png"/><Relationship Id="rId1" Type="http://schemas.openxmlformats.org/officeDocument/2006/relationships/slideLayout" Target="../slideLayouts/slideLayout603.xml"/><Relationship Id="rId2" Type="http://schemas.openxmlformats.org/officeDocument/2006/relationships/slideLayout" Target="../slideLayouts/slideLayout604.xml"/><Relationship Id="rId3" Type="http://schemas.openxmlformats.org/officeDocument/2006/relationships/slideLayout" Target="../slideLayouts/slideLayout605.xml"/><Relationship Id="rId4" Type="http://schemas.openxmlformats.org/officeDocument/2006/relationships/slideLayout" Target="../slideLayouts/slideLayout606.xml"/><Relationship Id="rId5" Type="http://schemas.openxmlformats.org/officeDocument/2006/relationships/slideLayout" Target="../slideLayouts/slideLayout607.xml"/><Relationship Id="rId6" Type="http://schemas.openxmlformats.org/officeDocument/2006/relationships/slideLayout" Target="../slideLayouts/slideLayout608.xml"/><Relationship Id="rId7" Type="http://schemas.openxmlformats.org/officeDocument/2006/relationships/slideLayout" Target="../slideLayouts/slideLayout609.xml"/><Relationship Id="rId8" Type="http://schemas.openxmlformats.org/officeDocument/2006/relationships/slideLayout" Target="../slideLayouts/slideLayout610.xml"/><Relationship Id="rId9" Type="http://schemas.openxmlformats.org/officeDocument/2006/relationships/slideLayout" Target="../slideLayouts/slideLayout611.xml"/><Relationship Id="rId10" Type="http://schemas.openxmlformats.org/officeDocument/2006/relationships/slideLayout" Target="../slideLayouts/slideLayout612.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24.xml"/><Relationship Id="rId12" Type="http://schemas.openxmlformats.org/officeDocument/2006/relationships/theme" Target="../theme/theme57.xml"/><Relationship Id="rId1" Type="http://schemas.openxmlformats.org/officeDocument/2006/relationships/slideLayout" Target="../slideLayouts/slideLayout614.xml"/><Relationship Id="rId2" Type="http://schemas.openxmlformats.org/officeDocument/2006/relationships/slideLayout" Target="../slideLayouts/slideLayout615.xml"/><Relationship Id="rId3" Type="http://schemas.openxmlformats.org/officeDocument/2006/relationships/slideLayout" Target="../slideLayouts/slideLayout616.xml"/><Relationship Id="rId4" Type="http://schemas.openxmlformats.org/officeDocument/2006/relationships/slideLayout" Target="../slideLayouts/slideLayout617.xml"/><Relationship Id="rId5" Type="http://schemas.openxmlformats.org/officeDocument/2006/relationships/slideLayout" Target="../slideLayouts/slideLayout618.xml"/><Relationship Id="rId6" Type="http://schemas.openxmlformats.org/officeDocument/2006/relationships/slideLayout" Target="../slideLayouts/slideLayout619.xml"/><Relationship Id="rId7" Type="http://schemas.openxmlformats.org/officeDocument/2006/relationships/slideLayout" Target="../slideLayouts/slideLayout620.xml"/><Relationship Id="rId8" Type="http://schemas.openxmlformats.org/officeDocument/2006/relationships/slideLayout" Target="../slideLayouts/slideLayout621.xml"/><Relationship Id="rId9" Type="http://schemas.openxmlformats.org/officeDocument/2006/relationships/slideLayout" Target="../slideLayouts/slideLayout622.xml"/><Relationship Id="rId10" Type="http://schemas.openxmlformats.org/officeDocument/2006/relationships/slideLayout" Target="../slideLayouts/slideLayout62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9.xml"/><Relationship Id="rId13" Type="http://schemas.openxmlformats.org/officeDocument/2006/relationships/image" Target="../media/image1.png"/><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55D46416-474E-184B-A5AD-7D0BC91A8C60}"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25344"/>
            <a:ext cx="1080120" cy="312522"/>
          </a:xfrm>
          <a:prstGeom prst="rect">
            <a:avLst/>
          </a:prstGeom>
        </p:spPr>
      </p:pic>
    </p:spTree>
    <p:extLst>
      <p:ext uri="{BB962C8B-B14F-4D97-AF65-F5344CB8AC3E}">
        <p14:creationId xmlns:p14="http://schemas.microsoft.com/office/powerpoint/2010/main" val="1194972499"/>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00800"/>
            <a:ext cx="2133600" cy="320675"/>
          </a:xfrm>
          <a:prstGeom prst="rect">
            <a:avLst/>
          </a:prstGeom>
        </p:spPr>
        <p:txBody>
          <a:bodyPr vert="horz" lIns="91440" tIns="45720" rIns="91440" bIns="45720" rtlCol="0" anchor="ctr"/>
          <a:lstStyle>
            <a:lvl1pPr algn="r">
              <a:defRPr sz="1200">
                <a:solidFill>
                  <a:schemeClr val="tx1">
                    <a:tint val="75000"/>
                  </a:schemeClr>
                </a:solidFill>
              </a:defRPr>
            </a:lvl1p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5875532"/>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421908338"/>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00800"/>
            <a:ext cx="2133600" cy="320675"/>
          </a:xfrm>
          <a:prstGeom prst="rect">
            <a:avLst/>
          </a:prstGeom>
        </p:spPr>
        <p:txBody>
          <a:bodyPr vert="horz" lIns="91440" tIns="45720" rIns="91440" bIns="45720" rtlCol="0" anchor="ctr"/>
          <a:lstStyle>
            <a:lvl1pPr algn="r">
              <a:defRPr sz="1200">
                <a:solidFill>
                  <a:schemeClr val="tx1"/>
                </a:solidFill>
              </a:defRPr>
            </a:lvl1p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000163661"/>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962588909"/>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70183243"/>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262455760"/>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C7E841-AE8A-4D48-907F-BD90423245B6}" type="datetime1">
              <a:rPr lang="en-US" smtClean="0">
                <a:solidFill>
                  <a:prstClr val="black">
                    <a:tint val="75000"/>
                  </a:prstClr>
                </a:solidFill>
                <a:latin typeface="Calibri"/>
              </a:rPr>
              <a:pPr defTabSz="457200"/>
              <a:t>7/4/13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pPr defTabSz="457200"/>
            <a:fld id="{938804F6-1EC8-4F45-958E-1A743EB96386}" type="slidenum">
              <a:rPr lang="en-US" smtClean="0">
                <a:latin typeface="Calibri"/>
              </a:rPr>
              <a:pPr defTabSz="457200"/>
              <a:t>‹#›</a:t>
            </a:fld>
            <a:endParaRPr lang="en-US">
              <a:latin typeface="Calibri"/>
            </a:endParaRPr>
          </a:p>
        </p:txBody>
      </p:sp>
      <p:pic>
        <p:nvPicPr>
          <p:cNvPr id="7" name="Picture 6"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625286780"/>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00800"/>
            <a:ext cx="2133600" cy="320675"/>
          </a:xfrm>
          <a:prstGeom prst="rect">
            <a:avLst/>
          </a:prstGeom>
        </p:spPr>
        <p:txBody>
          <a:bodyPr vert="horz" lIns="91440" tIns="45720" rIns="91440" bIns="45720" rtlCol="0" anchor="ctr"/>
          <a:lstStyle>
            <a:lvl1pPr algn="r">
              <a:defRPr sz="1200">
                <a:solidFill>
                  <a:schemeClr val="tx1"/>
                </a:solidFill>
              </a:defRPr>
            </a:lvl1p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01808473"/>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494392997"/>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923615628"/>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36232708"/>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386331085"/>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19100" y="196850"/>
            <a:ext cx="80772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title style</a:t>
            </a:r>
          </a:p>
        </p:txBody>
      </p:sp>
      <p:sp>
        <p:nvSpPr>
          <p:cNvPr id="2050" name="Rectangle 2"/>
          <p:cNvSpPr>
            <a:spLocks noGrp="1" noChangeArrowheads="1"/>
          </p:cNvSpPr>
          <p:nvPr>
            <p:ph type="body" idx="1"/>
          </p:nvPr>
        </p:nvSpPr>
        <p:spPr bwMode="auto">
          <a:xfrm>
            <a:off x="419100" y="1047750"/>
            <a:ext cx="8077200" cy="517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text styles</a:t>
            </a:r>
          </a:p>
          <a:p>
            <a:pPr lvl="1"/>
            <a:r>
              <a:rPr lang="en-US">
                <a:sym typeface="Myriad Pro Bold Cond" charset="0"/>
              </a:rPr>
              <a:t>Second level</a:t>
            </a:r>
          </a:p>
          <a:p>
            <a:pPr lvl="2"/>
            <a:r>
              <a:rPr lang="en-US">
                <a:sym typeface="Myriad Pro Bold Cond" charset="0"/>
              </a:rPr>
              <a:t>Third level</a:t>
            </a:r>
          </a:p>
          <a:p>
            <a:pPr lvl="3"/>
            <a:r>
              <a:rPr lang="en-US">
                <a:sym typeface="Myriad Pro Bold Cond" charset="0"/>
              </a:rPr>
              <a:t>Fourth level</a:t>
            </a:r>
          </a:p>
          <a:p>
            <a:pPr lvl="4"/>
            <a:r>
              <a:rPr lang="en-US">
                <a:sym typeface="Myriad Pro Bold Cond" charset="0"/>
              </a:rPr>
              <a:t>Fifth level</a:t>
            </a:r>
          </a:p>
        </p:txBody>
      </p:sp>
    </p:spTree>
    <p:extLst>
      <p:ext uri="{BB962C8B-B14F-4D97-AF65-F5344CB8AC3E}">
        <p14:creationId xmlns:p14="http://schemas.microsoft.com/office/powerpoint/2010/main" val="3522116465"/>
      </p:ext>
    </p:extLst>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Lst>
  <p:transition xmlns:p14="http://schemas.microsoft.com/office/powerpoint/2010/main"/>
  <p:txStyles>
    <p:titleStyle>
      <a:lvl1pPr algn="l" rtl="0" fontAlgn="base">
        <a:spcBef>
          <a:spcPct val="0"/>
        </a:spcBef>
        <a:spcAft>
          <a:spcPct val="0"/>
        </a:spcAft>
        <a:defRPr sz="4200">
          <a:solidFill>
            <a:schemeClr val="tx1"/>
          </a:solidFill>
          <a:latin typeface="+mj-lt"/>
          <a:ea typeface="+mj-ea"/>
          <a:cs typeface="+mj-cs"/>
          <a:sym typeface="Myriad Pro Bold Cond" charset="0"/>
        </a:defRPr>
      </a:lvl1pPr>
      <a:lvl2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2pPr>
      <a:lvl3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3pPr>
      <a:lvl4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4pPr>
      <a:lvl5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5pPr>
      <a:lvl6pPr marL="2286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6pPr>
      <a:lvl7pPr marL="4572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7pPr>
      <a:lvl8pPr marL="6858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8pPr>
      <a:lvl9pPr marL="9144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9pPr>
    </p:titleStyle>
    <p:bodyStyle>
      <a:lvl1pPr marL="400050" indent="-400050" algn="l" rtl="0" fontAlgn="base">
        <a:spcBef>
          <a:spcPts val="700"/>
        </a:spcBef>
        <a:spcAft>
          <a:spcPct val="0"/>
        </a:spcAft>
        <a:buSzPct val="120000"/>
        <a:buFont typeface="Lucida Grande" charset="0"/>
        <a:buChar char="▪"/>
        <a:defRPr sz="2800">
          <a:solidFill>
            <a:schemeClr val="tx1"/>
          </a:solidFill>
          <a:latin typeface="+mn-lt"/>
          <a:ea typeface="+mn-ea"/>
          <a:cs typeface="+mn-cs"/>
          <a:sym typeface="Myriad Pro Bold Cond" charset="0"/>
        </a:defRPr>
      </a:lvl1pPr>
      <a:lvl2pPr marL="6921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2pPr>
      <a:lvl3pPr marL="10287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3pPr>
      <a:lvl4pPr marL="13589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4pPr>
      <a:lvl5pPr marL="16954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5pPr>
      <a:lvl6pPr marL="19240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6pPr>
      <a:lvl7pPr marL="21526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7pPr>
      <a:lvl8pPr marL="23812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8pPr>
      <a:lvl9pPr marL="26098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1E2B0-9580-443F-A6BA-B15F0931263F}"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0186169"/>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91815299"/>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1084451837"/>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5321066"/>
      </p:ext>
    </p:extLst>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userDrawn="1"/>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2000" smtClean="0">
                <a:solidFill>
                  <a:prstClr val="black"/>
                </a:solidFill>
                <a:latin typeface="Calibri"/>
              </a:rPr>
              <a:pPr algn="ctr"/>
              <a:t>‹#›</a:t>
            </a:fld>
            <a:endParaRPr lang="en-US" sz="2000">
              <a:solidFill>
                <a:prstClr val="black"/>
              </a:solidFill>
              <a:latin typeface="Calibri"/>
            </a:endParaRPr>
          </a:p>
        </p:txBody>
      </p:sp>
    </p:spTree>
    <p:extLst>
      <p:ext uri="{BB962C8B-B14F-4D97-AF65-F5344CB8AC3E}">
        <p14:creationId xmlns:p14="http://schemas.microsoft.com/office/powerpoint/2010/main" val="1991637025"/>
      </p:ext>
    </p:extLst>
  </p:cSld>
  <p:clrMap bg1="lt1" tx1="dk1" bg2="lt2" tx2="dk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 id="2147484575" r:id="rId5"/>
    <p:sldLayoutId id="2147484576" r:id="rId6"/>
    <p:sldLayoutId id="2147484577" r:id="rId7"/>
    <p:sldLayoutId id="2147484578" r:id="rId8"/>
    <p:sldLayoutId id="2147484579" r:id="rId9"/>
    <p:sldLayoutId id="2147484580" r:id="rId10"/>
    <p:sldLayoutId id="2147484581"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userDrawn="1"/>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2000" smtClean="0">
                <a:solidFill>
                  <a:prstClr val="black"/>
                </a:solidFill>
                <a:latin typeface="Calibri"/>
              </a:rPr>
              <a:pPr algn="ctr"/>
              <a:t>‹#›</a:t>
            </a:fld>
            <a:endParaRPr lang="en-US" sz="2000">
              <a:solidFill>
                <a:prstClr val="black"/>
              </a:solidFill>
              <a:latin typeface="Calibri"/>
            </a:endParaRPr>
          </a:p>
        </p:txBody>
      </p:sp>
    </p:spTree>
    <p:extLst>
      <p:ext uri="{BB962C8B-B14F-4D97-AF65-F5344CB8AC3E}">
        <p14:creationId xmlns:p14="http://schemas.microsoft.com/office/powerpoint/2010/main" val="1032168789"/>
      </p:ext>
    </p:extLst>
  </p:cSld>
  <p:clrMap bg1="lt1" tx1="dk1" bg2="lt2" tx2="dk2" accent1="accent1" accent2="accent2" accent3="accent3" accent4="accent4" accent5="accent5" accent6="accent6" hlink="hlink" folHlink="folHlink"/>
  <p:sldLayoutIdLst>
    <p:sldLayoutId id="2147484583" r:id="rId1"/>
    <p:sldLayoutId id="2147484584" r:id="rId2"/>
    <p:sldLayoutId id="2147484585" r:id="rId3"/>
    <p:sldLayoutId id="2147484586" r:id="rId4"/>
    <p:sldLayoutId id="2147484587" r:id="rId5"/>
    <p:sldLayoutId id="2147484588" r:id="rId6"/>
    <p:sldLayoutId id="2147484589" r:id="rId7"/>
    <p:sldLayoutId id="2147484590" r:id="rId8"/>
    <p:sldLayoutId id="2147484591" r:id="rId9"/>
    <p:sldLayoutId id="2147484592" r:id="rId10"/>
    <p:sldLayoutId id="2147484593"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userDrawn="1"/>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2000" smtClean="0">
                <a:solidFill>
                  <a:prstClr val="black"/>
                </a:solidFill>
                <a:latin typeface="Calibri"/>
              </a:rPr>
              <a:pPr algn="ctr"/>
              <a:t>‹#›</a:t>
            </a:fld>
            <a:endParaRPr lang="en-US" sz="2000">
              <a:solidFill>
                <a:prstClr val="black"/>
              </a:solidFill>
              <a:latin typeface="Calibri"/>
            </a:endParaRPr>
          </a:p>
        </p:txBody>
      </p:sp>
    </p:spTree>
    <p:extLst>
      <p:ext uri="{BB962C8B-B14F-4D97-AF65-F5344CB8AC3E}">
        <p14:creationId xmlns:p14="http://schemas.microsoft.com/office/powerpoint/2010/main" val="2927704388"/>
      </p:ext>
    </p:extLst>
  </p:cSld>
  <p:clrMap bg1="lt1" tx1="dk1" bg2="lt2" tx2="dk2" accent1="accent1" accent2="accent2" accent3="accent3" accent4="accent4" accent5="accent5" accent6="accent6" hlink="hlink" folHlink="folHlink"/>
  <p:sldLayoutIdLst>
    <p:sldLayoutId id="2147484595" r:id="rId1"/>
    <p:sldLayoutId id="2147484596" r:id="rId2"/>
    <p:sldLayoutId id="2147484597" r:id="rId3"/>
    <p:sldLayoutId id="2147484598" r:id="rId4"/>
    <p:sldLayoutId id="2147484599" r:id="rId5"/>
    <p:sldLayoutId id="2147484600" r:id="rId6"/>
    <p:sldLayoutId id="2147484601" r:id="rId7"/>
    <p:sldLayoutId id="2147484602" r:id="rId8"/>
    <p:sldLayoutId id="2147484603" r:id="rId9"/>
    <p:sldLayoutId id="2147484604" r:id="rId10"/>
    <p:sldLayoutId id="2147484605"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userDrawn="1"/>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2000" smtClean="0">
                <a:solidFill>
                  <a:prstClr val="black"/>
                </a:solidFill>
                <a:latin typeface="Calibri"/>
              </a:rPr>
              <a:pPr algn="ctr"/>
              <a:t>‹#›</a:t>
            </a:fld>
            <a:endParaRPr lang="en-US" sz="2000">
              <a:solidFill>
                <a:prstClr val="black"/>
              </a:solidFill>
              <a:latin typeface="Calibri"/>
            </a:endParaRPr>
          </a:p>
        </p:txBody>
      </p:sp>
    </p:spTree>
    <p:extLst>
      <p:ext uri="{BB962C8B-B14F-4D97-AF65-F5344CB8AC3E}">
        <p14:creationId xmlns:p14="http://schemas.microsoft.com/office/powerpoint/2010/main" val="1392298973"/>
      </p:ext>
    </p:extLst>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7/4/13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userDrawn="1"/>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2000" smtClean="0">
                <a:solidFill>
                  <a:prstClr val="black"/>
                </a:solidFill>
                <a:latin typeface="Calibri"/>
              </a:rPr>
              <a:pPr algn="ctr"/>
              <a:t>‹#›</a:t>
            </a:fld>
            <a:endParaRPr lang="en-US" sz="2000">
              <a:solidFill>
                <a:prstClr val="black"/>
              </a:solidFill>
              <a:latin typeface="Calibri"/>
            </a:endParaRPr>
          </a:p>
        </p:txBody>
      </p:sp>
    </p:spTree>
    <p:extLst>
      <p:ext uri="{BB962C8B-B14F-4D97-AF65-F5344CB8AC3E}">
        <p14:creationId xmlns:p14="http://schemas.microsoft.com/office/powerpoint/2010/main" val="2799523854"/>
      </p:ext>
    </p:extLst>
  </p:cSld>
  <p:clrMap bg1="lt1" tx1="dk1" bg2="lt2" tx2="dk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 id="2147484624" r:id="rId6"/>
    <p:sldLayoutId id="2147484625" r:id="rId7"/>
    <p:sldLayoutId id="2147484626" r:id="rId8"/>
    <p:sldLayoutId id="2147484627" r:id="rId9"/>
    <p:sldLayoutId id="2147484628" r:id="rId10"/>
    <p:sldLayoutId id="2147484629"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61136409"/>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46060081"/>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2CE593E5-F38D-FD40-A93F-456A3E799E50}" type="datetime1">
              <a:rPr lang="en-US">
                <a:solidFill>
                  <a:prstClr val="black">
                    <a:tint val="75000"/>
                  </a:prstClr>
                </a:solidFill>
                <a:latin typeface="Calibri"/>
              </a:rPr>
              <a:pPr defTabSz="457200">
                <a:defRPr/>
              </a:pPr>
              <a:t>7/4/13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2000" smtClean="0">
                <a:solidFill>
                  <a:schemeClr val="tx1">
                    <a:tint val="75000"/>
                  </a:schemeClr>
                </a:solidFill>
                <a:latin typeface="+mn-lt"/>
                <a:ea typeface="+mn-ea"/>
                <a:cs typeface="+mn-cs"/>
              </a:defRPr>
            </a:lvl1pPr>
          </a:lstStyle>
          <a:p>
            <a:pPr defTabSz="457200">
              <a:defRPr/>
            </a:pPr>
            <a:fld id="{8A7AAB5F-675F-1E47-950A-8D7D15C05443}" type="slidenum">
              <a:rPr lang="en-US">
                <a:solidFill>
                  <a:prstClr val="black">
                    <a:tint val="75000"/>
                  </a:prstClr>
                </a:solidFill>
                <a:latin typeface="Calibri"/>
              </a:rPr>
              <a:pPr defTabSz="457200">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54239660"/>
      </p:ext>
    </p:extLst>
  </p:cSld>
  <p:clrMap bg1="lt1" tx1="dk1" bg2="lt2" tx2="dk2" accent1="accent1" accent2="accent2" accent3="accent3" accent4="accent4" accent5="accent5" accent6="accent6" hlink="hlink" folHlink="folHlink"/>
  <p:sldLayoutIdLst>
    <p:sldLayoutId id="2147484655" r:id="rId1"/>
    <p:sldLayoutId id="2147484656" r:id="rId2"/>
    <p:sldLayoutId id="2147484657" r:id="rId3"/>
    <p:sldLayoutId id="2147484658" r:id="rId4"/>
    <p:sldLayoutId id="2147484659" r:id="rId5"/>
    <p:sldLayoutId id="2147484660" r:id="rId6"/>
    <p:sldLayoutId id="2147484661" r:id="rId7"/>
    <p:sldLayoutId id="2147484662" r:id="rId8"/>
    <p:sldLayoutId id="2147484663" r:id="rId9"/>
    <p:sldLayoutId id="2147484664" r:id="rId10"/>
    <p:sldLayoutId id="2147484665" r:id="rId11"/>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09015987"/>
      </p:ext>
    </p:extLst>
  </p:cSld>
  <p:clrMap bg1="lt1" tx1="dk1" bg2="lt2" tx2="dk2" accent1="accent1" accent2="accent2" accent3="accent3" accent4="accent4" accent5="accent5" accent6="accent6" hlink="hlink" folHlink="folHlink"/>
  <p:sldLayoutIdLst>
    <p:sldLayoutId id="2147484667" r:id="rId1"/>
    <p:sldLayoutId id="2147484668" r:id="rId2"/>
    <p:sldLayoutId id="2147484669" r:id="rId3"/>
    <p:sldLayoutId id="2147484670" r:id="rId4"/>
    <p:sldLayoutId id="2147484671" r:id="rId5"/>
    <p:sldLayoutId id="2147484672" r:id="rId6"/>
    <p:sldLayoutId id="2147484673" r:id="rId7"/>
    <p:sldLayoutId id="2147484674" r:id="rId8"/>
    <p:sldLayoutId id="2147484675" r:id="rId9"/>
    <p:sldLayoutId id="2147484676" r:id="rId10"/>
    <p:sldLayoutId id="21474846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Freeform 7"/>
          <p:cNvSpPr>
            <a:spLocks noChangeArrowheads="1"/>
          </p:cNvSpPr>
          <p:nvPr/>
        </p:nvSpPr>
        <p:spPr bwMode="auto">
          <a:xfrm>
            <a:off x="457200" y="500063"/>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39"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40"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41"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42"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j-lt"/>
                <a:ea typeface="+mn-ea"/>
                <a:cs typeface="+mn-cs"/>
              </a:defRPr>
            </a:lvl1pPr>
          </a:lstStyle>
          <a:p>
            <a:pPr fontAlgn="base">
              <a:spcBef>
                <a:spcPct val="0"/>
              </a:spcBef>
              <a:spcAft>
                <a:spcPct val="0"/>
              </a:spcAft>
              <a:defRPr/>
            </a:pPr>
            <a:r>
              <a:rPr lang="en-US">
                <a:solidFill>
                  <a:srgbClr val="000000"/>
                </a:solidFill>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Garamond" charset="0"/>
              </a:defRPr>
            </a:lvl1pPr>
          </a:lstStyle>
          <a:p>
            <a:pPr fontAlgn="base">
              <a:spcBef>
                <a:spcPct val="0"/>
              </a:spcBef>
              <a:spcAft>
                <a:spcPct val="0"/>
              </a:spcAft>
              <a:defRPr/>
            </a:pPr>
            <a:fld id="{777C48D1-0A2D-6448-BAD7-D50BFB3AECB5}"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2620585990"/>
      </p:ext>
    </p:extLst>
  </p:cSld>
  <p:clrMap bg1="lt1" tx1="dk1" bg2="lt2" tx2="dk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63" name="Rectangle 1027"/>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defRPr/>
            </a:pPr>
            <a:fld id="{82B7CA05-D08B-324A-B21A-98259EFDA3FC}"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
        <p:nvSpPr>
          <p:cNvPr id="143366"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367"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43368"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210943"/>
      </p:ext>
    </p:extLst>
  </p:cSld>
  <p:clrMap bg1="lt1" tx1="dk1" bg2="lt2" tx2="dk2" accent1="accent1" accent2="accent2" accent3="accent3" accent4="accent4" accent5="accent5" accent6="accent6" hlink="hlink" folHlink="folHlink"/>
  <p:sldLayoutIdLst>
    <p:sldLayoutId id="2147484691" r:id="rId1"/>
    <p:sldLayoutId id="2147484692" r:id="rId2"/>
    <p:sldLayoutId id="2147484693" r:id="rId3"/>
    <p:sldLayoutId id="2147484694" r:id="rId4"/>
    <p:sldLayoutId id="2147484695" r:id="rId5"/>
    <p:sldLayoutId id="2147484696" r:id="rId6"/>
    <p:sldLayoutId id="2147484697" r:id="rId7"/>
    <p:sldLayoutId id="2147484698" r:id="rId8"/>
    <p:sldLayoutId id="2147484699" r:id="rId9"/>
    <p:sldLayoutId id="2147484700" r:id="rId10"/>
    <p:sldLayoutId id="2147484701" r:id="rId11"/>
    <p:sldLayoutId id="214748470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EEEC5A93-40C1-004C-AC49-AA5A1C7A8159}"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940293"/>
      </p:ext>
    </p:extLst>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 id="2147484709" r:id="rId6"/>
    <p:sldLayoutId id="2147484710" r:id="rId7"/>
    <p:sldLayoutId id="2147484711" r:id="rId8"/>
    <p:sldLayoutId id="2147484712" r:id="rId9"/>
    <p:sldLayoutId id="2147484713" r:id="rId10"/>
    <p:sldLayoutId id="2147484714" r:id="rId11"/>
    <p:sldLayoutId id="214748471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998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998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FC36330-171D-874A-B302-CA3D70443983}" type="slidenum">
              <a:rPr lang="en-US" altLang="en-US"/>
              <a:pPr>
                <a:defRPr/>
              </a:pPr>
              <a:t>‹#›</a:t>
            </a:fld>
            <a:endParaRPr lang="en-US" altLang="en-US"/>
          </a:p>
        </p:txBody>
      </p:sp>
      <p:sp>
        <p:nvSpPr>
          <p:cNvPr id="16999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6999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69992"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090498"/>
      </p:ext>
    </p:extLst>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5586" name="Freeform 7"/>
          <p:cNvSpPr>
            <a:spLocks noChangeArrowheads="1"/>
          </p:cNvSpPr>
          <p:nvPr/>
        </p:nvSpPr>
        <p:spPr bwMode="auto">
          <a:xfrm>
            <a:off x="457200" y="500063"/>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7"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8"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9"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95590"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4CAB802D-25DB-1149-B44D-EAC195EDF7D4}"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194880761"/>
      </p:ext>
    </p:extLst>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nur@cmu.edu" TargetMode="External"/><Relationship Id="rId4" Type="http://schemas.openxmlformats.org/officeDocument/2006/relationships/image" Target="../media/image8.jpe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15.xml"/><Relationship Id="rId2" Type="http://schemas.openxmlformats.org/officeDocument/2006/relationships/notesSlide" Target="../notesSlides/notesSlide4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15.xml"/><Relationship Id="rId2" Type="http://schemas.openxmlformats.org/officeDocument/2006/relationships/notesSlide" Target="../notesSlides/notesSlide4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26.xml"/><Relationship Id="rId2" Type="http://schemas.openxmlformats.org/officeDocument/2006/relationships/chart" Target="../charts/char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9.xml"/><Relationship Id="rId2" Type="http://schemas.openxmlformats.org/officeDocument/2006/relationships/image" Target="../media/image1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3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3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35.xml"/></Relationships>
</file>

<file path=ppt/slides/_rels/slide113.xml.rels><?xml version="1.0" encoding="UTF-8" standalone="yes"?>
<Relationships xmlns="http://schemas.openxmlformats.org/package/2006/relationships"><Relationship Id="rId3" Type="http://schemas.openxmlformats.org/officeDocument/2006/relationships/hyperlink" Target="mailto:onur@cmu.edu" TargetMode="External"/><Relationship Id="rId4" Type="http://schemas.openxmlformats.org/officeDocument/2006/relationships/image" Target="../media/image8.jpeg"/><Relationship Id="rId5" Type="http://schemas.openxmlformats.org/officeDocument/2006/relationships/image" Target="../media/image1.png"/><Relationship Id="rId1" Type="http://schemas.openxmlformats.org/officeDocument/2006/relationships/slideLayout" Target="../slideLayouts/slideLayout524.xml"/><Relationship Id="rId2" Type="http://schemas.openxmlformats.org/officeDocument/2006/relationships/notesSlide" Target="../notesSlides/notesSlide5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24.xml"/></Relationships>
</file>

<file path=ppt/slides/_rels/slide11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png"/><Relationship Id="rId1" Type="http://schemas.openxmlformats.org/officeDocument/2006/relationships/slideLayout" Target="../slideLayouts/slideLayout568.xml"/><Relationship Id="rId2" Type="http://schemas.openxmlformats.org/officeDocument/2006/relationships/notesSlide" Target="../notesSlides/notesSlide5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8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8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5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14.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15.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04.xml"/><Relationship Id="rId2" Type="http://schemas.openxmlformats.org/officeDocument/2006/relationships/image" Target="../media/image18.png"/><Relationship Id="rId3" Type="http://schemas.openxmlformats.org/officeDocument/2006/relationships/image" Target="../media/image19.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5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38.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55.xml"/><Relationship Id="rId3"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5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5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58.xml"/><Relationship Id="rId3" Type="http://schemas.openxmlformats.org/officeDocument/2006/relationships/image" Target="../media/image39.emf"/></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59.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4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9.xml"/><Relationship Id="rId2" Type="http://schemas.openxmlformats.org/officeDocument/2006/relationships/notesSlide" Target="../notesSlides/notesSlide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41.emf"/></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41.emf"/></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42.emf"/></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60.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43.emf"/></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44.emf"/></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45.emf"/></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9.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46.emf"/><Relationship Id="rId3" Type="http://schemas.openxmlformats.org/officeDocument/2006/relationships/image" Target="../media/image43.emf"/></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6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62.xml"/><Relationship Id="rId3" Type="http://schemas.openxmlformats.org/officeDocument/2006/relationships/image" Target="../media/image47.emf"/></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48.emf"/></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4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9.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50.emf"/></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51.emf"/></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52.emf"/></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53.emf"/></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6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6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png"/><Relationship Id="rId1" Type="http://schemas.openxmlformats.org/officeDocument/2006/relationships/slideLayout" Target="../slideLayouts/slideLayout614.xml"/><Relationship Id="rId2" Type="http://schemas.openxmlformats.org/officeDocument/2006/relationships/notesSlide" Target="../notesSlides/notesSlide6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3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38.xml"/><Relationship Id="rId2" Type="http://schemas.openxmlformats.org/officeDocument/2006/relationships/notesSlide" Target="../notesSlides/notesSlide65.xml"/><Relationship Id="rId3" Type="http://schemas.openxmlformats.org/officeDocument/2006/relationships/image" Target="../media/image54.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5.png"/><Relationship Id="rId3" Type="http://schemas.openxmlformats.org/officeDocument/2006/relationships/image" Target="../media/image56.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5.png"/><Relationship Id="rId3" Type="http://schemas.openxmlformats.org/officeDocument/2006/relationships/image" Target="../media/image56.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7.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8.pn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0.pn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547.xml"/><Relationship Id="rId2" Type="http://schemas.openxmlformats.org/officeDocument/2006/relationships/notesSlide" Target="../notesSlides/notesSlide6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547.xml"/><Relationship Id="rId2" Type="http://schemas.openxmlformats.org/officeDocument/2006/relationships/notesSlide" Target="../notesSlides/notesSlide6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547.xml"/><Relationship Id="rId2" Type="http://schemas.openxmlformats.org/officeDocument/2006/relationships/notesSlide" Target="../notesSlides/notesSlide6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547.xml"/><Relationship Id="rId2" Type="http://schemas.openxmlformats.org/officeDocument/2006/relationships/notesSlide" Target="../notesSlides/notesSlide69.xml"/><Relationship Id="rId3" Type="http://schemas.openxmlformats.org/officeDocument/2006/relationships/chart" Target="../charts/char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547.xml"/><Relationship Id="rId2" Type="http://schemas.openxmlformats.org/officeDocument/2006/relationships/notesSlide" Target="../notesSlides/notesSlide70.xml"/><Relationship Id="rId3" Type="http://schemas.openxmlformats.org/officeDocument/2006/relationships/chart" Target="../charts/chart1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547.xml"/><Relationship Id="rId2" Type="http://schemas.openxmlformats.org/officeDocument/2006/relationships/notesSlide" Target="../notesSlides/notesSlide71.xml"/><Relationship Id="rId3" Type="http://schemas.openxmlformats.org/officeDocument/2006/relationships/chart" Target="../charts/chart18.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547.xml"/><Relationship Id="rId2" Type="http://schemas.openxmlformats.org/officeDocument/2006/relationships/notesSlide" Target="../notesSlides/notesSlide72.xml"/><Relationship Id="rId3" Type="http://schemas.openxmlformats.org/officeDocument/2006/relationships/chart" Target="../charts/chart19.xml"/></Relationships>
</file>

<file path=ppt/slides/_rels/slide193.xml.rels><?xml version="1.0" encoding="UTF-8" standalone="yes"?>
<Relationships xmlns="http://schemas.openxmlformats.org/package/2006/relationships"><Relationship Id="rId3" Type="http://schemas.openxmlformats.org/officeDocument/2006/relationships/chart" Target="../charts/chart20.xml"/><Relationship Id="rId4" Type="http://schemas.openxmlformats.org/officeDocument/2006/relationships/chart" Target="../charts/chart21.xml"/><Relationship Id="rId5" Type="http://schemas.openxmlformats.org/officeDocument/2006/relationships/chart" Target="../charts/chart22.xml"/><Relationship Id="rId1" Type="http://schemas.openxmlformats.org/officeDocument/2006/relationships/slideLayout" Target="../slideLayouts/slideLayout547.xml"/><Relationship Id="rId2" Type="http://schemas.openxmlformats.org/officeDocument/2006/relationships/notesSlide" Target="../notesSlides/notesSlide7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jX6McDvAIn4&amp;list=PLVngZ7BemHHV6N0ejHhwOfLwTr8Q-UKXj&amp;index=6" TargetMode="External"/><Relationship Id="rId4" Type="http://schemas.openxmlformats.org/officeDocument/2006/relationships/hyperlink" Target="http://www.youtube.com/watch?v=E0GuX12dnVo&amp;list=PLVngZ7BemHHV6N0ejHhwOfLwTr8Q-UKXj&amp;index=7" TargetMode="External"/><Relationship Id="rId5" Type="http://schemas.openxmlformats.org/officeDocument/2006/relationships/hyperlink" Target="http://www.youtube.com/watch?v=ANskLp74Z2k&amp;list=PLVngZ7BemHHV6N0ejHhwOfLwTr8Q-UKXj&amp;index=8" TargetMode="External"/><Relationship Id="rId6" Type="http://schemas.openxmlformats.org/officeDocument/2006/relationships/hyperlink" Target="http://www.youtube.com/watch?v=gzjaNUYxfFo&amp;list=PLVngZ7BemHHV6N0ejHhwOfLwTr8Q-UKXj&amp;index=9" TargetMode="External"/><Relationship Id="rId1" Type="http://schemas.openxmlformats.org/officeDocument/2006/relationships/slideLayout" Target="../slideLayouts/slideLayout2.xml"/><Relationship Id="rId2" Type="http://schemas.openxmlformats.org/officeDocument/2006/relationships/hyperlink" Target="http://www.youtube.com/playlist?list=PLVngZ7BemHHV6N0ejHhwOfLwTr8Q-UKXj"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49.xml"/><Relationship Id="rId2" Type="http://schemas.openxmlformats.org/officeDocument/2006/relationships/chart" Target="../charts/chart2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49.xml"/><Relationship Id="rId2" Type="http://schemas.openxmlformats.org/officeDocument/2006/relationships/chart" Target="../charts/chart2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171.xml"/><Relationship Id="rId2"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1.xml"/><Relationship Id="rId2" Type="http://schemas.openxmlformats.org/officeDocument/2006/relationships/image" Target="../media/image12.png"/><Relationship Id="rId3"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hyperlink" Target="file://localhost/Users/omutlu/Documents/presentations/CMU/students/Jamie%20Liu/jamie_isca12_talk-backup.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0.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81.xml"/><Relationship Id="rId2" Type="http://schemas.openxmlformats.org/officeDocument/2006/relationships/notesSlide" Target="../notesSlides/notesSlide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70.xml"/><Relationship Id="rId2" Type="http://schemas.openxmlformats.org/officeDocument/2006/relationships/notesSlide" Target="../notesSlides/notesSlide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70.xml"/><Relationship Id="rId2" Type="http://schemas.openxmlformats.org/officeDocument/2006/relationships/notesSlide" Target="../notesSlides/notesSlide10.xml"/><Relationship Id="rId3" Type="http://schemas.openxmlformats.org/officeDocument/2006/relationships/chart" Target="../charts/char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70.xml"/><Relationship Id="rId2" Type="http://schemas.openxmlformats.org/officeDocument/2006/relationships/notesSlide" Target="../notesSlides/notesSlide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70.xml"/><Relationship Id="rId2" Type="http://schemas.openxmlformats.org/officeDocument/2006/relationships/notesSlide" Target="../notesSlides/notesSlide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70.xml"/><Relationship Id="rId2" Type="http://schemas.openxmlformats.org/officeDocument/2006/relationships/notesSlide" Target="../notesSlides/notesSlide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70.xml"/><Relationship Id="rId2" Type="http://schemas.openxmlformats.org/officeDocument/2006/relationships/notesSlide" Target="../notesSlides/notesSlide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70.xml"/><Relationship Id="rId2" Type="http://schemas.openxmlformats.org/officeDocument/2006/relationships/notesSlide" Target="../notesSlides/notesSlide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70.xml"/><Relationship Id="rId2" Type="http://schemas.openxmlformats.org/officeDocument/2006/relationships/notesSlide" Target="../notesSlides/notesSlide16.xml"/></Relationships>
</file>

<file path=ppt/slides/_rels/slide57.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470.xml"/><Relationship Id="rId2" Type="http://schemas.openxmlformats.org/officeDocument/2006/relationships/notesSlide" Target="../notesSlides/notesSlide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70.xml"/><Relationship Id="rId2" Type="http://schemas.openxmlformats.org/officeDocument/2006/relationships/notesSlide" Target="../notesSlides/notesSlide18.xml"/><Relationship Id="rId3" Type="http://schemas.openxmlformats.org/officeDocument/2006/relationships/chart" Target="../charts/char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70.xml"/><Relationship Id="rId2" Type="http://schemas.openxmlformats.org/officeDocument/2006/relationships/notesSlide" Target="../notesSlides/notesSlide19.xml"/><Relationship Id="rId3" Type="http://schemas.openxmlformats.org/officeDocument/2006/relationships/chart" Target="../charts/char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70.xml"/><Relationship Id="rId2" Type="http://schemas.openxmlformats.org/officeDocument/2006/relationships/notesSlide" Target="../notesSlides/notesSlide20.xml"/><Relationship Id="rId3" Type="http://schemas.openxmlformats.org/officeDocument/2006/relationships/chart" Target="../charts/char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70.xml"/><Relationship Id="rId2" Type="http://schemas.openxmlformats.org/officeDocument/2006/relationships/notesSlide" Target="../notesSlides/notesSlide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70.xml"/><Relationship Id="rId2" Type="http://schemas.openxmlformats.org/officeDocument/2006/relationships/notesSlide" Target="../notesSlides/notesSlide2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92.xml"/><Relationship Id="rId2" Type="http://schemas.openxmlformats.org/officeDocument/2006/relationships/notesSlide" Target="../notesSlides/notesSlide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92.xml"/><Relationship Id="rId2" Type="http://schemas.openxmlformats.org/officeDocument/2006/relationships/notesSlide" Target="../notesSlides/notesSlide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92.xml"/><Relationship Id="rId2" Type="http://schemas.openxmlformats.org/officeDocument/2006/relationships/notesSlide" Target="../notesSlides/notesSlide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70.xml"/><Relationship Id="rId2" Type="http://schemas.openxmlformats.org/officeDocument/2006/relationships/notesSlide" Target="../notesSlides/notesSlide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03.xml"/><Relationship Id="rId2" Type="http://schemas.openxmlformats.org/officeDocument/2006/relationships/notesSlide" Target="../notesSlides/notesSlide2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03.xml"/><Relationship Id="rId2" Type="http://schemas.openxmlformats.org/officeDocument/2006/relationships/notesSlide" Target="../notesSlides/notesSlide28.xml"/></Relationships>
</file>

<file path=ppt/slides/_rels/slide69.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1" Type="http://schemas.openxmlformats.org/officeDocument/2006/relationships/slideLayout" Target="../slideLayouts/slideLayout503.xml"/><Relationship Id="rId2" Type="http://schemas.openxmlformats.org/officeDocument/2006/relationships/notesSlide" Target="../notesSlides/notesSlide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03.xml"/><Relationship Id="rId2" Type="http://schemas.openxmlformats.org/officeDocument/2006/relationships/notesSlide" Target="../notesSlides/notesSlide30.xml"/><Relationship Id="rId3" Type="http://schemas.openxmlformats.org/officeDocument/2006/relationships/chart" Target="../charts/char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03.xml"/><Relationship Id="rId2" Type="http://schemas.openxmlformats.org/officeDocument/2006/relationships/notesSlide" Target="../notesSlides/notesSlide3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03.xml"/><Relationship Id="rId2" Type="http://schemas.openxmlformats.org/officeDocument/2006/relationships/notesSlide" Target="../notesSlides/notesSlide3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omutlu/Documents/presentations/CMU/students/Yoongu%20Kim/SALP/ISCA12_SALP_w_backup_w_script-final.pptx"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83.xml"/><Relationship Id="rId2" Type="http://schemas.openxmlformats.org/officeDocument/2006/relationships/notesSlide" Target="../notesSlides/notesSlide3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83.xml"/><Relationship Id="rId2" Type="http://schemas.openxmlformats.org/officeDocument/2006/relationships/notesSlide" Target="../notesSlides/notesSlide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83.xml"/><Relationship Id="rId2" Type="http://schemas.openxmlformats.org/officeDocument/2006/relationships/notesSlide" Target="../notesSlides/notesSlide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83.xml"/><Relationship Id="rId2" Type="http://schemas.openxmlformats.org/officeDocument/2006/relationships/notesSlide" Target="../notesSlides/notesSlide3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83.xml"/><Relationship Id="rId2" Type="http://schemas.openxmlformats.org/officeDocument/2006/relationships/notesSlide" Target="../notesSlides/notesSlide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83.xml"/><Relationship Id="rId2" Type="http://schemas.openxmlformats.org/officeDocument/2006/relationships/notesSlide" Target="../notesSlides/notesSlide3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83.xml"/><Relationship Id="rId2" Type="http://schemas.openxmlformats.org/officeDocument/2006/relationships/notesSlide" Target="../notesSlides/notesSlide39.xml"/><Relationship Id="rId3" Type="http://schemas.openxmlformats.org/officeDocument/2006/relationships/image" Target="../media/image3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83.xml"/><Relationship Id="rId2" Type="http://schemas.openxmlformats.org/officeDocument/2006/relationships/notesSlide" Target="../notesSlides/notesSlide4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83.xml"/><Relationship Id="rId2" Type="http://schemas.openxmlformats.org/officeDocument/2006/relationships/notesSlide" Target="../notesSlides/notesSlide4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83.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83.xml"/><Relationship Id="rId2" Type="http://schemas.openxmlformats.org/officeDocument/2006/relationships/notesSlide" Target="../notesSlides/notesSlide4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60.xml"/><Relationship Id="rId2" Type="http://schemas.openxmlformats.org/officeDocument/2006/relationships/notesSlide" Target="../notesSlides/notesSlide4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60.xml"/><Relationship Id="rId2" Type="http://schemas.openxmlformats.org/officeDocument/2006/relationships/notesSlide" Target="../notesSlides/notesSlide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60.xml"/><Relationship Id="rId2" Type="http://schemas.openxmlformats.org/officeDocument/2006/relationships/notesSlide" Target="../notesSlides/notesSlide4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6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83.xml"/><Relationship Id="rId2" Type="http://schemas.openxmlformats.org/officeDocument/2006/relationships/chart" Target="../charts/chart1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83.xml"/><Relationship Id="rId2" Type="http://schemas.openxmlformats.org/officeDocument/2006/relationships/chart" Target="../charts/char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83.xml"/><Relationship Id="rId2" Type="http://schemas.openxmlformats.org/officeDocument/2006/relationships/chart" Target="../charts/chart13.xml"/><Relationship Id="rId3" Type="http://schemas.openxmlformats.org/officeDocument/2006/relationships/chart" Target="../charts/char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36.xml"/></Relationships>
</file>

<file path=ppt/slides/_rels/slide96.xml.rels><?xml version="1.0" encoding="UTF-8" standalone="yes"?>
<Relationships xmlns="http://schemas.openxmlformats.org/package/2006/relationships"><Relationship Id="rId3" Type="http://schemas.openxmlformats.org/officeDocument/2006/relationships/hyperlink" Target="http://isca2013.eew.technion.ac.il/" TargetMode="External"/><Relationship Id="rId4" Type="http://schemas.openxmlformats.org/officeDocument/2006/relationships/hyperlink" Target="http://users.ece.cmu.edu/~omutlu/pub/mutlu_isca13_talk.pptx" TargetMode="External"/><Relationship Id="rId5" Type="http://schemas.openxmlformats.org/officeDocument/2006/relationships/hyperlink" Target="http://users.ece.cmu.edu/~omutlu/pub/mutlu_isca13_talk.pdf" TargetMode="External"/><Relationship Id="rId1" Type="http://schemas.openxmlformats.org/officeDocument/2006/relationships/slideLayout" Target="../slideLayouts/slideLayout536.xml"/><Relationship Id="rId2" Type="http://schemas.openxmlformats.org/officeDocument/2006/relationships/hyperlink" Target="http://users.ece.cmu.edu/~omutlu/pub/dram-retention-time-characterization_isca13.pdf"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57.xml"/><Relationship Id="rId2" Type="http://schemas.openxmlformats.org/officeDocument/2006/relationships/notesSlide" Target="../notesSlides/notesSlide47.xml"/><Relationship Id="rId3" Type="http://schemas.openxmlformats.org/officeDocument/2006/relationships/hyperlink" Target="http://users.ece.cmu.edu/~omutlu/pub/rowclone_CMU-CS-TR-13-108.pdf"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40768"/>
            <a:ext cx="8382000" cy="2057400"/>
          </a:xfrm>
        </p:spPr>
        <p:txBody>
          <a:bodyPr>
            <a:normAutofit fontScale="90000"/>
          </a:bodyPr>
          <a:lstStyle/>
          <a:p>
            <a:pPr algn="ctr"/>
            <a:r>
              <a:rPr lang="en-US" sz="4000" dirty="0"/>
              <a:t>A Fresh Look at DRAM Architecture: </a:t>
            </a:r>
            <a:r>
              <a:rPr lang="en-US" sz="4000" dirty="0" smtClean="0"/>
              <a:t/>
            </a:r>
            <a:br>
              <a:rPr lang="en-US" sz="4000" dirty="0" smtClean="0"/>
            </a:br>
            <a:r>
              <a:rPr lang="en-US" sz="4000" dirty="0" smtClean="0"/>
              <a:t>New </a:t>
            </a:r>
            <a:r>
              <a:rPr lang="en-US" sz="4000" dirty="0"/>
              <a:t>Techniques to Improve DRAM</a:t>
            </a:r>
            <a:br>
              <a:rPr lang="en-US" sz="4000" dirty="0"/>
            </a:br>
            <a:r>
              <a:rPr lang="en-US" sz="4000" dirty="0"/>
              <a:t>Latency, Parallelism, and </a:t>
            </a:r>
            <a:r>
              <a:rPr lang="en-US" sz="4000" dirty="0" smtClean="0"/>
              <a:t>Energy Efficiency</a:t>
            </a:r>
            <a:endParaRPr lang="en-US" sz="4000" dirty="0"/>
          </a:p>
        </p:txBody>
      </p:sp>
      <p:sp>
        <p:nvSpPr>
          <p:cNvPr id="3" name="Subtitle 2"/>
          <p:cNvSpPr>
            <a:spLocks noGrp="1"/>
          </p:cNvSpPr>
          <p:nvPr>
            <p:ph type="subTitle" idx="1"/>
          </p:nvPr>
        </p:nvSpPr>
        <p:spPr>
          <a:xfrm>
            <a:off x="2195736" y="3805238"/>
            <a:ext cx="4590256" cy="614362"/>
          </a:xfrm>
        </p:spPr>
        <p:txBody>
          <a:bodyPr>
            <a:noAutofit/>
          </a:bodyPr>
          <a:lstStyle/>
          <a:p>
            <a:r>
              <a:rPr lang="en-US" sz="2200" dirty="0" smtClean="0"/>
              <a:t>Onur Mutlu</a:t>
            </a:r>
          </a:p>
          <a:p>
            <a:r>
              <a:rPr lang="en-US" sz="2200" dirty="0" smtClean="0">
                <a:hlinkClick r:id="rId3"/>
              </a:rPr>
              <a:t>onur@cmu.edu</a:t>
            </a:r>
            <a:endParaRPr lang="en-US" sz="2200" dirty="0" smtClean="0"/>
          </a:p>
          <a:p>
            <a:r>
              <a:rPr lang="en-US" sz="2200" dirty="0" smtClean="0"/>
              <a:t>July 4, 2013</a:t>
            </a:r>
          </a:p>
          <a:p>
            <a:r>
              <a:rPr lang="en-US" sz="2200" dirty="0" smtClean="0"/>
              <a:t>INRIA</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4" cstate="print"/>
          <a:stretch>
            <a:fillRect/>
          </a:stretch>
        </p:blipFill>
        <p:spPr>
          <a:xfrm>
            <a:off x="2571736" y="5445224"/>
            <a:ext cx="3786214" cy="1367244"/>
          </a:xfrm>
          <a:prstGeom prst="rect">
            <a:avLst/>
          </a:prstGeom>
        </p:spPr>
      </p:pic>
      <p:pic>
        <p:nvPicPr>
          <p:cNvPr id="7" name="Picture 6" descr="safari.png"/>
          <p:cNvPicPr>
            <a:picLocks noChangeAspect="1"/>
          </p:cNvPicPr>
          <p:nvPr/>
        </p:nvPicPr>
        <p:blipFill>
          <a:blip r:embed="rId5"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784250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Major Trends Affecting Main Memory (IV)</a:t>
            </a:r>
          </a:p>
        </p:txBody>
      </p:sp>
      <p:sp>
        <p:nvSpPr>
          <p:cNvPr id="28675"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a:t>
            </a:r>
            <a:r>
              <a:rPr lang="en-US" dirty="0" smtClean="0">
                <a:solidFill>
                  <a:srgbClr val="7F7F7F"/>
                </a:solidFill>
                <a:latin typeface="Tahoma" charset="0"/>
                <a:ea typeface="ＭＳ Ｐゴシック" charset="0"/>
                <a:cs typeface="ＭＳ Ｐゴシック" charset="0"/>
              </a:rPr>
              <a:t>capacity, bandwidth, QoS </a:t>
            </a:r>
            <a:r>
              <a:rPr lang="en-US" dirty="0">
                <a:solidFill>
                  <a:srgbClr val="7F7F7F"/>
                </a:solidFill>
                <a:latin typeface="Tahoma" charset="0"/>
                <a:ea typeface="ＭＳ Ｐゴシック" charset="0"/>
                <a:cs typeface="ＭＳ Ｐゴシック" charset="0"/>
              </a:rPr>
              <a:t>increasing </a:t>
            </a:r>
          </a:p>
          <a:p>
            <a:endParaRPr lang="en-US" dirty="0">
              <a:solidFill>
                <a:srgbClr val="7F7F7F"/>
              </a:solidFill>
              <a:latin typeface="Tahoma" charset="0"/>
              <a:ea typeface="ＭＳ Ｐゴシック" charset="0"/>
              <a:cs typeface="ＭＳ Ｐゴシック" charset="0"/>
            </a:endParaRPr>
          </a:p>
          <a:p>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rPr>
              <a:t>ITRS projects </a:t>
            </a:r>
            <a:r>
              <a:rPr lang="en-US" dirty="0">
                <a:solidFill>
                  <a:srgbClr val="FF0000"/>
                </a:solidFill>
                <a:latin typeface="Tahoma" charset="0"/>
                <a:ea typeface="ＭＳ Ｐゴシック" charset="0"/>
              </a:rPr>
              <a:t>DRAM will not scale easily below </a:t>
            </a:r>
            <a:r>
              <a:rPr lang="en-US" dirty="0" smtClean="0">
                <a:solidFill>
                  <a:srgbClr val="FF0000"/>
                </a:solidFill>
                <a:latin typeface="Tahoma" charset="0"/>
                <a:ea typeface="ＭＳ Ｐゴシック" charset="0"/>
              </a:rPr>
              <a:t>X nm </a:t>
            </a:r>
            <a:endParaRPr lang="en-US" dirty="0">
              <a:solidFill>
                <a:srgbClr val="FF0000"/>
              </a:solidFill>
              <a:latin typeface="Tahoma" charset="0"/>
              <a:ea typeface="ＭＳ Ｐゴシック" charset="0"/>
            </a:endParaRPr>
          </a:p>
          <a:p>
            <a:pPr lvl="1"/>
            <a:r>
              <a:rPr lang="en-US" dirty="0">
                <a:latin typeface="Tahoma" charset="0"/>
                <a:ea typeface="ＭＳ Ｐゴシック" charset="0"/>
              </a:rPr>
              <a:t>Scaling has provided many benefits: </a:t>
            </a:r>
          </a:p>
          <a:p>
            <a:pPr lvl="2"/>
            <a:r>
              <a:rPr lang="en-US" dirty="0">
                <a:solidFill>
                  <a:srgbClr val="FF0000"/>
                </a:solidFill>
                <a:latin typeface="Tahoma" charset="0"/>
                <a:ea typeface="ＭＳ Ｐゴシック" charset="0"/>
              </a:rPr>
              <a:t>higher </a:t>
            </a:r>
            <a:r>
              <a:rPr lang="en-US" dirty="0" smtClean="0">
                <a:solidFill>
                  <a:srgbClr val="FF0000"/>
                </a:solidFill>
                <a:latin typeface="Tahoma" charset="0"/>
                <a:ea typeface="ＭＳ Ｐゴシック" charset="0"/>
              </a:rPr>
              <a:t>capacity</a:t>
            </a:r>
            <a:r>
              <a:rPr lang="en-US" dirty="0">
                <a:solidFill>
                  <a:srgbClr val="FF0000"/>
                </a:solidFill>
                <a:latin typeface="Tahoma" charset="0"/>
                <a:ea typeface="ＭＳ Ｐゴシック" charset="0"/>
              </a:rPr>
              <a:t> </a:t>
            </a:r>
            <a:r>
              <a:rPr lang="en-US" dirty="0" smtClean="0">
                <a:solidFill>
                  <a:srgbClr val="FF0000"/>
                </a:solidFill>
                <a:latin typeface="Tahoma" charset="0"/>
                <a:ea typeface="ＭＳ Ｐゴシック" charset="0"/>
              </a:rPr>
              <a:t>(density), </a:t>
            </a:r>
            <a:r>
              <a:rPr lang="en-US" dirty="0">
                <a:solidFill>
                  <a:srgbClr val="FF0000"/>
                </a:solidFill>
                <a:latin typeface="Tahoma" charset="0"/>
                <a:ea typeface="ＭＳ Ｐゴシック" charset="0"/>
              </a:rPr>
              <a:t>lower cost, lower energy</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BE99A2B-29DD-5A4F-B100-24CE86C78EE3}" type="slidenum">
              <a:rPr lang="en-US" sz="1600">
                <a:solidFill>
                  <a:srgbClr val="000000"/>
                </a:solidFill>
                <a:latin typeface="Garamond" charset="0"/>
              </a:rPr>
              <a:pPr eaLnBrk="1" hangingPunct="1"/>
              <a:t>10</a:t>
            </a:fld>
            <a:endParaRPr lang="en-US" sz="1600" dirty="0">
              <a:solidFill>
                <a:srgbClr val="000000"/>
              </a:solidFill>
              <a:latin typeface="Garamond" charset="0"/>
            </a:endParaRPr>
          </a:p>
        </p:txBody>
      </p:sp>
    </p:spTree>
    <p:extLst>
      <p:ext uri="{BB962C8B-B14F-4D97-AF65-F5344CB8AC3E}">
        <p14:creationId xmlns:p14="http://schemas.microsoft.com/office/powerpoint/2010/main" val="697904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40" name="Group 32"/>
          <p:cNvGrpSpPr>
            <a:grpSpLocks/>
          </p:cNvGrpSpPr>
          <p:nvPr/>
        </p:nvGrpSpPr>
        <p:grpSpPr bwMode="auto">
          <a:xfrm>
            <a:off x="1784350" y="5017294"/>
            <a:ext cx="4400550" cy="260350"/>
            <a:chOff x="0" y="0"/>
            <a:chExt cx="5544" cy="328"/>
          </a:xfrm>
        </p:grpSpPr>
        <p:sp>
          <p:nvSpPr>
            <p:cNvPr id="17409" name="Line 1"/>
            <p:cNvSpPr>
              <a:spLocks noChangeShapeType="1"/>
            </p:cNvSpPr>
            <p:nvPr/>
          </p:nvSpPr>
          <p:spPr bwMode="auto">
            <a:xfrm>
              <a:off x="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0" name="Line 2"/>
            <p:cNvSpPr>
              <a:spLocks noChangeShapeType="1"/>
            </p:cNvSpPr>
            <p:nvPr/>
          </p:nvSpPr>
          <p:spPr bwMode="auto">
            <a:xfrm>
              <a:off x="18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1" name="Line 3"/>
            <p:cNvSpPr>
              <a:spLocks noChangeShapeType="1"/>
            </p:cNvSpPr>
            <p:nvPr/>
          </p:nvSpPr>
          <p:spPr bwMode="auto">
            <a:xfrm>
              <a:off x="36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2" name="Line 4"/>
            <p:cNvSpPr>
              <a:spLocks noChangeShapeType="1"/>
            </p:cNvSpPr>
            <p:nvPr/>
          </p:nvSpPr>
          <p:spPr bwMode="auto">
            <a:xfrm>
              <a:off x="55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3" name="Line 5"/>
            <p:cNvSpPr>
              <a:spLocks noChangeShapeType="1"/>
            </p:cNvSpPr>
            <p:nvPr/>
          </p:nvSpPr>
          <p:spPr bwMode="auto">
            <a:xfrm>
              <a:off x="73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4" name="Line 6"/>
            <p:cNvSpPr>
              <a:spLocks noChangeShapeType="1"/>
            </p:cNvSpPr>
            <p:nvPr/>
          </p:nvSpPr>
          <p:spPr bwMode="auto">
            <a:xfrm>
              <a:off x="92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5" name="Line 7"/>
            <p:cNvSpPr>
              <a:spLocks noChangeShapeType="1"/>
            </p:cNvSpPr>
            <p:nvPr/>
          </p:nvSpPr>
          <p:spPr bwMode="auto">
            <a:xfrm>
              <a:off x="110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6" name="Line 8"/>
            <p:cNvSpPr>
              <a:spLocks noChangeShapeType="1"/>
            </p:cNvSpPr>
            <p:nvPr/>
          </p:nvSpPr>
          <p:spPr bwMode="auto">
            <a:xfrm>
              <a:off x="129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7" name="Line 9"/>
            <p:cNvSpPr>
              <a:spLocks noChangeShapeType="1"/>
            </p:cNvSpPr>
            <p:nvPr/>
          </p:nvSpPr>
          <p:spPr bwMode="auto">
            <a:xfrm>
              <a:off x="147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8" name="Line 10"/>
            <p:cNvSpPr>
              <a:spLocks noChangeShapeType="1"/>
            </p:cNvSpPr>
            <p:nvPr/>
          </p:nvSpPr>
          <p:spPr bwMode="auto">
            <a:xfrm>
              <a:off x="166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9" name="Line 11"/>
            <p:cNvSpPr>
              <a:spLocks noChangeShapeType="1"/>
            </p:cNvSpPr>
            <p:nvPr/>
          </p:nvSpPr>
          <p:spPr bwMode="auto">
            <a:xfrm>
              <a:off x="184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0" name="Line 12"/>
            <p:cNvSpPr>
              <a:spLocks noChangeShapeType="1"/>
            </p:cNvSpPr>
            <p:nvPr/>
          </p:nvSpPr>
          <p:spPr bwMode="auto">
            <a:xfrm>
              <a:off x="203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1" name="Line 13"/>
            <p:cNvSpPr>
              <a:spLocks noChangeShapeType="1"/>
            </p:cNvSpPr>
            <p:nvPr/>
          </p:nvSpPr>
          <p:spPr bwMode="auto">
            <a:xfrm>
              <a:off x="221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2" name="Line 14"/>
            <p:cNvSpPr>
              <a:spLocks noChangeShapeType="1"/>
            </p:cNvSpPr>
            <p:nvPr/>
          </p:nvSpPr>
          <p:spPr bwMode="auto">
            <a:xfrm>
              <a:off x="240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3" name="Line 15"/>
            <p:cNvSpPr>
              <a:spLocks noChangeShapeType="1"/>
            </p:cNvSpPr>
            <p:nvPr/>
          </p:nvSpPr>
          <p:spPr bwMode="auto">
            <a:xfrm>
              <a:off x="258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4" name="Line 16"/>
            <p:cNvSpPr>
              <a:spLocks noChangeShapeType="1"/>
            </p:cNvSpPr>
            <p:nvPr/>
          </p:nvSpPr>
          <p:spPr bwMode="auto">
            <a:xfrm>
              <a:off x="277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5" name="Line 17"/>
            <p:cNvSpPr>
              <a:spLocks noChangeShapeType="1"/>
            </p:cNvSpPr>
            <p:nvPr/>
          </p:nvSpPr>
          <p:spPr bwMode="auto">
            <a:xfrm>
              <a:off x="295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6" name="Line 18"/>
            <p:cNvSpPr>
              <a:spLocks noChangeShapeType="1"/>
            </p:cNvSpPr>
            <p:nvPr/>
          </p:nvSpPr>
          <p:spPr bwMode="auto">
            <a:xfrm>
              <a:off x="314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7" name="Line 19"/>
            <p:cNvSpPr>
              <a:spLocks noChangeShapeType="1"/>
            </p:cNvSpPr>
            <p:nvPr/>
          </p:nvSpPr>
          <p:spPr bwMode="auto">
            <a:xfrm>
              <a:off x="332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8" name="Line 20"/>
            <p:cNvSpPr>
              <a:spLocks noChangeShapeType="1"/>
            </p:cNvSpPr>
            <p:nvPr/>
          </p:nvSpPr>
          <p:spPr bwMode="auto">
            <a:xfrm>
              <a:off x="351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9" name="Line 21"/>
            <p:cNvSpPr>
              <a:spLocks noChangeShapeType="1"/>
            </p:cNvSpPr>
            <p:nvPr/>
          </p:nvSpPr>
          <p:spPr bwMode="auto">
            <a:xfrm>
              <a:off x="369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0" name="Line 22"/>
            <p:cNvSpPr>
              <a:spLocks noChangeShapeType="1"/>
            </p:cNvSpPr>
            <p:nvPr/>
          </p:nvSpPr>
          <p:spPr bwMode="auto">
            <a:xfrm>
              <a:off x="388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1" name="Line 23"/>
            <p:cNvSpPr>
              <a:spLocks noChangeShapeType="1"/>
            </p:cNvSpPr>
            <p:nvPr/>
          </p:nvSpPr>
          <p:spPr bwMode="auto">
            <a:xfrm>
              <a:off x="406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2" name="Line 24"/>
            <p:cNvSpPr>
              <a:spLocks noChangeShapeType="1"/>
            </p:cNvSpPr>
            <p:nvPr/>
          </p:nvSpPr>
          <p:spPr bwMode="auto">
            <a:xfrm>
              <a:off x="425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3" name="Line 25"/>
            <p:cNvSpPr>
              <a:spLocks noChangeShapeType="1"/>
            </p:cNvSpPr>
            <p:nvPr/>
          </p:nvSpPr>
          <p:spPr bwMode="auto">
            <a:xfrm>
              <a:off x="443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4" name="Line 26"/>
            <p:cNvSpPr>
              <a:spLocks noChangeShapeType="1"/>
            </p:cNvSpPr>
            <p:nvPr/>
          </p:nvSpPr>
          <p:spPr bwMode="auto">
            <a:xfrm>
              <a:off x="461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5" name="Line 27"/>
            <p:cNvSpPr>
              <a:spLocks noChangeShapeType="1"/>
            </p:cNvSpPr>
            <p:nvPr/>
          </p:nvSpPr>
          <p:spPr bwMode="auto">
            <a:xfrm>
              <a:off x="480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6" name="Line 28"/>
            <p:cNvSpPr>
              <a:spLocks noChangeShapeType="1"/>
            </p:cNvSpPr>
            <p:nvPr/>
          </p:nvSpPr>
          <p:spPr bwMode="auto">
            <a:xfrm>
              <a:off x="498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7" name="Line 29"/>
            <p:cNvSpPr>
              <a:spLocks noChangeShapeType="1"/>
            </p:cNvSpPr>
            <p:nvPr/>
          </p:nvSpPr>
          <p:spPr bwMode="auto">
            <a:xfrm>
              <a:off x="517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8" name="Line 30"/>
            <p:cNvSpPr>
              <a:spLocks noChangeShapeType="1"/>
            </p:cNvSpPr>
            <p:nvPr/>
          </p:nvSpPr>
          <p:spPr bwMode="auto">
            <a:xfrm>
              <a:off x="535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9" name="Line 31"/>
            <p:cNvSpPr>
              <a:spLocks noChangeShapeType="1"/>
            </p:cNvSpPr>
            <p:nvPr/>
          </p:nvSpPr>
          <p:spPr bwMode="auto">
            <a:xfrm>
              <a:off x="554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441" name="Rectangle 33"/>
          <p:cNvSpPr>
            <a:spLocks/>
          </p:cNvSpPr>
          <p:nvPr/>
        </p:nvSpPr>
        <p:spPr bwMode="auto">
          <a:xfrm>
            <a:off x="1714500" y="20828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2" name="Rectangle 34"/>
          <p:cNvSpPr>
            <a:spLocks/>
          </p:cNvSpPr>
          <p:nvPr/>
        </p:nvSpPr>
        <p:spPr bwMode="auto">
          <a:xfrm>
            <a:off x="2895600" y="2089150"/>
            <a:ext cx="1168400" cy="165100"/>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3" name="Rectangle 35"/>
          <p:cNvSpPr>
            <a:spLocks noGrp="1" noChangeArrowheads="1"/>
          </p:cNvSpPr>
          <p:nvPr>
            <p:ph type="title"/>
          </p:nvPr>
        </p:nvSpPr>
        <p:spPr>
          <a:ln/>
        </p:spPr>
        <p:txBody>
          <a:bodyPr/>
          <a:lstStyle/>
          <a:p>
            <a:r>
              <a:rPr lang="en-US" dirty="0"/>
              <a:t>DRAM </a:t>
            </a:r>
            <a:r>
              <a:rPr lang="en-US" dirty="0" smtClean="0"/>
              <a:t>operation (</a:t>
            </a:r>
            <a:r>
              <a:rPr lang="en-US" dirty="0"/>
              <a:t>load one byte)</a:t>
            </a:r>
          </a:p>
        </p:txBody>
      </p:sp>
      <p:grpSp>
        <p:nvGrpSpPr>
          <p:cNvPr id="17468" name="Group 60"/>
          <p:cNvGrpSpPr>
            <a:grpSpLocks/>
          </p:cNvGrpSpPr>
          <p:nvPr/>
        </p:nvGrpSpPr>
        <p:grpSpPr bwMode="auto">
          <a:xfrm>
            <a:off x="1695450" y="1662907"/>
            <a:ext cx="4574382" cy="3359944"/>
            <a:chOff x="0" y="0"/>
            <a:chExt cx="5763" cy="4232"/>
          </a:xfrm>
        </p:grpSpPr>
        <p:sp>
          <p:nvSpPr>
            <p:cNvPr id="17444" name="Line 36"/>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5" name="Line 37"/>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6" name="Line 38"/>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7" name="Line 39"/>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8" name="Line 40"/>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9" name="Line 41"/>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0" name="Line 42"/>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1" name="Line 43"/>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2" name="Line 44"/>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3" name="Line 45"/>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4" name="Line 46"/>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5" name="Line 47"/>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6" name="Line 48"/>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7" name="Line 49"/>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8" name="Line 50"/>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9" name="Line 51"/>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0" name="Line 52"/>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1" name="Line 53"/>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2" name="Line 54"/>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3" name="Line 55"/>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4" name="Line 56"/>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5" name="Line 57"/>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6" name="Line 58"/>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7" name="Line 59"/>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7501" name="Group 93"/>
          <p:cNvGrpSpPr>
            <a:grpSpLocks/>
          </p:cNvGrpSpPr>
          <p:nvPr/>
        </p:nvGrpSpPr>
        <p:grpSpPr bwMode="auto">
          <a:xfrm>
            <a:off x="1706563" y="1658938"/>
            <a:ext cx="4559300" cy="3371850"/>
            <a:chOff x="0" y="0"/>
            <a:chExt cx="5744" cy="4248"/>
          </a:xfrm>
        </p:grpSpPr>
        <p:sp>
          <p:nvSpPr>
            <p:cNvPr id="17469" name="Line 61"/>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0" name="Line 62"/>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1" name="Line 63"/>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2" name="Line 64"/>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3" name="Line 65"/>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4" name="Line 66"/>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5" name="Line 67"/>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6" name="Line 68"/>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7" name="Line 69"/>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8" name="Line 70"/>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9" name="Line 71"/>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0" name="Line 72"/>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1" name="Line 73"/>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2" name="Line 74"/>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3" name="Line 75"/>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4" name="Line 76"/>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5" name="Line 77"/>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6" name="Line 78"/>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7" name="Line 79"/>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8" name="Line 80"/>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9" name="Line 81"/>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0" name="Line 82"/>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1" name="Line 83"/>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2" name="Line 84"/>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3" name="Line 85"/>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4" name="Line 86"/>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5" name="Line 87"/>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6" name="Line 88"/>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7" name="Line 89"/>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8" name="Line 90"/>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9" name="Line 91"/>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0" name="Line 92"/>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2" name="Rectangle 94"/>
          <p:cNvSpPr>
            <a:spLocks/>
          </p:cNvSpPr>
          <p:nvPr/>
        </p:nvSpPr>
        <p:spPr bwMode="auto">
          <a:xfrm>
            <a:off x="6503988" y="522725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7503" name="Line 95"/>
          <p:cNvSpPr>
            <a:spLocks noChangeShapeType="1"/>
          </p:cNvSpPr>
          <p:nvPr/>
        </p:nvSpPr>
        <p:spPr bwMode="auto">
          <a:xfrm rot="10800000" flipH="1">
            <a:off x="431800" y="633015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06" name="Group 98"/>
          <p:cNvGrpSpPr>
            <a:grpSpLocks/>
          </p:cNvGrpSpPr>
          <p:nvPr/>
        </p:nvGrpSpPr>
        <p:grpSpPr bwMode="auto">
          <a:xfrm>
            <a:off x="1701800" y="5283200"/>
            <a:ext cx="4552950" cy="177800"/>
            <a:chOff x="0" y="0"/>
            <a:chExt cx="5736" cy="224"/>
          </a:xfrm>
        </p:grpSpPr>
        <p:sp>
          <p:nvSpPr>
            <p:cNvPr id="17504" name="Rectangle 96"/>
            <p:cNvSpPr>
              <a:spLocks/>
            </p:cNvSpPr>
            <p:nvPr/>
          </p:nvSpPr>
          <p:spPr bwMode="auto">
            <a:xfrm>
              <a:off x="0" y="0"/>
              <a:ext cx="5736" cy="224"/>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5" name="Rectangle 97"/>
            <p:cNvSpPr>
              <a:spLocks/>
            </p:cNvSpPr>
            <p:nvPr/>
          </p:nvSpPr>
          <p:spPr bwMode="auto">
            <a:xfrm>
              <a:off x="1488" y="0"/>
              <a:ext cx="1472" cy="216"/>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7" name="Line 99"/>
          <p:cNvSpPr>
            <a:spLocks noChangeShapeType="1"/>
          </p:cNvSpPr>
          <p:nvPr/>
        </p:nvSpPr>
        <p:spPr bwMode="auto">
          <a:xfrm>
            <a:off x="4064000" y="553720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8" name="Rectangle 100"/>
          <p:cNvSpPr>
            <a:spLocks/>
          </p:cNvSpPr>
          <p:nvPr/>
        </p:nvSpPr>
        <p:spPr bwMode="auto">
          <a:xfrm>
            <a:off x="7342982" y="640835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7509" name="Rectangle 101"/>
          <p:cNvSpPr>
            <a:spLocks/>
          </p:cNvSpPr>
          <p:nvPr/>
        </p:nvSpPr>
        <p:spPr bwMode="auto">
          <a:xfrm>
            <a:off x="4149725" y="579875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7510" name="Rectangle 102"/>
          <p:cNvSpPr>
            <a:spLocks/>
          </p:cNvSpPr>
          <p:nvPr/>
        </p:nvSpPr>
        <p:spPr bwMode="auto">
          <a:xfrm>
            <a:off x="6484938" y="312540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7511" name="Line 103"/>
          <p:cNvSpPr>
            <a:spLocks noChangeShapeType="1"/>
          </p:cNvSpPr>
          <p:nvPr/>
        </p:nvSpPr>
        <p:spPr bwMode="auto">
          <a:xfrm rot="10800000" flipH="1">
            <a:off x="1701800" y="141525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2" name="Rectangle 104"/>
          <p:cNvSpPr>
            <a:spLocks/>
          </p:cNvSpPr>
          <p:nvPr/>
        </p:nvSpPr>
        <p:spPr bwMode="auto">
          <a:xfrm>
            <a:off x="3689350" y="113150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sp>
        <p:nvSpPr>
          <p:cNvPr id="17513" name="Line 105"/>
          <p:cNvSpPr>
            <a:spLocks noChangeShapeType="1"/>
          </p:cNvSpPr>
          <p:nvPr/>
        </p:nvSpPr>
        <p:spPr bwMode="auto">
          <a:xfrm rot="10800000" flipH="1">
            <a:off x="1695450" y="546020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4" name="Line 106"/>
          <p:cNvSpPr>
            <a:spLocks noChangeShapeType="1"/>
          </p:cNvSpPr>
          <p:nvPr/>
        </p:nvSpPr>
        <p:spPr bwMode="auto">
          <a:xfrm rot="10800000" flipH="1">
            <a:off x="1701800" y="527685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47" name="Group 139"/>
          <p:cNvGrpSpPr>
            <a:grpSpLocks/>
          </p:cNvGrpSpPr>
          <p:nvPr/>
        </p:nvGrpSpPr>
        <p:grpSpPr bwMode="auto">
          <a:xfrm>
            <a:off x="1701800" y="5270500"/>
            <a:ext cx="4559300" cy="190500"/>
            <a:chOff x="0" y="0"/>
            <a:chExt cx="5744" cy="240"/>
          </a:xfrm>
        </p:grpSpPr>
        <p:sp>
          <p:nvSpPr>
            <p:cNvPr id="17515" name="Line 107"/>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6" name="Line 108"/>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7" name="Line 109"/>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8" name="Line 110"/>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9" name="Line 111"/>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0" name="Line 112"/>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1" name="Line 113"/>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2" name="Line 114"/>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3" name="Line 115"/>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4" name="Line 116"/>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5" name="Line 117"/>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6" name="Line 118"/>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7" name="Line 119"/>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8" name="Line 120"/>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9" name="Line 121"/>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0" name="Line 122"/>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1" name="Line 123"/>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2" name="Line 124"/>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3" name="Line 125"/>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4" name="Line 126"/>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5" name="Line 127"/>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6" name="Line 128"/>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7" name="Line 129"/>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8" name="Line 130"/>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9" name="Line 131"/>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0" name="Line 132"/>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1" name="Line 133"/>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2" name="Line 134"/>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3" name="Line 135"/>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4" name="Line 136"/>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5" name="Line 137"/>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6" name="Line 138"/>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48" name="Freeform 140"/>
          <p:cNvSpPr>
            <a:spLocks/>
          </p:cNvSpPr>
          <p:nvPr/>
        </p:nvSpPr>
        <p:spPr bwMode="auto">
          <a:xfrm>
            <a:off x="922338" y="2194719"/>
            <a:ext cx="742950" cy="31813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9" name="Rectangle 141"/>
          <p:cNvSpPr>
            <a:spLocks/>
          </p:cNvSpPr>
          <p:nvPr/>
        </p:nvSpPr>
        <p:spPr bwMode="auto">
          <a:xfrm>
            <a:off x="6369050" y="2048589"/>
            <a:ext cx="948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1. Activate row</a:t>
            </a:r>
          </a:p>
        </p:txBody>
      </p:sp>
      <p:sp>
        <p:nvSpPr>
          <p:cNvPr id="17550" name="Rectangle 142"/>
          <p:cNvSpPr>
            <a:spLocks/>
          </p:cNvSpPr>
          <p:nvPr/>
        </p:nvSpPr>
        <p:spPr bwMode="auto">
          <a:xfrm>
            <a:off x="82550" y="3098800"/>
            <a:ext cx="800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2.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7551" name="Rectangle 143"/>
          <p:cNvSpPr>
            <a:spLocks/>
          </p:cNvSpPr>
          <p:nvPr/>
        </p:nvSpPr>
        <p:spPr bwMode="auto">
          <a:xfrm>
            <a:off x="2971800" y="5710078"/>
            <a:ext cx="87203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3.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byte onto bus</a:t>
            </a:r>
          </a:p>
        </p:txBody>
      </p:sp>
    </p:spTree>
    <p:extLst>
      <p:ext uri="{BB962C8B-B14F-4D97-AF65-F5344CB8AC3E}">
        <p14:creationId xmlns:p14="http://schemas.microsoft.com/office/powerpoint/2010/main" val="17490046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4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754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17506"/>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7548"/>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755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7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1" grpId="0" animBg="1"/>
      <p:bldP spid="17548" grpId="0" animBg="1"/>
      <p:bldP spid="17549" grpId="0" autoUpdateAnimBg="0"/>
      <p:bldP spid="17550" grpId="0" autoUpdateAnimBg="0"/>
      <p:bldP spid="17551"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1714500" y="27368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8" name="Rectangle 2"/>
          <p:cNvSpPr>
            <a:spLocks/>
          </p:cNvSpPr>
          <p:nvPr/>
        </p:nvSpPr>
        <p:spPr bwMode="auto">
          <a:xfrm>
            <a:off x="1695450" y="53467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9" name="Rectangle 3"/>
          <p:cNvSpPr>
            <a:spLocks/>
          </p:cNvSpPr>
          <p:nvPr/>
        </p:nvSpPr>
        <p:spPr bwMode="auto">
          <a:xfrm>
            <a:off x="1714500" y="21526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0" name="Rectangle 4"/>
          <p:cNvSpPr>
            <a:spLocks noGrp="1" noChangeArrowheads="1"/>
          </p:cNvSpPr>
          <p:nvPr>
            <p:ph type="title"/>
          </p:nvPr>
        </p:nvSpPr>
        <p:spPr>
          <a:xfrm>
            <a:off x="419100" y="196850"/>
            <a:ext cx="8545388" cy="558800"/>
          </a:xfrm>
          <a:ln/>
        </p:spPr>
        <p:txBody>
          <a:bodyPr/>
          <a:lstStyle/>
          <a:p>
            <a:r>
              <a:rPr lang="en-US" dirty="0" err="1"/>
              <a:t>RowClone</a:t>
            </a:r>
            <a:r>
              <a:rPr lang="en-US" dirty="0"/>
              <a:t>: in-DRAM </a:t>
            </a:r>
            <a:r>
              <a:rPr lang="en-US" dirty="0" smtClean="0"/>
              <a:t>Row Copy (and Initialization)</a:t>
            </a:r>
            <a:endParaRPr lang="en-US" dirty="0"/>
          </a:p>
        </p:txBody>
      </p:sp>
      <p:grpSp>
        <p:nvGrpSpPr>
          <p:cNvPr id="19485" name="Group 29"/>
          <p:cNvGrpSpPr>
            <a:grpSpLocks/>
          </p:cNvGrpSpPr>
          <p:nvPr/>
        </p:nvGrpSpPr>
        <p:grpSpPr bwMode="auto">
          <a:xfrm>
            <a:off x="1695450" y="1732757"/>
            <a:ext cx="4574382" cy="3359944"/>
            <a:chOff x="0" y="0"/>
            <a:chExt cx="5763" cy="4232"/>
          </a:xfrm>
        </p:grpSpPr>
        <p:sp>
          <p:nvSpPr>
            <p:cNvPr id="19461" name="Line 5"/>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2" name="Line 6"/>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3" name="Line 7"/>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4" name="Line 8"/>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5" name="Line 9"/>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6" name="Line 10"/>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7" name="Line 11"/>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8" name="Line 12"/>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9" name="Line 13"/>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0" name="Line 14"/>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1" name="Line 15"/>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2" name="Line 16"/>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3" name="Line 17"/>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4" name="Line 18"/>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5" name="Line 19"/>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6" name="Line 20"/>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7" name="Line 21"/>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8" name="Line 22"/>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9" name="Line 23"/>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0" name="Line 24"/>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1" name="Line 25"/>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2" name="Line 26"/>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3" name="Line 27"/>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4" name="Line 28"/>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9518" name="Group 62"/>
          <p:cNvGrpSpPr>
            <a:grpSpLocks/>
          </p:cNvGrpSpPr>
          <p:nvPr/>
        </p:nvGrpSpPr>
        <p:grpSpPr bwMode="auto">
          <a:xfrm>
            <a:off x="1706563" y="1728788"/>
            <a:ext cx="4559300" cy="3371850"/>
            <a:chOff x="0" y="0"/>
            <a:chExt cx="5744" cy="4248"/>
          </a:xfrm>
        </p:grpSpPr>
        <p:sp>
          <p:nvSpPr>
            <p:cNvPr id="19486" name="Line 30"/>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7" name="Line 31"/>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8" name="Line 32"/>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9" name="Line 33"/>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0" name="Line 34"/>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1" name="Line 35"/>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2" name="Line 36"/>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3" name="Line 37"/>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4" name="Line 38"/>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5" name="Line 39"/>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6" name="Line 40"/>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7" name="Line 41"/>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8" name="Line 42"/>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9" name="Line 43"/>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0" name="Line 44"/>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1" name="Line 45"/>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2" name="Line 46"/>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3" name="Line 47"/>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4" name="Line 48"/>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5" name="Line 49"/>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6" name="Line 50"/>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7" name="Line 51"/>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8" name="Line 52"/>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9" name="Line 53"/>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0" name="Line 54"/>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1" name="Line 55"/>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2" name="Line 56"/>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3" name="Line 57"/>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4" name="Line 58"/>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5" name="Line 59"/>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6" name="Line 60"/>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7" name="Line 61"/>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19" name="Rectangle 63"/>
          <p:cNvSpPr>
            <a:spLocks/>
          </p:cNvSpPr>
          <p:nvPr/>
        </p:nvSpPr>
        <p:spPr bwMode="auto">
          <a:xfrm>
            <a:off x="6503988" y="529710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9520" name="Line 64"/>
          <p:cNvSpPr>
            <a:spLocks noChangeShapeType="1"/>
          </p:cNvSpPr>
          <p:nvPr/>
        </p:nvSpPr>
        <p:spPr bwMode="auto">
          <a:xfrm rot="10800000" flipH="1">
            <a:off x="431800" y="640000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1" name="Line 65"/>
          <p:cNvSpPr>
            <a:spLocks noChangeShapeType="1"/>
          </p:cNvSpPr>
          <p:nvPr/>
        </p:nvSpPr>
        <p:spPr bwMode="auto">
          <a:xfrm>
            <a:off x="4064000" y="560705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2" name="Rectangle 66"/>
          <p:cNvSpPr>
            <a:spLocks/>
          </p:cNvSpPr>
          <p:nvPr/>
        </p:nvSpPr>
        <p:spPr bwMode="auto">
          <a:xfrm>
            <a:off x="7342982" y="647820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9523" name="Rectangle 67"/>
          <p:cNvSpPr>
            <a:spLocks/>
          </p:cNvSpPr>
          <p:nvPr/>
        </p:nvSpPr>
        <p:spPr bwMode="auto">
          <a:xfrm>
            <a:off x="4149725" y="586860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9524" name="Rectangle 68"/>
          <p:cNvSpPr>
            <a:spLocks/>
          </p:cNvSpPr>
          <p:nvPr/>
        </p:nvSpPr>
        <p:spPr bwMode="auto">
          <a:xfrm>
            <a:off x="6484938" y="319525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9525" name="Line 69"/>
          <p:cNvSpPr>
            <a:spLocks noChangeShapeType="1"/>
          </p:cNvSpPr>
          <p:nvPr/>
        </p:nvSpPr>
        <p:spPr bwMode="auto">
          <a:xfrm rot="10800000" flipH="1">
            <a:off x="1701800" y="148510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6" name="Rectangle 70"/>
          <p:cNvSpPr>
            <a:spLocks/>
          </p:cNvSpPr>
          <p:nvPr/>
        </p:nvSpPr>
        <p:spPr bwMode="auto">
          <a:xfrm>
            <a:off x="3689350" y="120135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grpSp>
        <p:nvGrpSpPr>
          <p:cNvPr id="19558" name="Group 102"/>
          <p:cNvGrpSpPr>
            <a:grpSpLocks/>
          </p:cNvGrpSpPr>
          <p:nvPr/>
        </p:nvGrpSpPr>
        <p:grpSpPr bwMode="auto">
          <a:xfrm>
            <a:off x="1784350" y="5093494"/>
            <a:ext cx="4400550" cy="266700"/>
            <a:chOff x="0" y="0"/>
            <a:chExt cx="5544" cy="336"/>
          </a:xfrm>
        </p:grpSpPr>
        <p:sp>
          <p:nvSpPr>
            <p:cNvPr id="19527" name="Line 71"/>
            <p:cNvSpPr>
              <a:spLocks noChangeShapeType="1"/>
            </p:cNvSpPr>
            <p:nvPr/>
          </p:nvSpPr>
          <p:spPr bwMode="auto">
            <a:xfrm>
              <a:off x="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8" name="Line 72"/>
            <p:cNvSpPr>
              <a:spLocks noChangeShapeType="1"/>
            </p:cNvSpPr>
            <p:nvPr/>
          </p:nvSpPr>
          <p:spPr bwMode="auto">
            <a:xfrm>
              <a:off x="18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9" name="Line 73"/>
            <p:cNvSpPr>
              <a:spLocks noChangeShapeType="1"/>
            </p:cNvSpPr>
            <p:nvPr/>
          </p:nvSpPr>
          <p:spPr bwMode="auto">
            <a:xfrm>
              <a:off x="36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0" name="Line 74"/>
            <p:cNvSpPr>
              <a:spLocks noChangeShapeType="1"/>
            </p:cNvSpPr>
            <p:nvPr/>
          </p:nvSpPr>
          <p:spPr bwMode="auto">
            <a:xfrm>
              <a:off x="55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1" name="Line 75"/>
            <p:cNvSpPr>
              <a:spLocks noChangeShapeType="1"/>
            </p:cNvSpPr>
            <p:nvPr/>
          </p:nvSpPr>
          <p:spPr bwMode="auto">
            <a:xfrm>
              <a:off x="73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2" name="Line 76"/>
            <p:cNvSpPr>
              <a:spLocks noChangeShapeType="1"/>
            </p:cNvSpPr>
            <p:nvPr/>
          </p:nvSpPr>
          <p:spPr bwMode="auto">
            <a:xfrm>
              <a:off x="92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3" name="Line 77"/>
            <p:cNvSpPr>
              <a:spLocks noChangeShapeType="1"/>
            </p:cNvSpPr>
            <p:nvPr/>
          </p:nvSpPr>
          <p:spPr bwMode="auto">
            <a:xfrm>
              <a:off x="110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4" name="Line 78"/>
            <p:cNvSpPr>
              <a:spLocks noChangeShapeType="1"/>
            </p:cNvSpPr>
            <p:nvPr/>
          </p:nvSpPr>
          <p:spPr bwMode="auto">
            <a:xfrm>
              <a:off x="129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5" name="Line 79"/>
            <p:cNvSpPr>
              <a:spLocks noChangeShapeType="1"/>
            </p:cNvSpPr>
            <p:nvPr/>
          </p:nvSpPr>
          <p:spPr bwMode="auto">
            <a:xfrm>
              <a:off x="147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6" name="Line 80"/>
            <p:cNvSpPr>
              <a:spLocks noChangeShapeType="1"/>
            </p:cNvSpPr>
            <p:nvPr/>
          </p:nvSpPr>
          <p:spPr bwMode="auto">
            <a:xfrm>
              <a:off x="166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7" name="Line 81"/>
            <p:cNvSpPr>
              <a:spLocks noChangeShapeType="1"/>
            </p:cNvSpPr>
            <p:nvPr/>
          </p:nvSpPr>
          <p:spPr bwMode="auto">
            <a:xfrm>
              <a:off x="184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8" name="Line 82"/>
            <p:cNvSpPr>
              <a:spLocks noChangeShapeType="1"/>
            </p:cNvSpPr>
            <p:nvPr/>
          </p:nvSpPr>
          <p:spPr bwMode="auto">
            <a:xfrm>
              <a:off x="203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9" name="Line 83"/>
            <p:cNvSpPr>
              <a:spLocks noChangeShapeType="1"/>
            </p:cNvSpPr>
            <p:nvPr/>
          </p:nvSpPr>
          <p:spPr bwMode="auto">
            <a:xfrm>
              <a:off x="221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0" name="Line 84"/>
            <p:cNvSpPr>
              <a:spLocks noChangeShapeType="1"/>
            </p:cNvSpPr>
            <p:nvPr/>
          </p:nvSpPr>
          <p:spPr bwMode="auto">
            <a:xfrm>
              <a:off x="240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1" name="Line 85"/>
            <p:cNvSpPr>
              <a:spLocks noChangeShapeType="1"/>
            </p:cNvSpPr>
            <p:nvPr/>
          </p:nvSpPr>
          <p:spPr bwMode="auto">
            <a:xfrm>
              <a:off x="258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2" name="Line 86"/>
            <p:cNvSpPr>
              <a:spLocks noChangeShapeType="1"/>
            </p:cNvSpPr>
            <p:nvPr/>
          </p:nvSpPr>
          <p:spPr bwMode="auto">
            <a:xfrm>
              <a:off x="277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3" name="Line 87"/>
            <p:cNvSpPr>
              <a:spLocks noChangeShapeType="1"/>
            </p:cNvSpPr>
            <p:nvPr/>
          </p:nvSpPr>
          <p:spPr bwMode="auto">
            <a:xfrm>
              <a:off x="295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4" name="Line 88"/>
            <p:cNvSpPr>
              <a:spLocks noChangeShapeType="1"/>
            </p:cNvSpPr>
            <p:nvPr/>
          </p:nvSpPr>
          <p:spPr bwMode="auto">
            <a:xfrm>
              <a:off x="314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5" name="Line 89"/>
            <p:cNvSpPr>
              <a:spLocks noChangeShapeType="1"/>
            </p:cNvSpPr>
            <p:nvPr/>
          </p:nvSpPr>
          <p:spPr bwMode="auto">
            <a:xfrm>
              <a:off x="332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6" name="Line 90"/>
            <p:cNvSpPr>
              <a:spLocks noChangeShapeType="1"/>
            </p:cNvSpPr>
            <p:nvPr/>
          </p:nvSpPr>
          <p:spPr bwMode="auto">
            <a:xfrm>
              <a:off x="351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7" name="Line 91"/>
            <p:cNvSpPr>
              <a:spLocks noChangeShapeType="1"/>
            </p:cNvSpPr>
            <p:nvPr/>
          </p:nvSpPr>
          <p:spPr bwMode="auto">
            <a:xfrm>
              <a:off x="369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8" name="Line 92"/>
            <p:cNvSpPr>
              <a:spLocks noChangeShapeType="1"/>
            </p:cNvSpPr>
            <p:nvPr/>
          </p:nvSpPr>
          <p:spPr bwMode="auto">
            <a:xfrm>
              <a:off x="388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9" name="Line 93"/>
            <p:cNvSpPr>
              <a:spLocks noChangeShapeType="1"/>
            </p:cNvSpPr>
            <p:nvPr/>
          </p:nvSpPr>
          <p:spPr bwMode="auto">
            <a:xfrm>
              <a:off x="406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0" name="Line 94"/>
            <p:cNvSpPr>
              <a:spLocks noChangeShapeType="1"/>
            </p:cNvSpPr>
            <p:nvPr/>
          </p:nvSpPr>
          <p:spPr bwMode="auto">
            <a:xfrm>
              <a:off x="425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1" name="Line 95"/>
            <p:cNvSpPr>
              <a:spLocks noChangeShapeType="1"/>
            </p:cNvSpPr>
            <p:nvPr/>
          </p:nvSpPr>
          <p:spPr bwMode="auto">
            <a:xfrm>
              <a:off x="443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2" name="Line 96"/>
            <p:cNvSpPr>
              <a:spLocks noChangeShapeType="1"/>
            </p:cNvSpPr>
            <p:nvPr/>
          </p:nvSpPr>
          <p:spPr bwMode="auto">
            <a:xfrm>
              <a:off x="461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3" name="Line 97"/>
            <p:cNvSpPr>
              <a:spLocks noChangeShapeType="1"/>
            </p:cNvSpPr>
            <p:nvPr/>
          </p:nvSpPr>
          <p:spPr bwMode="auto">
            <a:xfrm>
              <a:off x="480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4" name="Line 98"/>
            <p:cNvSpPr>
              <a:spLocks noChangeShapeType="1"/>
            </p:cNvSpPr>
            <p:nvPr/>
          </p:nvSpPr>
          <p:spPr bwMode="auto">
            <a:xfrm>
              <a:off x="498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5" name="Line 99"/>
            <p:cNvSpPr>
              <a:spLocks noChangeShapeType="1"/>
            </p:cNvSpPr>
            <p:nvPr/>
          </p:nvSpPr>
          <p:spPr bwMode="auto">
            <a:xfrm>
              <a:off x="517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6" name="Line 100"/>
            <p:cNvSpPr>
              <a:spLocks noChangeShapeType="1"/>
            </p:cNvSpPr>
            <p:nvPr/>
          </p:nvSpPr>
          <p:spPr bwMode="auto">
            <a:xfrm>
              <a:off x="535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7" name="Line 101"/>
            <p:cNvSpPr>
              <a:spLocks noChangeShapeType="1"/>
            </p:cNvSpPr>
            <p:nvPr/>
          </p:nvSpPr>
          <p:spPr bwMode="auto">
            <a:xfrm>
              <a:off x="554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59" name="Line 103"/>
          <p:cNvSpPr>
            <a:spLocks noChangeShapeType="1"/>
          </p:cNvSpPr>
          <p:nvPr/>
        </p:nvSpPr>
        <p:spPr bwMode="auto">
          <a:xfrm rot="10800000" flipH="1">
            <a:off x="1695450" y="553005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0" name="Line 104"/>
          <p:cNvSpPr>
            <a:spLocks noChangeShapeType="1"/>
          </p:cNvSpPr>
          <p:nvPr/>
        </p:nvSpPr>
        <p:spPr bwMode="auto">
          <a:xfrm rot="10800000" flipH="1">
            <a:off x="1701800" y="534670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9593" name="Group 137"/>
          <p:cNvGrpSpPr>
            <a:grpSpLocks/>
          </p:cNvGrpSpPr>
          <p:nvPr/>
        </p:nvGrpSpPr>
        <p:grpSpPr bwMode="auto">
          <a:xfrm>
            <a:off x="1701800" y="5340350"/>
            <a:ext cx="4559300" cy="190500"/>
            <a:chOff x="0" y="0"/>
            <a:chExt cx="5744" cy="240"/>
          </a:xfrm>
        </p:grpSpPr>
        <p:sp>
          <p:nvSpPr>
            <p:cNvPr id="19561" name="Line 105"/>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2" name="Line 106"/>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3" name="Line 107"/>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4" name="Line 108"/>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5" name="Line 109"/>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6" name="Line 110"/>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7" name="Line 111"/>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8" name="Line 112"/>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9" name="Line 113"/>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0" name="Line 114"/>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1" name="Line 115"/>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2" name="Line 116"/>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3" name="Line 117"/>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4" name="Line 118"/>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5" name="Line 119"/>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6" name="Line 120"/>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7" name="Line 121"/>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8" name="Line 122"/>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9" name="Line 123"/>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0" name="Line 124"/>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1" name="Line 125"/>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2" name="Line 126"/>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3" name="Line 127"/>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4" name="Line 128"/>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5" name="Line 129"/>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6" name="Line 130"/>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7" name="Line 131"/>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8" name="Line 132"/>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9" name="Line 133"/>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0" name="Line 134"/>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1" name="Line 135"/>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2" name="Line 136"/>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94" name="Rectangle 138"/>
          <p:cNvSpPr>
            <a:spLocks/>
          </p:cNvSpPr>
          <p:nvPr/>
        </p:nvSpPr>
        <p:spPr bwMode="auto">
          <a:xfrm>
            <a:off x="6369050" y="2118439"/>
            <a:ext cx="10556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1. Activate row A</a:t>
            </a:r>
          </a:p>
        </p:txBody>
      </p:sp>
      <p:sp>
        <p:nvSpPr>
          <p:cNvPr id="19595" name="Freeform 139"/>
          <p:cNvSpPr>
            <a:spLocks/>
          </p:cNvSpPr>
          <p:nvPr/>
        </p:nvSpPr>
        <p:spPr bwMode="auto">
          <a:xfrm>
            <a:off x="922338" y="2264569"/>
            <a:ext cx="742950" cy="32321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6" name="Rectangle 140"/>
          <p:cNvSpPr>
            <a:spLocks/>
          </p:cNvSpPr>
          <p:nvPr/>
        </p:nvSpPr>
        <p:spPr bwMode="auto">
          <a:xfrm>
            <a:off x="82550" y="3168650"/>
            <a:ext cx="800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2.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9597" name="Rectangle 141"/>
          <p:cNvSpPr>
            <a:spLocks/>
          </p:cNvSpPr>
          <p:nvPr/>
        </p:nvSpPr>
        <p:spPr bwMode="auto">
          <a:xfrm>
            <a:off x="6369050" y="2715339"/>
            <a:ext cx="10517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3. Activate row B</a:t>
            </a:r>
          </a:p>
        </p:txBody>
      </p:sp>
      <p:sp>
        <p:nvSpPr>
          <p:cNvPr id="19598" name="Freeform 142"/>
          <p:cNvSpPr>
            <a:spLocks/>
          </p:cNvSpPr>
          <p:nvPr/>
        </p:nvSpPr>
        <p:spPr bwMode="auto">
          <a:xfrm>
            <a:off x="1079500" y="2870200"/>
            <a:ext cx="571500" cy="25082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9" name="Rectangle 143"/>
          <p:cNvSpPr>
            <a:spLocks/>
          </p:cNvSpPr>
          <p:nvPr/>
        </p:nvSpPr>
        <p:spPr bwMode="auto">
          <a:xfrm>
            <a:off x="1098550" y="4196318"/>
            <a:ext cx="500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4.</a:t>
            </a:r>
          </a:p>
          <a:p>
            <a:pPr defTabSz="457200"/>
            <a:r>
              <a:rPr lang="en-US" sz="1600">
                <a:solidFill>
                  <a:srgbClr val="D90B00"/>
                </a:solidFill>
                <a:latin typeface="Myriad Pro Bold Cond" charset="0"/>
                <a:ea typeface="ＭＳ Ｐゴシック" charset="0"/>
                <a:cs typeface="Myriad Pro Bold Cond" charset="0"/>
                <a:sym typeface="Myriad Pro Bold Cond" charset="0"/>
              </a:rPr>
              <a:t>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9601" name="Rectangle 145"/>
          <p:cNvSpPr>
            <a:spLocks/>
          </p:cNvSpPr>
          <p:nvPr/>
        </p:nvSpPr>
        <p:spPr bwMode="auto">
          <a:xfrm>
            <a:off x="450850" y="739775"/>
            <a:ext cx="7346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457200"/>
            <a:endParaRPr lang="en-US" dirty="0">
              <a:solidFill>
                <a:srgbClr val="000000"/>
              </a:solidFill>
              <a:latin typeface="Myriad Pro Bold Cond" charset="0"/>
              <a:ea typeface="ＭＳ Ｐゴシック" charset="0"/>
              <a:cs typeface="Myriad Pro Bold Cond" charset="0"/>
              <a:sym typeface="Myriad Pro Bold Cond" charset="0"/>
            </a:endParaRPr>
          </a:p>
        </p:txBody>
      </p:sp>
    </p:spTree>
    <p:extLst>
      <p:ext uri="{BB962C8B-B14F-4D97-AF65-F5344CB8AC3E}">
        <p14:creationId xmlns:p14="http://schemas.microsoft.com/office/powerpoint/2010/main" val="31458038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959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9595"/>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9596"/>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945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9457"/>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195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598"/>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19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P spid="19458" grpId="0" animBg="1"/>
      <p:bldP spid="19459" grpId="0" animBg="1"/>
      <p:bldP spid="19594" grpId="0" autoUpdateAnimBg="0"/>
      <p:bldP spid="19595" grpId="0" animBg="1"/>
      <p:bldP spid="19596" grpId="0" autoUpdateAnimBg="0"/>
      <p:bldP spid="19597" grpId="0" autoUpdateAnimBg="0"/>
      <p:bldP spid="19598" grpId="0" animBg="1"/>
      <p:bldP spid="19599"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 Key Idea</a:t>
            </a:r>
            <a:endParaRPr lang="en-US" dirty="0"/>
          </a:p>
        </p:txBody>
      </p:sp>
      <p:sp>
        <p:nvSpPr>
          <p:cNvPr id="4" name="Content Placeholder 2"/>
          <p:cNvSpPr>
            <a:spLocks noGrp="1"/>
          </p:cNvSpPr>
          <p:nvPr>
            <p:ph idx="1"/>
          </p:nvPr>
        </p:nvSpPr>
        <p:spPr>
          <a:xfrm>
            <a:off x="533400" y="1524000"/>
            <a:ext cx="7772400" cy="4648200"/>
          </a:xfrm>
        </p:spPr>
        <p:txBody>
          <a:bodyPr/>
          <a:lstStyle/>
          <a:p>
            <a:r>
              <a:rPr lang="en-US" dirty="0" smtClean="0"/>
              <a:t>DRAM banks contain</a:t>
            </a:r>
          </a:p>
          <a:p>
            <a:pPr marL="914400" lvl="1" indent="-457200">
              <a:buFont typeface="+mj-lt"/>
              <a:buAutoNum type="arabicPeriod"/>
            </a:pPr>
            <a:r>
              <a:rPr lang="en-US" dirty="0" err="1" smtClean="0"/>
              <a:t>Mutiple</a:t>
            </a:r>
            <a:r>
              <a:rPr lang="en-US" dirty="0" smtClean="0"/>
              <a:t> rows of DRAM cells – row = 8KB</a:t>
            </a:r>
          </a:p>
          <a:p>
            <a:pPr marL="914400" lvl="1" indent="-457200">
              <a:buFont typeface="+mj-lt"/>
              <a:buAutoNum type="arabicPeriod"/>
            </a:pPr>
            <a:r>
              <a:rPr lang="en-US" dirty="0" smtClean="0"/>
              <a:t>A row buffer shared by the DRAM rows</a:t>
            </a:r>
          </a:p>
          <a:p>
            <a:pPr marL="514350" indent="-457200"/>
            <a:endParaRPr lang="en-US" dirty="0" smtClean="0"/>
          </a:p>
          <a:p>
            <a:pPr marL="514350" indent="-457200"/>
            <a:r>
              <a:rPr lang="en-US" dirty="0" smtClean="0"/>
              <a:t>Large scale copy</a:t>
            </a:r>
          </a:p>
          <a:p>
            <a:pPr marL="914400" lvl="1" indent="-457200">
              <a:buFont typeface="+mj-lt"/>
              <a:buAutoNum type="arabicPeriod"/>
            </a:pPr>
            <a:r>
              <a:rPr lang="en-US" dirty="0" smtClean="0"/>
              <a:t>Copy data from source row to row buffer</a:t>
            </a:r>
          </a:p>
          <a:p>
            <a:pPr marL="914400" lvl="1" indent="-457200">
              <a:buFont typeface="+mj-lt"/>
              <a:buAutoNum type="arabicPeriod"/>
            </a:pPr>
            <a:r>
              <a:rPr lang="en-US" dirty="0" smtClean="0"/>
              <a:t>Copy data from row buffer to destination row</a:t>
            </a:r>
          </a:p>
        </p:txBody>
      </p:sp>
      <p:sp>
        <p:nvSpPr>
          <p:cNvPr id="5" name="Slide Number Placeholder 4"/>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102</a:t>
            </a:fld>
            <a:endParaRPr lang="en-US">
              <a:solidFill>
                <a:prstClr val="black">
                  <a:tint val="75000"/>
                </a:prstClr>
              </a:solidFill>
              <a:latin typeface="Calibri"/>
            </a:endParaRPr>
          </a:p>
        </p:txBody>
      </p:sp>
    </p:spTree>
    <p:extLst>
      <p:ext uri="{BB962C8B-B14F-4D97-AF65-F5344CB8AC3E}">
        <p14:creationId xmlns:p14="http://schemas.microsoft.com/office/powerpoint/2010/main" val="3116597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a:t>
            </a:r>
            <a:r>
              <a:rPr lang="en-US" dirty="0" err="1" smtClean="0"/>
              <a:t>Subarray</a:t>
            </a:r>
            <a:r>
              <a:rPr lang="en-US" dirty="0" smtClean="0"/>
              <a:t> Microarchitecture</a:t>
            </a:r>
            <a:endParaRPr lang="en-US" dirty="0"/>
          </a:p>
        </p:txBody>
      </p:sp>
      <p:sp>
        <p:nvSpPr>
          <p:cNvPr id="4" name="Rectangle 3"/>
          <p:cNvSpPr/>
          <p:nvPr/>
        </p:nvSpPr>
        <p:spPr bwMode="auto">
          <a:xfrm>
            <a:off x="2442375"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 name="Rectangle 4"/>
          <p:cNvSpPr/>
          <p:nvPr/>
        </p:nvSpPr>
        <p:spPr bwMode="auto">
          <a:xfrm>
            <a:off x="2917504"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 name="Rectangle 5"/>
          <p:cNvSpPr/>
          <p:nvPr/>
        </p:nvSpPr>
        <p:spPr bwMode="auto">
          <a:xfrm>
            <a:off x="3388152"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7" name="Rectangle 6"/>
          <p:cNvSpPr/>
          <p:nvPr/>
        </p:nvSpPr>
        <p:spPr bwMode="auto">
          <a:xfrm>
            <a:off x="3849834"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8" name="Rectangle 7"/>
          <p:cNvSpPr/>
          <p:nvPr/>
        </p:nvSpPr>
        <p:spPr bwMode="auto">
          <a:xfrm>
            <a:off x="4329446"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9" name="Rectangle 8"/>
          <p:cNvSpPr/>
          <p:nvPr/>
        </p:nvSpPr>
        <p:spPr bwMode="auto">
          <a:xfrm>
            <a:off x="4804575"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0" name="Rectangle 9"/>
          <p:cNvSpPr/>
          <p:nvPr/>
        </p:nvSpPr>
        <p:spPr bwMode="auto">
          <a:xfrm>
            <a:off x="5275223"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1" name="Rectangle 10"/>
          <p:cNvSpPr/>
          <p:nvPr/>
        </p:nvSpPr>
        <p:spPr bwMode="auto">
          <a:xfrm>
            <a:off x="5736905"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2" name="Rectangle 11"/>
          <p:cNvSpPr/>
          <p:nvPr/>
        </p:nvSpPr>
        <p:spPr bwMode="auto">
          <a:xfrm>
            <a:off x="6216517"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3" name="Rectangle 12"/>
          <p:cNvSpPr/>
          <p:nvPr/>
        </p:nvSpPr>
        <p:spPr bwMode="auto">
          <a:xfrm>
            <a:off x="6691646"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4" name="Rectangle 13"/>
          <p:cNvSpPr/>
          <p:nvPr/>
        </p:nvSpPr>
        <p:spPr bwMode="auto">
          <a:xfrm>
            <a:off x="7162294"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5" name="Rectangle 14"/>
          <p:cNvSpPr/>
          <p:nvPr/>
        </p:nvSpPr>
        <p:spPr bwMode="auto">
          <a:xfrm>
            <a:off x="7623976"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2442375"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2917504"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3388152"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3849834"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0" name="Rectangle 19"/>
          <p:cNvSpPr/>
          <p:nvPr/>
        </p:nvSpPr>
        <p:spPr bwMode="auto">
          <a:xfrm>
            <a:off x="4329446"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4804575"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5275223"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3" name="Rectangle 22"/>
          <p:cNvSpPr/>
          <p:nvPr/>
        </p:nvSpPr>
        <p:spPr bwMode="auto">
          <a:xfrm>
            <a:off x="5736905"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6216517"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6691646"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7162294"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7623976"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2442375"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2917504"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Rectangle 29"/>
          <p:cNvSpPr/>
          <p:nvPr/>
        </p:nvSpPr>
        <p:spPr bwMode="auto">
          <a:xfrm>
            <a:off x="3388152"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1" name="Rectangle 30"/>
          <p:cNvSpPr/>
          <p:nvPr/>
        </p:nvSpPr>
        <p:spPr bwMode="auto">
          <a:xfrm>
            <a:off x="3849834"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2" name="Rectangle 31"/>
          <p:cNvSpPr/>
          <p:nvPr/>
        </p:nvSpPr>
        <p:spPr bwMode="auto">
          <a:xfrm>
            <a:off x="4329446"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3" name="Rectangle 32"/>
          <p:cNvSpPr/>
          <p:nvPr/>
        </p:nvSpPr>
        <p:spPr bwMode="auto">
          <a:xfrm>
            <a:off x="4804575"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4" name="Rectangle 33"/>
          <p:cNvSpPr/>
          <p:nvPr/>
        </p:nvSpPr>
        <p:spPr bwMode="auto">
          <a:xfrm>
            <a:off x="5275223"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5" name="Rectangle 34"/>
          <p:cNvSpPr/>
          <p:nvPr/>
        </p:nvSpPr>
        <p:spPr bwMode="auto">
          <a:xfrm>
            <a:off x="5736905"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6" name="Rectangle 35"/>
          <p:cNvSpPr/>
          <p:nvPr/>
        </p:nvSpPr>
        <p:spPr bwMode="auto">
          <a:xfrm>
            <a:off x="6216517"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7" name="Rectangle 36"/>
          <p:cNvSpPr/>
          <p:nvPr/>
        </p:nvSpPr>
        <p:spPr bwMode="auto">
          <a:xfrm>
            <a:off x="6691646"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8" name="Rectangle 37"/>
          <p:cNvSpPr/>
          <p:nvPr/>
        </p:nvSpPr>
        <p:spPr bwMode="auto">
          <a:xfrm>
            <a:off x="7162294"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9" name="Rectangle 38"/>
          <p:cNvSpPr/>
          <p:nvPr/>
        </p:nvSpPr>
        <p:spPr bwMode="auto">
          <a:xfrm>
            <a:off x="7623976"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0" name="Rectangle 39"/>
          <p:cNvSpPr/>
          <p:nvPr/>
        </p:nvSpPr>
        <p:spPr bwMode="auto">
          <a:xfrm>
            <a:off x="2442375"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1" name="Rectangle 40"/>
          <p:cNvSpPr/>
          <p:nvPr/>
        </p:nvSpPr>
        <p:spPr bwMode="auto">
          <a:xfrm>
            <a:off x="2917504"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2" name="Rectangle 41"/>
          <p:cNvSpPr/>
          <p:nvPr/>
        </p:nvSpPr>
        <p:spPr bwMode="auto">
          <a:xfrm>
            <a:off x="3388152"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3" name="Rectangle 42"/>
          <p:cNvSpPr/>
          <p:nvPr/>
        </p:nvSpPr>
        <p:spPr bwMode="auto">
          <a:xfrm>
            <a:off x="3849834"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4" name="Rectangle 43"/>
          <p:cNvSpPr/>
          <p:nvPr/>
        </p:nvSpPr>
        <p:spPr bwMode="auto">
          <a:xfrm>
            <a:off x="4329446"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5" name="Rectangle 44"/>
          <p:cNvSpPr/>
          <p:nvPr/>
        </p:nvSpPr>
        <p:spPr bwMode="auto">
          <a:xfrm>
            <a:off x="4804575"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6" name="Rectangle 45"/>
          <p:cNvSpPr/>
          <p:nvPr/>
        </p:nvSpPr>
        <p:spPr bwMode="auto">
          <a:xfrm>
            <a:off x="5275223"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7" name="Rectangle 46"/>
          <p:cNvSpPr/>
          <p:nvPr/>
        </p:nvSpPr>
        <p:spPr bwMode="auto">
          <a:xfrm>
            <a:off x="5736905"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8" name="Rectangle 47"/>
          <p:cNvSpPr/>
          <p:nvPr/>
        </p:nvSpPr>
        <p:spPr bwMode="auto">
          <a:xfrm>
            <a:off x="6216517"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9" name="Rectangle 48"/>
          <p:cNvSpPr/>
          <p:nvPr/>
        </p:nvSpPr>
        <p:spPr bwMode="auto">
          <a:xfrm>
            <a:off x="6691646"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0" name="Rectangle 49"/>
          <p:cNvSpPr/>
          <p:nvPr/>
        </p:nvSpPr>
        <p:spPr bwMode="auto">
          <a:xfrm>
            <a:off x="7162294"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1" name="Rectangle 50"/>
          <p:cNvSpPr/>
          <p:nvPr/>
        </p:nvSpPr>
        <p:spPr bwMode="auto">
          <a:xfrm>
            <a:off x="7623976"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grpSp>
        <p:nvGrpSpPr>
          <p:cNvPr id="52" name="Group 51"/>
          <p:cNvGrpSpPr/>
          <p:nvPr/>
        </p:nvGrpSpPr>
        <p:grpSpPr>
          <a:xfrm>
            <a:off x="2442375" y="3806347"/>
            <a:ext cx="5652248" cy="718528"/>
            <a:chOff x="1815351" y="3610404"/>
            <a:chExt cx="5652248" cy="718528"/>
          </a:xfrm>
        </p:grpSpPr>
        <p:sp>
          <p:nvSpPr>
            <p:cNvPr id="53" name="Rectangle 52"/>
            <p:cNvSpPr/>
            <p:nvPr/>
          </p:nvSpPr>
          <p:spPr bwMode="auto">
            <a:xfrm>
              <a:off x="18153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4" name="Rectangle 53"/>
            <p:cNvSpPr/>
            <p:nvPr/>
          </p:nvSpPr>
          <p:spPr bwMode="auto">
            <a:xfrm>
              <a:off x="229048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5" name="Rectangle 54"/>
            <p:cNvSpPr/>
            <p:nvPr/>
          </p:nvSpPr>
          <p:spPr bwMode="auto">
            <a:xfrm>
              <a:off x="2761128"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6" name="Rectangle 55"/>
            <p:cNvSpPr/>
            <p:nvPr/>
          </p:nvSpPr>
          <p:spPr bwMode="auto">
            <a:xfrm>
              <a:off x="322281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7" name="Rectangle 56"/>
            <p:cNvSpPr/>
            <p:nvPr/>
          </p:nvSpPr>
          <p:spPr bwMode="auto">
            <a:xfrm>
              <a:off x="37024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8" name="Rectangle 57"/>
            <p:cNvSpPr/>
            <p:nvPr/>
          </p:nvSpPr>
          <p:spPr bwMode="auto">
            <a:xfrm>
              <a:off x="41775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9" name="Rectangle 58"/>
            <p:cNvSpPr/>
            <p:nvPr/>
          </p:nvSpPr>
          <p:spPr bwMode="auto">
            <a:xfrm>
              <a:off x="4648199"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0" name="Rectangle 59"/>
            <p:cNvSpPr/>
            <p:nvPr/>
          </p:nvSpPr>
          <p:spPr bwMode="auto">
            <a:xfrm>
              <a:off x="510988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1" name="Rectangle 60"/>
            <p:cNvSpPr/>
            <p:nvPr/>
          </p:nvSpPr>
          <p:spPr bwMode="auto">
            <a:xfrm>
              <a:off x="5589493"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2" name="Rectangle 61"/>
            <p:cNvSpPr/>
            <p:nvPr/>
          </p:nvSpPr>
          <p:spPr bwMode="auto">
            <a:xfrm>
              <a:off x="60646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3" name="Rectangle 62"/>
            <p:cNvSpPr/>
            <p:nvPr/>
          </p:nvSpPr>
          <p:spPr bwMode="auto">
            <a:xfrm>
              <a:off x="653527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4" name="Rectangle 63"/>
            <p:cNvSpPr/>
            <p:nvPr/>
          </p:nvSpPr>
          <p:spPr bwMode="auto">
            <a:xfrm>
              <a:off x="699695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grpSp>
      <p:grpSp>
        <p:nvGrpSpPr>
          <p:cNvPr id="65" name="Group 64"/>
          <p:cNvGrpSpPr/>
          <p:nvPr/>
        </p:nvGrpSpPr>
        <p:grpSpPr>
          <a:xfrm>
            <a:off x="5203378" y="4820194"/>
            <a:ext cx="1837502" cy="1580606"/>
            <a:chOff x="4362994" y="4624251"/>
            <a:chExt cx="1837502" cy="1580606"/>
          </a:xfrm>
        </p:grpSpPr>
        <p:grpSp>
          <p:nvGrpSpPr>
            <p:cNvPr id="66" name="Group 116"/>
            <p:cNvGrpSpPr/>
            <p:nvPr/>
          </p:nvGrpSpPr>
          <p:grpSpPr>
            <a:xfrm>
              <a:off x="5120640" y="5251272"/>
              <a:ext cx="152400" cy="378822"/>
              <a:chOff x="5120640" y="4976949"/>
              <a:chExt cx="152400" cy="378822"/>
            </a:xfrm>
          </p:grpSpPr>
          <p:cxnSp>
            <p:nvCxnSpPr>
              <p:cNvPr id="81" name="Straight Connector 80"/>
              <p:cNvCxnSpPr/>
              <p:nvPr/>
            </p:nvCxnSpPr>
            <p:spPr bwMode="auto">
              <a:xfrm rot="5400000">
                <a:off x="4931229" y="5166360"/>
                <a:ext cx="37882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rot="5400000">
                <a:off x="5083629" y="5166360"/>
                <a:ext cx="37882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cxnSp>
          <p:nvCxnSpPr>
            <p:cNvPr id="67" name="Straight Connector 66"/>
            <p:cNvCxnSpPr/>
            <p:nvPr/>
          </p:nvCxnSpPr>
          <p:spPr bwMode="auto">
            <a:xfrm>
              <a:off x="4696096" y="5738697"/>
              <a:ext cx="261258"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a:off x="4746171" y="5803756"/>
              <a:ext cx="16110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a:off x="4776651" y="5873678"/>
              <a:ext cx="1001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rot="10800000">
              <a:off x="4818027" y="5424486"/>
              <a:ext cx="29523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rot="5400000">
              <a:off x="4662210" y="5584403"/>
              <a:ext cx="31983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a:off x="5277277" y="5428586"/>
              <a:ext cx="17221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flipV="1">
              <a:off x="5445398" y="5350679"/>
              <a:ext cx="114812" cy="7380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a:off x="5593012" y="5428586"/>
              <a:ext cx="31573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rot="5400000">
              <a:off x="5453597" y="5494194"/>
              <a:ext cx="902098"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a:off x="4633507" y="5022642"/>
              <a:ext cx="1107121"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7" name="TextBox 76"/>
            <p:cNvSpPr txBox="1"/>
            <p:nvPr/>
          </p:nvSpPr>
          <p:spPr>
            <a:xfrm>
              <a:off x="4518702" y="4633099"/>
              <a:ext cx="1334020" cy="461665"/>
            </a:xfrm>
            <a:prstGeom prst="rect">
              <a:avLst/>
            </a:prstGeom>
            <a:noFill/>
          </p:spPr>
          <p:txBody>
            <a:bodyPr wrap="none" rtlCol="0">
              <a:spAutoFit/>
            </a:bodyPr>
            <a:lstStyle/>
            <a:p>
              <a:r>
                <a:rPr lang="en-US" sz="2400" dirty="0" err="1" smtClean="0">
                  <a:solidFill>
                    <a:prstClr val="black"/>
                  </a:solidFill>
                  <a:latin typeface="Calibri"/>
                </a:rPr>
                <a:t>wordline</a:t>
              </a:r>
              <a:endParaRPr lang="en-US" sz="2400" dirty="0">
                <a:solidFill>
                  <a:prstClr val="black"/>
                </a:solidFill>
                <a:latin typeface="Calibri"/>
              </a:endParaRPr>
            </a:p>
          </p:txBody>
        </p:sp>
        <p:sp>
          <p:nvSpPr>
            <p:cNvPr id="78" name="TextBox 77"/>
            <p:cNvSpPr txBox="1"/>
            <p:nvPr/>
          </p:nvSpPr>
          <p:spPr>
            <a:xfrm>
              <a:off x="5905329" y="5269352"/>
              <a:ext cx="184731" cy="461665"/>
            </a:xfrm>
            <a:prstGeom prst="rect">
              <a:avLst/>
            </a:prstGeom>
            <a:noFill/>
          </p:spPr>
          <p:txBody>
            <a:bodyPr wrap="none" rtlCol="0">
              <a:spAutoFit/>
            </a:bodyPr>
            <a:lstStyle/>
            <a:p>
              <a:endParaRPr lang="en-US" sz="2400" dirty="0">
                <a:solidFill>
                  <a:prstClr val="black"/>
                </a:solidFill>
                <a:latin typeface="Calibri"/>
              </a:endParaRPr>
            </a:p>
          </p:txBody>
        </p:sp>
        <p:cxnSp>
          <p:nvCxnSpPr>
            <p:cNvPr id="79" name="Straight Connector 78"/>
            <p:cNvCxnSpPr/>
            <p:nvPr/>
          </p:nvCxnSpPr>
          <p:spPr bwMode="auto">
            <a:xfrm rot="5400000">
              <a:off x="5349035" y="5201012"/>
              <a:ext cx="332136"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80" name="Rounded Rectangle 79"/>
            <p:cNvSpPr/>
            <p:nvPr/>
          </p:nvSpPr>
          <p:spPr bwMode="auto">
            <a:xfrm>
              <a:off x="4362994" y="4624251"/>
              <a:ext cx="1837502" cy="1580606"/>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grpSp>
      <p:cxnSp>
        <p:nvCxnSpPr>
          <p:cNvPr id="83" name="Straight Connector 82"/>
          <p:cNvCxnSpPr>
            <a:stCxn id="47" idx="1"/>
          </p:cNvCxnSpPr>
          <p:nvPr/>
        </p:nvCxnSpPr>
        <p:spPr bwMode="auto">
          <a:xfrm rot="10800000" flipV="1">
            <a:off x="5212081" y="3543893"/>
            <a:ext cx="524825" cy="14678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Straight Connector 83"/>
          <p:cNvCxnSpPr>
            <a:stCxn id="48" idx="1"/>
          </p:cNvCxnSpPr>
          <p:nvPr/>
        </p:nvCxnSpPr>
        <p:spPr bwMode="auto">
          <a:xfrm rot="10800000" flipH="1" flipV="1">
            <a:off x="6216516" y="3543893"/>
            <a:ext cx="793883" cy="140693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5" name="TextBox 84"/>
          <p:cNvSpPr txBox="1"/>
          <p:nvPr/>
        </p:nvSpPr>
        <p:spPr>
          <a:xfrm>
            <a:off x="3116629" y="5347203"/>
            <a:ext cx="1709122" cy="461665"/>
          </a:xfrm>
          <a:prstGeom prst="rect">
            <a:avLst/>
          </a:prstGeom>
          <a:noFill/>
        </p:spPr>
        <p:txBody>
          <a:bodyPr wrap="none" rtlCol="0">
            <a:spAutoFit/>
          </a:bodyPr>
          <a:lstStyle/>
          <a:p>
            <a:r>
              <a:rPr lang="en-US" sz="2400" dirty="0" smtClean="0">
                <a:solidFill>
                  <a:prstClr val="black"/>
                </a:solidFill>
                <a:latin typeface="Calibri"/>
              </a:rPr>
              <a:t>DRAM Cell</a:t>
            </a:r>
            <a:endParaRPr lang="en-US" sz="2400" dirty="0">
              <a:solidFill>
                <a:prstClr val="black"/>
              </a:solidFill>
              <a:latin typeface="Calibri"/>
            </a:endParaRPr>
          </a:p>
        </p:txBody>
      </p:sp>
      <p:sp>
        <p:nvSpPr>
          <p:cNvPr id="86" name="Rectangle 85"/>
          <p:cNvSpPr/>
          <p:nvPr/>
        </p:nvSpPr>
        <p:spPr bwMode="auto">
          <a:xfrm>
            <a:off x="2442761" y="2286000"/>
            <a:ext cx="5656217" cy="496389"/>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87" name="TextBox 86"/>
          <p:cNvSpPr txBox="1"/>
          <p:nvPr/>
        </p:nvSpPr>
        <p:spPr>
          <a:xfrm>
            <a:off x="569713" y="2299203"/>
            <a:ext cx="1890581" cy="1077218"/>
          </a:xfrm>
          <a:prstGeom prst="rect">
            <a:avLst/>
          </a:prstGeom>
          <a:noFill/>
        </p:spPr>
        <p:txBody>
          <a:bodyPr wrap="none" rtlCol="0">
            <a:spAutoFit/>
          </a:bodyPr>
          <a:lstStyle/>
          <a:p>
            <a:pPr algn="r"/>
            <a:r>
              <a:rPr lang="en-US" sz="2400" dirty="0" smtClean="0">
                <a:solidFill>
                  <a:prstClr val="black"/>
                </a:solidFill>
                <a:latin typeface="Calibri"/>
              </a:rPr>
              <a:t>DRAM Row</a:t>
            </a:r>
          </a:p>
          <a:p>
            <a:pPr algn="r"/>
            <a:r>
              <a:rPr lang="en-US" sz="2000" dirty="0" smtClean="0">
                <a:solidFill>
                  <a:prstClr val="black"/>
                </a:solidFill>
                <a:latin typeface="Calibri"/>
              </a:rPr>
              <a:t>(share </a:t>
            </a:r>
            <a:r>
              <a:rPr lang="en-US" sz="2000" dirty="0" err="1" smtClean="0">
                <a:solidFill>
                  <a:prstClr val="black"/>
                </a:solidFill>
                <a:latin typeface="Calibri"/>
              </a:rPr>
              <a:t>wordline</a:t>
            </a:r>
            <a:r>
              <a:rPr lang="en-US" sz="2000" dirty="0" smtClean="0">
                <a:solidFill>
                  <a:prstClr val="black"/>
                </a:solidFill>
                <a:latin typeface="Calibri"/>
              </a:rPr>
              <a:t>)</a:t>
            </a:r>
          </a:p>
          <a:p>
            <a:pPr algn="r"/>
            <a:r>
              <a:rPr lang="en-US" sz="2000" dirty="0" smtClean="0">
                <a:solidFill>
                  <a:prstClr val="black"/>
                </a:solidFill>
                <a:latin typeface="Calibri"/>
              </a:rPr>
              <a:t>(~8Kb)</a:t>
            </a:r>
            <a:endParaRPr lang="en-US" sz="2000" dirty="0">
              <a:solidFill>
                <a:prstClr val="black"/>
              </a:solidFill>
              <a:latin typeface="Calibri"/>
            </a:endParaRPr>
          </a:p>
        </p:txBody>
      </p:sp>
      <p:sp>
        <p:nvSpPr>
          <p:cNvPr id="88" name="TextBox 87"/>
          <p:cNvSpPr txBox="1"/>
          <p:nvPr/>
        </p:nvSpPr>
        <p:spPr>
          <a:xfrm>
            <a:off x="570411" y="3779676"/>
            <a:ext cx="1855047" cy="1138773"/>
          </a:xfrm>
          <a:prstGeom prst="rect">
            <a:avLst/>
          </a:prstGeom>
          <a:noFill/>
        </p:spPr>
        <p:txBody>
          <a:bodyPr wrap="square" rtlCol="0">
            <a:spAutoFit/>
          </a:bodyPr>
          <a:lstStyle/>
          <a:p>
            <a:pPr algn="r"/>
            <a:r>
              <a:rPr lang="en-US" sz="2400" dirty="0" smtClean="0">
                <a:solidFill>
                  <a:prstClr val="black"/>
                </a:solidFill>
                <a:latin typeface="Calibri"/>
              </a:rPr>
              <a:t>Sense Amplifiers</a:t>
            </a:r>
          </a:p>
          <a:p>
            <a:pPr algn="r"/>
            <a:r>
              <a:rPr lang="en-US" sz="2000" dirty="0" smtClean="0">
                <a:solidFill>
                  <a:prstClr val="black"/>
                </a:solidFill>
                <a:latin typeface="Calibri"/>
              </a:rPr>
              <a:t>(row buffer)</a:t>
            </a:r>
          </a:p>
        </p:txBody>
      </p:sp>
      <p:sp>
        <p:nvSpPr>
          <p:cNvPr id="89" name="Slide Number Placeholder 88"/>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103</a:t>
            </a:fld>
            <a:endParaRPr lang="en-US">
              <a:solidFill>
                <a:prstClr val="black">
                  <a:tint val="75000"/>
                </a:prstClr>
              </a:solidFill>
              <a:latin typeface="Calibri"/>
            </a:endParaRPr>
          </a:p>
        </p:txBody>
      </p:sp>
    </p:spTree>
    <p:extLst>
      <p:ext uri="{BB962C8B-B14F-4D97-AF65-F5344CB8AC3E}">
        <p14:creationId xmlns:p14="http://schemas.microsoft.com/office/powerpoint/2010/main" val="3368770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500"/>
                                        <p:tgtEl>
                                          <p:spTgt spid="8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500"/>
                                        <p:tgtEl>
                                          <p:spTgt spid="8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500"/>
                                        <p:tgtEl>
                                          <p:spTgt spid="8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animBg="1"/>
      <p:bldP spid="87" grpId="0"/>
      <p:bldP spid="88"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Operation</a:t>
            </a:r>
            <a:endParaRPr lang="en-US" dirty="0"/>
          </a:p>
        </p:txBody>
      </p:sp>
      <p:grpSp>
        <p:nvGrpSpPr>
          <p:cNvPr id="4" name="Group 3"/>
          <p:cNvGrpSpPr/>
          <p:nvPr/>
        </p:nvGrpSpPr>
        <p:grpSpPr>
          <a:xfrm>
            <a:off x="2124512" y="2265511"/>
            <a:ext cx="5652248" cy="497541"/>
            <a:chOff x="2429312" y="2143591"/>
            <a:chExt cx="5652248" cy="497541"/>
          </a:xfrm>
        </p:grpSpPr>
        <p:sp>
          <p:nvSpPr>
            <p:cNvPr id="5" name="Rectangle 4"/>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6" name="Rectangle 5"/>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 name="Rectangle 6"/>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 name="Rectangle 7"/>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9" name="Rectangle 8"/>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 name="Rectangle 9"/>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 name="Rectangle 10"/>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2" name="Rectangle 11"/>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3" name="Rectangle 12"/>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4" name="Rectangle 13"/>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5" name="Rectangle 14"/>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6" name="Rectangle 15"/>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sp>
        <p:nvSpPr>
          <p:cNvPr id="17" name="Rectangle 16"/>
          <p:cNvSpPr/>
          <p:nvPr/>
        </p:nvSpPr>
        <p:spPr bwMode="auto">
          <a:xfrm>
            <a:off x="2124512"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8" name="Rectangle 17"/>
          <p:cNvSpPr/>
          <p:nvPr/>
        </p:nvSpPr>
        <p:spPr bwMode="auto">
          <a:xfrm>
            <a:off x="2599641"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9" name="Rectangle 18"/>
          <p:cNvSpPr/>
          <p:nvPr/>
        </p:nvSpPr>
        <p:spPr bwMode="auto">
          <a:xfrm>
            <a:off x="3070289"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0" name="Rectangle 19"/>
          <p:cNvSpPr/>
          <p:nvPr/>
        </p:nvSpPr>
        <p:spPr bwMode="auto">
          <a:xfrm>
            <a:off x="3531971"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1" name="Rectangle 20"/>
          <p:cNvSpPr/>
          <p:nvPr/>
        </p:nvSpPr>
        <p:spPr bwMode="auto">
          <a:xfrm>
            <a:off x="4011583"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2" name="Rectangle 21"/>
          <p:cNvSpPr/>
          <p:nvPr/>
        </p:nvSpPr>
        <p:spPr bwMode="auto">
          <a:xfrm>
            <a:off x="4486712"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3" name="Rectangle 22"/>
          <p:cNvSpPr/>
          <p:nvPr/>
        </p:nvSpPr>
        <p:spPr bwMode="auto">
          <a:xfrm>
            <a:off x="4957360"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4" name="Rectangle 23"/>
          <p:cNvSpPr/>
          <p:nvPr/>
        </p:nvSpPr>
        <p:spPr bwMode="auto">
          <a:xfrm>
            <a:off x="5419042"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5" name="Rectangle 24"/>
          <p:cNvSpPr/>
          <p:nvPr/>
        </p:nvSpPr>
        <p:spPr bwMode="auto">
          <a:xfrm>
            <a:off x="5898654"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6" name="Rectangle 25"/>
          <p:cNvSpPr/>
          <p:nvPr/>
        </p:nvSpPr>
        <p:spPr bwMode="auto">
          <a:xfrm>
            <a:off x="6373783"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7" name="Rectangle 26"/>
          <p:cNvSpPr/>
          <p:nvPr/>
        </p:nvSpPr>
        <p:spPr bwMode="auto">
          <a:xfrm>
            <a:off x="6844431"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8" name="Rectangle 27"/>
          <p:cNvSpPr/>
          <p:nvPr/>
        </p:nvSpPr>
        <p:spPr bwMode="auto">
          <a:xfrm>
            <a:off x="7306113"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9" name="Rectangle 28"/>
          <p:cNvSpPr/>
          <p:nvPr/>
        </p:nvSpPr>
        <p:spPr bwMode="auto">
          <a:xfrm>
            <a:off x="2124512"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0" name="Rectangle 29"/>
          <p:cNvSpPr/>
          <p:nvPr/>
        </p:nvSpPr>
        <p:spPr bwMode="auto">
          <a:xfrm>
            <a:off x="2599641"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1" name="Rectangle 30"/>
          <p:cNvSpPr/>
          <p:nvPr/>
        </p:nvSpPr>
        <p:spPr bwMode="auto">
          <a:xfrm>
            <a:off x="3070289"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2" name="Rectangle 31"/>
          <p:cNvSpPr/>
          <p:nvPr/>
        </p:nvSpPr>
        <p:spPr bwMode="auto">
          <a:xfrm>
            <a:off x="3531971"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3" name="Rectangle 32"/>
          <p:cNvSpPr/>
          <p:nvPr/>
        </p:nvSpPr>
        <p:spPr bwMode="auto">
          <a:xfrm>
            <a:off x="4011583"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4" name="Rectangle 33"/>
          <p:cNvSpPr/>
          <p:nvPr/>
        </p:nvSpPr>
        <p:spPr bwMode="auto">
          <a:xfrm>
            <a:off x="4486712"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5" name="Rectangle 34"/>
          <p:cNvSpPr/>
          <p:nvPr/>
        </p:nvSpPr>
        <p:spPr bwMode="auto">
          <a:xfrm>
            <a:off x="4957360"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6" name="Rectangle 35"/>
          <p:cNvSpPr/>
          <p:nvPr/>
        </p:nvSpPr>
        <p:spPr bwMode="auto">
          <a:xfrm>
            <a:off x="5419042"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7" name="Rectangle 36"/>
          <p:cNvSpPr/>
          <p:nvPr/>
        </p:nvSpPr>
        <p:spPr bwMode="auto">
          <a:xfrm>
            <a:off x="5898654"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8" name="Rectangle 37"/>
          <p:cNvSpPr/>
          <p:nvPr/>
        </p:nvSpPr>
        <p:spPr bwMode="auto">
          <a:xfrm>
            <a:off x="6373783"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9" name="Rectangle 38"/>
          <p:cNvSpPr/>
          <p:nvPr/>
        </p:nvSpPr>
        <p:spPr bwMode="auto">
          <a:xfrm>
            <a:off x="6844431"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0" name="Rectangle 39"/>
          <p:cNvSpPr/>
          <p:nvPr/>
        </p:nvSpPr>
        <p:spPr bwMode="auto">
          <a:xfrm>
            <a:off x="7306113"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1" name="Rectangle 40"/>
          <p:cNvSpPr/>
          <p:nvPr/>
        </p:nvSpPr>
        <p:spPr bwMode="auto">
          <a:xfrm>
            <a:off x="2124512"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2" name="Rectangle 41"/>
          <p:cNvSpPr/>
          <p:nvPr/>
        </p:nvSpPr>
        <p:spPr bwMode="auto">
          <a:xfrm>
            <a:off x="2599641"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3" name="Rectangle 42"/>
          <p:cNvSpPr/>
          <p:nvPr/>
        </p:nvSpPr>
        <p:spPr bwMode="auto">
          <a:xfrm>
            <a:off x="3070289"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4" name="Rectangle 43"/>
          <p:cNvSpPr/>
          <p:nvPr/>
        </p:nvSpPr>
        <p:spPr bwMode="auto">
          <a:xfrm>
            <a:off x="3531971"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5" name="Rectangle 44"/>
          <p:cNvSpPr/>
          <p:nvPr/>
        </p:nvSpPr>
        <p:spPr bwMode="auto">
          <a:xfrm>
            <a:off x="4011583"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6" name="Rectangle 45"/>
          <p:cNvSpPr/>
          <p:nvPr/>
        </p:nvSpPr>
        <p:spPr bwMode="auto">
          <a:xfrm>
            <a:off x="4486712"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7" name="Rectangle 46"/>
          <p:cNvSpPr/>
          <p:nvPr/>
        </p:nvSpPr>
        <p:spPr bwMode="auto">
          <a:xfrm>
            <a:off x="4957360"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8" name="Rectangle 47"/>
          <p:cNvSpPr/>
          <p:nvPr/>
        </p:nvSpPr>
        <p:spPr bwMode="auto">
          <a:xfrm>
            <a:off x="5419042"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9" name="Rectangle 48"/>
          <p:cNvSpPr/>
          <p:nvPr/>
        </p:nvSpPr>
        <p:spPr bwMode="auto">
          <a:xfrm>
            <a:off x="5898654"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0" name="Rectangle 49"/>
          <p:cNvSpPr/>
          <p:nvPr/>
        </p:nvSpPr>
        <p:spPr bwMode="auto">
          <a:xfrm>
            <a:off x="6373783"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1" name="Rectangle 50"/>
          <p:cNvSpPr/>
          <p:nvPr/>
        </p:nvSpPr>
        <p:spPr bwMode="auto">
          <a:xfrm>
            <a:off x="6844431"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2" name="Rectangle 51"/>
          <p:cNvSpPr/>
          <p:nvPr/>
        </p:nvSpPr>
        <p:spPr bwMode="auto">
          <a:xfrm>
            <a:off x="7306113"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grpSp>
        <p:nvGrpSpPr>
          <p:cNvPr id="53" name="Group 52"/>
          <p:cNvGrpSpPr/>
          <p:nvPr/>
        </p:nvGrpSpPr>
        <p:grpSpPr>
          <a:xfrm>
            <a:off x="2124512" y="4294028"/>
            <a:ext cx="5652248" cy="718528"/>
            <a:chOff x="2429312" y="4172108"/>
            <a:chExt cx="5652248" cy="718528"/>
          </a:xfrm>
        </p:grpSpPr>
        <p:sp>
          <p:nvSpPr>
            <p:cNvPr id="54" name="Rectangle 53"/>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5" name="Rectangle 54"/>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6" name="Rectangle 55"/>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7" name="Rectangle 56"/>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8" name="Rectangle 57"/>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9" name="Rectangle 58"/>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0" name="Rectangle 59"/>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1" name="Rectangle 60"/>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2" name="Rectangle 61"/>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3" name="Rectangle 62"/>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4" name="Rectangle 63"/>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5" name="Rectangle 64"/>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grpSp>
      <p:sp>
        <p:nvSpPr>
          <p:cNvPr id="66" name="TextBox 65"/>
          <p:cNvSpPr txBox="1"/>
          <p:nvPr/>
        </p:nvSpPr>
        <p:spPr>
          <a:xfrm>
            <a:off x="457200" y="5529942"/>
            <a:ext cx="2281394" cy="523220"/>
          </a:xfrm>
          <a:prstGeom prst="rect">
            <a:avLst/>
          </a:prstGeom>
          <a:noFill/>
        </p:spPr>
        <p:txBody>
          <a:bodyPr wrap="none" rtlCol="0">
            <a:spAutoFit/>
          </a:bodyPr>
          <a:lstStyle/>
          <a:p>
            <a:r>
              <a:rPr lang="en-US" sz="2800" dirty="0" smtClean="0">
                <a:solidFill>
                  <a:srgbClr val="C00000"/>
                </a:solidFill>
                <a:latin typeface="Calibri"/>
              </a:rPr>
              <a:t>Activate (</a:t>
            </a:r>
            <a:r>
              <a:rPr lang="en-US" sz="2800" dirty="0" err="1" smtClean="0">
                <a:solidFill>
                  <a:srgbClr val="C00000"/>
                </a:solidFill>
                <a:latin typeface="Calibri"/>
              </a:rPr>
              <a:t>src</a:t>
            </a:r>
            <a:r>
              <a:rPr lang="en-US" sz="2800" dirty="0" smtClean="0">
                <a:solidFill>
                  <a:srgbClr val="C00000"/>
                </a:solidFill>
                <a:latin typeface="Calibri"/>
              </a:rPr>
              <a:t>)</a:t>
            </a:r>
            <a:endParaRPr lang="en-US" sz="2800" dirty="0">
              <a:solidFill>
                <a:srgbClr val="C00000"/>
              </a:solidFill>
              <a:latin typeface="Calibri"/>
            </a:endParaRPr>
          </a:p>
        </p:txBody>
      </p:sp>
      <p:sp>
        <p:nvSpPr>
          <p:cNvPr id="67" name="TextBox 66"/>
          <p:cNvSpPr txBox="1"/>
          <p:nvPr/>
        </p:nvSpPr>
        <p:spPr>
          <a:xfrm>
            <a:off x="3574877" y="5529942"/>
            <a:ext cx="1845377" cy="523220"/>
          </a:xfrm>
          <a:prstGeom prst="rect">
            <a:avLst/>
          </a:prstGeom>
          <a:noFill/>
        </p:spPr>
        <p:txBody>
          <a:bodyPr wrap="none" rtlCol="0">
            <a:spAutoFit/>
          </a:bodyPr>
          <a:lstStyle/>
          <a:p>
            <a:r>
              <a:rPr lang="en-US" sz="2800" dirty="0" err="1" smtClean="0">
                <a:solidFill>
                  <a:srgbClr val="C00000"/>
                </a:solidFill>
                <a:latin typeface="Calibri"/>
              </a:rPr>
              <a:t>Precharge</a:t>
            </a:r>
            <a:endParaRPr lang="en-US" sz="2800" dirty="0">
              <a:solidFill>
                <a:srgbClr val="C00000"/>
              </a:solidFill>
              <a:latin typeface="Calibri"/>
            </a:endParaRPr>
          </a:p>
        </p:txBody>
      </p:sp>
      <p:cxnSp>
        <p:nvCxnSpPr>
          <p:cNvPr id="68" name="Straight Arrow Connector 67"/>
          <p:cNvCxnSpPr>
            <a:endCxn id="67" idx="1"/>
          </p:cNvCxnSpPr>
          <p:nvPr/>
        </p:nvCxnSpPr>
        <p:spPr bwMode="auto">
          <a:xfrm>
            <a:off x="2964879" y="5791552"/>
            <a:ext cx="609998" cy="1588"/>
          </a:xfrm>
          <a:prstGeom prst="straightConnector1">
            <a:avLst/>
          </a:prstGeom>
          <a:solidFill>
            <a:schemeClr val="accent1"/>
          </a:solidFill>
          <a:ln w="28575" cap="flat" cmpd="sng" algn="ctr">
            <a:solidFill>
              <a:srgbClr val="C00000"/>
            </a:solidFill>
            <a:prstDash val="solid"/>
            <a:round/>
            <a:headEnd type="none" w="med" len="med"/>
            <a:tailEnd type="stealth" w="lg" len="lg"/>
          </a:ln>
          <a:effectLst/>
        </p:spPr>
      </p:cxnSp>
      <p:grpSp>
        <p:nvGrpSpPr>
          <p:cNvPr id="69" name="Group 68"/>
          <p:cNvGrpSpPr/>
          <p:nvPr/>
        </p:nvGrpSpPr>
        <p:grpSpPr>
          <a:xfrm>
            <a:off x="2124512" y="4294028"/>
            <a:ext cx="5652248" cy="718528"/>
            <a:chOff x="2429312" y="4172108"/>
            <a:chExt cx="5652248" cy="718528"/>
          </a:xfrm>
        </p:grpSpPr>
        <p:sp>
          <p:nvSpPr>
            <p:cNvPr id="70" name="Rectangle 69"/>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1" name="Rectangle 70"/>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2" name="Rectangle 71"/>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3" name="Rectangle 72"/>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4" name="Rectangle 73"/>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5" name="Rectangle 74"/>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6" name="Rectangle 75"/>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77" name="Rectangle 76"/>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78" name="Rectangle 77"/>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79" name="Rectangle 78"/>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0" name="Rectangle 79"/>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1" name="Rectangle 80"/>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grpSp>
        <p:nvGrpSpPr>
          <p:cNvPr id="82" name="Group 81"/>
          <p:cNvGrpSpPr/>
          <p:nvPr/>
        </p:nvGrpSpPr>
        <p:grpSpPr>
          <a:xfrm>
            <a:off x="2124512" y="2265511"/>
            <a:ext cx="5652248" cy="497541"/>
            <a:chOff x="2429312" y="2143591"/>
            <a:chExt cx="5652248" cy="497541"/>
          </a:xfrm>
        </p:grpSpPr>
        <p:sp>
          <p:nvSpPr>
            <p:cNvPr id="83" name="Rectangle 82"/>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4" name="Rectangle 83"/>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5" name="Rectangle 84"/>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86" name="Rectangle 85"/>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87" name="Rectangle 86"/>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88" name="Rectangle 87"/>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89" name="Rectangle 88"/>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0" name="Rectangle 89"/>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1" name="Rectangle 90"/>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2" name="Rectangle 91"/>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3" name="Rectangle 92"/>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4" name="Rectangle 93"/>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grpSp>
      <p:cxnSp>
        <p:nvCxnSpPr>
          <p:cNvPr id="95" name="Straight Connector 94"/>
          <p:cNvCxnSpPr/>
          <p:nvPr/>
        </p:nvCxnSpPr>
        <p:spPr bwMode="auto">
          <a:xfrm rot="10800000">
            <a:off x="1615440" y="2512424"/>
            <a:ext cx="509072" cy="1859"/>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96" name="Group 95"/>
          <p:cNvGrpSpPr/>
          <p:nvPr/>
        </p:nvGrpSpPr>
        <p:grpSpPr>
          <a:xfrm>
            <a:off x="2124512" y="3278907"/>
            <a:ext cx="5652248" cy="497541"/>
            <a:chOff x="2429312" y="3156987"/>
            <a:chExt cx="5652248" cy="497541"/>
          </a:xfrm>
        </p:grpSpPr>
        <p:sp>
          <p:nvSpPr>
            <p:cNvPr id="97" name="Rectangle 96"/>
            <p:cNvSpPr/>
            <p:nvPr/>
          </p:nvSpPr>
          <p:spPr bwMode="auto">
            <a:xfrm>
              <a:off x="24293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98" name="Rectangle 97"/>
            <p:cNvSpPr/>
            <p:nvPr/>
          </p:nvSpPr>
          <p:spPr bwMode="auto">
            <a:xfrm>
              <a:off x="290444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99" name="Rectangle 98"/>
            <p:cNvSpPr/>
            <p:nvPr/>
          </p:nvSpPr>
          <p:spPr bwMode="auto">
            <a:xfrm>
              <a:off x="3375089"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0" name="Rectangle 99"/>
            <p:cNvSpPr/>
            <p:nvPr/>
          </p:nvSpPr>
          <p:spPr bwMode="auto">
            <a:xfrm>
              <a:off x="383677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101" name="Rectangle 100"/>
            <p:cNvSpPr/>
            <p:nvPr/>
          </p:nvSpPr>
          <p:spPr bwMode="auto">
            <a:xfrm>
              <a:off x="43163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2" name="Rectangle 101"/>
            <p:cNvSpPr/>
            <p:nvPr/>
          </p:nvSpPr>
          <p:spPr bwMode="auto">
            <a:xfrm>
              <a:off x="47915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3" name="Rectangle 102"/>
            <p:cNvSpPr/>
            <p:nvPr/>
          </p:nvSpPr>
          <p:spPr bwMode="auto">
            <a:xfrm>
              <a:off x="5262160"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4" name="Rectangle 103"/>
            <p:cNvSpPr/>
            <p:nvPr/>
          </p:nvSpPr>
          <p:spPr bwMode="auto">
            <a:xfrm>
              <a:off x="572384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5" name="Rectangle 104"/>
            <p:cNvSpPr/>
            <p:nvPr/>
          </p:nvSpPr>
          <p:spPr bwMode="auto">
            <a:xfrm>
              <a:off x="6203454"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6" name="Rectangle 105"/>
            <p:cNvSpPr/>
            <p:nvPr/>
          </p:nvSpPr>
          <p:spPr bwMode="auto">
            <a:xfrm>
              <a:off x="66785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7" name="Rectangle 106"/>
            <p:cNvSpPr/>
            <p:nvPr/>
          </p:nvSpPr>
          <p:spPr bwMode="auto">
            <a:xfrm>
              <a:off x="714923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8" name="Rectangle 107"/>
            <p:cNvSpPr/>
            <p:nvPr/>
          </p:nvSpPr>
          <p:spPr bwMode="auto">
            <a:xfrm>
              <a:off x="761091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grpSp>
      <p:sp>
        <p:nvSpPr>
          <p:cNvPr id="109" name="TextBox 108"/>
          <p:cNvSpPr txBox="1"/>
          <p:nvPr/>
        </p:nvSpPr>
        <p:spPr>
          <a:xfrm>
            <a:off x="120613" y="2057400"/>
            <a:ext cx="2012987" cy="461665"/>
          </a:xfrm>
          <a:prstGeom prst="rect">
            <a:avLst/>
          </a:prstGeom>
          <a:noFill/>
        </p:spPr>
        <p:txBody>
          <a:bodyPr wrap="none" rtlCol="0">
            <a:spAutoFit/>
          </a:bodyPr>
          <a:lstStyle/>
          <a:p>
            <a:r>
              <a:rPr lang="en-US" sz="2400" dirty="0" smtClean="0">
                <a:solidFill>
                  <a:prstClr val="black"/>
                </a:solidFill>
                <a:latin typeface="Calibri"/>
              </a:rPr>
              <a:t>Raise </a:t>
            </a:r>
            <a:r>
              <a:rPr lang="en-US" sz="2400" dirty="0" err="1" smtClean="0">
                <a:solidFill>
                  <a:prstClr val="black"/>
                </a:solidFill>
                <a:latin typeface="Calibri"/>
              </a:rPr>
              <a:t>wordline</a:t>
            </a:r>
            <a:endParaRPr lang="en-US" sz="2400" dirty="0">
              <a:solidFill>
                <a:prstClr val="black"/>
              </a:solidFill>
              <a:latin typeface="Calibri"/>
            </a:endParaRPr>
          </a:p>
        </p:txBody>
      </p:sp>
      <p:sp>
        <p:nvSpPr>
          <p:cNvPr id="110" name="TextBox 109"/>
          <p:cNvSpPr txBox="1"/>
          <p:nvPr/>
        </p:nvSpPr>
        <p:spPr>
          <a:xfrm>
            <a:off x="265611" y="4117133"/>
            <a:ext cx="1855047" cy="1138773"/>
          </a:xfrm>
          <a:prstGeom prst="rect">
            <a:avLst/>
          </a:prstGeom>
          <a:noFill/>
        </p:spPr>
        <p:txBody>
          <a:bodyPr wrap="square" rtlCol="0">
            <a:spAutoFit/>
          </a:bodyPr>
          <a:lstStyle/>
          <a:p>
            <a:pPr algn="r"/>
            <a:r>
              <a:rPr lang="en-US" sz="2400" dirty="0" smtClean="0">
                <a:solidFill>
                  <a:prstClr val="black"/>
                </a:solidFill>
                <a:latin typeface="Calibri"/>
              </a:rPr>
              <a:t>Sense Amplifiers</a:t>
            </a:r>
          </a:p>
          <a:p>
            <a:pPr algn="r"/>
            <a:r>
              <a:rPr lang="en-US" sz="2000" dirty="0" smtClean="0">
                <a:solidFill>
                  <a:prstClr val="black"/>
                </a:solidFill>
                <a:latin typeface="Calibri"/>
              </a:rPr>
              <a:t>(row buffer)</a:t>
            </a:r>
          </a:p>
        </p:txBody>
      </p:sp>
      <p:cxnSp>
        <p:nvCxnSpPr>
          <p:cNvPr id="111" name="Elbow Connector 110"/>
          <p:cNvCxnSpPr/>
          <p:nvPr/>
        </p:nvCxnSpPr>
        <p:spPr bwMode="auto">
          <a:xfrm>
            <a:off x="7776760" y="2514282"/>
            <a:ext cx="1588" cy="2139010"/>
          </a:xfrm>
          <a:prstGeom prst="bentConnector3">
            <a:avLst>
              <a:gd name="adj1" fmla="val 14395466"/>
            </a:avLst>
          </a:prstGeom>
          <a:solidFill>
            <a:schemeClr val="accent1"/>
          </a:solidFill>
          <a:ln w="38100" cap="flat" cmpd="sng" algn="ctr">
            <a:solidFill>
              <a:schemeClr val="tx1"/>
            </a:solidFill>
            <a:prstDash val="sysDash"/>
            <a:round/>
            <a:headEnd type="none" w="med" len="med"/>
            <a:tailEnd type="none" w="med" len="med"/>
          </a:ln>
          <a:effectLst/>
        </p:spPr>
      </p:cxnSp>
      <p:sp>
        <p:nvSpPr>
          <p:cNvPr id="112" name="TextBox 111"/>
          <p:cNvSpPr txBox="1"/>
          <p:nvPr/>
        </p:nvSpPr>
        <p:spPr>
          <a:xfrm>
            <a:off x="8138160" y="2270760"/>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113" name="TextBox 112"/>
          <p:cNvSpPr txBox="1"/>
          <p:nvPr/>
        </p:nvSpPr>
        <p:spPr>
          <a:xfrm>
            <a:off x="8138160" y="3276600"/>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grpSp>
        <p:nvGrpSpPr>
          <p:cNvPr id="114" name="Group 113"/>
          <p:cNvGrpSpPr/>
          <p:nvPr/>
        </p:nvGrpSpPr>
        <p:grpSpPr>
          <a:xfrm>
            <a:off x="2124512" y="4294028"/>
            <a:ext cx="5652248" cy="718528"/>
            <a:chOff x="2429312" y="4172108"/>
            <a:chExt cx="5652248" cy="718528"/>
          </a:xfrm>
        </p:grpSpPr>
        <p:sp>
          <p:nvSpPr>
            <p:cNvPr id="115" name="Rectangle 114"/>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16" name="Rectangle 115"/>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17" name="Rectangle 116"/>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18" name="Rectangle 117"/>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19" name="Rectangle 118"/>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0" name="Rectangle 119"/>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1" name="Rectangle 120"/>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2" name="Rectangle 121"/>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3" name="Rectangle 122"/>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4" name="Rectangle 123"/>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5" name="Rectangle 124"/>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6" name="Rectangle 125"/>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grpSp>
      <p:sp>
        <p:nvSpPr>
          <p:cNvPr id="127" name="Slide Number Placeholder 12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104</a:t>
            </a:fld>
            <a:endParaRPr lang="en-US">
              <a:solidFill>
                <a:prstClr val="black">
                  <a:tint val="75000"/>
                </a:prstClr>
              </a:solidFill>
              <a:latin typeface="Calibri"/>
            </a:endParaRPr>
          </a:p>
        </p:txBody>
      </p:sp>
    </p:spTree>
    <p:extLst>
      <p:ext uri="{BB962C8B-B14F-4D97-AF65-F5344CB8AC3E}">
        <p14:creationId xmlns:p14="http://schemas.microsoft.com/office/powerpoint/2010/main" val="3081471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1"/>
                                        </p:tgtEl>
                                        <p:attrNameLst>
                                          <p:attrName>style.visibility</p:attrName>
                                        </p:attrNameLst>
                                      </p:cBhvr>
                                      <p:to>
                                        <p:strVal val="visible"/>
                                      </p:to>
                                    </p:set>
                                    <p:animEffect transition="in" filter="fade">
                                      <p:cBhvr>
                                        <p:cTn id="20" dur="500"/>
                                        <p:tgtEl>
                                          <p:spTgt spid="1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par>
                                <p:cTn id="26" presetID="10" presetClass="entr" presetSubtype="0" fill="hold"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500"/>
                                        <p:tgtEl>
                                          <p:spTgt spid="1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500"/>
                                        <p:tgtEl>
                                          <p:spTgt spid="69"/>
                                        </p:tgtEl>
                                      </p:cBhvr>
                                    </p:animEffect>
                                  </p:childTnLst>
                                </p:cTn>
                              </p:par>
                              <p:par>
                                <p:cTn id="34" presetID="10" presetClass="exit" presetSubtype="0" fill="hold" nodeType="withEffect">
                                  <p:stCondLst>
                                    <p:cond delay="0"/>
                                  </p:stCondLst>
                                  <p:childTnLst>
                                    <p:animEffect transition="out" filter="fade">
                                      <p:cBhvr>
                                        <p:cTn id="35" dur="500"/>
                                        <p:tgtEl>
                                          <p:spTgt spid="114"/>
                                        </p:tgtEl>
                                      </p:cBhvr>
                                    </p:animEffect>
                                    <p:set>
                                      <p:cBhvr>
                                        <p:cTn id="36" dur="1" fill="hold">
                                          <p:stCondLst>
                                            <p:cond delay="499"/>
                                          </p:stCondLst>
                                        </p:cTn>
                                        <p:tgtEl>
                                          <p:spTgt spid="1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82"/>
                                        </p:tgtEl>
                                      </p:cBhvr>
                                    </p:animEffect>
                                    <p:set>
                                      <p:cBhvr>
                                        <p:cTn id="41" dur="1" fill="hold">
                                          <p:stCondLst>
                                            <p:cond delay="499"/>
                                          </p:stCondLst>
                                        </p:cTn>
                                        <p:tgtEl>
                                          <p:spTgt spid="8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95"/>
                                        </p:tgtEl>
                                      </p:cBhvr>
                                    </p:animEffect>
                                    <p:set>
                                      <p:cBhvr>
                                        <p:cTn id="54" dur="1" fill="hold">
                                          <p:stCondLst>
                                            <p:cond delay="499"/>
                                          </p:stCondLst>
                                        </p:cTn>
                                        <p:tgtEl>
                                          <p:spTgt spid="95"/>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09"/>
                                        </p:tgtEl>
                                      </p:cBhvr>
                                    </p:animEffect>
                                    <p:set>
                                      <p:cBhvr>
                                        <p:cTn id="57" dur="1" fill="hold">
                                          <p:stCondLst>
                                            <p:cond delay="499"/>
                                          </p:stCondLst>
                                        </p:cTn>
                                        <p:tgtEl>
                                          <p:spTgt spid="10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11"/>
                                        </p:tgtEl>
                                      </p:cBhvr>
                                    </p:animEffect>
                                    <p:set>
                                      <p:cBhvr>
                                        <p:cTn id="60" dur="1" fill="hold">
                                          <p:stCondLst>
                                            <p:cond delay="499"/>
                                          </p:stCondLst>
                                        </p:cTn>
                                        <p:tgtEl>
                                          <p:spTgt spid="11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69"/>
                                        </p:tgtEl>
                                      </p:cBhvr>
                                    </p:animEffect>
                                    <p:set>
                                      <p:cBhvr>
                                        <p:cTn id="65"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109" grpId="0"/>
      <p:bldP spid="109" grpId="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Intra-</a:t>
            </a:r>
            <a:r>
              <a:rPr lang="en-US" dirty="0" err="1" smtClean="0"/>
              <a:t>subarray</a:t>
            </a:r>
            <a:r>
              <a:rPr lang="en-US" dirty="0" smtClean="0"/>
              <a:t> Copy</a:t>
            </a:r>
            <a:endParaRPr lang="en-US" dirty="0"/>
          </a:p>
        </p:txBody>
      </p:sp>
      <p:grpSp>
        <p:nvGrpSpPr>
          <p:cNvPr id="4" name="Group 120"/>
          <p:cNvGrpSpPr/>
          <p:nvPr/>
        </p:nvGrpSpPr>
        <p:grpSpPr>
          <a:xfrm>
            <a:off x="2124512" y="2286000"/>
            <a:ext cx="5652248" cy="497541"/>
            <a:chOff x="2429312" y="2143591"/>
            <a:chExt cx="5652248" cy="497541"/>
          </a:xfrm>
        </p:grpSpPr>
        <p:sp>
          <p:nvSpPr>
            <p:cNvPr id="5" name="Rectangle 4"/>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6" name="Rectangle 5"/>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 name="Rectangle 6"/>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 name="Rectangle 7"/>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9" name="Rectangle 8"/>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 name="Rectangle 9"/>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 name="Rectangle 10"/>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2" name="Rectangle 11"/>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3" name="Rectangle 12"/>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4" name="Rectangle 13"/>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5" name="Rectangle 14"/>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6" name="Rectangle 15"/>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sp>
        <p:nvSpPr>
          <p:cNvPr id="17" name="Rectangle 16"/>
          <p:cNvSpPr/>
          <p:nvPr/>
        </p:nvSpPr>
        <p:spPr bwMode="auto">
          <a:xfrm>
            <a:off x="212451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8" name="Rectangle 17"/>
          <p:cNvSpPr/>
          <p:nvPr/>
        </p:nvSpPr>
        <p:spPr bwMode="auto">
          <a:xfrm>
            <a:off x="259964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9" name="Rectangle 18"/>
          <p:cNvSpPr/>
          <p:nvPr/>
        </p:nvSpPr>
        <p:spPr bwMode="auto">
          <a:xfrm>
            <a:off x="3070289"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0" name="Rectangle 19"/>
          <p:cNvSpPr/>
          <p:nvPr/>
        </p:nvSpPr>
        <p:spPr bwMode="auto">
          <a:xfrm>
            <a:off x="353197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1" name="Rectangle 20"/>
          <p:cNvSpPr/>
          <p:nvPr/>
        </p:nvSpPr>
        <p:spPr bwMode="auto">
          <a:xfrm>
            <a:off x="401158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2" name="Rectangle 21"/>
          <p:cNvSpPr/>
          <p:nvPr/>
        </p:nvSpPr>
        <p:spPr bwMode="auto">
          <a:xfrm>
            <a:off x="448671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3" name="Rectangle 22"/>
          <p:cNvSpPr/>
          <p:nvPr/>
        </p:nvSpPr>
        <p:spPr bwMode="auto">
          <a:xfrm>
            <a:off x="4957360"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4" name="Rectangle 23"/>
          <p:cNvSpPr/>
          <p:nvPr/>
        </p:nvSpPr>
        <p:spPr bwMode="auto">
          <a:xfrm>
            <a:off x="541904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5" name="Rectangle 24"/>
          <p:cNvSpPr/>
          <p:nvPr/>
        </p:nvSpPr>
        <p:spPr bwMode="auto">
          <a:xfrm>
            <a:off x="5898654"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6" name="Rectangle 25"/>
          <p:cNvSpPr/>
          <p:nvPr/>
        </p:nvSpPr>
        <p:spPr bwMode="auto">
          <a:xfrm>
            <a:off x="637378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7" name="Rectangle 26"/>
          <p:cNvSpPr/>
          <p:nvPr/>
        </p:nvSpPr>
        <p:spPr bwMode="auto">
          <a:xfrm>
            <a:off x="684443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8" name="Rectangle 27"/>
          <p:cNvSpPr/>
          <p:nvPr/>
        </p:nvSpPr>
        <p:spPr bwMode="auto">
          <a:xfrm>
            <a:off x="730611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grpSp>
        <p:nvGrpSpPr>
          <p:cNvPr id="29" name="Group 28"/>
          <p:cNvGrpSpPr/>
          <p:nvPr/>
        </p:nvGrpSpPr>
        <p:grpSpPr>
          <a:xfrm>
            <a:off x="2124512" y="3299396"/>
            <a:ext cx="5652248" cy="497541"/>
            <a:chOff x="2429312" y="3156987"/>
            <a:chExt cx="5652248" cy="497541"/>
          </a:xfrm>
        </p:grpSpPr>
        <p:sp>
          <p:nvSpPr>
            <p:cNvPr id="30" name="Rectangle 29"/>
            <p:cNvSpPr/>
            <p:nvPr/>
          </p:nvSpPr>
          <p:spPr bwMode="auto">
            <a:xfrm>
              <a:off x="24293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1" name="Rectangle 30"/>
            <p:cNvSpPr/>
            <p:nvPr/>
          </p:nvSpPr>
          <p:spPr bwMode="auto">
            <a:xfrm>
              <a:off x="290444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32" name="Rectangle 31"/>
            <p:cNvSpPr/>
            <p:nvPr/>
          </p:nvSpPr>
          <p:spPr bwMode="auto">
            <a:xfrm>
              <a:off x="3375089"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3" name="Rectangle 32"/>
            <p:cNvSpPr/>
            <p:nvPr/>
          </p:nvSpPr>
          <p:spPr bwMode="auto">
            <a:xfrm>
              <a:off x="383677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34" name="Rectangle 33"/>
            <p:cNvSpPr/>
            <p:nvPr/>
          </p:nvSpPr>
          <p:spPr bwMode="auto">
            <a:xfrm>
              <a:off x="43163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5" name="Rectangle 34"/>
            <p:cNvSpPr/>
            <p:nvPr/>
          </p:nvSpPr>
          <p:spPr bwMode="auto">
            <a:xfrm>
              <a:off x="47915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6" name="Rectangle 35"/>
            <p:cNvSpPr/>
            <p:nvPr/>
          </p:nvSpPr>
          <p:spPr bwMode="auto">
            <a:xfrm>
              <a:off x="5262160"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7" name="Rectangle 36"/>
            <p:cNvSpPr/>
            <p:nvPr/>
          </p:nvSpPr>
          <p:spPr bwMode="auto">
            <a:xfrm>
              <a:off x="572384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8" name="Rectangle 37"/>
            <p:cNvSpPr/>
            <p:nvPr/>
          </p:nvSpPr>
          <p:spPr bwMode="auto">
            <a:xfrm>
              <a:off x="6203454"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9" name="Rectangle 38"/>
            <p:cNvSpPr/>
            <p:nvPr/>
          </p:nvSpPr>
          <p:spPr bwMode="auto">
            <a:xfrm>
              <a:off x="66785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40" name="Rectangle 39"/>
            <p:cNvSpPr/>
            <p:nvPr/>
          </p:nvSpPr>
          <p:spPr bwMode="auto">
            <a:xfrm>
              <a:off x="714923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41" name="Rectangle 40"/>
            <p:cNvSpPr/>
            <p:nvPr/>
          </p:nvSpPr>
          <p:spPr bwMode="auto">
            <a:xfrm>
              <a:off x="761091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grpSp>
      <p:sp>
        <p:nvSpPr>
          <p:cNvPr id="42" name="Rectangle 41"/>
          <p:cNvSpPr/>
          <p:nvPr/>
        </p:nvSpPr>
        <p:spPr bwMode="auto">
          <a:xfrm>
            <a:off x="212451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3" name="Rectangle 42"/>
          <p:cNvSpPr/>
          <p:nvPr/>
        </p:nvSpPr>
        <p:spPr bwMode="auto">
          <a:xfrm>
            <a:off x="259964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4" name="Rectangle 43"/>
          <p:cNvSpPr/>
          <p:nvPr/>
        </p:nvSpPr>
        <p:spPr bwMode="auto">
          <a:xfrm>
            <a:off x="3070289"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5" name="Rectangle 44"/>
          <p:cNvSpPr/>
          <p:nvPr/>
        </p:nvSpPr>
        <p:spPr bwMode="auto">
          <a:xfrm>
            <a:off x="353197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6" name="Rectangle 45"/>
          <p:cNvSpPr/>
          <p:nvPr/>
        </p:nvSpPr>
        <p:spPr bwMode="auto">
          <a:xfrm>
            <a:off x="401158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7" name="Rectangle 46"/>
          <p:cNvSpPr/>
          <p:nvPr/>
        </p:nvSpPr>
        <p:spPr bwMode="auto">
          <a:xfrm>
            <a:off x="448671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8" name="Rectangle 47"/>
          <p:cNvSpPr/>
          <p:nvPr/>
        </p:nvSpPr>
        <p:spPr bwMode="auto">
          <a:xfrm>
            <a:off x="4957360"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9" name="Rectangle 48"/>
          <p:cNvSpPr/>
          <p:nvPr/>
        </p:nvSpPr>
        <p:spPr bwMode="auto">
          <a:xfrm>
            <a:off x="541904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0" name="Rectangle 49"/>
          <p:cNvSpPr/>
          <p:nvPr/>
        </p:nvSpPr>
        <p:spPr bwMode="auto">
          <a:xfrm>
            <a:off x="5898654"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1" name="Rectangle 50"/>
          <p:cNvSpPr/>
          <p:nvPr/>
        </p:nvSpPr>
        <p:spPr bwMode="auto">
          <a:xfrm>
            <a:off x="637378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2" name="Rectangle 51"/>
          <p:cNvSpPr/>
          <p:nvPr/>
        </p:nvSpPr>
        <p:spPr bwMode="auto">
          <a:xfrm>
            <a:off x="684443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3" name="Rectangle 52"/>
          <p:cNvSpPr/>
          <p:nvPr/>
        </p:nvSpPr>
        <p:spPr bwMode="auto">
          <a:xfrm>
            <a:off x="730611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grpSp>
        <p:nvGrpSpPr>
          <p:cNvPr id="54" name="Group 101"/>
          <p:cNvGrpSpPr/>
          <p:nvPr/>
        </p:nvGrpSpPr>
        <p:grpSpPr>
          <a:xfrm>
            <a:off x="2124512" y="4314517"/>
            <a:ext cx="5652248" cy="718528"/>
            <a:chOff x="2429312" y="4172108"/>
            <a:chExt cx="5652248" cy="718528"/>
          </a:xfrm>
        </p:grpSpPr>
        <p:sp>
          <p:nvSpPr>
            <p:cNvPr id="55" name="Rectangle 54"/>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6" name="Rectangle 55"/>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7" name="Rectangle 56"/>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8" name="Rectangle 57"/>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9" name="Rectangle 58"/>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0" name="Rectangle 59"/>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1" name="Rectangle 60"/>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2" name="Rectangle 61"/>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3" name="Rectangle 62"/>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4" name="Rectangle 63"/>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5" name="Rectangle 64"/>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6" name="Rectangle 65"/>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grpSp>
      <p:sp>
        <p:nvSpPr>
          <p:cNvPr id="67" name="TextBox 66"/>
          <p:cNvSpPr txBox="1"/>
          <p:nvPr/>
        </p:nvSpPr>
        <p:spPr>
          <a:xfrm>
            <a:off x="457200" y="5552217"/>
            <a:ext cx="2281394" cy="523220"/>
          </a:xfrm>
          <a:prstGeom prst="rect">
            <a:avLst/>
          </a:prstGeom>
          <a:noFill/>
        </p:spPr>
        <p:txBody>
          <a:bodyPr wrap="none" rtlCol="0">
            <a:spAutoFit/>
          </a:bodyPr>
          <a:lstStyle/>
          <a:p>
            <a:r>
              <a:rPr lang="en-US" sz="2800" dirty="0" smtClean="0">
                <a:solidFill>
                  <a:srgbClr val="C00000"/>
                </a:solidFill>
                <a:latin typeface="Calibri"/>
              </a:rPr>
              <a:t>Activate (</a:t>
            </a:r>
            <a:r>
              <a:rPr lang="en-US" sz="2800" dirty="0" err="1" smtClean="0">
                <a:solidFill>
                  <a:srgbClr val="C00000"/>
                </a:solidFill>
                <a:latin typeface="Calibri"/>
              </a:rPr>
              <a:t>src</a:t>
            </a:r>
            <a:r>
              <a:rPr lang="en-US" sz="2800" dirty="0" smtClean="0">
                <a:solidFill>
                  <a:srgbClr val="C00000"/>
                </a:solidFill>
                <a:latin typeface="Calibri"/>
              </a:rPr>
              <a:t>)</a:t>
            </a:r>
            <a:endParaRPr lang="en-US" sz="2800" dirty="0">
              <a:solidFill>
                <a:srgbClr val="C00000"/>
              </a:solidFill>
              <a:latin typeface="Calibri"/>
            </a:endParaRPr>
          </a:p>
        </p:txBody>
      </p:sp>
      <p:sp>
        <p:nvSpPr>
          <p:cNvPr id="68" name="TextBox 67"/>
          <p:cNvSpPr txBox="1"/>
          <p:nvPr/>
        </p:nvSpPr>
        <p:spPr>
          <a:xfrm>
            <a:off x="3446985" y="5367551"/>
            <a:ext cx="2085827" cy="892552"/>
          </a:xfrm>
          <a:prstGeom prst="rect">
            <a:avLst/>
          </a:prstGeom>
          <a:noFill/>
        </p:spPr>
        <p:txBody>
          <a:bodyPr wrap="none" rtlCol="0">
            <a:spAutoFit/>
          </a:bodyPr>
          <a:lstStyle/>
          <a:p>
            <a:pPr algn="ctr"/>
            <a:r>
              <a:rPr lang="en-US" sz="2800" dirty="0" smtClean="0">
                <a:solidFill>
                  <a:srgbClr val="C00000"/>
                </a:solidFill>
                <a:latin typeface="Calibri"/>
              </a:rPr>
              <a:t>Deactivate </a:t>
            </a:r>
          </a:p>
          <a:p>
            <a:pPr algn="ctr"/>
            <a:r>
              <a:rPr lang="en-US" sz="2400" dirty="0" smtClean="0">
                <a:solidFill>
                  <a:srgbClr val="C00000"/>
                </a:solidFill>
                <a:latin typeface="Calibri"/>
              </a:rPr>
              <a:t>(our proposal)</a:t>
            </a:r>
            <a:endParaRPr lang="en-US" sz="2400" dirty="0">
              <a:solidFill>
                <a:srgbClr val="C00000"/>
              </a:solidFill>
              <a:latin typeface="Calibri"/>
            </a:endParaRPr>
          </a:p>
        </p:txBody>
      </p:sp>
      <p:sp>
        <p:nvSpPr>
          <p:cNvPr id="69" name="TextBox 68"/>
          <p:cNvSpPr txBox="1"/>
          <p:nvPr/>
        </p:nvSpPr>
        <p:spPr>
          <a:xfrm>
            <a:off x="6117772" y="5552217"/>
            <a:ext cx="2281394" cy="523220"/>
          </a:xfrm>
          <a:prstGeom prst="rect">
            <a:avLst/>
          </a:prstGeom>
          <a:noFill/>
        </p:spPr>
        <p:txBody>
          <a:bodyPr wrap="none" rtlCol="0">
            <a:spAutoFit/>
          </a:bodyPr>
          <a:lstStyle/>
          <a:p>
            <a:r>
              <a:rPr lang="en-US" sz="2800" dirty="0" smtClean="0">
                <a:solidFill>
                  <a:srgbClr val="C00000"/>
                </a:solidFill>
                <a:latin typeface="Calibri"/>
              </a:rPr>
              <a:t>Activate (</a:t>
            </a:r>
            <a:r>
              <a:rPr lang="en-US" sz="2800" dirty="0" err="1" smtClean="0">
                <a:solidFill>
                  <a:srgbClr val="C00000"/>
                </a:solidFill>
                <a:latin typeface="Calibri"/>
              </a:rPr>
              <a:t>dst</a:t>
            </a:r>
            <a:r>
              <a:rPr lang="en-US" sz="2800" dirty="0" smtClean="0">
                <a:solidFill>
                  <a:srgbClr val="C00000"/>
                </a:solidFill>
                <a:latin typeface="Calibri"/>
              </a:rPr>
              <a:t>)</a:t>
            </a:r>
            <a:endParaRPr lang="en-US" sz="2800" dirty="0">
              <a:solidFill>
                <a:srgbClr val="C00000"/>
              </a:solidFill>
              <a:latin typeface="Calibri"/>
            </a:endParaRPr>
          </a:p>
        </p:txBody>
      </p:sp>
      <p:cxnSp>
        <p:nvCxnSpPr>
          <p:cNvPr id="70" name="Straight Arrow Connector 69"/>
          <p:cNvCxnSpPr>
            <a:stCxn id="67" idx="3"/>
            <a:endCxn id="68" idx="1"/>
          </p:cNvCxnSpPr>
          <p:nvPr/>
        </p:nvCxnSpPr>
        <p:spPr bwMode="auto">
          <a:xfrm>
            <a:off x="2738594" y="5813827"/>
            <a:ext cx="708391" cy="1588"/>
          </a:xfrm>
          <a:prstGeom prst="straightConnector1">
            <a:avLst/>
          </a:prstGeom>
          <a:solidFill>
            <a:schemeClr val="accent1"/>
          </a:solidFill>
          <a:ln w="28575" cap="flat" cmpd="sng" algn="ctr">
            <a:solidFill>
              <a:srgbClr val="C00000"/>
            </a:solidFill>
            <a:prstDash val="solid"/>
            <a:round/>
            <a:headEnd type="none" w="med" len="med"/>
            <a:tailEnd type="stealth" w="lg" len="lg"/>
          </a:ln>
          <a:effectLst/>
        </p:spPr>
      </p:cxnSp>
      <p:cxnSp>
        <p:nvCxnSpPr>
          <p:cNvPr id="71" name="Straight Arrow Connector 70"/>
          <p:cNvCxnSpPr>
            <a:stCxn id="68" idx="3"/>
            <a:endCxn id="69" idx="1"/>
          </p:cNvCxnSpPr>
          <p:nvPr/>
        </p:nvCxnSpPr>
        <p:spPr bwMode="auto">
          <a:xfrm>
            <a:off x="5532812" y="5813827"/>
            <a:ext cx="584960" cy="1588"/>
          </a:xfrm>
          <a:prstGeom prst="straightConnector1">
            <a:avLst/>
          </a:prstGeom>
          <a:solidFill>
            <a:schemeClr val="accent1"/>
          </a:solidFill>
          <a:ln w="28575" cap="flat" cmpd="sng" algn="ctr">
            <a:solidFill>
              <a:srgbClr val="C00000"/>
            </a:solidFill>
            <a:prstDash val="solid"/>
            <a:round/>
            <a:headEnd type="none" w="med" len="med"/>
            <a:tailEnd type="stealth" w="lg" len="lg"/>
          </a:ln>
          <a:effectLst/>
        </p:spPr>
      </p:cxnSp>
      <p:grpSp>
        <p:nvGrpSpPr>
          <p:cNvPr id="72" name="Group 102"/>
          <p:cNvGrpSpPr/>
          <p:nvPr/>
        </p:nvGrpSpPr>
        <p:grpSpPr>
          <a:xfrm>
            <a:off x="2124512" y="4314517"/>
            <a:ext cx="5652248" cy="718528"/>
            <a:chOff x="2429312" y="4172108"/>
            <a:chExt cx="5652248" cy="718528"/>
          </a:xfrm>
        </p:grpSpPr>
        <p:sp>
          <p:nvSpPr>
            <p:cNvPr id="73" name="Rectangle 72"/>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4" name="Rectangle 73"/>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5" name="Rectangle 74"/>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6" name="Rectangle 75"/>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7" name="Rectangle 76"/>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8" name="Rectangle 77"/>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9" name="Rectangle 78"/>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0" name="Rectangle 79"/>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1" name="Rectangle 80"/>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2" name="Rectangle 81"/>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3" name="Rectangle 82"/>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4" name="Rectangle 83"/>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cxnSp>
        <p:nvCxnSpPr>
          <p:cNvPr id="85" name="Straight Connector 84"/>
          <p:cNvCxnSpPr/>
          <p:nvPr/>
        </p:nvCxnSpPr>
        <p:spPr bwMode="auto">
          <a:xfrm rot="10800000">
            <a:off x="1615440" y="2545976"/>
            <a:ext cx="509072" cy="1859"/>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86" name="Group 122"/>
          <p:cNvGrpSpPr/>
          <p:nvPr/>
        </p:nvGrpSpPr>
        <p:grpSpPr>
          <a:xfrm>
            <a:off x="2124512" y="3299396"/>
            <a:ext cx="5652248" cy="497541"/>
            <a:chOff x="2429312" y="2143591"/>
            <a:chExt cx="5652248" cy="497541"/>
          </a:xfrm>
        </p:grpSpPr>
        <p:sp>
          <p:nvSpPr>
            <p:cNvPr id="87" name="Rectangle 86"/>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8" name="Rectangle 87"/>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9" name="Rectangle 88"/>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0" name="Rectangle 89"/>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1" name="Rectangle 90"/>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2" name="Rectangle 91"/>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3" name="Rectangle 92"/>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4" name="Rectangle 93"/>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5" name="Rectangle 94"/>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6" name="Rectangle 95"/>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7" name="Rectangle 96"/>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8" name="Rectangle 97"/>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grpSp>
      <p:cxnSp>
        <p:nvCxnSpPr>
          <p:cNvPr id="99" name="Straight Connector 98"/>
          <p:cNvCxnSpPr/>
          <p:nvPr/>
        </p:nvCxnSpPr>
        <p:spPr bwMode="auto">
          <a:xfrm rot="10800000">
            <a:off x="1624148" y="3560525"/>
            <a:ext cx="509072" cy="1859"/>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100" name="Group 120"/>
          <p:cNvGrpSpPr/>
          <p:nvPr/>
        </p:nvGrpSpPr>
        <p:grpSpPr>
          <a:xfrm>
            <a:off x="2124512" y="3299396"/>
            <a:ext cx="5652248" cy="497541"/>
            <a:chOff x="2429312" y="2143591"/>
            <a:chExt cx="5652248" cy="497541"/>
          </a:xfrm>
        </p:grpSpPr>
        <p:sp>
          <p:nvSpPr>
            <p:cNvPr id="101" name="Rectangle 100"/>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2" name="Rectangle 101"/>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3" name="Rectangle 102"/>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4" name="Rectangle 103"/>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5" name="Rectangle 104"/>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6" name="Rectangle 105"/>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7" name="Rectangle 106"/>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8" name="Rectangle 107"/>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9" name="Rectangle 108"/>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10" name="Rectangle 109"/>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1" name="Rectangle 110"/>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2" name="Rectangle 111"/>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sp>
        <p:nvSpPr>
          <p:cNvPr id="113" name="TextBox 112"/>
          <p:cNvSpPr txBox="1"/>
          <p:nvPr/>
        </p:nvSpPr>
        <p:spPr>
          <a:xfrm>
            <a:off x="265611" y="4137622"/>
            <a:ext cx="1855047" cy="1138773"/>
          </a:xfrm>
          <a:prstGeom prst="rect">
            <a:avLst/>
          </a:prstGeom>
          <a:noFill/>
        </p:spPr>
        <p:txBody>
          <a:bodyPr wrap="square" rtlCol="0">
            <a:spAutoFit/>
          </a:bodyPr>
          <a:lstStyle/>
          <a:p>
            <a:pPr algn="r"/>
            <a:r>
              <a:rPr lang="en-US" sz="2400" dirty="0" smtClean="0">
                <a:solidFill>
                  <a:prstClr val="black"/>
                </a:solidFill>
                <a:latin typeface="Calibri"/>
              </a:rPr>
              <a:t>Sense Amplifiers</a:t>
            </a:r>
          </a:p>
          <a:p>
            <a:pPr algn="r"/>
            <a:r>
              <a:rPr lang="en-US" sz="2000" dirty="0" smtClean="0">
                <a:solidFill>
                  <a:prstClr val="black"/>
                </a:solidFill>
                <a:latin typeface="Calibri"/>
              </a:rPr>
              <a:t>(row buffer)</a:t>
            </a:r>
          </a:p>
        </p:txBody>
      </p:sp>
      <p:cxnSp>
        <p:nvCxnSpPr>
          <p:cNvPr id="114" name="Elbow Connector 113"/>
          <p:cNvCxnSpPr/>
          <p:nvPr/>
        </p:nvCxnSpPr>
        <p:spPr bwMode="auto">
          <a:xfrm>
            <a:off x="7776760" y="2534771"/>
            <a:ext cx="1588" cy="2139010"/>
          </a:xfrm>
          <a:prstGeom prst="bentConnector3">
            <a:avLst>
              <a:gd name="adj1" fmla="val 14395466"/>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15" name="Elbow Connector 114"/>
          <p:cNvCxnSpPr/>
          <p:nvPr/>
        </p:nvCxnSpPr>
        <p:spPr bwMode="auto">
          <a:xfrm>
            <a:off x="7776760" y="3548167"/>
            <a:ext cx="1588" cy="1125614"/>
          </a:xfrm>
          <a:prstGeom prst="bentConnector3">
            <a:avLst>
              <a:gd name="adj1" fmla="val 14395466"/>
            </a:avLst>
          </a:prstGeom>
          <a:solidFill>
            <a:schemeClr val="accent1"/>
          </a:solidFill>
          <a:ln w="38100" cap="flat" cmpd="sng" algn="ctr">
            <a:solidFill>
              <a:schemeClr val="tx1"/>
            </a:solidFill>
            <a:prstDash val="sysDash"/>
            <a:round/>
            <a:headEnd type="none" w="med" len="med"/>
            <a:tailEnd type="none" w="med" len="med"/>
          </a:ln>
          <a:effectLst/>
        </p:spPr>
      </p:cxnSp>
      <p:sp>
        <p:nvSpPr>
          <p:cNvPr id="116" name="TextBox 115"/>
          <p:cNvSpPr txBox="1"/>
          <p:nvPr/>
        </p:nvSpPr>
        <p:spPr>
          <a:xfrm>
            <a:off x="8138160" y="2291249"/>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117" name="TextBox 116"/>
          <p:cNvSpPr txBox="1"/>
          <p:nvPr/>
        </p:nvSpPr>
        <p:spPr>
          <a:xfrm>
            <a:off x="8138160" y="3297089"/>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118" name="Slide Number Placeholder 117"/>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105</a:t>
            </a:fld>
            <a:endParaRPr lang="en-US">
              <a:solidFill>
                <a:prstClr val="black">
                  <a:tint val="75000"/>
                </a:prstClr>
              </a:solidFill>
              <a:latin typeface="Calibri"/>
            </a:endParaRPr>
          </a:p>
        </p:txBody>
      </p:sp>
    </p:spTree>
    <p:extLst>
      <p:ext uri="{BB962C8B-B14F-4D97-AF65-F5344CB8AC3E}">
        <p14:creationId xmlns:p14="http://schemas.microsoft.com/office/powerpoint/2010/main" val="2055339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5"/>
                                        </p:tgtEl>
                                      </p:cBhvr>
                                    </p:animEffect>
                                    <p:set>
                                      <p:cBhvr>
                                        <p:cTn id="15" dur="1" fill="hold">
                                          <p:stCondLst>
                                            <p:cond delay="499"/>
                                          </p:stCondLst>
                                        </p:cTn>
                                        <p:tgtEl>
                                          <p:spTgt spid="8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4"/>
                                        </p:tgtEl>
                                      </p:cBhvr>
                                    </p:animEffect>
                                    <p:set>
                                      <p:cBhvr>
                                        <p:cTn id="18" dur="1" fill="hold">
                                          <p:stCondLst>
                                            <p:cond delay="499"/>
                                          </p:stCondLst>
                                        </p:cTn>
                                        <p:tgtEl>
                                          <p:spTgt spid="1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par>
                                <p:cTn id="27" presetID="10" presetClass="entr" presetSubtype="0" fill="hold" nodeType="with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500"/>
                                        <p:tgtEl>
                                          <p:spTgt spid="99"/>
                                        </p:tgtEl>
                                      </p:cBhvr>
                                    </p:animEffect>
                                  </p:childTnLst>
                                </p:cTn>
                              </p:par>
                              <p:par>
                                <p:cTn id="30" presetID="10" presetClass="entr" presetSubtype="0" fill="hold" nodeType="with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fade">
                                      <p:cBhvr>
                                        <p:cTn id="32" dur="500"/>
                                        <p:tgtEl>
                                          <p:spTgt spid="1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86"/>
                                        </p:tgtEl>
                                      </p:cBhvr>
                                    </p:animEffect>
                                    <p:set>
                                      <p:cBhvr>
                                        <p:cTn id="42" dur="1" fill="hold">
                                          <p:stCondLst>
                                            <p:cond delay="499"/>
                                          </p:stCondLst>
                                        </p:cTn>
                                        <p:tgtEl>
                                          <p:spTgt spid="8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Inter-bank Copy</a:t>
            </a:r>
            <a:endParaRPr lang="en-US" dirty="0"/>
          </a:p>
        </p:txBody>
      </p:sp>
      <p:sp>
        <p:nvSpPr>
          <p:cNvPr id="4" name="Rectangle 3"/>
          <p:cNvSpPr/>
          <p:nvPr/>
        </p:nvSpPr>
        <p:spPr>
          <a:xfrm>
            <a:off x="12954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5" name="Rectangle 4"/>
          <p:cNvSpPr/>
          <p:nvPr/>
        </p:nvSpPr>
        <p:spPr>
          <a:xfrm>
            <a:off x="12954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sp>
        <p:nvSpPr>
          <p:cNvPr id="6" name="Rectangle 5"/>
          <p:cNvSpPr/>
          <p:nvPr/>
        </p:nvSpPr>
        <p:spPr>
          <a:xfrm>
            <a:off x="46482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7" name="Rectangle 6"/>
          <p:cNvSpPr/>
          <p:nvPr/>
        </p:nvSpPr>
        <p:spPr>
          <a:xfrm>
            <a:off x="46482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cxnSp>
        <p:nvCxnSpPr>
          <p:cNvPr id="9" name="Straight Arrow Connector 8"/>
          <p:cNvCxnSpPr/>
          <p:nvPr/>
        </p:nvCxnSpPr>
        <p:spPr>
          <a:xfrm>
            <a:off x="1066800" y="5256212"/>
            <a:ext cx="60198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315200" y="4953000"/>
            <a:ext cx="1258678" cy="523220"/>
          </a:xfrm>
          <a:prstGeom prst="rect">
            <a:avLst/>
          </a:prstGeom>
          <a:noFill/>
        </p:spPr>
        <p:txBody>
          <a:bodyPr wrap="none" rtlCol="0">
            <a:spAutoFit/>
          </a:bodyPr>
          <a:lstStyle/>
          <a:p>
            <a:r>
              <a:rPr lang="en-US" sz="2800" dirty="0" smtClean="0">
                <a:solidFill>
                  <a:prstClr val="black"/>
                </a:solidFill>
                <a:latin typeface="Calibri"/>
              </a:rPr>
              <a:t>I/O Bus</a:t>
            </a:r>
            <a:endParaRPr lang="en-US" sz="2800" dirty="0">
              <a:solidFill>
                <a:prstClr val="black"/>
              </a:solidFill>
              <a:latin typeface="Calibri"/>
            </a:endParaRPr>
          </a:p>
        </p:txBody>
      </p:sp>
      <p:cxnSp>
        <p:nvCxnSpPr>
          <p:cNvPr id="15" name="Straight Arrow Connector 14"/>
          <p:cNvCxnSpPr/>
          <p:nvPr/>
        </p:nvCxnSpPr>
        <p:spPr>
          <a:xfrm rot="5400000">
            <a:off x="5371306"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rot="5400000">
            <a:off x="1943894"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222538" y="5370493"/>
            <a:ext cx="1959062" cy="954107"/>
          </a:xfrm>
          <a:prstGeom prst="rect">
            <a:avLst/>
          </a:prstGeom>
          <a:noFill/>
        </p:spPr>
        <p:txBody>
          <a:bodyPr wrap="none" rtlCol="0">
            <a:spAutoFit/>
          </a:bodyPr>
          <a:lstStyle/>
          <a:p>
            <a:pPr algn="ctr"/>
            <a:r>
              <a:rPr lang="en-US" sz="3200" dirty="0" smtClean="0">
                <a:solidFill>
                  <a:srgbClr val="C00000"/>
                </a:solidFill>
                <a:latin typeface="Calibri"/>
              </a:rPr>
              <a:t>Transfer</a:t>
            </a:r>
          </a:p>
          <a:p>
            <a:r>
              <a:rPr lang="en-US" sz="2400" dirty="0" smtClean="0">
                <a:solidFill>
                  <a:srgbClr val="C00000"/>
                </a:solidFill>
                <a:latin typeface="Calibri"/>
              </a:rPr>
              <a:t>(our proposal)</a:t>
            </a:r>
            <a:endParaRPr lang="en-US" sz="2400" dirty="0">
              <a:solidFill>
                <a:srgbClr val="C00000"/>
              </a:solidFill>
              <a:latin typeface="Calibri"/>
            </a:endParaRPr>
          </a:p>
        </p:txBody>
      </p:sp>
      <p:sp>
        <p:nvSpPr>
          <p:cNvPr id="20" name="Rectangle 19"/>
          <p:cNvSpPr/>
          <p:nvPr/>
        </p:nvSpPr>
        <p:spPr>
          <a:xfrm>
            <a:off x="1295400" y="2819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1" name="Rectangle 20"/>
          <p:cNvSpPr/>
          <p:nvPr/>
        </p:nvSpPr>
        <p:spPr>
          <a:xfrm>
            <a:off x="4648200" y="21336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2" name="TextBox 21"/>
          <p:cNvSpPr txBox="1"/>
          <p:nvPr/>
        </p:nvSpPr>
        <p:spPr>
          <a:xfrm>
            <a:off x="624165" y="2738735"/>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23" name="TextBox 22"/>
          <p:cNvSpPr txBox="1"/>
          <p:nvPr/>
        </p:nvSpPr>
        <p:spPr>
          <a:xfrm>
            <a:off x="6934200" y="2052935"/>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24" name="TextBox 23"/>
          <p:cNvSpPr txBox="1"/>
          <p:nvPr/>
        </p:nvSpPr>
        <p:spPr>
          <a:xfrm>
            <a:off x="1447800" y="4572000"/>
            <a:ext cx="912558" cy="523220"/>
          </a:xfrm>
          <a:prstGeom prst="rect">
            <a:avLst/>
          </a:prstGeom>
          <a:noFill/>
        </p:spPr>
        <p:txBody>
          <a:bodyPr wrap="none" rtlCol="0">
            <a:spAutoFit/>
          </a:bodyPr>
          <a:lstStyle/>
          <a:p>
            <a:r>
              <a:rPr lang="en-US" sz="2800" dirty="0" smtClean="0">
                <a:solidFill>
                  <a:prstClr val="black"/>
                </a:solidFill>
                <a:latin typeface="Calibri"/>
              </a:rPr>
              <a:t>Read</a:t>
            </a:r>
            <a:endParaRPr lang="en-US" sz="2800" dirty="0">
              <a:solidFill>
                <a:prstClr val="black"/>
              </a:solidFill>
              <a:latin typeface="Calibri"/>
            </a:endParaRPr>
          </a:p>
        </p:txBody>
      </p:sp>
      <p:sp>
        <p:nvSpPr>
          <p:cNvPr id="25" name="TextBox 24"/>
          <p:cNvSpPr txBox="1"/>
          <p:nvPr/>
        </p:nvSpPr>
        <p:spPr>
          <a:xfrm>
            <a:off x="5791200" y="4572000"/>
            <a:ext cx="994247" cy="523220"/>
          </a:xfrm>
          <a:prstGeom prst="rect">
            <a:avLst/>
          </a:prstGeom>
          <a:noFill/>
        </p:spPr>
        <p:txBody>
          <a:bodyPr wrap="none" rtlCol="0">
            <a:spAutoFit/>
          </a:bodyPr>
          <a:lstStyle/>
          <a:p>
            <a:r>
              <a:rPr lang="en-US" sz="2800" dirty="0" smtClean="0">
                <a:solidFill>
                  <a:prstClr val="black"/>
                </a:solidFill>
                <a:latin typeface="Calibri"/>
              </a:rPr>
              <a:t>Write</a:t>
            </a:r>
            <a:endParaRPr lang="en-US" sz="2800" dirty="0">
              <a:solidFill>
                <a:prstClr val="black"/>
              </a:solidFill>
              <a:latin typeface="Calibri"/>
            </a:endParaRPr>
          </a:p>
        </p:txBody>
      </p:sp>
      <p:sp>
        <p:nvSpPr>
          <p:cNvPr id="26" name="Slide Number Placeholder 2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106</a:t>
            </a:fld>
            <a:endParaRPr lang="en-US">
              <a:solidFill>
                <a:prstClr val="black">
                  <a:tint val="75000"/>
                </a:prstClr>
              </a:solidFill>
              <a:latin typeface="Calibri"/>
            </a:endParaRPr>
          </a:p>
        </p:txBody>
      </p:sp>
    </p:spTree>
    <p:extLst>
      <p:ext uri="{BB962C8B-B14F-4D97-AF65-F5344CB8AC3E}">
        <p14:creationId xmlns:p14="http://schemas.microsoft.com/office/powerpoint/2010/main" val="16858674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Inter-subarray Copy</a:t>
            </a:r>
            <a:endParaRPr lang="en-US" dirty="0"/>
          </a:p>
        </p:txBody>
      </p:sp>
      <p:sp>
        <p:nvSpPr>
          <p:cNvPr id="4" name="Rectangle 3"/>
          <p:cNvSpPr/>
          <p:nvPr/>
        </p:nvSpPr>
        <p:spPr>
          <a:xfrm>
            <a:off x="12954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5" name="Rectangle 4"/>
          <p:cNvSpPr/>
          <p:nvPr/>
        </p:nvSpPr>
        <p:spPr>
          <a:xfrm>
            <a:off x="12954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sp>
        <p:nvSpPr>
          <p:cNvPr id="6" name="Rectangle 5"/>
          <p:cNvSpPr/>
          <p:nvPr/>
        </p:nvSpPr>
        <p:spPr>
          <a:xfrm>
            <a:off x="46482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7" name="Rectangle 6"/>
          <p:cNvSpPr/>
          <p:nvPr/>
        </p:nvSpPr>
        <p:spPr>
          <a:xfrm>
            <a:off x="46482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cxnSp>
        <p:nvCxnSpPr>
          <p:cNvPr id="9" name="Straight Arrow Connector 8"/>
          <p:cNvCxnSpPr/>
          <p:nvPr/>
        </p:nvCxnSpPr>
        <p:spPr>
          <a:xfrm>
            <a:off x="1066800" y="5256212"/>
            <a:ext cx="60198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315200" y="4953000"/>
            <a:ext cx="1258678" cy="523220"/>
          </a:xfrm>
          <a:prstGeom prst="rect">
            <a:avLst/>
          </a:prstGeom>
          <a:noFill/>
        </p:spPr>
        <p:txBody>
          <a:bodyPr wrap="none" rtlCol="0">
            <a:spAutoFit/>
          </a:bodyPr>
          <a:lstStyle/>
          <a:p>
            <a:r>
              <a:rPr lang="en-US" sz="2800" dirty="0" smtClean="0">
                <a:solidFill>
                  <a:prstClr val="black"/>
                </a:solidFill>
                <a:latin typeface="Calibri"/>
              </a:rPr>
              <a:t>I/O Bus</a:t>
            </a:r>
            <a:endParaRPr lang="en-US" sz="2800" dirty="0">
              <a:solidFill>
                <a:prstClr val="black"/>
              </a:solidFill>
              <a:latin typeface="Calibri"/>
            </a:endParaRPr>
          </a:p>
        </p:txBody>
      </p:sp>
      <p:cxnSp>
        <p:nvCxnSpPr>
          <p:cNvPr id="15" name="Straight Arrow Connector 14"/>
          <p:cNvCxnSpPr/>
          <p:nvPr/>
        </p:nvCxnSpPr>
        <p:spPr>
          <a:xfrm rot="5400000">
            <a:off x="5371306"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rot="5400000">
            <a:off x="1943894"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2128995" y="5370493"/>
            <a:ext cx="4161909" cy="584775"/>
          </a:xfrm>
          <a:prstGeom prst="rect">
            <a:avLst/>
          </a:prstGeom>
          <a:noFill/>
        </p:spPr>
        <p:txBody>
          <a:bodyPr wrap="none" rtlCol="0">
            <a:spAutoFit/>
          </a:bodyPr>
          <a:lstStyle/>
          <a:p>
            <a:pPr algn="ctr"/>
            <a:r>
              <a:rPr lang="en-US" sz="3200" dirty="0" smtClean="0">
                <a:solidFill>
                  <a:srgbClr val="C00000"/>
                </a:solidFill>
                <a:latin typeface="Calibri"/>
              </a:rPr>
              <a:t>1. Transfer (</a:t>
            </a:r>
            <a:r>
              <a:rPr lang="en-US" sz="3200" dirty="0" err="1" smtClean="0">
                <a:solidFill>
                  <a:srgbClr val="C00000"/>
                </a:solidFill>
                <a:latin typeface="Calibri"/>
              </a:rPr>
              <a:t>src</a:t>
            </a:r>
            <a:r>
              <a:rPr lang="en-US" sz="3200" dirty="0" smtClean="0">
                <a:solidFill>
                  <a:srgbClr val="C00000"/>
                </a:solidFill>
                <a:latin typeface="Calibri"/>
              </a:rPr>
              <a:t> to temp)</a:t>
            </a:r>
          </a:p>
        </p:txBody>
      </p:sp>
      <p:sp>
        <p:nvSpPr>
          <p:cNvPr id="20" name="Rectangle 19"/>
          <p:cNvSpPr/>
          <p:nvPr/>
        </p:nvSpPr>
        <p:spPr>
          <a:xfrm>
            <a:off x="1295400" y="2819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1" name="Rectangle 20"/>
          <p:cNvSpPr/>
          <p:nvPr/>
        </p:nvSpPr>
        <p:spPr>
          <a:xfrm>
            <a:off x="1295400" y="19812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2" name="TextBox 21"/>
          <p:cNvSpPr txBox="1"/>
          <p:nvPr/>
        </p:nvSpPr>
        <p:spPr>
          <a:xfrm>
            <a:off x="624165" y="2738735"/>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23" name="TextBox 22"/>
          <p:cNvSpPr txBox="1"/>
          <p:nvPr/>
        </p:nvSpPr>
        <p:spPr>
          <a:xfrm>
            <a:off x="624165" y="1905000"/>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18" name="Rectangle 17"/>
          <p:cNvSpPr/>
          <p:nvPr/>
        </p:nvSpPr>
        <p:spPr>
          <a:xfrm>
            <a:off x="4648200" y="3581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6" name="TextBox 25"/>
          <p:cNvSpPr txBox="1"/>
          <p:nvPr/>
        </p:nvSpPr>
        <p:spPr>
          <a:xfrm>
            <a:off x="6934200" y="3505200"/>
            <a:ext cx="844975" cy="461665"/>
          </a:xfrm>
          <a:prstGeom prst="rect">
            <a:avLst/>
          </a:prstGeom>
          <a:noFill/>
        </p:spPr>
        <p:txBody>
          <a:bodyPr wrap="none" rtlCol="0">
            <a:spAutoFit/>
          </a:bodyPr>
          <a:lstStyle/>
          <a:p>
            <a:r>
              <a:rPr lang="en-US" sz="2400" dirty="0" smtClean="0">
                <a:solidFill>
                  <a:prstClr val="black"/>
                </a:solidFill>
                <a:latin typeface="Calibri"/>
              </a:rPr>
              <a:t>temp</a:t>
            </a:r>
            <a:endParaRPr lang="en-US" sz="2400" dirty="0">
              <a:solidFill>
                <a:prstClr val="black"/>
              </a:solidFill>
              <a:latin typeface="Calibri"/>
            </a:endParaRPr>
          </a:p>
        </p:txBody>
      </p:sp>
      <p:sp>
        <p:nvSpPr>
          <p:cNvPr id="27" name="TextBox 26"/>
          <p:cNvSpPr txBox="1"/>
          <p:nvPr/>
        </p:nvSpPr>
        <p:spPr>
          <a:xfrm>
            <a:off x="2109054" y="5892225"/>
            <a:ext cx="4201791" cy="584775"/>
          </a:xfrm>
          <a:prstGeom prst="rect">
            <a:avLst/>
          </a:prstGeom>
          <a:noFill/>
        </p:spPr>
        <p:txBody>
          <a:bodyPr wrap="none" rtlCol="0">
            <a:spAutoFit/>
          </a:bodyPr>
          <a:lstStyle/>
          <a:p>
            <a:pPr algn="ctr"/>
            <a:r>
              <a:rPr lang="en-US" sz="3200" dirty="0" smtClean="0">
                <a:solidFill>
                  <a:srgbClr val="C00000"/>
                </a:solidFill>
                <a:latin typeface="Calibri"/>
              </a:rPr>
              <a:t>2. Transfer (temp to </a:t>
            </a:r>
            <a:r>
              <a:rPr lang="en-US" sz="3200" dirty="0" err="1" smtClean="0">
                <a:solidFill>
                  <a:srgbClr val="C00000"/>
                </a:solidFill>
                <a:latin typeface="Calibri"/>
              </a:rPr>
              <a:t>dst</a:t>
            </a:r>
            <a:r>
              <a:rPr lang="en-US" sz="3200" dirty="0" smtClean="0">
                <a:solidFill>
                  <a:srgbClr val="C00000"/>
                </a:solidFill>
                <a:latin typeface="Calibri"/>
              </a:rPr>
              <a:t>)</a:t>
            </a:r>
          </a:p>
        </p:txBody>
      </p:sp>
      <p:cxnSp>
        <p:nvCxnSpPr>
          <p:cNvPr id="29" name="Straight Arrow Connector 28"/>
          <p:cNvCxnSpPr>
            <a:stCxn id="20" idx="3"/>
            <a:endCxn id="18" idx="1"/>
          </p:cNvCxnSpPr>
          <p:nvPr/>
        </p:nvCxnSpPr>
        <p:spPr>
          <a:xfrm>
            <a:off x="3505200" y="2971800"/>
            <a:ext cx="1143000" cy="76200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a:stCxn id="18" idx="1"/>
            <a:endCxn id="21" idx="3"/>
          </p:cNvCxnSpPr>
          <p:nvPr/>
        </p:nvCxnSpPr>
        <p:spPr>
          <a:xfrm rot="10800000">
            <a:off x="3505200" y="2133600"/>
            <a:ext cx="1143000" cy="160020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sp>
        <p:nvSpPr>
          <p:cNvPr id="34" name="Slide Number Placeholder 3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107</a:t>
            </a:fld>
            <a:endParaRPr lang="en-US">
              <a:solidFill>
                <a:prstClr val="black">
                  <a:tint val="75000"/>
                </a:prstClr>
              </a:solidFill>
              <a:latin typeface="Calibri"/>
            </a:endParaRPr>
          </a:p>
        </p:txBody>
      </p:sp>
    </p:spTree>
    <p:extLst>
      <p:ext uri="{BB962C8B-B14F-4D97-AF65-F5344CB8AC3E}">
        <p14:creationId xmlns:p14="http://schemas.microsoft.com/office/powerpoint/2010/main" val="4199988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xit" presetSubtype="0" fill="hold" nodeType="withEffect">
                                  <p:stCondLst>
                                    <p:cond delay="0"/>
                                  </p:stCondLst>
                                  <p:childTnLst>
                                    <p:animEffect transition="out" filter="fade">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Row Initialization</a:t>
            </a:r>
            <a:endParaRPr lang="en-US" dirty="0"/>
          </a:p>
        </p:txBody>
      </p:sp>
      <p:sp>
        <p:nvSpPr>
          <p:cNvPr id="4" name="Rectangle 3"/>
          <p:cNvSpPr/>
          <p:nvPr/>
        </p:nvSpPr>
        <p:spPr bwMode="auto">
          <a:xfrm>
            <a:off x="175260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 name="Rectangle 4"/>
          <p:cNvSpPr/>
          <p:nvPr/>
        </p:nvSpPr>
        <p:spPr bwMode="auto">
          <a:xfrm>
            <a:off x="222772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 name="Rectangle 5"/>
          <p:cNvSpPr/>
          <p:nvPr/>
        </p:nvSpPr>
        <p:spPr bwMode="auto">
          <a:xfrm>
            <a:off x="2698377"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7" name="Rectangle 6"/>
          <p:cNvSpPr/>
          <p:nvPr/>
        </p:nvSpPr>
        <p:spPr bwMode="auto">
          <a:xfrm>
            <a:off x="316005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8" name="Rectangle 7"/>
          <p:cNvSpPr/>
          <p:nvPr/>
        </p:nvSpPr>
        <p:spPr bwMode="auto">
          <a:xfrm>
            <a:off x="363967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9" name="Rectangle 8"/>
          <p:cNvSpPr/>
          <p:nvPr/>
        </p:nvSpPr>
        <p:spPr bwMode="auto">
          <a:xfrm>
            <a:off x="411480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0" name="Rectangle 9"/>
          <p:cNvSpPr/>
          <p:nvPr/>
        </p:nvSpPr>
        <p:spPr bwMode="auto">
          <a:xfrm>
            <a:off x="4585448"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1" name="Rectangle 10"/>
          <p:cNvSpPr/>
          <p:nvPr/>
        </p:nvSpPr>
        <p:spPr bwMode="auto">
          <a:xfrm>
            <a:off x="504713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2" name="Rectangle 11"/>
          <p:cNvSpPr/>
          <p:nvPr/>
        </p:nvSpPr>
        <p:spPr bwMode="auto">
          <a:xfrm>
            <a:off x="5526742"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3" name="Rectangle 12"/>
          <p:cNvSpPr/>
          <p:nvPr/>
        </p:nvSpPr>
        <p:spPr bwMode="auto">
          <a:xfrm>
            <a:off x="600187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4" name="Rectangle 13"/>
          <p:cNvSpPr/>
          <p:nvPr/>
        </p:nvSpPr>
        <p:spPr bwMode="auto">
          <a:xfrm>
            <a:off x="647251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5" name="Rectangle 14"/>
          <p:cNvSpPr/>
          <p:nvPr/>
        </p:nvSpPr>
        <p:spPr bwMode="auto">
          <a:xfrm>
            <a:off x="693420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175260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222772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2698377"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316005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0" name="Rectangle 19"/>
          <p:cNvSpPr/>
          <p:nvPr/>
        </p:nvSpPr>
        <p:spPr bwMode="auto">
          <a:xfrm>
            <a:off x="363967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411480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4585448"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3" name="Rectangle 22"/>
          <p:cNvSpPr/>
          <p:nvPr/>
        </p:nvSpPr>
        <p:spPr bwMode="auto">
          <a:xfrm>
            <a:off x="504713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5526742"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600187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647251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693420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175260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222772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Rectangle 29"/>
          <p:cNvSpPr/>
          <p:nvPr/>
        </p:nvSpPr>
        <p:spPr bwMode="auto">
          <a:xfrm>
            <a:off x="2698377"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1" name="Rectangle 30"/>
          <p:cNvSpPr/>
          <p:nvPr/>
        </p:nvSpPr>
        <p:spPr bwMode="auto">
          <a:xfrm>
            <a:off x="316005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2" name="Rectangle 31"/>
          <p:cNvSpPr/>
          <p:nvPr/>
        </p:nvSpPr>
        <p:spPr bwMode="auto">
          <a:xfrm>
            <a:off x="363967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3" name="Rectangle 32"/>
          <p:cNvSpPr/>
          <p:nvPr/>
        </p:nvSpPr>
        <p:spPr bwMode="auto">
          <a:xfrm>
            <a:off x="411480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4" name="Rectangle 33"/>
          <p:cNvSpPr/>
          <p:nvPr/>
        </p:nvSpPr>
        <p:spPr bwMode="auto">
          <a:xfrm>
            <a:off x="4585448"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5" name="Rectangle 34"/>
          <p:cNvSpPr/>
          <p:nvPr/>
        </p:nvSpPr>
        <p:spPr bwMode="auto">
          <a:xfrm>
            <a:off x="504713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6" name="Rectangle 35"/>
          <p:cNvSpPr/>
          <p:nvPr/>
        </p:nvSpPr>
        <p:spPr bwMode="auto">
          <a:xfrm>
            <a:off x="5526742"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7" name="Rectangle 36"/>
          <p:cNvSpPr/>
          <p:nvPr/>
        </p:nvSpPr>
        <p:spPr bwMode="auto">
          <a:xfrm>
            <a:off x="600187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8" name="Rectangle 37"/>
          <p:cNvSpPr/>
          <p:nvPr/>
        </p:nvSpPr>
        <p:spPr bwMode="auto">
          <a:xfrm>
            <a:off x="647251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9" name="Rectangle 38"/>
          <p:cNvSpPr/>
          <p:nvPr/>
        </p:nvSpPr>
        <p:spPr bwMode="auto">
          <a:xfrm>
            <a:off x="693420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0" name="Rectangle 39"/>
          <p:cNvSpPr/>
          <p:nvPr/>
        </p:nvSpPr>
        <p:spPr bwMode="auto">
          <a:xfrm>
            <a:off x="175260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1" name="Rectangle 40"/>
          <p:cNvSpPr/>
          <p:nvPr/>
        </p:nvSpPr>
        <p:spPr bwMode="auto">
          <a:xfrm>
            <a:off x="222772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2" name="Rectangle 41"/>
          <p:cNvSpPr/>
          <p:nvPr/>
        </p:nvSpPr>
        <p:spPr bwMode="auto">
          <a:xfrm>
            <a:off x="2698377"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3" name="Rectangle 42"/>
          <p:cNvSpPr/>
          <p:nvPr/>
        </p:nvSpPr>
        <p:spPr bwMode="auto">
          <a:xfrm>
            <a:off x="316005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4" name="Rectangle 43"/>
          <p:cNvSpPr/>
          <p:nvPr/>
        </p:nvSpPr>
        <p:spPr bwMode="auto">
          <a:xfrm>
            <a:off x="363967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5" name="Rectangle 44"/>
          <p:cNvSpPr/>
          <p:nvPr/>
        </p:nvSpPr>
        <p:spPr bwMode="auto">
          <a:xfrm>
            <a:off x="411480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6" name="Rectangle 45"/>
          <p:cNvSpPr/>
          <p:nvPr/>
        </p:nvSpPr>
        <p:spPr bwMode="auto">
          <a:xfrm>
            <a:off x="4585448"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7" name="Rectangle 46"/>
          <p:cNvSpPr/>
          <p:nvPr/>
        </p:nvSpPr>
        <p:spPr bwMode="auto">
          <a:xfrm>
            <a:off x="504713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8" name="Rectangle 47"/>
          <p:cNvSpPr/>
          <p:nvPr/>
        </p:nvSpPr>
        <p:spPr bwMode="auto">
          <a:xfrm>
            <a:off x="5526742"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9" name="Rectangle 48"/>
          <p:cNvSpPr/>
          <p:nvPr/>
        </p:nvSpPr>
        <p:spPr bwMode="auto">
          <a:xfrm>
            <a:off x="600187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50" name="Rectangle 49"/>
          <p:cNvSpPr/>
          <p:nvPr/>
        </p:nvSpPr>
        <p:spPr bwMode="auto">
          <a:xfrm>
            <a:off x="647251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51" name="Rectangle 50"/>
          <p:cNvSpPr/>
          <p:nvPr/>
        </p:nvSpPr>
        <p:spPr bwMode="auto">
          <a:xfrm>
            <a:off x="693420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grpSp>
        <p:nvGrpSpPr>
          <p:cNvPr id="52" name="Group 51"/>
          <p:cNvGrpSpPr/>
          <p:nvPr/>
        </p:nvGrpSpPr>
        <p:grpSpPr>
          <a:xfrm>
            <a:off x="1752600" y="3635052"/>
            <a:ext cx="5652248" cy="718528"/>
            <a:chOff x="1815351" y="3610404"/>
            <a:chExt cx="5652248" cy="718528"/>
          </a:xfrm>
        </p:grpSpPr>
        <p:sp>
          <p:nvSpPr>
            <p:cNvPr id="53" name="Rectangle 52"/>
            <p:cNvSpPr/>
            <p:nvPr/>
          </p:nvSpPr>
          <p:spPr bwMode="auto">
            <a:xfrm>
              <a:off x="18153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4" name="Rectangle 53"/>
            <p:cNvSpPr/>
            <p:nvPr/>
          </p:nvSpPr>
          <p:spPr bwMode="auto">
            <a:xfrm>
              <a:off x="229048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5" name="Rectangle 54"/>
            <p:cNvSpPr/>
            <p:nvPr/>
          </p:nvSpPr>
          <p:spPr bwMode="auto">
            <a:xfrm>
              <a:off x="2761128"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6" name="Rectangle 55"/>
            <p:cNvSpPr/>
            <p:nvPr/>
          </p:nvSpPr>
          <p:spPr bwMode="auto">
            <a:xfrm>
              <a:off x="322281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7" name="Rectangle 56"/>
            <p:cNvSpPr/>
            <p:nvPr/>
          </p:nvSpPr>
          <p:spPr bwMode="auto">
            <a:xfrm>
              <a:off x="37024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8" name="Rectangle 57"/>
            <p:cNvSpPr/>
            <p:nvPr/>
          </p:nvSpPr>
          <p:spPr bwMode="auto">
            <a:xfrm>
              <a:off x="41775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9" name="Rectangle 58"/>
            <p:cNvSpPr/>
            <p:nvPr/>
          </p:nvSpPr>
          <p:spPr bwMode="auto">
            <a:xfrm>
              <a:off x="4648199"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0" name="Rectangle 59"/>
            <p:cNvSpPr/>
            <p:nvPr/>
          </p:nvSpPr>
          <p:spPr bwMode="auto">
            <a:xfrm>
              <a:off x="510988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1" name="Rectangle 60"/>
            <p:cNvSpPr/>
            <p:nvPr/>
          </p:nvSpPr>
          <p:spPr bwMode="auto">
            <a:xfrm>
              <a:off x="5589493"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2" name="Rectangle 61"/>
            <p:cNvSpPr/>
            <p:nvPr/>
          </p:nvSpPr>
          <p:spPr bwMode="auto">
            <a:xfrm>
              <a:off x="60646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3" name="Rectangle 62"/>
            <p:cNvSpPr/>
            <p:nvPr/>
          </p:nvSpPr>
          <p:spPr bwMode="auto">
            <a:xfrm>
              <a:off x="653527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4" name="Rectangle 63"/>
            <p:cNvSpPr/>
            <p:nvPr/>
          </p:nvSpPr>
          <p:spPr bwMode="auto">
            <a:xfrm>
              <a:off x="699695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grpSp>
      <p:sp>
        <p:nvSpPr>
          <p:cNvPr id="66" name="TextBox 65"/>
          <p:cNvSpPr txBox="1"/>
          <p:nvPr/>
        </p:nvSpPr>
        <p:spPr>
          <a:xfrm>
            <a:off x="762000" y="4810780"/>
            <a:ext cx="2916824" cy="892552"/>
          </a:xfrm>
          <a:prstGeom prst="rect">
            <a:avLst/>
          </a:prstGeom>
          <a:noFill/>
        </p:spPr>
        <p:txBody>
          <a:bodyPr wrap="none" rtlCol="0">
            <a:spAutoFit/>
          </a:bodyPr>
          <a:lstStyle/>
          <a:p>
            <a:r>
              <a:rPr lang="en-US" sz="2800" dirty="0" smtClean="0">
                <a:solidFill>
                  <a:prstClr val="black"/>
                </a:solidFill>
                <a:latin typeface="Calibri"/>
              </a:rPr>
              <a:t>Fix a row at Zero</a:t>
            </a:r>
          </a:p>
          <a:p>
            <a:r>
              <a:rPr lang="en-US" sz="2400" dirty="0" smtClean="0">
                <a:solidFill>
                  <a:prstClr val="black"/>
                </a:solidFill>
                <a:latin typeface="Calibri"/>
              </a:rPr>
              <a:t>(0.5% loss in capacity)</a:t>
            </a:r>
            <a:endParaRPr lang="en-US" sz="2400" dirty="0">
              <a:solidFill>
                <a:prstClr val="black"/>
              </a:solidFill>
              <a:latin typeface="Calibri"/>
            </a:endParaRPr>
          </a:p>
        </p:txBody>
      </p:sp>
      <p:cxnSp>
        <p:nvCxnSpPr>
          <p:cNvPr id="68" name="Shape 67"/>
          <p:cNvCxnSpPr>
            <a:stCxn id="40" idx="1"/>
          </p:cNvCxnSpPr>
          <p:nvPr/>
        </p:nvCxnSpPr>
        <p:spPr>
          <a:xfrm rot="10800000" flipV="1">
            <a:off x="1295400" y="3372598"/>
            <a:ext cx="457200" cy="1438182"/>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70" name="Slide Number Placeholder 69"/>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108</a:t>
            </a:fld>
            <a:endParaRPr lang="en-US">
              <a:solidFill>
                <a:prstClr val="black">
                  <a:tint val="75000"/>
                </a:prstClr>
              </a:solidFill>
              <a:latin typeface="Calibri"/>
            </a:endParaRPr>
          </a:p>
        </p:txBody>
      </p:sp>
    </p:spTree>
    <p:extLst>
      <p:ext uri="{BB962C8B-B14F-4D97-AF65-F5344CB8AC3E}">
        <p14:creationId xmlns:p14="http://schemas.microsoft.com/office/powerpoint/2010/main" val="3288076346"/>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RowClone</a:t>
            </a:r>
            <a:r>
              <a:rPr lang="en-US" dirty="0" smtClean="0"/>
              <a:t>: Latency and Energy Savings</a:t>
            </a:r>
            <a:endParaRPr lang="en-US" dirty="0"/>
          </a:p>
        </p:txBody>
      </p:sp>
      <p:graphicFrame>
        <p:nvGraphicFramePr>
          <p:cNvPr id="4" name="Chart 3"/>
          <p:cNvGraphicFramePr/>
          <p:nvPr/>
        </p:nvGraphicFramePr>
        <p:xfrm>
          <a:off x="457200" y="1447800"/>
          <a:ext cx="8077200" cy="48006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rot="16200000" flipH="1">
            <a:off x="1409703" y="3695699"/>
            <a:ext cx="2819397" cy="1"/>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6" name="TextBox 5"/>
          <p:cNvSpPr txBox="1"/>
          <p:nvPr/>
        </p:nvSpPr>
        <p:spPr>
          <a:xfrm>
            <a:off x="2819400" y="2438400"/>
            <a:ext cx="979755" cy="523220"/>
          </a:xfrm>
          <a:prstGeom prst="rect">
            <a:avLst/>
          </a:prstGeom>
          <a:noFill/>
          <a:ln>
            <a:noFill/>
          </a:ln>
        </p:spPr>
        <p:txBody>
          <a:bodyPr wrap="none" rtlCol="0">
            <a:spAutoFit/>
          </a:bodyPr>
          <a:lstStyle/>
          <a:p>
            <a:r>
              <a:rPr lang="en-US" sz="2800" dirty="0" smtClean="0">
                <a:solidFill>
                  <a:prstClr val="black"/>
                </a:solidFill>
                <a:latin typeface="Calibri"/>
              </a:rPr>
              <a:t>11.5x</a:t>
            </a:r>
            <a:endParaRPr lang="en-US" sz="2800" dirty="0">
              <a:solidFill>
                <a:prstClr val="black"/>
              </a:solidFill>
              <a:latin typeface="Calibri"/>
            </a:endParaRPr>
          </a:p>
        </p:txBody>
      </p:sp>
      <p:cxnSp>
        <p:nvCxnSpPr>
          <p:cNvPr id="7" name="Straight Arrow Connector 6"/>
          <p:cNvCxnSpPr/>
          <p:nvPr/>
        </p:nvCxnSpPr>
        <p:spPr bwMode="auto">
          <a:xfrm rot="16200000" flipH="1">
            <a:off x="4615523" y="3842676"/>
            <a:ext cx="3124200" cy="10847"/>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8" name="TextBox 7"/>
          <p:cNvSpPr txBox="1"/>
          <p:nvPr/>
        </p:nvSpPr>
        <p:spPr>
          <a:xfrm>
            <a:off x="6183045" y="2438400"/>
            <a:ext cx="705642" cy="523220"/>
          </a:xfrm>
          <a:prstGeom prst="rect">
            <a:avLst/>
          </a:prstGeom>
          <a:noFill/>
          <a:ln>
            <a:noFill/>
          </a:ln>
        </p:spPr>
        <p:txBody>
          <a:bodyPr wrap="none" rtlCol="0">
            <a:spAutoFit/>
          </a:bodyPr>
          <a:lstStyle/>
          <a:p>
            <a:r>
              <a:rPr lang="en-US" sz="2800" dirty="0" smtClean="0">
                <a:solidFill>
                  <a:prstClr val="black"/>
                </a:solidFill>
                <a:latin typeface="Calibri"/>
              </a:rPr>
              <a:t>74x</a:t>
            </a:r>
            <a:endParaRPr lang="en-US" sz="2800" dirty="0">
              <a:solidFill>
                <a:prstClr val="black"/>
              </a:solidFill>
              <a:latin typeface="Calibri"/>
            </a:endParaRPr>
          </a:p>
        </p:txBody>
      </p:sp>
      <p:sp>
        <p:nvSpPr>
          <p:cNvPr id="10" name="Slide Number Placeholder 9"/>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109</a:t>
            </a:fld>
            <a:endParaRPr lang="en-US">
              <a:solidFill>
                <a:prstClr val="black">
                  <a:tint val="75000"/>
                </a:prstClr>
              </a:solidFill>
              <a:latin typeface="Calibri"/>
            </a:endParaRPr>
          </a:p>
        </p:txBody>
      </p:sp>
      <p:sp>
        <p:nvSpPr>
          <p:cNvPr id="11" name="Rectangle 10"/>
          <p:cNvSpPr/>
          <p:nvPr/>
        </p:nvSpPr>
        <p:spPr>
          <a:xfrm>
            <a:off x="251520" y="6165304"/>
            <a:ext cx="7848872" cy="677108"/>
          </a:xfrm>
          <a:prstGeom prst="rect">
            <a:avLst/>
          </a:prstGeom>
        </p:spPr>
        <p:txBody>
          <a:bodyPr wrap="square">
            <a:spAutoFit/>
          </a:bodyPr>
          <a:lstStyle/>
          <a:p>
            <a:r>
              <a:rPr lang="en-US" sz="1900" dirty="0" smtClean="0">
                <a:solidFill>
                  <a:srgbClr val="000000"/>
                </a:solidFill>
                <a:latin typeface="Tahoma" charset="0"/>
              </a:rPr>
              <a:t>Seshadri et </a:t>
            </a:r>
            <a:r>
              <a:rPr lang="en-US" sz="1900" dirty="0">
                <a:solidFill>
                  <a:srgbClr val="000000"/>
                </a:solidFill>
                <a:latin typeface="Tahoma" charset="0"/>
              </a:rPr>
              <a:t>al., </a:t>
            </a:r>
            <a:r>
              <a:rPr lang="en-US" sz="1900" dirty="0" smtClean="0">
                <a:solidFill>
                  <a:srgbClr val="000000"/>
                </a:solidFill>
                <a:latin typeface="Tahoma" charset="0"/>
              </a:rPr>
              <a:t>“</a:t>
            </a:r>
            <a:r>
              <a:rPr lang="en-US" altLang="ja-JP" sz="1900" dirty="0" err="1" smtClean="0">
                <a:solidFill>
                  <a:srgbClr val="0000FF"/>
                </a:solidFill>
                <a:latin typeface="Tahoma" charset="0"/>
                <a:ea typeface="ＭＳ Ｐゴシック"/>
              </a:rPr>
              <a:t>RowClone</a:t>
            </a:r>
            <a:r>
              <a:rPr lang="en-US" altLang="ja-JP" sz="1900" dirty="0">
                <a:solidFill>
                  <a:srgbClr val="0000FF"/>
                </a:solidFill>
                <a:latin typeface="Tahoma" charset="0"/>
                <a:ea typeface="ＭＳ Ｐゴシック"/>
              </a:rPr>
              <a:t>: Fast and Efficient In-DRAM Copy and Initialization of Bulk Data</a:t>
            </a:r>
            <a:r>
              <a:rPr lang="en-US" altLang="ja-JP" sz="1900" dirty="0" smtClean="0">
                <a:solidFill>
                  <a:srgbClr val="000000"/>
                </a:solidFill>
                <a:latin typeface="Tahoma" charset="0"/>
                <a:ea typeface="ＭＳ Ｐゴシック"/>
              </a:rPr>
              <a:t>,</a:t>
            </a:r>
            <a:r>
              <a:rPr lang="en-US" sz="1900" dirty="0">
                <a:solidFill>
                  <a:srgbClr val="000000"/>
                </a:solidFill>
                <a:latin typeface="Tahoma" charset="0"/>
              </a:rPr>
              <a:t>”</a:t>
            </a:r>
            <a:r>
              <a:rPr lang="en-US" altLang="ja-JP" sz="1900" dirty="0">
                <a:solidFill>
                  <a:srgbClr val="000000"/>
                </a:solidFill>
                <a:latin typeface="Tahoma" charset="0"/>
                <a:ea typeface="ＭＳ Ｐゴシック"/>
              </a:rPr>
              <a:t> </a:t>
            </a:r>
            <a:r>
              <a:rPr lang="en-US" altLang="ja-JP" sz="1900" dirty="0" smtClean="0">
                <a:solidFill>
                  <a:srgbClr val="000000"/>
                </a:solidFill>
                <a:latin typeface="Tahoma" charset="0"/>
                <a:ea typeface="ＭＳ Ｐゴシック"/>
              </a:rPr>
              <a:t>CMU Tech Report 2013.</a:t>
            </a:r>
            <a:endParaRPr lang="en-US" sz="1900" dirty="0">
              <a:solidFill>
                <a:srgbClr val="000000"/>
              </a:solidFill>
              <a:latin typeface="Tahoma"/>
            </a:endParaRPr>
          </a:p>
        </p:txBody>
      </p:sp>
    </p:spTree>
    <p:extLst>
      <p:ext uri="{BB962C8B-B14F-4D97-AF65-F5344CB8AC3E}">
        <p14:creationId xmlns:p14="http://schemas.microsoft.com/office/powerpoint/2010/main" val="2352191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Garamond" charset="0"/>
                <a:ea typeface="ＭＳ Ｐゴシック" charset="0"/>
                <a:cs typeface="ＭＳ Ｐゴシック" charset="0"/>
              </a:rPr>
              <a:t>The DRAM Scaling Problem</a:t>
            </a:r>
          </a:p>
        </p:txBody>
      </p:sp>
      <p:sp>
        <p:nvSpPr>
          <p:cNvPr id="3" name="Content Placeholder 2"/>
          <p:cNvSpPr>
            <a:spLocks noGrp="1"/>
          </p:cNvSpPr>
          <p:nvPr>
            <p:ph idx="1"/>
          </p:nvPr>
        </p:nvSpPr>
        <p:spPr>
          <a:xfrm>
            <a:off x="228600" y="996950"/>
            <a:ext cx="8610600" cy="5194300"/>
          </a:xfrm>
        </p:spPr>
        <p:txBody>
          <a:bodyPr/>
          <a:lstStyle/>
          <a:p>
            <a:r>
              <a:rPr lang="en-US" sz="2200">
                <a:solidFill>
                  <a:srgbClr val="0000FF"/>
                </a:solidFill>
                <a:latin typeface="Tahoma" charset="0"/>
                <a:ea typeface="ＭＳ Ｐゴシック" charset="0"/>
                <a:cs typeface="ＭＳ Ｐゴシック" charset="0"/>
              </a:rPr>
              <a:t>DRAM stores charge in a capacitor (charge-based memory)</a:t>
            </a:r>
            <a:endParaRPr lang="en-US" sz="2000">
              <a:solidFill>
                <a:srgbClr val="0000FF"/>
              </a:solidFill>
              <a:latin typeface="Tahoma" charset="0"/>
              <a:ea typeface="ＭＳ Ｐゴシック" charset="0"/>
              <a:cs typeface="ＭＳ Ｐゴシック" charset="0"/>
            </a:endParaRPr>
          </a:p>
          <a:p>
            <a:pPr lvl="1"/>
            <a:r>
              <a:rPr lang="en-US" sz="2000">
                <a:latin typeface="Tahoma" charset="0"/>
                <a:ea typeface="ＭＳ Ｐゴシック" charset="0"/>
              </a:rPr>
              <a:t>Capacitor must be large enough for reliable sensing</a:t>
            </a:r>
          </a:p>
          <a:p>
            <a:pPr lvl="1"/>
            <a:r>
              <a:rPr lang="en-US" sz="2000">
                <a:latin typeface="Tahoma" charset="0"/>
                <a:ea typeface="ＭＳ Ｐゴシック" charset="0"/>
              </a:rPr>
              <a:t>Access transistor should be large enough for low leakage and high retention time</a:t>
            </a:r>
          </a:p>
          <a:p>
            <a:pPr lvl="1"/>
            <a:r>
              <a:rPr lang="en-US" sz="2000">
                <a:latin typeface="Tahoma" charset="0"/>
                <a:ea typeface="ＭＳ Ｐゴシック" charset="0"/>
              </a:rPr>
              <a:t>Scaling beyond 40-35nm (2013) is challenging [ITRS, 2009]</a:t>
            </a: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r>
              <a:rPr lang="en-US">
                <a:latin typeface="Tahoma" charset="0"/>
                <a:ea typeface="ＭＳ Ｐゴシック" charset="0"/>
                <a:cs typeface="ＭＳ Ｐゴシック" charset="0"/>
              </a:rPr>
              <a:t>DRAM </a:t>
            </a:r>
            <a:r>
              <a:rPr lang="en-US">
                <a:solidFill>
                  <a:srgbClr val="0000FF"/>
                </a:solidFill>
                <a:latin typeface="Tahoma" charset="0"/>
                <a:ea typeface="ＭＳ Ｐゴシック" charset="0"/>
                <a:cs typeface="ＭＳ Ｐゴシック" charset="0"/>
              </a:rPr>
              <a:t>capacity, cost, and energy/power hard to scale</a:t>
            </a:r>
          </a:p>
          <a:p>
            <a:pPr lvl="2">
              <a:buFont typeface="Wingdings" charset="0"/>
              <a:buNone/>
            </a:pPr>
            <a:endParaRPr lang="en-US" sz="1800">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9534" indent="-35999534"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0" eaLnBrk="0" fontAlgn="base" hangingPunct="0">
              <a:spcBef>
                <a:spcPct val="0"/>
              </a:spcBef>
              <a:spcAft>
                <a:spcPct val="0"/>
              </a:spcAft>
              <a:defRPr sz="2400">
                <a:solidFill>
                  <a:schemeClr val="tx1"/>
                </a:solidFill>
                <a:latin typeface="Arial" charset="0"/>
                <a:ea typeface="Arial" charset="0"/>
                <a:cs typeface="Arial" charset="0"/>
              </a:defRPr>
            </a:lvl6pPr>
            <a:lvl7pPr marL="914259" eaLnBrk="0" fontAlgn="base" hangingPunct="0">
              <a:spcBef>
                <a:spcPct val="0"/>
              </a:spcBef>
              <a:spcAft>
                <a:spcPct val="0"/>
              </a:spcAft>
              <a:defRPr sz="2400">
                <a:solidFill>
                  <a:schemeClr val="tx1"/>
                </a:solidFill>
                <a:latin typeface="Arial" charset="0"/>
                <a:ea typeface="Arial" charset="0"/>
                <a:cs typeface="Arial" charset="0"/>
              </a:defRPr>
            </a:lvl7pPr>
            <a:lvl8pPr marL="1371390" eaLnBrk="0" fontAlgn="base" hangingPunct="0">
              <a:spcBef>
                <a:spcPct val="0"/>
              </a:spcBef>
              <a:spcAft>
                <a:spcPct val="0"/>
              </a:spcAft>
              <a:defRPr sz="2400">
                <a:solidFill>
                  <a:schemeClr val="tx1"/>
                </a:solidFill>
                <a:latin typeface="Arial" charset="0"/>
                <a:ea typeface="Arial" charset="0"/>
                <a:cs typeface="Arial" charset="0"/>
              </a:defRPr>
            </a:lvl8pPr>
            <a:lvl9pPr marL="1828519"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45EC618-0165-BC45-84E6-E864E9DC06EC}" type="slidenum">
              <a:rPr lang="en-US" sz="1600">
                <a:solidFill>
                  <a:srgbClr val="000000"/>
                </a:solidFill>
                <a:latin typeface="Garamond" charset="0"/>
              </a:rPr>
              <a:pPr eaLnBrk="1" hangingPunct="1"/>
              <a:t>11</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789238"/>
            <a:ext cx="35814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6617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solidFill>
                  <a:srgbClr val="000000"/>
                </a:solidFill>
                <a:latin typeface="Tahoma" charset="0"/>
                <a:ea typeface="ＭＳ Ｐゴシック" charset="0"/>
                <a:cs typeface="ＭＳ Ｐゴシック" charset="0"/>
              </a:rPr>
              <a:t>Three New Techniques for DRAM</a:t>
            </a:r>
          </a:p>
          <a:p>
            <a:pPr lvl="1" eaLnBrk="1" hangingPunct="1"/>
            <a:r>
              <a:rPr lang="en-US" dirty="0" smtClean="0">
                <a:solidFill>
                  <a:srgbClr val="000000"/>
                </a:solidFill>
                <a:latin typeface="Tahoma" charset="0"/>
                <a:ea typeface="ＭＳ Ｐゴシック" charset="0"/>
                <a:cs typeface="ＭＳ Ｐゴシック" charset="0"/>
              </a:rPr>
              <a:t>RAIDR: Reducing Refresh Impact</a:t>
            </a:r>
          </a:p>
          <a:p>
            <a:pPr lvl="1" eaLnBrk="1" hangingPunct="1"/>
            <a:r>
              <a:rPr lang="en-US" dirty="0" smtClean="0">
                <a:solidFill>
                  <a:srgbClr val="000000"/>
                </a:solidFill>
                <a:latin typeface="Tahoma" charset="0"/>
                <a:ea typeface="ＭＳ Ｐゴシック" charset="0"/>
                <a:cs typeface="ＭＳ Ｐゴシック" charset="0"/>
              </a:rPr>
              <a:t>TL-DRAM: Reducing DRAM Latency</a:t>
            </a:r>
          </a:p>
          <a:p>
            <a:pPr lvl="1" eaLnBrk="1" hangingPunct="1"/>
            <a:r>
              <a:rPr lang="en-US" dirty="0" smtClean="0">
                <a:solidFill>
                  <a:srgbClr val="000000"/>
                </a:solidFill>
                <a:latin typeface="Tahoma" charset="0"/>
                <a:ea typeface="ＭＳ Ｐゴシック" charset="0"/>
                <a:cs typeface="ＭＳ Ｐゴシック" charset="0"/>
              </a:rPr>
              <a:t>SALP: Reducing Bank Conflict Impact</a:t>
            </a:r>
          </a:p>
          <a:p>
            <a:pPr eaLnBrk="1" hangingPunct="1"/>
            <a:r>
              <a:rPr lang="en-US" dirty="0" smtClean="0">
                <a:latin typeface="Tahoma" charset="0"/>
                <a:ea typeface="ＭＳ Ｐゴシック" charset="0"/>
                <a:cs typeface="ＭＳ Ｐゴシック" charset="0"/>
              </a:rPr>
              <a:t>Ongoing Research</a:t>
            </a:r>
          </a:p>
          <a:p>
            <a:pPr eaLnBrk="1" hangingPunct="1"/>
            <a:r>
              <a:rPr lang="en-US" dirty="0" smtClean="0">
                <a:solidFill>
                  <a:srgbClr val="0000FF"/>
                </a:solidFill>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110</a:t>
            </a:fld>
            <a:endParaRPr lang="en-US" sz="1600">
              <a:solidFill>
                <a:srgbClr val="000000"/>
              </a:solidFill>
              <a:latin typeface="Garamond" charset="0"/>
            </a:endParaRPr>
          </a:p>
        </p:txBody>
      </p:sp>
    </p:spTree>
    <p:extLst>
      <p:ext uri="{BB962C8B-B14F-4D97-AF65-F5344CB8AC3E}">
        <p14:creationId xmlns:p14="http://schemas.microsoft.com/office/powerpoint/2010/main" val="37731167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28600" y="911458"/>
            <a:ext cx="8610600" cy="5267672"/>
          </a:xfrm>
        </p:spPr>
        <p:txBody>
          <a:bodyPr/>
          <a:lstStyle/>
          <a:p>
            <a:r>
              <a:rPr lang="en-US" dirty="0" smtClean="0"/>
              <a:t>Three major problems with DRAM scaling and design:    high </a:t>
            </a:r>
            <a:r>
              <a:rPr lang="en-US" dirty="0" smtClean="0">
                <a:solidFill>
                  <a:srgbClr val="0000FF"/>
                </a:solidFill>
              </a:rPr>
              <a:t>refresh rate</a:t>
            </a:r>
            <a:r>
              <a:rPr lang="en-US" dirty="0" smtClean="0"/>
              <a:t>, </a:t>
            </a:r>
            <a:r>
              <a:rPr lang="en-US" dirty="0"/>
              <a:t>high </a:t>
            </a:r>
            <a:r>
              <a:rPr lang="en-US" dirty="0" smtClean="0">
                <a:solidFill>
                  <a:srgbClr val="0000FF"/>
                </a:solidFill>
              </a:rPr>
              <a:t>latency</a:t>
            </a:r>
            <a:r>
              <a:rPr lang="en-US" dirty="0" smtClean="0"/>
              <a:t>, low </a:t>
            </a:r>
            <a:r>
              <a:rPr lang="en-US" dirty="0" smtClean="0">
                <a:solidFill>
                  <a:srgbClr val="0000FF"/>
                </a:solidFill>
              </a:rPr>
              <a:t>parallelism </a:t>
            </a:r>
          </a:p>
          <a:p>
            <a:endParaRPr lang="en-US" sz="800" dirty="0"/>
          </a:p>
          <a:p>
            <a:r>
              <a:rPr lang="en-US" dirty="0" smtClean="0"/>
              <a:t>Four new DRAM designs</a:t>
            </a:r>
          </a:p>
          <a:p>
            <a:pPr lvl="1"/>
            <a:r>
              <a:rPr lang="en-US" sz="2000" dirty="0" smtClean="0">
                <a:solidFill>
                  <a:srgbClr val="0000FF"/>
                </a:solidFill>
              </a:rPr>
              <a:t>RAIDR:</a:t>
            </a:r>
            <a:r>
              <a:rPr lang="en-US" sz="2000" dirty="0" smtClean="0"/>
              <a:t> Reduces refresh impact</a:t>
            </a:r>
          </a:p>
          <a:p>
            <a:pPr lvl="1"/>
            <a:r>
              <a:rPr lang="en-US" sz="2000" dirty="0" smtClean="0">
                <a:solidFill>
                  <a:srgbClr val="0000FF"/>
                </a:solidFill>
              </a:rPr>
              <a:t>TL-DRAM: </a:t>
            </a:r>
            <a:r>
              <a:rPr lang="en-US" sz="2000" dirty="0" smtClean="0"/>
              <a:t>Reduces DRAM latency at low cost</a:t>
            </a:r>
          </a:p>
          <a:p>
            <a:pPr lvl="1"/>
            <a:r>
              <a:rPr lang="en-US" sz="2000" dirty="0" smtClean="0">
                <a:solidFill>
                  <a:srgbClr val="0000FF"/>
                </a:solidFill>
              </a:rPr>
              <a:t>SALP:</a:t>
            </a:r>
            <a:r>
              <a:rPr lang="en-US" sz="2000" dirty="0" smtClean="0"/>
              <a:t> Improves DRAM parallelism </a:t>
            </a:r>
          </a:p>
          <a:p>
            <a:pPr lvl="1"/>
            <a:r>
              <a:rPr lang="en-US" sz="2000" dirty="0" err="1" smtClean="0">
                <a:solidFill>
                  <a:srgbClr val="0000FF"/>
                </a:solidFill>
              </a:rPr>
              <a:t>RowClone</a:t>
            </a:r>
            <a:r>
              <a:rPr lang="en-US" sz="2000" dirty="0" smtClean="0">
                <a:solidFill>
                  <a:srgbClr val="0000FF"/>
                </a:solidFill>
              </a:rPr>
              <a:t>:</a:t>
            </a:r>
            <a:r>
              <a:rPr lang="en-US" sz="2000" dirty="0" smtClean="0"/>
              <a:t> Accelerates page copy and initialization</a:t>
            </a:r>
          </a:p>
          <a:p>
            <a:pPr lvl="1"/>
            <a:endParaRPr lang="en-US" sz="800" dirty="0"/>
          </a:p>
          <a:p>
            <a:r>
              <a:rPr lang="en-US" dirty="0" smtClean="0"/>
              <a:t>All four designs</a:t>
            </a:r>
          </a:p>
          <a:p>
            <a:pPr lvl="1"/>
            <a:r>
              <a:rPr lang="en-US" sz="2000" dirty="0" smtClean="0"/>
              <a:t>Improve both performance and energy consumption</a:t>
            </a:r>
          </a:p>
          <a:p>
            <a:pPr lvl="1"/>
            <a:r>
              <a:rPr lang="en-US" sz="2000" dirty="0" smtClean="0"/>
              <a:t>Are low cost (low DRAM area overhead)</a:t>
            </a:r>
          </a:p>
          <a:p>
            <a:pPr lvl="1"/>
            <a:r>
              <a:rPr lang="en-US" sz="2000" dirty="0" smtClean="0"/>
              <a:t>Enable new degrees of freedom to software &amp; controllers</a:t>
            </a:r>
          </a:p>
          <a:p>
            <a:pPr lvl="1"/>
            <a:endParaRPr lang="en-US" sz="800" dirty="0" smtClean="0"/>
          </a:p>
          <a:p>
            <a:r>
              <a:rPr lang="en-US" dirty="0" smtClean="0"/>
              <a:t>Rethinking DRAM interface and design essential for scaling</a:t>
            </a:r>
          </a:p>
          <a:p>
            <a:pPr lvl="1"/>
            <a:r>
              <a:rPr lang="en-US" sz="2000" dirty="0" smtClean="0"/>
              <a:t>Co-design DRAM with the rest of the system</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111</a:t>
            </a:fld>
            <a:endParaRPr lang="en-US" altLang="en-US">
              <a:solidFill>
                <a:srgbClr val="000000"/>
              </a:solidFill>
            </a:endParaRPr>
          </a:p>
        </p:txBody>
      </p:sp>
    </p:spTree>
    <p:extLst>
      <p:ext uri="{BB962C8B-B14F-4D97-AF65-F5344CB8AC3E}">
        <p14:creationId xmlns:p14="http://schemas.microsoft.com/office/powerpoint/2010/main" val="16286149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112</a:t>
            </a:fld>
            <a:endParaRPr lang="en-US" altLang="en-US"/>
          </a:p>
        </p:txBody>
      </p:sp>
    </p:spTree>
    <p:extLst>
      <p:ext uri="{BB962C8B-B14F-4D97-AF65-F5344CB8AC3E}">
        <p14:creationId xmlns:p14="http://schemas.microsoft.com/office/powerpoint/2010/main" val="16397623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40768"/>
            <a:ext cx="8382000" cy="2057400"/>
          </a:xfrm>
        </p:spPr>
        <p:txBody>
          <a:bodyPr>
            <a:normAutofit fontScale="90000"/>
          </a:bodyPr>
          <a:lstStyle/>
          <a:p>
            <a:pPr algn="ctr"/>
            <a:r>
              <a:rPr lang="en-US" sz="4000" dirty="0"/>
              <a:t>A Fresh Look at DRAM Architecture: </a:t>
            </a:r>
            <a:r>
              <a:rPr lang="en-US" sz="4000" dirty="0" smtClean="0"/>
              <a:t/>
            </a:r>
            <a:br>
              <a:rPr lang="en-US" sz="4000" dirty="0" smtClean="0"/>
            </a:br>
            <a:r>
              <a:rPr lang="en-US" sz="4000" dirty="0" smtClean="0"/>
              <a:t>New </a:t>
            </a:r>
            <a:r>
              <a:rPr lang="en-US" sz="4000" dirty="0"/>
              <a:t>Techniques to Improve DRAM</a:t>
            </a:r>
            <a:br>
              <a:rPr lang="en-US" sz="4000" dirty="0"/>
            </a:br>
            <a:r>
              <a:rPr lang="en-US" sz="4000" dirty="0"/>
              <a:t>Latency, Parallelism, and </a:t>
            </a:r>
            <a:r>
              <a:rPr lang="en-US" sz="4000" dirty="0" smtClean="0"/>
              <a:t>Energy Efficiency</a:t>
            </a:r>
            <a:endParaRPr lang="en-US" sz="4000" dirty="0"/>
          </a:p>
        </p:txBody>
      </p:sp>
      <p:sp>
        <p:nvSpPr>
          <p:cNvPr id="3" name="Subtitle 2"/>
          <p:cNvSpPr>
            <a:spLocks noGrp="1"/>
          </p:cNvSpPr>
          <p:nvPr>
            <p:ph type="subTitle" idx="1"/>
          </p:nvPr>
        </p:nvSpPr>
        <p:spPr>
          <a:xfrm>
            <a:off x="2195736" y="3805238"/>
            <a:ext cx="4590256" cy="614362"/>
          </a:xfrm>
        </p:spPr>
        <p:txBody>
          <a:bodyPr>
            <a:noAutofit/>
          </a:bodyPr>
          <a:lstStyle/>
          <a:p>
            <a:r>
              <a:rPr lang="en-US" sz="2200" dirty="0" smtClean="0"/>
              <a:t>Onur Mutlu</a:t>
            </a:r>
          </a:p>
          <a:p>
            <a:r>
              <a:rPr lang="en-US" sz="2200" dirty="0" smtClean="0">
                <a:hlinkClick r:id="rId3"/>
              </a:rPr>
              <a:t>onur@cmu.edu</a:t>
            </a:r>
            <a:endParaRPr lang="en-US" sz="2200" dirty="0" smtClean="0"/>
          </a:p>
          <a:p>
            <a:r>
              <a:rPr lang="en-US" sz="2200" dirty="0" smtClean="0"/>
              <a:t>July 4</a:t>
            </a:r>
            <a:r>
              <a:rPr lang="en-US" sz="2200" dirty="0" smtClean="0"/>
              <a:t>, </a:t>
            </a:r>
            <a:r>
              <a:rPr lang="en-US" sz="2200" dirty="0" smtClean="0"/>
              <a:t>2013</a:t>
            </a:r>
          </a:p>
          <a:p>
            <a:r>
              <a:rPr lang="en-US" sz="2200" dirty="0" smtClean="0"/>
              <a:t>INRIA</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4" cstate="print"/>
          <a:stretch>
            <a:fillRect/>
          </a:stretch>
        </p:blipFill>
        <p:spPr>
          <a:xfrm>
            <a:off x="2571736" y="5445224"/>
            <a:ext cx="3786214" cy="1367244"/>
          </a:xfrm>
          <a:prstGeom prst="rect">
            <a:avLst/>
          </a:prstGeom>
        </p:spPr>
      </p:pic>
      <p:pic>
        <p:nvPicPr>
          <p:cNvPr id="7" name="Picture 6" descr="safari.png"/>
          <p:cNvPicPr>
            <a:picLocks noChangeAspect="1"/>
          </p:cNvPicPr>
          <p:nvPr/>
        </p:nvPicPr>
        <p:blipFill>
          <a:blip r:embed="rId5"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23458969"/>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Additional Material</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7341D3D9-3FE8-4025-BF66-8DAB1ABB951F}" type="slidenum">
              <a:rPr lang="en-US" altLang="en-US" smtClean="0">
                <a:solidFill>
                  <a:srgbClr val="000000"/>
                </a:solidFill>
              </a:rPr>
              <a:pPr/>
              <a:t>114</a:t>
            </a:fld>
            <a:endParaRPr lang="en-US" altLang="en-US">
              <a:solidFill>
                <a:srgbClr val="000000"/>
              </a:solidFill>
            </a:endParaRPr>
          </a:p>
        </p:txBody>
      </p:sp>
    </p:spTree>
    <p:extLst>
      <p:ext uri="{BB962C8B-B14F-4D97-AF65-F5344CB8AC3E}">
        <p14:creationId xmlns:p14="http://schemas.microsoft.com/office/powerpoint/2010/main" val="780984767"/>
      </p:ext>
    </p:extLst>
  </p:cSld>
  <p:clrMapOvr>
    <a:masterClrMapping/>
  </p:clrMapOvr>
  <p:transition xmlns:p14="http://schemas.microsoft.com/office/powerpoint/2010/mai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Box 7"/>
          <p:cNvSpPr txBox="1">
            <a:spLocks noChangeArrowheads="1"/>
          </p:cNvSpPr>
          <p:nvPr/>
        </p:nvSpPr>
        <p:spPr bwMode="auto">
          <a:xfrm>
            <a:off x="393700" y="5119688"/>
            <a:ext cx="8216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algn="ctr" eaLnBrk="1" fontAlgn="base" hangingPunct="1">
              <a:spcBef>
                <a:spcPct val="0"/>
              </a:spcBef>
              <a:spcAft>
                <a:spcPct val="0"/>
              </a:spcAft>
              <a:defRPr/>
            </a:pPr>
            <a:r>
              <a:rPr lang="en-US" baseline="30000" dirty="0" smtClean="0">
                <a:solidFill>
                  <a:srgbClr val="000000"/>
                </a:solidFill>
              </a:rPr>
              <a:t>1</a:t>
            </a:r>
            <a:r>
              <a:rPr lang="en-US" dirty="0" smtClean="0">
                <a:solidFill>
                  <a:srgbClr val="000000"/>
                </a:solidFill>
              </a:rPr>
              <a:t> Carnegie Mellon University</a:t>
            </a:r>
          </a:p>
          <a:p>
            <a:pPr marL="0" indent="0" algn="ctr" eaLnBrk="1" fontAlgn="base" hangingPunct="1">
              <a:spcBef>
                <a:spcPct val="0"/>
              </a:spcBef>
              <a:spcAft>
                <a:spcPct val="0"/>
              </a:spcAft>
              <a:defRPr/>
            </a:pPr>
            <a:r>
              <a:rPr lang="en-US" baseline="30000" dirty="0" smtClean="0">
                <a:solidFill>
                  <a:srgbClr val="000000"/>
                </a:solidFill>
              </a:rPr>
              <a:t>2 </a:t>
            </a:r>
            <a:r>
              <a:rPr lang="en-US" dirty="0" smtClean="0">
                <a:solidFill>
                  <a:srgbClr val="000000"/>
                </a:solidFill>
              </a:rPr>
              <a:t>Intel Corporation</a:t>
            </a:r>
          </a:p>
          <a:p>
            <a:pPr algn="ctr" eaLnBrk="1" fontAlgn="base" hangingPunct="1">
              <a:spcBef>
                <a:spcPct val="0"/>
              </a:spcBef>
              <a:spcAft>
                <a:spcPct val="0"/>
              </a:spcAft>
              <a:defRPr/>
            </a:pPr>
            <a:endParaRPr lang="en-US" sz="2000" dirty="0" smtClean="0">
              <a:solidFill>
                <a:srgbClr val="000000"/>
              </a:solidFill>
            </a:endParaRPr>
          </a:p>
        </p:txBody>
      </p:sp>
      <p:sp>
        <p:nvSpPr>
          <p:cNvPr id="209922" name="Rectangle 5"/>
          <p:cNvSpPr txBox="1">
            <a:spLocks noChangeArrowheads="1"/>
          </p:cNvSpPr>
          <p:nvPr/>
        </p:nvSpPr>
        <p:spPr bwMode="auto">
          <a:xfrm>
            <a:off x="393700" y="4043363"/>
            <a:ext cx="82804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pPr>
            <a:r>
              <a:rPr lang="en-US" sz="2200" smtClean="0">
                <a:solidFill>
                  <a:srgbClr val="000000"/>
                </a:solidFill>
              </a:rPr>
              <a:t>Jamie Liu</a:t>
            </a:r>
            <a:r>
              <a:rPr lang="en-US" sz="2200" baseline="30000" smtClean="0">
                <a:solidFill>
                  <a:srgbClr val="000000"/>
                </a:solidFill>
              </a:rPr>
              <a:t>1</a:t>
            </a:r>
            <a:r>
              <a:rPr lang="en-US" sz="2200" smtClean="0">
                <a:solidFill>
                  <a:srgbClr val="000000"/>
                </a:solidFill>
              </a:rPr>
              <a:t>      Ben Jaiyen</a:t>
            </a:r>
            <a:r>
              <a:rPr lang="en-US" sz="2200" baseline="30000" smtClean="0">
                <a:solidFill>
                  <a:srgbClr val="000000"/>
                </a:solidFill>
              </a:rPr>
              <a:t>1</a:t>
            </a:r>
            <a:r>
              <a:rPr lang="en-US" sz="2200" smtClean="0">
                <a:solidFill>
                  <a:srgbClr val="000000"/>
                </a:solidFill>
              </a:rPr>
              <a:t>      Yoongu Kim</a:t>
            </a:r>
            <a:r>
              <a:rPr lang="en-US" sz="2200" baseline="30000" smtClean="0">
                <a:solidFill>
                  <a:srgbClr val="000000"/>
                </a:solidFill>
              </a:rPr>
              <a:t>1</a:t>
            </a:r>
            <a:endParaRPr lang="en-US" sz="2200" smtClean="0">
              <a:solidFill>
                <a:srgbClr val="000000"/>
              </a:solidFill>
            </a:endParaRPr>
          </a:p>
          <a:p>
            <a:pPr algn="ctr" eaLnBrk="1" fontAlgn="base" hangingPunct="1">
              <a:spcBef>
                <a:spcPct val="20000"/>
              </a:spcBef>
              <a:spcAft>
                <a:spcPct val="0"/>
              </a:spcAft>
              <a:buClr>
                <a:srgbClr val="CC9900"/>
              </a:buClr>
              <a:buSzPct val="65000"/>
            </a:pPr>
            <a:r>
              <a:rPr lang="en-US" sz="2200" smtClean="0">
                <a:solidFill>
                  <a:srgbClr val="000000"/>
                </a:solidFill>
              </a:rPr>
              <a:t>Chris Wilkerson</a:t>
            </a:r>
            <a:r>
              <a:rPr lang="en-US" sz="2200" baseline="30000" smtClean="0">
                <a:solidFill>
                  <a:srgbClr val="000000"/>
                </a:solidFill>
              </a:rPr>
              <a:t>2</a:t>
            </a:r>
            <a:r>
              <a:rPr lang="en-US" sz="2200" smtClean="0">
                <a:solidFill>
                  <a:srgbClr val="000000"/>
                </a:solidFill>
              </a:rPr>
              <a:t>      </a:t>
            </a:r>
            <a:r>
              <a:rPr lang="en-US" sz="2200" smtClean="0">
                <a:solidFill>
                  <a:srgbClr val="0000FF"/>
                </a:solidFill>
              </a:rPr>
              <a:t>Onur Mutlu</a:t>
            </a:r>
            <a:r>
              <a:rPr lang="en-US" sz="2200" baseline="30000" smtClean="0">
                <a:solidFill>
                  <a:srgbClr val="000000"/>
                </a:solidFill>
              </a:rPr>
              <a:t>1</a:t>
            </a:r>
          </a:p>
        </p:txBody>
      </p:sp>
      <p:sp>
        <p:nvSpPr>
          <p:cNvPr id="209923" name="Rectangle 2"/>
          <p:cNvSpPr>
            <a:spLocks noGrp="1" noChangeArrowheads="1"/>
          </p:cNvSpPr>
          <p:nvPr>
            <p:ph type="ctrTitle"/>
          </p:nvPr>
        </p:nvSpPr>
        <p:spPr>
          <a:xfrm>
            <a:off x="288925" y="584200"/>
            <a:ext cx="8374063" cy="1470025"/>
          </a:xfrm>
        </p:spPr>
        <p:txBody>
          <a:bodyPr/>
          <a:lstStyle/>
          <a:p>
            <a:pPr algn="ctr" eaLnBrk="1" hangingPunct="1"/>
            <a:r>
              <a:rPr lang="en-US" sz="4400">
                <a:latin typeface="Garamond" charset="0"/>
                <a:ea typeface="ＭＳ Ｐゴシック" charset="0"/>
                <a:cs typeface="ＭＳ Ｐゴシック" charset="0"/>
              </a:rPr>
              <a:t>An Experimental Study of </a:t>
            </a:r>
            <a:br>
              <a:rPr lang="en-US" sz="4400">
                <a:latin typeface="Garamond" charset="0"/>
                <a:ea typeface="ＭＳ Ｐゴシック" charset="0"/>
                <a:cs typeface="ＭＳ Ｐゴシック" charset="0"/>
              </a:rPr>
            </a:br>
            <a:r>
              <a:rPr lang="en-US" sz="4400">
                <a:latin typeface="Garamond" charset="0"/>
                <a:ea typeface="ＭＳ Ｐゴシック" charset="0"/>
                <a:cs typeface="ＭＳ Ｐゴシック" charset="0"/>
              </a:rPr>
              <a:t>Data Retention Behavior </a:t>
            </a:r>
            <a:br>
              <a:rPr lang="en-US" sz="4400">
                <a:latin typeface="Garamond" charset="0"/>
                <a:ea typeface="ＭＳ Ｐゴシック" charset="0"/>
                <a:cs typeface="ＭＳ Ｐゴシック" charset="0"/>
              </a:rPr>
            </a:br>
            <a:r>
              <a:rPr lang="en-US" sz="4400">
                <a:latin typeface="Garamond" charset="0"/>
                <a:ea typeface="ＭＳ Ｐゴシック" charset="0"/>
                <a:cs typeface="ＭＳ Ｐゴシック" charset="0"/>
              </a:rPr>
              <a:t>in Modern DRAM Devices</a:t>
            </a:r>
            <a:r>
              <a:rPr lang="en-US" sz="3800">
                <a:latin typeface="Garamond" charset="0"/>
                <a:ea typeface="ＭＳ Ｐゴシック" charset="0"/>
                <a:cs typeface="ＭＳ Ｐゴシック" charset="0"/>
              </a:rPr>
              <a:t/>
            </a:r>
            <a:br>
              <a:rPr lang="en-US" sz="3800">
                <a:latin typeface="Garamond" charset="0"/>
                <a:ea typeface="ＭＳ Ｐゴシック" charset="0"/>
                <a:cs typeface="ＭＳ Ｐゴシック" charset="0"/>
              </a:rPr>
            </a:br>
            <a:r>
              <a:rPr lang="en-US" sz="800">
                <a:latin typeface="Garamond" charset="0"/>
                <a:ea typeface="ＭＳ Ｐゴシック" charset="0"/>
                <a:cs typeface="ＭＳ Ｐゴシック" charset="0"/>
              </a:rPr>
              <a:t> </a:t>
            </a:r>
            <a:r>
              <a:rPr lang="en-US">
                <a:latin typeface="Garamond" charset="0"/>
                <a:ea typeface="ＭＳ Ｐゴシック" charset="0"/>
                <a:cs typeface="ＭＳ Ｐゴシック" charset="0"/>
              </a:rPr>
              <a:t/>
            </a:r>
            <a:br>
              <a:rPr lang="en-US">
                <a:latin typeface="Garamond" charset="0"/>
                <a:ea typeface="ＭＳ Ｐゴシック" charset="0"/>
                <a:cs typeface="ＭＳ Ｐゴシック" charset="0"/>
              </a:rPr>
            </a:br>
            <a:r>
              <a:rPr lang="en-US" sz="3000">
                <a:solidFill>
                  <a:srgbClr val="FF0000"/>
                </a:solidFill>
                <a:latin typeface="Garamond" charset="0"/>
                <a:ea typeface="ＭＳ Ｐゴシック" charset="0"/>
                <a:cs typeface="ＭＳ Ｐゴシック" charset="0"/>
              </a:rPr>
              <a:t>Implications for Retention Time Profiling Mechanisms</a:t>
            </a:r>
          </a:p>
        </p:txBody>
      </p:sp>
      <p:pic>
        <p:nvPicPr>
          <p:cNvPr id="209924" name="Picture 5" descr="Burgundy_CMU_JPG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404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5" name="Picture 7" descr="safar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061075"/>
            <a:ext cx="18891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777770"/>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4"/>
          <p:cNvSpPr>
            <a:spLocks noGrp="1"/>
          </p:cNvSpPr>
          <p:nvPr>
            <p:ph type="title"/>
          </p:nvPr>
        </p:nvSpPr>
        <p:spPr/>
        <p:txBody>
          <a:bodyPr/>
          <a:lstStyle/>
          <a:p>
            <a:r>
              <a:rPr lang="en-US">
                <a:latin typeface="Garamond" charset="0"/>
                <a:ea typeface="ＭＳ Ｐゴシック" charset="0"/>
                <a:cs typeface="ＭＳ Ｐゴシック" charset="0"/>
              </a:rPr>
              <a:t>Summary (I)</a:t>
            </a:r>
          </a:p>
        </p:txBody>
      </p:sp>
      <p:sp>
        <p:nvSpPr>
          <p:cNvPr id="251906" name="Content Placeholder 5"/>
          <p:cNvSpPr>
            <a:spLocks noGrp="1"/>
          </p:cNvSpPr>
          <p:nvPr>
            <p:ph idx="1"/>
          </p:nvPr>
        </p:nvSpPr>
        <p:spPr>
          <a:xfrm>
            <a:off x="228600" y="1003300"/>
            <a:ext cx="8915400" cy="5245100"/>
          </a:xfrm>
        </p:spPr>
        <p:txBody>
          <a:bodyPr/>
          <a:lstStyle/>
          <a:p>
            <a:pPr>
              <a:defRPr/>
            </a:pPr>
            <a:r>
              <a:rPr lang="en-US" sz="2000" dirty="0">
                <a:latin typeface="Tahoma" charset="0"/>
                <a:ea typeface="ＭＳ Ｐゴシック" charset="0"/>
                <a:cs typeface="ＭＳ Ｐゴシック" charset="0"/>
              </a:rPr>
              <a:t>DRAM requires periodic refresh to avoid data loss</a:t>
            </a:r>
          </a:p>
          <a:p>
            <a:pPr lvl="1">
              <a:defRPr/>
            </a:pPr>
            <a:r>
              <a:rPr lang="en-US" sz="1800" dirty="0">
                <a:latin typeface="Tahoma" charset="0"/>
                <a:ea typeface="ＭＳ Ｐゴシック" charset="0"/>
              </a:rPr>
              <a:t>Refresh wastes energy, reduces performance, limits DRAM density scaling</a:t>
            </a:r>
          </a:p>
          <a:p>
            <a:pPr>
              <a:defRPr/>
            </a:pPr>
            <a:r>
              <a:rPr lang="en-US" sz="2000" dirty="0">
                <a:latin typeface="Tahoma" charset="0"/>
                <a:ea typeface="ＭＳ Ｐゴシック" charset="0"/>
                <a:cs typeface="ＭＳ Ｐゴシック" charset="0"/>
              </a:rPr>
              <a:t>Many past works observed that different DRAM cells can retain data for different times without being refreshed; proposed reducing refresh rate for strong DRAM cells</a:t>
            </a:r>
          </a:p>
          <a:p>
            <a:pPr lvl="1">
              <a:defRPr/>
            </a:pPr>
            <a:r>
              <a:rPr lang="en-US" sz="1800" dirty="0">
                <a:solidFill>
                  <a:srgbClr val="FF0000"/>
                </a:solidFill>
                <a:latin typeface="Tahoma" charset="0"/>
                <a:ea typeface="ＭＳ Ｐゴシック" charset="0"/>
              </a:rPr>
              <a:t>Problem: These techniques require an accurate profile of the retention time of all DRAM cells</a:t>
            </a:r>
          </a:p>
          <a:p>
            <a:pPr>
              <a:defRPr/>
            </a:pPr>
            <a:r>
              <a:rPr lang="en-US" sz="2000" dirty="0">
                <a:latin typeface="Tahoma" charset="0"/>
                <a:ea typeface="ＭＳ Ｐゴシック" charset="0"/>
                <a:cs typeface="ＭＳ Ｐゴシック" charset="0"/>
              </a:rPr>
              <a:t>Our goal: </a:t>
            </a:r>
            <a:r>
              <a:rPr lang="en-US" sz="2000" dirty="0">
                <a:solidFill>
                  <a:srgbClr val="0000FF"/>
                </a:solidFill>
                <a:latin typeface="Tahoma" charset="0"/>
                <a:ea typeface="ＭＳ Ｐゴシック" charset="0"/>
                <a:cs typeface="ＭＳ Ｐゴシック" charset="0"/>
              </a:rPr>
              <a:t>To analyze the retention time behavior of DRAM cells in modern DRAM devices to aid the collection of accurate profile information</a:t>
            </a:r>
          </a:p>
          <a:p>
            <a:pPr>
              <a:defRPr/>
            </a:pPr>
            <a:r>
              <a:rPr lang="en-US" sz="2000" dirty="0">
                <a:latin typeface="Tahoma" charset="0"/>
                <a:ea typeface="ＭＳ Ｐゴシック" charset="0"/>
                <a:cs typeface="ＭＳ Ｐゴシック" charset="0"/>
              </a:rPr>
              <a:t>Our experiments: We characterize 248 modern commodity DDR3 DRAM chips from 5 manufacturers using an FPGA based testing platform</a:t>
            </a:r>
          </a:p>
          <a:p>
            <a:pPr>
              <a:defRPr/>
            </a:pPr>
            <a:r>
              <a:rPr lang="en-US" sz="2000" dirty="0">
                <a:latin typeface="Tahoma" charset="0"/>
                <a:ea typeface="ＭＳ Ｐゴシック" charset="0"/>
                <a:cs typeface="ＭＳ Ｐゴシック" charset="0"/>
              </a:rPr>
              <a:t>Two Key Issues</a:t>
            </a:r>
            <a:r>
              <a:rPr lang="en-US" sz="2000" dirty="0" smtClean="0">
                <a:latin typeface="Tahoma" charset="0"/>
                <a:ea typeface="ＭＳ Ｐゴシック" charset="0"/>
                <a:cs typeface="ＭＳ Ｐゴシック" charset="0"/>
              </a:rPr>
              <a:t>: </a:t>
            </a:r>
          </a:p>
          <a:p>
            <a:pPr marL="344487" lvl="1" indent="0">
              <a:buFont typeface="Wingdings" charset="0"/>
              <a:buNone/>
              <a:defRPr/>
            </a:pPr>
            <a:r>
              <a:rPr lang="en-US" sz="1800" dirty="0" smtClean="0">
                <a:latin typeface="Tahoma" charset="0"/>
                <a:ea typeface="ＭＳ Ｐゴシック" charset="0"/>
                <a:cs typeface="ＭＳ Ｐゴシック" charset="0"/>
              </a:rPr>
              <a:t>1. </a:t>
            </a:r>
            <a:r>
              <a:rPr lang="en-US" sz="1800" dirty="0" smtClean="0">
                <a:solidFill>
                  <a:srgbClr val="FF0000"/>
                </a:solidFill>
                <a:latin typeface="Tahoma" charset="0"/>
                <a:ea typeface="ＭＳ Ｐゴシック" charset="0"/>
                <a:cs typeface="ＭＳ Ｐゴシック" charset="0"/>
              </a:rPr>
              <a:t>Data </a:t>
            </a:r>
            <a:r>
              <a:rPr lang="en-US" sz="1800" dirty="0">
                <a:solidFill>
                  <a:srgbClr val="FF0000"/>
                </a:solidFill>
                <a:latin typeface="Tahoma" charset="0"/>
                <a:ea typeface="ＭＳ Ｐゴシック" charset="0"/>
                <a:cs typeface="ＭＳ Ｐゴシック" charset="0"/>
              </a:rPr>
              <a:t>Pattern Dependence</a:t>
            </a:r>
            <a:r>
              <a:rPr lang="en-US" sz="1800" dirty="0">
                <a:latin typeface="Tahoma" charset="0"/>
                <a:ea typeface="ＭＳ Ｐゴシック" charset="0"/>
                <a:cs typeface="ＭＳ Ｐゴシック" charset="0"/>
              </a:rPr>
              <a:t>: A cell’s retention time is heavily dependent on data  </a:t>
            </a:r>
            <a:r>
              <a:rPr lang="en-US" sz="1800" dirty="0" smtClean="0">
                <a:latin typeface="Tahoma" charset="0"/>
                <a:ea typeface="ＭＳ Ｐゴシック" charset="0"/>
                <a:cs typeface="ＭＳ Ｐゴシック" charset="0"/>
              </a:rPr>
              <a:t>  values </a:t>
            </a:r>
            <a:r>
              <a:rPr lang="en-US" sz="1800" dirty="0">
                <a:latin typeface="Tahoma" charset="0"/>
                <a:ea typeface="ＭＳ Ｐゴシック" charset="0"/>
                <a:cs typeface="ＭＳ Ｐゴシック" charset="0"/>
              </a:rPr>
              <a:t>stored in itself and nearby cells, which cannot easily be </a:t>
            </a:r>
            <a:r>
              <a:rPr lang="en-US" sz="1800" dirty="0" smtClean="0">
                <a:latin typeface="Tahoma" charset="0"/>
                <a:ea typeface="ＭＳ Ｐゴシック" charset="0"/>
                <a:cs typeface="ＭＳ Ｐゴシック" charset="0"/>
              </a:rPr>
              <a:t>controlled. </a:t>
            </a:r>
          </a:p>
          <a:p>
            <a:pPr marL="344487" lvl="1" indent="0">
              <a:buFont typeface="Wingdings" charset="0"/>
              <a:buNone/>
              <a:defRPr/>
            </a:pPr>
            <a:r>
              <a:rPr lang="en-US" sz="1800" dirty="0" smtClean="0">
                <a:latin typeface="Tahoma" charset="0"/>
                <a:ea typeface="ＭＳ Ｐゴシック" charset="0"/>
                <a:cs typeface="ＭＳ Ｐゴシック" charset="0"/>
              </a:rPr>
              <a:t>2</a:t>
            </a:r>
            <a:r>
              <a:rPr lang="en-US" sz="1800" dirty="0">
                <a:latin typeface="Tahoma" charset="0"/>
                <a:ea typeface="ＭＳ Ｐゴシック" charset="0"/>
                <a:cs typeface="ＭＳ Ｐゴシック" charset="0"/>
              </a:rPr>
              <a:t>. </a:t>
            </a:r>
            <a:r>
              <a:rPr lang="en-US" sz="1800" dirty="0">
                <a:solidFill>
                  <a:srgbClr val="FF0000"/>
                </a:solidFill>
                <a:latin typeface="Tahoma" charset="0"/>
                <a:ea typeface="ＭＳ Ｐゴシック" charset="0"/>
                <a:cs typeface="ＭＳ Ｐゴシック" charset="0"/>
              </a:rPr>
              <a:t>Variable Retention Time</a:t>
            </a:r>
            <a:r>
              <a:rPr lang="en-US" sz="1800" dirty="0">
                <a:latin typeface="Tahoma" charset="0"/>
                <a:ea typeface="ＭＳ Ｐゴシック" charset="0"/>
                <a:cs typeface="ＭＳ Ｐゴシック" charset="0"/>
              </a:rPr>
              <a:t>: Retention time of some cells change unpredictably from high to low at large </a:t>
            </a:r>
            <a:r>
              <a:rPr lang="en-US" sz="1800" dirty="0" smtClean="0">
                <a:latin typeface="Tahoma" charset="0"/>
                <a:ea typeface="ＭＳ Ｐゴシック" charset="0"/>
                <a:cs typeface="ＭＳ Ｐゴシック" charset="0"/>
              </a:rPr>
              <a:t>timescales.</a:t>
            </a:r>
            <a:endParaRPr lang="en-US" sz="1800" dirty="0">
              <a:latin typeface="Tahoma" charset="0"/>
              <a:ea typeface="ＭＳ Ｐゴシック" charset="0"/>
              <a:cs typeface="ＭＳ Ｐゴシック" charset="0"/>
            </a:endParaRPr>
          </a:p>
          <a:p>
            <a:pPr>
              <a:defRPr/>
            </a:pPr>
            <a:endParaRPr lang="en-US" sz="2000" dirty="0">
              <a:latin typeface="Tahoma" charset="0"/>
              <a:ea typeface="ＭＳ Ｐゴシック" charset="0"/>
              <a:cs typeface="ＭＳ Ｐゴシック" charset="0"/>
            </a:endParaRPr>
          </a:p>
          <a:p>
            <a:pPr>
              <a:defRPr/>
            </a:pPr>
            <a:endParaRPr lang="en-US"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4194632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19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19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19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190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190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190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190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190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519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itle 1"/>
          <p:cNvSpPr>
            <a:spLocks noGrp="1"/>
          </p:cNvSpPr>
          <p:nvPr>
            <p:ph type="title"/>
          </p:nvPr>
        </p:nvSpPr>
        <p:spPr/>
        <p:txBody>
          <a:bodyPr/>
          <a:lstStyle/>
          <a:p>
            <a:r>
              <a:rPr lang="en-US">
                <a:latin typeface="Garamond" charset="0"/>
                <a:ea typeface="ＭＳ Ｐゴシック" charset="0"/>
                <a:cs typeface="ＭＳ Ｐゴシック" charset="0"/>
              </a:rPr>
              <a:t>Summary (II)</a:t>
            </a:r>
          </a:p>
        </p:txBody>
      </p:sp>
      <p:sp>
        <p:nvSpPr>
          <p:cNvPr id="252930" name="Content Placeholder 2"/>
          <p:cNvSpPr>
            <a:spLocks noGrp="1"/>
          </p:cNvSpPr>
          <p:nvPr>
            <p:ph idx="1"/>
          </p:nvPr>
        </p:nvSpPr>
        <p:spPr>
          <a:xfrm>
            <a:off x="228600" y="977900"/>
            <a:ext cx="8610600" cy="5232400"/>
          </a:xfrm>
        </p:spPr>
        <p:txBody>
          <a:bodyPr/>
          <a:lstStyle/>
          <a:p>
            <a:r>
              <a:rPr lang="en-US" sz="2200">
                <a:solidFill>
                  <a:srgbClr val="FF0000"/>
                </a:solidFill>
                <a:latin typeface="Tahoma" charset="0"/>
                <a:ea typeface="ＭＳ Ｐゴシック" charset="0"/>
                <a:cs typeface="ＭＳ Ｐゴシック" charset="0"/>
              </a:rPr>
              <a:t>Key findings on Data Pattern Dependence</a:t>
            </a:r>
          </a:p>
          <a:p>
            <a:pPr lvl="1"/>
            <a:r>
              <a:rPr lang="en-US" sz="2000">
                <a:solidFill>
                  <a:srgbClr val="0000FF"/>
                </a:solidFill>
                <a:latin typeface="Tahoma" charset="0"/>
                <a:ea typeface="ＭＳ Ｐゴシック" charset="0"/>
              </a:rPr>
              <a:t>There is no observed single data pattern that elicits the lowest retention times for a DRAM device</a:t>
            </a:r>
            <a:r>
              <a:rPr lang="en-US" sz="2000">
                <a:latin typeface="Tahoma" charset="0"/>
                <a:ea typeface="ＭＳ Ｐゴシック" charset="0"/>
              </a:rPr>
              <a:t> </a:t>
            </a:r>
            <a:r>
              <a:rPr lang="en-US" sz="2000">
                <a:latin typeface="Tahoma" charset="0"/>
                <a:ea typeface="ＭＳ Ｐゴシック" charset="0"/>
                <a:sym typeface="Wingdings" charset="0"/>
              </a:rPr>
              <a:t> very hard to find this pattern </a:t>
            </a:r>
            <a:endParaRPr lang="en-US" sz="2000">
              <a:latin typeface="Tahoma" charset="0"/>
              <a:ea typeface="ＭＳ Ｐゴシック" charset="0"/>
            </a:endParaRPr>
          </a:p>
          <a:p>
            <a:pPr lvl="1"/>
            <a:r>
              <a:rPr lang="en-US" sz="2000">
                <a:solidFill>
                  <a:srgbClr val="0000FF"/>
                </a:solidFill>
                <a:latin typeface="Tahoma" charset="0"/>
                <a:ea typeface="ＭＳ Ｐゴシック" charset="0"/>
              </a:rPr>
              <a:t>DPD varies between devices </a:t>
            </a:r>
            <a:r>
              <a:rPr lang="en-US" sz="2000">
                <a:latin typeface="Tahoma" charset="0"/>
                <a:ea typeface="ＭＳ Ｐゴシック" charset="0"/>
              </a:rPr>
              <a:t>due to variation in DRAM array circuit design between manufacturers</a:t>
            </a:r>
          </a:p>
          <a:p>
            <a:pPr lvl="1"/>
            <a:r>
              <a:rPr lang="en-US" sz="2000">
                <a:solidFill>
                  <a:srgbClr val="0000FF"/>
                </a:solidFill>
                <a:latin typeface="Tahoma" charset="0"/>
                <a:ea typeface="ＭＳ Ｐゴシック" charset="0"/>
              </a:rPr>
              <a:t>DPD of retention time gets worse as DRAM scales to smaller feature sizes</a:t>
            </a:r>
          </a:p>
          <a:p>
            <a:endParaRPr lang="en-US" sz="1200">
              <a:latin typeface="Tahoma" charset="0"/>
              <a:ea typeface="ＭＳ Ｐゴシック" charset="0"/>
              <a:cs typeface="ＭＳ Ｐゴシック" charset="0"/>
            </a:endParaRPr>
          </a:p>
          <a:p>
            <a:r>
              <a:rPr lang="en-US" sz="2200">
                <a:solidFill>
                  <a:srgbClr val="FF0000"/>
                </a:solidFill>
                <a:latin typeface="Tahoma" charset="0"/>
                <a:ea typeface="ＭＳ Ｐゴシック" charset="0"/>
                <a:cs typeface="ＭＳ Ｐゴシック" charset="0"/>
              </a:rPr>
              <a:t>Key findings on Variable Retention Time</a:t>
            </a:r>
          </a:p>
          <a:p>
            <a:pPr lvl="1"/>
            <a:r>
              <a:rPr lang="en-US" sz="2000">
                <a:solidFill>
                  <a:srgbClr val="0000FF"/>
                </a:solidFill>
                <a:latin typeface="Tahoma" charset="0"/>
                <a:ea typeface="ＭＳ Ｐゴシック" charset="0"/>
              </a:rPr>
              <a:t>VRT is common </a:t>
            </a:r>
            <a:r>
              <a:rPr lang="en-US" sz="2000">
                <a:latin typeface="Tahoma" charset="0"/>
                <a:ea typeface="ＭＳ Ｐゴシック" charset="0"/>
              </a:rPr>
              <a:t>in modern DRAM cells that are weak</a:t>
            </a:r>
          </a:p>
          <a:p>
            <a:pPr lvl="1"/>
            <a:r>
              <a:rPr lang="en-US" sz="2000">
                <a:solidFill>
                  <a:srgbClr val="0000FF"/>
                </a:solidFill>
                <a:latin typeface="Tahoma" charset="0"/>
                <a:ea typeface="ＭＳ Ｐゴシック" charset="0"/>
              </a:rPr>
              <a:t>The timescale at which VRT occurs is very large </a:t>
            </a:r>
            <a:r>
              <a:rPr lang="en-US" sz="2000">
                <a:latin typeface="Tahoma" charset="0"/>
                <a:ea typeface="ＭＳ Ｐゴシック" charset="0"/>
              </a:rPr>
              <a:t>(e.g., a cell can stay in high retention time state for a day or longer) </a:t>
            </a:r>
            <a:r>
              <a:rPr lang="en-US" sz="2000">
                <a:latin typeface="Tahoma" charset="0"/>
                <a:ea typeface="ＭＳ Ｐゴシック" charset="0"/>
                <a:sym typeface="Wingdings" charset="0"/>
              </a:rPr>
              <a:t> finding minimum retention time can take very long</a:t>
            </a:r>
            <a:endParaRPr lang="en-US" sz="2000">
              <a:latin typeface="Tahoma" charset="0"/>
              <a:ea typeface="ＭＳ Ｐゴシック" charset="0"/>
            </a:endParaRPr>
          </a:p>
          <a:p>
            <a:pPr lvl="1"/>
            <a:endParaRPr lang="en-US" sz="1200">
              <a:latin typeface="Tahoma" charset="0"/>
              <a:ea typeface="ＭＳ Ｐゴシック" charset="0"/>
            </a:endParaRPr>
          </a:p>
          <a:p>
            <a:r>
              <a:rPr lang="en-US" sz="2200">
                <a:latin typeface="Tahoma" charset="0"/>
                <a:ea typeface="ＭＳ Ｐゴシック" charset="0"/>
                <a:cs typeface="ＭＳ Ｐゴシック" charset="0"/>
              </a:rPr>
              <a:t>Future work on retention time profiling must address these issues</a:t>
            </a:r>
          </a:p>
        </p:txBody>
      </p:sp>
      <p:sp>
        <p:nvSpPr>
          <p:cNvPr id="2652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9CF3C9-B649-CF4F-AD2B-3BB9CBC98FE0}" type="slidenum">
              <a:rPr lang="en-US" sz="1600">
                <a:solidFill>
                  <a:srgbClr val="000000"/>
                </a:solidFill>
                <a:latin typeface="Garamond" charset="0"/>
              </a:rPr>
              <a:pPr eaLnBrk="1" hangingPunct="1"/>
              <a:t>117</a:t>
            </a:fld>
            <a:endParaRPr lang="en-US" sz="1600">
              <a:solidFill>
                <a:srgbClr val="000000"/>
              </a:solidFill>
              <a:latin typeface="Garamond" charset="0"/>
            </a:endParaRPr>
          </a:p>
        </p:txBody>
      </p:sp>
      <p:sp>
        <p:nvSpPr>
          <p:cNvPr id="265220" name="TextBox 1"/>
          <p:cNvSpPr txBox="1">
            <a:spLocks noChangeArrowheads="1"/>
          </p:cNvSpPr>
          <p:nvPr/>
        </p:nvSpPr>
        <p:spPr bwMode="auto">
          <a:xfrm>
            <a:off x="-596900" y="3911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800" smtClean="0">
              <a:solidFill>
                <a:srgbClr val="000000"/>
              </a:solidFill>
            </a:endParaRPr>
          </a:p>
        </p:txBody>
      </p:sp>
    </p:spTree>
    <p:extLst>
      <p:ext uri="{BB962C8B-B14F-4D97-AF65-F5344CB8AC3E}">
        <p14:creationId xmlns:p14="http://schemas.microsoft.com/office/powerpoint/2010/main" val="26994463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29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293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2930">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293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2930">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2930">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29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11970" name="Content Placeholder 2"/>
          <p:cNvSpPr>
            <a:spLocks noGrp="1"/>
          </p:cNvSpPr>
          <p:nvPr>
            <p:ph idx="1"/>
          </p:nvPr>
        </p:nvSpPr>
        <p:spPr>
          <a:xfrm>
            <a:off x="228600" y="1096963"/>
            <a:ext cx="8610600" cy="4876800"/>
          </a:xfrm>
        </p:spPr>
        <p:txBody>
          <a:bodyPr/>
          <a:lstStyle/>
          <a:p>
            <a:pPr eaLnBrk="1" hangingPunct="1"/>
            <a:r>
              <a:rPr lang="en-US">
                <a:solidFill>
                  <a:srgbClr val="0000FF"/>
                </a:solidFill>
                <a:latin typeface="Tahoma" charset="0"/>
                <a:ea typeface="ＭＳ Ｐゴシック" charset="0"/>
                <a:cs typeface="ＭＳ Ｐゴシック" charset="0"/>
              </a:rPr>
              <a:t>DRAM Refresh: Background and Motivation</a:t>
            </a:r>
          </a:p>
          <a:p>
            <a:pPr eaLnBrk="1" hangingPunct="1"/>
            <a:r>
              <a:rPr lang="en-US">
                <a:solidFill>
                  <a:srgbClr val="7F7F7F"/>
                </a:solidFill>
                <a:latin typeface="Tahoma" charset="0"/>
                <a:ea typeface="ＭＳ Ｐゴシック" charset="0"/>
                <a:cs typeface="ＭＳ Ｐゴシック" charset="0"/>
              </a:rPr>
              <a:t>Challenges and Our Goal</a:t>
            </a:r>
          </a:p>
          <a:p>
            <a:pPr eaLnBrk="1" hangingPunct="1"/>
            <a:r>
              <a:rPr lang="en-US">
                <a:solidFill>
                  <a:srgbClr val="7F7F7F"/>
                </a:solidFill>
                <a:latin typeface="Tahoma" charset="0"/>
                <a:ea typeface="ＭＳ Ｐゴシック" charset="0"/>
                <a:cs typeface="ＭＳ Ｐゴシック" charset="0"/>
              </a:rPr>
              <a:t>DRAM Characterization Methodology</a:t>
            </a:r>
          </a:p>
          <a:p>
            <a:pPr eaLnBrk="1" hangingPunct="1"/>
            <a:r>
              <a:rPr lang="en-US">
                <a:solidFill>
                  <a:srgbClr val="7F7F7F"/>
                </a:solidFill>
                <a:latin typeface="Tahoma" charset="0"/>
                <a:ea typeface="ＭＳ Ｐゴシック" charset="0"/>
                <a:cs typeface="ＭＳ Ｐゴシック" charset="0"/>
              </a:rPr>
              <a:t>Foundational Results</a:t>
            </a:r>
          </a:p>
          <a:p>
            <a:pPr lvl="1" eaLnBrk="1" hangingPunct="1"/>
            <a:r>
              <a:rPr lang="en-US">
                <a:solidFill>
                  <a:srgbClr val="7F7F7F"/>
                </a:solidFill>
                <a:latin typeface="Tahoma" charset="0"/>
                <a:ea typeface="ＭＳ Ｐゴシック" charset="0"/>
                <a:cs typeface="ＭＳ Ｐゴシック" charset="0"/>
              </a:rPr>
              <a:t>Temperature Dependence</a:t>
            </a:r>
          </a:p>
          <a:p>
            <a:pPr lvl="1" eaLnBrk="1" hangingPunct="1"/>
            <a:r>
              <a:rPr lang="en-US">
                <a:solidFill>
                  <a:srgbClr val="7F7F7F"/>
                </a:solidFill>
                <a:latin typeface="Tahoma" charset="0"/>
                <a:ea typeface="ＭＳ Ｐゴシック" charset="0"/>
                <a:cs typeface="ＭＳ Ｐゴシック" charset="0"/>
              </a:rPr>
              <a:t>Retention Time Distribution</a:t>
            </a:r>
          </a:p>
          <a:p>
            <a:pPr eaLnBrk="1" hangingPunct="1"/>
            <a:r>
              <a:rPr lang="en-US">
                <a:solidFill>
                  <a:srgbClr val="7F7F7F"/>
                </a:solidFill>
                <a:latin typeface="Tahoma" charset="0"/>
                <a:ea typeface="ＭＳ Ｐゴシック" charset="0"/>
                <a:cs typeface="ＭＳ Ｐゴシック" charset="0"/>
              </a:rPr>
              <a:t>Data Pattern Dependence: Analysis and Implications</a:t>
            </a:r>
          </a:p>
          <a:p>
            <a:pPr eaLnBrk="1" hangingPunct="1"/>
            <a:r>
              <a:rPr lang="en-US">
                <a:solidFill>
                  <a:srgbClr val="7F7F7F"/>
                </a:solidFill>
                <a:latin typeface="Tahoma" charset="0"/>
                <a:ea typeface="ＭＳ Ｐゴシック" charset="0"/>
                <a:cs typeface="ＭＳ Ｐゴシック" charset="0"/>
              </a:rPr>
              <a:t>Variable Retention Time: Analysis and Implications</a:t>
            </a:r>
          </a:p>
          <a:p>
            <a:pPr eaLnBrk="1" hangingPunct="1"/>
            <a:r>
              <a:rPr lang="en-US">
                <a:solidFill>
                  <a:srgbClr val="7F7F7F"/>
                </a:solidFill>
                <a:latin typeface="Tahoma" charset="0"/>
                <a:ea typeface="ＭＳ Ｐゴシック" charset="0"/>
                <a:cs typeface="ＭＳ Ｐゴシック" charset="0"/>
              </a:rPr>
              <a:t>Conclusions</a:t>
            </a:r>
          </a:p>
        </p:txBody>
      </p:sp>
      <p:sp>
        <p:nvSpPr>
          <p:cNvPr id="2119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DFA5DA-5719-184D-AFDF-534FB14B80B3}" type="slidenum">
              <a:rPr lang="en-US" sz="1600">
                <a:solidFill>
                  <a:srgbClr val="000000"/>
                </a:solidFill>
                <a:latin typeface="Garamond" charset="0"/>
              </a:rPr>
              <a:pPr eaLnBrk="1" hangingPunct="1"/>
              <a:t>118</a:t>
            </a:fld>
            <a:endParaRPr lang="en-US" sz="1600">
              <a:solidFill>
                <a:srgbClr val="000000"/>
              </a:solidFill>
              <a:latin typeface="Garamond" charset="0"/>
            </a:endParaRPr>
          </a:p>
        </p:txBody>
      </p:sp>
    </p:spTree>
    <p:extLst>
      <p:ext uri="{BB962C8B-B14F-4D97-AF65-F5344CB8AC3E}">
        <p14:creationId xmlns:p14="http://schemas.microsoft.com/office/powerpoint/2010/main" val="17342231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itle 3"/>
          <p:cNvSpPr>
            <a:spLocks noGrp="1"/>
          </p:cNvSpPr>
          <p:nvPr>
            <p:ph type="title"/>
          </p:nvPr>
        </p:nvSpPr>
        <p:spPr/>
        <p:txBody>
          <a:bodyPr/>
          <a:lstStyle/>
          <a:p>
            <a:r>
              <a:rPr lang="en-US">
                <a:latin typeface="Garamond" charset="0"/>
                <a:ea typeface="ＭＳ Ｐゴシック" charset="0"/>
                <a:cs typeface="ＭＳ Ｐゴシック" charset="0"/>
              </a:rPr>
              <a:t>A DRAM Cell</a:t>
            </a:r>
          </a:p>
        </p:txBody>
      </p:sp>
      <p:sp>
        <p:nvSpPr>
          <p:cNvPr id="2" name="Content Placeholder 1"/>
          <p:cNvSpPr>
            <a:spLocks noGrp="1"/>
          </p:cNvSpPr>
          <p:nvPr>
            <p:ph idx="1"/>
          </p:nvPr>
        </p:nvSpPr>
        <p:spPr>
          <a:xfrm>
            <a:off x="228600" y="1095375"/>
            <a:ext cx="8804275" cy="5153025"/>
          </a:xfrm>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0" indent="0">
              <a:buFont typeface="Wingdings" charset="0"/>
              <a:buNone/>
              <a:defRPr/>
            </a:pPr>
            <a:endParaRPr lang="en-US" dirty="0" smtClean="0"/>
          </a:p>
          <a:p>
            <a:pPr>
              <a:defRPr/>
            </a:pPr>
            <a:r>
              <a:rPr lang="en-US" sz="2200" dirty="0" smtClean="0"/>
              <a:t>A DRAM cell consists of a capacitor and an access transistor</a:t>
            </a:r>
          </a:p>
          <a:p>
            <a:pPr>
              <a:defRPr/>
            </a:pPr>
            <a:r>
              <a:rPr lang="en-US" sz="2200" dirty="0" smtClean="0"/>
              <a:t>It stores data in terms of charge in the capacitor</a:t>
            </a:r>
          </a:p>
          <a:p>
            <a:pPr>
              <a:defRPr/>
            </a:pPr>
            <a:r>
              <a:rPr lang="en-US" sz="2200" dirty="0" smtClean="0"/>
              <a:t>A DRAM chip consists of (10s of 1000s of) rows of such cells</a:t>
            </a:r>
            <a:endParaRPr lang="en-US" sz="2200" dirty="0"/>
          </a:p>
        </p:txBody>
      </p:sp>
      <p:grpSp>
        <p:nvGrpSpPr>
          <p:cNvPr id="291843" name="Group 33"/>
          <p:cNvGrpSpPr>
            <a:grpSpLocks/>
          </p:cNvGrpSpPr>
          <p:nvPr/>
        </p:nvGrpSpPr>
        <p:grpSpPr bwMode="auto">
          <a:xfrm>
            <a:off x="2389188" y="1006475"/>
            <a:ext cx="3683000" cy="3822700"/>
            <a:chOff x="6554938" y="2996952"/>
            <a:chExt cx="1696887" cy="2133600"/>
          </a:xfrm>
        </p:grpSpPr>
        <p:grpSp>
          <p:nvGrpSpPr>
            <p:cNvPr id="291901" name="Group 19"/>
            <p:cNvGrpSpPr>
              <a:grpSpLocks/>
            </p:cNvGrpSpPr>
            <p:nvPr/>
          </p:nvGrpSpPr>
          <p:grpSpPr bwMode="auto">
            <a:xfrm>
              <a:off x="6554938" y="2996952"/>
              <a:ext cx="1696887" cy="2133600"/>
              <a:chOff x="741513" y="3276600"/>
              <a:chExt cx="1696887" cy="2133600"/>
            </a:xfrm>
          </p:grpSpPr>
          <p:sp>
            <p:nvSpPr>
              <p:cNvPr id="291907"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8"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9"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10"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11" name="Line 8"/>
              <p:cNvSpPr>
                <a:spLocks noChangeShapeType="1"/>
              </p:cNvSpPr>
              <p:nvPr/>
            </p:nvSpPr>
            <p:spPr bwMode="auto">
              <a:xfrm>
                <a:off x="741513"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12"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13" name="Text Box 10"/>
              <p:cNvSpPr txBox="1">
                <a:spLocks noChangeArrowheads="1"/>
              </p:cNvSpPr>
              <p:nvPr/>
            </p:nvSpPr>
            <p:spPr bwMode="auto">
              <a:xfrm>
                <a:off x="1117280" y="3579857"/>
                <a:ext cx="706231" cy="22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wordline</a:t>
                </a:r>
              </a:p>
            </p:txBody>
          </p:sp>
          <p:sp>
            <p:nvSpPr>
              <p:cNvPr id="291914" name="Text Box 11"/>
              <p:cNvSpPr txBox="1">
                <a:spLocks noChangeArrowheads="1"/>
              </p:cNvSpPr>
              <p:nvPr/>
            </p:nvSpPr>
            <p:spPr bwMode="auto">
              <a:xfrm rot="-5400000">
                <a:off x="837434" y="4532157"/>
                <a:ext cx="522801"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bitline</a:t>
                </a:r>
              </a:p>
            </p:txBody>
          </p:sp>
        </p:grpSp>
        <p:sp>
          <p:nvSpPr>
            <p:cNvPr id="291902"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3"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4"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5"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6"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19" name="Group 18"/>
          <p:cNvGrpSpPr>
            <a:grpSpLocks/>
          </p:cNvGrpSpPr>
          <p:nvPr/>
        </p:nvGrpSpPr>
        <p:grpSpPr bwMode="auto">
          <a:xfrm>
            <a:off x="4968875" y="1020763"/>
            <a:ext cx="3684588" cy="3822700"/>
            <a:chOff x="6537565" y="2996952"/>
            <a:chExt cx="1696887" cy="2133600"/>
          </a:xfrm>
        </p:grpSpPr>
        <p:grpSp>
          <p:nvGrpSpPr>
            <p:cNvPr id="291888" name="Group 34"/>
            <p:cNvGrpSpPr>
              <a:grpSpLocks/>
            </p:cNvGrpSpPr>
            <p:nvPr/>
          </p:nvGrpSpPr>
          <p:grpSpPr bwMode="auto">
            <a:xfrm>
              <a:off x="6537565" y="2996952"/>
              <a:ext cx="1696887" cy="2133600"/>
              <a:chOff x="724140" y="3276600"/>
              <a:chExt cx="1696887" cy="2133600"/>
            </a:xfrm>
          </p:grpSpPr>
          <p:sp>
            <p:nvSpPr>
              <p:cNvPr id="291894"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5"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6"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7"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8" name="Line 8"/>
              <p:cNvSpPr>
                <a:spLocks noChangeShapeType="1"/>
              </p:cNvSpPr>
              <p:nvPr/>
            </p:nvSpPr>
            <p:spPr bwMode="auto">
              <a:xfrm>
                <a:off x="724140"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9"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0" name="Text Box 11"/>
              <p:cNvSpPr txBox="1">
                <a:spLocks noChangeArrowheads="1"/>
              </p:cNvSpPr>
              <p:nvPr/>
            </p:nvSpPr>
            <p:spPr bwMode="auto">
              <a:xfrm rot="-5400000">
                <a:off x="837434" y="4532157"/>
                <a:ext cx="522801"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bitline</a:t>
                </a:r>
              </a:p>
            </p:txBody>
          </p:sp>
        </p:grpSp>
        <p:sp>
          <p:nvSpPr>
            <p:cNvPr id="291889"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0"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1"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2"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3"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49" name="Group 48"/>
          <p:cNvGrpSpPr>
            <a:grpSpLocks/>
          </p:cNvGrpSpPr>
          <p:nvPr/>
        </p:nvGrpSpPr>
        <p:grpSpPr bwMode="auto">
          <a:xfrm>
            <a:off x="-227013" y="996950"/>
            <a:ext cx="3684588" cy="3822700"/>
            <a:chOff x="6554938" y="2996952"/>
            <a:chExt cx="1696887" cy="2133600"/>
          </a:xfrm>
        </p:grpSpPr>
        <p:grpSp>
          <p:nvGrpSpPr>
            <p:cNvPr id="291875" name="Group 49"/>
            <p:cNvGrpSpPr>
              <a:grpSpLocks/>
            </p:cNvGrpSpPr>
            <p:nvPr/>
          </p:nvGrpSpPr>
          <p:grpSpPr bwMode="auto">
            <a:xfrm>
              <a:off x="6554938" y="2996952"/>
              <a:ext cx="1696887" cy="2133600"/>
              <a:chOff x="741513" y="3276600"/>
              <a:chExt cx="1696887" cy="2133600"/>
            </a:xfrm>
          </p:grpSpPr>
          <p:sp>
            <p:nvSpPr>
              <p:cNvPr id="291881"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2"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3"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4"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5" name="Line 8"/>
              <p:cNvSpPr>
                <a:spLocks noChangeShapeType="1"/>
              </p:cNvSpPr>
              <p:nvPr/>
            </p:nvSpPr>
            <p:spPr bwMode="auto">
              <a:xfrm>
                <a:off x="741513"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6"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7" name="Text Box 11"/>
              <p:cNvSpPr txBox="1">
                <a:spLocks noChangeArrowheads="1"/>
              </p:cNvSpPr>
              <p:nvPr/>
            </p:nvSpPr>
            <p:spPr bwMode="auto">
              <a:xfrm rot="-5400000">
                <a:off x="837434" y="4532157"/>
                <a:ext cx="522801"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bitline</a:t>
                </a:r>
              </a:p>
            </p:txBody>
          </p:sp>
        </p:grpSp>
        <p:sp>
          <p:nvSpPr>
            <p:cNvPr id="291876"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7"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8"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9"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0"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64" name="Group 63"/>
          <p:cNvGrpSpPr>
            <a:grpSpLocks/>
          </p:cNvGrpSpPr>
          <p:nvPr/>
        </p:nvGrpSpPr>
        <p:grpSpPr bwMode="auto">
          <a:xfrm>
            <a:off x="7523163" y="1033463"/>
            <a:ext cx="3684587" cy="3822700"/>
            <a:chOff x="6537565" y="2996952"/>
            <a:chExt cx="1696887" cy="2133600"/>
          </a:xfrm>
        </p:grpSpPr>
        <p:grpSp>
          <p:nvGrpSpPr>
            <p:cNvPr id="291862" name="Group 64"/>
            <p:cNvGrpSpPr>
              <a:grpSpLocks/>
            </p:cNvGrpSpPr>
            <p:nvPr/>
          </p:nvGrpSpPr>
          <p:grpSpPr bwMode="auto">
            <a:xfrm>
              <a:off x="6537565" y="2996952"/>
              <a:ext cx="1696887" cy="2133600"/>
              <a:chOff x="724140" y="3276600"/>
              <a:chExt cx="1696887" cy="2133600"/>
            </a:xfrm>
          </p:grpSpPr>
          <p:sp>
            <p:nvSpPr>
              <p:cNvPr id="291868"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9"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0"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1"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2" name="Line 8"/>
              <p:cNvSpPr>
                <a:spLocks noChangeShapeType="1"/>
              </p:cNvSpPr>
              <p:nvPr/>
            </p:nvSpPr>
            <p:spPr bwMode="auto">
              <a:xfrm>
                <a:off x="724140"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3"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4" name="Text Box 11"/>
              <p:cNvSpPr txBox="1">
                <a:spLocks noChangeArrowheads="1"/>
              </p:cNvSpPr>
              <p:nvPr/>
            </p:nvSpPr>
            <p:spPr bwMode="auto">
              <a:xfrm rot="-5400000">
                <a:off x="837434" y="4532157"/>
                <a:ext cx="522801"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bitline</a:t>
                </a:r>
              </a:p>
            </p:txBody>
          </p:sp>
        </p:grpSp>
        <p:sp>
          <p:nvSpPr>
            <p:cNvPr id="291863"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4"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5"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6"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7"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78" name="Group 77"/>
          <p:cNvGrpSpPr>
            <a:grpSpLocks/>
          </p:cNvGrpSpPr>
          <p:nvPr/>
        </p:nvGrpSpPr>
        <p:grpSpPr bwMode="auto">
          <a:xfrm>
            <a:off x="-2797175" y="985838"/>
            <a:ext cx="3683000" cy="3822700"/>
            <a:chOff x="6537565" y="2996952"/>
            <a:chExt cx="1696887" cy="2133600"/>
          </a:xfrm>
        </p:grpSpPr>
        <p:grpSp>
          <p:nvGrpSpPr>
            <p:cNvPr id="291849" name="Group 78"/>
            <p:cNvGrpSpPr>
              <a:grpSpLocks/>
            </p:cNvGrpSpPr>
            <p:nvPr/>
          </p:nvGrpSpPr>
          <p:grpSpPr bwMode="auto">
            <a:xfrm>
              <a:off x="6537565" y="2996952"/>
              <a:ext cx="1696887" cy="2133600"/>
              <a:chOff x="724140" y="3276600"/>
              <a:chExt cx="1696887" cy="2133600"/>
            </a:xfrm>
          </p:grpSpPr>
          <p:sp>
            <p:nvSpPr>
              <p:cNvPr id="291855"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6"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7"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8"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9" name="Line 8"/>
              <p:cNvSpPr>
                <a:spLocks noChangeShapeType="1"/>
              </p:cNvSpPr>
              <p:nvPr/>
            </p:nvSpPr>
            <p:spPr bwMode="auto">
              <a:xfrm>
                <a:off x="724140"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0"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1" name="Text Box 11"/>
              <p:cNvSpPr txBox="1">
                <a:spLocks noChangeArrowheads="1"/>
              </p:cNvSpPr>
              <p:nvPr/>
            </p:nvSpPr>
            <p:spPr bwMode="auto">
              <a:xfrm rot="-5400000">
                <a:off x="837434" y="4532157"/>
                <a:ext cx="522801"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bitline</a:t>
                </a:r>
              </a:p>
            </p:txBody>
          </p:sp>
        </p:grpSp>
        <p:sp>
          <p:nvSpPr>
            <p:cNvPr id="291850"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1"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2"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3"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4"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
        <p:nvSpPr>
          <p:cNvPr id="92" name="Text Box 10"/>
          <p:cNvSpPr txBox="1">
            <a:spLocks noChangeArrowheads="1"/>
          </p:cNvSpPr>
          <p:nvPr/>
        </p:nvSpPr>
        <p:spPr bwMode="auto">
          <a:xfrm>
            <a:off x="4362450" y="1558925"/>
            <a:ext cx="14668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(row enable)</a:t>
            </a:r>
          </a:p>
        </p:txBody>
      </p:sp>
    </p:spTree>
    <p:extLst>
      <p:ext uri="{BB962C8B-B14F-4D97-AF65-F5344CB8AC3E}">
        <p14:creationId xmlns:p14="http://schemas.microsoft.com/office/powerpoint/2010/main" val="5743773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Solutions to the </a:t>
            </a:r>
            <a:r>
              <a:rPr lang="en-US" dirty="0">
                <a:latin typeface="Garamond" charset="0"/>
                <a:ea typeface="ＭＳ Ｐゴシック" charset="0"/>
                <a:cs typeface="ＭＳ Ｐゴシック" charset="0"/>
              </a:rPr>
              <a:t>DRAM Scaling Problem</a:t>
            </a:r>
            <a:endParaRPr lang="en-US" dirty="0"/>
          </a:p>
        </p:txBody>
      </p:sp>
      <p:sp>
        <p:nvSpPr>
          <p:cNvPr id="3" name="Content Placeholder 2"/>
          <p:cNvSpPr>
            <a:spLocks noGrp="1"/>
          </p:cNvSpPr>
          <p:nvPr>
            <p:ph idx="1"/>
          </p:nvPr>
        </p:nvSpPr>
        <p:spPr/>
        <p:txBody>
          <a:bodyPr/>
          <a:lstStyle/>
          <a:p>
            <a:r>
              <a:rPr lang="en-US" dirty="0" smtClean="0"/>
              <a:t>Two potential solutions</a:t>
            </a:r>
          </a:p>
          <a:p>
            <a:pPr lvl="1"/>
            <a:r>
              <a:rPr lang="en-US" dirty="0" smtClean="0"/>
              <a:t>Tolerate DRAM (by taking a fresh look at it)</a:t>
            </a:r>
          </a:p>
          <a:p>
            <a:pPr lvl="1"/>
            <a:r>
              <a:rPr lang="en-US" dirty="0" smtClean="0"/>
              <a:t>Enable emerging memory technologies to eliminate/minimize DRAM</a:t>
            </a:r>
          </a:p>
          <a:p>
            <a:pPr lvl="1"/>
            <a:endParaRPr lang="en-US" dirty="0"/>
          </a:p>
          <a:p>
            <a:r>
              <a:rPr lang="en-US" dirty="0" smtClean="0"/>
              <a:t>Do both</a:t>
            </a:r>
          </a:p>
          <a:p>
            <a:pPr lvl="1"/>
            <a:r>
              <a:rPr lang="en-US" dirty="0" smtClean="0"/>
              <a:t>Hybrid memory systems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34402076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p:cNvSpPr>
            <a:spLocks noGrp="1"/>
          </p:cNvSpPr>
          <p:nvPr>
            <p:ph type="title"/>
          </p:nvPr>
        </p:nvSpPr>
        <p:spPr/>
        <p:txBody>
          <a:bodyPr/>
          <a:lstStyle/>
          <a:p>
            <a:r>
              <a:rPr lang="en-US">
                <a:latin typeface="Garamond" charset="0"/>
                <a:ea typeface="ＭＳ Ｐゴシック" charset="0"/>
                <a:cs typeface="ＭＳ Ｐゴシック" charset="0"/>
              </a:rPr>
              <a:t>DRAM Refresh</a:t>
            </a:r>
          </a:p>
        </p:txBody>
      </p:sp>
      <p:sp>
        <p:nvSpPr>
          <p:cNvPr id="3" name="Content Placeholder 2"/>
          <p:cNvSpPr>
            <a:spLocks noGrp="1"/>
          </p:cNvSpPr>
          <p:nvPr>
            <p:ph idx="1"/>
          </p:nvPr>
        </p:nvSpPr>
        <p:spPr>
          <a:xfrm>
            <a:off x="165100" y="1136650"/>
            <a:ext cx="8610600" cy="5194300"/>
          </a:xfrm>
        </p:spPr>
        <p:txBody>
          <a:bodyPr/>
          <a:lstStyle/>
          <a:p>
            <a:pPr>
              <a:defRPr/>
            </a:pPr>
            <a:r>
              <a:rPr lang="en-US" dirty="0">
                <a:latin typeface="Tahoma" charset="0"/>
              </a:rPr>
              <a:t>DRAM capacitor charge leaks over time</a:t>
            </a:r>
          </a:p>
          <a:p>
            <a:pPr>
              <a:defRPr/>
            </a:pPr>
            <a:endParaRPr lang="en-US" dirty="0" smtClean="0">
              <a:latin typeface="Tahoma" charset="0"/>
            </a:endParaRPr>
          </a:p>
          <a:p>
            <a:pPr>
              <a:defRPr/>
            </a:pPr>
            <a:r>
              <a:rPr lang="en-US" dirty="0">
                <a:latin typeface="Tahoma" charset="0"/>
              </a:rPr>
              <a:t>E</a:t>
            </a:r>
            <a:r>
              <a:rPr lang="en-US" dirty="0" smtClean="0">
                <a:latin typeface="Tahoma" charset="0"/>
              </a:rPr>
              <a:t>ach DRAM row is periodically refreshed to </a:t>
            </a:r>
            <a:r>
              <a:rPr lang="en-US" dirty="0">
                <a:latin typeface="Tahoma" charset="0"/>
              </a:rPr>
              <a:t>restore </a:t>
            </a:r>
            <a:r>
              <a:rPr lang="en-US" dirty="0" smtClean="0">
                <a:latin typeface="Tahoma" charset="0"/>
              </a:rPr>
              <a:t>charge</a:t>
            </a:r>
            <a:endParaRPr lang="en-US" dirty="0">
              <a:latin typeface="Tahoma" charset="0"/>
            </a:endParaRPr>
          </a:p>
          <a:p>
            <a:pPr lvl="1">
              <a:defRPr/>
            </a:pPr>
            <a:r>
              <a:rPr lang="en-US" dirty="0" smtClean="0">
                <a:latin typeface="Tahoma" charset="0"/>
                <a:ea typeface="ＭＳ Ｐゴシック" charset="0"/>
              </a:rPr>
              <a:t>Activate each row every </a:t>
            </a:r>
            <a:r>
              <a:rPr lang="en-US" dirty="0">
                <a:latin typeface="Tahoma" charset="0"/>
                <a:ea typeface="ＭＳ Ｐゴシック" charset="0"/>
              </a:rPr>
              <a:t>N </a:t>
            </a:r>
            <a:r>
              <a:rPr lang="en-US" dirty="0" err="1">
                <a:latin typeface="Tahoma" charset="0"/>
                <a:ea typeface="ＭＳ Ｐゴシック" charset="0"/>
              </a:rPr>
              <a:t>ms</a:t>
            </a:r>
            <a:endParaRPr lang="en-US" dirty="0">
              <a:latin typeface="Tahoma" charset="0"/>
              <a:ea typeface="ＭＳ Ｐゴシック" charset="0"/>
            </a:endParaRPr>
          </a:p>
          <a:p>
            <a:pPr lvl="1">
              <a:defRPr/>
            </a:pPr>
            <a:r>
              <a:rPr lang="en-US" dirty="0">
                <a:latin typeface="Tahoma" charset="0"/>
                <a:ea typeface="ＭＳ Ｐゴシック" charset="0"/>
              </a:rPr>
              <a:t>Typical N = 64 </a:t>
            </a:r>
            <a:r>
              <a:rPr lang="en-US" dirty="0" err="1" smtClean="0">
                <a:latin typeface="Tahoma" charset="0"/>
                <a:ea typeface="ＭＳ Ｐゴシック" charset="0"/>
              </a:rPr>
              <a:t>ms</a:t>
            </a:r>
            <a:endParaRPr lang="en-US" dirty="0" smtClean="0">
              <a:latin typeface="Tahoma" charset="0"/>
              <a:ea typeface="ＭＳ Ｐゴシック" charset="0"/>
            </a:endParaRPr>
          </a:p>
          <a:p>
            <a:pPr lvl="1">
              <a:defRPr/>
            </a:pPr>
            <a:endParaRPr lang="en-US" dirty="0">
              <a:latin typeface="Tahoma" charset="0"/>
              <a:ea typeface="ＭＳ Ｐゴシック" charset="0"/>
            </a:endParaRPr>
          </a:p>
          <a:p>
            <a:pPr>
              <a:defRPr/>
            </a:pPr>
            <a:r>
              <a:rPr lang="en-US" dirty="0" smtClean="0">
                <a:latin typeface="Tahoma" charset="0"/>
              </a:rPr>
              <a:t>Downsides of refresh</a:t>
            </a:r>
          </a:p>
          <a:p>
            <a:pPr marL="0" indent="0">
              <a:buFont typeface="Wingdings" charset="0"/>
              <a:buNone/>
              <a:defRPr/>
            </a:pPr>
            <a:r>
              <a:rPr lang="en-US" sz="2200" dirty="0">
                <a:latin typeface="Tahoma" charset="0"/>
                <a:ea typeface="ＭＳ Ｐゴシック" charset="0"/>
              </a:rPr>
              <a:t> </a:t>
            </a:r>
            <a:r>
              <a:rPr lang="en-US" sz="2200" dirty="0" smtClean="0">
                <a:latin typeface="Tahoma" charset="0"/>
                <a:ea typeface="ＭＳ Ｐゴシック" charset="0"/>
              </a:rPr>
              <a:t>   -- </a:t>
            </a:r>
            <a:r>
              <a:rPr lang="en-US" sz="2200" dirty="0">
                <a:solidFill>
                  <a:srgbClr val="0000FF"/>
                </a:solidFill>
                <a:latin typeface="Tahoma" charset="0"/>
                <a:ea typeface="ＭＳ Ｐゴシック" charset="0"/>
              </a:rPr>
              <a:t>E</a:t>
            </a:r>
            <a:r>
              <a:rPr lang="en-US" sz="2200" dirty="0" smtClean="0">
                <a:solidFill>
                  <a:srgbClr val="0000FF"/>
                </a:solidFill>
                <a:latin typeface="Tahoma" charset="0"/>
                <a:ea typeface="ＭＳ Ｐゴシック" charset="0"/>
              </a:rPr>
              <a:t>nergy consumption</a:t>
            </a:r>
            <a:r>
              <a:rPr lang="en-US" sz="2200" dirty="0" smtClean="0">
                <a:latin typeface="Tahoma" charset="0"/>
                <a:ea typeface="ＭＳ Ｐゴシック" charset="0"/>
              </a:rPr>
              <a:t>: Each refresh consumes energy</a:t>
            </a:r>
          </a:p>
          <a:p>
            <a:pPr lvl="1">
              <a:buFont typeface="Wingdings" charset="0"/>
              <a:buNone/>
              <a:defRPr/>
            </a:pPr>
            <a:r>
              <a:rPr lang="en-US" dirty="0" smtClean="0">
                <a:latin typeface="Tahoma" charset="0"/>
                <a:ea typeface="ＭＳ Ｐゴシック" charset="0"/>
              </a:rPr>
              <a:t>-</a:t>
            </a:r>
            <a:r>
              <a:rPr lang="en-US" dirty="0">
                <a:latin typeface="Tahoma" charset="0"/>
                <a:ea typeface="ＭＳ Ｐゴシック" charset="0"/>
              </a:rPr>
              <a:t>- </a:t>
            </a:r>
            <a:r>
              <a:rPr lang="en-US" dirty="0" smtClean="0">
                <a:solidFill>
                  <a:srgbClr val="0000FF"/>
                </a:solidFill>
                <a:latin typeface="Tahoma" charset="0"/>
                <a:ea typeface="ＭＳ Ｐゴシック" charset="0"/>
              </a:rPr>
              <a:t>Performance degradation</a:t>
            </a:r>
            <a:r>
              <a:rPr lang="en-US" dirty="0" smtClean="0">
                <a:latin typeface="Tahoma" charset="0"/>
                <a:ea typeface="ＭＳ Ｐゴシック" charset="0"/>
              </a:rPr>
              <a:t>: DRAM rank/bank </a:t>
            </a:r>
            <a:r>
              <a:rPr lang="en-US" dirty="0">
                <a:latin typeface="Tahoma" charset="0"/>
                <a:ea typeface="ＭＳ Ｐゴシック" charset="0"/>
              </a:rPr>
              <a:t>unavailable while refreshed</a:t>
            </a:r>
          </a:p>
          <a:p>
            <a:pPr lvl="1">
              <a:buFont typeface="Wingdings" charset="0"/>
              <a:buNone/>
              <a:defRPr/>
            </a:pPr>
            <a:r>
              <a:rPr lang="en-US" dirty="0">
                <a:latin typeface="Tahoma" charset="0"/>
                <a:ea typeface="ＭＳ Ｐゴシック" charset="0"/>
              </a:rPr>
              <a:t>-- </a:t>
            </a:r>
            <a:r>
              <a:rPr lang="en-US" dirty="0" smtClean="0">
                <a:solidFill>
                  <a:srgbClr val="0000FF"/>
                </a:solidFill>
                <a:latin typeface="Tahoma" charset="0"/>
                <a:ea typeface="ＭＳ Ｐゴシック" charset="0"/>
              </a:rPr>
              <a:t>QoS/predictability impact</a:t>
            </a:r>
            <a:r>
              <a:rPr lang="en-US" dirty="0" smtClean="0">
                <a:latin typeface="Tahoma" charset="0"/>
                <a:ea typeface="ＭＳ Ｐゴシック" charset="0"/>
              </a:rPr>
              <a:t>: (Long) pause times during refresh</a:t>
            </a:r>
            <a:endParaRPr lang="en-US" dirty="0">
              <a:latin typeface="Tahoma" charset="0"/>
              <a:ea typeface="ＭＳ Ｐゴシック" charset="0"/>
            </a:endParaRPr>
          </a:p>
          <a:p>
            <a:pPr lvl="1">
              <a:buFont typeface="Wingdings" charset="0"/>
              <a:buNone/>
              <a:defRPr/>
            </a:pPr>
            <a:r>
              <a:rPr lang="en-US" dirty="0" smtClean="0">
                <a:latin typeface="Tahoma" charset="0"/>
                <a:ea typeface="ＭＳ Ｐゴシック" charset="0"/>
              </a:rPr>
              <a:t>-- </a:t>
            </a:r>
            <a:r>
              <a:rPr lang="en-US" dirty="0">
                <a:solidFill>
                  <a:srgbClr val="0000FF"/>
                </a:solidFill>
                <a:latin typeface="Tahoma" charset="0"/>
              </a:rPr>
              <a:t>Refresh rate limits DRAM </a:t>
            </a:r>
            <a:r>
              <a:rPr lang="en-US" dirty="0" smtClean="0">
                <a:solidFill>
                  <a:srgbClr val="0000FF"/>
                </a:solidFill>
                <a:latin typeface="Tahoma" charset="0"/>
              </a:rPr>
              <a:t>capacity scaling </a:t>
            </a:r>
            <a:endParaRPr lang="en-US" dirty="0">
              <a:solidFill>
                <a:srgbClr val="0000FF"/>
              </a:solidFill>
              <a:latin typeface="Tahoma" charset="0"/>
            </a:endParaRPr>
          </a:p>
          <a:p>
            <a:pPr lvl="1">
              <a:buFont typeface="Wingdings" charset="0"/>
              <a:buNone/>
              <a:defRPr/>
            </a:pPr>
            <a:endParaRPr lang="en-US" dirty="0">
              <a:latin typeface="Tahoma" charset="0"/>
            </a:endParaRPr>
          </a:p>
          <a:p>
            <a:pPr>
              <a:defRPr/>
            </a:pPr>
            <a:endParaRPr lang="en-US" dirty="0">
              <a:latin typeface="Tahoma" charset="0"/>
            </a:endParaRPr>
          </a:p>
          <a:p>
            <a:pPr lvl="1">
              <a:defRPr/>
            </a:pPr>
            <a:endParaRPr lang="en-US" dirty="0">
              <a:latin typeface="Tahoma" charset="0"/>
              <a:ea typeface="ＭＳ Ｐゴシック" charset="0"/>
            </a:endParaRPr>
          </a:p>
          <a:p>
            <a:pPr>
              <a:defRPr/>
            </a:pPr>
            <a:endParaRPr lang="en-US" dirty="0">
              <a:latin typeface="Tahoma" charset="0"/>
            </a:endParaRPr>
          </a:p>
        </p:txBody>
      </p:sp>
      <p:sp>
        <p:nvSpPr>
          <p:cNvPr id="2140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1AE3F3-41F3-AB4B-838A-1F57FDDADFB8}" type="slidenum">
              <a:rPr lang="en-US" sz="1600">
                <a:solidFill>
                  <a:srgbClr val="000000"/>
                </a:solidFill>
                <a:latin typeface="Garamond" charset="0"/>
              </a:rPr>
              <a:pPr eaLnBrk="1" hangingPunct="1"/>
              <a:t>120</a:t>
            </a:fld>
            <a:endParaRPr lang="en-US" sz="1600">
              <a:solidFill>
                <a:srgbClr val="000000"/>
              </a:solidFill>
              <a:latin typeface="Garamond" charset="0"/>
            </a:endParaRPr>
          </a:p>
        </p:txBody>
      </p:sp>
    </p:spTree>
    <p:extLst>
      <p:ext uri="{BB962C8B-B14F-4D97-AF65-F5344CB8AC3E}">
        <p14:creationId xmlns:p14="http://schemas.microsoft.com/office/powerpoint/2010/main" val="18957166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r>
              <a:rPr lang="en-US">
                <a:latin typeface="Garamond" charset="0"/>
                <a:ea typeface="ＭＳ Ｐゴシック" charset="0"/>
                <a:cs typeface="ＭＳ Ｐゴシック" charset="0"/>
              </a:rPr>
              <a:t>Refresh Overhead: Performance</a:t>
            </a:r>
          </a:p>
        </p:txBody>
      </p:sp>
      <p:sp>
        <p:nvSpPr>
          <p:cNvPr id="21504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4CEDE1-AABC-DB46-9C3C-723A87A69176}" type="slidenum">
              <a:rPr lang="en-US" sz="1600">
                <a:solidFill>
                  <a:srgbClr val="000000"/>
                </a:solidFill>
                <a:latin typeface="Garamond" charset="0"/>
              </a:rPr>
              <a:pPr eaLnBrk="1" hangingPunct="1"/>
              <a:t>121</a:t>
            </a:fld>
            <a:endParaRPr lang="en-US" sz="1600">
              <a:solidFill>
                <a:srgbClr val="000000"/>
              </a:solidFill>
              <a:latin typeface="Garamond" charset="0"/>
            </a:endParaRPr>
          </a:p>
        </p:txBody>
      </p:sp>
      <p:pic>
        <p:nvPicPr>
          <p:cNvPr id="21504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981075"/>
            <a:ext cx="6867525"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4" name="2"/>
          <p:cNvSpPr txBox="1">
            <a:spLocks noChangeArrowheads="1"/>
          </p:cNvSpPr>
          <p:nvPr/>
        </p:nvSpPr>
        <p:spPr bwMode="auto">
          <a:xfrm>
            <a:off x="2555875" y="4746625"/>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8%</a:t>
            </a:r>
          </a:p>
        </p:txBody>
      </p:sp>
      <p:sp>
        <p:nvSpPr>
          <p:cNvPr id="215045"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46%</a:t>
            </a:r>
          </a:p>
        </p:txBody>
      </p:sp>
      <p:sp>
        <p:nvSpPr>
          <p:cNvPr id="215046" name="Rectangle 6"/>
          <p:cNvSpPr>
            <a:spLocks noChangeArrowheads="1"/>
          </p:cNvSpPr>
          <p:nvPr/>
        </p:nvSpPr>
        <p:spPr bwMode="auto">
          <a:xfrm>
            <a:off x="1352550" y="6475413"/>
            <a:ext cx="8208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400" smtClean="0">
                <a:solidFill>
                  <a:srgbClr val="000000"/>
                </a:solidFill>
                <a:latin typeface="Tahoma" charset="0"/>
                <a:ea typeface="ＭＳ Ｐゴシック" charset="0"/>
                <a:cs typeface="ＭＳ Ｐゴシック" charset="0"/>
              </a:rPr>
              <a:t>Liu et al., “</a:t>
            </a:r>
            <a:r>
              <a:rPr lang="en-US" altLang="ja-JP" sz="1400" smtClean="0">
                <a:solidFill>
                  <a:srgbClr val="0000FF"/>
                </a:solidFill>
                <a:latin typeface="Tahoma" charset="0"/>
                <a:ea typeface="ＭＳ Ｐゴシック" charset="0"/>
                <a:cs typeface="ＭＳ Ｐゴシック" charset="0"/>
              </a:rPr>
              <a:t>RAIDR: Retention-Aware Intelligent DRAM Refresh</a:t>
            </a:r>
            <a:r>
              <a:rPr lang="en-US" altLang="ja-JP" sz="1400" smtClean="0">
                <a:solidFill>
                  <a:srgbClr val="000000"/>
                </a:solidFill>
                <a:latin typeface="Tahoma" charset="0"/>
                <a:ea typeface="ＭＳ Ｐゴシック" charset="0"/>
                <a:cs typeface="ＭＳ Ｐゴシック" charset="0"/>
              </a:rPr>
              <a:t>,</a:t>
            </a:r>
            <a:r>
              <a:rPr lang="en-US" sz="1400" smtClean="0">
                <a:solidFill>
                  <a:srgbClr val="000000"/>
                </a:solidFill>
                <a:latin typeface="Tahoma" charset="0"/>
                <a:ea typeface="ＭＳ Ｐゴシック" charset="0"/>
                <a:cs typeface="ＭＳ Ｐゴシック" charset="0"/>
              </a:rPr>
              <a:t>”</a:t>
            </a:r>
            <a:r>
              <a:rPr lang="en-US" altLang="ja-JP" sz="1400" smtClean="0">
                <a:solidFill>
                  <a:srgbClr val="000000"/>
                </a:solidFill>
                <a:latin typeface="Tahoma" charset="0"/>
                <a:ea typeface="ＭＳ Ｐゴシック" charset="0"/>
                <a:cs typeface="ＭＳ Ｐゴシック" charset="0"/>
              </a:rPr>
              <a:t> ISCA 2012.</a:t>
            </a:r>
            <a:endParaRPr lang="en-US" sz="1400" smtClean="0">
              <a:solidFill>
                <a:srgbClr val="00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11016047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p:txBody>
          <a:bodyPr/>
          <a:lstStyle/>
          <a:p>
            <a:r>
              <a:rPr lang="en-US">
                <a:latin typeface="Garamond" charset="0"/>
                <a:ea typeface="ＭＳ Ｐゴシック" charset="0"/>
                <a:cs typeface="ＭＳ Ｐゴシック" charset="0"/>
              </a:rPr>
              <a:t>Refresh Overhead: Energy</a:t>
            </a:r>
          </a:p>
        </p:txBody>
      </p:sp>
      <p:sp>
        <p:nvSpPr>
          <p:cNvPr id="21606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B6873A-B59E-2F42-9EB6-5025771CC5CD}" type="slidenum">
              <a:rPr lang="en-US" sz="1600">
                <a:solidFill>
                  <a:srgbClr val="000000"/>
                </a:solidFill>
                <a:latin typeface="Garamond" charset="0"/>
              </a:rPr>
              <a:pPr eaLnBrk="1" hangingPunct="1"/>
              <a:t>122</a:t>
            </a:fld>
            <a:endParaRPr lang="en-US" sz="1600">
              <a:solidFill>
                <a:srgbClr val="000000"/>
              </a:solidFill>
              <a:latin typeface="Garamond" charset="0"/>
            </a:endParaRPr>
          </a:p>
        </p:txBody>
      </p:sp>
      <p:pic>
        <p:nvPicPr>
          <p:cNvPr id="2160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488" y="933450"/>
            <a:ext cx="692943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8" name="2"/>
          <p:cNvSpPr txBox="1">
            <a:spLocks noChangeArrowheads="1"/>
          </p:cNvSpPr>
          <p:nvPr/>
        </p:nvSpPr>
        <p:spPr bwMode="auto">
          <a:xfrm>
            <a:off x="2555875" y="45085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15%</a:t>
            </a:r>
          </a:p>
        </p:txBody>
      </p:sp>
      <p:sp>
        <p:nvSpPr>
          <p:cNvPr id="216069"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47%</a:t>
            </a:r>
          </a:p>
        </p:txBody>
      </p:sp>
      <p:sp>
        <p:nvSpPr>
          <p:cNvPr id="216070" name="Rectangle 7"/>
          <p:cNvSpPr>
            <a:spLocks noChangeArrowheads="1"/>
          </p:cNvSpPr>
          <p:nvPr/>
        </p:nvSpPr>
        <p:spPr bwMode="auto">
          <a:xfrm>
            <a:off x="1352550" y="6475413"/>
            <a:ext cx="8208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400" smtClean="0">
                <a:solidFill>
                  <a:srgbClr val="000000"/>
                </a:solidFill>
                <a:latin typeface="Tahoma" charset="0"/>
                <a:ea typeface="ＭＳ Ｐゴシック" charset="0"/>
                <a:cs typeface="ＭＳ Ｐゴシック" charset="0"/>
              </a:rPr>
              <a:t>Liu et al., “</a:t>
            </a:r>
            <a:r>
              <a:rPr lang="en-US" altLang="ja-JP" sz="1400" smtClean="0">
                <a:solidFill>
                  <a:srgbClr val="0000FF"/>
                </a:solidFill>
                <a:latin typeface="Tahoma" charset="0"/>
                <a:ea typeface="ＭＳ Ｐゴシック" charset="0"/>
                <a:cs typeface="ＭＳ Ｐゴシック" charset="0"/>
              </a:rPr>
              <a:t>RAIDR: Retention-Aware Intelligent DRAM Refresh</a:t>
            </a:r>
            <a:r>
              <a:rPr lang="en-US" altLang="ja-JP" sz="1400" smtClean="0">
                <a:solidFill>
                  <a:srgbClr val="000000"/>
                </a:solidFill>
                <a:latin typeface="Tahoma" charset="0"/>
                <a:ea typeface="ＭＳ Ｐゴシック" charset="0"/>
                <a:cs typeface="ＭＳ Ｐゴシック" charset="0"/>
              </a:rPr>
              <a:t>,</a:t>
            </a:r>
            <a:r>
              <a:rPr lang="en-US" sz="1400" smtClean="0">
                <a:solidFill>
                  <a:srgbClr val="000000"/>
                </a:solidFill>
                <a:latin typeface="Tahoma" charset="0"/>
                <a:ea typeface="ＭＳ Ｐゴシック" charset="0"/>
                <a:cs typeface="ＭＳ Ｐゴシック" charset="0"/>
              </a:rPr>
              <a:t>”</a:t>
            </a:r>
            <a:r>
              <a:rPr lang="en-US" altLang="ja-JP" sz="1400" smtClean="0">
                <a:solidFill>
                  <a:srgbClr val="000000"/>
                </a:solidFill>
                <a:latin typeface="Tahoma" charset="0"/>
                <a:ea typeface="ＭＳ Ｐゴシック" charset="0"/>
                <a:cs typeface="ＭＳ Ｐゴシック" charset="0"/>
              </a:rPr>
              <a:t> ISCA 2012.</a:t>
            </a:r>
            <a:endParaRPr lang="en-US" sz="1400" smtClean="0">
              <a:solidFill>
                <a:srgbClr val="00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35482099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r>
              <a:rPr lang="en-US">
                <a:latin typeface="Garamond" charset="0"/>
                <a:ea typeface="ＭＳ Ｐゴシック" charset="0"/>
                <a:cs typeface="ＭＳ Ｐゴシック" charset="0"/>
              </a:rPr>
              <a:t>Previous Work on Reducing Refreshes</a:t>
            </a:r>
          </a:p>
        </p:txBody>
      </p:sp>
      <p:sp>
        <p:nvSpPr>
          <p:cNvPr id="3" name="Content Placeholder 2"/>
          <p:cNvSpPr>
            <a:spLocks noGrp="1"/>
          </p:cNvSpPr>
          <p:nvPr>
            <p:ph idx="1"/>
          </p:nvPr>
        </p:nvSpPr>
        <p:spPr/>
        <p:txBody>
          <a:bodyPr/>
          <a:lstStyle/>
          <a:p>
            <a:pPr>
              <a:defRPr/>
            </a:pPr>
            <a:r>
              <a:rPr lang="en-US" dirty="0">
                <a:solidFill>
                  <a:srgbClr val="0000FF"/>
                </a:solidFill>
                <a:latin typeface="Tahoma" charset="0"/>
                <a:ea typeface="ＭＳ Ｐゴシック" charset="0"/>
                <a:cs typeface="ＭＳ Ｐゴシック" charset="0"/>
              </a:rPr>
              <a:t>Observed significant variation in data retention times of DRAM cells </a:t>
            </a:r>
            <a:r>
              <a:rPr lang="en-US" dirty="0">
                <a:latin typeface="Tahoma" charset="0"/>
                <a:ea typeface="ＭＳ Ｐゴシック" charset="0"/>
                <a:cs typeface="ＭＳ Ｐゴシック" charset="0"/>
              </a:rPr>
              <a:t>(due to manufacturing process variation)</a:t>
            </a:r>
          </a:p>
          <a:p>
            <a:pPr lvl="1">
              <a:defRPr/>
            </a:pPr>
            <a:r>
              <a:rPr lang="en-US" dirty="0">
                <a:solidFill>
                  <a:srgbClr val="FF0000"/>
                </a:solidFill>
                <a:latin typeface="Tahoma" charset="0"/>
                <a:ea typeface="ＭＳ Ｐゴシック" charset="0"/>
              </a:rPr>
              <a:t>Retention time: </a:t>
            </a:r>
            <a:r>
              <a:rPr lang="en-US" dirty="0">
                <a:latin typeface="Tahoma" charset="0"/>
                <a:ea typeface="ＭＳ Ｐゴシック" charset="0"/>
              </a:rPr>
              <a:t>maximum time a cell can go without being refreshed </a:t>
            </a:r>
            <a:r>
              <a:rPr lang="en-US" dirty="0" smtClean="0">
                <a:latin typeface="Tahoma" charset="0"/>
                <a:ea typeface="ＭＳ Ｐゴシック" charset="0"/>
              </a:rPr>
              <a:t>while maintaining </a:t>
            </a:r>
            <a:r>
              <a:rPr lang="en-US" dirty="0">
                <a:latin typeface="Tahoma" charset="0"/>
                <a:ea typeface="ＭＳ Ｐゴシック" charset="0"/>
              </a:rPr>
              <a:t>its stored data</a:t>
            </a:r>
          </a:p>
          <a:p>
            <a:pPr lvl="1">
              <a:defRPr/>
            </a:pPr>
            <a:endParaRPr lang="en-US" dirty="0">
              <a:latin typeface="Tahoma" charset="0"/>
              <a:ea typeface="ＭＳ Ｐゴシック" charset="0"/>
            </a:endParaRPr>
          </a:p>
          <a:p>
            <a:pPr>
              <a:defRPr/>
            </a:pPr>
            <a:r>
              <a:rPr lang="en-US" dirty="0">
                <a:solidFill>
                  <a:srgbClr val="0000FF"/>
                </a:solidFill>
                <a:latin typeface="Tahoma" charset="0"/>
                <a:ea typeface="ＭＳ Ｐゴシック" charset="0"/>
                <a:cs typeface="ＭＳ Ｐゴシック" charset="0"/>
              </a:rPr>
              <a:t>Proposed methods to take advantage of widely varying retention </a:t>
            </a:r>
            <a:r>
              <a:rPr lang="en-US" dirty="0" smtClean="0">
                <a:solidFill>
                  <a:srgbClr val="0000FF"/>
                </a:solidFill>
                <a:latin typeface="Tahoma" charset="0"/>
                <a:ea typeface="ＭＳ Ｐゴシック" charset="0"/>
                <a:cs typeface="ＭＳ Ｐゴシック" charset="0"/>
              </a:rPr>
              <a:t>times </a:t>
            </a:r>
            <a:r>
              <a:rPr lang="en-US" dirty="0">
                <a:solidFill>
                  <a:srgbClr val="0000FF"/>
                </a:solidFill>
                <a:latin typeface="Tahoma" charset="0"/>
                <a:ea typeface="ＭＳ Ｐゴシック" charset="0"/>
                <a:cs typeface="ＭＳ Ｐゴシック" charset="0"/>
              </a:rPr>
              <a:t>among DRAM rows</a:t>
            </a:r>
          </a:p>
          <a:p>
            <a:pPr lvl="1">
              <a:defRPr/>
            </a:pPr>
            <a:r>
              <a:rPr lang="en-US" dirty="0">
                <a:latin typeface="Tahoma" charset="0"/>
                <a:ea typeface="ＭＳ Ｐゴシック" charset="0"/>
              </a:rPr>
              <a:t>Reduce refresh rate for rows that can retain data for longer than 64 </a:t>
            </a:r>
            <a:r>
              <a:rPr lang="en-US" dirty="0" err="1" smtClean="0">
                <a:latin typeface="Tahoma" charset="0"/>
                <a:ea typeface="ＭＳ Ｐゴシック" charset="0"/>
              </a:rPr>
              <a:t>ms</a:t>
            </a:r>
            <a:r>
              <a:rPr lang="en-US" dirty="0" smtClean="0">
                <a:latin typeface="Tahoma" charset="0"/>
                <a:ea typeface="ＭＳ Ｐゴシック" charset="0"/>
              </a:rPr>
              <a:t>, e.g</a:t>
            </a:r>
            <a:r>
              <a:rPr lang="en-US" dirty="0">
                <a:latin typeface="Tahoma" charset="0"/>
                <a:ea typeface="ＭＳ Ｐゴシック" charset="0"/>
              </a:rPr>
              <a:t>., </a:t>
            </a:r>
            <a:r>
              <a:rPr lang="en-US" sz="1800" b="1" dirty="0" smtClean="0">
                <a:solidFill>
                  <a:schemeClr val="accent2">
                    <a:lumMod val="75000"/>
                  </a:schemeClr>
                </a:solidFill>
                <a:latin typeface="Tahoma" charset="0"/>
                <a:ea typeface="ＭＳ Ｐゴシック" charset="0"/>
              </a:rPr>
              <a:t>[Liu</a:t>
            </a:r>
            <a:r>
              <a:rPr lang="en-US" sz="1800" b="1" dirty="0">
                <a:solidFill>
                  <a:schemeClr val="accent2">
                    <a:lumMod val="75000"/>
                  </a:schemeClr>
                </a:solidFill>
                <a:latin typeface="Tahoma" charset="0"/>
                <a:ea typeface="ＭＳ Ｐゴシック" charset="0"/>
              </a:rPr>
              <a:t>+ ISCA 2012]</a:t>
            </a:r>
          </a:p>
          <a:p>
            <a:pPr lvl="1">
              <a:defRPr/>
            </a:pPr>
            <a:r>
              <a:rPr lang="en-US" dirty="0">
                <a:latin typeface="Tahoma" charset="0"/>
                <a:ea typeface="ＭＳ Ｐゴシック" charset="0"/>
              </a:rPr>
              <a:t>Disable rows that have low retention </a:t>
            </a:r>
            <a:r>
              <a:rPr lang="en-US" dirty="0" smtClean="0">
                <a:latin typeface="Tahoma" charset="0"/>
                <a:ea typeface="ＭＳ Ｐゴシック" charset="0"/>
              </a:rPr>
              <a:t>times, e.g</a:t>
            </a:r>
            <a:r>
              <a:rPr lang="en-US" dirty="0">
                <a:latin typeface="Tahoma" charset="0"/>
                <a:ea typeface="ＭＳ Ｐゴシック" charset="0"/>
              </a:rPr>
              <a:t>.</a:t>
            </a:r>
            <a:r>
              <a:rPr lang="en-US" sz="1800" b="1" dirty="0">
                <a:solidFill>
                  <a:srgbClr val="2C6123"/>
                </a:solidFill>
                <a:latin typeface="Tahoma" charset="0"/>
                <a:ea typeface="ＭＳ Ｐゴシック" charset="0"/>
              </a:rPr>
              <a:t>, </a:t>
            </a:r>
            <a:r>
              <a:rPr lang="en-US" sz="1800" b="1" dirty="0" smtClean="0">
                <a:solidFill>
                  <a:srgbClr val="2C6123"/>
                </a:solidFill>
                <a:latin typeface="Tahoma" charset="0"/>
                <a:ea typeface="ＭＳ Ｐゴシック" charset="0"/>
              </a:rPr>
              <a:t>[</a:t>
            </a:r>
            <a:r>
              <a:rPr lang="en-US" sz="1800" b="1" dirty="0" err="1" smtClean="0">
                <a:solidFill>
                  <a:srgbClr val="2C6123"/>
                </a:solidFill>
                <a:latin typeface="Tahoma" charset="0"/>
                <a:ea typeface="ＭＳ Ｐゴシック" charset="0"/>
              </a:rPr>
              <a:t>Venkatesan</a:t>
            </a:r>
            <a:r>
              <a:rPr lang="en-US" sz="1800" b="1" dirty="0">
                <a:solidFill>
                  <a:srgbClr val="2C6123"/>
                </a:solidFill>
                <a:latin typeface="Tahoma" charset="0"/>
                <a:ea typeface="ＭＳ Ｐゴシック" charset="0"/>
              </a:rPr>
              <a:t>+ HPCA 2006]</a:t>
            </a:r>
          </a:p>
          <a:p>
            <a:pPr lvl="1">
              <a:defRPr/>
            </a:pPr>
            <a:endParaRPr lang="en-US" dirty="0">
              <a:latin typeface="Tahoma" charset="0"/>
              <a:ea typeface="ＭＳ Ｐゴシック" charset="0"/>
            </a:endParaRPr>
          </a:p>
          <a:p>
            <a:pPr>
              <a:defRPr/>
            </a:pPr>
            <a:r>
              <a:rPr lang="en-US" dirty="0">
                <a:solidFill>
                  <a:srgbClr val="0000FF"/>
                </a:solidFill>
                <a:latin typeface="Tahoma" charset="0"/>
                <a:ea typeface="ＭＳ Ｐゴシック" charset="0"/>
                <a:cs typeface="ＭＳ Ｐゴシック" charset="0"/>
              </a:rPr>
              <a:t>Showed large benefits in energy and performance</a:t>
            </a:r>
          </a:p>
        </p:txBody>
      </p:sp>
      <p:sp>
        <p:nvSpPr>
          <p:cNvPr id="2170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34E02E-FAED-F144-955D-88FF7E67ADFD}" type="slidenum">
              <a:rPr lang="en-US" sz="1600">
                <a:solidFill>
                  <a:srgbClr val="000000"/>
                </a:solidFill>
                <a:latin typeface="Garamond" charset="0"/>
              </a:rPr>
              <a:pPr eaLnBrk="1" hangingPunct="1"/>
              <a:t>123</a:t>
            </a:fld>
            <a:endParaRPr lang="en-US" sz="1600">
              <a:solidFill>
                <a:srgbClr val="000000"/>
              </a:solidFill>
              <a:latin typeface="Garamond" charset="0"/>
            </a:endParaRPr>
          </a:p>
        </p:txBody>
      </p:sp>
    </p:spTree>
    <p:extLst>
      <p:ext uri="{BB962C8B-B14F-4D97-AF65-F5344CB8AC3E}">
        <p14:creationId xmlns:p14="http://schemas.microsoft.com/office/powerpoint/2010/main" val="35281425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513"/>
            <a:ext cx="8610600" cy="5195887"/>
          </a:xfrm>
        </p:spPr>
        <p:txBody>
          <a:bodyPr/>
          <a:lstStyle/>
          <a:p>
            <a:pPr marL="0" indent="0">
              <a:buFont typeface="Wingdings" charset="0"/>
              <a:buNone/>
            </a:pPr>
            <a:r>
              <a:rPr lang="en-US">
                <a:solidFill>
                  <a:srgbClr val="FF0000"/>
                </a:solidFill>
                <a:latin typeface="Tahoma" charset="0"/>
              </a:rPr>
              <a:t>1. Profiling: </a:t>
            </a:r>
            <a:r>
              <a:rPr lang="en-US">
                <a:solidFill>
                  <a:srgbClr val="0000FF"/>
                </a:solidFill>
                <a:latin typeface="Tahoma" charset="0"/>
              </a:rPr>
              <a:t>Profile the retention time of all DRAM rows</a:t>
            </a: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r>
              <a:rPr lang="en-US">
                <a:solidFill>
                  <a:srgbClr val="FF0000"/>
                </a:solidFill>
                <a:latin typeface="Tahoma" charset="0"/>
              </a:rPr>
              <a:t>2. Binning: </a:t>
            </a:r>
            <a:r>
              <a:rPr lang="en-US">
                <a:solidFill>
                  <a:srgbClr val="0000FF"/>
                </a:solidFill>
                <a:latin typeface="Tahoma" charset="0"/>
              </a:rPr>
              <a:t>Store rows into bins by retention time</a:t>
            </a:r>
          </a:p>
          <a:p>
            <a:pPr marL="0" indent="0">
              <a:buFont typeface="Wingdings" charset="0"/>
              <a:buNone/>
            </a:pPr>
            <a:r>
              <a:rPr lang="en-US">
                <a:solidFill>
                  <a:srgbClr val="0000FF"/>
                </a:solidFill>
                <a:latin typeface="Tahoma" charset="0"/>
              </a:rPr>
              <a:t>   </a:t>
            </a:r>
            <a:r>
              <a:rPr lang="en-US">
                <a:latin typeface="Tahoma" charset="0"/>
                <a:sym typeface="Wingdings" charset="0"/>
              </a:rPr>
              <a:t> u</a:t>
            </a:r>
            <a:r>
              <a:rPr lang="en-US">
                <a:latin typeface="Tahoma" charset="0"/>
              </a:rPr>
              <a:t>se Bloom Filters for efficient and scalable storage</a:t>
            </a: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r>
              <a:rPr lang="en-US">
                <a:solidFill>
                  <a:srgbClr val="FF0000"/>
                </a:solidFill>
                <a:latin typeface="Tahoma" charset="0"/>
              </a:rPr>
              <a:t>3. Refreshing: </a:t>
            </a:r>
            <a:r>
              <a:rPr lang="en-US">
                <a:solidFill>
                  <a:srgbClr val="0000FF"/>
                </a:solidFill>
                <a:latin typeface="Tahoma" charset="0"/>
              </a:rPr>
              <a:t>Memory controller refreshes rows in different bins at different rates</a:t>
            </a:r>
          </a:p>
          <a:p>
            <a:pPr marL="0" indent="0">
              <a:buFont typeface="Wingdings" charset="0"/>
              <a:buNone/>
            </a:pPr>
            <a:r>
              <a:rPr lang="en-US">
                <a:latin typeface="Tahoma" charset="0"/>
              </a:rPr>
              <a:t>   </a:t>
            </a:r>
            <a:r>
              <a:rPr lang="en-US">
                <a:latin typeface="Tahoma" charset="0"/>
                <a:sym typeface="Wingdings" charset="0"/>
              </a:rPr>
              <a:t> probe Bloom Filters to determine refresh rate of a row</a:t>
            </a:r>
            <a:endParaRPr lang="en-US">
              <a:latin typeface="Tahoma"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54225"/>
            <a:ext cx="91440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5" name="Title 1"/>
          <p:cNvSpPr>
            <a:spLocks noGrp="1"/>
          </p:cNvSpPr>
          <p:nvPr>
            <p:ph type="title"/>
          </p:nvPr>
        </p:nvSpPr>
        <p:spPr/>
        <p:txBody>
          <a:bodyPr/>
          <a:lstStyle/>
          <a:p>
            <a:r>
              <a:rPr lang="en-US">
                <a:latin typeface="Garamond" charset="0"/>
              </a:rPr>
              <a:t>An Example: RAIDR [Liu+, ISCA 2012]</a:t>
            </a:r>
          </a:p>
        </p:txBody>
      </p:sp>
      <p:sp>
        <p:nvSpPr>
          <p:cNvPr id="2181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890D5A-A887-A242-B93C-D385BFA0C384}" type="slidenum">
              <a:rPr lang="en-US" sz="1600">
                <a:solidFill>
                  <a:srgbClr val="000000"/>
                </a:solidFill>
                <a:latin typeface="Garamond" charset="0"/>
              </a:rPr>
              <a:pPr eaLnBrk="1" hangingPunct="1"/>
              <a:t>124</a:t>
            </a:fld>
            <a:endParaRPr lang="en-US" sz="1600">
              <a:solidFill>
                <a:srgbClr val="000000"/>
              </a:solidFill>
              <a:latin typeface="Garamond"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5688"/>
            <a:ext cx="91440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539750" y="3716338"/>
            <a:ext cx="7524750" cy="461962"/>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4D26"/>
                </a:solidFill>
                <a:latin typeface="Tahoma" charset="0"/>
              </a:rPr>
              <a:t>1.25KB storage in controller for 32GB DRAM memory</a:t>
            </a:r>
          </a:p>
        </p:txBody>
      </p:sp>
      <p:sp>
        <p:nvSpPr>
          <p:cNvPr id="8" name="TextBox 7"/>
          <p:cNvSpPr txBox="1">
            <a:spLocks noChangeArrowheads="1"/>
          </p:cNvSpPr>
          <p:nvPr/>
        </p:nvSpPr>
        <p:spPr bwMode="auto">
          <a:xfrm>
            <a:off x="0" y="5486400"/>
            <a:ext cx="9144000" cy="830263"/>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4D26"/>
                </a:solidFill>
                <a:latin typeface="Tahoma" charset="0"/>
              </a:rPr>
              <a:t>Can reduce refreshes by ~75% </a:t>
            </a:r>
          </a:p>
          <a:p>
            <a:pPr algn="ctr" eaLnBrk="1" fontAlgn="base" hangingPunct="1">
              <a:spcBef>
                <a:spcPct val="0"/>
              </a:spcBef>
              <a:spcAft>
                <a:spcPct val="0"/>
              </a:spcAft>
            </a:pPr>
            <a:r>
              <a:rPr lang="en-US" smtClean="0">
                <a:solidFill>
                  <a:srgbClr val="004D26"/>
                </a:solidFill>
                <a:latin typeface="Tahoma" charset="0"/>
                <a:sym typeface="Wingdings" charset="0"/>
              </a:rPr>
              <a:t> reduces </a:t>
            </a:r>
            <a:r>
              <a:rPr lang="en-US" smtClean="0">
                <a:solidFill>
                  <a:srgbClr val="004D26"/>
                </a:solidFill>
                <a:latin typeface="Tahoma" charset="0"/>
              </a:rPr>
              <a:t>energy consumption and improves performance</a:t>
            </a:r>
          </a:p>
        </p:txBody>
      </p:sp>
      <p:sp>
        <p:nvSpPr>
          <p:cNvPr id="9" name="TextBox 8"/>
          <p:cNvSpPr txBox="1">
            <a:spLocks noChangeArrowheads="1"/>
          </p:cNvSpPr>
          <p:nvPr/>
        </p:nvSpPr>
        <p:spPr bwMode="auto">
          <a:xfrm>
            <a:off x="0" y="3721100"/>
            <a:ext cx="9144000" cy="461963"/>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FF0000"/>
                </a:solidFill>
                <a:latin typeface="Tahoma" charset="0"/>
              </a:rPr>
              <a:t>Problem: Requires accurate profiling of DRAM row retention times</a:t>
            </a:r>
          </a:p>
        </p:txBody>
      </p:sp>
      <p:sp>
        <p:nvSpPr>
          <p:cNvPr id="218121" name="Rectangle 9"/>
          <p:cNvSpPr>
            <a:spLocks noChangeArrowheads="1"/>
          </p:cNvSpPr>
          <p:nvPr/>
        </p:nvSpPr>
        <p:spPr bwMode="auto">
          <a:xfrm>
            <a:off x="1352550" y="6475413"/>
            <a:ext cx="8208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400" smtClean="0">
                <a:solidFill>
                  <a:srgbClr val="000000"/>
                </a:solidFill>
                <a:latin typeface="Tahoma" charset="0"/>
                <a:ea typeface="ＭＳ Ｐゴシック" charset="0"/>
                <a:cs typeface="ＭＳ Ｐゴシック" charset="0"/>
              </a:rPr>
              <a:t>Liu et al., “</a:t>
            </a:r>
            <a:r>
              <a:rPr lang="en-US" altLang="ja-JP" sz="1400" smtClean="0">
                <a:solidFill>
                  <a:srgbClr val="0000FF"/>
                </a:solidFill>
                <a:latin typeface="Tahoma" charset="0"/>
                <a:ea typeface="ＭＳ Ｐゴシック" charset="0"/>
                <a:cs typeface="ＭＳ Ｐゴシック" charset="0"/>
              </a:rPr>
              <a:t>RAIDR: Retention-Aware Intelligent DRAM Refresh</a:t>
            </a:r>
            <a:r>
              <a:rPr lang="en-US" altLang="ja-JP" sz="1400" smtClean="0">
                <a:solidFill>
                  <a:srgbClr val="000000"/>
                </a:solidFill>
                <a:latin typeface="Tahoma" charset="0"/>
                <a:ea typeface="ＭＳ Ｐゴシック" charset="0"/>
                <a:cs typeface="ＭＳ Ｐゴシック" charset="0"/>
              </a:rPr>
              <a:t>,</a:t>
            </a:r>
            <a:r>
              <a:rPr lang="en-US" sz="1400" smtClean="0">
                <a:solidFill>
                  <a:srgbClr val="000000"/>
                </a:solidFill>
                <a:latin typeface="Tahoma" charset="0"/>
                <a:ea typeface="ＭＳ Ｐゴシック" charset="0"/>
                <a:cs typeface="ＭＳ Ｐゴシック" charset="0"/>
              </a:rPr>
              <a:t>”</a:t>
            </a:r>
            <a:r>
              <a:rPr lang="en-US" altLang="ja-JP" sz="1400" smtClean="0">
                <a:solidFill>
                  <a:srgbClr val="000000"/>
                </a:solidFill>
                <a:latin typeface="Tahoma" charset="0"/>
                <a:ea typeface="ＭＳ Ｐゴシック" charset="0"/>
                <a:cs typeface="ＭＳ Ｐゴシック" charset="0"/>
              </a:rPr>
              <a:t> ISCA 2012.</a:t>
            </a:r>
            <a:endParaRPr lang="en-US" sz="1400" smtClean="0">
              <a:solidFill>
                <a:srgbClr val="00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38473900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r>
              <a:rPr lang="en-US">
                <a:latin typeface="Garamond" charset="0"/>
                <a:ea typeface="ＭＳ Ｐゴシック" charset="0"/>
                <a:cs typeface="ＭＳ Ｐゴシック" charset="0"/>
              </a:rPr>
              <a:t>Motivation</a:t>
            </a:r>
          </a:p>
        </p:txBody>
      </p:sp>
      <p:sp>
        <p:nvSpPr>
          <p:cNvPr id="3" name="Content Placeholder 2"/>
          <p:cNvSpPr>
            <a:spLocks noGrp="1"/>
          </p:cNvSpPr>
          <p:nvPr>
            <p:ph idx="1"/>
          </p:nvPr>
        </p:nvSpPr>
        <p:spPr/>
        <p:txBody>
          <a:bodyPr/>
          <a:lstStyle/>
          <a:p>
            <a:r>
              <a:rPr lang="en-US">
                <a:latin typeface="Tahoma" charset="0"/>
                <a:ea typeface="ＭＳ Ｐゴシック" charset="0"/>
                <a:cs typeface="ＭＳ Ｐゴシック" charset="0"/>
              </a:rPr>
              <a:t>Past works require </a:t>
            </a:r>
            <a:r>
              <a:rPr lang="en-US">
                <a:solidFill>
                  <a:srgbClr val="FF0000"/>
                </a:solidFill>
                <a:latin typeface="Tahoma" charset="0"/>
                <a:ea typeface="ＭＳ Ｐゴシック" charset="0"/>
                <a:cs typeface="ＭＳ Ｐゴシック" charset="0"/>
              </a:rPr>
              <a:t>accurate and reliable measurement of retention time of each DRAM row</a:t>
            </a:r>
          </a:p>
          <a:p>
            <a:pPr lvl="1"/>
            <a:r>
              <a:rPr lang="en-US">
                <a:latin typeface="Tahoma" charset="0"/>
                <a:ea typeface="ＭＳ Ｐゴシック" charset="0"/>
                <a:cs typeface="ＭＳ Ｐゴシック" charset="0"/>
              </a:rPr>
              <a:t>To maintain data integrity while reducing refreshes</a:t>
            </a:r>
            <a:endParaRPr lang="en-US">
              <a:solidFill>
                <a:srgbClr val="FF0000"/>
              </a:solidFill>
              <a:latin typeface="Tahoma" charset="0"/>
              <a:ea typeface="ＭＳ Ｐゴシック" charset="0"/>
              <a:cs typeface="ＭＳ Ｐゴシック" charset="0"/>
            </a:endParaRP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Assumption: worst-case retention time of each row can be determined and stays the same at a given temperature</a:t>
            </a:r>
          </a:p>
          <a:p>
            <a:pPr lvl="1"/>
            <a:r>
              <a:rPr lang="en-US">
                <a:latin typeface="Tahoma" charset="0"/>
                <a:ea typeface="ＭＳ Ｐゴシック" charset="0"/>
              </a:rPr>
              <a:t>Some works propose writing all 1’s and 0’s to a row, and measuring the time before data corruption</a:t>
            </a:r>
          </a:p>
          <a:p>
            <a:pPr lvl="1"/>
            <a:endParaRPr lang="en-US">
              <a:latin typeface="Tahoma" charset="0"/>
              <a:ea typeface="ＭＳ Ｐゴシック" charset="0"/>
            </a:endParaRPr>
          </a:p>
          <a:p>
            <a:r>
              <a:rPr lang="en-US">
                <a:latin typeface="Tahoma" charset="0"/>
                <a:ea typeface="ＭＳ Ｐゴシック" charset="0"/>
                <a:cs typeface="ＭＳ Ｐゴシック" charset="0"/>
              </a:rPr>
              <a:t>Question:</a:t>
            </a:r>
          </a:p>
          <a:p>
            <a:pPr lvl="1"/>
            <a:r>
              <a:rPr lang="en-US">
                <a:latin typeface="Tahoma" charset="0"/>
                <a:ea typeface="ＭＳ Ｐゴシック" charset="0"/>
              </a:rPr>
              <a:t>Can we reliably and accurately determine retention times of all DRAM rows?</a:t>
            </a:r>
          </a:p>
          <a:p>
            <a:pPr lvl="1"/>
            <a:endParaRPr lang="en-US">
              <a:latin typeface="Tahoma" charset="0"/>
              <a:ea typeface="ＭＳ Ｐゴシック" charset="0"/>
            </a:endParaRPr>
          </a:p>
        </p:txBody>
      </p:sp>
      <p:sp>
        <p:nvSpPr>
          <p:cNvPr id="2191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4A5F9D-619B-7445-8520-64E835C15561}" type="slidenum">
              <a:rPr lang="en-US" sz="1600">
                <a:solidFill>
                  <a:srgbClr val="000000"/>
                </a:solidFill>
                <a:latin typeface="Garamond" charset="0"/>
              </a:rPr>
              <a:pPr eaLnBrk="1" hangingPunct="1"/>
              <a:t>125</a:t>
            </a:fld>
            <a:endParaRPr lang="en-US" sz="1600">
              <a:solidFill>
                <a:srgbClr val="000000"/>
              </a:solidFill>
              <a:latin typeface="Garamond" charset="0"/>
            </a:endParaRPr>
          </a:p>
        </p:txBody>
      </p:sp>
    </p:spTree>
    <p:extLst>
      <p:ext uri="{BB962C8B-B14F-4D97-AF65-F5344CB8AC3E}">
        <p14:creationId xmlns:p14="http://schemas.microsoft.com/office/powerpoint/2010/main" val="9144960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20162"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solidFill>
                  <a:srgbClr val="0000FF"/>
                </a:solidFill>
                <a:latin typeface="Tahoma" charset="0"/>
                <a:ea typeface="ＭＳ Ｐゴシック" charset="0"/>
                <a:cs typeface="ＭＳ Ｐゴシック" charset="0"/>
              </a:rPr>
              <a:t>Challenges and Our Goal</a:t>
            </a:r>
          </a:p>
          <a:p>
            <a:pPr eaLnBrk="1" hangingPunct="1"/>
            <a:r>
              <a:rPr lang="en-US">
                <a:latin typeface="Tahoma" charset="0"/>
                <a:ea typeface="ＭＳ Ｐゴシック" charset="0"/>
                <a:cs typeface="ＭＳ Ｐゴシック" charset="0"/>
              </a:rPr>
              <a:t>DRAM Characterization Methodology</a:t>
            </a:r>
          </a:p>
          <a:p>
            <a:pPr eaLnBrk="1" hangingPunct="1"/>
            <a:r>
              <a:rPr lang="en-US">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latin typeface="Tahoma" charset="0"/>
                <a:ea typeface="ＭＳ Ｐゴシック" charset="0"/>
                <a:cs typeface="ＭＳ Ｐゴシック" charset="0"/>
              </a:rPr>
              <a:t>Data Pattern Dependence: Analysis and Implications</a:t>
            </a:r>
          </a:p>
          <a:p>
            <a:pPr eaLnBrk="1" hangingPunct="1"/>
            <a:r>
              <a:rPr lang="en-US">
                <a:latin typeface="Tahoma" charset="0"/>
                <a:ea typeface="ＭＳ Ｐゴシック" charset="0"/>
                <a:cs typeface="ＭＳ Ｐゴシック" charset="0"/>
              </a:rPr>
              <a:t>Variable Retention Time: Analysis and Implications</a:t>
            </a:r>
          </a:p>
          <a:p>
            <a:pPr eaLnBrk="1" hangingPunct="1"/>
            <a:r>
              <a:rPr lang="en-US">
                <a:latin typeface="Tahoma" charset="0"/>
                <a:ea typeface="ＭＳ Ｐゴシック" charset="0"/>
                <a:cs typeface="ＭＳ Ｐゴシック" charset="0"/>
              </a:rPr>
              <a:t>Conclusions</a:t>
            </a:r>
          </a:p>
        </p:txBody>
      </p:sp>
      <p:sp>
        <p:nvSpPr>
          <p:cNvPr id="220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32A075-2C15-C64E-BA67-80B9A31E90BF}" type="slidenum">
              <a:rPr lang="en-US" sz="1600">
                <a:solidFill>
                  <a:srgbClr val="000000"/>
                </a:solidFill>
                <a:latin typeface="Garamond" charset="0"/>
              </a:rPr>
              <a:pPr eaLnBrk="1" hangingPunct="1"/>
              <a:t>126</a:t>
            </a:fld>
            <a:endParaRPr lang="en-US" sz="1600">
              <a:solidFill>
                <a:srgbClr val="000000"/>
              </a:solidFill>
              <a:latin typeface="Garamond" charset="0"/>
            </a:endParaRPr>
          </a:p>
        </p:txBody>
      </p:sp>
    </p:spTree>
    <p:extLst>
      <p:ext uri="{BB962C8B-B14F-4D97-AF65-F5344CB8AC3E}">
        <p14:creationId xmlns:p14="http://schemas.microsoft.com/office/powerpoint/2010/main" val="14251073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1"/>
          <p:cNvSpPr>
            <a:spLocks noGrp="1"/>
          </p:cNvSpPr>
          <p:nvPr>
            <p:ph type="title"/>
          </p:nvPr>
        </p:nvSpPr>
        <p:spPr>
          <a:xfrm>
            <a:off x="152400" y="152400"/>
            <a:ext cx="8991600" cy="884238"/>
          </a:xfrm>
        </p:spPr>
        <p:txBody>
          <a:bodyPr/>
          <a:lstStyle/>
          <a:p>
            <a:r>
              <a:rPr lang="en-US">
                <a:latin typeface="Garamond" charset="0"/>
                <a:ea typeface="ＭＳ Ｐゴシック" charset="0"/>
                <a:cs typeface="ＭＳ Ｐゴシック" charset="0"/>
              </a:rPr>
              <a:t>Two Challenges to Retention Time Profiling</a:t>
            </a:r>
          </a:p>
        </p:txBody>
      </p:sp>
      <p:sp>
        <p:nvSpPr>
          <p:cNvPr id="3" name="Content Placeholder 2"/>
          <p:cNvSpPr>
            <a:spLocks noGrp="1"/>
          </p:cNvSpPr>
          <p:nvPr>
            <p:ph idx="1"/>
          </p:nvPr>
        </p:nvSpPr>
        <p:spPr>
          <a:xfrm>
            <a:off x="238125" y="1095375"/>
            <a:ext cx="8905875" cy="5153025"/>
          </a:xfrm>
        </p:spPr>
        <p:txBody>
          <a:bodyPr/>
          <a:lstStyle/>
          <a:p>
            <a:pPr>
              <a:defRPr/>
            </a:pPr>
            <a:r>
              <a:rPr lang="en-US" dirty="0" smtClean="0">
                <a:solidFill>
                  <a:srgbClr val="FF0000"/>
                </a:solidFill>
                <a:latin typeface="Tahoma" charset="0"/>
                <a:ea typeface="ＭＳ Ｐゴシック" charset="0"/>
                <a:cs typeface="ＭＳ Ｐゴシック" charset="0"/>
              </a:rPr>
              <a:t>Data </a:t>
            </a:r>
            <a:r>
              <a:rPr lang="en-US" dirty="0">
                <a:solidFill>
                  <a:srgbClr val="FF0000"/>
                </a:solidFill>
                <a:latin typeface="Tahoma" charset="0"/>
                <a:ea typeface="ＭＳ Ｐゴシック" charset="0"/>
                <a:cs typeface="ＭＳ Ｐゴシック" charset="0"/>
              </a:rPr>
              <a:t>Pattern Dependence (DPD</a:t>
            </a:r>
            <a:r>
              <a:rPr lang="en-US" dirty="0" smtClean="0">
                <a:solidFill>
                  <a:srgbClr val="FF0000"/>
                </a:solidFill>
                <a:latin typeface="Tahoma" charset="0"/>
                <a:ea typeface="ＭＳ Ｐゴシック" charset="0"/>
                <a:cs typeface="ＭＳ Ｐゴシック" charset="0"/>
              </a:rPr>
              <a:t>) </a:t>
            </a:r>
            <a:r>
              <a:rPr lang="en-US" dirty="0" smtClean="0">
                <a:latin typeface="Tahoma" charset="0"/>
                <a:ea typeface="ＭＳ Ｐゴシック" charset="0"/>
                <a:cs typeface="ＭＳ Ｐゴシック" charset="0"/>
              </a:rPr>
              <a:t>of retention time</a:t>
            </a:r>
          </a:p>
          <a:p>
            <a:pPr>
              <a:defRPr/>
            </a:pPr>
            <a:endParaRPr lang="en-US" dirty="0">
              <a:solidFill>
                <a:srgbClr val="FF0000"/>
              </a:solidFill>
              <a:latin typeface="Tahoma" charset="0"/>
              <a:ea typeface="ＭＳ Ｐゴシック" charset="0"/>
              <a:cs typeface="ＭＳ Ｐゴシック" charset="0"/>
            </a:endParaRPr>
          </a:p>
          <a:p>
            <a:pPr>
              <a:defRPr/>
            </a:pPr>
            <a:endParaRPr lang="en-US" dirty="0" smtClean="0">
              <a:solidFill>
                <a:srgbClr val="FF0000"/>
              </a:solidFill>
              <a:latin typeface="Tahoma" charset="0"/>
              <a:ea typeface="ＭＳ Ｐゴシック" charset="0"/>
              <a:cs typeface="ＭＳ Ｐゴシック" charset="0"/>
            </a:endParaRPr>
          </a:p>
          <a:p>
            <a:pPr>
              <a:defRPr/>
            </a:pPr>
            <a:endParaRPr lang="en-US" dirty="0">
              <a:solidFill>
                <a:srgbClr val="FF0000"/>
              </a:solidFill>
              <a:latin typeface="Tahoma" charset="0"/>
              <a:ea typeface="ＭＳ Ｐゴシック" charset="0"/>
              <a:cs typeface="ＭＳ Ｐゴシック" charset="0"/>
            </a:endParaRPr>
          </a:p>
          <a:p>
            <a:pPr marL="0" indent="0">
              <a:buFont typeface="Wingdings" charset="0"/>
              <a:buNone/>
              <a:defRPr/>
            </a:pPr>
            <a:endParaRPr lang="en-US" dirty="0">
              <a:solidFill>
                <a:srgbClr val="FF0000"/>
              </a:solidFill>
              <a:latin typeface="Tahoma" charset="0"/>
              <a:ea typeface="ＭＳ Ｐゴシック" charset="0"/>
              <a:cs typeface="ＭＳ Ｐゴシック" charset="0"/>
            </a:endParaRPr>
          </a:p>
          <a:p>
            <a:pPr>
              <a:defRPr/>
            </a:pPr>
            <a:r>
              <a:rPr lang="en-US" dirty="0" smtClean="0">
                <a:solidFill>
                  <a:srgbClr val="FF0000"/>
                </a:solidFill>
                <a:latin typeface="Tahoma" charset="0"/>
                <a:ea typeface="ＭＳ Ｐゴシック" charset="0"/>
                <a:cs typeface="ＭＳ Ｐゴシック" charset="0"/>
              </a:rPr>
              <a:t>Variable Retention Time (VRT) </a:t>
            </a:r>
            <a:r>
              <a:rPr lang="en-US" dirty="0" smtClean="0">
                <a:solidFill>
                  <a:srgbClr val="000000"/>
                </a:solidFill>
                <a:latin typeface="Tahoma" charset="0"/>
                <a:ea typeface="ＭＳ Ｐゴシック" charset="0"/>
                <a:cs typeface="ＭＳ Ｐゴシック" charset="0"/>
              </a:rPr>
              <a:t>phenomenon</a:t>
            </a:r>
            <a:endParaRPr lang="en-US" dirty="0">
              <a:solidFill>
                <a:srgbClr val="000000"/>
              </a:solidFill>
              <a:latin typeface="Tahoma" charset="0"/>
              <a:ea typeface="ＭＳ Ｐゴシック" charset="0"/>
              <a:cs typeface="ＭＳ Ｐゴシック" charset="0"/>
            </a:endParaRPr>
          </a:p>
        </p:txBody>
      </p:sp>
      <p:sp>
        <p:nvSpPr>
          <p:cNvPr id="2222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891F55-08D4-DA47-8742-CDA41BFC16A8}" type="slidenum">
              <a:rPr lang="en-US" sz="1600">
                <a:solidFill>
                  <a:srgbClr val="000000"/>
                </a:solidFill>
                <a:latin typeface="Garamond" charset="0"/>
              </a:rPr>
              <a:pPr eaLnBrk="1" hangingPunct="1"/>
              <a:t>127</a:t>
            </a:fld>
            <a:endParaRPr lang="en-US" sz="1600">
              <a:solidFill>
                <a:srgbClr val="000000"/>
              </a:solidFill>
              <a:latin typeface="Garamond" charset="0"/>
            </a:endParaRPr>
          </a:p>
        </p:txBody>
      </p:sp>
    </p:spTree>
    <p:extLst>
      <p:ext uri="{BB962C8B-B14F-4D97-AF65-F5344CB8AC3E}">
        <p14:creationId xmlns:p14="http://schemas.microsoft.com/office/powerpoint/2010/main" val="20227147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nvPr>
        </p:nvSpPr>
        <p:spPr>
          <a:xfrm>
            <a:off x="152400" y="152400"/>
            <a:ext cx="8991600" cy="884238"/>
          </a:xfrm>
        </p:spPr>
        <p:txBody>
          <a:bodyPr/>
          <a:lstStyle/>
          <a:p>
            <a:r>
              <a:rPr lang="en-US">
                <a:latin typeface="Garamond" charset="0"/>
                <a:ea typeface="ＭＳ Ｐゴシック" charset="0"/>
                <a:cs typeface="ＭＳ Ｐゴシック" charset="0"/>
              </a:rPr>
              <a:t>Two Challenges to Retention Time Profiling</a:t>
            </a:r>
          </a:p>
        </p:txBody>
      </p:sp>
      <p:sp>
        <p:nvSpPr>
          <p:cNvPr id="3" name="Content Placeholder 2"/>
          <p:cNvSpPr>
            <a:spLocks noGrp="1"/>
          </p:cNvSpPr>
          <p:nvPr>
            <p:ph idx="1"/>
          </p:nvPr>
        </p:nvSpPr>
        <p:spPr>
          <a:xfrm>
            <a:off x="165100" y="1095375"/>
            <a:ext cx="8978900" cy="5153025"/>
          </a:xfrm>
        </p:spPr>
        <p:txBody>
          <a:bodyPr/>
          <a:lstStyle/>
          <a:p>
            <a:r>
              <a:rPr lang="en-US">
                <a:solidFill>
                  <a:srgbClr val="FF0000"/>
                </a:solidFill>
                <a:latin typeface="Tahoma" charset="0"/>
                <a:ea typeface="ＭＳ Ｐゴシック" charset="0"/>
                <a:cs typeface="ＭＳ Ｐゴシック" charset="0"/>
              </a:rPr>
              <a:t>Challenge 1: Data Pattern Dependence (DPD)</a:t>
            </a:r>
          </a:p>
          <a:p>
            <a:pPr lvl="1"/>
            <a:r>
              <a:rPr lang="en-US">
                <a:solidFill>
                  <a:srgbClr val="0000FF"/>
                </a:solidFill>
                <a:latin typeface="Tahoma" charset="0"/>
                <a:ea typeface="ＭＳ Ｐゴシック" charset="0"/>
              </a:rPr>
              <a:t>Retention time of a DRAM cell depends on its value and the values of cells nearby it</a:t>
            </a:r>
          </a:p>
          <a:p>
            <a:pPr lvl="1"/>
            <a:endParaRPr lang="en-US" sz="1800">
              <a:latin typeface="Tahoma" charset="0"/>
              <a:ea typeface="ＭＳ Ｐゴシック" charset="0"/>
            </a:endParaRPr>
          </a:p>
          <a:p>
            <a:pPr lvl="1"/>
            <a:r>
              <a:rPr lang="en-US">
                <a:latin typeface="Tahoma" charset="0"/>
                <a:ea typeface="ＭＳ Ｐゴシック" charset="0"/>
              </a:rPr>
              <a:t>When a row is activated, all bitlines are perturbed simultaneously</a:t>
            </a:r>
          </a:p>
        </p:txBody>
      </p:sp>
      <p:sp>
        <p:nvSpPr>
          <p:cNvPr id="223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4A5B4C-2C23-AE4C-AA19-62EDAF79CD73}" type="slidenum">
              <a:rPr lang="en-US" sz="1600">
                <a:solidFill>
                  <a:srgbClr val="000000"/>
                </a:solidFill>
                <a:latin typeface="Garamond" charset="0"/>
              </a:rPr>
              <a:pPr eaLnBrk="1" hangingPunct="1"/>
              <a:t>128</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5963" y="3071813"/>
            <a:ext cx="5532437"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540000" y="3444875"/>
            <a:ext cx="4564063" cy="214313"/>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7" name="Oval 6"/>
          <p:cNvSpPr/>
          <p:nvPr/>
        </p:nvSpPr>
        <p:spPr>
          <a:xfrm>
            <a:off x="4137025" y="3168650"/>
            <a:ext cx="188913" cy="1735138"/>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8" name="Oval 7"/>
          <p:cNvSpPr/>
          <p:nvPr/>
        </p:nvSpPr>
        <p:spPr>
          <a:xfrm>
            <a:off x="2894013" y="3170238"/>
            <a:ext cx="187325" cy="1735137"/>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9" name="Oval 8"/>
          <p:cNvSpPr/>
          <p:nvPr/>
        </p:nvSpPr>
        <p:spPr>
          <a:xfrm>
            <a:off x="5737225" y="3171825"/>
            <a:ext cx="187325" cy="1735138"/>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0" name="Rectangle 9"/>
          <p:cNvSpPr>
            <a:spLocks noChangeArrowheads="1"/>
          </p:cNvSpPr>
          <p:nvPr/>
        </p:nvSpPr>
        <p:spPr bwMode="auto">
          <a:xfrm>
            <a:off x="2530475" y="3352800"/>
            <a:ext cx="5051425" cy="1249363"/>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dirty="0">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16911421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0" grpId="1"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 y="995363"/>
            <a:ext cx="8978900" cy="5153025"/>
          </a:xfrm>
        </p:spPr>
        <p:txBody>
          <a:bodyPr/>
          <a:lstStyle/>
          <a:p>
            <a:pPr>
              <a:defRPr/>
            </a:pPr>
            <a:r>
              <a:rPr lang="en-US" sz="2000" dirty="0" smtClean="0">
                <a:latin typeface="Tahoma" charset="0"/>
                <a:ea typeface="ＭＳ Ｐゴシック" charset="0"/>
              </a:rPr>
              <a:t>Electrical noise on the </a:t>
            </a:r>
            <a:r>
              <a:rPr lang="en-US" sz="2000" dirty="0" err="1" smtClean="0">
                <a:latin typeface="Tahoma" charset="0"/>
                <a:ea typeface="ＭＳ Ｐゴシック" charset="0"/>
              </a:rPr>
              <a:t>bitline</a:t>
            </a:r>
            <a:r>
              <a:rPr lang="en-US" sz="2000" dirty="0">
                <a:latin typeface="Tahoma" charset="0"/>
                <a:ea typeface="ＭＳ Ｐゴシック" charset="0"/>
              </a:rPr>
              <a:t> </a:t>
            </a:r>
            <a:r>
              <a:rPr lang="en-US" sz="2000" dirty="0" smtClean="0">
                <a:latin typeface="Tahoma" charset="0"/>
                <a:ea typeface="ＭＳ Ｐゴシック" charset="0"/>
              </a:rPr>
              <a:t>affects reliable sensing of a DRAM cell</a:t>
            </a:r>
          </a:p>
          <a:p>
            <a:pPr>
              <a:defRPr/>
            </a:pPr>
            <a:r>
              <a:rPr lang="en-US" sz="2000" dirty="0" smtClean="0">
                <a:latin typeface="Tahoma" charset="0"/>
                <a:ea typeface="ＭＳ Ｐゴシック" charset="0"/>
              </a:rPr>
              <a:t>The magnitude of this noise is affected by values of nearby cells via</a:t>
            </a:r>
          </a:p>
          <a:p>
            <a:pPr lvl="1">
              <a:defRPr/>
            </a:pPr>
            <a:r>
              <a:rPr lang="en-US" sz="2000" dirty="0" err="1" smtClean="0">
                <a:latin typeface="Tahoma" charset="0"/>
                <a:ea typeface="ＭＳ Ｐゴシック" charset="0"/>
              </a:rPr>
              <a:t>Bitline-bitline</a:t>
            </a:r>
            <a:r>
              <a:rPr lang="en-US" sz="2000" dirty="0" smtClean="0">
                <a:latin typeface="Tahoma" charset="0"/>
                <a:ea typeface="ＭＳ Ｐゴシック" charset="0"/>
              </a:rPr>
              <a:t> coupling </a:t>
            </a:r>
            <a:r>
              <a:rPr lang="en-US" sz="2000" dirty="0" smtClean="0">
                <a:latin typeface="Tahoma" charset="0"/>
                <a:ea typeface="ＭＳ Ｐゴシック" charset="0"/>
                <a:sym typeface="Wingdings" charset="0"/>
              </a:rPr>
              <a:t> electrical coupling between adjacent </a:t>
            </a:r>
            <a:r>
              <a:rPr lang="en-US" sz="2000" dirty="0" err="1" smtClean="0">
                <a:latin typeface="Tahoma" charset="0"/>
                <a:ea typeface="ＭＳ Ｐゴシック" charset="0"/>
                <a:sym typeface="Wingdings" charset="0"/>
              </a:rPr>
              <a:t>bitlines</a:t>
            </a:r>
            <a:endParaRPr lang="en-US" sz="2000" dirty="0" smtClean="0">
              <a:latin typeface="Tahoma" charset="0"/>
              <a:ea typeface="ＭＳ Ｐゴシック" charset="0"/>
            </a:endParaRPr>
          </a:p>
          <a:p>
            <a:pPr lvl="1">
              <a:defRPr/>
            </a:pPr>
            <a:r>
              <a:rPr lang="en-US" sz="2000" dirty="0" err="1" smtClean="0">
                <a:latin typeface="Tahoma" charset="0"/>
                <a:ea typeface="ＭＳ Ｐゴシック" charset="0"/>
              </a:rPr>
              <a:t>Bitline-wordline</a:t>
            </a:r>
            <a:r>
              <a:rPr lang="en-US" sz="2000" dirty="0" smtClean="0">
                <a:latin typeface="Tahoma" charset="0"/>
                <a:ea typeface="ＭＳ Ｐゴシック" charset="0"/>
              </a:rPr>
              <a:t> coupling </a:t>
            </a:r>
            <a:r>
              <a:rPr lang="en-US" sz="2000" dirty="0" smtClean="0">
                <a:latin typeface="Tahoma" charset="0"/>
                <a:ea typeface="ＭＳ Ｐゴシック" charset="0"/>
                <a:sym typeface="Wingdings" charset="0"/>
              </a:rPr>
              <a:t> electrical coupling between each </a:t>
            </a:r>
            <a:r>
              <a:rPr lang="en-US" sz="2000" dirty="0" err="1" smtClean="0">
                <a:latin typeface="Tahoma" charset="0"/>
                <a:ea typeface="ＭＳ Ｐゴシック" charset="0"/>
                <a:sym typeface="Wingdings" charset="0"/>
              </a:rPr>
              <a:t>bitline</a:t>
            </a:r>
            <a:r>
              <a:rPr lang="en-US" sz="2000" dirty="0" smtClean="0">
                <a:latin typeface="Tahoma" charset="0"/>
                <a:ea typeface="ＭＳ Ｐゴシック" charset="0"/>
                <a:sym typeface="Wingdings" charset="0"/>
              </a:rPr>
              <a:t> and the activated </a:t>
            </a:r>
            <a:r>
              <a:rPr lang="en-US" sz="2000" dirty="0" err="1" smtClean="0">
                <a:latin typeface="Tahoma" charset="0"/>
                <a:ea typeface="ＭＳ Ｐゴシック" charset="0"/>
                <a:sym typeface="Wingdings" charset="0"/>
              </a:rPr>
              <a:t>wordline</a:t>
            </a:r>
            <a:endParaRPr lang="en-US" sz="2000" dirty="0" smtClean="0">
              <a:latin typeface="Tahoma" charset="0"/>
              <a:ea typeface="ＭＳ Ｐゴシック" charset="0"/>
              <a:sym typeface="Wingdings" charset="0"/>
            </a:endParaRPr>
          </a:p>
          <a:p>
            <a:pPr lvl="1">
              <a:defRPr/>
            </a:pPr>
            <a:endParaRPr lang="en-US" sz="2000" dirty="0">
              <a:latin typeface="Tahoma" charset="0"/>
              <a:ea typeface="ＭＳ Ｐゴシック" charset="0"/>
              <a:sym typeface="Wingdings" charset="0"/>
            </a:endParaRPr>
          </a:p>
          <a:p>
            <a:pPr lvl="1">
              <a:defRPr/>
            </a:pPr>
            <a:endParaRPr lang="en-US" sz="2000" dirty="0" smtClean="0">
              <a:latin typeface="Tahoma" charset="0"/>
              <a:ea typeface="ＭＳ Ｐゴシック" charset="0"/>
              <a:sym typeface="Wingdings" charset="0"/>
            </a:endParaRPr>
          </a:p>
          <a:p>
            <a:pPr lvl="1">
              <a:defRPr/>
            </a:pPr>
            <a:endParaRPr lang="en-US" sz="2000" dirty="0">
              <a:latin typeface="Tahoma" charset="0"/>
              <a:ea typeface="ＭＳ Ｐゴシック" charset="0"/>
              <a:sym typeface="Wingdings" charset="0"/>
            </a:endParaRPr>
          </a:p>
          <a:p>
            <a:pPr lvl="1">
              <a:defRPr/>
            </a:pPr>
            <a:endParaRPr lang="en-US" sz="2000" dirty="0" smtClean="0">
              <a:latin typeface="Tahoma" charset="0"/>
              <a:ea typeface="ＭＳ Ｐゴシック" charset="0"/>
              <a:sym typeface="Wingdings" charset="0"/>
            </a:endParaRPr>
          </a:p>
          <a:p>
            <a:pPr>
              <a:defRPr/>
            </a:pPr>
            <a:r>
              <a:rPr lang="en-US" dirty="0">
                <a:solidFill>
                  <a:srgbClr val="FF0000"/>
                </a:solidFill>
                <a:latin typeface="Tahoma" charset="0"/>
                <a:ea typeface="ＭＳ Ｐゴシック" charset="0"/>
              </a:rPr>
              <a:t>R</a:t>
            </a:r>
            <a:r>
              <a:rPr lang="en-US" dirty="0" smtClean="0">
                <a:solidFill>
                  <a:srgbClr val="FF0000"/>
                </a:solidFill>
                <a:latin typeface="Tahoma" charset="0"/>
                <a:ea typeface="ＭＳ Ｐゴシック" charset="0"/>
              </a:rPr>
              <a:t>etention time of a cell depends on data patterns stored in nearby cells </a:t>
            </a:r>
          </a:p>
          <a:p>
            <a:pPr marL="0" indent="0">
              <a:buFont typeface="Wingdings" charset="0"/>
              <a:buNone/>
              <a:defRPr/>
            </a:pPr>
            <a:r>
              <a:rPr lang="en-US" sz="2100" dirty="0" smtClean="0">
                <a:solidFill>
                  <a:srgbClr val="FF0000"/>
                </a:solidFill>
                <a:latin typeface="Tahoma" charset="0"/>
                <a:ea typeface="ＭＳ Ｐゴシック" charset="0"/>
                <a:sym typeface="Wingdings" charset="0"/>
              </a:rPr>
              <a:t>     need to find the worst data pattern to find worst-case retention time</a:t>
            </a:r>
            <a:endParaRPr lang="en-US" sz="2100" dirty="0" smtClean="0">
              <a:solidFill>
                <a:srgbClr val="FF0000"/>
              </a:solidFill>
              <a:latin typeface="Tahoma" charset="0"/>
              <a:ea typeface="ＭＳ Ｐゴシック" charset="0"/>
            </a:endParaRPr>
          </a:p>
          <a:p>
            <a:pPr>
              <a:defRPr/>
            </a:pPr>
            <a:endParaRPr lang="en-US" dirty="0">
              <a:latin typeface="Tahoma" charset="0"/>
              <a:ea typeface="ＭＳ Ｐゴシック" charset="0"/>
            </a:endParaRPr>
          </a:p>
        </p:txBody>
      </p:sp>
      <p:sp>
        <p:nvSpPr>
          <p:cNvPr id="224258" name="Title 1"/>
          <p:cNvSpPr>
            <a:spLocks noGrp="1"/>
          </p:cNvSpPr>
          <p:nvPr>
            <p:ph type="title"/>
          </p:nvPr>
        </p:nvSpPr>
        <p:spPr>
          <a:xfrm>
            <a:off x="152400" y="152400"/>
            <a:ext cx="8991600" cy="884238"/>
          </a:xfrm>
        </p:spPr>
        <p:txBody>
          <a:bodyPr/>
          <a:lstStyle/>
          <a:p>
            <a:r>
              <a:rPr lang="en-US">
                <a:latin typeface="Garamond" charset="0"/>
                <a:ea typeface="ＭＳ Ｐゴシック" charset="0"/>
                <a:cs typeface="ＭＳ Ｐゴシック" charset="0"/>
              </a:rPr>
              <a:t>Data Pattern Dependence</a:t>
            </a:r>
          </a:p>
        </p:txBody>
      </p:sp>
      <p:sp>
        <p:nvSpPr>
          <p:cNvPr id="224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3944D6-5487-C24D-A0AC-57CC9F794F37}" type="slidenum">
              <a:rPr lang="en-US" sz="1600">
                <a:solidFill>
                  <a:srgbClr val="000000"/>
                </a:solidFill>
                <a:latin typeface="Garamond" charset="0"/>
              </a:rPr>
              <a:pPr eaLnBrk="1" hangingPunct="1"/>
              <a:t>129</a:t>
            </a:fld>
            <a:endParaRPr lang="en-US" sz="1600">
              <a:solidFill>
                <a:srgbClr val="000000"/>
              </a:solidFill>
              <a:latin typeface="Garamond"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5963" y="3071813"/>
            <a:ext cx="5532437"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137025" y="3168650"/>
            <a:ext cx="188913" cy="1735138"/>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8" name="Oval 7"/>
          <p:cNvSpPr/>
          <p:nvPr/>
        </p:nvSpPr>
        <p:spPr>
          <a:xfrm>
            <a:off x="5735638" y="3170238"/>
            <a:ext cx="187325" cy="173513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9" name="Oval 8"/>
          <p:cNvSpPr/>
          <p:nvPr/>
        </p:nvSpPr>
        <p:spPr>
          <a:xfrm>
            <a:off x="2895600" y="3171825"/>
            <a:ext cx="187325" cy="173513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0" name="Oval 9"/>
          <p:cNvSpPr/>
          <p:nvPr/>
        </p:nvSpPr>
        <p:spPr>
          <a:xfrm>
            <a:off x="2540000" y="3444875"/>
            <a:ext cx="4564063" cy="21431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Tree>
    <p:extLst>
      <p:ext uri="{BB962C8B-B14F-4D97-AF65-F5344CB8AC3E}">
        <p14:creationId xmlns:p14="http://schemas.microsoft.com/office/powerpoint/2010/main" val="3187378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2"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3" nodeType="clickEffect">
                                  <p:stCondLst>
                                    <p:cond delay="0"/>
                                  </p:stCondLst>
                                  <p:childTnLst>
                                    <p:set>
                                      <p:cBhvr>
                                        <p:cTn id="40" dur="1" fill="hold">
                                          <p:stCondLst>
                                            <p:cond delay="0"/>
                                          </p:stCondLst>
                                        </p:cTn>
                                        <p:tgtEl>
                                          <p:spTgt spid="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nodeType="click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P spid="8" grpId="0" animBg="1"/>
      <p:bldP spid="8" grpId="1" animBg="1"/>
      <p:bldP spid="9" grpId="0" animBg="1"/>
      <p:bldP spid="9" grpId="1" animBg="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8915400" cy="1066800"/>
          </a:xfrm>
        </p:spPr>
        <p:txBody>
          <a:bodyPr/>
          <a:lstStyle/>
          <a:p>
            <a:r>
              <a:rPr lang="en-US" dirty="0" smtClean="0">
                <a:latin typeface="Garamond" charset="0"/>
                <a:ea typeface="ＭＳ Ｐゴシック" charset="0"/>
                <a:cs typeface="ＭＳ Ｐゴシック" charset="0"/>
              </a:rPr>
              <a:t>Solution 1: Tolerate DRAM</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107504" y="897632"/>
            <a:ext cx="9036496" cy="5339680"/>
          </a:xfrm>
        </p:spPr>
        <p:txBody>
          <a:bodyPr/>
          <a:lstStyle/>
          <a:p>
            <a:pPr eaLnBrk="1" hangingPunct="1"/>
            <a:r>
              <a:rPr lang="en-US" dirty="0" smtClean="0">
                <a:solidFill>
                  <a:srgbClr val="000000"/>
                </a:solidFill>
                <a:latin typeface="Tahoma" charset="0"/>
                <a:ea typeface="ＭＳ Ｐゴシック" charset="0"/>
                <a:cs typeface="ＭＳ Ｐゴシック" charset="0"/>
              </a:rPr>
              <a:t>Overcome DRAM shortcomings with</a:t>
            </a:r>
          </a:p>
          <a:p>
            <a:pPr lvl="1" eaLnBrk="1" hangingPunct="1"/>
            <a:r>
              <a:rPr lang="en-US" dirty="0" smtClean="0">
                <a:solidFill>
                  <a:srgbClr val="000000"/>
                </a:solidFill>
                <a:latin typeface="Tahoma" charset="0"/>
                <a:ea typeface="ＭＳ Ｐゴシック" charset="0"/>
                <a:cs typeface="ＭＳ Ｐゴシック" charset="0"/>
              </a:rPr>
              <a:t>System-DRAM co-design</a:t>
            </a:r>
          </a:p>
          <a:p>
            <a:pPr lvl="1" eaLnBrk="1" hangingPunct="1"/>
            <a:r>
              <a:rPr lang="en-US" dirty="0" smtClean="0">
                <a:solidFill>
                  <a:srgbClr val="000000"/>
                </a:solidFill>
                <a:latin typeface="Tahoma" charset="0"/>
                <a:ea typeface="ＭＳ Ｐゴシック" charset="0"/>
                <a:cs typeface="ＭＳ Ｐゴシック" charset="0"/>
              </a:rPr>
              <a:t>Novel DRAM architectures, interface, functions</a:t>
            </a:r>
          </a:p>
          <a:p>
            <a:pPr lvl="1" eaLnBrk="1" hangingPunct="1"/>
            <a:r>
              <a:rPr lang="en-US" dirty="0" smtClean="0">
                <a:solidFill>
                  <a:srgbClr val="000000"/>
                </a:solidFill>
                <a:latin typeface="Tahoma" charset="0"/>
                <a:ea typeface="ＭＳ Ｐゴシック" charset="0"/>
                <a:cs typeface="ＭＳ Ｐゴシック" charset="0"/>
              </a:rPr>
              <a:t>Better waste management (efficient utilization)</a:t>
            </a:r>
          </a:p>
          <a:p>
            <a:pPr lvl="1" eaLnBrk="1" hangingPunct="1"/>
            <a:endParaRPr lang="en-US" sz="900" dirty="0">
              <a:solidFill>
                <a:srgbClr val="000000"/>
              </a:solidFill>
              <a:latin typeface="Tahoma" charset="0"/>
              <a:ea typeface="ＭＳ Ｐゴシック" charset="0"/>
              <a:cs typeface="ＭＳ Ｐゴシック" charset="0"/>
            </a:endParaRPr>
          </a:p>
          <a:p>
            <a:pPr eaLnBrk="1" hangingPunct="1"/>
            <a:r>
              <a:rPr lang="en-US" dirty="0" smtClean="0">
                <a:solidFill>
                  <a:srgbClr val="000000"/>
                </a:solidFill>
                <a:latin typeface="Tahoma" charset="0"/>
                <a:ea typeface="ＭＳ Ｐゴシック" charset="0"/>
                <a:cs typeface="ＭＳ Ｐゴシック" charset="0"/>
              </a:rPr>
              <a:t>Key issues to tackle</a:t>
            </a:r>
          </a:p>
          <a:p>
            <a:pPr lvl="1" eaLnBrk="1" hangingPunct="1"/>
            <a:r>
              <a:rPr lang="en-US" dirty="0" smtClean="0">
                <a:solidFill>
                  <a:srgbClr val="FF0000"/>
                </a:solidFill>
                <a:latin typeface="Tahoma" charset="0"/>
                <a:ea typeface="ＭＳ Ｐゴシック" charset="0"/>
                <a:cs typeface="ＭＳ Ｐゴシック" charset="0"/>
              </a:rPr>
              <a:t>Reduce refresh energy</a:t>
            </a:r>
          </a:p>
          <a:p>
            <a:pPr lvl="1" eaLnBrk="1" hangingPunct="1"/>
            <a:r>
              <a:rPr lang="en-US" dirty="0" smtClean="0">
                <a:solidFill>
                  <a:srgbClr val="FF0000"/>
                </a:solidFill>
                <a:latin typeface="Tahoma" charset="0"/>
                <a:ea typeface="ＭＳ Ｐゴシック" charset="0"/>
                <a:cs typeface="ＭＳ Ｐゴシック" charset="0"/>
              </a:rPr>
              <a:t>Improve bandwidth and latency</a:t>
            </a:r>
          </a:p>
          <a:p>
            <a:pPr lvl="1" eaLnBrk="1" hangingPunct="1"/>
            <a:r>
              <a:rPr lang="en-US" dirty="0" smtClean="0">
                <a:solidFill>
                  <a:srgbClr val="FF0000"/>
                </a:solidFill>
                <a:latin typeface="Tahoma" charset="0"/>
                <a:ea typeface="ＭＳ Ｐゴシック" charset="0"/>
                <a:cs typeface="ＭＳ Ｐゴシック" charset="0"/>
              </a:rPr>
              <a:t>Reduce waste</a:t>
            </a:r>
          </a:p>
          <a:p>
            <a:pPr lvl="1" eaLnBrk="1" hangingPunct="1">
              <a:buClr>
                <a:srgbClr val="3B812F"/>
              </a:buClr>
            </a:pPr>
            <a:r>
              <a:rPr lang="en-US" dirty="0" smtClean="0">
                <a:solidFill>
                  <a:srgbClr val="FF0000"/>
                </a:solidFill>
                <a:latin typeface="Tahoma" charset="0"/>
                <a:ea typeface="ＭＳ Ｐゴシック" charset="0"/>
                <a:cs typeface="ＭＳ Ｐゴシック" charset="0"/>
              </a:rPr>
              <a:t>Enable reliability at low cost</a:t>
            </a:r>
          </a:p>
          <a:p>
            <a:pPr lvl="1" eaLnBrk="1" hangingPunct="1">
              <a:buClr>
                <a:srgbClr val="3B812F"/>
              </a:buClr>
            </a:pPr>
            <a:endParaRPr lang="en-US" sz="1000" dirty="0">
              <a:solidFill>
                <a:srgbClr val="000000"/>
              </a:solidFill>
              <a:latin typeface="Tahoma" charset="0"/>
              <a:ea typeface="ＭＳ Ｐゴシック" charset="0"/>
              <a:cs typeface="ＭＳ Ｐゴシック" charset="0"/>
            </a:endParaRPr>
          </a:p>
          <a:p>
            <a:pPr eaLnBrk="1" hangingPunct="1"/>
            <a:r>
              <a:rPr lang="en-US" sz="1600" dirty="0">
                <a:solidFill>
                  <a:srgbClr val="000000"/>
                </a:solidFill>
                <a:latin typeface="Tahoma" charset="0"/>
                <a:ea typeface="ＭＳ Ｐゴシック" charset="0"/>
                <a:cs typeface="ＭＳ Ｐゴシック" charset="0"/>
              </a:rPr>
              <a:t>Liu, Jaiyen, Veras, Mutlu, “</a:t>
            </a:r>
            <a:r>
              <a:rPr lang="en-US" sz="1600" dirty="0">
                <a:solidFill>
                  <a:srgbClr val="0000FF"/>
                </a:solidFill>
                <a:latin typeface="Tahoma" charset="0"/>
                <a:ea typeface="ＭＳ Ｐゴシック" charset="0"/>
                <a:cs typeface="ＭＳ Ｐゴシック" charset="0"/>
              </a:rPr>
              <a:t>RAIDR: Retention-Aware Intelligent DRAM Refresh</a:t>
            </a:r>
            <a:r>
              <a:rPr lang="en-US" sz="1600" dirty="0">
                <a:solidFill>
                  <a:srgbClr val="000000"/>
                </a:solidFill>
                <a:latin typeface="Tahoma" charset="0"/>
                <a:ea typeface="ＭＳ Ｐゴシック" charset="0"/>
                <a:cs typeface="ＭＳ Ｐゴシック" charset="0"/>
              </a:rPr>
              <a:t>,” ISCA 2012.</a:t>
            </a:r>
          </a:p>
          <a:p>
            <a:pPr eaLnBrk="1" hangingPunct="1"/>
            <a:r>
              <a:rPr lang="en-US" sz="1600" dirty="0">
                <a:solidFill>
                  <a:srgbClr val="000000"/>
                </a:solidFill>
                <a:latin typeface="Tahoma" charset="0"/>
                <a:ea typeface="ＭＳ Ｐゴシック" charset="0"/>
                <a:cs typeface="ＭＳ Ｐゴシック" charset="0"/>
              </a:rPr>
              <a:t>Kim, Seshadri, </a:t>
            </a:r>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A Case for Exploiting Subarray-Level Parallelism in DRAM</a:t>
            </a:r>
            <a:r>
              <a:rPr lang="en-US" sz="1600" dirty="0">
                <a:solidFill>
                  <a:srgbClr val="000000"/>
                </a:solidFill>
                <a:latin typeface="Tahoma" charset="0"/>
                <a:ea typeface="ＭＳ Ｐゴシック" charset="0"/>
                <a:cs typeface="ＭＳ Ｐゴシック" charset="0"/>
              </a:rPr>
              <a:t>,” ISCA 2012</a:t>
            </a:r>
            <a:r>
              <a:rPr lang="en-US" sz="1600" dirty="0" smtClean="0">
                <a:solidFill>
                  <a:srgbClr val="000000"/>
                </a:solidFill>
                <a:latin typeface="Tahoma" charset="0"/>
                <a:ea typeface="ＭＳ Ｐゴシック" charset="0"/>
                <a:cs typeface="ＭＳ Ｐゴシック" charset="0"/>
              </a:rPr>
              <a:t>.</a:t>
            </a:r>
          </a:p>
          <a:p>
            <a:pPr eaLnBrk="1" hangingPunct="1"/>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Tiered-Latency DRAM: A Low Latency and Low Cost DRAM </a:t>
            </a:r>
            <a:r>
              <a:rPr lang="en-US" sz="1600" dirty="0" smtClean="0">
                <a:solidFill>
                  <a:srgbClr val="0000FF"/>
                </a:solidFill>
                <a:latin typeface="Tahoma" charset="0"/>
                <a:ea typeface="ＭＳ Ｐゴシック" charset="0"/>
                <a:cs typeface="ＭＳ Ｐゴシック" charset="0"/>
              </a:rPr>
              <a:t>Architecture</a:t>
            </a:r>
            <a:r>
              <a:rPr lang="en-US" sz="1600" dirty="0" smtClean="0">
                <a:solidFill>
                  <a:srgbClr val="000000"/>
                </a:solidFill>
                <a:latin typeface="Tahoma" charset="0"/>
                <a:ea typeface="ＭＳ Ｐゴシック" charset="0"/>
                <a:cs typeface="ＭＳ Ｐゴシック" charset="0"/>
              </a:rPr>
              <a:t>,” HPCA 2013.</a:t>
            </a:r>
          </a:p>
          <a:p>
            <a:pPr eaLnBrk="1" hangingPunct="1"/>
            <a:r>
              <a:rPr lang="en-US" sz="1600" dirty="0" smtClean="0">
                <a:solidFill>
                  <a:srgbClr val="000000"/>
                </a:solidFill>
                <a:latin typeface="Tahoma" charset="0"/>
                <a:ea typeface="ＭＳ Ｐゴシック" charset="0"/>
                <a:cs typeface="ＭＳ Ｐゴシック" charset="0"/>
              </a:rPr>
              <a:t>Liu+, “</a:t>
            </a:r>
            <a:r>
              <a:rPr lang="en-US" sz="1600" dirty="0">
                <a:solidFill>
                  <a:srgbClr val="0000FF"/>
                </a:solidFill>
                <a:latin typeface="Tahoma" charset="0"/>
                <a:ea typeface="ＭＳ Ｐゴシック" charset="0"/>
                <a:cs typeface="ＭＳ Ｐゴシック" charset="0"/>
              </a:rPr>
              <a:t>An Experimental Study of Data Retention Behavior in Modern DRAM </a:t>
            </a:r>
            <a:r>
              <a:rPr lang="en-US" sz="1600" dirty="0" smtClean="0">
                <a:solidFill>
                  <a:srgbClr val="0000FF"/>
                </a:solidFill>
                <a:latin typeface="Tahoma" charset="0"/>
                <a:ea typeface="ＭＳ Ｐゴシック" charset="0"/>
                <a:cs typeface="ＭＳ Ｐゴシック" charset="0"/>
              </a:rPr>
              <a:t>Devices</a:t>
            </a:r>
            <a:r>
              <a:rPr lang="en-US" sz="1600" dirty="0" smtClean="0">
                <a:solidFill>
                  <a:srgbClr val="000000"/>
                </a:solidFill>
                <a:latin typeface="Tahoma" charset="0"/>
                <a:ea typeface="ＭＳ Ｐゴシック" charset="0"/>
                <a:cs typeface="ＭＳ Ｐゴシック" charset="0"/>
              </a:rPr>
              <a:t>” ISCA’13.</a:t>
            </a:r>
            <a:endParaRPr lang="en-US" sz="1600" dirty="0">
              <a:solidFill>
                <a:srgbClr val="000000"/>
              </a:solidFill>
              <a:latin typeface="Tahoma" charset="0"/>
              <a:ea typeface="ＭＳ Ｐゴシック" charset="0"/>
              <a:cs typeface="ＭＳ Ｐゴシック" charset="0"/>
            </a:endParaRPr>
          </a:p>
          <a:p>
            <a:pPr eaLnBrk="1" hangingPunct="1"/>
            <a:r>
              <a:rPr lang="en-US" sz="1600" dirty="0" smtClean="0"/>
              <a:t>Seshadri+, “</a:t>
            </a:r>
            <a:r>
              <a:rPr lang="en-US" sz="1600" dirty="0" err="1">
                <a:solidFill>
                  <a:srgbClr val="0000FF"/>
                </a:solidFill>
              </a:rPr>
              <a:t>RowClone</a:t>
            </a:r>
            <a:r>
              <a:rPr lang="en-US" sz="1600" dirty="0">
                <a:solidFill>
                  <a:srgbClr val="0000FF"/>
                </a:solidFill>
              </a:rPr>
              <a:t>: Fast and Efficient In-DRAM Copy and Initialization of Bulk Data</a:t>
            </a:r>
            <a:r>
              <a:rPr lang="en-US" sz="1600" dirty="0"/>
              <a:t>,</a:t>
            </a:r>
            <a:r>
              <a:rPr lang="en-US" sz="1600" dirty="0" smtClean="0"/>
              <a:t>” 2013.</a:t>
            </a:r>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13</a:t>
            </a:fld>
            <a:endParaRPr lang="en-US" sz="1600" dirty="0">
              <a:solidFill>
                <a:srgbClr val="000000"/>
              </a:solidFill>
              <a:latin typeface="Garamond" charset="0"/>
            </a:endParaRPr>
          </a:p>
        </p:txBody>
      </p:sp>
    </p:spTree>
    <p:extLst>
      <p:ext uri="{BB962C8B-B14F-4D97-AF65-F5344CB8AC3E}">
        <p14:creationId xmlns:p14="http://schemas.microsoft.com/office/powerpoint/2010/main" val="17552022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7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75">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67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p:cNvSpPr>
            <a:spLocks noGrp="1"/>
          </p:cNvSpPr>
          <p:nvPr>
            <p:ph type="title"/>
          </p:nvPr>
        </p:nvSpPr>
        <p:spPr>
          <a:xfrm>
            <a:off x="152400" y="152400"/>
            <a:ext cx="8991600" cy="884238"/>
          </a:xfrm>
        </p:spPr>
        <p:txBody>
          <a:bodyPr/>
          <a:lstStyle/>
          <a:p>
            <a:r>
              <a:rPr lang="en-US">
                <a:latin typeface="Garamond" charset="0"/>
                <a:ea typeface="ＭＳ Ｐゴシック" charset="0"/>
                <a:cs typeface="ＭＳ Ｐゴシック" charset="0"/>
              </a:rPr>
              <a:t>Two Challenges to Retention Time Profiling</a:t>
            </a:r>
          </a:p>
        </p:txBody>
      </p:sp>
      <p:sp>
        <p:nvSpPr>
          <p:cNvPr id="3" name="Content Placeholder 2"/>
          <p:cNvSpPr>
            <a:spLocks noGrp="1"/>
          </p:cNvSpPr>
          <p:nvPr>
            <p:ph idx="1"/>
          </p:nvPr>
        </p:nvSpPr>
        <p:spPr>
          <a:xfrm>
            <a:off x="165100" y="1095375"/>
            <a:ext cx="8978900" cy="5153025"/>
          </a:xfrm>
        </p:spPr>
        <p:txBody>
          <a:bodyPr/>
          <a:lstStyle/>
          <a:p>
            <a:pPr>
              <a:defRPr/>
            </a:pPr>
            <a:r>
              <a:rPr lang="en-US" dirty="0">
                <a:solidFill>
                  <a:srgbClr val="FF0000"/>
                </a:solidFill>
                <a:latin typeface="Tahoma" charset="0"/>
                <a:ea typeface="ＭＳ Ｐゴシック" charset="0"/>
                <a:cs typeface="ＭＳ Ｐゴシック" charset="0"/>
              </a:rPr>
              <a:t>Challenge 2: Variable Retention Time (VRT)</a:t>
            </a:r>
          </a:p>
          <a:p>
            <a:pPr lvl="1">
              <a:defRPr/>
            </a:pPr>
            <a:r>
              <a:rPr lang="en-US" dirty="0">
                <a:solidFill>
                  <a:srgbClr val="0000FF"/>
                </a:solidFill>
                <a:latin typeface="Tahoma" charset="0"/>
                <a:ea typeface="ＭＳ Ｐゴシック" charset="0"/>
              </a:rPr>
              <a:t>Retention time of a DRAM cell changes randomly over time </a:t>
            </a:r>
            <a:r>
              <a:rPr lang="en-US" dirty="0" smtClean="0">
                <a:solidFill>
                  <a:srgbClr val="0000FF"/>
                </a:solidFill>
                <a:latin typeface="Tahoma" charset="0"/>
                <a:ea typeface="ＭＳ Ｐゴシック" charset="0"/>
              </a:rPr>
              <a:t>      </a:t>
            </a:r>
          </a:p>
          <a:p>
            <a:pPr lvl="2">
              <a:defRPr/>
            </a:pPr>
            <a:r>
              <a:rPr lang="en-US" dirty="0" smtClean="0">
                <a:solidFill>
                  <a:srgbClr val="0000FF"/>
                </a:solidFill>
                <a:latin typeface="Tahoma" charset="0"/>
                <a:ea typeface="ＭＳ Ｐゴシック" charset="0"/>
              </a:rPr>
              <a:t>a </a:t>
            </a:r>
            <a:r>
              <a:rPr lang="en-US" dirty="0">
                <a:solidFill>
                  <a:srgbClr val="0000FF"/>
                </a:solidFill>
                <a:latin typeface="Tahoma" charset="0"/>
                <a:ea typeface="ＭＳ Ｐゴシック" charset="0"/>
              </a:rPr>
              <a:t>cell alternates between multiple retention time </a:t>
            </a:r>
            <a:r>
              <a:rPr lang="en-US" dirty="0" smtClean="0">
                <a:solidFill>
                  <a:srgbClr val="0000FF"/>
                </a:solidFill>
                <a:latin typeface="Tahoma" charset="0"/>
                <a:ea typeface="ＭＳ Ｐゴシック" charset="0"/>
              </a:rPr>
              <a:t>states</a:t>
            </a:r>
            <a:endParaRPr lang="en-US" dirty="0">
              <a:solidFill>
                <a:srgbClr val="0000FF"/>
              </a:solidFill>
              <a:latin typeface="Tahoma" charset="0"/>
              <a:ea typeface="ＭＳ Ｐゴシック" charset="0"/>
            </a:endParaRPr>
          </a:p>
          <a:p>
            <a:pPr lvl="1">
              <a:defRPr/>
            </a:pPr>
            <a:endParaRPr lang="en-US" dirty="0">
              <a:latin typeface="Tahoma" charset="0"/>
              <a:ea typeface="ＭＳ Ｐゴシック" charset="0"/>
            </a:endParaRPr>
          </a:p>
          <a:p>
            <a:pPr lvl="1">
              <a:defRPr/>
            </a:pPr>
            <a:r>
              <a:rPr lang="en-US" dirty="0">
                <a:latin typeface="Tahoma" charset="0"/>
                <a:ea typeface="ＭＳ Ｐゴシック" charset="0"/>
              </a:rPr>
              <a:t>Leakage current of a cell changes sporadically due to a charge trap in the gate oxide of the DRAM cell access transistor</a:t>
            </a:r>
          </a:p>
          <a:p>
            <a:pPr lvl="1">
              <a:defRPr/>
            </a:pPr>
            <a:r>
              <a:rPr lang="en-US" dirty="0">
                <a:latin typeface="Tahoma" charset="0"/>
                <a:ea typeface="ＭＳ Ｐゴシック" charset="0"/>
              </a:rPr>
              <a:t>When the trap becomes occupied, charge leaks more readily from the transistor’s drain, leading to a short retention time</a:t>
            </a:r>
          </a:p>
          <a:p>
            <a:pPr lvl="2">
              <a:defRPr/>
            </a:pPr>
            <a:r>
              <a:rPr lang="en-US" dirty="0">
                <a:latin typeface="Tahoma" charset="0"/>
                <a:ea typeface="ＭＳ Ｐゴシック" charset="0"/>
              </a:rPr>
              <a:t>Called </a:t>
            </a:r>
            <a:r>
              <a:rPr lang="en-US" i="1" dirty="0">
                <a:latin typeface="Tahoma" charset="0"/>
                <a:ea typeface="ＭＳ Ｐゴシック" charset="0"/>
              </a:rPr>
              <a:t>Trap-Assisted Gate-Induced Drain Leakage</a:t>
            </a:r>
          </a:p>
          <a:p>
            <a:pPr lvl="1">
              <a:defRPr/>
            </a:pPr>
            <a:r>
              <a:rPr lang="en-US" dirty="0">
                <a:latin typeface="Tahoma" charset="0"/>
                <a:ea typeface="ＭＳ Ｐゴシック" charset="0"/>
              </a:rPr>
              <a:t>This process appears to be a random </a:t>
            </a:r>
            <a:r>
              <a:rPr lang="en-US" dirty="0" smtClean="0">
                <a:latin typeface="Tahoma" charset="0"/>
                <a:ea typeface="ＭＳ Ｐゴシック" charset="0"/>
              </a:rPr>
              <a:t>process </a:t>
            </a:r>
            <a:r>
              <a:rPr lang="en-US" sz="1800" b="1" dirty="0" smtClean="0">
                <a:solidFill>
                  <a:srgbClr val="2C6123"/>
                </a:solidFill>
                <a:latin typeface="Tahoma" charset="0"/>
                <a:ea typeface="ＭＳ Ｐゴシック" charset="0"/>
              </a:rPr>
              <a:t>[Kim+ IEEE TED’11]</a:t>
            </a:r>
            <a:endParaRPr lang="en-US" sz="1800" b="1" dirty="0">
              <a:solidFill>
                <a:srgbClr val="2C6123"/>
              </a:solidFill>
              <a:latin typeface="Tahoma" charset="0"/>
              <a:ea typeface="ＭＳ Ｐゴシック" charset="0"/>
            </a:endParaRPr>
          </a:p>
          <a:p>
            <a:pPr lvl="2">
              <a:defRPr/>
            </a:pPr>
            <a:endParaRPr lang="en-US" dirty="0">
              <a:latin typeface="Tahoma" charset="0"/>
              <a:ea typeface="ＭＳ Ｐゴシック" charset="0"/>
            </a:endParaRPr>
          </a:p>
          <a:p>
            <a:pPr lvl="1">
              <a:defRPr/>
            </a:pPr>
            <a:r>
              <a:rPr lang="en-US" dirty="0" smtClean="0">
                <a:solidFill>
                  <a:srgbClr val="FF0000"/>
                </a:solidFill>
                <a:latin typeface="Tahoma" charset="0"/>
                <a:ea typeface="ＭＳ Ｐゴシック" charset="0"/>
              </a:rPr>
              <a:t>Worst-case </a:t>
            </a:r>
            <a:r>
              <a:rPr lang="en-US" dirty="0">
                <a:solidFill>
                  <a:srgbClr val="FF0000"/>
                </a:solidFill>
                <a:latin typeface="Tahoma" charset="0"/>
                <a:ea typeface="ＭＳ Ｐゴシック" charset="0"/>
              </a:rPr>
              <a:t>retention time depends on a random process </a:t>
            </a:r>
            <a:endParaRPr lang="en-US" dirty="0" smtClean="0">
              <a:solidFill>
                <a:srgbClr val="FF0000"/>
              </a:solidFill>
              <a:latin typeface="Tahoma" charset="0"/>
              <a:ea typeface="ＭＳ Ｐゴシック" charset="0"/>
            </a:endParaRPr>
          </a:p>
          <a:p>
            <a:pPr marL="671512" lvl="2" indent="0">
              <a:buFont typeface="Wingdings" charset="0"/>
              <a:buNone/>
              <a:defRPr/>
            </a:pPr>
            <a:r>
              <a:rPr lang="en-US" dirty="0" smtClean="0">
                <a:solidFill>
                  <a:srgbClr val="FF0000"/>
                </a:solidFill>
                <a:latin typeface="Tahoma" charset="0"/>
                <a:ea typeface="ＭＳ Ｐゴシック" charset="0"/>
                <a:sym typeface="Wingdings" charset="0"/>
              </a:rPr>
              <a:t> </a:t>
            </a:r>
            <a:r>
              <a:rPr lang="en-US" dirty="0">
                <a:solidFill>
                  <a:srgbClr val="FF0000"/>
                </a:solidFill>
                <a:latin typeface="Tahoma" charset="0"/>
                <a:ea typeface="ＭＳ Ｐゴシック" charset="0"/>
                <a:sym typeface="Wingdings" charset="0"/>
              </a:rPr>
              <a:t>need to find the worst case despite this</a:t>
            </a:r>
            <a:endParaRPr lang="en-US" dirty="0">
              <a:solidFill>
                <a:srgbClr val="FF0000"/>
              </a:solidFill>
              <a:latin typeface="Tahoma" charset="0"/>
              <a:ea typeface="ＭＳ Ｐゴシック" charset="0"/>
            </a:endParaRPr>
          </a:p>
        </p:txBody>
      </p:sp>
      <p:sp>
        <p:nvSpPr>
          <p:cNvPr id="2252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B7C929-26C4-CC44-9A54-6449F19A5EE0}" type="slidenum">
              <a:rPr lang="en-US" sz="1600">
                <a:solidFill>
                  <a:srgbClr val="000000"/>
                </a:solidFill>
                <a:latin typeface="Garamond" charset="0"/>
              </a:rPr>
              <a:pPr eaLnBrk="1" hangingPunct="1"/>
              <a:t>130</a:t>
            </a:fld>
            <a:endParaRPr lang="en-US" sz="1600">
              <a:solidFill>
                <a:srgbClr val="000000"/>
              </a:solidFill>
              <a:latin typeface="Garamond" charset="0"/>
            </a:endParaRPr>
          </a:p>
        </p:txBody>
      </p:sp>
      <p:grpSp>
        <p:nvGrpSpPr>
          <p:cNvPr id="5" name="Group 4"/>
          <p:cNvGrpSpPr>
            <a:grpSpLocks/>
          </p:cNvGrpSpPr>
          <p:nvPr/>
        </p:nvGrpSpPr>
        <p:grpSpPr bwMode="auto">
          <a:xfrm>
            <a:off x="6669088" y="4141788"/>
            <a:ext cx="2474912" cy="2544762"/>
            <a:chOff x="6554938" y="2996952"/>
            <a:chExt cx="1696887" cy="2133600"/>
          </a:xfrm>
        </p:grpSpPr>
        <p:grpSp>
          <p:nvGrpSpPr>
            <p:cNvPr id="225285" name="Group 5"/>
            <p:cNvGrpSpPr>
              <a:grpSpLocks/>
            </p:cNvGrpSpPr>
            <p:nvPr/>
          </p:nvGrpSpPr>
          <p:grpSpPr bwMode="auto">
            <a:xfrm>
              <a:off x="6554938" y="2996952"/>
              <a:ext cx="1696887" cy="2133600"/>
              <a:chOff x="741513" y="3276600"/>
              <a:chExt cx="1696887" cy="2133600"/>
            </a:xfrm>
          </p:grpSpPr>
          <p:sp>
            <p:nvSpPr>
              <p:cNvPr id="225291"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2"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3"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4"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5" name="Line 8"/>
              <p:cNvSpPr>
                <a:spLocks noChangeShapeType="1"/>
              </p:cNvSpPr>
              <p:nvPr/>
            </p:nvSpPr>
            <p:spPr bwMode="auto">
              <a:xfrm>
                <a:off x="741513"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6"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
          <p:nvSpPr>
            <p:cNvPr id="225286"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87"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88"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89"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0"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2683705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itle 1"/>
          <p:cNvSpPr>
            <a:spLocks noGrp="1"/>
          </p:cNvSpPr>
          <p:nvPr>
            <p:ph type="title"/>
          </p:nvPr>
        </p:nvSpPr>
        <p:spPr/>
        <p:txBody>
          <a:bodyPr/>
          <a:lstStyle/>
          <a:p>
            <a:r>
              <a:rPr lang="en-US">
                <a:latin typeface="Garamond" charset="0"/>
                <a:ea typeface="ＭＳ Ｐゴシック" charset="0"/>
                <a:cs typeface="ＭＳ Ｐゴシック" charset="0"/>
              </a:rPr>
              <a:t>Our Goal</a:t>
            </a:r>
          </a:p>
        </p:txBody>
      </p:sp>
      <p:sp>
        <p:nvSpPr>
          <p:cNvPr id="262146" name="Content Placeholder 2"/>
          <p:cNvSpPr>
            <a:spLocks noGrp="1"/>
          </p:cNvSpPr>
          <p:nvPr>
            <p:ph idx="1"/>
          </p:nvPr>
        </p:nvSpPr>
        <p:spPr/>
        <p:txBody>
          <a:bodyPr/>
          <a:lstStyle/>
          <a:p>
            <a:r>
              <a:rPr lang="en-US">
                <a:solidFill>
                  <a:srgbClr val="0000FF"/>
                </a:solidFill>
                <a:latin typeface="Tahoma" charset="0"/>
                <a:ea typeface="ＭＳ Ｐゴシック" charset="0"/>
                <a:cs typeface="ＭＳ Ｐゴシック" charset="0"/>
              </a:rPr>
              <a:t>Analyze the retention time behavior of DRAM cells in modern commodity DRAM devices </a:t>
            </a:r>
          </a:p>
          <a:p>
            <a:pPr lvl="1"/>
            <a:r>
              <a:rPr lang="en-US">
                <a:latin typeface="Tahoma" charset="0"/>
                <a:ea typeface="ＭＳ Ｐゴシック" charset="0"/>
                <a:cs typeface="ＭＳ Ｐゴシック" charset="0"/>
              </a:rPr>
              <a:t>to aid the collection of accurate profile information</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Provide a comprehensive </a:t>
            </a:r>
            <a:r>
              <a:rPr lang="en-US">
                <a:solidFill>
                  <a:srgbClr val="0000FF"/>
                </a:solidFill>
                <a:latin typeface="Tahoma" charset="0"/>
                <a:ea typeface="ＭＳ Ｐゴシック" charset="0"/>
                <a:cs typeface="ＭＳ Ｐゴシック" charset="0"/>
              </a:rPr>
              <a:t>empirical investigation of two key challenges</a:t>
            </a:r>
            <a:r>
              <a:rPr lang="en-US">
                <a:latin typeface="Tahoma" charset="0"/>
                <a:ea typeface="ＭＳ Ｐゴシック" charset="0"/>
                <a:cs typeface="ＭＳ Ｐゴシック" charset="0"/>
              </a:rPr>
              <a:t> to retention time profiling</a:t>
            </a:r>
          </a:p>
          <a:p>
            <a:pPr lvl="1"/>
            <a:r>
              <a:rPr lang="en-US">
                <a:latin typeface="Tahoma" charset="0"/>
                <a:ea typeface="ＭＳ Ｐゴシック" charset="0"/>
              </a:rPr>
              <a:t>Data Pattern Dependence (DPD)</a:t>
            </a:r>
          </a:p>
          <a:p>
            <a:pPr lvl="1"/>
            <a:r>
              <a:rPr lang="en-US">
                <a:latin typeface="Tahoma" charset="0"/>
                <a:ea typeface="ＭＳ Ｐゴシック" charset="0"/>
              </a:rPr>
              <a:t>Variable Retention Time (VRT)</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263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8E5403-601E-D34E-8FC9-1A822075519A}" type="slidenum">
              <a:rPr lang="en-US" sz="1600">
                <a:solidFill>
                  <a:srgbClr val="000000"/>
                </a:solidFill>
                <a:latin typeface="Garamond" charset="0"/>
              </a:rPr>
              <a:pPr eaLnBrk="1" hangingPunct="1"/>
              <a:t>131</a:t>
            </a:fld>
            <a:endParaRPr lang="en-US" sz="1600">
              <a:solidFill>
                <a:srgbClr val="000000"/>
              </a:solidFill>
              <a:latin typeface="Garamond" charset="0"/>
            </a:endParaRPr>
          </a:p>
        </p:txBody>
      </p:sp>
    </p:spTree>
    <p:extLst>
      <p:ext uri="{BB962C8B-B14F-4D97-AF65-F5344CB8AC3E}">
        <p14:creationId xmlns:p14="http://schemas.microsoft.com/office/powerpoint/2010/main" val="8300924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2146">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214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21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2733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latin typeface="Tahoma" charset="0"/>
                <a:ea typeface="ＭＳ Ｐゴシック" charset="0"/>
                <a:cs typeface="ＭＳ Ｐゴシック" charset="0"/>
              </a:rPr>
              <a:t>Challenges and Our Goal</a:t>
            </a:r>
          </a:p>
          <a:p>
            <a:pPr eaLnBrk="1" hangingPunct="1"/>
            <a:r>
              <a:rPr lang="en-US">
                <a:solidFill>
                  <a:srgbClr val="0000FF"/>
                </a:solidFill>
                <a:latin typeface="Tahoma" charset="0"/>
                <a:ea typeface="ＭＳ Ｐゴシック" charset="0"/>
                <a:cs typeface="ＭＳ Ｐゴシック" charset="0"/>
              </a:rPr>
              <a:t>DRAM Characterization Methodology</a:t>
            </a:r>
          </a:p>
          <a:p>
            <a:pPr eaLnBrk="1" hangingPunct="1"/>
            <a:r>
              <a:rPr lang="en-US">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latin typeface="Tahoma" charset="0"/>
                <a:ea typeface="ＭＳ Ｐゴシック" charset="0"/>
                <a:cs typeface="ＭＳ Ｐゴシック" charset="0"/>
              </a:rPr>
              <a:t>Data Pattern Dependence: Analysis and Implications</a:t>
            </a:r>
          </a:p>
          <a:p>
            <a:pPr eaLnBrk="1" hangingPunct="1"/>
            <a:r>
              <a:rPr lang="en-US">
                <a:latin typeface="Tahoma" charset="0"/>
                <a:ea typeface="ＭＳ Ｐゴシック" charset="0"/>
                <a:cs typeface="ＭＳ Ｐゴシック" charset="0"/>
              </a:rPr>
              <a:t>Variable Retention Time: Analysis and Implications</a:t>
            </a:r>
          </a:p>
          <a:p>
            <a:pPr eaLnBrk="1" hangingPunct="1"/>
            <a:r>
              <a:rPr lang="en-US">
                <a:latin typeface="Tahoma" charset="0"/>
                <a:ea typeface="ＭＳ Ｐゴシック" charset="0"/>
                <a:cs typeface="ＭＳ Ｐゴシック" charset="0"/>
              </a:rPr>
              <a:t>Conclusions</a:t>
            </a:r>
          </a:p>
        </p:txBody>
      </p:sp>
      <p:sp>
        <p:nvSpPr>
          <p:cNvPr id="2273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DF12F08-35B4-3446-A73A-BFD73670F899}" type="slidenum">
              <a:rPr lang="en-US" sz="1600">
                <a:solidFill>
                  <a:srgbClr val="000000"/>
                </a:solidFill>
                <a:latin typeface="Garamond" charset="0"/>
              </a:rPr>
              <a:pPr eaLnBrk="1" hangingPunct="1"/>
              <a:t>132</a:t>
            </a:fld>
            <a:endParaRPr lang="en-US" sz="1600">
              <a:solidFill>
                <a:srgbClr val="000000"/>
              </a:solidFill>
              <a:latin typeface="Garamond" charset="0"/>
            </a:endParaRPr>
          </a:p>
        </p:txBody>
      </p:sp>
    </p:spTree>
    <p:extLst>
      <p:ext uri="{BB962C8B-B14F-4D97-AF65-F5344CB8AC3E}">
        <p14:creationId xmlns:p14="http://schemas.microsoft.com/office/powerpoint/2010/main" val="12575077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p:txBody>
          <a:bodyPr/>
          <a:lstStyle/>
          <a:p>
            <a:r>
              <a:rPr lang="en-US">
                <a:latin typeface="Garamond" charset="0"/>
                <a:ea typeface="ＭＳ Ｐゴシック" charset="0"/>
                <a:cs typeface="ＭＳ Ｐゴシック" charset="0"/>
              </a:rPr>
              <a:t>DRAM Testing Platform and Method</a:t>
            </a:r>
          </a:p>
        </p:txBody>
      </p:sp>
      <p:sp>
        <p:nvSpPr>
          <p:cNvPr id="3" name="Content Placeholder 2"/>
          <p:cNvSpPr>
            <a:spLocks noGrp="1"/>
          </p:cNvSpPr>
          <p:nvPr>
            <p:ph idx="1"/>
          </p:nvPr>
        </p:nvSpPr>
        <p:spPr>
          <a:xfrm>
            <a:off x="228600" y="1019175"/>
            <a:ext cx="8610600" cy="5153025"/>
          </a:xfrm>
        </p:spPr>
        <p:txBody>
          <a:bodyPr/>
          <a:lstStyle/>
          <a:p>
            <a:r>
              <a:rPr lang="en-US">
                <a:solidFill>
                  <a:srgbClr val="0000FF"/>
                </a:solidFill>
                <a:latin typeface="Tahoma" charset="0"/>
                <a:ea typeface="ＭＳ Ｐゴシック" charset="0"/>
                <a:cs typeface="ＭＳ Ｐゴシック" charset="0"/>
              </a:rPr>
              <a:t>Test platform: </a:t>
            </a:r>
            <a:r>
              <a:rPr lang="en-US">
                <a:latin typeface="Tahoma" charset="0"/>
                <a:ea typeface="ＭＳ Ｐゴシック" charset="0"/>
                <a:cs typeface="ＭＳ Ｐゴシック" charset="0"/>
              </a:rPr>
              <a:t>Developed a DDR3 DRAM testing platform using the Xilinx ML605 FPGA development board</a:t>
            </a:r>
          </a:p>
          <a:p>
            <a:pPr lvl="1"/>
            <a:r>
              <a:rPr lang="en-US">
                <a:latin typeface="Tahoma" charset="0"/>
                <a:ea typeface="ＭＳ Ｐゴシック" charset="0"/>
              </a:rPr>
              <a:t>Temperature controlled</a:t>
            </a: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Tested DRAM chips: </a:t>
            </a:r>
            <a:r>
              <a:rPr lang="en-US">
                <a:latin typeface="Tahoma" charset="0"/>
                <a:ea typeface="ＭＳ Ｐゴシック" charset="0"/>
                <a:cs typeface="ＭＳ Ｐゴシック" charset="0"/>
              </a:rPr>
              <a:t>248 commodity DRAM chips from five manufacturers (A,B,C,D,E)</a:t>
            </a:r>
          </a:p>
          <a:p>
            <a:r>
              <a:rPr lang="en-US">
                <a:latin typeface="Tahoma" charset="0"/>
                <a:ea typeface="ＭＳ Ｐゴシック" charset="0"/>
                <a:cs typeface="ＭＳ Ｐゴシック" charset="0"/>
              </a:rPr>
              <a:t>Seven families based on equal capacity per device:</a:t>
            </a:r>
          </a:p>
          <a:p>
            <a:pPr lvl="1"/>
            <a:r>
              <a:rPr lang="en-US" sz="2000">
                <a:latin typeface="Tahoma" charset="0"/>
                <a:ea typeface="ＭＳ Ｐゴシック" charset="0"/>
              </a:rPr>
              <a:t>A 1Gb, A 2Gb</a:t>
            </a:r>
          </a:p>
          <a:p>
            <a:pPr lvl="1"/>
            <a:r>
              <a:rPr lang="en-US" sz="2000">
                <a:latin typeface="Tahoma" charset="0"/>
                <a:ea typeface="ＭＳ Ｐゴシック" charset="0"/>
              </a:rPr>
              <a:t>B 2Gb</a:t>
            </a:r>
          </a:p>
          <a:p>
            <a:pPr lvl="1"/>
            <a:r>
              <a:rPr lang="en-US" sz="2000">
                <a:latin typeface="Tahoma" charset="0"/>
                <a:ea typeface="ＭＳ Ｐゴシック" charset="0"/>
              </a:rPr>
              <a:t>C 2Gb</a:t>
            </a:r>
          </a:p>
          <a:p>
            <a:pPr lvl="1"/>
            <a:r>
              <a:rPr lang="en-US" sz="2000">
                <a:latin typeface="Tahoma" charset="0"/>
                <a:ea typeface="ＭＳ Ｐゴシック" charset="0"/>
              </a:rPr>
              <a:t>D 1Gb, D 2Gb</a:t>
            </a:r>
          </a:p>
          <a:p>
            <a:pPr lvl="1"/>
            <a:r>
              <a:rPr lang="en-US" sz="2000">
                <a:latin typeface="Tahoma" charset="0"/>
                <a:ea typeface="ＭＳ Ｐゴシック" charset="0"/>
              </a:rPr>
              <a:t>E 2Gb</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293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D00B92-C11D-5441-9E35-DB6F823C6C78}" type="slidenum">
              <a:rPr lang="en-US" sz="1600">
                <a:solidFill>
                  <a:srgbClr val="000000"/>
                </a:solidFill>
                <a:latin typeface="Garamond" charset="0"/>
              </a:rPr>
              <a:pPr eaLnBrk="1" hangingPunct="1"/>
              <a:t>133</a:t>
            </a:fld>
            <a:endParaRPr lang="en-US" sz="1600">
              <a:solidFill>
                <a:srgbClr val="000000"/>
              </a:solidFill>
              <a:latin typeface="Garamond" charset="0"/>
            </a:endParaRPr>
          </a:p>
        </p:txBody>
      </p:sp>
    </p:spTree>
    <p:extLst>
      <p:ext uri="{BB962C8B-B14F-4D97-AF65-F5344CB8AC3E}">
        <p14:creationId xmlns:p14="http://schemas.microsoft.com/office/powerpoint/2010/main" val="31040454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p:cNvSpPr>
            <a:spLocks noGrp="1"/>
          </p:cNvSpPr>
          <p:nvPr>
            <p:ph type="title"/>
          </p:nvPr>
        </p:nvSpPr>
        <p:spPr/>
        <p:txBody>
          <a:bodyPr/>
          <a:lstStyle/>
          <a:p>
            <a:r>
              <a:rPr lang="en-US">
                <a:latin typeface="Garamond" charset="0"/>
                <a:ea typeface="ＭＳ Ｐゴシック" charset="0"/>
                <a:cs typeface="ＭＳ Ｐゴシック" charset="0"/>
              </a:rPr>
              <a:t>Experiment Design</a:t>
            </a:r>
          </a:p>
        </p:txBody>
      </p:sp>
      <p:sp>
        <p:nvSpPr>
          <p:cNvPr id="3" name="Content Placeholder 2"/>
          <p:cNvSpPr>
            <a:spLocks noGrp="1"/>
          </p:cNvSpPr>
          <p:nvPr>
            <p:ph idx="1"/>
          </p:nvPr>
        </p:nvSpPr>
        <p:spPr/>
        <p:txBody>
          <a:bodyPr/>
          <a:lstStyle/>
          <a:p>
            <a:r>
              <a:rPr lang="en-US">
                <a:latin typeface="Tahoma" charset="0"/>
                <a:ea typeface="ＭＳ Ｐゴシック" charset="0"/>
                <a:cs typeface="ＭＳ Ｐゴシック" charset="0"/>
              </a:rPr>
              <a:t>Each module tested for multiple </a:t>
            </a:r>
            <a:r>
              <a:rPr lang="en-US" b="1" i="1">
                <a:latin typeface="Tahoma" charset="0"/>
                <a:ea typeface="ＭＳ Ｐゴシック" charset="0"/>
                <a:cs typeface="ＭＳ Ｐゴシック" charset="0"/>
              </a:rPr>
              <a:t>rounds</a:t>
            </a:r>
            <a:r>
              <a:rPr lang="en-US">
                <a:latin typeface="Tahoma" charset="0"/>
                <a:ea typeface="ＭＳ Ｐゴシック" charset="0"/>
                <a:cs typeface="ＭＳ Ｐゴシック" charset="0"/>
              </a:rPr>
              <a:t> of </a:t>
            </a:r>
            <a:r>
              <a:rPr lang="en-US" b="1" i="1">
                <a:latin typeface="Tahoma" charset="0"/>
                <a:ea typeface="ＭＳ Ｐゴシック" charset="0"/>
                <a:cs typeface="ＭＳ Ｐゴシック" charset="0"/>
              </a:rPr>
              <a:t>tests</a:t>
            </a:r>
            <a:r>
              <a:rPr lang="en-US" i="1">
                <a:latin typeface="Tahoma" charset="0"/>
                <a:ea typeface="ＭＳ Ｐゴシック" charset="0"/>
                <a:cs typeface="ＭＳ Ｐゴシック" charset="0"/>
              </a:rPr>
              <a:t>.</a:t>
            </a:r>
          </a:p>
          <a:p>
            <a:endParaRPr lang="en-US" i="1">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Each test searches for the set of cells with a retention time less than a threshold value for a particular data pattern</a:t>
            </a:r>
          </a:p>
          <a:p>
            <a:pPr lvl="1"/>
            <a:endParaRPr lang="en-US">
              <a:latin typeface="Tahoma" charset="0"/>
              <a:ea typeface="ＭＳ Ｐゴシック" charset="0"/>
            </a:endParaRPr>
          </a:p>
          <a:p>
            <a:r>
              <a:rPr lang="en-US">
                <a:latin typeface="Tahoma" charset="0"/>
                <a:ea typeface="ＭＳ Ｐゴシック" charset="0"/>
                <a:cs typeface="ＭＳ Ｐゴシック" charset="0"/>
              </a:rPr>
              <a:t>High-level structure of a test:</a:t>
            </a:r>
          </a:p>
          <a:p>
            <a:pPr lvl="1"/>
            <a:r>
              <a:rPr lang="en-US">
                <a:latin typeface="Tahoma" charset="0"/>
                <a:ea typeface="ＭＳ Ｐゴシック" charset="0"/>
              </a:rPr>
              <a:t>Write data pattern to rows in a DRAM bank</a:t>
            </a:r>
          </a:p>
          <a:p>
            <a:pPr lvl="1"/>
            <a:r>
              <a:rPr lang="en-US">
                <a:latin typeface="Tahoma" charset="0"/>
                <a:ea typeface="ＭＳ Ｐゴシック" charset="0"/>
                <a:sym typeface="Wingdings" charset="0"/>
              </a:rPr>
              <a:t>Prevent refresh for a period of time </a:t>
            </a:r>
            <a:r>
              <a:rPr lang="en-US" i="1">
                <a:latin typeface="Tahoma" charset="0"/>
                <a:ea typeface="ＭＳ Ｐゴシック" charset="0"/>
                <a:sym typeface="Wingdings" charset="0"/>
              </a:rPr>
              <a:t>tWAIT</a:t>
            </a:r>
            <a:r>
              <a:rPr lang="en-US">
                <a:latin typeface="Tahoma" charset="0"/>
                <a:ea typeface="ＭＳ Ｐゴシック" charset="0"/>
                <a:sym typeface="Wingdings" charset="0"/>
              </a:rPr>
              <a:t>, leave DRAM idle</a:t>
            </a:r>
          </a:p>
          <a:p>
            <a:pPr lvl="1"/>
            <a:r>
              <a:rPr lang="en-US">
                <a:latin typeface="Tahoma" charset="0"/>
                <a:ea typeface="ＭＳ Ｐゴシック" charset="0"/>
                <a:sym typeface="Wingdings" charset="0"/>
              </a:rPr>
              <a:t>Read stored data pattern, compare to written pattern and record corrupt cells as those with retention time &lt; </a:t>
            </a:r>
            <a:r>
              <a:rPr lang="en-US" i="1">
                <a:latin typeface="Tahoma" charset="0"/>
                <a:ea typeface="ＭＳ Ｐゴシック" charset="0"/>
                <a:sym typeface="Wingdings" charset="0"/>
              </a:rPr>
              <a:t>tWAIT</a:t>
            </a:r>
          </a:p>
          <a:p>
            <a:pPr lvl="1"/>
            <a:endParaRPr lang="en-US">
              <a:latin typeface="Tahoma" charset="0"/>
              <a:ea typeface="ＭＳ Ｐゴシック" charset="0"/>
              <a:sym typeface="Wingdings" charset="0"/>
            </a:endParaRPr>
          </a:p>
          <a:p>
            <a:r>
              <a:rPr lang="en-US">
                <a:latin typeface="Tahoma" charset="0"/>
                <a:ea typeface="ＭＳ Ｐゴシック" charset="0"/>
                <a:cs typeface="ＭＳ Ｐゴシック" charset="0"/>
                <a:sym typeface="Wingdings" charset="0"/>
              </a:rPr>
              <a:t>Test details and important issues to pay attention to are discussed in paper</a:t>
            </a:r>
          </a:p>
          <a:p>
            <a:pPr lvl="1"/>
            <a:endParaRPr lang="en-US">
              <a:latin typeface="Tahoma" charset="0"/>
              <a:ea typeface="ＭＳ Ｐゴシック" charset="0"/>
              <a:sym typeface="Wingdings"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314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40504E-886F-7A44-A283-CD86244986BB}" type="slidenum">
              <a:rPr lang="en-US" sz="1600">
                <a:solidFill>
                  <a:srgbClr val="000000"/>
                </a:solidFill>
                <a:latin typeface="Garamond" charset="0"/>
              </a:rPr>
              <a:pPr eaLnBrk="1" hangingPunct="1"/>
              <a:t>134</a:t>
            </a:fld>
            <a:endParaRPr lang="en-US" sz="1600">
              <a:solidFill>
                <a:srgbClr val="000000"/>
              </a:solidFill>
              <a:latin typeface="Garamond" charset="0"/>
            </a:endParaRPr>
          </a:p>
        </p:txBody>
      </p:sp>
    </p:spTree>
    <p:extLst>
      <p:ext uri="{BB962C8B-B14F-4D97-AF65-F5344CB8AC3E}">
        <p14:creationId xmlns:p14="http://schemas.microsoft.com/office/powerpoint/2010/main" val="28270152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p:txBody>
          <a:bodyPr/>
          <a:lstStyle/>
          <a:p>
            <a:r>
              <a:rPr lang="en-US">
                <a:latin typeface="Garamond" charset="0"/>
                <a:ea typeface="ＭＳ Ｐゴシック" charset="0"/>
                <a:cs typeface="ＭＳ Ｐゴシック" charset="0"/>
              </a:rPr>
              <a:t>Experiment Structure</a:t>
            </a:r>
          </a:p>
        </p:txBody>
      </p:sp>
      <p:sp>
        <p:nvSpPr>
          <p:cNvPr id="2324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3092DF-3FE0-5149-8D3B-903FBD961FE6}" type="slidenum">
              <a:rPr lang="en-US" sz="1600">
                <a:solidFill>
                  <a:srgbClr val="000000"/>
                </a:solidFill>
                <a:latin typeface="Garamond" charset="0"/>
              </a:rPr>
              <a:pPr eaLnBrk="1" hangingPunct="1"/>
              <a:t>135</a:t>
            </a:fld>
            <a:endParaRPr lang="en-US" sz="1600">
              <a:solidFill>
                <a:srgbClr val="000000"/>
              </a:solidFill>
              <a:latin typeface="Garamond" charset="0"/>
            </a:endParaRPr>
          </a:p>
        </p:txBody>
      </p:sp>
      <p:pic>
        <p:nvPicPr>
          <p:cNvPr id="232451" name="Picture 7" descr="expt-structur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765300"/>
            <a:ext cx="84709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93700" y="2120900"/>
            <a:ext cx="1752600" cy="8255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grpSp>
        <p:nvGrpSpPr>
          <p:cNvPr id="10" name="Group 43"/>
          <p:cNvGrpSpPr>
            <a:grpSpLocks/>
          </p:cNvGrpSpPr>
          <p:nvPr/>
        </p:nvGrpSpPr>
        <p:grpSpPr bwMode="auto">
          <a:xfrm>
            <a:off x="1003300" y="1181100"/>
            <a:ext cx="561975" cy="965200"/>
            <a:chOff x="2463896" y="1778000"/>
            <a:chExt cx="561907" cy="965200"/>
          </a:xfrm>
        </p:grpSpPr>
        <p:sp>
          <p:nvSpPr>
            <p:cNvPr id="232459" name="TextBox 38"/>
            <p:cNvSpPr txBox="1">
              <a:spLocks noChangeArrowheads="1"/>
            </p:cNvSpPr>
            <p:nvPr/>
          </p:nvSpPr>
          <p:spPr bwMode="auto">
            <a:xfrm>
              <a:off x="2463896" y="1778000"/>
              <a:ext cx="5619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Test</a:t>
              </a:r>
            </a:p>
          </p:txBody>
        </p:sp>
        <p:cxnSp>
          <p:nvCxnSpPr>
            <p:cNvPr id="12" name="Straight Arrow Connector 11"/>
            <p:cNvCxnSpPr/>
            <p:nvPr/>
          </p:nvCxnSpPr>
          <p:spPr>
            <a:xfrm>
              <a:off x="2743262" y="2133600"/>
              <a:ext cx="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3" name="Rectangle 12"/>
          <p:cNvSpPr>
            <a:spLocks noChangeArrowheads="1"/>
          </p:cNvSpPr>
          <p:nvPr/>
        </p:nvSpPr>
        <p:spPr bwMode="auto">
          <a:xfrm>
            <a:off x="317500" y="1841500"/>
            <a:ext cx="5842000" cy="2959100"/>
          </a:xfrm>
          <a:prstGeom prst="rect">
            <a:avLst/>
          </a:prstGeom>
          <a:noFill/>
          <a:ln w="38100">
            <a:solidFill>
              <a:srgbClr val="0000FF"/>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grpSp>
        <p:nvGrpSpPr>
          <p:cNvPr id="15" name="Group 43"/>
          <p:cNvGrpSpPr>
            <a:grpSpLocks/>
          </p:cNvGrpSpPr>
          <p:nvPr/>
        </p:nvGrpSpPr>
        <p:grpSpPr bwMode="auto">
          <a:xfrm rot="13348504" flipV="1">
            <a:off x="5703888" y="1038225"/>
            <a:ext cx="781050" cy="949325"/>
            <a:chOff x="2358800" y="1768849"/>
            <a:chExt cx="781356" cy="974351"/>
          </a:xfrm>
        </p:grpSpPr>
        <p:sp>
          <p:nvSpPr>
            <p:cNvPr id="16" name="TextBox 38"/>
            <p:cNvSpPr txBox="1">
              <a:spLocks noChangeArrowheads="1"/>
            </p:cNvSpPr>
            <p:nvPr/>
          </p:nvSpPr>
          <p:spPr bwMode="auto">
            <a:xfrm rot="2548504">
              <a:off x="2358800" y="1768849"/>
              <a:ext cx="781356" cy="34770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1600" dirty="0" smtClean="0">
                  <a:solidFill>
                    <a:srgbClr val="0000FF"/>
                  </a:solidFill>
                </a:rPr>
                <a:t>Round</a:t>
              </a:r>
            </a:p>
          </p:txBody>
        </p:sp>
        <p:cxnSp>
          <p:nvCxnSpPr>
            <p:cNvPr id="17" name="Straight Arrow Connector 16"/>
            <p:cNvCxnSpPr/>
            <p:nvPr/>
          </p:nvCxnSpPr>
          <p:spPr>
            <a:xfrm>
              <a:off x="2743832" y="2133805"/>
              <a:ext cx="0" cy="609377"/>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14" name="TextBox 38"/>
          <p:cNvSpPr txBox="1">
            <a:spLocks noChangeArrowheads="1"/>
          </p:cNvSpPr>
          <p:nvPr/>
        </p:nvSpPr>
        <p:spPr bwMode="auto">
          <a:xfrm>
            <a:off x="1590675" y="1066800"/>
            <a:ext cx="2613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Tests both the data pattern</a:t>
            </a:r>
          </a:p>
          <a:p>
            <a:pPr algn="ctr" eaLnBrk="1" fontAlgn="base" hangingPunct="1">
              <a:spcBef>
                <a:spcPct val="0"/>
              </a:spcBef>
              <a:spcAft>
                <a:spcPct val="0"/>
              </a:spcAft>
            </a:pPr>
            <a:r>
              <a:rPr lang="en-US" sz="1600" smtClean="0">
                <a:solidFill>
                  <a:srgbClr val="FF0000"/>
                </a:solidFill>
              </a:rPr>
              <a:t>and its complement</a:t>
            </a:r>
          </a:p>
        </p:txBody>
      </p:sp>
    </p:spTree>
    <p:extLst>
      <p:ext uri="{BB962C8B-B14F-4D97-AF65-F5344CB8AC3E}">
        <p14:creationId xmlns:p14="http://schemas.microsoft.com/office/powerpoint/2010/main" val="26182470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p:txBody>
          <a:bodyPr/>
          <a:lstStyle/>
          <a:p>
            <a:r>
              <a:rPr lang="en-US">
                <a:latin typeface="Garamond" charset="0"/>
                <a:ea typeface="ＭＳ Ｐゴシック" charset="0"/>
                <a:cs typeface="ＭＳ Ｐゴシック" charset="0"/>
              </a:rPr>
              <a:t>Experiment Parameters</a:t>
            </a:r>
          </a:p>
        </p:txBody>
      </p:sp>
      <p:sp>
        <p:nvSpPr>
          <p:cNvPr id="234498" name="Content Placeholder 2"/>
          <p:cNvSpPr>
            <a:spLocks noGrp="1"/>
          </p:cNvSpPr>
          <p:nvPr>
            <p:ph idx="1"/>
          </p:nvPr>
        </p:nvSpPr>
        <p:spPr/>
        <p:txBody>
          <a:bodyPr/>
          <a:lstStyle/>
          <a:p>
            <a:r>
              <a:rPr lang="en-US">
                <a:latin typeface="Tahoma" charset="0"/>
                <a:ea typeface="ＭＳ Ｐゴシック" charset="0"/>
                <a:cs typeface="ＭＳ Ｐゴシック" charset="0"/>
              </a:rPr>
              <a:t>Most tests conducted at 45 degrees Celsius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No cells observed to have a retention time less than 1.5 second at 45</a:t>
            </a:r>
            <a:r>
              <a:rPr lang="en-US" baseline="50000">
                <a:latin typeface="Tahoma" charset="0"/>
                <a:ea typeface="ＭＳ Ｐゴシック" charset="0"/>
                <a:cs typeface="ＭＳ Ｐゴシック" charset="0"/>
              </a:rPr>
              <a:t>o</a:t>
            </a:r>
            <a:r>
              <a:rPr lang="en-US">
                <a:latin typeface="Tahoma" charset="0"/>
                <a:ea typeface="ＭＳ Ｐゴシック" charset="0"/>
                <a:cs typeface="ＭＳ Ｐゴシック" charset="0"/>
              </a:rPr>
              <a:t>C</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Tested </a:t>
            </a:r>
            <a:r>
              <a:rPr lang="en-US" i="1">
                <a:latin typeface="Tahoma" charset="0"/>
                <a:ea typeface="ＭＳ Ｐゴシック" charset="0"/>
                <a:cs typeface="ＭＳ Ｐゴシック" charset="0"/>
              </a:rPr>
              <a:t>tWAIT</a:t>
            </a:r>
            <a:r>
              <a:rPr lang="en-US">
                <a:latin typeface="Tahoma" charset="0"/>
                <a:ea typeface="ＭＳ Ｐゴシック" charset="0"/>
                <a:cs typeface="ＭＳ Ｐゴシック" charset="0"/>
              </a:rPr>
              <a:t> in increments of 128ms from 1.5 to 6.1 seconds</a:t>
            </a:r>
          </a:p>
          <a:p>
            <a:endParaRPr lang="en-US">
              <a:latin typeface="Tahoma" charset="0"/>
              <a:ea typeface="ＭＳ Ｐゴシック" charset="0"/>
              <a:cs typeface="ＭＳ Ｐゴシック" charset="0"/>
            </a:endParaRPr>
          </a:p>
        </p:txBody>
      </p:sp>
      <p:sp>
        <p:nvSpPr>
          <p:cNvPr id="2344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C9CF64-6C0A-E84A-9C7D-5D7DF580965F}" type="slidenum">
              <a:rPr lang="en-US" sz="1600">
                <a:solidFill>
                  <a:srgbClr val="000000"/>
                </a:solidFill>
                <a:latin typeface="Garamond" charset="0"/>
              </a:rPr>
              <a:pPr eaLnBrk="1" hangingPunct="1"/>
              <a:t>136</a:t>
            </a:fld>
            <a:endParaRPr lang="en-US" sz="1600">
              <a:solidFill>
                <a:srgbClr val="000000"/>
              </a:solidFill>
              <a:latin typeface="Garamond" charset="0"/>
            </a:endParaRPr>
          </a:p>
        </p:txBody>
      </p:sp>
    </p:spTree>
    <p:extLst>
      <p:ext uri="{BB962C8B-B14F-4D97-AF65-F5344CB8AC3E}">
        <p14:creationId xmlns:p14="http://schemas.microsoft.com/office/powerpoint/2010/main" val="9159096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1"/>
          <p:cNvSpPr>
            <a:spLocks noGrp="1"/>
          </p:cNvSpPr>
          <p:nvPr>
            <p:ph type="title"/>
          </p:nvPr>
        </p:nvSpPr>
        <p:spPr/>
        <p:txBody>
          <a:bodyPr/>
          <a:lstStyle/>
          <a:p>
            <a:r>
              <a:rPr lang="en-US">
                <a:latin typeface="Garamond" charset="0"/>
                <a:ea typeface="ＭＳ Ｐゴシック" charset="0"/>
                <a:cs typeface="ＭＳ Ｐゴシック" charset="0"/>
              </a:rPr>
              <a:t>Tested Data Patterns</a:t>
            </a:r>
          </a:p>
        </p:txBody>
      </p:sp>
      <p:sp>
        <p:nvSpPr>
          <p:cNvPr id="3" name="Content Placeholder 2"/>
          <p:cNvSpPr>
            <a:spLocks noGrp="1"/>
          </p:cNvSpPr>
          <p:nvPr>
            <p:ph idx="1"/>
          </p:nvPr>
        </p:nvSpPr>
        <p:spPr>
          <a:xfrm>
            <a:off x="228600" y="1019175"/>
            <a:ext cx="8801100" cy="5153025"/>
          </a:xfrm>
        </p:spPr>
        <p:txBody>
          <a:bodyPr/>
          <a:lstStyle/>
          <a:p>
            <a:pPr>
              <a:defRPr/>
            </a:pPr>
            <a:r>
              <a:rPr lang="en-US" dirty="0">
                <a:solidFill>
                  <a:srgbClr val="0000FF"/>
                </a:solidFill>
                <a:latin typeface="Tahoma" charset="0"/>
                <a:ea typeface="ＭＳ Ｐゴシック" charset="0"/>
                <a:cs typeface="ＭＳ Ｐゴシック" charset="0"/>
              </a:rPr>
              <a:t>All 0s/1s</a:t>
            </a:r>
            <a:r>
              <a:rPr lang="en-US" dirty="0">
                <a:latin typeface="Tahoma" charset="0"/>
                <a:ea typeface="ＭＳ Ｐゴシック" charset="0"/>
                <a:cs typeface="ＭＳ Ｐゴシック" charset="0"/>
              </a:rPr>
              <a:t>:</a:t>
            </a:r>
            <a:r>
              <a:rPr lang="en-US" dirty="0">
                <a:solidFill>
                  <a:srgbClr val="0000FF"/>
                </a:solidFill>
                <a:latin typeface="Tahoma" charset="0"/>
                <a:ea typeface="ＭＳ Ｐゴシック" charset="0"/>
                <a:cs typeface="ＭＳ Ｐゴシック" charset="0"/>
              </a:rPr>
              <a:t> </a:t>
            </a:r>
            <a:r>
              <a:rPr lang="en-US" dirty="0">
                <a:latin typeface="Tahoma" charset="0"/>
                <a:ea typeface="ＭＳ Ｐゴシック" charset="0"/>
                <a:cs typeface="ＭＳ Ｐゴシック" charset="0"/>
              </a:rPr>
              <a:t>Value </a:t>
            </a:r>
            <a:r>
              <a:rPr lang="en-US" dirty="0" smtClean="0">
                <a:latin typeface="Tahoma" charset="0"/>
                <a:ea typeface="ＭＳ Ｐゴシック" charset="0"/>
                <a:cs typeface="ＭＳ Ｐゴシック" charset="0"/>
              </a:rPr>
              <a:t>0/1 </a:t>
            </a:r>
            <a:r>
              <a:rPr lang="en-US" dirty="0">
                <a:latin typeface="Tahoma" charset="0"/>
                <a:ea typeface="ＭＳ Ｐゴシック" charset="0"/>
                <a:cs typeface="ＭＳ Ｐゴシック" charset="0"/>
              </a:rPr>
              <a:t>is written to all bits </a:t>
            </a:r>
          </a:p>
          <a:p>
            <a:pPr lvl="1">
              <a:defRPr/>
            </a:pPr>
            <a:r>
              <a:rPr lang="en-US" sz="2000" dirty="0">
                <a:latin typeface="Tahoma" charset="0"/>
                <a:ea typeface="ＭＳ Ｐゴシック" charset="0"/>
              </a:rPr>
              <a:t>Previous work suggested this is </a:t>
            </a:r>
            <a:r>
              <a:rPr lang="en-US" sz="2000" dirty="0" smtClean="0">
                <a:latin typeface="Tahoma" charset="0"/>
                <a:ea typeface="ＭＳ Ｐゴシック" charset="0"/>
              </a:rPr>
              <a:t>sufficient</a:t>
            </a:r>
          </a:p>
          <a:p>
            <a:pPr lvl="1">
              <a:defRPr/>
            </a:pPr>
            <a:endParaRPr lang="en-US" sz="1000" dirty="0">
              <a:latin typeface="Tahoma" charset="0"/>
              <a:ea typeface="ＭＳ Ｐゴシック" charset="0"/>
            </a:endParaRPr>
          </a:p>
          <a:p>
            <a:pPr>
              <a:defRPr/>
            </a:pPr>
            <a:r>
              <a:rPr lang="en-US" dirty="0">
                <a:solidFill>
                  <a:srgbClr val="0000FF"/>
                </a:solidFill>
                <a:latin typeface="Tahoma" charset="0"/>
                <a:ea typeface="ＭＳ Ｐゴシック" charset="0"/>
                <a:cs typeface="ＭＳ Ｐゴシック" charset="0"/>
              </a:rPr>
              <a:t>Checkerboard</a:t>
            </a:r>
            <a:r>
              <a:rPr lang="en-US" dirty="0">
                <a:latin typeface="Tahoma" charset="0"/>
                <a:ea typeface="ＭＳ Ｐゴシック" charset="0"/>
                <a:cs typeface="ＭＳ Ｐゴシック" charset="0"/>
              </a:rPr>
              <a:t>: Consecutive bits alternate between 0 and </a:t>
            </a:r>
            <a:r>
              <a:rPr lang="en-US" dirty="0" smtClean="0">
                <a:latin typeface="Tahoma" charset="0"/>
                <a:ea typeface="ＭＳ Ｐゴシック" charset="0"/>
                <a:cs typeface="ＭＳ Ｐゴシック" charset="0"/>
              </a:rPr>
              <a:t>1 </a:t>
            </a:r>
            <a:endParaRPr lang="en-US" dirty="0">
              <a:latin typeface="Tahoma" charset="0"/>
              <a:ea typeface="ＭＳ Ｐゴシック" charset="0"/>
              <a:cs typeface="ＭＳ Ｐゴシック" charset="0"/>
            </a:endParaRPr>
          </a:p>
          <a:p>
            <a:pPr lvl="1">
              <a:defRPr/>
            </a:pPr>
            <a:r>
              <a:rPr lang="en-US" sz="2000" dirty="0">
                <a:latin typeface="Tahoma" charset="0"/>
                <a:ea typeface="ＭＳ Ｐゴシック" charset="0"/>
              </a:rPr>
              <a:t>Coupling noise increases with voltage difference between the neighboring </a:t>
            </a:r>
            <a:r>
              <a:rPr lang="en-US" sz="2000" dirty="0" err="1">
                <a:latin typeface="Tahoma" charset="0"/>
                <a:ea typeface="ＭＳ Ｐゴシック" charset="0"/>
              </a:rPr>
              <a:t>bitlines</a:t>
            </a:r>
            <a:r>
              <a:rPr lang="en-US" sz="2000" dirty="0">
                <a:latin typeface="Tahoma" charset="0"/>
                <a:ea typeface="ＭＳ Ｐゴシック" charset="0"/>
              </a:rPr>
              <a:t> </a:t>
            </a:r>
            <a:r>
              <a:rPr lang="en-US" sz="2000" dirty="0">
                <a:latin typeface="Tahoma" charset="0"/>
                <a:ea typeface="ＭＳ Ｐゴシック" charset="0"/>
                <a:sym typeface="Wingdings" charset="0"/>
              </a:rPr>
              <a:t> </a:t>
            </a:r>
            <a:r>
              <a:rPr lang="en-US" sz="2000" dirty="0">
                <a:latin typeface="Tahoma" charset="0"/>
                <a:ea typeface="ＭＳ Ｐゴシック" charset="0"/>
              </a:rPr>
              <a:t>May induce worst case data pattern (if adjacent bits mapped to adjacent cells</a:t>
            </a:r>
            <a:r>
              <a:rPr lang="en-US" sz="2000" dirty="0" smtClean="0">
                <a:latin typeface="Tahoma" charset="0"/>
                <a:ea typeface="ＭＳ Ｐゴシック" charset="0"/>
              </a:rPr>
              <a:t>)</a:t>
            </a:r>
          </a:p>
          <a:p>
            <a:pPr lvl="1">
              <a:defRPr/>
            </a:pPr>
            <a:endParaRPr lang="en-US" sz="1000" dirty="0">
              <a:latin typeface="Tahoma" charset="0"/>
              <a:ea typeface="ＭＳ Ｐゴシック" charset="0"/>
            </a:endParaRPr>
          </a:p>
          <a:p>
            <a:pPr>
              <a:defRPr/>
            </a:pPr>
            <a:r>
              <a:rPr lang="en-US" dirty="0">
                <a:solidFill>
                  <a:srgbClr val="0000FF"/>
                </a:solidFill>
                <a:latin typeface="Tahoma" charset="0"/>
                <a:ea typeface="ＭＳ Ｐゴシック" charset="0"/>
                <a:cs typeface="ＭＳ Ｐゴシック" charset="0"/>
              </a:rPr>
              <a:t>Walk</a:t>
            </a:r>
            <a:r>
              <a:rPr lang="en-US" dirty="0">
                <a:latin typeface="Tahoma" charset="0"/>
                <a:ea typeface="ＭＳ Ｐゴシック" charset="0"/>
                <a:cs typeface="ＭＳ Ｐゴシック" charset="0"/>
              </a:rPr>
              <a:t>: Attempts to ensure a single cell storing 1 is surrounded by cells storing </a:t>
            </a:r>
            <a:r>
              <a:rPr lang="en-US" dirty="0" smtClean="0">
                <a:latin typeface="Tahoma" charset="0"/>
                <a:ea typeface="ＭＳ Ｐゴシック" charset="0"/>
                <a:cs typeface="ＭＳ Ｐゴシック" charset="0"/>
              </a:rPr>
              <a:t>0 </a:t>
            </a:r>
            <a:endParaRPr lang="en-US" dirty="0">
              <a:latin typeface="Tahoma" charset="0"/>
              <a:ea typeface="ＭＳ Ｐゴシック" charset="0"/>
              <a:cs typeface="ＭＳ Ｐゴシック" charset="0"/>
            </a:endParaRPr>
          </a:p>
          <a:p>
            <a:pPr lvl="1">
              <a:defRPr/>
            </a:pPr>
            <a:r>
              <a:rPr lang="en-US" sz="2000" dirty="0">
                <a:latin typeface="Tahoma" charset="0"/>
                <a:ea typeface="ＭＳ Ｐゴシック" charset="0"/>
              </a:rPr>
              <a:t>This may lead to even worse coupling noise and retention time due to coupling between </a:t>
            </a:r>
            <a:r>
              <a:rPr lang="en-US" sz="2000" i="1" dirty="0">
                <a:latin typeface="Tahoma" charset="0"/>
                <a:ea typeface="ＭＳ Ｐゴシック" charset="0"/>
              </a:rPr>
              <a:t>nearby</a:t>
            </a:r>
            <a:r>
              <a:rPr lang="en-US" sz="2000" dirty="0">
                <a:latin typeface="Tahoma" charset="0"/>
                <a:ea typeface="ＭＳ Ｐゴシック" charset="0"/>
              </a:rPr>
              <a:t> </a:t>
            </a:r>
            <a:r>
              <a:rPr lang="en-US" sz="2000" dirty="0" err="1">
                <a:latin typeface="Tahoma" charset="0"/>
                <a:ea typeface="ＭＳ Ｐゴシック" charset="0"/>
              </a:rPr>
              <a:t>bitlines</a:t>
            </a:r>
            <a:r>
              <a:rPr lang="en-US" sz="2000" dirty="0">
                <a:latin typeface="Tahoma" charset="0"/>
                <a:ea typeface="ＭＳ Ｐゴシック" charset="0"/>
              </a:rPr>
              <a:t> </a:t>
            </a:r>
            <a:r>
              <a:rPr lang="en-US" sz="1800" b="1" dirty="0">
                <a:solidFill>
                  <a:schemeClr val="accent2">
                    <a:lumMod val="75000"/>
                  </a:schemeClr>
                </a:solidFill>
                <a:latin typeface="Tahoma" charset="0"/>
                <a:ea typeface="ＭＳ Ｐゴシック" charset="0"/>
              </a:rPr>
              <a:t>[Li+ IEEE TCSI 2011]</a:t>
            </a:r>
          </a:p>
          <a:p>
            <a:pPr lvl="1">
              <a:defRPr/>
            </a:pPr>
            <a:r>
              <a:rPr lang="en-US" sz="2000" dirty="0">
                <a:latin typeface="Tahoma" charset="0"/>
                <a:ea typeface="ＭＳ Ｐゴシック" charset="0"/>
              </a:rPr>
              <a:t>Walk pattern is permuted in each round to exercise different </a:t>
            </a:r>
            <a:r>
              <a:rPr lang="en-US" sz="2000" dirty="0" smtClean="0">
                <a:latin typeface="Tahoma" charset="0"/>
                <a:ea typeface="ＭＳ Ｐゴシック" charset="0"/>
              </a:rPr>
              <a:t>cells</a:t>
            </a:r>
          </a:p>
          <a:p>
            <a:pPr lvl="1">
              <a:defRPr/>
            </a:pPr>
            <a:endParaRPr lang="en-US" sz="1000" dirty="0">
              <a:latin typeface="Tahoma" charset="0"/>
              <a:ea typeface="ＭＳ Ｐゴシック" charset="0"/>
            </a:endParaRPr>
          </a:p>
          <a:p>
            <a:pPr>
              <a:defRPr/>
            </a:pPr>
            <a:r>
              <a:rPr lang="en-US" dirty="0">
                <a:solidFill>
                  <a:srgbClr val="0000FF"/>
                </a:solidFill>
                <a:latin typeface="Tahoma" charset="0"/>
                <a:ea typeface="ＭＳ Ｐゴシック" charset="0"/>
                <a:cs typeface="ＭＳ Ｐゴシック" charset="0"/>
              </a:rPr>
              <a:t>Random</a:t>
            </a:r>
            <a:r>
              <a:rPr lang="en-US" dirty="0">
                <a:latin typeface="Tahoma" charset="0"/>
                <a:ea typeface="ＭＳ Ｐゴシック" charset="0"/>
                <a:cs typeface="ＭＳ Ｐゴシック" charset="0"/>
              </a:rPr>
              <a:t>: Randomly generated data is written to each </a:t>
            </a:r>
            <a:r>
              <a:rPr lang="en-US" dirty="0" smtClean="0">
                <a:latin typeface="Tahoma" charset="0"/>
                <a:ea typeface="ＭＳ Ｐゴシック" charset="0"/>
                <a:cs typeface="ＭＳ Ｐゴシック" charset="0"/>
              </a:rPr>
              <a:t>row</a:t>
            </a:r>
            <a:endParaRPr lang="en-US" dirty="0">
              <a:latin typeface="Tahoma" charset="0"/>
              <a:ea typeface="ＭＳ Ｐゴシック" charset="0"/>
              <a:cs typeface="ＭＳ Ｐゴシック" charset="0"/>
            </a:endParaRPr>
          </a:p>
          <a:p>
            <a:pPr lvl="1">
              <a:defRPr/>
            </a:pPr>
            <a:r>
              <a:rPr lang="en-US" sz="2000" dirty="0">
                <a:latin typeface="Tahoma" charset="0"/>
                <a:ea typeface="ＭＳ Ｐゴシック" charset="0"/>
              </a:rPr>
              <a:t>A new set of random data is generated for each </a:t>
            </a:r>
            <a:r>
              <a:rPr lang="en-US" sz="2000" dirty="0" smtClean="0">
                <a:latin typeface="Tahoma" charset="0"/>
                <a:ea typeface="ＭＳ Ｐゴシック" charset="0"/>
              </a:rPr>
              <a:t>round</a:t>
            </a:r>
            <a:endParaRPr lang="en-US" sz="2000" dirty="0">
              <a:latin typeface="Tahoma" charset="0"/>
              <a:ea typeface="ＭＳ Ｐゴシック" charset="0"/>
            </a:endParaRPr>
          </a:p>
          <a:p>
            <a:pPr lvl="1">
              <a:defRPr/>
            </a:pPr>
            <a:endParaRPr lang="en-US" dirty="0">
              <a:latin typeface="Tahoma" charset="0"/>
              <a:ea typeface="ＭＳ Ｐゴシック" charset="0"/>
            </a:endParaRPr>
          </a:p>
          <a:p>
            <a:pPr lvl="1">
              <a:defRPr/>
            </a:pPr>
            <a:endParaRPr lang="en-US" dirty="0">
              <a:latin typeface="Tahoma" charset="0"/>
              <a:ea typeface="ＭＳ Ｐゴシック" charset="0"/>
            </a:endParaRPr>
          </a:p>
        </p:txBody>
      </p:sp>
      <p:sp>
        <p:nvSpPr>
          <p:cNvPr id="2355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47318A-0773-EC4C-AD97-C1AEB7B28E7B}" type="slidenum">
              <a:rPr lang="en-US" sz="1600">
                <a:solidFill>
                  <a:srgbClr val="000000"/>
                </a:solidFill>
                <a:latin typeface="Garamond" charset="0"/>
              </a:rPr>
              <a:pPr eaLnBrk="1" hangingPunct="1"/>
              <a:t>137</a:t>
            </a:fld>
            <a:endParaRPr lang="en-US" sz="1600">
              <a:solidFill>
                <a:srgbClr val="000000"/>
              </a:solidFill>
              <a:latin typeface="Garamond" charset="0"/>
            </a:endParaRPr>
          </a:p>
        </p:txBody>
      </p:sp>
      <p:sp>
        <p:nvSpPr>
          <p:cNvPr id="5" name="Rectangle 4"/>
          <p:cNvSpPr>
            <a:spLocks noChangeArrowheads="1"/>
          </p:cNvSpPr>
          <p:nvPr/>
        </p:nvSpPr>
        <p:spPr bwMode="auto">
          <a:xfrm>
            <a:off x="241300" y="990600"/>
            <a:ext cx="8813800" cy="26035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6" name="TextBox 38"/>
          <p:cNvSpPr txBox="1">
            <a:spLocks noChangeArrowheads="1"/>
          </p:cNvSpPr>
          <p:nvPr/>
        </p:nvSpPr>
        <p:spPr bwMode="auto">
          <a:xfrm>
            <a:off x="6543675" y="990600"/>
            <a:ext cx="246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2800" smtClean="0">
                <a:solidFill>
                  <a:srgbClr val="FF0000"/>
                </a:solidFill>
              </a:rPr>
              <a:t>Fixed patterns</a:t>
            </a:r>
          </a:p>
        </p:txBody>
      </p:sp>
    </p:spTree>
    <p:extLst>
      <p:ext uri="{BB962C8B-B14F-4D97-AF65-F5344CB8AC3E}">
        <p14:creationId xmlns:p14="http://schemas.microsoft.com/office/powerpoint/2010/main" val="40776143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36546"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latin typeface="Tahoma" charset="0"/>
                <a:ea typeface="ＭＳ Ｐゴシック" charset="0"/>
                <a:cs typeface="ＭＳ Ｐゴシック" charset="0"/>
              </a:rPr>
              <a:t>Challenges and Our Goal</a:t>
            </a:r>
          </a:p>
          <a:p>
            <a:pPr eaLnBrk="1" hangingPunct="1"/>
            <a:r>
              <a:rPr lang="en-US">
                <a:latin typeface="Tahoma" charset="0"/>
                <a:ea typeface="ＭＳ Ｐゴシック" charset="0"/>
                <a:cs typeface="ＭＳ Ｐゴシック" charset="0"/>
              </a:rPr>
              <a:t>DRAM Characterization Methodology</a:t>
            </a:r>
          </a:p>
          <a:p>
            <a:pPr eaLnBrk="1" hangingPunct="1"/>
            <a:r>
              <a:rPr lang="en-US">
                <a:solidFill>
                  <a:srgbClr val="0000FF"/>
                </a:solidFill>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latin typeface="Tahoma" charset="0"/>
                <a:ea typeface="ＭＳ Ｐゴシック" charset="0"/>
                <a:cs typeface="ＭＳ Ｐゴシック" charset="0"/>
              </a:rPr>
              <a:t>Data Pattern Dependence: Analysis and Implications</a:t>
            </a:r>
          </a:p>
          <a:p>
            <a:pPr eaLnBrk="1" hangingPunct="1"/>
            <a:r>
              <a:rPr lang="en-US">
                <a:latin typeface="Tahoma" charset="0"/>
                <a:ea typeface="ＭＳ Ｐゴシック" charset="0"/>
                <a:cs typeface="ＭＳ Ｐゴシック" charset="0"/>
              </a:rPr>
              <a:t>Variable Retention Time: Analysis and Implications</a:t>
            </a:r>
          </a:p>
          <a:p>
            <a:pPr eaLnBrk="1" hangingPunct="1"/>
            <a:r>
              <a:rPr lang="en-US">
                <a:latin typeface="Tahoma" charset="0"/>
                <a:ea typeface="ＭＳ Ｐゴシック" charset="0"/>
                <a:cs typeface="ＭＳ Ｐゴシック" charset="0"/>
              </a:rPr>
              <a:t>Conclusions</a:t>
            </a:r>
          </a:p>
        </p:txBody>
      </p:sp>
      <p:sp>
        <p:nvSpPr>
          <p:cNvPr id="2365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BE655A-16A4-0B45-A16C-FCAEEDE3E8F1}" type="slidenum">
              <a:rPr lang="en-US" sz="1600">
                <a:solidFill>
                  <a:srgbClr val="000000"/>
                </a:solidFill>
                <a:latin typeface="Garamond" charset="0"/>
              </a:rPr>
              <a:pPr eaLnBrk="1" hangingPunct="1"/>
              <a:t>138</a:t>
            </a:fld>
            <a:endParaRPr lang="en-US" sz="1600">
              <a:solidFill>
                <a:srgbClr val="000000"/>
              </a:solidFill>
              <a:latin typeface="Garamond" charset="0"/>
            </a:endParaRPr>
          </a:p>
        </p:txBody>
      </p:sp>
    </p:spTree>
    <p:extLst>
      <p:ext uri="{BB962C8B-B14F-4D97-AF65-F5344CB8AC3E}">
        <p14:creationId xmlns:p14="http://schemas.microsoft.com/office/powerpoint/2010/main" val="37028109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le 1"/>
          <p:cNvSpPr>
            <a:spLocks noGrp="1"/>
          </p:cNvSpPr>
          <p:nvPr>
            <p:ph type="title"/>
          </p:nvPr>
        </p:nvSpPr>
        <p:spPr/>
        <p:txBody>
          <a:bodyPr/>
          <a:lstStyle/>
          <a:p>
            <a:r>
              <a:rPr lang="en-US">
                <a:latin typeface="Garamond" charset="0"/>
                <a:ea typeface="ＭＳ Ｐゴシック" charset="0"/>
                <a:cs typeface="ＭＳ Ｐゴシック" charset="0"/>
              </a:rPr>
              <a:t>Temperature Stability</a:t>
            </a:r>
          </a:p>
        </p:txBody>
      </p:sp>
      <p:sp>
        <p:nvSpPr>
          <p:cNvPr id="23859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D433A-A9F5-4545-9D70-52F33458770B}" type="slidenum">
              <a:rPr lang="en-US" sz="1600">
                <a:solidFill>
                  <a:srgbClr val="000000"/>
                </a:solidFill>
                <a:latin typeface="Garamond" charset="0"/>
              </a:rPr>
              <a:pPr eaLnBrk="1" hangingPunct="1"/>
              <a:t>139</a:t>
            </a:fld>
            <a:endParaRPr lang="en-US" sz="1600">
              <a:solidFill>
                <a:srgbClr val="000000"/>
              </a:solidFill>
              <a:latin typeface="Garamond" charset="0"/>
            </a:endParaRPr>
          </a:p>
        </p:txBody>
      </p:sp>
      <p:pic>
        <p:nvPicPr>
          <p:cNvPr id="238595" name="Picture 4" descr="temp-var_temperatur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0" y="965200"/>
            <a:ext cx="6286500" cy="53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96900" y="6326188"/>
            <a:ext cx="7810500"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Tested chips at five different stable temperatures</a:t>
            </a:r>
          </a:p>
        </p:txBody>
      </p:sp>
    </p:spTree>
    <p:extLst>
      <p:ext uri="{BB962C8B-B14F-4D97-AF65-F5344CB8AC3E}">
        <p14:creationId xmlns:p14="http://schemas.microsoft.com/office/powerpoint/2010/main" val="35478533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9167936" cy="1066800"/>
          </a:xfrm>
        </p:spPr>
        <p:txBody>
          <a:bodyPr/>
          <a:lstStyle/>
          <a:p>
            <a:r>
              <a:rPr lang="en-US" dirty="0" smtClean="0">
                <a:latin typeface="Garamond" charset="0"/>
                <a:ea typeface="ＭＳ Ｐゴシック" charset="0"/>
                <a:cs typeface="ＭＳ Ｐゴシック" charset="0"/>
              </a:rPr>
              <a:t>Solution 2: Emerging Memory Technologies</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228600" y="1052736"/>
            <a:ext cx="8663880" cy="5020816"/>
          </a:xfrm>
        </p:spPr>
        <p:txBody>
          <a:bodyPr/>
          <a:lstStyle/>
          <a:p>
            <a:pPr eaLnBrk="1" hangingPunct="1"/>
            <a:r>
              <a:rPr lang="en-US" dirty="0" smtClean="0">
                <a:solidFill>
                  <a:srgbClr val="0000FF"/>
                </a:solidFill>
                <a:latin typeface="Tahoma" charset="0"/>
                <a:ea typeface="ＭＳ Ｐゴシック" charset="0"/>
                <a:cs typeface="ＭＳ Ｐゴシック" charset="0"/>
              </a:rPr>
              <a:t>Some </a:t>
            </a:r>
            <a:r>
              <a:rPr lang="en-US" dirty="0">
                <a:solidFill>
                  <a:srgbClr val="0000FF"/>
                </a:solidFill>
                <a:latin typeface="Tahoma" charset="0"/>
                <a:ea typeface="ＭＳ Ｐゴシック" charset="0"/>
                <a:cs typeface="ＭＳ Ｐゴシック" charset="0"/>
              </a:rPr>
              <a:t>emerging resistive memory technologies </a:t>
            </a:r>
            <a:r>
              <a:rPr lang="en-US" dirty="0" smtClean="0">
                <a:solidFill>
                  <a:srgbClr val="0000FF"/>
                </a:solidFill>
                <a:latin typeface="Tahoma" charset="0"/>
                <a:ea typeface="ＭＳ Ｐゴシック" charset="0"/>
                <a:cs typeface="ＭＳ Ｐゴシック" charset="0"/>
              </a:rPr>
              <a:t>seem more </a:t>
            </a:r>
            <a:r>
              <a:rPr lang="en-US" dirty="0">
                <a:solidFill>
                  <a:srgbClr val="0000FF"/>
                </a:solidFill>
                <a:latin typeface="Tahoma" charset="0"/>
                <a:ea typeface="ＭＳ Ｐゴシック" charset="0"/>
                <a:cs typeface="ＭＳ Ｐゴシック" charset="0"/>
              </a:rPr>
              <a:t>scalable than </a:t>
            </a:r>
            <a:r>
              <a:rPr lang="en-US" dirty="0" smtClean="0">
                <a:solidFill>
                  <a:srgbClr val="0000FF"/>
                </a:solidFill>
                <a:latin typeface="Tahoma" charset="0"/>
                <a:ea typeface="ＭＳ Ｐゴシック" charset="0"/>
                <a:cs typeface="ＭＳ Ｐゴシック" charset="0"/>
              </a:rPr>
              <a:t>DRAM (and they are non-volatile)</a:t>
            </a:r>
          </a:p>
          <a:p>
            <a:pPr eaLnBrk="1" hangingPunct="1"/>
            <a:r>
              <a:rPr lang="en-US" dirty="0" smtClean="0">
                <a:solidFill>
                  <a:srgbClr val="000000"/>
                </a:solidFill>
                <a:latin typeface="Tahoma" charset="0"/>
                <a:ea typeface="ＭＳ Ｐゴシック" charset="0"/>
                <a:cs typeface="ＭＳ Ｐゴシック" charset="0"/>
              </a:rPr>
              <a:t>Example: Phase </a:t>
            </a:r>
            <a:r>
              <a:rPr lang="en-US" dirty="0">
                <a:solidFill>
                  <a:srgbClr val="000000"/>
                </a:solidFill>
                <a:latin typeface="Tahoma" charset="0"/>
                <a:ea typeface="ＭＳ Ｐゴシック" charset="0"/>
                <a:cs typeface="ＭＳ Ｐゴシック" charset="0"/>
              </a:rPr>
              <a:t>Change Memory</a:t>
            </a:r>
          </a:p>
          <a:p>
            <a:pPr lvl="1"/>
            <a:r>
              <a:rPr lang="en-US" dirty="0" smtClean="0">
                <a:latin typeface="Tahoma" charset="0"/>
                <a:ea typeface="ＭＳ Ｐゴシック" charset="0"/>
              </a:rPr>
              <a:t>Expected </a:t>
            </a:r>
            <a:r>
              <a:rPr lang="en-US" dirty="0">
                <a:latin typeface="Tahoma" charset="0"/>
                <a:ea typeface="ＭＳ Ｐゴシック" charset="0"/>
              </a:rPr>
              <a:t>to scale to 9nm (2022 [ITRS])</a:t>
            </a:r>
          </a:p>
          <a:p>
            <a:pPr lvl="1"/>
            <a:r>
              <a:rPr lang="en-US" dirty="0" smtClean="0">
                <a:latin typeface="Tahoma" charset="0"/>
                <a:ea typeface="ＭＳ Ｐゴシック" charset="0"/>
              </a:rPr>
              <a:t>Expected to be denser than DRAM: can store multiple bits/cell</a:t>
            </a:r>
          </a:p>
          <a:p>
            <a:endParaRPr lang="en-US" sz="1800" dirty="0">
              <a:latin typeface="Tahoma" charset="0"/>
              <a:ea typeface="ＭＳ Ｐゴシック" charset="0"/>
            </a:endParaRPr>
          </a:p>
          <a:p>
            <a:r>
              <a:rPr lang="en-US" dirty="0" smtClean="0">
                <a:latin typeface="Tahoma" charset="0"/>
                <a:ea typeface="ＭＳ Ｐゴシック" charset="0"/>
              </a:rPr>
              <a:t>But, emerging technologies have shortcomings as well</a:t>
            </a:r>
            <a:endParaRPr lang="en-US" dirty="0">
              <a:latin typeface="Tahoma" charset="0"/>
              <a:ea typeface="ＭＳ Ｐゴシック" charset="0"/>
            </a:endParaRPr>
          </a:p>
          <a:p>
            <a:pPr lvl="1"/>
            <a:r>
              <a:rPr lang="en-US" dirty="0">
                <a:solidFill>
                  <a:srgbClr val="FF0000"/>
                </a:solidFill>
                <a:latin typeface="Tahoma" charset="0"/>
                <a:ea typeface="ＭＳ Ｐゴシック" charset="0"/>
              </a:rPr>
              <a:t>Can they be enabled to replace/augment/surpass DRAM?</a:t>
            </a:r>
            <a:endParaRPr lang="en-US" dirty="0">
              <a:latin typeface="Tahoma" charset="0"/>
              <a:ea typeface="ＭＳ Ｐゴシック" charset="0"/>
            </a:endParaRPr>
          </a:p>
          <a:p>
            <a:pPr lvl="1" eaLnBrk="1" hangingPunct="1"/>
            <a:endParaRPr lang="en-US" sz="1600" dirty="0">
              <a:solidFill>
                <a:srgbClr val="000000"/>
              </a:solidFill>
              <a:latin typeface="Tahoma" charset="0"/>
              <a:ea typeface="ＭＳ Ｐゴシック" charset="0"/>
              <a:cs typeface="ＭＳ Ｐゴシック" charset="0"/>
            </a:endParaRPr>
          </a:p>
          <a:p>
            <a:pPr lvl="0">
              <a:buClr>
                <a:srgbClr val="CC9900"/>
              </a:buClr>
              <a:buFont typeface="Wingdings" charset="0"/>
              <a:buChar char="n"/>
            </a:pPr>
            <a:r>
              <a:rPr lang="en-US" sz="1600" dirty="0">
                <a:solidFill>
                  <a:srgbClr val="000000"/>
                </a:solidFill>
                <a:latin typeface="Tahoma" charset="0"/>
                <a:ea typeface="ＭＳ Ｐゴシック" charset="0"/>
                <a:cs typeface="ＭＳ Ｐゴシック" charset="0"/>
              </a:rPr>
              <a:t>Lee, </a:t>
            </a:r>
            <a:r>
              <a:rPr lang="en-US" sz="1600" dirty="0" err="1">
                <a:solidFill>
                  <a:srgbClr val="000000"/>
                </a:solidFill>
                <a:latin typeface="Tahoma" charset="0"/>
                <a:ea typeface="ＭＳ Ｐゴシック" charset="0"/>
                <a:cs typeface="ＭＳ Ｐゴシック" charset="0"/>
              </a:rPr>
              <a:t>Ipek</a:t>
            </a:r>
            <a:r>
              <a:rPr lang="en-US" sz="1600" dirty="0">
                <a:solidFill>
                  <a:srgbClr val="000000"/>
                </a:solidFill>
                <a:latin typeface="Tahoma" charset="0"/>
                <a:ea typeface="ＭＳ Ｐゴシック" charset="0"/>
                <a:cs typeface="ＭＳ Ｐゴシック" charset="0"/>
              </a:rPr>
              <a:t>, Mutlu, Burger, </a:t>
            </a:r>
            <a:r>
              <a:rPr lang="ja-JP" alt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Architecting Phase Change Memory as a Scalable DRAM Alternative</a:t>
            </a:r>
            <a:r>
              <a:rPr lang="en-US" sz="1600" dirty="0">
                <a:solidFill>
                  <a:srgbClr val="000000"/>
                </a:solidFill>
                <a:latin typeface="Tahoma" charset="0"/>
                <a:ea typeface="ＭＳ Ｐゴシック" charset="0"/>
                <a:cs typeface="ＭＳ Ｐゴシック" charset="0"/>
              </a:rPr>
              <a:t>,</a:t>
            </a:r>
            <a:r>
              <a:rPr lang="ja-JP" altLang="en-US" sz="1600" dirty="0">
                <a:solidFill>
                  <a:srgbClr val="000000"/>
                </a:solidFill>
                <a:latin typeface="Tahoma" charset="0"/>
                <a:ea typeface="ＭＳ Ｐゴシック" charset="0"/>
                <a:cs typeface="ＭＳ Ｐゴシック" charset="0"/>
              </a:rPr>
              <a:t>”</a:t>
            </a:r>
            <a:r>
              <a:rPr lang="en-US" sz="1600" dirty="0">
                <a:solidFill>
                  <a:srgbClr val="000000"/>
                </a:solidFill>
                <a:latin typeface="Tahoma" charset="0"/>
                <a:ea typeface="ＭＳ Ｐゴシック" charset="0"/>
                <a:cs typeface="ＭＳ Ｐゴシック" charset="0"/>
              </a:rPr>
              <a:t> ISCA 2009, CACM 2010, Top Picks 2010.</a:t>
            </a:r>
          </a:p>
          <a:p>
            <a:pPr>
              <a:buClr>
                <a:srgbClr val="CC9900"/>
              </a:buClr>
              <a:buFont typeface="Wingdings" charset="0"/>
              <a:buChar char="n"/>
            </a:pPr>
            <a:r>
              <a:rPr lang="en-US" sz="1600" dirty="0"/>
              <a:t>Meza, Chang, Yoon, </a:t>
            </a:r>
            <a:r>
              <a:rPr lang="en-US" sz="1600" dirty="0" smtClean="0"/>
              <a:t>Mutlu, </a:t>
            </a:r>
            <a:r>
              <a:rPr lang="en-US" sz="1600" dirty="0" err="1" smtClean="0"/>
              <a:t>Ranganathan</a:t>
            </a:r>
            <a:r>
              <a:rPr lang="en-US" sz="1600" dirty="0" smtClean="0"/>
              <a:t>, </a:t>
            </a:r>
            <a:r>
              <a:rPr lang="en-US" sz="1600" dirty="0"/>
              <a:t>“</a:t>
            </a:r>
            <a:r>
              <a:rPr lang="en-US" sz="1600" dirty="0">
                <a:solidFill>
                  <a:srgbClr val="0000FF"/>
                </a:solidFill>
              </a:rPr>
              <a:t>Enabling Efficient and Scalable Hybrid Memories</a:t>
            </a:r>
            <a:r>
              <a:rPr lang="en-US" sz="1600" dirty="0"/>
              <a:t>,” IEEE Comp. Arch. Letters 2012.</a:t>
            </a:r>
          </a:p>
          <a:p>
            <a:pPr>
              <a:buClr>
                <a:srgbClr val="CC9900"/>
              </a:buClr>
              <a:buFont typeface="Wingdings" charset="0"/>
              <a:buChar char="n"/>
            </a:pPr>
            <a:r>
              <a:rPr lang="en-US" sz="1600" dirty="0" smtClean="0"/>
              <a:t>Yoon, Meza et al., </a:t>
            </a:r>
            <a:r>
              <a:rPr lang="en-US" sz="1600" dirty="0"/>
              <a:t>“</a:t>
            </a:r>
            <a:r>
              <a:rPr lang="en-US" sz="1600" dirty="0">
                <a:solidFill>
                  <a:srgbClr val="0000FF"/>
                </a:solidFill>
              </a:rPr>
              <a:t>Row Buffer </a:t>
            </a:r>
            <a:r>
              <a:rPr lang="en-US" sz="1600" dirty="0" smtClean="0">
                <a:solidFill>
                  <a:srgbClr val="0000FF"/>
                </a:solidFill>
              </a:rPr>
              <a:t>Locality</a:t>
            </a:r>
            <a:r>
              <a:rPr lang="en-US" sz="1600" dirty="0">
                <a:solidFill>
                  <a:srgbClr val="0000FF"/>
                </a:solidFill>
              </a:rPr>
              <a:t> </a:t>
            </a:r>
            <a:r>
              <a:rPr lang="en-US" sz="1600" dirty="0" smtClean="0">
                <a:solidFill>
                  <a:srgbClr val="0000FF"/>
                </a:solidFill>
              </a:rPr>
              <a:t>Aware Caching Policies for </a:t>
            </a:r>
            <a:r>
              <a:rPr lang="en-US" sz="1600" dirty="0">
                <a:solidFill>
                  <a:srgbClr val="0000FF"/>
                </a:solidFill>
              </a:rPr>
              <a:t>Hybrid Memories</a:t>
            </a:r>
            <a:r>
              <a:rPr lang="en-US" sz="1600" dirty="0"/>
              <a:t>,” </a:t>
            </a:r>
            <a:r>
              <a:rPr lang="en-US" sz="1600" dirty="0" smtClean="0"/>
              <a:t>ICCD 2012 Best Paper Award.</a:t>
            </a:r>
            <a:endParaRPr lang="en-US" sz="1600" dirty="0"/>
          </a:p>
          <a:p>
            <a:pPr>
              <a:buClr>
                <a:srgbClr val="CC9900"/>
              </a:buClr>
              <a:buFont typeface="Wingdings" charset="0"/>
              <a:buChar char="n"/>
            </a:pPr>
            <a:endParaRPr lang="en-US" sz="2000" dirty="0"/>
          </a:p>
          <a:p>
            <a:pPr lvl="0">
              <a:buClr>
                <a:srgbClr val="CC9900"/>
              </a:buClr>
              <a:buFont typeface="Wingdings" charset="0"/>
              <a:buChar char="n"/>
            </a:pPr>
            <a:endParaRPr lang="en-US" sz="2000" dirty="0">
              <a:solidFill>
                <a:srgbClr val="000000"/>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14</a:t>
            </a:fld>
            <a:endParaRPr lang="en-US" sz="1600">
              <a:solidFill>
                <a:srgbClr val="000000"/>
              </a:solidFill>
              <a:latin typeface="Garamond" charset="0"/>
            </a:endParaRPr>
          </a:p>
        </p:txBody>
      </p:sp>
    </p:spTree>
    <p:extLst>
      <p:ext uri="{BB962C8B-B14F-4D97-AF65-F5344CB8AC3E}">
        <p14:creationId xmlns:p14="http://schemas.microsoft.com/office/powerpoint/2010/main" val="6731304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67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a:xfrm>
            <a:off x="228600" y="152400"/>
            <a:ext cx="8915400" cy="884238"/>
          </a:xfrm>
        </p:spPr>
        <p:txBody>
          <a:bodyPr/>
          <a:lstStyle/>
          <a:p>
            <a:r>
              <a:rPr lang="en-US" sz="3600">
                <a:latin typeface="Garamond" charset="0"/>
                <a:ea typeface="ＭＳ Ｐゴシック" charset="0"/>
                <a:cs typeface="ＭＳ Ｐゴシック" charset="0"/>
              </a:rPr>
              <a:t>Dependence of Retention Time on Temperature</a:t>
            </a:r>
          </a:p>
        </p:txBody>
      </p:sp>
      <p:sp>
        <p:nvSpPr>
          <p:cNvPr id="23961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DE7801-54C7-574B-A0BE-93E011ACD19A}" type="slidenum">
              <a:rPr lang="en-US" sz="1600">
                <a:solidFill>
                  <a:srgbClr val="000000"/>
                </a:solidFill>
                <a:latin typeface="Garamond" charset="0"/>
              </a:rPr>
              <a:pPr eaLnBrk="1" hangingPunct="1"/>
              <a:t>140</a:t>
            </a:fld>
            <a:endParaRPr lang="en-US" sz="1600">
              <a:solidFill>
                <a:srgbClr val="000000"/>
              </a:solidFill>
              <a:latin typeface="Garamond" charset="0"/>
            </a:endParaRPr>
          </a:p>
        </p:txBody>
      </p:sp>
      <p:pic>
        <p:nvPicPr>
          <p:cNvPr id="239619" name="Picture 4" descr="temp-var_norm-ret.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1213" y="1044575"/>
            <a:ext cx="6764337"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879725" y="1447800"/>
            <a:ext cx="393700" cy="431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cxnSp>
        <p:nvCxnSpPr>
          <p:cNvPr id="7" name="Straight Arrow Connector 6"/>
          <p:cNvCxnSpPr/>
          <p:nvPr/>
        </p:nvCxnSpPr>
        <p:spPr bwMode="auto">
          <a:xfrm>
            <a:off x="1985963" y="1433513"/>
            <a:ext cx="881062" cy="177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9510" name="TextBox 38"/>
          <p:cNvSpPr txBox="1">
            <a:spLocks noChangeArrowheads="1"/>
          </p:cNvSpPr>
          <p:nvPr/>
        </p:nvSpPr>
        <p:spPr bwMode="auto">
          <a:xfrm>
            <a:off x="23813" y="1116013"/>
            <a:ext cx="20208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Fraction of cells that</a:t>
            </a:r>
          </a:p>
          <a:p>
            <a:pPr algn="ctr" eaLnBrk="1" fontAlgn="base" hangingPunct="1">
              <a:spcBef>
                <a:spcPct val="0"/>
              </a:spcBef>
              <a:spcAft>
                <a:spcPct val="0"/>
              </a:spcAft>
            </a:pPr>
            <a:r>
              <a:rPr lang="en-US" sz="1600" smtClean="0">
                <a:solidFill>
                  <a:srgbClr val="FF0000"/>
                </a:solidFill>
              </a:rPr>
              <a:t>exhibited retention </a:t>
            </a:r>
          </a:p>
          <a:p>
            <a:pPr algn="ctr" eaLnBrk="1" fontAlgn="base" hangingPunct="1">
              <a:spcBef>
                <a:spcPct val="0"/>
              </a:spcBef>
              <a:spcAft>
                <a:spcPct val="0"/>
              </a:spcAft>
            </a:pPr>
            <a:r>
              <a:rPr lang="en-US" sz="1600" smtClean="0">
                <a:solidFill>
                  <a:srgbClr val="FF0000"/>
                </a:solidFill>
              </a:rPr>
              <a:t>time failure </a:t>
            </a:r>
          </a:p>
          <a:p>
            <a:pPr algn="ctr" eaLnBrk="1" fontAlgn="base" hangingPunct="1">
              <a:spcBef>
                <a:spcPct val="0"/>
              </a:spcBef>
              <a:spcAft>
                <a:spcPct val="0"/>
              </a:spcAft>
            </a:pPr>
            <a:r>
              <a:rPr lang="en-US" sz="1600" smtClean="0">
                <a:solidFill>
                  <a:srgbClr val="FF0000"/>
                </a:solidFill>
              </a:rPr>
              <a:t>at any </a:t>
            </a:r>
            <a:r>
              <a:rPr lang="en-US" sz="1600" i="1" smtClean="0">
                <a:solidFill>
                  <a:srgbClr val="FF0000"/>
                </a:solidFill>
              </a:rPr>
              <a:t>tWAIT </a:t>
            </a:r>
          </a:p>
          <a:p>
            <a:pPr algn="ctr" eaLnBrk="1" fontAlgn="base" hangingPunct="1">
              <a:spcBef>
                <a:spcPct val="0"/>
              </a:spcBef>
              <a:spcAft>
                <a:spcPct val="0"/>
              </a:spcAft>
            </a:pPr>
            <a:r>
              <a:rPr lang="en-US" sz="1600" smtClean="0">
                <a:solidFill>
                  <a:srgbClr val="FF0000"/>
                </a:solidFill>
              </a:rPr>
              <a:t>for any data pattern</a:t>
            </a:r>
          </a:p>
          <a:p>
            <a:pPr algn="ctr" eaLnBrk="1" fontAlgn="base" hangingPunct="1">
              <a:spcBef>
                <a:spcPct val="0"/>
              </a:spcBef>
              <a:spcAft>
                <a:spcPct val="0"/>
              </a:spcAft>
            </a:pPr>
            <a:r>
              <a:rPr lang="en-US" sz="1600" smtClean="0">
                <a:solidFill>
                  <a:srgbClr val="FF0000"/>
                </a:solidFill>
              </a:rPr>
              <a:t>at 50</a:t>
            </a:r>
            <a:r>
              <a:rPr lang="en-US" sz="1600" baseline="50000" smtClean="0">
                <a:solidFill>
                  <a:srgbClr val="FF0000"/>
                </a:solidFill>
                <a:latin typeface="Tahoma" charset="0"/>
              </a:rPr>
              <a:t>o</a:t>
            </a:r>
            <a:r>
              <a:rPr lang="en-US" sz="1600" smtClean="0">
                <a:solidFill>
                  <a:srgbClr val="FF0000"/>
                </a:solidFill>
              </a:rPr>
              <a:t>C</a:t>
            </a:r>
          </a:p>
        </p:txBody>
      </p:sp>
      <p:sp>
        <p:nvSpPr>
          <p:cNvPr id="12" name="Oval 11"/>
          <p:cNvSpPr/>
          <p:nvPr/>
        </p:nvSpPr>
        <p:spPr>
          <a:xfrm>
            <a:off x="3843338" y="2124075"/>
            <a:ext cx="450850" cy="110966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cxnSp>
        <p:nvCxnSpPr>
          <p:cNvPr id="13" name="Straight Arrow Connector 12"/>
          <p:cNvCxnSpPr>
            <a:endCxn id="12" idx="2"/>
          </p:cNvCxnSpPr>
          <p:nvPr/>
        </p:nvCxnSpPr>
        <p:spPr bwMode="auto">
          <a:xfrm flipV="1">
            <a:off x="2043113" y="2679700"/>
            <a:ext cx="1800225" cy="3587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9513" name="TextBox 38"/>
          <p:cNvSpPr txBox="1">
            <a:spLocks noChangeArrowheads="1"/>
          </p:cNvSpPr>
          <p:nvPr/>
        </p:nvSpPr>
        <p:spPr bwMode="auto">
          <a:xfrm>
            <a:off x="-22225" y="2968625"/>
            <a:ext cx="22717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Normalized retention </a:t>
            </a:r>
          </a:p>
          <a:p>
            <a:pPr algn="ctr" eaLnBrk="1" fontAlgn="base" hangingPunct="1">
              <a:spcBef>
                <a:spcPct val="0"/>
              </a:spcBef>
              <a:spcAft>
                <a:spcPct val="0"/>
              </a:spcAft>
            </a:pPr>
            <a:r>
              <a:rPr lang="en-US" sz="1600" smtClean="0">
                <a:solidFill>
                  <a:srgbClr val="FF0000"/>
                </a:solidFill>
              </a:rPr>
              <a:t>times of the same cells</a:t>
            </a:r>
          </a:p>
          <a:p>
            <a:pPr algn="ctr" eaLnBrk="1" fontAlgn="base" hangingPunct="1">
              <a:spcBef>
                <a:spcPct val="0"/>
              </a:spcBef>
              <a:spcAft>
                <a:spcPct val="0"/>
              </a:spcAft>
            </a:pPr>
            <a:r>
              <a:rPr lang="en-US" sz="1600" smtClean="0">
                <a:solidFill>
                  <a:srgbClr val="FF0000"/>
                </a:solidFill>
              </a:rPr>
              <a:t>at 55</a:t>
            </a:r>
            <a:r>
              <a:rPr lang="en-US" sz="1600" baseline="50000" smtClean="0">
                <a:solidFill>
                  <a:srgbClr val="FF0000"/>
                </a:solidFill>
                <a:latin typeface="Tahoma" charset="0"/>
              </a:rPr>
              <a:t>o</a:t>
            </a:r>
            <a:r>
              <a:rPr lang="en-US" sz="1600" smtClean="0">
                <a:solidFill>
                  <a:srgbClr val="FF0000"/>
                </a:solidFill>
              </a:rPr>
              <a:t>C</a:t>
            </a:r>
          </a:p>
        </p:txBody>
      </p:sp>
      <p:sp>
        <p:nvSpPr>
          <p:cNvPr id="20" name="Oval 19"/>
          <p:cNvSpPr/>
          <p:nvPr/>
        </p:nvSpPr>
        <p:spPr>
          <a:xfrm>
            <a:off x="6862763" y="3324225"/>
            <a:ext cx="393700" cy="221456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49515" name="TextBox 38"/>
          <p:cNvSpPr txBox="1">
            <a:spLocks noChangeArrowheads="1"/>
          </p:cNvSpPr>
          <p:nvPr/>
        </p:nvSpPr>
        <p:spPr bwMode="auto">
          <a:xfrm>
            <a:off x="0" y="5021263"/>
            <a:ext cx="2271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Normalized retention </a:t>
            </a:r>
          </a:p>
          <a:p>
            <a:pPr algn="ctr" eaLnBrk="1" fontAlgn="base" hangingPunct="1">
              <a:spcBef>
                <a:spcPct val="0"/>
              </a:spcBef>
              <a:spcAft>
                <a:spcPct val="0"/>
              </a:spcAft>
            </a:pPr>
            <a:r>
              <a:rPr lang="en-US" sz="1600" smtClean="0">
                <a:solidFill>
                  <a:srgbClr val="FF0000"/>
                </a:solidFill>
              </a:rPr>
              <a:t>times of the same cells</a:t>
            </a:r>
          </a:p>
          <a:p>
            <a:pPr algn="ctr" eaLnBrk="1" fontAlgn="base" hangingPunct="1">
              <a:spcBef>
                <a:spcPct val="0"/>
              </a:spcBef>
              <a:spcAft>
                <a:spcPct val="0"/>
              </a:spcAft>
            </a:pPr>
            <a:r>
              <a:rPr lang="en-US" sz="1600" smtClean="0">
                <a:solidFill>
                  <a:srgbClr val="FF0000"/>
                </a:solidFill>
              </a:rPr>
              <a:t>At 70</a:t>
            </a:r>
            <a:r>
              <a:rPr lang="en-US" sz="1600" baseline="50000" smtClean="0">
                <a:solidFill>
                  <a:srgbClr val="FF0000"/>
                </a:solidFill>
                <a:latin typeface="Tahoma" charset="0"/>
              </a:rPr>
              <a:t>o</a:t>
            </a:r>
            <a:r>
              <a:rPr lang="en-US" sz="1600" smtClean="0">
                <a:solidFill>
                  <a:srgbClr val="FF0000"/>
                </a:solidFill>
              </a:rPr>
              <a:t>C</a:t>
            </a:r>
          </a:p>
        </p:txBody>
      </p:sp>
      <p:cxnSp>
        <p:nvCxnSpPr>
          <p:cNvPr id="22" name="Straight Arrow Connector 21"/>
          <p:cNvCxnSpPr/>
          <p:nvPr/>
        </p:nvCxnSpPr>
        <p:spPr bwMode="auto">
          <a:xfrm flipV="1">
            <a:off x="2200275" y="5356225"/>
            <a:ext cx="4752975" cy="3000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bwMode="auto">
          <a:xfrm flipV="1">
            <a:off x="3692525" y="3822700"/>
            <a:ext cx="1190625" cy="62865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bwMode="auto">
          <a:xfrm flipV="1">
            <a:off x="3692525" y="4006850"/>
            <a:ext cx="1911350" cy="4587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49519" name="TextBox 38"/>
          <p:cNvSpPr txBox="1">
            <a:spLocks noChangeArrowheads="1"/>
          </p:cNvSpPr>
          <p:nvPr/>
        </p:nvSpPr>
        <p:spPr bwMode="auto">
          <a:xfrm>
            <a:off x="2735263" y="4457700"/>
            <a:ext cx="2590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FF"/>
                </a:solidFill>
              </a:rPr>
              <a:t>Best-fit exponential curves </a:t>
            </a:r>
          </a:p>
          <a:p>
            <a:pPr algn="ctr" eaLnBrk="1" fontAlgn="base" hangingPunct="1">
              <a:spcBef>
                <a:spcPct val="0"/>
              </a:spcBef>
              <a:spcAft>
                <a:spcPct val="0"/>
              </a:spcAft>
            </a:pPr>
            <a:r>
              <a:rPr lang="en-US" sz="1600" smtClean="0">
                <a:solidFill>
                  <a:srgbClr val="0000FF"/>
                </a:solidFill>
              </a:rPr>
              <a:t>for retention time change</a:t>
            </a:r>
          </a:p>
          <a:p>
            <a:pPr algn="ctr" eaLnBrk="1" fontAlgn="base" hangingPunct="1">
              <a:spcBef>
                <a:spcPct val="0"/>
              </a:spcBef>
              <a:spcAft>
                <a:spcPct val="0"/>
              </a:spcAft>
            </a:pPr>
            <a:r>
              <a:rPr lang="en-US" sz="1600" smtClean="0">
                <a:solidFill>
                  <a:srgbClr val="0000FF"/>
                </a:solidFill>
              </a:rPr>
              <a:t>with temperature</a:t>
            </a:r>
          </a:p>
        </p:txBody>
      </p:sp>
    </p:spTree>
    <p:extLst>
      <p:ext uri="{BB962C8B-B14F-4D97-AF65-F5344CB8AC3E}">
        <p14:creationId xmlns:p14="http://schemas.microsoft.com/office/powerpoint/2010/main" val="2307379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5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95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95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95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9510" grpId="0"/>
      <p:bldP spid="12" grpId="0" animBg="1"/>
      <p:bldP spid="149513" grpId="0"/>
      <p:bldP spid="20" grpId="0" animBg="1"/>
      <p:bldP spid="149515" grpId="0"/>
      <p:bldP spid="149519"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1"/>
          <p:cNvSpPr>
            <a:spLocks noGrp="1"/>
          </p:cNvSpPr>
          <p:nvPr>
            <p:ph type="title"/>
          </p:nvPr>
        </p:nvSpPr>
        <p:spPr>
          <a:xfrm>
            <a:off x="228600" y="152400"/>
            <a:ext cx="8915400" cy="884238"/>
          </a:xfrm>
        </p:spPr>
        <p:txBody>
          <a:bodyPr/>
          <a:lstStyle/>
          <a:p>
            <a:r>
              <a:rPr lang="en-US" sz="3600">
                <a:solidFill>
                  <a:srgbClr val="006633"/>
                </a:solidFill>
                <a:latin typeface="Garamond" charset="0"/>
                <a:ea typeface="ＭＳ Ｐゴシック" charset="0"/>
                <a:cs typeface="ＭＳ Ｐゴシック" charset="0"/>
              </a:rPr>
              <a:t>Dependence of Retention Time on Temperature</a:t>
            </a:r>
            <a:endParaRPr lang="en-US">
              <a:latin typeface="Garamond" charset="0"/>
              <a:ea typeface="ＭＳ Ｐゴシック" charset="0"/>
              <a:cs typeface="ＭＳ Ｐゴシック" charset="0"/>
            </a:endParaRPr>
          </a:p>
        </p:txBody>
      </p:sp>
      <p:sp>
        <p:nvSpPr>
          <p:cNvPr id="240642" name="Content Placeholder 2"/>
          <p:cNvSpPr>
            <a:spLocks noGrp="1"/>
          </p:cNvSpPr>
          <p:nvPr>
            <p:ph idx="1"/>
          </p:nvPr>
        </p:nvSpPr>
        <p:spPr/>
        <p:txBody>
          <a:bodyPr/>
          <a:lstStyle/>
          <a:p>
            <a:endParaRPr lang="en-US">
              <a:latin typeface="Tahoma" charset="0"/>
              <a:ea typeface="ＭＳ Ｐゴシック" charset="0"/>
              <a:cs typeface="ＭＳ Ｐゴシック" charset="0"/>
            </a:endParaRPr>
          </a:p>
        </p:txBody>
      </p:sp>
      <p:sp>
        <p:nvSpPr>
          <p:cNvPr id="2406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BDB10F-7DB7-874F-A999-D5B31A5407A7}" type="slidenum">
              <a:rPr lang="en-US" sz="1600">
                <a:solidFill>
                  <a:srgbClr val="000000"/>
                </a:solidFill>
                <a:latin typeface="Garamond" charset="0"/>
              </a:rPr>
              <a:pPr eaLnBrk="1" hangingPunct="1"/>
              <a:t>141</a:t>
            </a:fld>
            <a:endParaRPr lang="en-US" sz="1600">
              <a:solidFill>
                <a:srgbClr val="000000"/>
              </a:solidFill>
              <a:latin typeface="Garamond" charset="0"/>
            </a:endParaRPr>
          </a:p>
        </p:txBody>
      </p:sp>
      <p:pic>
        <p:nvPicPr>
          <p:cNvPr id="240644" name="Picture 4" descr="temp-var_norm-ret.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1213" y="1044575"/>
            <a:ext cx="6764337"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4788" y="5133975"/>
            <a:ext cx="8593137" cy="831850"/>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Relationship between retention time and temperature is consistently bounded (predictable) within a device</a:t>
            </a:r>
          </a:p>
        </p:txBody>
      </p:sp>
      <p:sp>
        <p:nvSpPr>
          <p:cNvPr id="7" name="TextBox 6"/>
          <p:cNvSpPr txBox="1"/>
          <p:nvPr/>
        </p:nvSpPr>
        <p:spPr>
          <a:xfrm>
            <a:off x="212725" y="5954713"/>
            <a:ext cx="8594725" cy="831850"/>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Every 10</a:t>
            </a:r>
            <a:r>
              <a:rPr lang="en-US" sz="2400" baseline="50000" dirty="0">
                <a:solidFill>
                  <a:srgbClr val="0000FF"/>
                </a:solidFill>
                <a:latin typeface="Tahoma" charset="0"/>
                <a:ea typeface="ＭＳ Ｐゴシック" charset="0"/>
                <a:cs typeface="ＭＳ Ｐゴシック" charset="0"/>
              </a:rPr>
              <a:t>o</a:t>
            </a:r>
            <a:r>
              <a:rPr lang="en-US" sz="2400" b="1" kern="0" dirty="0">
                <a:solidFill>
                  <a:srgbClr val="0000FF"/>
                </a:solidFill>
                <a:latin typeface="Calibri"/>
                <a:ea typeface="ＭＳ Ｐゴシック" charset="0"/>
                <a:cs typeface="ＭＳ Ｐゴシック" charset="0"/>
              </a:rPr>
              <a:t>C temperature increase </a:t>
            </a:r>
          </a:p>
          <a:p>
            <a:pPr marL="342900" indent="-342900" algn="ctr">
              <a:buFont typeface="Wingdings" charset="0"/>
              <a:buChar char="à"/>
              <a:defRPr/>
            </a:pPr>
            <a:r>
              <a:rPr lang="en-US" sz="2400" b="1" kern="0" dirty="0">
                <a:solidFill>
                  <a:srgbClr val="0000FF"/>
                </a:solidFill>
                <a:latin typeface="Calibri"/>
                <a:ea typeface="ＭＳ Ｐゴシック" charset="0"/>
                <a:cs typeface="ＭＳ Ｐゴシック" charset="0"/>
                <a:sym typeface="Wingdings"/>
              </a:rPr>
              <a:t>46.5% reduction in retention time in the worst case</a:t>
            </a:r>
            <a:endParaRPr lang="en-US" sz="2400" b="1" kern="0" dirty="0">
              <a:solidFill>
                <a:srgbClr val="0000FF"/>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17919166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1"/>
          <p:cNvSpPr>
            <a:spLocks noGrp="1"/>
          </p:cNvSpPr>
          <p:nvPr>
            <p:ph type="title"/>
          </p:nvPr>
        </p:nvSpPr>
        <p:spPr/>
        <p:txBody>
          <a:bodyPr/>
          <a:lstStyle/>
          <a:p>
            <a:r>
              <a:rPr lang="en-US">
                <a:latin typeface="Garamond" charset="0"/>
                <a:ea typeface="ＭＳ Ｐゴシック" charset="0"/>
                <a:cs typeface="ＭＳ Ｐゴシック" charset="0"/>
              </a:rPr>
              <a:t>Retention Time Distribution</a:t>
            </a:r>
          </a:p>
        </p:txBody>
      </p:sp>
      <p:sp>
        <p:nvSpPr>
          <p:cNvPr id="241666" name="Slide Number Placeholder 3"/>
          <p:cNvSpPr>
            <a:spLocks noGrp="1"/>
          </p:cNvSpPr>
          <p:nvPr>
            <p:ph type="sldNum" sz="quarter" idx="11"/>
          </p:nvPr>
        </p:nvSpPr>
        <p:spPr>
          <a:xfrm>
            <a:off x="6946900" y="6424613"/>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81F5A4-4EB0-3D4C-AC10-EDBBC91A31E1}" type="slidenum">
              <a:rPr lang="en-US" sz="1600">
                <a:solidFill>
                  <a:srgbClr val="000000"/>
                </a:solidFill>
                <a:latin typeface="Garamond" charset="0"/>
              </a:rPr>
              <a:pPr eaLnBrk="1" hangingPunct="1"/>
              <a:t>142</a:t>
            </a:fld>
            <a:endParaRPr lang="en-US" sz="1600">
              <a:solidFill>
                <a:srgbClr val="000000"/>
              </a:solidFill>
              <a:latin typeface="Garamond" charset="0"/>
            </a:endParaRPr>
          </a:p>
        </p:txBody>
      </p:sp>
      <p:pic>
        <p:nvPicPr>
          <p:cNvPr id="241667" name="Picture 4" descr="retention-distribution.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1463" y="949325"/>
            <a:ext cx="6929437"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12725" y="6005513"/>
            <a:ext cx="8594725"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Minimum tested retention time ~1.5s at 45C </a:t>
            </a:r>
            <a:r>
              <a:rPr lang="en-US" sz="2400" b="1" kern="0" dirty="0">
                <a:solidFill>
                  <a:srgbClr val="0000FF"/>
                </a:solidFill>
                <a:latin typeface="Calibri"/>
                <a:ea typeface="ＭＳ Ｐゴシック" charset="0"/>
                <a:cs typeface="ＭＳ Ｐゴシック" charset="0"/>
                <a:sym typeface="Wingdings"/>
              </a:rPr>
              <a:t> ~126ms at 85C </a:t>
            </a:r>
            <a:endParaRPr lang="en-US" sz="2400" b="1" kern="0" dirty="0">
              <a:solidFill>
                <a:srgbClr val="0000FF"/>
              </a:solidFill>
              <a:latin typeface="Calibri"/>
              <a:ea typeface="ＭＳ Ｐゴシック" charset="0"/>
              <a:cs typeface="ＭＳ Ｐゴシック" charset="0"/>
            </a:endParaRPr>
          </a:p>
        </p:txBody>
      </p:sp>
      <p:sp>
        <p:nvSpPr>
          <p:cNvPr id="7" name="TextBox 6"/>
          <p:cNvSpPr txBox="1"/>
          <p:nvPr/>
        </p:nvSpPr>
        <p:spPr>
          <a:xfrm>
            <a:off x="234950" y="6040438"/>
            <a:ext cx="8594725"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Very few cells exhibit the lowest retention times</a:t>
            </a:r>
          </a:p>
        </p:txBody>
      </p:sp>
      <p:sp>
        <p:nvSpPr>
          <p:cNvPr id="8" name="TextBox 7"/>
          <p:cNvSpPr txBox="1"/>
          <p:nvPr/>
        </p:nvSpPr>
        <p:spPr>
          <a:xfrm>
            <a:off x="309563" y="6051550"/>
            <a:ext cx="8594725" cy="460375"/>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Shape of the curve consistent with previous works</a:t>
            </a:r>
          </a:p>
        </p:txBody>
      </p:sp>
      <p:sp>
        <p:nvSpPr>
          <p:cNvPr id="9" name="TextBox 8"/>
          <p:cNvSpPr txBox="1"/>
          <p:nvPr/>
        </p:nvSpPr>
        <p:spPr>
          <a:xfrm>
            <a:off x="268288" y="5984875"/>
            <a:ext cx="8594725" cy="8302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Newer device families have more weak cells than older ones</a:t>
            </a:r>
          </a:p>
          <a:p>
            <a:pPr algn="ctr">
              <a:defRPr/>
            </a:pPr>
            <a:r>
              <a:rPr lang="en-US" sz="2400" b="1" kern="0" dirty="0">
                <a:solidFill>
                  <a:srgbClr val="0000FF"/>
                </a:solidFill>
                <a:latin typeface="Calibri"/>
                <a:ea typeface="ＭＳ Ｐゴシック" charset="0"/>
                <a:cs typeface="ＭＳ Ｐゴシック" charset="0"/>
              </a:rPr>
              <a:t>Likely a result of technology scaling</a:t>
            </a:r>
          </a:p>
        </p:txBody>
      </p:sp>
      <p:sp>
        <p:nvSpPr>
          <p:cNvPr id="10" name="Oval 9"/>
          <p:cNvSpPr/>
          <p:nvPr/>
        </p:nvSpPr>
        <p:spPr>
          <a:xfrm>
            <a:off x="7423150" y="4365625"/>
            <a:ext cx="904875" cy="431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1" name="Oval 10"/>
          <p:cNvSpPr/>
          <p:nvPr/>
        </p:nvSpPr>
        <p:spPr>
          <a:xfrm>
            <a:off x="7431088" y="2409825"/>
            <a:ext cx="904875" cy="431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2" name="TextBox 38"/>
          <p:cNvSpPr txBox="1">
            <a:spLocks noChangeArrowheads="1"/>
          </p:cNvSpPr>
          <p:nvPr/>
        </p:nvSpPr>
        <p:spPr bwMode="auto">
          <a:xfrm>
            <a:off x="8329613" y="4356100"/>
            <a:ext cx="8905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OLDER</a:t>
            </a:r>
          </a:p>
        </p:txBody>
      </p:sp>
      <p:sp>
        <p:nvSpPr>
          <p:cNvPr id="13" name="TextBox 38"/>
          <p:cNvSpPr txBox="1">
            <a:spLocks noChangeArrowheads="1"/>
          </p:cNvSpPr>
          <p:nvPr/>
        </p:nvSpPr>
        <p:spPr bwMode="auto">
          <a:xfrm>
            <a:off x="8289925" y="2439988"/>
            <a:ext cx="947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NEWER</a:t>
            </a:r>
          </a:p>
        </p:txBody>
      </p:sp>
      <p:sp>
        <p:nvSpPr>
          <p:cNvPr id="14" name="Oval 13"/>
          <p:cNvSpPr/>
          <p:nvPr/>
        </p:nvSpPr>
        <p:spPr>
          <a:xfrm>
            <a:off x="7386638" y="5146675"/>
            <a:ext cx="904875" cy="431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5" name="TextBox 38"/>
          <p:cNvSpPr txBox="1">
            <a:spLocks noChangeArrowheads="1"/>
          </p:cNvSpPr>
          <p:nvPr/>
        </p:nvSpPr>
        <p:spPr bwMode="auto">
          <a:xfrm>
            <a:off x="8329613" y="5186363"/>
            <a:ext cx="8905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OLDER</a:t>
            </a:r>
          </a:p>
        </p:txBody>
      </p:sp>
      <p:sp>
        <p:nvSpPr>
          <p:cNvPr id="16" name="Oval 15"/>
          <p:cNvSpPr/>
          <p:nvPr/>
        </p:nvSpPr>
        <p:spPr>
          <a:xfrm>
            <a:off x="7432675" y="1882775"/>
            <a:ext cx="904875" cy="431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7" name="TextBox 38"/>
          <p:cNvSpPr txBox="1">
            <a:spLocks noChangeArrowheads="1"/>
          </p:cNvSpPr>
          <p:nvPr/>
        </p:nvSpPr>
        <p:spPr bwMode="auto">
          <a:xfrm>
            <a:off x="8291513" y="1912938"/>
            <a:ext cx="947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NEWER</a:t>
            </a:r>
          </a:p>
        </p:txBody>
      </p:sp>
    </p:spTree>
    <p:extLst>
      <p:ext uri="{BB962C8B-B14F-4D97-AF65-F5344CB8AC3E}">
        <p14:creationId xmlns:p14="http://schemas.microsoft.com/office/powerpoint/2010/main" val="23043512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10" grpId="0" animBg="1"/>
      <p:bldP spid="10" grpId="1" animBg="1"/>
      <p:bldP spid="11" grpId="0" animBg="1"/>
      <p:bldP spid="11" grpId="1" animBg="1"/>
      <p:bldP spid="12" grpId="0"/>
      <p:bldP spid="12" grpId="1"/>
      <p:bldP spid="13" grpId="0"/>
      <p:bldP spid="13" grpId="1"/>
      <p:bldP spid="14" grpId="0" animBg="1"/>
      <p:bldP spid="15" grpId="0"/>
      <p:bldP spid="16" grpId="0" animBg="1"/>
      <p:bldP spid="17"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4269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latin typeface="Tahoma" charset="0"/>
                <a:ea typeface="ＭＳ Ｐゴシック" charset="0"/>
                <a:cs typeface="ＭＳ Ｐゴシック" charset="0"/>
              </a:rPr>
              <a:t>Challenges and Our Goal</a:t>
            </a:r>
          </a:p>
          <a:p>
            <a:pPr eaLnBrk="1" hangingPunct="1"/>
            <a:r>
              <a:rPr lang="en-US">
                <a:latin typeface="Tahoma" charset="0"/>
                <a:ea typeface="ＭＳ Ｐゴシック" charset="0"/>
                <a:cs typeface="ＭＳ Ｐゴシック" charset="0"/>
              </a:rPr>
              <a:t>DRAM Characterization Methodology</a:t>
            </a:r>
          </a:p>
          <a:p>
            <a:pPr eaLnBrk="1" hangingPunct="1"/>
            <a:r>
              <a:rPr lang="en-US">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solidFill>
                  <a:srgbClr val="0000FF"/>
                </a:solidFill>
                <a:latin typeface="Tahoma" charset="0"/>
                <a:ea typeface="ＭＳ Ｐゴシック" charset="0"/>
                <a:cs typeface="ＭＳ Ｐゴシック" charset="0"/>
              </a:rPr>
              <a:t>Data Pattern Dependence: Analysis and Implications</a:t>
            </a:r>
          </a:p>
          <a:p>
            <a:pPr eaLnBrk="1" hangingPunct="1"/>
            <a:r>
              <a:rPr lang="en-US">
                <a:latin typeface="Tahoma" charset="0"/>
                <a:ea typeface="ＭＳ Ｐゴシック" charset="0"/>
                <a:cs typeface="ＭＳ Ｐゴシック" charset="0"/>
              </a:rPr>
              <a:t>Variable Retention Time: Analysis and Implications</a:t>
            </a:r>
          </a:p>
          <a:p>
            <a:pPr eaLnBrk="1" hangingPunct="1"/>
            <a:r>
              <a:rPr lang="en-US">
                <a:latin typeface="Tahoma" charset="0"/>
                <a:ea typeface="ＭＳ Ｐゴシック" charset="0"/>
                <a:cs typeface="ＭＳ Ｐゴシック" charset="0"/>
              </a:rPr>
              <a:t>Conclusions</a:t>
            </a:r>
          </a:p>
        </p:txBody>
      </p:sp>
      <p:sp>
        <p:nvSpPr>
          <p:cNvPr id="2426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6AAF88-1955-DF4B-948F-18190BDBDF1D}" type="slidenum">
              <a:rPr lang="en-US" sz="1600">
                <a:solidFill>
                  <a:srgbClr val="000000"/>
                </a:solidFill>
                <a:latin typeface="Garamond" charset="0"/>
              </a:rPr>
              <a:pPr eaLnBrk="1" hangingPunct="1"/>
              <a:t>143</a:t>
            </a:fld>
            <a:endParaRPr lang="en-US" sz="1600">
              <a:solidFill>
                <a:srgbClr val="000000"/>
              </a:solidFill>
              <a:latin typeface="Garamond" charset="0"/>
            </a:endParaRPr>
          </a:p>
        </p:txBody>
      </p:sp>
    </p:spTree>
    <p:extLst>
      <p:ext uri="{BB962C8B-B14F-4D97-AF65-F5344CB8AC3E}">
        <p14:creationId xmlns:p14="http://schemas.microsoft.com/office/powerpoint/2010/main" val="11849446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itle 1"/>
          <p:cNvSpPr>
            <a:spLocks noGrp="1"/>
          </p:cNvSpPr>
          <p:nvPr>
            <p:ph type="title"/>
          </p:nvPr>
        </p:nvSpPr>
        <p:spPr/>
        <p:txBody>
          <a:bodyPr/>
          <a:lstStyle/>
          <a:p>
            <a:r>
              <a:rPr lang="en-US">
                <a:latin typeface="Garamond" charset="0"/>
                <a:ea typeface="ＭＳ Ｐゴシック" charset="0"/>
                <a:cs typeface="ＭＳ Ｐゴシック" charset="0"/>
              </a:rPr>
              <a:t>Some Terminology</a:t>
            </a:r>
          </a:p>
        </p:txBody>
      </p:sp>
      <p:sp>
        <p:nvSpPr>
          <p:cNvPr id="266242" name="Content Placeholder 2"/>
          <p:cNvSpPr>
            <a:spLocks noGrp="1"/>
          </p:cNvSpPr>
          <p:nvPr>
            <p:ph idx="1"/>
          </p:nvPr>
        </p:nvSpPr>
        <p:spPr/>
        <p:txBody>
          <a:bodyPr/>
          <a:lstStyle/>
          <a:p>
            <a:r>
              <a:rPr lang="en-US">
                <a:solidFill>
                  <a:srgbClr val="FF0000"/>
                </a:solidFill>
                <a:latin typeface="Tahoma" charset="0"/>
                <a:ea typeface="ＭＳ Ｐゴシック" charset="0"/>
                <a:cs typeface="ＭＳ Ｐゴシック" charset="0"/>
              </a:rPr>
              <a:t>Failure population of cells with Retention Time X: </a:t>
            </a:r>
            <a:r>
              <a:rPr lang="en-US">
                <a:latin typeface="Tahoma" charset="0"/>
                <a:ea typeface="ＭＳ Ｐゴシック" charset="0"/>
                <a:cs typeface="ＭＳ Ｐゴシック" charset="0"/>
              </a:rPr>
              <a:t>The set of all cells that exhibit retention failure in any test </a:t>
            </a:r>
            <a:r>
              <a:rPr lang="en-US">
                <a:solidFill>
                  <a:srgbClr val="0000FF"/>
                </a:solidFill>
                <a:latin typeface="Tahoma" charset="0"/>
                <a:ea typeface="ＭＳ Ｐゴシック" charset="0"/>
                <a:cs typeface="ＭＳ Ｐゴシック" charset="0"/>
              </a:rPr>
              <a:t>with</a:t>
            </a:r>
            <a:r>
              <a:rPr lang="en-US">
                <a:latin typeface="Tahoma" charset="0"/>
                <a:ea typeface="ＭＳ Ｐゴシック" charset="0"/>
                <a:cs typeface="ＭＳ Ｐゴシック" charset="0"/>
              </a:rPr>
              <a:t> </a:t>
            </a:r>
            <a:r>
              <a:rPr lang="en-US" i="1">
                <a:solidFill>
                  <a:srgbClr val="0000FF"/>
                </a:solidFill>
                <a:latin typeface="Tahoma" charset="0"/>
                <a:ea typeface="ＭＳ Ｐゴシック" charset="0"/>
                <a:cs typeface="ＭＳ Ｐゴシック" charset="0"/>
              </a:rPr>
              <a:t>any</a:t>
            </a:r>
            <a:r>
              <a:rPr lang="en-US">
                <a:solidFill>
                  <a:srgbClr val="0000FF"/>
                </a:solidFill>
                <a:latin typeface="Tahoma" charset="0"/>
                <a:ea typeface="ＭＳ Ｐゴシック" charset="0"/>
                <a:cs typeface="ＭＳ Ｐゴシック" charset="0"/>
              </a:rPr>
              <a:t> data pattern </a:t>
            </a:r>
            <a:r>
              <a:rPr lang="en-US">
                <a:latin typeface="Tahoma" charset="0"/>
                <a:ea typeface="ＭＳ Ｐゴシック" charset="0"/>
                <a:cs typeface="ＭＳ Ｐゴシック" charset="0"/>
              </a:rPr>
              <a:t>at that retention time (</a:t>
            </a:r>
            <a:r>
              <a:rPr lang="en-US" i="1">
                <a:latin typeface="Tahoma" charset="0"/>
                <a:ea typeface="ＭＳ Ｐゴシック" charset="0"/>
                <a:cs typeface="ＭＳ Ｐゴシック" charset="0"/>
              </a:rPr>
              <a:t>tWAIT</a:t>
            </a:r>
            <a:r>
              <a:rPr lang="en-US">
                <a:latin typeface="Tahoma" charset="0"/>
                <a:ea typeface="ＭＳ Ｐゴシック" charset="0"/>
                <a:cs typeface="ＭＳ Ｐゴシック" charset="0"/>
              </a:rPr>
              <a:t>)</a:t>
            </a:r>
            <a:endParaRPr lang="en-US" i="1">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Retention Failure Coverage of a Data Pattern DP: </a:t>
            </a:r>
            <a:r>
              <a:rPr lang="en-US">
                <a:solidFill>
                  <a:srgbClr val="0000FF"/>
                </a:solidFill>
                <a:latin typeface="Tahoma" charset="0"/>
                <a:ea typeface="ＭＳ Ｐゴシック" charset="0"/>
                <a:cs typeface="ＭＳ Ｐゴシック" charset="0"/>
              </a:rPr>
              <a:t>Fraction of cells with retention time X that exhibit retention failure with that </a:t>
            </a:r>
            <a:r>
              <a:rPr lang="en-US" i="1">
                <a:solidFill>
                  <a:srgbClr val="0000FF"/>
                </a:solidFill>
                <a:latin typeface="Tahoma" charset="0"/>
                <a:ea typeface="ＭＳ Ｐゴシック" charset="0"/>
                <a:cs typeface="ＭＳ Ｐゴシック" charset="0"/>
              </a:rPr>
              <a:t>particular</a:t>
            </a:r>
            <a:r>
              <a:rPr lang="en-US">
                <a:solidFill>
                  <a:srgbClr val="0000FF"/>
                </a:solidFill>
                <a:latin typeface="Tahoma" charset="0"/>
                <a:ea typeface="ＭＳ Ｐゴシック" charset="0"/>
                <a:cs typeface="ＭＳ Ｐゴシック" charset="0"/>
              </a:rPr>
              <a:t> data pattern DP</a:t>
            </a:r>
          </a:p>
          <a:p>
            <a:endParaRPr lang="en-US">
              <a:solidFill>
                <a:srgbClr val="0000FF"/>
              </a:solidFill>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If retention times are not dependent on data pattern stored in cells, we would expect</a:t>
            </a:r>
          </a:p>
          <a:p>
            <a:pPr lvl="1"/>
            <a:r>
              <a:rPr lang="en-US">
                <a:latin typeface="Tahoma" charset="0"/>
                <a:ea typeface="ＭＳ Ｐゴシック" charset="0"/>
                <a:cs typeface="ＭＳ Ｐゴシック" charset="0"/>
              </a:rPr>
              <a:t>Coverage of any data pattern to be 100%</a:t>
            </a:r>
          </a:p>
          <a:p>
            <a:pPr lvl="1"/>
            <a:r>
              <a:rPr lang="en-US">
                <a:latin typeface="Tahoma" charset="0"/>
                <a:ea typeface="ＭＳ Ｐゴシック" charset="0"/>
                <a:cs typeface="ＭＳ Ｐゴシック" charset="0"/>
              </a:rPr>
              <a:t>In other words, if one data pattern causes a retention failure, any other data pattern also would</a:t>
            </a:r>
          </a:p>
          <a:p>
            <a:endParaRPr lang="en-US">
              <a:latin typeface="Tahoma" charset="0"/>
              <a:ea typeface="ＭＳ Ｐゴシック" charset="0"/>
              <a:cs typeface="ＭＳ Ｐゴシック" charset="0"/>
            </a:endParaRPr>
          </a:p>
          <a:p>
            <a:pPr lvl="1"/>
            <a:endParaRPr lang="en-US">
              <a:latin typeface="Tahoma" charset="0"/>
              <a:ea typeface="ＭＳ Ｐゴシック" charset="0"/>
              <a:cs typeface="ＭＳ Ｐゴシック" charset="0"/>
            </a:endParaRPr>
          </a:p>
        </p:txBody>
      </p:sp>
      <p:sp>
        <p:nvSpPr>
          <p:cNvPr id="2447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2F829A-28E1-CF43-8F97-56A950555797}" type="slidenum">
              <a:rPr lang="en-US" sz="1600">
                <a:solidFill>
                  <a:srgbClr val="000000"/>
                </a:solidFill>
                <a:latin typeface="Garamond" charset="0"/>
              </a:rPr>
              <a:pPr eaLnBrk="1" hangingPunct="1"/>
              <a:t>144</a:t>
            </a:fld>
            <a:endParaRPr lang="en-US" sz="1600">
              <a:solidFill>
                <a:srgbClr val="000000"/>
              </a:solidFill>
              <a:latin typeface="Garamond" charset="0"/>
            </a:endParaRPr>
          </a:p>
        </p:txBody>
      </p:sp>
    </p:spTree>
    <p:extLst>
      <p:ext uri="{BB962C8B-B14F-4D97-AF65-F5344CB8AC3E}">
        <p14:creationId xmlns:p14="http://schemas.microsoft.com/office/powerpoint/2010/main" val="30081452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4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4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624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624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a:latin typeface="Garamond" charset="0"/>
                <a:ea typeface="ＭＳ Ｐゴシック" charset="0"/>
                <a:cs typeface="ＭＳ Ｐゴシック" charset="0"/>
              </a:rPr>
              <a:t>Recall the Tested Data Patterns</a:t>
            </a:r>
          </a:p>
        </p:txBody>
      </p:sp>
      <p:sp>
        <p:nvSpPr>
          <p:cNvPr id="245762" name="Content Placeholder 2"/>
          <p:cNvSpPr>
            <a:spLocks noGrp="1"/>
          </p:cNvSpPr>
          <p:nvPr>
            <p:ph idx="1"/>
          </p:nvPr>
        </p:nvSpPr>
        <p:spPr>
          <a:xfrm>
            <a:off x="228600" y="1095375"/>
            <a:ext cx="8801100" cy="5153025"/>
          </a:xfrm>
        </p:spPr>
        <p:txBody>
          <a:bodyPr/>
          <a:lstStyle/>
          <a:p>
            <a:r>
              <a:rPr lang="en-US">
                <a:solidFill>
                  <a:srgbClr val="0000FF"/>
                </a:solidFill>
                <a:latin typeface="Tahoma" charset="0"/>
                <a:ea typeface="ＭＳ Ｐゴシック" charset="0"/>
                <a:cs typeface="ＭＳ Ｐゴシック" charset="0"/>
              </a:rPr>
              <a:t>All 0s/1s</a:t>
            </a:r>
            <a:r>
              <a:rPr lang="en-US">
                <a:latin typeface="Tahoma" charset="0"/>
                <a:ea typeface="ＭＳ Ｐゴシック" charset="0"/>
                <a:cs typeface="ＭＳ Ｐゴシック" charset="0"/>
              </a:rPr>
              <a:t>:</a:t>
            </a:r>
            <a:r>
              <a:rPr lang="en-US">
                <a:solidFill>
                  <a:srgbClr val="0000FF"/>
                </a:solidFill>
                <a:latin typeface="Tahoma" charset="0"/>
                <a:ea typeface="ＭＳ Ｐゴシック" charset="0"/>
                <a:cs typeface="ＭＳ Ｐゴシック" charset="0"/>
              </a:rPr>
              <a:t> </a:t>
            </a:r>
            <a:r>
              <a:rPr lang="en-US">
                <a:latin typeface="Tahoma" charset="0"/>
                <a:ea typeface="ＭＳ Ｐゴシック" charset="0"/>
                <a:cs typeface="ＭＳ Ｐゴシック" charset="0"/>
              </a:rPr>
              <a:t>Value 0/1 is written to all bits</a:t>
            </a:r>
          </a:p>
          <a:p>
            <a:endParaRPr lang="en-US">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Checkerboard</a:t>
            </a:r>
            <a:r>
              <a:rPr lang="en-US">
                <a:latin typeface="Tahoma" charset="0"/>
                <a:ea typeface="ＭＳ Ｐゴシック" charset="0"/>
                <a:cs typeface="ＭＳ Ｐゴシック" charset="0"/>
              </a:rPr>
              <a:t>: Consecutive bits alternate between 0 and 1 </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Walk</a:t>
            </a:r>
            <a:r>
              <a:rPr lang="en-US">
                <a:latin typeface="Tahoma" charset="0"/>
                <a:ea typeface="ＭＳ Ｐゴシック" charset="0"/>
                <a:cs typeface="ＭＳ Ｐゴシック" charset="0"/>
              </a:rPr>
              <a:t>: Attempts to ensure a single cell storing 1 is surrounded by cells storing 0 </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Random</a:t>
            </a:r>
            <a:r>
              <a:rPr lang="en-US">
                <a:latin typeface="Tahoma" charset="0"/>
                <a:ea typeface="ＭＳ Ｐゴシック" charset="0"/>
                <a:cs typeface="ＭＳ Ｐゴシック" charset="0"/>
              </a:rPr>
              <a:t>: Randomly generated data is written to each row</a:t>
            </a: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2457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E197A0-D2BD-814B-A588-C30280FB2307}" type="slidenum">
              <a:rPr lang="en-US" sz="1600">
                <a:solidFill>
                  <a:srgbClr val="000000"/>
                </a:solidFill>
                <a:latin typeface="Garamond" charset="0"/>
              </a:rPr>
              <a:pPr eaLnBrk="1" hangingPunct="1"/>
              <a:t>145</a:t>
            </a:fld>
            <a:endParaRPr lang="en-US" sz="1600">
              <a:solidFill>
                <a:srgbClr val="000000"/>
              </a:solidFill>
              <a:latin typeface="Garamond" charset="0"/>
            </a:endParaRPr>
          </a:p>
        </p:txBody>
      </p:sp>
      <p:sp>
        <p:nvSpPr>
          <p:cNvPr id="5" name="Rectangle 4"/>
          <p:cNvSpPr>
            <a:spLocks noChangeArrowheads="1"/>
          </p:cNvSpPr>
          <p:nvPr/>
        </p:nvSpPr>
        <p:spPr bwMode="auto">
          <a:xfrm>
            <a:off x="241300" y="1016000"/>
            <a:ext cx="8813800" cy="19304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245765" name="TextBox 38"/>
          <p:cNvSpPr txBox="1">
            <a:spLocks noChangeArrowheads="1"/>
          </p:cNvSpPr>
          <p:nvPr/>
        </p:nvSpPr>
        <p:spPr bwMode="auto">
          <a:xfrm>
            <a:off x="6543675" y="1092200"/>
            <a:ext cx="246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2800" smtClean="0">
                <a:solidFill>
                  <a:srgbClr val="FF0000"/>
                </a:solidFill>
              </a:rPr>
              <a:t>Fixed patterns</a:t>
            </a:r>
          </a:p>
        </p:txBody>
      </p:sp>
    </p:spTree>
    <p:extLst>
      <p:ext uri="{BB962C8B-B14F-4D97-AF65-F5344CB8AC3E}">
        <p14:creationId xmlns:p14="http://schemas.microsoft.com/office/powerpoint/2010/main" val="23054944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itle 1"/>
          <p:cNvSpPr>
            <a:spLocks noGrp="1"/>
          </p:cNvSpPr>
          <p:nvPr>
            <p:ph type="title"/>
          </p:nvPr>
        </p:nvSpPr>
        <p:spPr>
          <a:xfrm>
            <a:off x="88900" y="152400"/>
            <a:ext cx="9055100" cy="884238"/>
          </a:xfrm>
        </p:spPr>
        <p:txBody>
          <a:bodyPr/>
          <a:lstStyle/>
          <a:p>
            <a:r>
              <a:rPr lang="en-US">
                <a:latin typeface="Garamond" charset="0"/>
                <a:ea typeface="ＭＳ Ｐゴシック" charset="0"/>
                <a:cs typeface="ＭＳ Ｐゴシック" charset="0"/>
              </a:rPr>
              <a:t>Retention Failure Coverage of Data Patterns</a:t>
            </a:r>
          </a:p>
        </p:txBody>
      </p:sp>
      <p:sp>
        <p:nvSpPr>
          <p:cNvPr id="24678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C9C2AF-3D81-9A42-AF7B-5405C80A2787}" type="slidenum">
              <a:rPr lang="en-US" sz="1600">
                <a:solidFill>
                  <a:srgbClr val="000000"/>
                </a:solidFill>
                <a:latin typeface="Garamond" charset="0"/>
              </a:rPr>
              <a:pPr eaLnBrk="1" hangingPunct="1"/>
              <a:t>146</a:t>
            </a:fld>
            <a:endParaRPr lang="en-US" sz="1600">
              <a:solidFill>
                <a:srgbClr val="000000"/>
              </a:solidFill>
              <a:latin typeface="Garamond" charset="0"/>
            </a:endParaRPr>
          </a:p>
        </p:txBody>
      </p:sp>
      <p:pic>
        <p:nvPicPr>
          <p:cNvPr id="246787" name="Picture 1" descr="coverage_a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927100"/>
            <a:ext cx="6451600" cy="53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8" name="TextBox 38"/>
          <p:cNvSpPr txBox="1">
            <a:spLocks noChangeArrowheads="1"/>
          </p:cNvSpPr>
          <p:nvPr/>
        </p:nvSpPr>
        <p:spPr bwMode="auto">
          <a:xfrm>
            <a:off x="6578600" y="2033588"/>
            <a:ext cx="259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2Gb chip family</a:t>
            </a:r>
          </a:p>
        </p:txBody>
      </p:sp>
      <p:sp>
        <p:nvSpPr>
          <p:cNvPr id="246789" name="TextBox 38"/>
          <p:cNvSpPr txBox="1">
            <a:spLocks noChangeArrowheads="1"/>
          </p:cNvSpPr>
          <p:nvPr/>
        </p:nvSpPr>
        <p:spPr bwMode="auto">
          <a:xfrm>
            <a:off x="6824663" y="2490788"/>
            <a:ext cx="2084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rPr>
              <a:t>6.1s retention time</a:t>
            </a:r>
          </a:p>
        </p:txBody>
      </p:sp>
      <p:sp>
        <p:nvSpPr>
          <p:cNvPr id="8" name="TextBox 7"/>
          <p:cNvSpPr txBox="1"/>
          <p:nvPr/>
        </p:nvSpPr>
        <p:spPr>
          <a:xfrm>
            <a:off x="242888" y="59340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i="1" kern="0" dirty="0">
                <a:solidFill>
                  <a:srgbClr val="0000FF"/>
                </a:solidFill>
                <a:latin typeface="Calibri"/>
                <a:ea typeface="ＭＳ Ｐゴシック" charset="0"/>
                <a:cs typeface="ＭＳ Ｐゴシック" charset="0"/>
              </a:rPr>
              <a:t>Walk</a:t>
            </a:r>
            <a:r>
              <a:rPr lang="en-US" sz="2400" b="1" kern="0" dirty="0">
                <a:solidFill>
                  <a:srgbClr val="0000FF"/>
                </a:solidFill>
                <a:latin typeface="Calibri"/>
                <a:ea typeface="ＭＳ Ｐゴシック" charset="0"/>
                <a:cs typeface="ＭＳ Ｐゴシック" charset="0"/>
              </a:rPr>
              <a:t> is the most effective data pattern for this device</a:t>
            </a:r>
          </a:p>
        </p:txBody>
      </p:sp>
      <p:sp>
        <p:nvSpPr>
          <p:cNvPr id="9" name="TextBox 8"/>
          <p:cNvSpPr txBox="1"/>
          <p:nvPr/>
        </p:nvSpPr>
        <p:spPr>
          <a:xfrm>
            <a:off x="255588" y="54641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Coverage of fixed patterns is low: ~30% for </a:t>
            </a:r>
            <a:r>
              <a:rPr lang="en-US" sz="2400" b="1" i="1" kern="0" dirty="0">
                <a:solidFill>
                  <a:srgbClr val="0000FF"/>
                </a:solidFill>
                <a:latin typeface="Calibri"/>
                <a:ea typeface="ＭＳ Ｐゴシック" charset="0"/>
                <a:cs typeface="ＭＳ Ｐゴシック" charset="0"/>
              </a:rPr>
              <a:t>All 0s/1s</a:t>
            </a:r>
          </a:p>
        </p:txBody>
      </p:sp>
      <p:sp>
        <p:nvSpPr>
          <p:cNvPr id="10" name="TextBox 9"/>
          <p:cNvSpPr txBox="1"/>
          <p:nvPr/>
        </p:nvSpPr>
        <p:spPr>
          <a:xfrm>
            <a:off x="230188" y="63912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No data pattern achieves 100% coverage</a:t>
            </a:r>
          </a:p>
        </p:txBody>
      </p:sp>
      <p:sp>
        <p:nvSpPr>
          <p:cNvPr id="11" name="TextBox 10"/>
          <p:cNvSpPr txBox="1"/>
          <p:nvPr/>
        </p:nvSpPr>
        <p:spPr>
          <a:xfrm>
            <a:off x="255588" y="4645025"/>
            <a:ext cx="8594725" cy="8302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Different data patterns have widely different coverage:</a:t>
            </a:r>
          </a:p>
          <a:p>
            <a:pPr algn="ctr">
              <a:defRPr/>
            </a:pPr>
            <a:r>
              <a:rPr lang="en-US" sz="2400" b="1" kern="0" dirty="0">
                <a:solidFill>
                  <a:srgbClr val="0000FF"/>
                </a:solidFill>
                <a:latin typeface="Calibri"/>
                <a:ea typeface="ＭＳ Ｐゴシック" charset="0"/>
                <a:cs typeface="ＭＳ Ｐゴシック" charset="0"/>
              </a:rPr>
              <a:t>Data pattern dependence exists and is severe</a:t>
            </a:r>
          </a:p>
        </p:txBody>
      </p:sp>
    </p:spTree>
    <p:extLst>
      <p:ext uri="{BB962C8B-B14F-4D97-AF65-F5344CB8AC3E}">
        <p14:creationId xmlns:p14="http://schemas.microsoft.com/office/powerpoint/2010/main" val="3882913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le 1"/>
          <p:cNvSpPr>
            <a:spLocks noGrp="1"/>
          </p:cNvSpPr>
          <p:nvPr>
            <p:ph type="title"/>
          </p:nvPr>
        </p:nvSpPr>
        <p:spPr>
          <a:xfrm>
            <a:off x="165100" y="152400"/>
            <a:ext cx="8978900" cy="884238"/>
          </a:xfrm>
        </p:spPr>
        <p:txBody>
          <a:bodyPr/>
          <a:lstStyle/>
          <a:p>
            <a:r>
              <a:rPr lang="en-US">
                <a:latin typeface="Garamond" charset="0"/>
                <a:ea typeface="ＭＳ Ｐゴシック" charset="0"/>
                <a:cs typeface="ＭＳ Ｐゴシック" charset="0"/>
              </a:rPr>
              <a:t>Retention Failure Coverage of Data Patterns</a:t>
            </a:r>
          </a:p>
        </p:txBody>
      </p:sp>
      <p:sp>
        <p:nvSpPr>
          <p:cNvPr id="24781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6619BE-BBC4-3E42-91DA-A0B584D0B7FF}" type="slidenum">
              <a:rPr lang="en-US" sz="1600">
                <a:solidFill>
                  <a:srgbClr val="000000"/>
                </a:solidFill>
                <a:latin typeface="Garamond" charset="0"/>
              </a:rPr>
              <a:pPr eaLnBrk="1" hangingPunct="1"/>
              <a:t>147</a:t>
            </a:fld>
            <a:endParaRPr lang="en-US" sz="1600">
              <a:solidFill>
                <a:srgbClr val="000000"/>
              </a:solidFill>
              <a:latin typeface="Garamond" charset="0"/>
            </a:endParaRPr>
          </a:p>
        </p:txBody>
      </p:sp>
      <p:pic>
        <p:nvPicPr>
          <p:cNvPr id="247811" name="Picture 1" descr="coverage_b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52500"/>
            <a:ext cx="6434138"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2" name="TextBox 38"/>
          <p:cNvSpPr txBox="1">
            <a:spLocks noChangeArrowheads="1"/>
          </p:cNvSpPr>
          <p:nvPr/>
        </p:nvSpPr>
        <p:spPr bwMode="auto">
          <a:xfrm>
            <a:off x="6577013" y="2033588"/>
            <a:ext cx="2595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B 2Gb chip family</a:t>
            </a:r>
          </a:p>
        </p:txBody>
      </p:sp>
      <p:sp>
        <p:nvSpPr>
          <p:cNvPr id="247813" name="TextBox 38"/>
          <p:cNvSpPr txBox="1">
            <a:spLocks noChangeArrowheads="1"/>
          </p:cNvSpPr>
          <p:nvPr/>
        </p:nvSpPr>
        <p:spPr bwMode="auto">
          <a:xfrm>
            <a:off x="6824663" y="2490788"/>
            <a:ext cx="2084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rPr>
              <a:t>6.1s retention time</a:t>
            </a:r>
          </a:p>
        </p:txBody>
      </p:sp>
      <p:sp>
        <p:nvSpPr>
          <p:cNvPr id="8" name="TextBox 7"/>
          <p:cNvSpPr txBox="1"/>
          <p:nvPr/>
        </p:nvSpPr>
        <p:spPr>
          <a:xfrm>
            <a:off x="242888" y="57816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i="1" kern="0" dirty="0">
                <a:solidFill>
                  <a:srgbClr val="0000FF"/>
                </a:solidFill>
                <a:latin typeface="Calibri"/>
                <a:ea typeface="ＭＳ Ｐゴシック" charset="0"/>
                <a:cs typeface="ＭＳ Ｐゴシック" charset="0"/>
              </a:rPr>
              <a:t>Random</a:t>
            </a:r>
            <a:r>
              <a:rPr lang="en-US" sz="2400" b="1" kern="0" dirty="0">
                <a:solidFill>
                  <a:srgbClr val="0000FF"/>
                </a:solidFill>
                <a:latin typeface="Calibri"/>
                <a:ea typeface="ＭＳ Ｐゴシック" charset="0"/>
                <a:cs typeface="ＭＳ Ｐゴシック" charset="0"/>
              </a:rPr>
              <a:t> is the most effective data pattern for this device</a:t>
            </a:r>
          </a:p>
        </p:txBody>
      </p:sp>
      <p:sp>
        <p:nvSpPr>
          <p:cNvPr id="9" name="TextBox 8"/>
          <p:cNvSpPr txBox="1"/>
          <p:nvPr/>
        </p:nvSpPr>
        <p:spPr>
          <a:xfrm>
            <a:off x="242888" y="62388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No data pattern achieves 100% coverage</a:t>
            </a:r>
          </a:p>
        </p:txBody>
      </p:sp>
    </p:spTree>
    <p:extLst>
      <p:ext uri="{BB962C8B-B14F-4D97-AF65-F5344CB8AC3E}">
        <p14:creationId xmlns:p14="http://schemas.microsoft.com/office/powerpoint/2010/main" val="17234017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itle 1"/>
          <p:cNvSpPr>
            <a:spLocks noGrp="1"/>
          </p:cNvSpPr>
          <p:nvPr>
            <p:ph type="title"/>
          </p:nvPr>
        </p:nvSpPr>
        <p:spPr>
          <a:xfrm>
            <a:off x="114300" y="152400"/>
            <a:ext cx="9029700" cy="884238"/>
          </a:xfrm>
        </p:spPr>
        <p:txBody>
          <a:bodyPr/>
          <a:lstStyle/>
          <a:p>
            <a:r>
              <a:rPr lang="en-US">
                <a:latin typeface="Garamond" charset="0"/>
                <a:ea typeface="ＭＳ Ｐゴシック" charset="0"/>
                <a:cs typeface="ＭＳ Ｐゴシック" charset="0"/>
              </a:rPr>
              <a:t>Retention Failure Coverage of Data Patterns</a:t>
            </a:r>
          </a:p>
        </p:txBody>
      </p:sp>
      <p:sp>
        <p:nvSpPr>
          <p:cNvPr id="24883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03CFE2-C66C-7945-A5CA-847422C4B0AB}" type="slidenum">
              <a:rPr lang="en-US" sz="1600">
                <a:solidFill>
                  <a:srgbClr val="000000"/>
                </a:solidFill>
                <a:latin typeface="Garamond" charset="0"/>
              </a:rPr>
              <a:pPr eaLnBrk="1" hangingPunct="1"/>
              <a:t>148</a:t>
            </a:fld>
            <a:endParaRPr lang="en-US" sz="1600">
              <a:solidFill>
                <a:srgbClr val="000000"/>
              </a:solidFill>
              <a:latin typeface="Garamond" charset="0"/>
            </a:endParaRPr>
          </a:p>
        </p:txBody>
      </p:sp>
      <p:pic>
        <p:nvPicPr>
          <p:cNvPr id="248835" name="Picture 4" descr="coverage_c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028700"/>
            <a:ext cx="65278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42888" y="57816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i="1" kern="0" dirty="0">
                <a:solidFill>
                  <a:srgbClr val="0000FF"/>
                </a:solidFill>
                <a:latin typeface="Calibri"/>
                <a:ea typeface="ＭＳ Ｐゴシック" charset="0"/>
                <a:cs typeface="ＭＳ Ｐゴシック" charset="0"/>
              </a:rPr>
              <a:t>Random</a:t>
            </a:r>
            <a:r>
              <a:rPr lang="en-US" sz="2400" b="1" kern="0" dirty="0">
                <a:solidFill>
                  <a:srgbClr val="0000FF"/>
                </a:solidFill>
                <a:latin typeface="Calibri"/>
                <a:ea typeface="ＭＳ Ｐゴシック" charset="0"/>
                <a:cs typeface="ＭＳ Ｐゴシック" charset="0"/>
              </a:rPr>
              <a:t> is the most effective data pattern for this device</a:t>
            </a:r>
          </a:p>
        </p:txBody>
      </p:sp>
      <p:sp>
        <p:nvSpPr>
          <p:cNvPr id="7" name="TextBox 6"/>
          <p:cNvSpPr txBox="1"/>
          <p:nvPr/>
        </p:nvSpPr>
        <p:spPr>
          <a:xfrm>
            <a:off x="242888" y="62388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No data pattern achieves 100% coverage</a:t>
            </a:r>
          </a:p>
        </p:txBody>
      </p:sp>
      <p:sp>
        <p:nvSpPr>
          <p:cNvPr id="248838" name="TextBox 38"/>
          <p:cNvSpPr txBox="1">
            <a:spLocks noChangeArrowheads="1"/>
          </p:cNvSpPr>
          <p:nvPr/>
        </p:nvSpPr>
        <p:spPr bwMode="auto">
          <a:xfrm>
            <a:off x="6567488" y="2033588"/>
            <a:ext cx="2614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C 2Gb chip family</a:t>
            </a:r>
          </a:p>
        </p:txBody>
      </p:sp>
      <p:sp>
        <p:nvSpPr>
          <p:cNvPr id="248839" name="TextBox 38"/>
          <p:cNvSpPr txBox="1">
            <a:spLocks noChangeArrowheads="1"/>
          </p:cNvSpPr>
          <p:nvPr/>
        </p:nvSpPr>
        <p:spPr bwMode="auto">
          <a:xfrm>
            <a:off x="6824663" y="2490788"/>
            <a:ext cx="2084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rPr>
              <a:t>6.1s retention time</a:t>
            </a:r>
          </a:p>
        </p:txBody>
      </p:sp>
    </p:spTree>
    <p:extLst>
      <p:ext uri="{BB962C8B-B14F-4D97-AF65-F5344CB8AC3E}">
        <p14:creationId xmlns:p14="http://schemas.microsoft.com/office/powerpoint/2010/main" val="4577940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Title 1"/>
          <p:cNvSpPr>
            <a:spLocks noGrp="1"/>
          </p:cNvSpPr>
          <p:nvPr>
            <p:ph type="title"/>
          </p:nvPr>
        </p:nvSpPr>
        <p:spPr>
          <a:xfrm>
            <a:off x="228600" y="152400"/>
            <a:ext cx="8915400" cy="884238"/>
          </a:xfrm>
        </p:spPr>
        <p:txBody>
          <a:bodyPr/>
          <a:lstStyle/>
          <a:p>
            <a:r>
              <a:rPr lang="en-US">
                <a:latin typeface="Garamond" charset="0"/>
                <a:ea typeface="ＭＳ Ｐゴシック" charset="0"/>
                <a:cs typeface="ＭＳ Ｐゴシック" charset="0"/>
              </a:rPr>
              <a:t>Data Pattern Dependence: Observations (I)</a:t>
            </a:r>
          </a:p>
        </p:txBody>
      </p:sp>
      <p:sp>
        <p:nvSpPr>
          <p:cNvPr id="3" name="Content Placeholder 2"/>
          <p:cNvSpPr>
            <a:spLocks noGrp="1"/>
          </p:cNvSpPr>
          <p:nvPr>
            <p:ph idx="1"/>
          </p:nvPr>
        </p:nvSpPr>
        <p:spPr>
          <a:xfrm>
            <a:off x="228600" y="1019175"/>
            <a:ext cx="8610600" cy="5153025"/>
          </a:xfrm>
        </p:spPr>
        <p:txBody>
          <a:bodyPr/>
          <a:lstStyle/>
          <a:p>
            <a:pPr>
              <a:defRPr/>
            </a:pPr>
            <a:r>
              <a:rPr lang="en-US" dirty="0" smtClean="0">
                <a:solidFill>
                  <a:srgbClr val="0000FF"/>
                </a:solidFill>
              </a:rPr>
              <a:t>A cell’s retention time is heavily influenced by data pattern stored in other cells </a:t>
            </a:r>
          </a:p>
          <a:p>
            <a:pPr lvl="1">
              <a:defRPr/>
            </a:pPr>
            <a:r>
              <a:rPr lang="en-US" dirty="0">
                <a:sym typeface="Wingdings"/>
              </a:rPr>
              <a:t>P</a:t>
            </a:r>
            <a:r>
              <a:rPr lang="en-US" dirty="0" smtClean="0">
                <a:sym typeface="Wingdings"/>
              </a:rPr>
              <a:t>attern affects the coupling noise, which affects cell leakage </a:t>
            </a:r>
            <a:endParaRPr lang="en-US" dirty="0" smtClean="0"/>
          </a:p>
          <a:p>
            <a:pPr>
              <a:defRPr/>
            </a:pPr>
            <a:endParaRPr lang="en-US" dirty="0"/>
          </a:p>
          <a:p>
            <a:pPr>
              <a:defRPr/>
            </a:pPr>
            <a:r>
              <a:rPr lang="en-US" dirty="0" smtClean="0">
                <a:solidFill>
                  <a:srgbClr val="0000FF"/>
                </a:solidFill>
              </a:rPr>
              <a:t>No tested data pattern exercises the worst case retention time for all cells (no pattern has 100% coverage) </a:t>
            </a:r>
          </a:p>
          <a:p>
            <a:pPr lvl="1">
              <a:defRPr/>
            </a:pPr>
            <a:r>
              <a:rPr lang="en-US" dirty="0">
                <a:sym typeface="Wingdings"/>
              </a:rPr>
              <a:t>N</a:t>
            </a:r>
            <a:r>
              <a:rPr lang="en-US" dirty="0" smtClean="0">
                <a:sym typeface="Wingdings"/>
              </a:rPr>
              <a:t>o pattern is able to induce the worst-case coupling noise for every cell</a:t>
            </a:r>
          </a:p>
          <a:p>
            <a:pPr lvl="1">
              <a:defRPr/>
            </a:pPr>
            <a:r>
              <a:rPr lang="en-US" dirty="0" smtClean="0">
                <a:sym typeface="Wingdings"/>
              </a:rPr>
              <a:t>Problem: </a:t>
            </a:r>
            <a:r>
              <a:rPr lang="en-US" dirty="0" smtClean="0">
                <a:solidFill>
                  <a:srgbClr val="FF0000"/>
                </a:solidFill>
                <a:sym typeface="Wingdings"/>
              </a:rPr>
              <a:t>Underlying DRAM circuit organization is </a:t>
            </a:r>
            <a:r>
              <a:rPr lang="en-US" i="1" dirty="0" smtClean="0">
                <a:solidFill>
                  <a:srgbClr val="FF0000"/>
                </a:solidFill>
                <a:sym typeface="Wingdings"/>
              </a:rPr>
              <a:t>not</a:t>
            </a:r>
            <a:r>
              <a:rPr lang="en-US" dirty="0" smtClean="0">
                <a:solidFill>
                  <a:srgbClr val="FF0000"/>
                </a:solidFill>
                <a:sym typeface="Wingdings"/>
              </a:rPr>
              <a:t> known to the memory controller </a:t>
            </a:r>
            <a:r>
              <a:rPr lang="en-US" dirty="0" smtClean="0">
                <a:sym typeface="Wingdings"/>
              </a:rPr>
              <a:t> very hard to construct a pattern that exercises the worst-case cell leakage</a:t>
            </a:r>
          </a:p>
          <a:p>
            <a:pPr marL="344487" lvl="1" indent="0">
              <a:buFont typeface="Wingdings" charset="0"/>
              <a:buNone/>
              <a:defRPr/>
            </a:pPr>
            <a:r>
              <a:rPr lang="en-US" dirty="0" smtClean="0">
                <a:sym typeface="Wingdings"/>
              </a:rPr>
              <a:t>	</a:t>
            </a:r>
            <a:r>
              <a:rPr lang="en-US" sz="2000" dirty="0" smtClean="0">
                <a:sym typeface="Wingdings"/>
              </a:rPr>
              <a:t> Opaque mapping of addresses to physical DRAM geometry</a:t>
            </a:r>
          </a:p>
          <a:p>
            <a:pPr marL="344487" lvl="1" indent="0">
              <a:buFont typeface="Wingdings" charset="0"/>
              <a:buNone/>
              <a:defRPr/>
            </a:pPr>
            <a:r>
              <a:rPr lang="en-US" sz="2000" dirty="0" smtClean="0"/>
              <a:t>	</a:t>
            </a:r>
            <a:r>
              <a:rPr lang="en-US" sz="2000" dirty="0" smtClean="0">
                <a:sym typeface="Wingdings"/>
              </a:rPr>
              <a:t> Internal remapping of addresses within DRAM to tolerate faults</a:t>
            </a:r>
          </a:p>
          <a:p>
            <a:pPr marL="344487" lvl="1" indent="0">
              <a:buFont typeface="Wingdings" charset="0"/>
              <a:buNone/>
              <a:defRPr/>
            </a:pPr>
            <a:r>
              <a:rPr lang="en-US" sz="2000" dirty="0">
                <a:sym typeface="Wingdings"/>
              </a:rPr>
              <a:t>	</a:t>
            </a:r>
            <a:r>
              <a:rPr lang="en-US" sz="2000" dirty="0" smtClean="0">
                <a:sym typeface="Wingdings"/>
              </a:rPr>
              <a:t> Second order coupling effects are very hard to determine</a:t>
            </a:r>
            <a:endParaRPr lang="en-US" sz="2000" dirty="0" smtClean="0"/>
          </a:p>
          <a:p>
            <a:pPr marL="0" indent="0">
              <a:buFont typeface="Wingdings" charset="0"/>
              <a:buNone/>
              <a:defRPr/>
            </a:pPr>
            <a:endParaRPr lang="en-US" sz="2000" dirty="0" smtClean="0"/>
          </a:p>
        </p:txBody>
      </p:sp>
      <p:sp>
        <p:nvSpPr>
          <p:cNvPr id="2928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87DD5D-3E9C-7F4B-A7F4-864E3C80B400}" type="slidenum">
              <a:rPr lang="en-US" sz="1600">
                <a:solidFill>
                  <a:srgbClr val="000000"/>
                </a:solidFill>
                <a:latin typeface="Garamond" charset="0"/>
              </a:rPr>
              <a:pPr eaLnBrk="1" hangingPunct="1"/>
              <a:t>149</a:t>
            </a:fld>
            <a:endParaRPr lang="en-US" sz="1600">
              <a:solidFill>
                <a:srgbClr val="000000"/>
              </a:solidFill>
              <a:latin typeface="Garamond" charset="0"/>
            </a:endParaRPr>
          </a:p>
        </p:txBody>
      </p:sp>
    </p:spTree>
    <p:extLst>
      <p:ext uri="{BB962C8B-B14F-4D97-AF65-F5344CB8AC3E}">
        <p14:creationId xmlns:p14="http://schemas.microsoft.com/office/powerpoint/2010/main" val="36078006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None/>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365104"/>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
        <p:nvSpPr>
          <p:cNvPr id="16" name="AutoShape 25"/>
          <p:cNvSpPr>
            <a:spLocks noChangeArrowheads="1"/>
          </p:cNvSpPr>
          <p:nvPr/>
        </p:nvSpPr>
        <p:spPr bwMode="auto">
          <a:xfrm>
            <a:off x="1199169" y="1905287"/>
            <a:ext cx="2557463"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10441504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itle 1"/>
          <p:cNvSpPr>
            <a:spLocks noGrp="1"/>
          </p:cNvSpPr>
          <p:nvPr>
            <p:ph type="title"/>
          </p:nvPr>
        </p:nvSpPr>
        <p:spPr>
          <a:xfrm>
            <a:off x="101600" y="152400"/>
            <a:ext cx="9042400" cy="884238"/>
          </a:xfrm>
        </p:spPr>
        <p:txBody>
          <a:bodyPr/>
          <a:lstStyle/>
          <a:p>
            <a:r>
              <a:rPr lang="en-US">
                <a:latin typeface="Garamond" charset="0"/>
                <a:ea typeface="ＭＳ Ｐゴシック" charset="0"/>
                <a:cs typeface="ＭＳ Ｐゴシック" charset="0"/>
              </a:rPr>
              <a:t>Data Pattern Dependence: Observations (II)</a:t>
            </a:r>
          </a:p>
        </p:txBody>
      </p:sp>
      <p:sp>
        <p:nvSpPr>
          <p:cNvPr id="3" name="Content Placeholder 2"/>
          <p:cNvSpPr>
            <a:spLocks noGrp="1"/>
          </p:cNvSpPr>
          <p:nvPr>
            <p:ph idx="1"/>
          </p:nvPr>
        </p:nvSpPr>
        <p:spPr>
          <a:xfrm>
            <a:off x="228600" y="1095375"/>
            <a:ext cx="8712200" cy="5153025"/>
          </a:xfrm>
        </p:spPr>
        <p:txBody>
          <a:bodyPr/>
          <a:lstStyle/>
          <a:p>
            <a:r>
              <a:rPr lang="en-US">
                <a:solidFill>
                  <a:srgbClr val="0000FF"/>
                </a:solidFill>
                <a:latin typeface="Tahoma" charset="0"/>
                <a:ea typeface="ＭＳ Ｐゴシック" charset="0"/>
                <a:cs typeface="ＭＳ Ｐゴシック" charset="0"/>
              </a:rPr>
              <a:t>Fixed, simple data patterns have low coverage</a:t>
            </a:r>
          </a:p>
          <a:p>
            <a:pPr lvl="1"/>
            <a:r>
              <a:rPr lang="en-US">
                <a:latin typeface="Tahoma" charset="0"/>
                <a:ea typeface="ＭＳ Ｐゴシック" charset="0"/>
              </a:rPr>
              <a:t>They do not exercise the worst-case coupling noise</a:t>
            </a: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The effectiveness of each data pattern varies significantly between DRAM devices (of the same or different vendors)</a:t>
            </a:r>
          </a:p>
          <a:p>
            <a:pPr lvl="1"/>
            <a:r>
              <a:rPr lang="en-US">
                <a:latin typeface="Tahoma" charset="0"/>
                <a:ea typeface="ＭＳ Ｐゴシック" charset="0"/>
              </a:rPr>
              <a:t>Underlying DRAM circuit organization likely differs between different devices </a:t>
            </a:r>
            <a:r>
              <a:rPr lang="en-US">
                <a:latin typeface="Tahoma" charset="0"/>
                <a:ea typeface="ＭＳ Ｐゴシック" charset="0"/>
                <a:sym typeface="Wingdings" charset="0"/>
              </a:rPr>
              <a:t> patterns leading to worst coupling are different in different devices</a:t>
            </a:r>
            <a:endParaRPr lang="en-US">
              <a:latin typeface="Tahoma" charset="0"/>
              <a:ea typeface="ＭＳ Ｐゴシック" charset="0"/>
            </a:endParaRP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Technology scaling appears to increase the impact of data pattern dependence</a:t>
            </a:r>
          </a:p>
          <a:p>
            <a:pPr lvl="1"/>
            <a:r>
              <a:rPr lang="en-US">
                <a:latin typeface="Tahoma" charset="0"/>
                <a:ea typeface="ＭＳ Ｐゴシック" charset="0"/>
              </a:rPr>
              <a:t>Scaling reduces the physical distance between circuit elements, increasing the magnitude of coupling effects</a:t>
            </a:r>
          </a:p>
          <a:p>
            <a:endParaRPr lang="en-US">
              <a:latin typeface="Tahoma" charset="0"/>
              <a:ea typeface="ＭＳ Ｐゴシック" charset="0"/>
              <a:cs typeface="ＭＳ Ｐゴシック" charset="0"/>
            </a:endParaRPr>
          </a:p>
        </p:txBody>
      </p:sp>
      <p:sp>
        <p:nvSpPr>
          <p:cNvPr id="2938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C63D37-EADD-B24F-BB45-8E96720DC1F9}" type="slidenum">
              <a:rPr lang="en-US" sz="1600">
                <a:solidFill>
                  <a:srgbClr val="000000"/>
                </a:solidFill>
                <a:latin typeface="Garamond" charset="0"/>
              </a:rPr>
              <a:pPr eaLnBrk="1" hangingPunct="1"/>
              <a:t>150</a:t>
            </a:fld>
            <a:endParaRPr lang="en-US" sz="1600">
              <a:solidFill>
                <a:srgbClr val="000000"/>
              </a:solidFill>
              <a:latin typeface="Garamond" charset="0"/>
            </a:endParaRPr>
          </a:p>
        </p:txBody>
      </p:sp>
    </p:spTree>
    <p:extLst>
      <p:ext uri="{BB962C8B-B14F-4D97-AF65-F5344CB8AC3E}">
        <p14:creationId xmlns:p14="http://schemas.microsoft.com/office/powerpoint/2010/main" val="21883367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itle 1"/>
          <p:cNvSpPr>
            <a:spLocks noGrp="1"/>
          </p:cNvSpPr>
          <p:nvPr>
            <p:ph type="title"/>
          </p:nvPr>
        </p:nvSpPr>
        <p:spPr/>
        <p:txBody>
          <a:bodyPr/>
          <a:lstStyle/>
          <a:p>
            <a:r>
              <a:rPr lang="en-US">
                <a:latin typeface="Garamond" charset="0"/>
                <a:ea typeface="ＭＳ Ｐゴシック" charset="0"/>
                <a:cs typeface="ＭＳ Ｐゴシック" charset="0"/>
              </a:rPr>
              <a:t>Effect of Technology Scaling on DPD</a:t>
            </a:r>
            <a:br>
              <a:rPr lang="en-US">
                <a:latin typeface="Garamond" charset="0"/>
                <a:ea typeface="ＭＳ Ｐゴシック" charset="0"/>
                <a:cs typeface="ＭＳ Ｐゴシック" charset="0"/>
              </a:rPr>
            </a:br>
            <a:endParaRPr lang="en-US">
              <a:latin typeface="Garamond" charset="0"/>
              <a:ea typeface="ＭＳ Ｐゴシック" charset="0"/>
              <a:cs typeface="ＭＳ Ｐゴシック" charset="0"/>
            </a:endParaRPr>
          </a:p>
        </p:txBody>
      </p:sp>
      <p:sp>
        <p:nvSpPr>
          <p:cNvPr id="24985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D544F9-AD10-9E44-A45E-DC8F97346C6C}" type="slidenum">
              <a:rPr lang="en-US" sz="1600">
                <a:solidFill>
                  <a:srgbClr val="000000"/>
                </a:solidFill>
                <a:latin typeface="Garamond" charset="0"/>
              </a:rPr>
              <a:pPr eaLnBrk="1" hangingPunct="1"/>
              <a:t>151</a:t>
            </a:fld>
            <a:endParaRPr lang="en-US" sz="1600">
              <a:solidFill>
                <a:srgbClr val="000000"/>
              </a:solidFill>
              <a:latin typeface="Garamond" charset="0"/>
            </a:endParaRPr>
          </a:p>
        </p:txBody>
      </p:sp>
      <p:pic>
        <p:nvPicPr>
          <p:cNvPr id="249859" name="Picture 4" descr="coverage_a128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1092200"/>
            <a:ext cx="4632325"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60" name="Picture 5" descr="coverage_a256mb.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8188" y="1104900"/>
            <a:ext cx="46164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61" name="TextBox 38"/>
          <p:cNvSpPr txBox="1">
            <a:spLocks noChangeArrowheads="1"/>
          </p:cNvSpPr>
          <p:nvPr/>
        </p:nvSpPr>
        <p:spPr bwMode="auto">
          <a:xfrm>
            <a:off x="1193800" y="4967288"/>
            <a:ext cx="259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1Gb chip family</a:t>
            </a:r>
          </a:p>
        </p:txBody>
      </p:sp>
      <p:sp>
        <p:nvSpPr>
          <p:cNvPr id="249862" name="TextBox 38"/>
          <p:cNvSpPr txBox="1">
            <a:spLocks noChangeArrowheads="1"/>
          </p:cNvSpPr>
          <p:nvPr/>
        </p:nvSpPr>
        <p:spPr bwMode="auto">
          <a:xfrm>
            <a:off x="5689600" y="4954588"/>
            <a:ext cx="259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2Gb chip family</a:t>
            </a:r>
          </a:p>
        </p:txBody>
      </p:sp>
      <p:sp>
        <p:nvSpPr>
          <p:cNvPr id="9" name="TextBox 8"/>
          <p:cNvSpPr txBox="1"/>
          <p:nvPr/>
        </p:nvSpPr>
        <p:spPr>
          <a:xfrm>
            <a:off x="242888" y="5781675"/>
            <a:ext cx="8594725" cy="8302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The lowest-coverage data pattern achieves much lower coverage for the smaller technology node</a:t>
            </a:r>
          </a:p>
        </p:txBody>
      </p:sp>
      <p:sp>
        <p:nvSpPr>
          <p:cNvPr id="10" name="Oval 9"/>
          <p:cNvSpPr/>
          <p:nvPr/>
        </p:nvSpPr>
        <p:spPr>
          <a:xfrm>
            <a:off x="420688" y="2216150"/>
            <a:ext cx="4230687" cy="53816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1" name="Oval 10"/>
          <p:cNvSpPr/>
          <p:nvPr/>
        </p:nvSpPr>
        <p:spPr>
          <a:xfrm>
            <a:off x="4913313" y="3387725"/>
            <a:ext cx="4230687" cy="536575"/>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cxnSp>
        <p:nvCxnSpPr>
          <p:cNvPr id="12" name="Straight Arrow Connector 11"/>
          <p:cNvCxnSpPr/>
          <p:nvPr/>
        </p:nvCxnSpPr>
        <p:spPr bwMode="auto">
          <a:xfrm>
            <a:off x="4613275" y="2540000"/>
            <a:ext cx="441325" cy="10556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1614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Title 1"/>
          <p:cNvSpPr>
            <a:spLocks noGrp="1"/>
          </p:cNvSpPr>
          <p:nvPr>
            <p:ph type="title"/>
          </p:nvPr>
        </p:nvSpPr>
        <p:spPr>
          <a:xfrm>
            <a:off x="127000" y="152400"/>
            <a:ext cx="9017000" cy="884238"/>
          </a:xfrm>
        </p:spPr>
        <p:txBody>
          <a:bodyPr/>
          <a:lstStyle/>
          <a:p>
            <a:r>
              <a:rPr lang="en-US">
                <a:latin typeface="Garamond" charset="0"/>
                <a:ea typeface="ＭＳ Ｐゴシック" charset="0"/>
                <a:cs typeface="ＭＳ Ｐゴシック" charset="0"/>
              </a:rPr>
              <a:t>DPD: Implications on Profiling Mechanisms</a:t>
            </a:r>
          </a:p>
        </p:txBody>
      </p:sp>
      <p:sp>
        <p:nvSpPr>
          <p:cNvPr id="3" name="Content Placeholder 2"/>
          <p:cNvSpPr>
            <a:spLocks noGrp="1"/>
          </p:cNvSpPr>
          <p:nvPr>
            <p:ph idx="1"/>
          </p:nvPr>
        </p:nvSpPr>
        <p:spPr/>
        <p:txBody>
          <a:bodyPr/>
          <a:lstStyle/>
          <a:p>
            <a:r>
              <a:rPr lang="en-US" sz="2200">
                <a:latin typeface="Tahoma" charset="0"/>
                <a:ea typeface="ＭＳ Ｐゴシック" charset="0"/>
                <a:cs typeface="ＭＳ Ｐゴシック" charset="0"/>
              </a:rPr>
              <a:t>Any retention time profiling mechanism must handle data pattern dependence of retention time</a:t>
            </a:r>
          </a:p>
          <a:p>
            <a:r>
              <a:rPr lang="en-US" sz="2200">
                <a:latin typeface="Tahoma" charset="0"/>
                <a:ea typeface="ＭＳ Ｐゴシック" charset="0"/>
                <a:cs typeface="ＭＳ Ｐゴシック" charset="0"/>
              </a:rPr>
              <a:t>Intuitive approach</a:t>
            </a:r>
            <a:r>
              <a:rPr lang="en-US" sz="2200">
                <a:solidFill>
                  <a:srgbClr val="0000FF"/>
                </a:solidFill>
                <a:latin typeface="Tahoma" charset="0"/>
                <a:ea typeface="ＭＳ Ｐゴシック" charset="0"/>
                <a:cs typeface="ＭＳ Ｐゴシック" charset="0"/>
              </a:rPr>
              <a:t>: Identify the data pattern that induces the worst-case retention time for a particular cell or device</a:t>
            </a:r>
          </a:p>
          <a:p>
            <a:endParaRPr lang="en-US" sz="1600">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sym typeface="Wingdings" charset="0"/>
              </a:rPr>
              <a:t>Problem 1: </a:t>
            </a:r>
            <a:r>
              <a:rPr lang="en-US" sz="2200">
                <a:solidFill>
                  <a:srgbClr val="FF0000"/>
                </a:solidFill>
                <a:latin typeface="Tahoma" charset="0"/>
                <a:ea typeface="ＭＳ Ｐゴシック" charset="0"/>
                <a:cs typeface="ＭＳ Ｐゴシック" charset="0"/>
                <a:sym typeface="Wingdings" charset="0"/>
              </a:rPr>
              <a:t>Very hard to know at the memory controller which bits actually interfere with each other </a:t>
            </a:r>
            <a:r>
              <a:rPr lang="en-US" sz="2200">
                <a:latin typeface="Tahoma" charset="0"/>
                <a:ea typeface="ＭＳ Ｐゴシック" charset="0"/>
                <a:cs typeface="ＭＳ Ｐゴシック" charset="0"/>
                <a:sym typeface="Wingdings" charset="0"/>
              </a:rPr>
              <a:t>due to</a:t>
            </a:r>
          </a:p>
          <a:p>
            <a:pPr lvl="1"/>
            <a:r>
              <a:rPr lang="en-US" sz="2000">
                <a:latin typeface="Tahoma" charset="0"/>
                <a:ea typeface="ＭＳ Ｐゴシック" charset="0"/>
                <a:sym typeface="Wingdings" charset="0"/>
              </a:rPr>
              <a:t>Opaque mapping of addresses to physical DRAM geometry  logically consecutive bits may not be physically consecutive</a:t>
            </a:r>
          </a:p>
          <a:p>
            <a:pPr lvl="1"/>
            <a:r>
              <a:rPr lang="en-US" sz="2000">
                <a:latin typeface="Tahoma" charset="0"/>
                <a:ea typeface="ＭＳ Ｐゴシック" charset="0"/>
                <a:sym typeface="Wingdings" charset="0"/>
              </a:rPr>
              <a:t>Remapping of faulty bitlines/wordlines to redundant ones internally within DRAM</a:t>
            </a:r>
          </a:p>
          <a:p>
            <a:pPr lvl="1"/>
            <a:endParaRPr lang="en-US" sz="1600">
              <a:latin typeface="Tahoma" charset="0"/>
              <a:ea typeface="ＭＳ Ｐゴシック" charset="0"/>
              <a:sym typeface="Wingdings" charset="0"/>
            </a:endParaRPr>
          </a:p>
          <a:p>
            <a:r>
              <a:rPr lang="en-US" sz="2200">
                <a:latin typeface="Tahoma" charset="0"/>
                <a:ea typeface="ＭＳ Ｐゴシック" charset="0"/>
                <a:cs typeface="ＭＳ Ｐゴシック" charset="0"/>
                <a:sym typeface="Wingdings" charset="0"/>
              </a:rPr>
              <a:t>Problem 2: </a:t>
            </a:r>
            <a:r>
              <a:rPr lang="en-US" sz="2200">
                <a:solidFill>
                  <a:srgbClr val="FF0000"/>
                </a:solidFill>
                <a:latin typeface="Tahoma" charset="0"/>
                <a:ea typeface="ＭＳ Ｐゴシック" charset="0"/>
                <a:cs typeface="ＭＳ Ｐゴシック" charset="0"/>
                <a:sym typeface="Wingdings" charset="0"/>
              </a:rPr>
              <a:t>Worst-case coupling noise is affected by non-obvious second order bitline coupling effects</a:t>
            </a:r>
          </a:p>
          <a:p>
            <a:pPr lvl="1"/>
            <a:endParaRPr lang="en-US">
              <a:latin typeface="Tahoma" charset="0"/>
              <a:ea typeface="ＭＳ Ｐゴシック" charset="0"/>
            </a:endParaRPr>
          </a:p>
        </p:txBody>
      </p:sp>
      <p:sp>
        <p:nvSpPr>
          <p:cNvPr id="2949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7588A5-87AF-AE43-8047-8F4E0EB2E686}" type="slidenum">
              <a:rPr lang="en-US" sz="1600">
                <a:solidFill>
                  <a:srgbClr val="000000"/>
                </a:solidFill>
                <a:latin typeface="Garamond" charset="0"/>
              </a:rPr>
              <a:pPr eaLnBrk="1" hangingPunct="1"/>
              <a:t>152</a:t>
            </a:fld>
            <a:endParaRPr lang="en-US" sz="1600">
              <a:solidFill>
                <a:srgbClr val="000000"/>
              </a:solidFill>
              <a:latin typeface="Garamond" charset="0"/>
            </a:endParaRPr>
          </a:p>
        </p:txBody>
      </p:sp>
    </p:spTree>
    <p:extLst>
      <p:ext uri="{BB962C8B-B14F-4D97-AF65-F5344CB8AC3E}">
        <p14:creationId xmlns:p14="http://schemas.microsoft.com/office/powerpoint/2010/main" val="27917688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itle 1"/>
          <p:cNvSpPr>
            <a:spLocks noGrp="1"/>
          </p:cNvSpPr>
          <p:nvPr>
            <p:ph type="title"/>
          </p:nvPr>
        </p:nvSpPr>
        <p:spPr>
          <a:xfrm>
            <a:off x="228600" y="152400"/>
            <a:ext cx="8915400" cy="884238"/>
          </a:xfrm>
        </p:spPr>
        <p:txBody>
          <a:bodyPr/>
          <a:lstStyle/>
          <a:p>
            <a:r>
              <a:rPr lang="en-US">
                <a:latin typeface="Garamond" charset="0"/>
                <a:ea typeface="ＭＳ Ｐゴシック" charset="0"/>
                <a:cs typeface="ＭＳ Ｐゴシック" charset="0"/>
              </a:rPr>
              <a:t>DPD: Suggestions (for Future Work)</a:t>
            </a:r>
          </a:p>
        </p:txBody>
      </p:sp>
      <p:sp>
        <p:nvSpPr>
          <p:cNvPr id="3" name="Content Placeholder 2"/>
          <p:cNvSpPr>
            <a:spLocks noGrp="1"/>
          </p:cNvSpPr>
          <p:nvPr>
            <p:ph idx="1"/>
          </p:nvPr>
        </p:nvSpPr>
        <p:spPr/>
        <p:txBody>
          <a:bodyPr/>
          <a:lstStyle/>
          <a:p>
            <a:r>
              <a:rPr lang="en-US">
                <a:solidFill>
                  <a:srgbClr val="0000FF"/>
                </a:solidFill>
                <a:latin typeface="Tahoma" charset="0"/>
                <a:ea typeface="ＭＳ Ｐゴシック" charset="0"/>
                <a:cs typeface="ＭＳ Ｐゴシック" charset="0"/>
              </a:rPr>
              <a:t>A mechanism for identifying worst-case data pattern(s) likely requires support from DRAM device</a:t>
            </a:r>
          </a:p>
          <a:p>
            <a:pPr lvl="1"/>
            <a:r>
              <a:rPr lang="en-US">
                <a:latin typeface="Tahoma" charset="0"/>
                <a:ea typeface="ＭＳ Ｐゴシック" charset="0"/>
              </a:rPr>
              <a:t>DRAM manufacturers might be in a better position to do this</a:t>
            </a:r>
          </a:p>
          <a:p>
            <a:pPr lvl="1"/>
            <a:r>
              <a:rPr lang="en-US">
                <a:latin typeface="Tahoma" charset="0"/>
                <a:ea typeface="ＭＳ Ｐゴシック" charset="0"/>
              </a:rPr>
              <a:t>But, the ability of the manufacturer to identify and expose the entire retention time profile is limited due to VRT</a:t>
            </a:r>
          </a:p>
          <a:p>
            <a:pPr lvl="1"/>
            <a:endParaRPr lang="en-US">
              <a:latin typeface="Tahoma" charset="0"/>
              <a:ea typeface="ＭＳ Ｐゴシック" charset="0"/>
            </a:endParaRPr>
          </a:p>
          <a:p>
            <a:r>
              <a:rPr lang="en-US">
                <a:latin typeface="Tahoma" charset="0"/>
                <a:ea typeface="ＭＳ Ｐゴシック" charset="0"/>
                <a:cs typeface="ＭＳ Ｐゴシック" charset="0"/>
              </a:rPr>
              <a:t>An alternative approach: </a:t>
            </a:r>
            <a:r>
              <a:rPr lang="en-US">
                <a:solidFill>
                  <a:srgbClr val="0000FF"/>
                </a:solidFill>
                <a:latin typeface="Tahoma" charset="0"/>
                <a:ea typeface="ＭＳ Ｐゴシック" charset="0"/>
                <a:cs typeface="ＭＳ Ｐゴシック" charset="0"/>
              </a:rPr>
              <a:t>Use random data patterns to increase coverage as much as possible; handle incorrect retention time estimates with ECC</a:t>
            </a:r>
          </a:p>
          <a:p>
            <a:pPr lvl="1"/>
            <a:r>
              <a:rPr lang="en-US">
                <a:latin typeface="Tahoma" charset="0"/>
                <a:ea typeface="ＭＳ Ｐゴシック" charset="0"/>
              </a:rPr>
              <a:t>Need to keep profiling time in check</a:t>
            </a:r>
          </a:p>
          <a:p>
            <a:pPr lvl="1"/>
            <a:r>
              <a:rPr lang="en-US">
                <a:latin typeface="Tahoma" charset="0"/>
                <a:ea typeface="ＭＳ Ｐゴシック" charset="0"/>
              </a:rPr>
              <a:t>Need to keep ECC overhead in check</a:t>
            </a:r>
          </a:p>
          <a:p>
            <a:pPr lvl="1"/>
            <a:endParaRPr lang="en-US">
              <a:latin typeface="Tahoma" charset="0"/>
              <a:ea typeface="ＭＳ Ｐゴシック" charset="0"/>
            </a:endParaRPr>
          </a:p>
        </p:txBody>
      </p:sp>
      <p:sp>
        <p:nvSpPr>
          <p:cNvPr id="2959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52E5DA-3A88-C442-B139-C94B8EAAD713}" type="slidenum">
              <a:rPr lang="en-US" sz="1600">
                <a:solidFill>
                  <a:srgbClr val="000000"/>
                </a:solidFill>
                <a:latin typeface="Garamond" charset="0"/>
              </a:rPr>
              <a:pPr eaLnBrk="1" hangingPunct="1"/>
              <a:t>153</a:t>
            </a:fld>
            <a:endParaRPr lang="en-US" sz="1600">
              <a:solidFill>
                <a:srgbClr val="000000"/>
              </a:solidFill>
              <a:latin typeface="Garamond" charset="0"/>
            </a:endParaRPr>
          </a:p>
        </p:txBody>
      </p:sp>
    </p:spTree>
    <p:extLst>
      <p:ext uri="{BB962C8B-B14F-4D97-AF65-F5344CB8AC3E}">
        <p14:creationId xmlns:p14="http://schemas.microsoft.com/office/powerpoint/2010/main" val="16560810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50882"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latin typeface="Tahoma" charset="0"/>
                <a:ea typeface="ＭＳ Ｐゴシック" charset="0"/>
                <a:cs typeface="ＭＳ Ｐゴシック" charset="0"/>
              </a:rPr>
              <a:t>Challenges and Our Goal</a:t>
            </a:r>
          </a:p>
          <a:p>
            <a:pPr eaLnBrk="1" hangingPunct="1"/>
            <a:r>
              <a:rPr lang="en-US">
                <a:latin typeface="Tahoma" charset="0"/>
                <a:ea typeface="ＭＳ Ｐゴシック" charset="0"/>
                <a:cs typeface="ＭＳ Ｐゴシック" charset="0"/>
              </a:rPr>
              <a:t>DRAM Characterization Methodology</a:t>
            </a:r>
          </a:p>
          <a:p>
            <a:pPr eaLnBrk="1" hangingPunct="1"/>
            <a:r>
              <a:rPr lang="en-US">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solidFill>
                  <a:srgbClr val="000000"/>
                </a:solidFill>
                <a:latin typeface="Tahoma" charset="0"/>
                <a:ea typeface="ＭＳ Ｐゴシック" charset="0"/>
                <a:cs typeface="ＭＳ Ｐゴシック" charset="0"/>
              </a:rPr>
              <a:t>Data Pattern Dependence: Analysis and Implications</a:t>
            </a:r>
          </a:p>
          <a:p>
            <a:pPr eaLnBrk="1" hangingPunct="1"/>
            <a:r>
              <a:rPr lang="en-US">
                <a:solidFill>
                  <a:srgbClr val="0000FF"/>
                </a:solidFill>
                <a:latin typeface="Tahoma" charset="0"/>
                <a:ea typeface="ＭＳ Ｐゴシック" charset="0"/>
                <a:cs typeface="ＭＳ Ｐゴシック" charset="0"/>
              </a:rPr>
              <a:t>Variable Retention Time: Analysis and Implications</a:t>
            </a:r>
          </a:p>
          <a:p>
            <a:pPr eaLnBrk="1" hangingPunct="1"/>
            <a:r>
              <a:rPr lang="en-US">
                <a:latin typeface="Tahoma" charset="0"/>
                <a:ea typeface="ＭＳ Ｐゴシック" charset="0"/>
                <a:cs typeface="ＭＳ Ｐゴシック" charset="0"/>
              </a:rPr>
              <a:t>Conclusions</a:t>
            </a:r>
          </a:p>
        </p:txBody>
      </p:sp>
      <p:sp>
        <p:nvSpPr>
          <p:cNvPr id="2508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80E856-067D-E447-A3CD-57F7723B19A1}" type="slidenum">
              <a:rPr lang="en-US" sz="1600">
                <a:solidFill>
                  <a:srgbClr val="000000"/>
                </a:solidFill>
                <a:latin typeface="Garamond" charset="0"/>
              </a:rPr>
              <a:pPr eaLnBrk="1" hangingPunct="1"/>
              <a:t>154</a:t>
            </a:fld>
            <a:endParaRPr lang="en-US" sz="1600">
              <a:solidFill>
                <a:srgbClr val="000000"/>
              </a:solidFill>
              <a:latin typeface="Garamond" charset="0"/>
            </a:endParaRPr>
          </a:p>
        </p:txBody>
      </p:sp>
    </p:spTree>
    <p:extLst>
      <p:ext uri="{BB962C8B-B14F-4D97-AF65-F5344CB8AC3E}">
        <p14:creationId xmlns:p14="http://schemas.microsoft.com/office/powerpoint/2010/main" val="724072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Title 1"/>
          <p:cNvSpPr>
            <a:spLocks noGrp="1"/>
          </p:cNvSpPr>
          <p:nvPr>
            <p:ph type="title"/>
          </p:nvPr>
        </p:nvSpPr>
        <p:spPr/>
        <p:txBody>
          <a:bodyPr/>
          <a:lstStyle/>
          <a:p>
            <a:r>
              <a:rPr lang="en-US">
                <a:latin typeface="Garamond" charset="0"/>
                <a:ea typeface="ＭＳ Ｐゴシック" charset="0"/>
                <a:cs typeface="ＭＳ Ｐゴシック" charset="0"/>
              </a:rPr>
              <a:t>Variable Retention Time</a:t>
            </a:r>
          </a:p>
        </p:txBody>
      </p:sp>
      <p:sp>
        <p:nvSpPr>
          <p:cNvPr id="3" name="Content Placeholder 2"/>
          <p:cNvSpPr>
            <a:spLocks noGrp="1"/>
          </p:cNvSpPr>
          <p:nvPr>
            <p:ph idx="1"/>
          </p:nvPr>
        </p:nvSpPr>
        <p:spPr/>
        <p:txBody>
          <a:bodyPr/>
          <a:lstStyle/>
          <a:p>
            <a:pPr>
              <a:defRPr/>
            </a:pPr>
            <a:r>
              <a:rPr lang="en-US" dirty="0" smtClean="0"/>
              <a:t>Retention time of a cell can vary over time</a:t>
            </a:r>
          </a:p>
          <a:p>
            <a:pPr>
              <a:defRPr/>
            </a:pPr>
            <a:endParaRPr lang="en-US" dirty="0" smtClean="0"/>
          </a:p>
          <a:p>
            <a:pPr>
              <a:defRPr/>
            </a:pPr>
            <a:r>
              <a:rPr lang="en-US" dirty="0" smtClean="0"/>
              <a:t>A cell can randomly switch between multiple leakage current states due to </a:t>
            </a:r>
            <a:r>
              <a:rPr lang="en-US" i="1" dirty="0" smtClean="0">
                <a:latin typeface="Tahoma" charset="0"/>
                <a:ea typeface="ＭＳ Ｐゴシック" charset="0"/>
              </a:rPr>
              <a:t>Trap-Assisted Gate-Induced Drain Leakage, </a:t>
            </a:r>
            <a:r>
              <a:rPr lang="en-US" dirty="0" smtClean="0">
                <a:latin typeface="Tahoma" charset="0"/>
                <a:ea typeface="ＭＳ Ｐゴシック" charset="0"/>
              </a:rPr>
              <a:t>which appears to be a random process </a:t>
            </a:r>
          </a:p>
          <a:p>
            <a:pPr marL="0" indent="0">
              <a:buFont typeface="Wingdings" charset="0"/>
              <a:buNone/>
              <a:defRPr/>
            </a:pPr>
            <a:r>
              <a:rPr lang="en-US" dirty="0">
                <a:latin typeface="Tahoma" charset="0"/>
                <a:ea typeface="ＭＳ Ｐゴシック" charset="0"/>
              </a:rPr>
              <a:t> </a:t>
            </a:r>
            <a:r>
              <a:rPr lang="en-US" dirty="0" smtClean="0">
                <a:latin typeface="Tahoma" charset="0"/>
                <a:ea typeface="ＭＳ Ｐゴシック" charset="0"/>
              </a:rPr>
              <a:t>   </a:t>
            </a:r>
            <a:r>
              <a:rPr lang="en-US" sz="1800" b="1" dirty="0" smtClean="0">
                <a:solidFill>
                  <a:schemeClr val="accent2">
                    <a:lumMod val="75000"/>
                  </a:schemeClr>
                </a:solidFill>
                <a:latin typeface="Tahoma" charset="0"/>
                <a:ea typeface="ＭＳ Ｐゴシック" charset="0"/>
              </a:rPr>
              <a:t>[</a:t>
            </a:r>
            <a:r>
              <a:rPr lang="en-US" sz="1800" b="1" dirty="0" err="1" smtClean="0">
                <a:solidFill>
                  <a:schemeClr val="accent2">
                    <a:lumMod val="75000"/>
                  </a:schemeClr>
                </a:solidFill>
                <a:latin typeface="Tahoma" charset="0"/>
                <a:ea typeface="ＭＳ Ｐゴシック" charset="0"/>
              </a:rPr>
              <a:t>Yaney</a:t>
            </a:r>
            <a:r>
              <a:rPr lang="en-US" sz="1800" b="1" dirty="0" smtClean="0">
                <a:solidFill>
                  <a:schemeClr val="accent2">
                    <a:lumMod val="75000"/>
                  </a:schemeClr>
                </a:solidFill>
                <a:latin typeface="Tahoma" charset="0"/>
                <a:ea typeface="ＭＳ Ｐゴシック" charset="0"/>
              </a:rPr>
              <a:t>+ IEDM 1987, </a:t>
            </a:r>
            <a:r>
              <a:rPr lang="en-US" sz="1800" b="1" dirty="0" err="1" smtClean="0">
                <a:solidFill>
                  <a:schemeClr val="accent2">
                    <a:lumMod val="75000"/>
                  </a:schemeClr>
                </a:solidFill>
                <a:latin typeface="Tahoma" charset="0"/>
                <a:ea typeface="ＭＳ Ｐゴシック" charset="0"/>
              </a:rPr>
              <a:t>Restle</a:t>
            </a:r>
            <a:r>
              <a:rPr lang="en-US" sz="1800" b="1" dirty="0" smtClean="0">
                <a:solidFill>
                  <a:schemeClr val="accent2">
                    <a:lumMod val="75000"/>
                  </a:schemeClr>
                </a:solidFill>
                <a:latin typeface="Tahoma" charset="0"/>
                <a:ea typeface="ＭＳ Ｐゴシック" charset="0"/>
              </a:rPr>
              <a:t>+ IEDM 1992]</a:t>
            </a:r>
          </a:p>
          <a:p>
            <a:pPr>
              <a:defRPr/>
            </a:pPr>
            <a:endParaRPr lang="en-US" dirty="0">
              <a:latin typeface="Tahoma" charset="0"/>
              <a:ea typeface="ＭＳ Ｐゴシック" charset="0"/>
            </a:endParaRPr>
          </a:p>
        </p:txBody>
      </p:sp>
      <p:sp>
        <p:nvSpPr>
          <p:cNvPr id="2969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9011CA-038E-AC42-B084-E207B7C88539}" type="slidenum">
              <a:rPr lang="en-US" sz="1600">
                <a:solidFill>
                  <a:srgbClr val="000000"/>
                </a:solidFill>
                <a:latin typeface="Garamond" charset="0"/>
              </a:rPr>
              <a:pPr eaLnBrk="1" hangingPunct="1"/>
              <a:t>155</a:t>
            </a:fld>
            <a:endParaRPr lang="en-US" sz="1600">
              <a:solidFill>
                <a:srgbClr val="000000"/>
              </a:solidFill>
              <a:latin typeface="Garamond" charset="0"/>
            </a:endParaRPr>
          </a:p>
        </p:txBody>
      </p:sp>
    </p:spTree>
    <p:extLst>
      <p:ext uri="{BB962C8B-B14F-4D97-AF65-F5344CB8AC3E}">
        <p14:creationId xmlns:p14="http://schemas.microsoft.com/office/powerpoint/2010/main" val="20708560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itle 1"/>
          <p:cNvSpPr>
            <a:spLocks noGrp="1"/>
          </p:cNvSpPr>
          <p:nvPr>
            <p:ph type="title"/>
          </p:nvPr>
        </p:nvSpPr>
        <p:spPr/>
        <p:txBody>
          <a:bodyPr/>
          <a:lstStyle/>
          <a:p>
            <a:r>
              <a:rPr lang="en-US">
                <a:latin typeface="Garamond" charset="0"/>
                <a:ea typeface="ＭＳ Ｐゴシック" charset="0"/>
                <a:cs typeface="ＭＳ Ｐゴシック" charset="0"/>
              </a:rPr>
              <a:t>An Example VRT Cell</a:t>
            </a:r>
          </a:p>
        </p:txBody>
      </p:sp>
      <p:sp>
        <p:nvSpPr>
          <p:cNvPr id="25293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7952D5-92E7-4F47-9C3E-343520DE3C0E}" type="slidenum">
              <a:rPr lang="en-US" sz="1600">
                <a:solidFill>
                  <a:srgbClr val="000000"/>
                </a:solidFill>
                <a:latin typeface="Garamond" charset="0"/>
              </a:rPr>
              <a:pPr eaLnBrk="1" hangingPunct="1"/>
              <a:t>156</a:t>
            </a:fld>
            <a:endParaRPr lang="en-US" sz="1600">
              <a:solidFill>
                <a:srgbClr val="000000"/>
              </a:solidFill>
              <a:latin typeface="Garamond" charset="0"/>
            </a:endParaRPr>
          </a:p>
        </p:txBody>
      </p:sp>
      <p:pic>
        <p:nvPicPr>
          <p:cNvPr id="252931" name="Picture 4" descr="single_cell_vrt-graph.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400" y="977900"/>
            <a:ext cx="66802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2" name="TextBox 38"/>
          <p:cNvSpPr txBox="1">
            <a:spLocks noChangeArrowheads="1"/>
          </p:cNvSpPr>
          <p:nvPr/>
        </p:nvSpPr>
        <p:spPr bwMode="auto">
          <a:xfrm>
            <a:off x="3154363" y="5183188"/>
            <a:ext cx="4132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cell from E 2Gb chip family</a:t>
            </a:r>
          </a:p>
        </p:txBody>
      </p:sp>
    </p:spTree>
    <p:extLst>
      <p:ext uri="{BB962C8B-B14F-4D97-AF65-F5344CB8AC3E}">
        <p14:creationId xmlns:p14="http://schemas.microsoft.com/office/powerpoint/2010/main" val="15777495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itle 1"/>
          <p:cNvSpPr>
            <a:spLocks noGrp="1"/>
          </p:cNvSpPr>
          <p:nvPr>
            <p:ph type="title"/>
          </p:nvPr>
        </p:nvSpPr>
        <p:spPr/>
        <p:txBody>
          <a:bodyPr/>
          <a:lstStyle/>
          <a:p>
            <a:r>
              <a:rPr lang="en-US">
                <a:latin typeface="Garamond" charset="0"/>
                <a:ea typeface="ＭＳ Ｐゴシック" charset="0"/>
                <a:cs typeface="ＭＳ Ｐゴシック" charset="0"/>
              </a:rPr>
              <a:t>VRT: Questions and Methodology</a:t>
            </a:r>
          </a:p>
        </p:txBody>
      </p:sp>
      <p:sp>
        <p:nvSpPr>
          <p:cNvPr id="3" name="Content Placeholder 2"/>
          <p:cNvSpPr>
            <a:spLocks noGrp="1"/>
          </p:cNvSpPr>
          <p:nvPr>
            <p:ph idx="1"/>
          </p:nvPr>
        </p:nvSpPr>
        <p:spPr/>
        <p:txBody>
          <a:bodyPr/>
          <a:lstStyle/>
          <a:p>
            <a:r>
              <a:rPr lang="en-US">
                <a:latin typeface="Tahoma" charset="0"/>
                <a:ea typeface="ＭＳ Ｐゴシック" charset="0"/>
                <a:cs typeface="ＭＳ Ｐゴシック" charset="0"/>
              </a:rPr>
              <a:t>Key Questions</a:t>
            </a:r>
          </a:p>
          <a:p>
            <a:pPr lvl="1"/>
            <a:r>
              <a:rPr lang="en-US">
                <a:latin typeface="Tahoma" charset="0"/>
                <a:ea typeface="ＭＳ Ｐゴシック" charset="0"/>
              </a:rPr>
              <a:t>How prevalent is VRT in modern DRAM devices?</a:t>
            </a:r>
          </a:p>
          <a:p>
            <a:pPr lvl="1"/>
            <a:r>
              <a:rPr lang="en-US">
                <a:latin typeface="Tahoma" charset="0"/>
                <a:ea typeface="ＭＳ Ｐゴシック" charset="0"/>
              </a:rPr>
              <a:t>What is the timescale of observation of the lowest retention time state?</a:t>
            </a:r>
          </a:p>
          <a:p>
            <a:pPr lvl="1"/>
            <a:r>
              <a:rPr lang="en-US">
                <a:latin typeface="Tahoma" charset="0"/>
                <a:ea typeface="ＭＳ Ｐゴシック" charset="0"/>
              </a:rPr>
              <a:t>What are the implications on retention time profiling?</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Test Methodology</a:t>
            </a:r>
          </a:p>
          <a:p>
            <a:pPr lvl="1"/>
            <a:r>
              <a:rPr lang="en-US">
                <a:latin typeface="Tahoma" charset="0"/>
                <a:ea typeface="ＭＳ Ｐゴシック" charset="0"/>
              </a:rPr>
              <a:t>Each device was tested for at least 1024 rounds over 24 hours</a:t>
            </a:r>
          </a:p>
          <a:p>
            <a:pPr lvl="1"/>
            <a:r>
              <a:rPr lang="en-US">
                <a:latin typeface="Tahoma" charset="0"/>
                <a:ea typeface="ＭＳ Ｐゴシック" charset="0"/>
              </a:rPr>
              <a:t>Temperature fixed at 45</a:t>
            </a:r>
            <a:r>
              <a:rPr lang="en-US" baseline="50000">
                <a:latin typeface="Tahoma" charset="0"/>
                <a:ea typeface="ＭＳ Ｐゴシック" charset="0"/>
                <a:cs typeface="ＭＳ Ｐゴシック" charset="0"/>
              </a:rPr>
              <a:t>o</a:t>
            </a:r>
            <a:r>
              <a:rPr lang="en-US">
                <a:latin typeface="Tahoma" charset="0"/>
                <a:ea typeface="ＭＳ Ｐゴシック" charset="0"/>
              </a:rPr>
              <a:t>C</a:t>
            </a:r>
          </a:p>
          <a:p>
            <a:pPr lvl="1"/>
            <a:r>
              <a:rPr lang="en-US">
                <a:latin typeface="Tahoma" charset="0"/>
                <a:ea typeface="ＭＳ Ｐゴシック" charset="0"/>
              </a:rPr>
              <a:t>Data pattern used is the most effective data pattern for each device </a:t>
            </a:r>
          </a:p>
          <a:p>
            <a:pPr lvl="1"/>
            <a:r>
              <a:rPr lang="en-US">
                <a:solidFill>
                  <a:srgbClr val="0000FF"/>
                </a:solidFill>
                <a:latin typeface="Tahoma" charset="0"/>
                <a:ea typeface="ＭＳ Ｐゴシック" charset="0"/>
              </a:rPr>
              <a:t>For each cell that fails at any retention time, we record the minimum and the maximum retention time observed</a:t>
            </a:r>
          </a:p>
        </p:txBody>
      </p:sp>
      <p:sp>
        <p:nvSpPr>
          <p:cNvPr id="2979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C3E5C9-37B0-2B42-83A5-570C835A4CDE}" type="slidenum">
              <a:rPr lang="en-US" sz="1600">
                <a:solidFill>
                  <a:srgbClr val="000000"/>
                </a:solidFill>
                <a:latin typeface="Garamond" charset="0"/>
              </a:rPr>
              <a:pPr eaLnBrk="1" hangingPunct="1"/>
              <a:t>157</a:t>
            </a:fld>
            <a:endParaRPr lang="en-US" sz="1600">
              <a:solidFill>
                <a:srgbClr val="000000"/>
              </a:solidFill>
              <a:latin typeface="Garamond" charset="0"/>
            </a:endParaRPr>
          </a:p>
        </p:txBody>
      </p:sp>
    </p:spTree>
    <p:extLst>
      <p:ext uri="{BB962C8B-B14F-4D97-AF65-F5344CB8AC3E}">
        <p14:creationId xmlns:p14="http://schemas.microsoft.com/office/powerpoint/2010/main" val="19560559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Title 1"/>
          <p:cNvSpPr>
            <a:spLocks noGrp="1"/>
          </p:cNvSpPr>
          <p:nvPr>
            <p:ph type="title"/>
          </p:nvPr>
        </p:nvSpPr>
        <p:spPr/>
        <p:txBody>
          <a:bodyPr/>
          <a:lstStyle/>
          <a:p>
            <a:r>
              <a:rPr lang="en-US">
                <a:latin typeface="Garamond" charset="0"/>
                <a:ea typeface="ＭＳ Ｐゴシック" charset="0"/>
                <a:cs typeface="ＭＳ Ｐゴシック" charset="0"/>
              </a:rPr>
              <a:t>Variable Retention Time</a:t>
            </a:r>
          </a:p>
        </p:txBody>
      </p:sp>
      <p:sp>
        <p:nvSpPr>
          <p:cNvPr id="25395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0D3351-665B-3446-B5DB-5BB53329451F}" type="slidenum">
              <a:rPr lang="en-US" sz="1600">
                <a:solidFill>
                  <a:srgbClr val="000000"/>
                </a:solidFill>
                <a:latin typeface="Garamond" charset="0"/>
              </a:rPr>
              <a:pPr eaLnBrk="1" hangingPunct="1"/>
              <a:t>158</a:t>
            </a:fld>
            <a:endParaRPr lang="en-US" sz="1600">
              <a:solidFill>
                <a:srgbClr val="000000"/>
              </a:solidFill>
              <a:latin typeface="Garamond" charset="0"/>
            </a:endParaRPr>
          </a:p>
        </p:txBody>
      </p:sp>
      <p:pic>
        <p:nvPicPr>
          <p:cNvPr id="253955" name="Picture 4" descr="minmaxret-log_a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1016000"/>
            <a:ext cx="685800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56" name="TextBox 38"/>
          <p:cNvSpPr txBox="1">
            <a:spLocks noChangeArrowheads="1"/>
          </p:cNvSpPr>
          <p:nvPr/>
        </p:nvSpPr>
        <p:spPr bwMode="auto">
          <a:xfrm>
            <a:off x="3695700" y="5081588"/>
            <a:ext cx="259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2Gb chip family</a:t>
            </a:r>
          </a:p>
        </p:txBody>
      </p:sp>
      <p:cxnSp>
        <p:nvCxnSpPr>
          <p:cNvPr id="8" name="Straight Connector 7"/>
          <p:cNvCxnSpPr/>
          <p:nvPr/>
        </p:nvCxnSpPr>
        <p:spPr>
          <a:xfrm flipV="1">
            <a:off x="2641600" y="1600200"/>
            <a:ext cx="3403600" cy="3314700"/>
          </a:xfrm>
          <a:prstGeom prst="line">
            <a:avLst/>
          </a:prstGeom>
          <a:ln w="44450">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Box 38"/>
          <p:cNvSpPr txBox="1">
            <a:spLocks noChangeArrowheads="1"/>
          </p:cNvSpPr>
          <p:nvPr/>
        </p:nvSpPr>
        <p:spPr bwMode="auto">
          <a:xfrm>
            <a:off x="3563938" y="3971925"/>
            <a:ext cx="307498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900" smtClean="0">
                <a:solidFill>
                  <a:srgbClr val="FF0000"/>
                </a:solidFill>
              </a:rPr>
              <a:t>Min ret time = Max ret time</a:t>
            </a:r>
          </a:p>
          <a:p>
            <a:pPr algn="ctr" eaLnBrk="1" fontAlgn="base" hangingPunct="1">
              <a:spcBef>
                <a:spcPct val="0"/>
              </a:spcBef>
              <a:spcAft>
                <a:spcPct val="0"/>
              </a:spcAft>
            </a:pPr>
            <a:r>
              <a:rPr lang="en-US" sz="1900" b="1" smtClean="0">
                <a:solidFill>
                  <a:srgbClr val="FF0000"/>
                </a:solidFill>
              </a:rPr>
              <a:t>Expected if no VRT</a:t>
            </a:r>
          </a:p>
        </p:txBody>
      </p:sp>
      <p:sp>
        <p:nvSpPr>
          <p:cNvPr id="18" name="Right Triangle 17"/>
          <p:cNvSpPr/>
          <p:nvPr/>
        </p:nvSpPr>
        <p:spPr>
          <a:xfrm rot="5400000">
            <a:off x="2679700" y="1536700"/>
            <a:ext cx="3162300" cy="3314700"/>
          </a:xfrm>
          <a:prstGeom prst="rtTriangle">
            <a:avLst/>
          </a:prstGeom>
          <a:solidFill>
            <a:srgbClr val="0000FF">
              <a:alpha val="1000"/>
            </a:srgbClr>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9" name="TextBox 38"/>
          <p:cNvSpPr txBox="1">
            <a:spLocks noChangeArrowheads="1"/>
          </p:cNvSpPr>
          <p:nvPr/>
        </p:nvSpPr>
        <p:spPr bwMode="auto">
          <a:xfrm>
            <a:off x="2535238" y="2173288"/>
            <a:ext cx="2441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Most failing cells </a:t>
            </a:r>
          </a:p>
          <a:p>
            <a:pPr algn="ctr" eaLnBrk="1" fontAlgn="base" hangingPunct="1">
              <a:spcBef>
                <a:spcPct val="0"/>
              </a:spcBef>
              <a:spcAft>
                <a:spcPct val="0"/>
              </a:spcAft>
            </a:pPr>
            <a:r>
              <a:rPr lang="en-US" smtClean="0">
                <a:solidFill>
                  <a:srgbClr val="0000FF"/>
                </a:solidFill>
              </a:rPr>
              <a:t>exhibit VRT</a:t>
            </a:r>
          </a:p>
        </p:txBody>
      </p:sp>
      <p:cxnSp>
        <p:nvCxnSpPr>
          <p:cNvPr id="21" name="Straight Connector 20"/>
          <p:cNvCxnSpPr/>
          <p:nvPr/>
        </p:nvCxnSpPr>
        <p:spPr>
          <a:xfrm flipV="1">
            <a:off x="2606675" y="1673225"/>
            <a:ext cx="1782763" cy="15875"/>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sp>
        <p:nvSpPr>
          <p:cNvPr id="23" name="TextBox 38"/>
          <p:cNvSpPr txBox="1">
            <a:spLocks noChangeArrowheads="1"/>
          </p:cNvSpPr>
          <p:nvPr/>
        </p:nvSpPr>
        <p:spPr bwMode="auto">
          <a:xfrm>
            <a:off x="2325688" y="1017588"/>
            <a:ext cx="3775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FF6600"/>
                </a:solidFill>
              </a:rPr>
              <a:t>Many failing cells jump from </a:t>
            </a:r>
          </a:p>
          <a:p>
            <a:pPr algn="ctr" eaLnBrk="1" fontAlgn="base" hangingPunct="1">
              <a:spcBef>
                <a:spcPct val="0"/>
              </a:spcBef>
              <a:spcAft>
                <a:spcPct val="0"/>
              </a:spcAft>
            </a:pPr>
            <a:r>
              <a:rPr lang="en-US" sz="1800" smtClean="0">
                <a:solidFill>
                  <a:srgbClr val="FF6600"/>
                </a:solidFill>
              </a:rPr>
              <a:t>very high retention time to very low</a:t>
            </a:r>
          </a:p>
        </p:txBody>
      </p:sp>
    </p:spTree>
    <p:extLst>
      <p:ext uri="{BB962C8B-B14F-4D97-AF65-F5344CB8AC3E}">
        <p14:creationId xmlns:p14="http://schemas.microsoft.com/office/powerpoint/2010/main" val="24821457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p:bldP spid="23"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a:spLocks noGrp="1"/>
          </p:cNvSpPr>
          <p:nvPr>
            <p:ph type="title"/>
          </p:nvPr>
        </p:nvSpPr>
        <p:spPr/>
        <p:txBody>
          <a:bodyPr/>
          <a:lstStyle/>
          <a:p>
            <a:r>
              <a:rPr lang="en-US">
                <a:latin typeface="Garamond" charset="0"/>
                <a:ea typeface="ＭＳ Ｐゴシック" charset="0"/>
                <a:cs typeface="ＭＳ Ｐゴシック" charset="0"/>
              </a:rPr>
              <a:t>Variable Retention Time</a:t>
            </a:r>
          </a:p>
        </p:txBody>
      </p:sp>
      <p:sp>
        <p:nvSpPr>
          <p:cNvPr id="25497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7FE4DF-333A-8845-8169-5A904004704F}" type="slidenum">
              <a:rPr lang="en-US" sz="1600">
                <a:solidFill>
                  <a:srgbClr val="000000"/>
                </a:solidFill>
                <a:latin typeface="Garamond" charset="0"/>
              </a:rPr>
              <a:pPr eaLnBrk="1" hangingPunct="1"/>
              <a:t>159</a:t>
            </a:fld>
            <a:endParaRPr lang="en-US" sz="1600">
              <a:solidFill>
                <a:srgbClr val="000000"/>
              </a:solidFill>
              <a:latin typeface="Garamond" charset="0"/>
            </a:endParaRPr>
          </a:p>
        </p:txBody>
      </p:sp>
      <p:pic>
        <p:nvPicPr>
          <p:cNvPr id="254979" name="Picture 6" descr="minmaxret-log_b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1028700"/>
            <a:ext cx="6837363"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0" name="TextBox 38"/>
          <p:cNvSpPr txBox="1">
            <a:spLocks noChangeArrowheads="1"/>
          </p:cNvSpPr>
          <p:nvPr/>
        </p:nvSpPr>
        <p:spPr bwMode="auto">
          <a:xfrm>
            <a:off x="3694113" y="5081588"/>
            <a:ext cx="2595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B 2Gb chip family</a:t>
            </a:r>
          </a:p>
        </p:txBody>
      </p:sp>
    </p:spTree>
    <p:extLst>
      <p:ext uri="{BB962C8B-B14F-4D97-AF65-F5344CB8AC3E}">
        <p14:creationId xmlns:p14="http://schemas.microsoft.com/office/powerpoint/2010/main" val="27691609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solidFill>
                  <a:srgbClr val="0000FF"/>
                </a:solidFill>
                <a:latin typeface="Tahoma" charset="0"/>
                <a:ea typeface="ＭＳ Ｐゴシック" charset="0"/>
                <a:cs typeface="ＭＳ Ｐゴシック" charset="0"/>
              </a:rPr>
              <a:t>Three New Techniques for DRAM</a:t>
            </a:r>
          </a:p>
          <a:p>
            <a:pPr lvl="1" eaLnBrk="1" hangingPunct="1"/>
            <a:r>
              <a:rPr lang="en-US" dirty="0" smtClean="0">
                <a:solidFill>
                  <a:srgbClr val="0000FF"/>
                </a:solidFill>
                <a:latin typeface="Tahoma" charset="0"/>
                <a:ea typeface="ＭＳ Ｐゴシック" charset="0"/>
                <a:cs typeface="ＭＳ Ｐゴシック" charset="0"/>
              </a:rPr>
              <a:t>RAIDR: Reducing Refresh Impact</a:t>
            </a:r>
          </a:p>
          <a:p>
            <a:pPr lvl="1" eaLnBrk="1" hangingPunct="1"/>
            <a:r>
              <a:rPr lang="en-US" dirty="0" smtClean="0">
                <a:latin typeface="Tahoma" charset="0"/>
                <a:ea typeface="ＭＳ Ｐゴシック" charset="0"/>
                <a:cs typeface="ＭＳ Ｐゴシック" charset="0"/>
              </a:rPr>
              <a:t>TL-DRAM: Reducing DRAM Latency</a:t>
            </a:r>
          </a:p>
          <a:p>
            <a:pPr lvl="1" eaLnBrk="1" hangingPunct="1"/>
            <a:r>
              <a:rPr lang="en-US" dirty="0">
                <a:solidFill>
                  <a:srgbClr val="000000"/>
                </a:solidFill>
                <a:latin typeface="Tahoma" charset="0"/>
                <a:ea typeface="ＭＳ Ｐゴシック" charset="0"/>
                <a:cs typeface="ＭＳ Ｐゴシック" charset="0"/>
              </a:rPr>
              <a:t>SALP: </a:t>
            </a:r>
            <a:r>
              <a:rPr lang="en-US" dirty="0" smtClean="0">
                <a:solidFill>
                  <a:srgbClr val="000000"/>
                </a:solidFill>
                <a:latin typeface="Tahoma" charset="0"/>
                <a:ea typeface="ＭＳ Ｐゴシック" charset="0"/>
                <a:cs typeface="ＭＳ Ｐゴシック" charset="0"/>
              </a:rPr>
              <a:t>Reducing Bank Conflict Impact</a:t>
            </a:r>
            <a:endParaRPr lang="en-US" dirty="0" smtClean="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16</a:t>
            </a:fld>
            <a:endParaRPr lang="en-US" sz="1600">
              <a:latin typeface="Garamond" charset="0"/>
            </a:endParaRPr>
          </a:p>
        </p:txBody>
      </p:sp>
    </p:spTree>
    <p:extLst>
      <p:ext uri="{BB962C8B-B14F-4D97-AF65-F5344CB8AC3E}">
        <p14:creationId xmlns:p14="http://schemas.microsoft.com/office/powerpoint/2010/main" val="28076159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Title 1"/>
          <p:cNvSpPr>
            <a:spLocks noGrp="1"/>
          </p:cNvSpPr>
          <p:nvPr>
            <p:ph type="title"/>
          </p:nvPr>
        </p:nvSpPr>
        <p:spPr/>
        <p:txBody>
          <a:bodyPr/>
          <a:lstStyle/>
          <a:p>
            <a:r>
              <a:rPr lang="en-US">
                <a:latin typeface="Garamond" charset="0"/>
                <a:ea typeface="ＭＳ Ｐゴシック" charset="0"/>
                <a:cs typeface="ＭＳ Ｐゴシック" charset="0"/>
              </a:rPr>
              <a:t>Variable Retention Time</a:t>
            </a:r>
          </a:p>
        </p:txBody>
      </p:sp>
      <p:sp>
        <p:nvSpPr>
          <p:cNvPr id="25600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54B406-414B-3846-9329-B3ECF5E0CB18}" type="slidenum">
              <a:rPr lang="en-US" sz="1600">
                <a:solidFill>
                  <a:srgbClr val="000000"/>
                </a:solidFill>
                <a:latin typeface="Garamond" charset="0"/>
              </a:rPr>
              <a:pPr eaLnBrk="1" hangingPunct="1"/>
              <a:t>160</a:t>
            </a:fld>
            <a:endParaRPr lang="en-US" sz="1600">
              <a:solidFill>
                <a:srgbClr val="000000"/>
              </a:solidFill>
              <a:latin typeface="Garamond" charset="0"/>
            </a:endParaRPr>
          </a:p>
        </p:txBody>
      </p:sp>
      <p:pic>
        <p:nvPicPr>
          <p:cNvPr id="256003" name="Picture 6" descr="minmaxret-log_c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1041400"/>
            <a:ext cx="6804025"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04" name="TextBox 38"/>
          <p:cNvSpPr txBox="1">
            <a:spLocks noChangeArrowheads="1"/>
          </p:cNvSpPr>
          <p:nvPr/>
        </p:nvSpPr>
        <p:spPr bwMode="auto">
          <a:xfrm>
            <a:off x="3684588" y="5081588"/>
            <a:ext cx="2614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C 2Gb chip family</a:t>
            </a:r>
          </a:p>
        </p:txBody>
      </p:sp>
    </p:spTree>
    <p:extLst>
      <p:ext uri="{BB962C8B-B14F-4D97-AF65-F5344CB8AC3E}">
        <p14:creationId xmlns:p14="http://schemas.microsoft.com/office/powerpoint/2010/main" val="12644215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Title 1"/>
          <p:cNvSpPr>
            <a:spLocks noGrp="1"/>
          </p:cNvSpPr>
          <p:nvPr>
            <p:ph type="title"/>
          </p:nvPr>
        </p:nvSpPr>
        <p:spPr/>
        <p:txBody>
          <a:bodyPr/>
          <a:lstStyle/>
          <a:p>
            <a:r>
              <a:rPr lang="en-US">
                <a:latin typeface="Garamond" charset="0"/>
                <a:ea typeface="ＭＳ Ｐゴシック" charset="0"/>
                <a:cs typeface="ＭＳ Ｐゴシック" charset="0"/>
              </a:rPr>
              <a:t>VRT: Observations So Far</a:t>
            </a:r>
          </a:p>
        </p:txBody>
      </p:sp>
      <p:sp>
        <p:nvSpPr>
          <p:cNvPr id="3" name="Content Placeholder 2"/>
          <p:cNvSpPr>
            <a:spLocks noGrp="1"/>
          </p:cNvSpPr>
          <p:nvPr>
            <p:ph idx="1"/>
          </p:nvPr>
        </p:nvSpPr>
        <p:spPr>
          <a:xfrm>
            <a:off x="228600" y="1057275"/>
            <a:ext cx="8610600" cy="5153025"/>
          </a:xfrm>
        </p:spPr>
        <p:txBody>
          <a:bodyPr/>
          <a:lstStyle/>
          <a:p>
            <a:r>
              <a:rPr lang="en-US">
                <a:solidFill>
                  <a:srgbClr val="0000FF"/>
                </a:solidFill>
                <a:latin typeface="Tahoma" charset="0"/>
                <a:ea typeface="ＭＳ Ｐゴシック" charset="0"/>
                <a:cs typeface="ＭＳ Ｐゴシック" charset="0"/>
              </a:rPr>
              <a:t>VRT is common among weak cells </a:t>
            </a:r>
            <a:r>
              <a:rPr lang="en-US">
                <a:latin typeface="Tahoma" charset="0"/>
                <a:ea typeface="ＭＳ Ｐゴシック" charset="0"/>
                <a:cs typeface="ＭＳ Ｐゴシック" charset="0"/>
              </a:rPr>
              <a:t>(i.e., those cells that experience low retention times)</a:t>
            </a: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VRT can result in significant retention time changes</a:t>
            </a:r>
          </a:p>
          <a:p>
            <a:pPr lvl="1"/>
            <a:r>
              <a:rPr lang="en-US">
                <a:latin typeface="Tahoma" charset="0"/>
                <a:ea typeface="ＭＳ Ｐゴシック" charset="0"/>
              </a:rPr>
              <a:t>Difference between minimum and maximum retention times of a cell can be more than 4x, and may not be bounded</a:t>
            </a:r>
          </a:p>
          <a:p>
            <a:pPr lvl="1"/>
            <a:r>
              <a:rPr lang="en-US">
                <a:solidFill>
                  <a:srgbClr val="FF0000"/>
                </a:solidFill>
                <a:latin typeface="Tahoma" charset="0"/>
                <a:ea typeface="ＭＳ Ｐゴシック" charset="0"/>
              </a:rPr>
              <a:t>Implication: </a:t>
            </a:r>
            <a:r>
              <a:rPr lang="en-US">
                <a:latin typeface="Tahoma" charset="0"/>
                <a:ea typeface="ＭＳ Ｐゴシック" charset="0"/>
              </a:rPr>
              <a:t>Finding </a:t>
            </a:r>
            <a:r>
              <a:rPr lang="en-US" i="1">
                <a:latin typeface="Tahoma" charset="0"/>
                <a:ea typeface="ＭＳ Ｐゴシック" charset="0"/>
              </a:rPr>
              <a:t>a</a:t>
            </a:r>
            <a:r>
              <a:rPr lang="en-US">
                <a:latin typeface="Tahoma" charset="0"/>
                <a:ea typeface="ＭＳ Ｐゴシック" charset="0"/>
              </a:rPr>
              <a:t> retention time for a cell and using a guardband to ensure minimum retention time is “covered” requires a large guardband or may not work</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Retention time profiling mechanisms must identify lowest retention time in the presence of VRT</a:t>
            </a:r>
          </a:p>
          <a:p>
            <a:pPr lvl="1"/>
            <a:r>
              <a:rPr lang="en-US">
                <a:solidFill>
                  <a:srgbClr val="FF0000"/>
                </a:solidFill>
                <a:latin typeface="Tahoma" charset="0"/>
                <a:ea typeface="ＭＳ Ｐゴシック" charset="0"/>
              </a:rPr>
              <a:t>Question: How long to profile a cell to find its lowest retention time state?</a:t>
            </a:r>
          </a:p>
        </p:txBody>
      </p:sp>
      <p:sp>
        <p:nvSpPr>
          <p:cNvPr id="2990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A5EC05-D20E-5742-927B-A897CCA3636C}" type="slidenum">
              <a:rPr lang="en-US" sz="1600">
                <a:solidFill>
                  <a:srgbClr val="000000"/>
                </a:solidFill>
                <a:latin typeface="Garamond" charset="0"/>
              </a:rPr>
              <a:pPr eaLnBrk="1" hangingPunct="1"/>
              <a:t>161</a:t>
            </a:fld>
            <a:endParaRPr lang="en-US" sz="1600">
              <a:solidFill>
                <a:srgbClr val="000000"/>
              </a:solidFill>
              <a:latin typeface="Garamond" charset="0"/>
            </a:endParaRPr>
          </a:p>
        </p:txBody>
      </p:sp>
    </p:spTree>
    <p:extLst>
      <p:ext uri="{BB962C8B-B14F-4D97-AF65-F5344CB8AC3E}">
        <p14:creationId xmlns:p14="http://schemas.microsoft.com/office/powerpoint/2010/main" val="27724308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Title 1"/>
          <p:cNvSpPr>
            <a:spLocks noGrp="1"/>
          </p:cNvSpPr>
          <p:nvPr>
            <p:ph type="title"/>
          </p:nvPr>
        </p:nvSpPr>
        <p:spPr>
          <a:xfrm>
            <a:off x="228600" y="152400"/>
            <a:ext cx="8915400" cy="884238"/>
          </a:xfrm>
        </p:spPr>
        <p:txBody>
          <a:bodyPr/>
          <a:lstStyle/>
          <a:p>
            <a:r>
              <a:rPr lang="en-US" sz="3800">
                <a:latin typeface="Garamond" charset="0"/>
                <a:ea typeface="ＭＳ Ｐゴシック" charset="0"/>
                <a:cs typeface="ＭＳ Ｐゴシック" charset="0"/>
              </a:rPr>
              <a:t>Time Between Retention Time State Changes</a:t>
            </a:r>
          </a:p>
        </p:txBody>
      </p:sp>
      <p:sp>
        <p:nvSpPr>
          <p:cNvPr id="300034" name="Content Placeholder 2"/>
          <p:cNvSpPr>
            <a:spLocks noGrp="1"/>
          </p:cNvSpPr>
          <p:nvPr>
            <p:ph idx="1"/>
          </p:nvPr>
        </p:nvSpPr>
        <p:spPr/>
        <p:txBody>
          <a:bodyPr/>
          <a:lstStyle/>
          <a:p>
            <a:r>
              <a:rPr lang="en-US">
                <a:solidFill>
                  <a:srgbClr val="FF0000"/>
                </a:solidFill>
                <a:latin typeface="Tahoma" charset="0"/>
                <a:ea typeface="ＭＳ Ｐゴシック" charset="0"/>
                <a:cs typeface="ＭＳ Ｐゴシック" charset="0"/>
              </a:rPr>
              <a:t>How much time does a cell spend in a high retention state </a:t>
            </a:r>
            <a:r>
              <a:rPr lang="en-US">
                <a:solidFill>
                  <a:srgbClr val="0000FF"/>
                </a:solidFill>
                <a:latin typeface="Tahoma" charset="0"/>
                <a:ea typeface="ＭＳ Ｐゴシック" charset="0"/>
                <a:cs typeface="ＭＳ Ｐゴシック" charset="0"/>
              </a:rPr>
              <a:t>before switching to the minimum observed retention time state?</a:t>
            </a:r>
          </a:p>
        </p:txBody>
      </p:sp>
      <p:sp>
        <p:nvSpPr>
          <p:cNvPr id="3000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DA9319-CFE9-D641-B8EA-30424B5D526D}" type="slidenum">
              <a:rPr lang="en-US" sz="1600">
                <a:solidFill>
                  <a:srgbClr val="000000"/>
                </a:solidFill>
                <a:latin typeface="Garamond" charset="0"/>
              </a:rPr>
              <a:pPr eaLnBrk="1" hangingPunct="1"/>
              <a:t>162</a:t>
            </a:fld>
            <a:endParaRPr lang="en-US" sz="1600">
              <a:solidFill>
                <a:srgbClr val="000000"/>
              </a:solidFill>
              <a:latin typeface="Garamond" charset="0"/>
            </a:endParaRPr>
          </a:p>
        </p:txBody>
      </p:sp>
    </p:spTree>
    <p:extLst>
      <p:ext uri="{BB962C8B-B14F-4D97-AF65-F5344CB8AC3E}">
        <p14:creationId xmlns:p14="http://schemas.microsoft.com/office/powerpoint/2010/main" val="20066563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r>
              <a:rPr lang="en-US">
                <a:latin typeface="Garamond" charset="0"/>
                <a:ea typeface="ＭＳ Ｐゴシック" charset="0"/>
                <a:cs typeface="ＭＳ Ｐゴシック" charset="0"/>
              </a:rPr>
              <a:t>Time Spent in High Retention Time State</a:t>
            </a:r>
          </a:p>
        </p:txBody>
      </p:sp>
      <p:sp>
        <p:nvSpPr>
          <p:cNvPr id="25702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215550-ABDE-E741-A170-02690E354B38}" type="slidenum">
              <a:rPr lang="en-US" sz="1600">
                <a:solidFill>
                  <a:srgbClr val="000000"/>
                </a:solidFill>
                <a:latin typeface="Garamond" charset="0"/>
              </a:rPr>
              <a:pPr eaLnBrk="1" hangingPunct="1"/>
              <a:t>163</a:t>
            </a:fld>
            <a:endParaRPr lang="en-US" sz="1600">
              <a:solidFill>
                <a:srgbClr val="000000"/>
              </a:solidFill>
              <a:latin typeface="Garamond" charset="0"/>
            </a:endParaRPr>
          </a:p>
        </p:txBody>
      </p:sp>
      <p:pic>
        <p:nvPicPr>
          <p:cNvPr id="257027" name="Picture 4" descr="rettimedist-hi_a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054100"/>
            <a:ext cx="6565900" cy="53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28" name="TextBox 38"/>
          <p:cNvSpPr txBox="1">
            <a:spLocks noChangeArrowheads="1"/>
          </p:cNvSpPr>
          <p:nvPr/>
        </p:nvSpPr>
        <p:spPr bwMode="auto">
          <a:xfrm>
            <a:off x="4648200" y="1360488"/>
            <a:ext cx="259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2Gb chip family</a:t>
            </a:r>
          </a:p>
        </p:txBody>
      </p:sp>
      <p:cxnSp>
        <p:nvCxnSpPr>
          <p:cNvPr id="7" name="Straight Arrow Connector 6"/>
          <p:cNvCxnSpPr/>
          <p:nvPr/>
        </p:nvCxnSpPr>
        <p:spPr bwMode="auto">
          <a:xfrm flipH="1">
            <a:off x="2349500" y="4227513"/>
            <a:ext cx="246063" cy="10302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38"/>
          <p:cNvSpPr txBox="1">
            <a:spLocks noChangeArrowheads="1"/>
          </p:cNvSpPr>
          <p:nvPr/>
        </p:nvSpPr>
        <p:spPr bwMode="auto">
          <a:xfrm>
            <a:off x="2408238" y="3643313"/>
            <a:ext cx="1392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FF0000"/>
                </a:solidFill>
              </a:rPr>
              <a:t>~4 hours</a:t>
            </a:r>
          </a:p>
        </p:txBody>
      </p:sp>
      <p:cxnSp>
        <p:nvCxnSpPr>
          <p:cNvPr id="10" name="Straight Arrow Connector 9"/>
          <p:cNvCxnSpPr/>
          <p:nvPr/>
        </p:nvCxnSpPr>
        <p:spPr bwMode="auto">
          <a:xfrm>
            <a:off x="7027863" y="4633913"/>
            <a:ext cx="312737" cy="11064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38"/>
          <p:cNvSpPr txBox="1">
            <a:spLocks noChangeArrowheads="1"/>
          </p:cNvSpPr>
          <p:nvPr/>
        </p:nvSpPr>
        <p:spPr bwMode="auto">
          <a:xfrm>
            <a:off x="6178550" y="3986213"/>
            <a:ext cx="1116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FF0000"/>
                </a:solidFill>
              </a:rPr>
              <a:t>~1 day</a:t>
            </a:r>
          </a:p>
        </p:txBody>
      </p:sp>
      <p:sp>
        <p:nvSpPr>
          <p:cNvPr id="13" name="TextBox 12"/>
          <p:cNvSpPr txBox="1"/>
          <p:nvPr/>
        </p:nvSpPr>
        <p:spPr>
          <a:xfrm>
            <a:off x="228600" y="5794375"/>
            <a:ext cx="8594725" cy="8302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Time scale at which a cell switches to the low retention time state can be very long (~ 1 day or longer)</a:t>
            </a:r>
          </a:p>
        </p:txBody>
      </p:sp>
      <p:sp>
        <p:nvSpPr>
          <p:cNvPr id="14" name="TextBox 13"/>
          <p:cNvSpPr txBox="1"/>
          <p:nvPr/>
        </p:nvSpPr>
        <p:spPr>
          <a:xfrm>
            <a:off x="293688" y="5883275"/>
            <a:ext cx="8594725" cy="8302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Need to profile for a long time to </a:t>
            </a:r>
          </a:p>
          <a:p>
            <a:pPr algn="ctr">
              <a:defRPr/>
            </a:pPr>
            <a:r>
              <a:rPr lang="en-US" sz="2400" b="1" kern="0" dirty="0">
                <a:solidFill>
                  <a:srgbClr val="0000FF"/>
                </a:solidFill>
                <a:latin typeface="Calibri"/>
                <a:ea typeface="ＭＳ Ｐゴシック" charset="0"/>
                <a:cs typeface="ＭＳ Ｐゴシック" charset="0"/>
              </a:rPr>
              <a:t>get to the minimum retention time state</a:t>
            </a:r>
          </a:p>
        </p:txBody>
      </p:sp>
    </p:spTree>
    <p:extLst>
      <p:ext uri="{BB962C8B-B14F-4D97-AF65-F5344CB8AC3E}">
        <p14:creationId xmlns:p14="http://schemas.microsoft.com/office/powerpoint/2010/main" val="25215707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animBg="1"/>
      <p:bldP spid="14"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itle 1"/>
          <p:cNvSpPr>
            <a:spLocks noGrp="1"/>
          </p:cNvSpPr>
          <p:nvPr>
            <p:ph type="title"/>
          </p:nvPr>
        </p:nvSpPr>
        <p:spPr/>
        <p:txBody>
          <a:bodyPr/>
          <a:lstStyle/>
          <a:p>
            <a:r>
              <a:rPr lang="en-US">
                <a:latin typeface="Garamond" charset="0"/>
                <a:ea typeface="ＭＳ Ｐゴシック" charset="0"/>
                <a:cs typeface="ＭＳ Ｐゴシック" charset="0"/>
              </a:rPr>
              <a:t>Time Spent in High Retention Time State</a:t>
            </a:r>
          </a:p>
        </p:txBody>
      </p:sp>
      <p:sp>
        <p:nvSpPr>
          <p:cNvPr id="2580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29F7E2-08E4-6E4F-9F44-F3A2AA037827}" type="slidenum">
              <a:rPr lang="en-US" sz="1600">
                <a:solidFill>
                  <a:srgbClr val="000000"/>
                </a:solidFill>
                <a:latin typeface="Garamond" charset="0"/>
              </a:rPr>
              <a:pPr eaLnBrk="1" hangingPunct="1"/>
              <a:t>164</a:t>
            </a:fld>
            <a:endParaRPr lang="en-US" sz="1600">
              <a:solidFill>
                <a:srgbClr val="000000"/>
              </a:solidFill>
              <a:latin typeface="Garamond" charset="0"/>
            </a:endParaRPr>
          </a:p>
        </p:txBody>
      </p:sp>
      <p:pic>
        <p:nvPicPr>
          <p:cNvPr id="258051" name="Picture 4" descr="rettimedist-hi_b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028700"/>
            <a:ext cx="6578600"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2" name="TextBox 38"/>
          <p:cNvSpPr txBox="1">
            <a:spLocks noChangeArrowheads="1"/>
          </p:cNvSpPr>
          <p:nvPr/>
        </p:nvSpPr>
        <p:spPr bwMode="auto">
          <a:xfrm>
            <a:off x="4646613" y="1360488"/>
            <a:ext cx="2595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B 2Gb chip family</a:t>
            </a:r>
          </a:p>
        </p:txBody>
      </p:sp>
    </p:spTree>
    <p:extLst>
      <p:ext uri="{BB962C8B-B14F-4D97-AF65-F5344CB8AC3E}">
        <p14:creationId xmlns:p14="http://schemas.microsoft.com/office/powerpoint/2010/main" val="21298996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Title 1"/>
          <p:cNvSpPr>
            <a:spLocks noGrp="1"/>
          </p:cNvSpPr>
          <p:nvPr>
            <p:ph type="title"/>
          </p:nvPr>
        </p:nvSpPr>
        <p:spPr/>
        <p:txBody>
          <a:bodyPr/>
          <a:lstStyle/>
          <a:p>
            <a:r>
              <a:rPr lang="en-US">
                <a:latin typeface="Garamond" charset="0"/>
                <a:ea typeface="ＭＳ Ｐゴシック" charset="0"/>
                <a:cs typeface="ＭＳ Ｐゴシック" charset="0"/>
              </a:rPr>
              <a:t>Time Spent in High Retention Time State</a:t>
            </a:r>
          </a:p>
        </p:txBody>
      </p:sp>
      <p:sp>
        <p:nvSpPr>
          <p:cNvPr id="25907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CA153C-28EF-AD43-A205-D8B9F4A5D6B3}" type="slidenum">
              <a:rPr lang="en-US" sz="1600">
                <a:solidFill>
                  <a:srgbClr val="000000"/>
                </a:solidFill>
                <a:latin typeface="Garamond" charset="0"/>
              </a:rPr>
              <a:pPr eaLnBrk="1" hangingPunct="1"/>
              <a:t>165</a:t>
            </a:fld>
            <a:endParaRPr lang="en-US" sz="1600">
              <a:solidFill>
                <a:srgbClr val="000000"/>
              </a:solidFill>
              <a:latin typeface="Garamond" charset="0"/>
            </a:endParaRPr>
          </a:p>
        </p:txBody>
      </p:sp>
      <p:pic>
        <p:nvPicPr>
          <p:cNvPr id="259075" name="Picture 6" descr="rettimedist-hi_c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016000"/>
            <a:ext cx="6591300"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76" name="TextBox 38"/>
          <p:cNvSpPr txBox="1">
            <a:spLocks noChangeArrowheads="1"/>
          </p:cNvSpPr>
          <p:nvPr/>
        </p:nvSpPr>
        <p:spPr bwMode="auto">
          <a:xfrm>
            <a:off x="4637088" y="1360488"/>
            <a:ext cx="2614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C 2Gb chip family</a:t>
            </a:r>
          </a:p>
        </p:txBody>
      </p:sp>
    </p:spTree>
    <p:extLst>
      <p:ext uri="{BB962C8B-B14F-4D97-AF65-F5344CB8AC3E}">
        <p14:creationId xmlns:p14="http://schemas.microsoft.com/office/powerpoint/2010/main" val="13743049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Title 1"/>
          <p:cNvSpPr>
            <a:spLocks noGrp="1"/>
          </p:cNvSpPr>
          <p:nvPr>
            <p:ph type="title"/>
          </p:nvPr>
        </p:nvSpPr>
        <p:spPr>
          <a:xfrm>
            <a:off x="228600" y="152400"/>
            <a:ext cx="8915400" cy="884238"/>
          </a:xfrm>
        </p:spPr>
        <p:txBody>
          <a:bodyPr/>
          <a:lstStyle/>
          <a:p>
            <a:r>
              <a:rPr lang="en-US">
                <a:latin typeface="Garamond" charset="0"/>
                <a:ea typeface="ＭＳ Ｐゴシック" charset="0"/>
                <a:cs typeface="ＭＳ Ｐゴシック" charset="0"/>
              </a:rPr>
              <a:t>VRT: Implications on Profiling Mechanisms</a:t>
            </a:r>
          </a:p>
        </p:txBody>
      </p:sp>
      <p:sp>
        <p:nvSpPr>
          <p:cNvPr id="3" name="Content Placeholder 2"/>
          <p:cNvSpPr>
            <a:spLocks noGrp="1"/>
          </p:cNvSpPr>
          <p:nvPr>
            <p:ph idx="1"/>
          </p:nvPr>
        </p:nvSpPr>
        <p:spPr>
          <a:xfrm>
            <a:off x="228600" y="968375"/>
            <a:ext cx="8610600" cy="5153025"/>
          </a:xfrm>
        </p:spPr>
        <p:txBody>
          <a:bodyPr/>
          <a:lstStyle/>
          <a:p>
            <a:pPr>
              <a:defRPr/>
            </a:pPr>
            <a:r>
              <a:rPr lang="en-US" dirty="0" smtClean="0"/>
              <a:t>Problem 1: </a:t>
            </a:r>
            <a:r>
              <a:rPr lang="en-US" dirty="0" smtClean="0">
                <a:solidFill>
                  <a:srgbClr val="FF0000"/>
                </a:solidFill>
              </a:rPr>
              <a:t>There does not seem to be a way of determining if a cell exhibits VRT without actually observing a cell exhibiting VRT</a:t>
            </a:r>
          </a:p>
          <a:p>
            <a:pPr lvl="1">
              <a:defRPr/>
            </a:pPr>
            <a:r>
              <a:rPr lang="en-US" sz="2000" dirty="0" smtClean="0"/>
              <a:t>VRT is a </a:t>
            </a:r>
            <a:r>
              <a:rPr lang="en-US" sz="2000" dirty="0" err="1" smtClean="0"/>
              <a:t>memoryless</a:t>
            </a:r>
            <a:r>
              <a:rPr lang="en-US" sz="2000" dirty="0" smtClean="0"/>
              <a:t> random process </a:t>
            </a:r>
            <a:r>
              <a:rPr lang="en-US" sz="1800" b="1" dirty="0" smtClean="0">
                <a:solidFill>
                  <a:srgbClr val="2C6123"/>
                </a:solidFill>
              </a:rPr>
              <a:t>[Kim+ JJAP 2010]</a:t>
            </a:r>
          </a:p>
          <a:p>
            <a:pPr lvl="1">
              <a:defRPr/>
            </a:pPr>
            <a:endParaRPr lang="en-US" sz="1500" dirty="0"/>
          </a:p>
          <a:p>
            <a:pPr>
              <a:defRPr/>
            </a:pPr>
            <a:r>
              <a:rPr lang="en-US" dirty="0" smtClean="0"/>
              <a:t>Problem 2</a:t>
            </a:r>
            <a:r>
              <a:rPr lang="en-US" dirty="0" smtClean="0">
                <a:solidFill>
                  <a:srgbClr val="FF0000"/>
                </a:solidFill>
              </a:rPr>
              <a:t>: VRT complicates retention time profiling by DRAM manufacturers</a:t>
            </a:r>
          </a:p>
          <a:p>
            <a:pPr lvl="1">
              <a:defRPr/>
            </a:pPr>
            <a:r>
              <a:rPr lang="en-US" sz="2000" dirty="0" smtClean="0"/>
              <a:t>Exposure to very high temperatures can induce VRT in cells that were not previously susceptible </a:t>
            </a:r>
          </a:p>
          <a:p>
            <a:pPr marL="344487" lvl="1" indent="0">
              <a:buFont typeface="Wingdings" charset="0"/>
              <a:buNone/>
              <a:defRPr/>
            </a:pPr>
            <a:r>
              <a:rPr lang="en-US" sz="2000" dirty="0" smtClean="0"/>
              <a:t>    </a:t>
            </a:r>
            <a:r>
              <a:rPr lang="en-US" sz="2000" dirty="0" smtClean="0">
                <a:sym typeface="Wingdings"/>
              </a:rPr>
              <a:t> </a:t>
            </a:r>
            <a:r>
              <a:rPr lang="en-US" sz="2000" dirty="0" smtClean="0"/>
              <a:t>can happen during soldering of DRAM chips</a:t>
            </a:r>
          </a:p>
          <a:p>
            <a:pPr marL="344487" lvl="1" indent="0">
              <a:buFont typeface="Wingdings" charset="0"/>
              <a:buNone/>
              <a:defRPr/>
            </a:pPr>
            <a:r>
              <a:rPr lang="en-US" sz="2000" dirty="0" smtClean="0">
                <a:sym typeface="Wingdings"/>
              </a:rPr>
              <a:t>     manufacturer’s retention time profile may not be accurate</a:t>
            </a:r>
            <a:endParaRPr lang="en-US" sz="2000" dirty="0" smtClean="0"/>
          </a:p>
          <a:p>
            <a:pPr>
              <a:defRPr/>
            </a:pPr>
            <a:endParaRPr lang="en-US" sz="1500" dirty="0"/>
          </a:p>
          <a:p>
            <a:pPr>
              <a:defRPr/>
            </a:pPr>
            <a:r>
              <a:rPr lang="en-US" dirty="0" smtClean="0"/>
              <a:t>One option for future work: </a:t>
            </a:r>
            <a:r>
              <a:rPr lang="en-US" dirty="0" smtClean="0">
                <a:solidFill>
                  <a:srgbClr val="0000FF"/>
                </a:solidFill>
              </a:rPr>
              <a:t>Use ECC to continuously profile DRAM online while aggressively reducing refresh rate</a:t>
            </a:r>
          </a:p>
          <a:p>
            <a:pPr lvl="1">
              <a:defRPr/>
            </a:pPr>
            <a:r>
              <a:rPr lang="en-US" sz="2000" dirty="0" smtClean="0"/>
              <a:t>Need to keep ECC overhead in check</a:t>
            </a:r>
          </a:p>
          <a:p>
            <a:pPr lvl="1">
              <a:defRPr/>
            </a:pPr>
            <a:endParaRPr lang="en-US" dirty="0"/>
          </a:p>
          <a:p>
            <a:pPr lvl="1">
              <a:defRPr/>
            </a:pPr>
            <a:endParaRPr lang="en-US" dirty="0"/>
          </a:p>
          <a:p>
            <a:pPr>
              <a:defRPr/>
            </a:pPr>
            <a:endParaRPr lang="en-US" dirty="0"/>
          </a:p>
        </p:txBody>
      </p:sp>
      <p:sp>
        <p:nvSpPr>
          <p:cNvPr id="3010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7DDA35-0A10-B241-B604-D4520957A2EA}" type="slidenum">
              <a:rPr lang="en-US" sz="1600">
                <a:solidFill>
                  <a:srgbClr val="000000"/>
                </a:solidFill>
                <a:latin typeface="Garamond" charset="0"/>
              </a:rPr>
              <a:pPr eaLnBrk="1" hangingPunct="1"/>
              <a:t>166</a:t>
            </a:fld>
            <a:endParaRPr lang="en-US" sz="1600">
              <a:solidFill>
                <a:srgbClr val="000000"/>
              </a:solidFill>
              <a:latin typeface="Garamond" charset="0"/>
            </a:endParaRPr>
          </a:p>
        </p:txBody>
      </p:sp>
    </p:spTree>
    <p:extLst>
      <p:ext uri="{BB962C8B-B14F-4D97-AF65-F5344CB8AC3E}">
        <p14:creationId xmlns:p14="http://schemas.microsoft.com/office/powerpoint/2010/main" val="1594098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6009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latin typeface="Tahoma" charset="0"/>
                <a:ea typeface="ＭＳ Ｐゴシック" charset="0"/>
                <a:cs typeface="ＭＳ Ｐゴシック" charset="0"/>
              </a:rPr>
              <a:t>Challenges and Our Goal</a:t>
            </a:r>
          </a:p>
          <a:p>
            <a:pPr eaLnBrk="1" hangingPunct="1"/>
            <a:r>
              <a:rPr lang="en-US">
                <a:latin typeface="Tahoma" charset="0"/>
                <a:ea typeface="ＭＳ Ｐゴシック" charset="0"/>
                <a:cs typeface="ＭＳ Ｐゴシック" charset="0"/>
              </a:rPr>
              <a:t>DRAM Characterization Methodology</a:t>
            </a:r>
          </a:p>
          <a:p>
            <a:pPr eaLnBrk="1" hangingPunct="1"/>
            <a:r>
              <a:rPr lang="en-US">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solidFill>
                  <a:srgbClr val="000000"/>
                </a:solidFill>
                <a:latin typeface="Tahoma" charset="0"/>
                <a:ea typeface="ＭＳ Ｐゴシック" charset="0"/>
                <a:cs typeface="ＭＳ Ｐゴシック" charset="0"/>
              </a:rPr>
              <a:t>Data Pattern Dependence: Analysis and Implications</a:t>
            </a:r>
          </a:p>
          <a:p>
            <a:pPr eaLnBrk="1" hangingPunct="1"/>
            <a:r>
              <a:rPr lang="en-US">
                <a:latin typeface="Tahoma" charset="0"/>
                <a:ea typeface="ＭＳ Ｐゴシック" charset="0"/>
                <a:cs typeface="ＭＳ Ｐゴシック" charset="0"/>
              </a:rPr>
              <a:t>Variable Retention Time: Analysis and Implications</a:t>
            </a:r>
          </a:p>
          <a:p>
            <a:pPr eaLnBrk="1" hangingPunct="1"/>
            <a:r>
              <a:rPr lang="en-US">
                <a:solidFill>
                  <a:srgbClr val="0000FF"/>
                </a:solidFill>
                <a:latin typeface="Tahoma" charset="0"/>
                <a:ea typeface="ＭＳ Ｐゴシック" charset="0"/>
                <a:cs typeface="ＭＳ Ｐゴシック" charset="0"/>
              </a:rPr>
              <a:t>Conclusions</a:t>
            </a:r>
          </a:p>
        </p:txBody>
      </p:sp>
      <p:sp>
        <p:nvSpPr>
          <p:cNvPr id="2600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4B4610-2694-C14F-A522-ACE9333F47D2}" type="slidenum">
              <a:rPr lang="en-US" sz="1600">
                <a:solidFill>
                  <a:srgbClr val="000000"/>
                </a:solidFill>
                <a:latin typeface="Garamond" charset="0"/>
              </a:rPr>
              <a:pPr eaLnBrk="1" hangingPunct="1"/>
              <a:t>167</a:t>
            </a:fld>
            <a:endParaRPr lang="en-US" sz="1600">
              <a:solidFill>
                <a:srgbClr val="000000"/>
              </a:solidFill>
              <a:latin typeface="Garamond" charset="0"/>
            </a:endParaRPr>
          </a:p>
        </p:txBody>
      </p:sp>
    </p:spTree>
    <p:extLst>
      <p:ext uri="{BB962C8B-B14F-4D97-AF65-F5344CB8AC3E}">
        <p14:creationId xmlns:p14="http://schemas.microsoft.com/office/powerpoint/2010/main" val="3000202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Title 1"/>
          <p:cNvSpPr>
            <a:spLocks noGrp="1"/>
          </p:cNvSpPr>
          <p:nvPr>
            <p:ph type="title"/>
          </p:nvPr>
        </p:nvSpPr>
        <p:spPr/>
        <p:txBody>
          <a:bodyPr/>
          <a:lstStyle/>
          <a:p>
            <a:r>
              <a:rPr lang="en-US">
                <a:latin typeface="Garamond" charset="0"/>
                <a:ea typeface="ＭＳ Ｐゴシック" charset="0"/>
                <a:cs typeface="ＭＳ Ｐゴシック" charset="0"/>
              </a:rPr>
              <a:t>Summary and Conclusions</a:t>
            </a:r>
          </a:p>
        </p:txBody>
      </p:sp>
      <p:sp>
        <p:nvSpPr>
          <p:cNvPr id="3" name="Content Placeholder 2"/>
          <p:cNvSpPr>
            <a:spLocks noGrp="1"/>
          </p:cNvSpPr>
          <p:nvPr>
            <p:ph idx="1"/>
          </p:nvPr>
        </p:nvSpPr>
        <p:spPr>
          <a:xfrm>
            <a:off x="228600" y="917575"/>
            <a:ext cx="8788400" cy="5153025"/>
          </a:xfrm>
        </p:spPr>
        <p:txBody>
          <a:bodyPr/>
          <a:lstStyle/>
          <a:p>
            <a:r>
              <a:rPr lang="en-US" sz="2200">
                <a:solidFill>
                  <a:srgbClr val="FF0000"/>
                </a:solidFill>
                <a:latin typeface="Tahoma" charset="0"/>
                <a:ea typeface="ＭＳ Ｐゴシック" charset="0"/>
                <a:cs typeface="ＭＳ Ｐゴシック" charset="0"/>
              </a:rPr>
              <a:t>DRAM refresh is a critical challenge in scaling DRAM technology efficiently to higher capacities and smaller feature sizes</a:t>
            </a:r>
          </a:p>
          <a:p>
            <a:r>
              <a:rPr lang="en-US" sz="2200">
                <a:solidFill>
                  <a:srgbClr val="0000FF"/>
                </a:solidFill>
                <a:latin typeface="Tahoma" charset="0"/>
                <a:ea typeface="ＭＳ Ｐゴシック" charset="0"/>
                <a:cs typeface="ＭＳ Ｐゴシック" charset="0"/>
              </a:rPr>
              <a:t>Understanding the retention time of modern DRAM devices can enable old or new methods to reduce the impact of refresh</a:t>
            </a:r>
          </a:p>
          <a:p>
            <a:pPr lvl="1"/>
            <a:r>
              <a:rPr lang="en-US" sz="2000">
                <a:latin typeface="Tahoma" charset="0"/>
                <a:ea typeface="ＭＳ Ｐゴシック" charset="0"/>
              </a:rPr>
              <a:t>Many mechanisms require accurate and reliable retention time profiles</a:t>
            </a:r>
          </a:p>
          <a:p>
            <a:pPr lvl="1"/>
            <a:endParaRPr lang="en-US" sz="1000">
              <a:latin typeface="Tahoma" charset="0"/>
              <a:ea typeface="ＭＳ Ｐゴシック" charset="0"/>
            </a:endParaRPr>
          </a:p>
          <a:p>
            <a:r>
              <a:rPr lang="en-US" sz="2200">
                <a:solidFill>
                  <a:srgbClr val="0000FF"/>
                </a:solidFill>
                <a:latin typeface="Tahoma" charset="0"/>
                <a:ea typeface="ＭＳ Ｐゴシック" charset="0"/>
                <a:cs typeface="ＭＳ Ｐゴシック" charset="0"/>
              </a:rPr>
              <a:t>We presented the first work that comprehensively examines data retention behavior in modern commodity DRAM devices</a:t>
            </a:r>
          </a:p>
          <a:p>
            <a:pPr lvl="1"/>
            <a:r>
              <a:rPr lang="en-US" sz="2000">
                <a:latin typeface="Tahoma" charset="0"/>
                <a:ea typeface="ＭＳ Ｐゴシック" charset="0"/>
              </a:rPr>
              <a:t>Characterized 248 devices from five manufacturers</a:t>
            </a:r>
          </a:p>
          <a:p>
            <a:pPr lvl="1"/>
            <a:endParaRPr lang="en-US" sz="1000">
              <a:latin typeface="Tahoma" charset="0"/>
              <a:ea typeface="ＭＳ Ｐゴシック" charset="0"/>
            </a:endParaRPr>
          </a:p>
          <a:p>
            <a:r>
              <a:rPr lang="en-US" sz="2200">
                <a:latin typeface="Tahoma" charset="0"/>
                <a:ea typeface="ＭＳ Ｐゴシック" charset="0"/>
                <a:cs typeface="ＭＳ Ｐゴシック" charset="0"/>
              </a:rPr>
              <a:t>Key findings: Retention time of a cell significantly depends on data pattern stored in other cells (</a:t>
            </a:r>
            <a:r>
              <a:rPr lang="en-US" sz="2200">
                <a:solidFill>
                  <a:srgbClr val="FF0000"/>
                </a:solidFill>
                <a:latin typeface="Tahoma" charset="0"/>
                <a:ea typeface="ＭＳ Ｐゴシック" charset="0"/>
                <a:cs typeface="ＭＳ Ｐゴシック" charset="0"/>
              </a:rPr>
              <a:t>data pattern dependence</a:t>
            </a:r>
            <a:r>
              <a:rPr lang="en-US" sz="2200">
                <a:latin typeface="Tahoma" charset="0"/>
                <a:ea typeface="ＭＳ Ｐゴシック" charset="0"/>
                <a:cs typeface="ＭＳ Ｐゴシック" charset="0"/>
              </a:rPr>
              <a:t>) and changes over time via a random process (</a:t>
            </a:r>
            <a:r>
              <a:rPr lang="en-US" sz="2200">
                <a:solidFill>
                  <a:srgbClr val="FF0000"/>
                </a:solidFill>
                <a:latin typeface="Tahoma" charset="0"/>
                <a:ea typeface="ＭＳ Ｐゴシック" charset="0"/>
                <a:cs typeface="ＭＳ Ｐゴシック" charset="0"/>
              </a:rPr>
              <a:t>variable retention time</a:t>
            </a:r>
            <a:r>
              <a:rPr lang="en-US" sz="2200">
                <a:latin typeface="Tahoma" charset="0"/>
                <a:ea typeface="ＭＳ Ｐゴシック" charset="0"/>
                <a:cs typeface="ＭＳ Ｐゴシック" charset="0"/>
              </a:rPr>
              <a:t>)</a:t>
            </a:r>
          </a:p>
          <a:p>
            <a:pPr lvl="1"/>
            <a:r>
              <a:rPr lang="en-US" sz="2000">
                <a:latin typeface="Tahoma" charset="0"/>
                <a:ea typeface="ＭＳ Ｐゴシック" charset="0"/>
              </a:rPr>
              <a:t>Discussed the underlying reasons and provided suggestions</a:t>
            </a:r>
          </a:p>
          <a:p>
            <a:r>
              <a:rPr lang="en-US" sz="2200">
                <a:solidFill>
                  <a:srgbClr val="0000FF"/>
                </a:solidFill>
                <a:latin typeface="Tahoma" charset="0"/>
                <a:ea typeface="ＭＳ Ｐゴシック" charset="0"/>
                <a:cs typeface="ＭＳ Ｐゴシック" charset="0"/>
              </a:rPr>
              <a:t>Future research on retention time profiling should solve the challenges posed by the DPD and VRT phenomena</a:t>
            </a:r>
          </a:p>
          <a:p>
            <a:endParaRPr lang="en-US" sz="2200">
              <a:latin typeface="Tahoma" charset="0"/>
              <a:ea typeface="ＭＳ Ｐゴシック" charset="0"/>
              <a:cs typeface="ＭＳ Ｐゴシック" charset="0"/>
            </a:endParaRPr>
          </a:p>
          <a:p>
            <a:endParaRPr lang="en-US" sz="2200">
              <a:latin typeface="Tahoma" charset="0"/>
              <a:ea typeface="ＭＳ Ｐゴシック" charset="0"/>
              <a:cs typeface="ＭＳ Ｐゴシック" charset="0"/>
            </a:endParaRPr>
          </a:p>
        </p:txBody>
      </p:sp>
      <p:sp>
        <p:nvSpPr>
          <p:cNvPr id="3020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B7FB1A-0437-C64F-84EF-77CA2ECC7BC0}" type="slidenum">
              <a:rPr lang="en-US" sz="1600">
                <a:solidFill>
                  <a:srgbClr val="000000"/>
                </a:solidFill>
                <a:latin typeface="Garamond" charset="0"/>
              </a:rPr>
              <a:pPr eaLnBrk="1" hangingPunct="1"/>
              <a:t>168</a:t>
            </a:fld>
            <a:endParaRPr lang="en-US" sz="1600">
              <a:solidFill>
                <a:srgbClr val="000000"/>
              </a:solidFill>
              <a:latin typeface="Garamond" charset="0"/>
            </a:endParaRPr>
          </a:p>
        </p:txBody>
      </p:sp>
    </p:spTree>
    <p:extLst>
      <p:ext uri="{BB962C8B-B14F-4D97-AF65-F5344CB8AC3E}">
        <p14:creationId xmlns:p14="http://schemas.microsoft.com/office/powerpoint/2010/main" val="17795463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Box 7"/>
          <p:cNvSpPr txBox="1">
            <a:spLocks noChangeArrowheads="1"/>
          </p:cNvSpPr>
          <p:nvPr/>
        </p:nvSpPr>
        <p:spPr bwMode="auto">
          <a:xfrm>
            <a:off x="393700" y="5119688"/>
            <a:ext cx="8216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algn="ctr" eaLnBrk="1" fontAlgn="base" hangingPunct="1">
              <a:spcBef>
                <a:spcPct val="0"/>
              </a:spcBef>
              <a:spcAft>
                <a:spcPct val="0"/>
              </a:spcAft>
              <a:defRPr/>
            </a:pPr>
            <a:r>
              <a:rPr lang="en-US" baseline="30000" dirty="0" smtClean="0">
                <a:solidFill>
                  <a:srgbClr val="000000"/>
                </a:solidFill>
              </a:rPr>
              <a:t>1</a:t>
            </a:r>
            <a:r>
              <a:rPr lang="en-US" dirty="0" smtClean="0">
                <a:solidFill>
                  <a:srgbClr val="000000"/>
                </a:solidFill>
              </a:rPr>
              <a:t> Carnegie Mellon University</a:t>
            </a:r>
          </a:p>
          <a:p>
            <a:pPr marL="0" indent="0" algn="ctr" eaLnBrk="1" fontAlgn="base" hangingPunct="1">
              <a:spcBef>
                <a:spcPct val="0"/>
              </a:spcBef>
              <a:spcAft>
                <a:spcPct val="0"/>
              </a:spcAft>
              <a:defRPr/>
            </a:pPr>
            <a:r>
              <a:rPr lang="en-US" baseline="30000" dirty="0" smtClean="0">
                <a:solidFill>
                  <a:srgbClr val="000000"/>
                </a:solidFill>
              </a:rPr>
              <a:t>2 </a:t>
            </a:r>
            <a:r>
              <a:rPr lang="en-US" dirty="0" smtClean="0">
                <a:solidFill>
                  <a:srgbClr val="000000"/>
                </a:solidFill>
              </a:rPr>
              <a:t>Intel Corporation</a:t>
            </a:r>
          </a:p>
          <a:p>
            <a:pPr algn="ctr" eaLnBrk="1" fontAlgn="base" hangingPunct="1">
              <a:spcBef>
                <a:spcPct val="0"/>
              </a:spcBef>
              <a:spcAft>
                <a:spcPct val="0"/>
              </a:spcAft>
              <a:defRPr/>
            </a:pPr>
            <a:endParaRPr lang="en-US" sz="2000" dirty="0" smtClean="0">
              <a:solidFill>
                <a:srgbClr val="000000"/>
              </a:solidFill>
            </a:endParaRPr>
          </a:p>
        </p:txBody>
      </p:sp>
      <p:sp>
        <p:nvSpPr>
          <p:cNvPr id="262146" name="Rectangle 5"/>
          <p:cNvSpPr txBox="1">
            <a:spLocks noChangeArrowheads="1"/>
          </p:cNvSpPr>
          <p:nvPr/>
        </p:nvSpPr>
        <p:spPr bwMode="auto">
          <a:xfrm>
            <a:off x="393700" y="4043363"/>
            <a:ext cx="82804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pPr>
            <a:r>
              <a:rPr lang="en-US" sz="2200" smtClean="0">
                <a:solidFill>
                  <a:srgbClr val="000000"/>
                </a:solidFill>
              </a:rPr>
              <a:t>Jamie Liu</a:t>
            </a:r>
            <a:r>
              <a:rPr lang="en-US" sz="2200" baseline="30000" smtClean="0">
                <a:solidFill>
                  <a:srgbClr val="000000"/>
                </a:solidFill>
              </a:rPr>
              <a:t>1</a:t>
            </a:r>
            <a:r>
              <a:rPr lang="en-US" sz="2200" smtClean="0">
                <a:solidFill>
                  <a:srgbClr val="000000"/>
                </a:solidFill>
              </a:rPr>
              <a:t>      Ben Jaiyen</a:t>
            </a:r>
            <a:r>
              <a:rPr lang="en-US" sz="2200" baseline="30000" smtClean="0">
                <a:solidFill>
                  <a:srgbClr val="000000"/>
                </a:solidFill>
              </a:rPr>
              <a:t>1</a:t>
            </a:r>
            <a:r>
              <a:rPr lang="en-US" sz="2200" smtClean="0">
                <a:solidFill>
                  <a:srgbClr val="000000"/>
                </a:solidFill>
              </a:rPr>
              <a:t>      Yoongu Kim</a:t>
            </a:r>
            <a:r>
              <a:rPr lang="en-US" sz="2200" baseline="30000" smtClean="0">
                <a:solidFill>
                  <a:srgbClr val="000000"/>
                </a:solidFill>
              </a:rPr>
              <a:t>1</a:t>
            </a:r>
            <a:endParaRPr lang="en-US" sz="2200" smtClean="0">
              <a:solidFill>
                <a:srgbClr val="000000"/>
              </a:solidFill>
            </a:endParaRPr>
          </a:p>
          <a:p>
            <a:pPr algn="ctr" eaLnBrk="1" fontAlgn="base" hangingPunct="1">
              <a:spcBef>
                <a:spcPct val="20000"/>
              </a:spcBef>
              <a:spcAft>
                <a:spcPct val="0"/>
              </a:spcAft>
              <a:buClr>
                <a:srgbClr val="CC9900"/>
              </a:buClr>
              <a:buSzPct val="65000"/>
            </a:pPr>
            <a:r>
              <a:rPr lang="en-US" sz="2200" smtClean="0">
                <a:solidFill>
                  <a:srgbClr val="000000"/>
                </a:solidFill>
              </a:rPr>
              <a:t>Chris Wilkerson</a:t>
            </a:r>
            <a:r>
              <a:rPr lang="en-US" sz="2200" baseline="30000" smtClean="0">
                <a:solidFill>
                  <a:srgbClr val="000000"/>
                </a:solidFill>
              </a:rPr>
              <a:t>2</a:t>
            </a:r>
            <a:r>
              <a:rPr lang="en-US" sz="2200" smtClean="0">
                <a:solidFill>
                  <a:srgbClr val="000000"/>
                </a:solidFill>
              </a:rPr>
              <a:t>      </a:t>
            </a:r>
            <a:r>
              <a:rPr lang="en-US" sz="2200" smtClean="0">
                <a:solidFill>
                  <a:srgbClr val="0000FF"/>
                </a:solidFill>
              </a:rPr>
              <a:t>Onur Mutlu</a:t>
            </a:r>
            <a:r>
              <a:rPr lang="en-US" sz="2200" baseline="30000" smtClean="0">
                <a:solidFill>
                  <a:srgbClr val="000000"/>
                </a:solidFill>
              </a:rPr>
              <a:t>1</a:t>
            </a:r>
          </a:p>
        </p:txBody>
      </p:sp>
      <p:sp>
        <p:nvSpPr>
          <p:cNvPr id="262147" name="Rectangle 2"/>
          <p:cNvSpPr>
            <a:spLocks noGrp="1" noChangeArrowheads="1"/>
          </p:cNvSpPr>
          <p:nvPr>
            <p:ph type="ctrTitle"/>
          </p:nvPr>
        </p:nvSpPr>
        <p:spPr>
          <a:xfrm>
            <a:off x="288925" y="584200"/>
            <a:ext cx="8374063" cy="1470025"/>
          </a:xfrm>
        </p:spPr>
        <p:txBody>
          <a:bodyPr/>
          <a:lstStyle/>
          <a:p>
            <a:pPr algn="ctr" eaLnBrk="1" hangingPunct="1"/>
            <a:r>
              <a:rPr lang="en-US" sz="4400">
                <a:latin typeface="Garamond" charset="0"/>
                <a:ea typeface="ＭＳ Ｐゴシック" charset="0"/>
                <a:cs typeface="ＭＳ Ｐゴシック" charset="0"/>
              </a:rPr>
              <a:t>An Experimental Study of </a:t>
            </a:r>
            <a:br>
              <a:rPr lang="en-US" sz="4400">
                <a:latin typeface="Garamond" charset="0"/>
                <a:ea typeface="ＭＳ Ｐゴシック" charset="0"/>
                <a:cs typeface="ＭＳ Ｐゴシック" charset="0"/>
              </a:rPr>
            </a:br>
            <a:r>
              <a:rPr lang="en-US" sz="4400">
                <a:latin typeface="Garamond" charset="0"/>
                <a:ea typeface="ＭＳ Ｐゴシック" charset="0"/>
                <a:cs typeface="ＭＳ Ｐゴシック" charset="0"/>
              </a:rPr>
              <a:t>Data Retention Behavior </a:t>
            </a:r>
            <a:br>
              <a:rPr lang="en-US" sz="4400">
                <a:latin typeface="Garamond" charset="0"/>
                <a:ea typeface="ＭＳ Ｐゴシック" charset="0"/>
                <a:cs typeface="ＭＳ Ｐゴシック" charset="0"/>
              </a:rPr>
            </a:br>
            <a:r>
              <a:rPr lang="en-US" sz="4400">
                <a:latin typeface="Garamond" charset="0"/>
                <a:ea typeface="ＭＳ Ｐゴシック" charset="0"/>
                <a:cs typeface="ＭＳ Ｐゴシック" charset="0"/>
              </a:rPr>
              <a:t>in Modern DRAM Devices</a:t>
            </a:r>
            <a:r>
              <a:rPr lang="en-US" sz="3800">
                <a:latin typeface="Garamond" charset="0"/>
                <a:ea typeface="ＭＳ Ｐゴシック" charset="0"/>
                <a:cs typeface="ＭＳ Ｐゴシック" charset="0"/>
              </a:rPr>
              <a:t/>
            </a:r>
            <a:br>
              <a:rPr lang="en-US" sz="3800">
                <a:latin typeface="Garamond" charset="0"/>
                <a:ea typeface="ＭＳ Ｐゴシック" charset="0"/>
                <a:cs typeface="ＭＳ Ｐゴシック" charset="0"/>
              </a:rPr>
            </a:br>
            <a:r>
              <a:rPr lang="en-US" sz="800">
                <a:latin typeface="Garamond" charset="0"/>
                <a:ea typeface="ＭＳ Ｐゴシック" charset="0"/>
                <a:cs typeface="ＭＳ Ｐゴシック" charset="0"/>
              </a:rPr>
              <a:t> </a:t>
            </a:r>
            <a:r>
              <a:rPr lang="en-US">
                <a:latin typeface="Garamond" charset="0"/>
                <a:ea typeface="ＭＳ Ｐゴシック" charset="0"/>
                <a:cs typeface="ＭＳ Ｐゴシック" charset="0"/>
              </a:rPr>
              <a:t/>
            </a:r>
            <a:br>
              <a:rPr lang="en-US">
                <a:latin typeface="Garamond" charset="0"/>
                <a:ea typeface="ＭＳ Ｐゴシック" charset="0"/>
                <a:cs typeface="ＭＳ Ｐゴシック" charset="0"/>
              </a:rPr>
            </a:br>
            <a:r>
              <a:rPr lang="en-US" sz="3000">
                <a:solidFill>
                  <a:srgbClr val="FF0000"/>
                </a:solidFill>
                <a:latin typeface="Garamond" charset="0"/>
                <a:ea typeface="ＭＳ Ｐゴシック" charset="0"/>
                <a:cs typeface="ＭＳ Ｐゴシック" charset="0"/>
              </a:rPr>
              <a:t>Implications for Retention Time Profiling Mechanisms</a:t>
            </a:r>
          </a:p>
        </p:txBody>
      </p:sp>
      <p:pic>
        <p:nvPicPr>
          <p:cNvPr id="262148" name="Picture 5" descr="Burgundy_CMU_JPG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404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49" name="Picture 7" descr="safar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061075"/>
            <a:ext cx="18891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2321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dirty="0">
                <a:latin typeface="Garamond" charset="0"/>
              </a:rPr>
              <a:t>DRAM </a:t>
            </a:r>
            <a:r>
              <a:rPr lang="en-US" dirty="0" smtClean="0">
                <a:latin typeface="Garamond" charset="0"/>
              </a:rPr>
              <a:t>Refresh</a:t>
            </a:r>
            <a:endParaRPr lang="en-US" dirty="0">
              <a:latin typeface="Garamond" charset="0"/>
            </a:endParaRP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rPr>
              <a:t>DRAM capacitor charge leaks over time</a:t>
            </a:r>
          </a:p>
          <a:p>
            <a:endParaRPr lang="en-US" dirty="0" smtClean="0">
              <a:latin typeface="Tahoma" charset="0"/>
            </a:endParaRPr>
          </a:p>
          <a:p>
            <a:r>
              <a:rPr lang="en-US" dirty="0" smtClean="0">
                <a:latin typeface="Tahoma" charset="0"/>
              </a:rPr>
              <a:t>The </a:t>
            </a:r>
            <a:r>
              <a:rPr lang="en-US" dirty="0">
                <a:latin typeface="Tahoma" charset="0"/>
              </a:rPr>
              <a:t>memory controller needs to </a:t>
            </a:r>
            <a:r>
              <a:rPr lang="en-US" dirty="0" smtClean="0">
                <a:latin typeface="Tahoma" charset="0"/>
              </a:rPr>
              <a:t>refresh each </a:t>
            </a:r>
            <a:r>
              <a:rPr lang="en-US" dirty="0">
                <a:latin typeface="Tahoma" charset="0"/>
              </a:rPr>
              <a:t>row periodically to restore </a:t>
            </a:r>
            <a:r>
              <a:rPr lang="en-US" dirty="0" smtClean="0">
                <a:latin typeface="Tahoma" charset="0"/>
              </a:rPr>
              <a:t>charge</a:t>
            </a:r>
            <a:endParaRPr lang="en-US" dirty="0">
              <a:latin typeface="Tahoma" charset="0"/>
            </a:endParaRPr>
          </a:p>
          <a:p>
            <a:pPr lvl="1"/>
            <a:r>
              <a:rPr lang="en-US" dirty="0">
                <a:latin typeface="Tahoma" charset="0"/>
                <a:ea typeface="ＭＳ Ｐゴシック" charset="0"/>
              </a:rPr>
              <a:t>Activate + </a:t>
            </a:r>
            <a:r>
              <a:rPr lang="en-US" dirty="0" err="1">
                <a:latin typeface="Tahoma" charset="0"/>
                <a:ea typeface="ＭＳ Ｐゴシック" charset="0"/>
              </a:rPr>
              <a:t>precharge</a:t>
            </a:r>
            <a:r>
              <a:rPr lang="en-US" dirty="0">
                <a:latin typeface="Tahoma" charset="0"/>
                <a:ea typeface="ＭＳ Ｐゴシック" charset="0"/>
              </a:rPr>
              <a:t> each row every N </a:t>
            </a:r>
            <a:r>
              <a:rPr lang="en-US" dirty="0" err="1">
                <a:latin typeface="Tahoma" charset="0"/>
                <a:ea typeface="ＭＳ Ｐゴシック" charset="0"/>
              </a:rPr>
              <a:t>ms</a:t>
            </a:r>
            <a:endParaRPr lang="en-US" dirty="0">
              <a:latin typeface="Tahoma" charset="0"/>
              <a:ea typeface="ＭＳ Ｐゴシック" charset="0"/>
            </a:endParaRPr>
          </a:p>
          <a:p>
            <a:pPr lvl="1"/>
            <a:r>
              <a:rPr lang="en-US" dirty="0">
                <a:latin typeface="Tahoma" charset="0"/>
                <a:ea typeface="ＭＳ Ｐゴシック" charset="0"/>
              </a:rPr>
              <a:t>Typical N = 64 </a:t>
            </a:r>
            <a:r>
              <a:rPr lang="en-US" dirty="0" err="1" smtClean="0">
                <a:latin typeface="Tahoma" charset="0"/>
                <a:ea typeface="ＭＳ Ｐゴシック" charset="0"/>
              </a:rPr>
              <a:t>ms</a:t>
            </a:r>
            <a:endParaRPr lang="en-US" dirty="0" smtClean="0">
              <a:latin typeface="Tahoma" charset="0"/>
              <a:ea typeface="ＭＳ Ｐゴシック" charset="0"/>
            </a:endParaRPr>
          </a:p>
          <a:p>
            <a:pPr lvl="1"/>
            <a:endParaRPr lang="en-US" dirty="0">
              <a:latin typeface="Tahoma" charset="0"/>
              <a:ea typeface="ＭＳ Ｐゴシック" charset="0"/>
            </a:endParaRPr>
          </a:p>
          <a:p>
            <a:r>
              <a:rPr lang="en-US" dirty="0" smtClean="0">
                <a:latin typeface="Tahoma" charset="0"/>
              </a:rPr>
              <a:t>Downsides of refresh</a:t>
            </a:r>
          </a:p>
          <a:p>
            <a:pPr marL="0" indent="0">
              <a:buNone/>
            </a:pPr>
            <a:r>
              <a:rPr lang="en-US" sz="2200" dirty="0">
                <a:latin typeface="Tahoma" charset="0"/>
                <a:ea typeface="ＭＳ Ｐゴシック" charset="0"/>
              </a:rPr>
              <a:t> </a:t>
            </a:r>
            <a:r>
              <a:rPr lang="en-US" sz="2200" dirty="0" smtClean="0">
                <a:latin typeface="Tahoma" charset="0"/>
                <a:ea typeface="ＭＳ Ｐゴシック" charset="0"/>
              </a:rPr>
              <a:t>   -- </a:t>
            </a:r>
            <a:r>
              <a:rPr lang="en-US" sz="2200" dirty="0">
                <a:solidFill>
                  <a:srgbClr val="0000FF"/>
                </a:solidFill>
                <a:latin typeface="Tahoma" charset="0"/>
                <a:ea typeface="ＭＳ Ｐゴシック" charset="0"/>
              </a:rPr>
              <a:t>E</a:t>
            </a:r>
            <a:r>
              <a:rPr lang="en-US" sz="2200" dirty="0" smtClean="0">
                <a:solidFill>
                  <a:srgbClr val="0000FF"/>
                </a:solidFill>
                <a:latin typeface="Tahoma" charset="0"/>
                <a:ea typeface="ＭＳ Ｐゴシック" charset="0"/>
              </a:rPr>
              <a:t>nergy consumption</a:t>
            </a:r>
            <a:r>
              <a:rPr lang="en-US" sz="2200" dirty="0" smtClean="0">
                <a:latin typeface="Tahoma" charset="0"/>
                <a:ea typeface="ＭＳ Ｐゴシック" charset="0"/>
              </a:rPr>
              <a:t>: Each refresh consumes energy</a:t>
            </a:r>
          </a:p>
          <a:p>
            <a:pPr lvl="1">
              <a:buFont typeface="Wingdings" charset="0"/>
              <a:buNone/>
            </a:pPr>
            <a:r>
              <a:rPr lang="en-US" dirty="0" smtClean="0">
                <a:latin typeface="Tahoma" charset="0"/>
                <a:ea typeface="ＭＳ Ｐゴシック" charset="0"/>
              </a:rPr>
              <a:t>-</a:t>
            </a:r>
            <a:r>
              <a:rPr lang="en-US" dirty="0">
                <a:latin typeface="Tahoma" charset="0"/>
                <a:ea typeface="ＭＳ Ｐゴシック" charset="0"/>
              </a:rPr>
              <a:t>- </a:t>
            </a:r>
            <a:r>
              <a:rPr lang="en-US" dirty="0" smtClean="0">
                <a:solidFill>
                  <a:srgbClr val="0000FF"/>
                </a:solidFill>
                <a:latin typeface="Tahoma" charset="0"/>
                <a:ea typeface="ＭＳ Ｐゴシック" charset="0"/>
              </a:rPr>
              <a:t>Performance degradation</a:t>
            </a:r>
            <a:r>
              <a:rPr lang="en-US" dirty="0" smtClean="0">
                <a:latin typeface="Tahoma" charset="0"/>
                <a:ea typeface="ＭＳ Ｐゴシック" charset="0"/>
              </a:rPr>
              <a:t>: DRAM rank/bank </a:t>
            </a:r>
            <a:r>
              <a:rPr lang="en-US" dirty="0">
                <a:latin typeface="Tahoma" charset="0"/>
                <a:ea typeface="ＭＳ Ｐゴシック" charset="0"/>
              </a:rPr>
              <a:t>unavailable while refreshed</a:t>
            </a:r>
          </a:p>
          <a:p>
            <a:pPr lvl="1">
              <a:buFont typeface="Wingdings" charset="0"/>
              <a:buNone/>
            </a:pPr>
            <a:r>
              <a:rPr lang="en-US" dirty="0">
                <a:latin typeface="Tahoma" charset="0"/>
                <a:ea typeface="ＭＳ Ｐゴシック" charset="0"/>
              </a:rPr>
              <a:t>-- </a:t>
            </a:r>
            <a:r>
              <a:rPr lang="en-US" dirty="0" smtClean="0">
                <a:solidFill>
                  <a:srgbClr val="0000FF"/>
                </a:solidFill>
                <a:latin typeface="Tahoma" charset="0"/>
                <a:ea typeface="ＭＳ Ｐゴシック" charset="0"/>
              </a:rPr>
              <a:t>QoS/predictability impact</a:t>
            </a:r>
            <a:r>
              <a:rPr lang="en-US" dirty="0" smtClean="0">
                <a:latin typeface="Tahoma" charset="0"/>
                <a:ea typeface="ＭＳ Ｐゴシック" charset="0"/>
              </a:rPr>
              <a:t>: (Long) pause times during refresh</a:t>
            </a:r>
            <a:endParaRPr lang="en-US" dirty="0">
              <a:latin typeface="Tahoma" charset="0"/>
              <a:ea typeface="ＭＳ Ｐゴシック" charset="0"/>
            </a:endParaRPr>
          </a:p>
          <a:p>
            <a:pPr lvl="1">
              <a:buNone/>
            </a:pPr>
            <a:r>
              <a:rPr lang="en-US" dirty="0" smtClean="0">
                <a:latin typeface="Tahoma" charset="0"/>
                <a:ea typeface="ＭＳ Ｐゴシック" charset="0"/>
              </a:rPr>
              <a:t>-- </a:t>
            </a:r>
            <a:r>
              <a:rPr lang="en-US" dirty="0">
                <a:solidFill>
                  <a:srgbClr val="0000FF"/>
                </a:solidFill>
                <a:latin typeface="Tahoma" charset="0"/>
              </a:rPr>
              <a:t>Refresh rate limits DRAM density scaling </a:t>
            </a:r>
          </a:p>
          <a:p>
            <a:pPr lvl="1">
              <a:buFont typeface="Wingdings" charset="0"/>
              <a:buNone/>
            </a:pPr>
            <a:endParaRPr lang="en-US" dirty="0">
              <a:latin typeface="Tahoma" charset="0"/>
            </a:endParaRPr>
          </a:p>
          <a:p>
            <a:endParaRPr lang="en-US" dirty="0">
              <a:latin typeface="Tahoma" charset="0"/>
            </a:endParaRPr>
          </a:p>
          <a:p>
            <a:pPr lvl="1"/>
            <a:endParaRPr lang="en-US" dirty="0">
              <a:latin typeface="Tahoma" charset="0"/>
              <a:ea typeface="ＭＳ Ｐゴシック" charset="0"/>
            </a:endParaRPr>
          </a:p>
          <a:p>
            <a:endParaRPr lang="en-US" dirty="0">
              <a:latin typeface="Tahoma" charset="0"/>
            </a:endParaRPr>
          </a:p>
        </p:txBody>
      </p:sp>
      <p:sp>
        <p:nvSpPr>
          <p:cNvPr id="911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AAABF4E-AD47-7B46-972B-7FE6F07FB6A2}" type="slidenum">
              <a:rPr lang="en-US">
                <a:latin typeface="Garamond" charset="0"/>
                <a:cs typeface="Arial" charset="0"/>
              </a:rPr>
              <a:pPr eaLnBrk="1" hangingPunct="1"/>
              <a:t>17</a:t>
            </a:fld>
            <a:endParaRPr lang="en-US">
              <a:latin typeface="Garamond" charset="0"/>
              <a:cs typeface="Arial" charset="0"/>
            </a:endParaRPr>
          </a:p>
        </p:txBody>
      </p:sp>
    </p:spTree>
    <p:extLst>
      <p:ext uri="{BB962C8B-B14F-4D97-AF65-F5344CB8AC3E}">
        <p14:creationId xmlns:p14="http://schemas.microsoft.com/office/powerpoint/2010/main" val="51499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Enabling Emerging Memory Technologies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170</a:t>
            </a:fld>
            <a:endParaRPr lang="en-US" altLang="en-US"/>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80581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Scaling Flash Memory </a:t>
            </a:r>
            <a:r>
              <a:rPr lang="en-US" sz="2800" dirty="0" smtClean="0"/>
              <a:t>[</a:t>
            </a:r>
            <a:r>
              <a:rPr lang="en-US" sz="2800" dirty="0" err="1" smtClean="0"/>
              <a:t>Cai</a:t>
            </a:r>
            <a:r>
              <a:rPr lang="en-US" sz="2800" dirty="0" smtClean="0"/>
              <a:t>+, ICCD’12]</a:t>
            </a:r>
            <a:endParaRPr lang="en-US" sz="2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171</a:t>
            </a:fld>
            <a:endParaRPr lang="en-US" altLang="en-US"/>
          </a:p>
        </p:txBody>
      </p:sp>
      <p:sp>
        <p:nvSpPr>
          <p:cNvPr id="5" name="Content Placeholder 2"/>
          <p:cNvSpPr>
            <a:spLocks noGrp="1"/>
          </p:cNvSpPr>
          <p:nvPr>
            <p:ph idx="1"/>
          </p:nvPr>
        </p:nvSpPr>
        <p:spPr>
          <a:xfrm>
            <a:off x="41275" y="876300"/>
            <a:ext cx="8936038" cy="5308600"/>
          </a:xfrm>
        </p:spPr>
        <p:txBody>
          <a:bodyPr/>
          <a:lstStyle/>
          <a:p>
            <a:pPr eaLnBrk="1" hangingPunct="1"/>
            <a:r>
              <a:rPr lang="en-US" sz="2000" dirty="0">
                <a:solidFill>
                  <a:srgbClr val="000000"/>
                </a:solidFill>
                <a:latin typeface="Tahoma" charset="0"/>
                <a:ea typeface="ＭＳ Ｐゴシック" charset="0"/>
                <a:cs typeface="ＭＳ Ｐゴシック" charset="0"/>
              </a:rPr>
              <a:t>NAND flash memory has low </a:t>
            </a:r>
            <a:r>
              <a:rPr lang="en-US" sz="2000" dirty="0" smtClean="0">
                <a:solidFill>
                  <a:srgbClr val="000000"/>
                </a:solidFill>
                <a:latin typeface="Tahoma" charset="0"/>
                <a:ea typeface="ＭＳ Ｐゴシック" charset="0"/>
                <a:cs typeface="ＭＳ Ｐゴシック" charset="0"/>
              </a:rPr>
              <a:t>endurance: a flash cell dies after 3k </a:t>
            </a:r>
            <a:r>
              <a:rPr lang="en-US" sz="2000" dirty="0">
                <a:solidFill>
                  <a:srgbClr val="000000"/>
                </a:solidFill>
                <a:latin typeface="Tahoma" charset="0"/>
                <a:ea typeface="ＭＳ Ｐゴシック" charset="0"/>
                <a:cs typeface="ＭＳ Ｐゴシック" charset="0"/>
              </a:rPr>
              <a:t>P/E cycles vs. 50k </a:t>
            </a:r>
            <a:r>
              <a:rPr lang="en-US" sz="2000" dirty="0" smtClean="0">
                <a:solidFill>
                  <a:srgbClr val="000000"/>
                </a:solidFill>
                <a:latin typeface="Tahoma" charset="0"/>
                <a:ea typeface="ＭＳ Ｐゴシック" charset="0"/>
                <a:cs typeface="ＭＳ Ｐゴシック" charset="0"/>
              </a:rPr>
              <a:t>desired </a:t>
            </a:r>
            <a:r>
              <a:rPr lang="en-US" sz="2000" dirty="0">
                <a:solidFill>
                  <a:srgbClr val="000000"/>
                </a:solidFill>
                <a:latin typeface="Tahoma" charset="0"/>
                <a:ea typeface="ＭＳ Ｐゴシック" charset="0"/>
                <a:cs typeface="ＭＳ Ｐゴシック" charset="0"/>
                <a:sym typeface="Wingdings" charset="0"/>
              </a:rPr>
              <a:t> Major scaling challenge for flash memory</a:t>
            </a:r>
            <a:endParaRPr lang="en-US" sz="2000" dirty="0">
              <a:solidFill>
                <a:srgbClr val="000000"/>
              </a:solidFill>
              <a:latin typeface="Tahoma" charset="0"/>
              <a:ea typeface="ＭＳ Ｐゴシック" charset="0"/>
              <a:cs typeface="ＭＳ Ｐゴシック" charset="0"/>
            </a:endParaRPr>
          </a:p>
          <a:p>
            <a:pPr eaLnBrk="1" hangingPunct="1"/>
            <a:r>
              <a:rPr lang="en-US" sz="2000" dirty="0">
                <a:solidFill>
                  <a:srgbClr val="000000"/>
                </a:solidFill>
                <a:latin typeface="Tahoma" charset="0"/>
                <a:ea typeface="ＭＳ Ｐゴシック" charset="0"/>
                <a:cs typeface="ＭＳ Ｐゴシック" charset="0"/>
              </a:rPr>
              <a:t>Flash error rate increases exponentially </a:t>
            </a:r>
            <a:r>
              <a:rPr lang="en-US" sz="2000" dirty="0" smtClean="0">
                <a:solidFill>
                  <a:srgbClr val="000000"/>
                </a:solidFill>
                <a:latin typeface="Tahoma" charset="0"/>
                <a:ea typeface="ＭＳ Ｐゴシック" charset="0"/>
                <a:cs typeface="ＭＳ Ｐゴシック" charset="0"/>
              </a:rPr>
              <a:t>over flash lifetime</a:t>
            </a:r>
            <a:endParaRPr lang="en-US" sz="2000" dirty="0">
              <a:solidFill>
                <a:srgbClr val="000000"/>
              </a:solidFill>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Problem: </a:t>
            </a:r>
            <a:r>
              <a:rPr lang="en-US" sz="2000" dirty="0">
                <a:solidFill>
                  <a:srgbClr val="0000FF"/>
                </a:solidFill>
                <a:latin typeface="Tahoma" charset="0"/>
                <a:ea typeface="ＭＳ Ｐゴシック" charset="0"/>
                <a:cs typeface="ＭＳ Ｐゴシック" charset="0"/>
              </a:rPr>
              <a:t>Stronger error correction codes (ECC) are ineffective and undesirable for improving flash lifetime due </a:t>
            </a:r>
            <a:r>
              <a:rPr lang="en-US" sz="2000" dirty="0" smtClean="0">
                <a:solidFill>
                  <a:srgbClr val="0000FF"/>
                </a:solidFill>
                <a:latin typeface="Tahoma" charset="0"/>
                <a:ea typeface="ＭＳ Ｐゴシック" charset="0"/>
                <a:cs typeface="ＭＳ Ｐゴシック" charset="0"/>
              </a:rPr>
              <a:t>to</a:t>
            </a:r>
            <a:endParaRPr lang="en-US" sz="2000" dirty="0">
              <a:solidFill>
                <a:srgbClr val="0000FF"/>
              </a:solidFill>
              <a:latin typeface="Tahoma" charset="0"/>
              <a:ea typeface="ＭＳ Ｐゴシック" charset="0"/>
              <a:cs typeface="ＭＳ Ｐゴシック" charset="0"/>
            </a:endParaRPr>
          </a:p>
          <a:p>
            <a:pPr lvl="1" eaLnBrk="1" hangingPunct="1"/>
            <a:r>
              <a:rPr lang="en-US" sz="1800" dirty="0">
                <a:latin typeface="Tahoma" charset="0"/>
                <a:ea typeface="ＭＳ Ｐゴシック" charset="0"/>
                <a:cs typeface="ＭＳ Ｐゴシック" charset="0"/>
              </a:rPr>
              <a:t>diminishing returns on </a:t>
            </a:r>
            <a:r>
              <a:rPr lang="en-US" sz="1800" dirty="0" smtClean="0">
                <a:latin typeface="Tahoma" charset="0"/>
                <a:ea typeface="ＭＳ Ｐゴシック" charset="0"/>
                <a:cs typeface="ＭＳ Ｐゴシック" charset="0"/>
              </a:rPr>
              <a:t>lifetime with increased correction strength</a:t>
            </a:r>
            <a:endParaRPr lang="en-US" sz="1800" dirty="0">
              <a:latin typeface="Tahoma" charset="0"/>
              <a:ea typeface="ＭＳ Ｐゴシック" charset="0"/>
              <a:cs typeface="ＭＳ Ｐゴシック" charset="0"/>
            </a:endParaRPr>
          </a:p>
          <a:p>
            <a:pPr lvl="1" eaLnBrk="1" hangingPunct="1"/>
            <a:r>
              <a:rPr lang="en-US" sz="1800" dirty="0">
                <a:latin typeface="Tahoma" charset="0"/>
                <a:ea typeface="ＭＳ Ｐゴシック" charset="0"/>
                <a:cs typeface="ＭＳ Ｐゴシック" charset="0"/>
              </a:rPr>
              <a:t>prohibitively high power, area, latency overheads</a:t>
            </a:r>
            <a:endParaRPr lang="en-US" sz="800" dirty="0">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Our Goal:</a:t>
            </a:r>
            <a:r>
              <a:rPr lang="en-US" sz="2000" dirty="0">
                <a:latin typeface="Tahoma" charset="0"/>
                <a:ea typeface="ＭＳ Ｐゴシック" charset="0"/>
                <a:cs typeface="ＭＳ Ｐゴシック" charset="0"/>
              </a:rPr>
              <a:t> </a:t>
            </a:r>
            <a:r>
              <a:rPr lang="en-US" sz="2000" dirty="0">
                <a:solidFill>
                  <a:srgbClr val="0000FF"/>
                </a:solidFill>
                <a:latin typeface="Tahoma" charset="0"/>
                <a:ea typeface="ＭＳ Ｐゴシック" charset="0"/>
                <a:cs typeface="ＭＳ Ｐゴシック" charset="0"/>
              </a:rPr>
              <a:t>Develop techniques to tolerate high error rates w/o strong ECC</a:t>
            </a:r>
            <a:endParaRPr lang="en-US" sz="2000" dirty="0">
              <a:solidFill>
                <a:srgbClr val="FF0000"/>
              </a:solidFill>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Observation: </a:t>
            </a:r>
            <a:r>
              <a:rPr lang="en-US" sz="2000" dirty="0">
                <a:solidFill>
                  <a:srgbClr val="0000FF"/>
                </a:solidFill>
                <a:latin typeface="Tahoma" charset="0"/>
                <a:ea typeface="ＭＳ Ｐゴシック" charset="0"/>
                <a:cs typeface="ＭＳ Ｐゴシック" charset="0"/>
              </a:rPr>
              <a:t>Retention errors are the dominant errors in MLC NAND flash</a:t>
            </a:r>
          </a:p>
          <a:p>
            <a:pPr lvl="1" eaLnBrk="1" hangingPunct="1"/>
            <a:r>
              <a:rPr lang="en-US" sz="1800" dirty="0">
                <a:latin typeface="Tahoma" charset="0"/>
                <a:ea typeface="ＭＳ Ｐゴシック" charset="0"/>
                <a:cs typeface="ＭＳ Ｐゴシック" charset="0"/>
              </a:rPr>
              <a:t>flash </a:t>
            </a:r>
            <a:r>
              <a:rPr lang="en-US" sz="1800" dirty="0" smtClean="0">
                <a:latin typeface="Tahoma" charset="0"/>
                <a:ea typeface="ＭＳ Ｐゴシック" charset="0"/>
                <a:cs typeface="ＭＳ Ｐゴシック" charset="0"/>
              </a:rPr>
              <a:t>cell loses </a:t>
            </a:r>
            <a:r>
              <a:rPr lang="en-US" sz="1800" dirty="0">
                <a:latin typeface="Tahoma" charset="0"/>
                <a:ea typeface="ＭＳ Ｐゴシック" charset="0"/>
                <a:cs typeface="ＭＳ Ｐゴシック" charset="0"/>
              </a:rPr>
              <a:t>charge </a:t>
            </a:r>
            <a:r>
              <a:rPr lang="en-US" sz="1800" dirty="0" smtClean="0">
                <a:latin typeface="Tahoma" charset="0"/>
                <a:ea typeface="ＭＳ Ｐゴシック" charset="0"/>
                <a:cs typeface="ＭＳ Ｐゴシック" charset="0"/>
              </a:rPr>
              <a:t>over time; retention errors increase as cell gets worn out</a:t>
            </a:r>
            <a:endParaRPr lang="en-US" sz="1800" dirty="0">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Solution: </a:t>
            </a:r>
            <a:r>
              <a:rPr lang="en-US" sz="2000" dirty="0">
                <a:solidFill>
                  <a:srgbClr val="0000FF"/>
                </a:solidFill>
                <a:latin typeface="Tahoma" charset="0"/>
                <a:ea typeface="ＭＳ Ｐゴシック" charset="0"/>
                <a:cs typeface="ＭＳ Ｐゴシック" charset="0"/>
              </a:rPr>
              <a:t>Flash Correct-and-Refresh (FCR)</a:t>
            </a:r>
          </a:p>
          <a:p>
            <a:pPr lvl="1" eaLnBrk="1" hangingPunct="1"/>
            <a:r>
              <a:rPr lang="en-US" sz="1800" dirty="0">
                <a:latin typeface="Tahoma" charset="0"/>
                <a:ea typeface="ＭＳ Ｐゴシック" charset="0"/>
                <a:cs typeface="ＭＳ Ｐゴシック" charset="0"/>
              </a:rPr>
              <a:t>Periodically read, correct, and reprogram (in place) or remap each flash page before it accumulates more errors than can be corrected by simple ECC</a:t>
            </a:r>
          </a:p>
          <a:p>
            <a:pPr lvl="1" eaLnBrk="1" hangingPunct="1"/>
            <a:r>
              <a:rPr lang="en-US" sz="1800" dirty="0">
                <a:latin typeface="Tahoma" charset="0"/>
                <a:ea typeface="ＭＳ Ｐゴシック" charset="0"/>
                <a:cs typeface="ＭＳ Ｐゴシック" charset="0"/>
              </a:rPr>
              <a:t>Adapt “refresh” rate to the severity of retention errors (i.e., # of P/E cycles)</a:t>
            </a:r>
          </a:p>
          <a:p>
            <a:pPr eaLnBrk="1" hangingPunct="1"/>
            <a:r>
              <a:rPr lang="en-US" sz="2000" dirty="0">
                <a:solidFill>
                  <a:srgbClr val="FF0000"/>
                </a:solidFill>
                <a:latin typeface="Tahoma" charset="0"/>
                <a:ea typeface="ＭＳ Ｐゴシック" charset="0"/>
                <a:cs typeface="ＭＳ Ｐゴシック" charset="0"/>
              </a:rPr>
              <a:t>Results: </a:t>
            </a:r>
            <a:r>
              <a:rPr lang="en-US" sz="2000" dirty="0">
                <a:solidFill>
                  <a:srgbClr val="0000FF"/>
                </a:solidFill>
                <a:latin typeface="Tahoma" charset="0"/>
                <a:ea typeface="ＭＳ Ｐゴシック" charset="0"/>
                <a:cs typeface="ＭＳ Ｐゴシック" charset="0"/>
              </a:rPr>
              <a:t>FCR improves flash memory lifetime by 46X </a:t>
            </a:r>
            <a:r>
              <a:rPr lang="en-US" sz="2000" dirty="0">
                <a:latin typeface="Tahoma" charset="0"/>
                <a:ea typeface="ＭＳ Ｐゴシック" charset="0"/>
                <a:cs typeface="ＭＳ Ｐゴシック" charset="0"/>
              </a:rPr>
              <a:t>with no hardware changes and low energy overhead; </a:t>
            </a:r>
            <a:r>
              <a:rPr lang="en-US" sz="2000" dirty="0">
                <a:solidFill>
                  <a:srgbClr val="0000FF"/>
                </a:solidFill>
                <a:latin typeface="Tahoma" charset="0"/>
                <a:ea typeface="ＭＳ Ｐゴシック" charset="0"/>
                <a:cs typeface="ＭＳ Ｐゴシック" charset="0"/>
              </a:rPr>
              <a:t>outperforms strong ECCs</a:t>
            </a:r>
          </a:p>
          <a:p>
            <a:pPr lvl="1" eaLnBrk="1" hangingPunct="1"/>
            <a:endParaRPr lang="en-US" sz="2000" dirty="0">
              <a:latin typeface="Tahoma" charset="0"/>
              <a:ea typeface="ＭＳ Ｐゴシック" charset="0"/>
            </a:endParaRPr>
          </a:p>
        </p:txBody>
      </p:sp>
    </p:spTree>
    <p:extLst>
      <p:ext uri="{BB962C8B-B14F-4D97-AF65-F5344CB8AC3E}">
        <p14:creationId xmlns:p14="http://schemas.microsoft.com/office/powerpoint/2010/main" val="23714061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915400" cy="1066800"/>
          </a:xfrm>
        </p:spPr>
        <p:txBody>
          <a:bodyPr/>
          <a:lstStyle/>
          <a:p>
            <a:r>
              <a:rPr lang="en-US" sz="3900" dirty="0" smtClean="0">
                <a:latin typeface="Garamond" charset="0"/>
                <a:ea typeface="ＭＳ Ｐゴシック" charset="0"/>
                <a:cs typeface="ＭＳ Ｐゴシック" charset="0"/>
              </a:rPr>
              <a:t>Solution 2: Emerging Memory Technologies</a:t>
            </a:r>
            <a:endParaRPr lang="en-US" sz="3900"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228600" y="1052736"/>
            <a:ext cx="8663880" cy="5020816"/>
          </a:xfrm>
        </p:spPr>
        <p:txBody>
          <a:bodyPr/>
          <a:lstStyle/>
          <a:p>
            <a:pPr eaLnBrk="1" hangingPunct="1"/>
            <a:r>
              <a:rPr lang="en-US" dirty="0" smtClean="0">
                <a:solidFill>
                  <a:srgbClr val="0000FF"/>
                </a:solidFill>
                <a:latin typeface="Tahoma" charset="0"/>
                <a:ea typeface="ＭＳ Ｐゴシック" charset="0"/>
                <a:cs typeface="ＭＳ Ｐゴシック" charset="0"/>
              </a:rPr>
              <a:t>Some </a:t>
            </a:r>
            <a:r>
              <a:rPr lang="en-US" dirty="0">
                <a:solidFill>
                  <a:srgbClr val="0000FF"/>
                </a:solidFill>
                <a:latin typeface="Tahoma" charset="0"/>
                <a:ea typeface="ＭＳ Ｐゴシック" charset="0"/>
                <a:cs typeface="ＭＳ Ｐゴシック" charset="0"/>
              </a:rPr>
              <a:t>emerging resistive memory technologies </a:t>
            </a:r>
            <a:r>
              <a:rPr lang="en-US" dirty="0" smtClean="0">
                <a:solidFill>
                  <a:srgbClr val="0000FF"/>
                </a:solidFill>
                <a:latin typeface="Tahoma" charset="0"/>
                <a:ea typeface="ＭＳ Ｐゴシック" charset="0"/>
                <a:cs typeface="ＭＳ Ｐゴシック" charset="0"/>
              </a:rPr>
              <a:t>seem more </a:t>
            </a:r>
            <a:r>
              <a:rPr lang="en-US" dirty="0">
                <a:solidFill>
                  <a:srgbClr val="0000FF"/>
                </a:solidFill>
                <a:latin typeface="Tahoma" charset="0"/>
                <a:ea typeface="ＭＳ Ｐゴシック" charset="0"/>
                <a:cs typeface="ＭＳ Ｐゴシック" charset="0"/>
              </a:rPr>
              <a:t>scalable than </a:t>
            </a:r>
            <a:r>
              <a:rPr lang="en-US" dirty="0" smtClean="0">
                <a:solidFill>
                  <a:srgbClr val="0000FF"/>
                </a:solidFill>
                <a:latin typeface="Tahoma" charset="0"/>
                <a:ea typeface="ＭＳ Ｐゴシック" charset="0"/>
                <a:cs typeface="ＭＳ Ｐゴシック" charset="0"/>
              </a:rPr>
              <a:t>DRAM (and they are non-volatile)</a:t>
            </a:r>
          </a:p>
          <a:p>
            <a:pPr eaLnBrk="1" hangingPunct="1"/>
            <a:endParaRPr lang="en-US" dirty="0" smtClean="0">
              <a:solidFill>
                <a:srgbClr val="0000FF"/>
              </a:solidFill>
              <a:latin typeface="Tahoma" charset="0"/>
              <a:ea typeface="ＭＳ Ｐゴシック" charset="0"/>
              <a:cs typeface="ＭＳ Ｐゴシック" charset="0"/>
            </a:endParaRPr>
          </a:p>
          <a:p>
            <a:pPr eaLnBrk="1" hangingPunct="1"/>
            <a:r>
              <a:rPr lang="en-US" dirty="0" smtClean="0">
                <a:solidFill>
                  <a:srgbClr val="000000"/>
                </a:solidFill>
                <a:latin typeface="Tahoma" charset="0"/>
                <a:ea typeface="ＭＳ Ｐゴシック" charset="0"/>
                <a:cs typeface="ＭＳ Ｐゴシック" charset="0"/>
              </a:rPr>
              <a:t>Example: Phase </a:t>
            </a:r>
            <a:r>
              <a:rPr lang="en-US" dirty="0">
                <a:solidFill>
                  <a:srgbClr val="000000"/>
                </a:solidFill>
                <a:latin typeface="Tahoma" charset="0"/>
                <a:ea typeface="ＭＳ Ｐゴシック" charset="0"/>
                <a:cs typeface="ＭＳ Ｐゴシック" charset="0"/>
              </a:rPr>
              <a:t>Change Memory</a:t>
            </a:r>
          </a:p>
          <a:p>
            <a:pPr lvl="1" eaLnBrk="1" hangingPunct="1"/>
            <a:r>
              <a:rPr lang="en-US" dirty="0" smtClean="0">
                <a:solidFill>
                  <a:srgbClr val="000000"/>
                </a:solidFill>
                <a:latin typeface="Tahoma" charset="0"/>
                <a:ea typeface="ＭＳ Ｐゴシック" charset="0"/>
                <a:cs typeface="ＭＳ Ｐゴシック" charset="0"/>
              </a:rPr>
              <a:t>Data stored by changing phase of material </a:t>
            </a:r>
          </a:p>
          <a:p>
            <a:pPr lvl="1" eaLnBrk="1" hangingPunct="1"/>
            <a:r>
              <a:rPr lang="en-US" dirty="0" smtClean="0">
                <a:solidFill>
                  <a:srgbClr val="000000"/>
                </a:solidFill>
                <a:latin typeface="Tahoma" charset="0"/>
                <a:ea typeface="ＭＳ Ｐゴシック" charset="0"/>
                <a:cs typeface="ＭＳ Ｐゴシック" charset="0"/>
              </a:rPr>
              <a:t>Data read by detecting material’s resistance</a:t>
            </a:r>
          </a:p>
          <a:p>
            <a:pPr lvl="1"/>
            <a:r>
              <a:rPr lang="en-US" dirty="0">
                <a:latin typeface="Tahoma" charset="0"/>
                <a:ea typeface="ＭＳ Ｐゴシック" charset="0"/>
              </a:rPr>
              <a:t>Expected to scale to 9nm (2022 [ITRS])</a:t>
            </a:r>
          </a:p>
          <a:p>
            <a:pPr lvl="1"/>
            <a:r>
              <a:rPr lang="en-US" dirty="0">
                <a:latin typeface="Tahoma" charset="0"/>
                <a:ea typeface="ＭＳ Ｐゴシック" charset="0"/>
              </a:rPr>
              <a:t>Prototyped at 20nm (Raoux+, IBM JRD 2008</a:t>
            </a:r>
            <a:r>
              <a:rPr lang="en-US" dirty="0" smtClean="0">
                <a:latin typeface="Tahoma" charset="0"/>
                <a:ea typeface="ＭＳ Ｐゴシック" charset="0"/>
              </a:rPr>
              <a:t>)</a:t>
            </a:r>
          </a:p>
          <a:p>
            <a:pPr lvl="1"/>
            <a:r>
              <a:rPr lang="en-US" dirty="0" smtClean="0">
                <a:latin typeface="Tahoma" charset="0"/>
                <a:ea typeface="ＭＳ Ｐゴシック" charset="0"/>
              </a:rPr>
              <a:t>Expected to be denser than DRAM: can store multiple bits/cell</a:t>
            </a:r>
          </a:p>
          <a:p>
            <a:endParaRPr lang="en-US" dirty="0" smtClean="0">
              <a:latin typeface="Tahoma" charset="0"/>
              <a:ea typeface="ＭＳ Ｐゴシック" charset="0"/>
            </a:endParaRPr>
          </a:p>
          <a:p>
            <a:r>
              <a:rPr lang="en-US" dirty="0" smtClean="0">
                <a:latin typeface="Tahoma" charset="0"/>
                <a:ea typeface="ＭＳ Ｐゴシック" charset="0"/>
              </a:rPr>
              <a:t>But, emerging technologies have (many) shortcomings</a:t>
            </a:r>
          </a:p>
          <a:p>
            <a:pPr lvl="1"/>
            <a:r>
              <a:rPr lang="en-US" dirty="0" smtClean="0">
                <a:solidFill>
                  <a:srgbClr val="FF0000"/>
                </a:solidFill>
                <a:latin typeface="Tahoma" charset="0"/>
                <a:ea typeface="ＭＳ Ｐゴシック" charset="0"/>
              </a:rPr>
              <a:t>Can they be enabled to replace/augment/surpass DRAM?</a:t>
            </a:r>
            <a:endParaRPr lang="en-US" dirty="0" smtClean="0">
              <a:latin typeface="Tahoma" charset="0"/>
              <a:ea typeface="ＭＳ Ｐゴシック" charset="0"/>
            </a:endParaRPr>
          </a:p>
          <a:p>
            <a:pPr lvl="1" eaLnBrk="1" hangingPunct="1"/>
            <a:endParaRPr lang="en-US" dirty="0" smtClean="0">
              <a:solidFill>
                <a:srgbClr val="000000"/>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172</a:t>
            </a:fld>
            <a:endParaRPr lang="en-US" sz="1600" dirty="0">
              <a:solidFill>
                <a:srgbClr val="000000"/>
              </a:solidFill>
              <a:latin typeface="Garamond" charset="0"/>
            </a:endParaRPr>
          </a:p>
        </p:txBody>
      </p:sp>
      <p:pic>
        <p:nvPicPr>
          <p:cNvPr id="7" name="Picture 4" descr="C:\Users\blee\Desktop\group_review_slides\pcm_dev.png"/>
          <p:cNvPicPr>
            <a:picLocks noChangeAspect="1" noChangeArrowheads="1"/>
          </p:cNvPicPr>
          <p:nvPr/>
        </p:nvPicPr>
        <p:blipFill>
          <a:blip r:embed="rId3">
            <a:extLst>
              <a:ext uri="{28A0092B-C50C-407E-A947-70E740481C1C}">
                <a14:useLocalDpi xmlns:a14="http://schemas.microsoft.com/office/drawing/2010/main" val="0"/>
              </a:ext>
            </a:extLst>
          </a:blip>
          <a:srcRect l="2699" r="5511"/>
          <a:stretch>
            <a:fillRect/>
          </a:stretch>
        </p:blipFill>
        <p:spPr bwMode="auto">
          <a:xfrm>
            <a:off x="7015042" y="2467854"/>
            <a:ext cx="2093462" cy="168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69397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Phase Change Memory: 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Pros over DRAM</a:t>
            </a:r>
          </a:p>
          <a:p>
            <a:pPr lvl="1" eaLnBrk="1" hangingPunct="1"/>
            <a:r>
              <a:rPr lang="en-US" dirty="0">
                <a:solidFill>
                  <a:srgbClr val="008000"/>
                </a:solidFill>
                <a:latin typeface="Tahoma" charset="0"/>
                <a:ea typeface="ＭＳ Ｐゴシック" charset="0"/>
              </a:rPr>
              <a:t>Better technology </a:t>
            </a:r>
            <a:r>
              <a:rPr lang="en-US" dirty="0" smtClean="0">
                <a:solidFill>
                  <a:srgbClr val="008000"/>
                </a:solidFill>
                <a:latin typeface="Tahoma" charset="0"/>
                <a:ea typeface="ＭＳ Ｐゴシック" charset="0"/>
              </a:rPr>
              <a:t>scaling (capacity and cost)</a:t>
            </a:r>
            <a:endParaRPr lang="en-US" dirty="0">
              <a:solidFill>
                <a:srgbClr val="008000"/>
              </a:solidFill>
              <a:latin typeface="Tahoma" charset="0"/>
              <a:ea typeface="ＭＳ Ｐゴシック" charset="0"/>
            </a:endParaRPr>
          </a:p>
          <a:p>
            <a:pPr lvl="1" eaLnBrk="1" hangingPunct="1"/>
            <a:r>
              <a:rPr lang="en-US" dirty="0">
                <a:solidFill>
                  <a:srgbClr val="008000"/>
                </a:solidFill>
                <a:latin typeface="Tahoma" charset="0"/>
                <a:ea typeface="ＭＳ Ｐゴシック" charset="0"/>
              </a:rPr>
              <a:t>Non volatility</a:t>
            </a:r>
          </a:p>
          <a:p>
            <a:pPr lvl="1" eaLnBrk="1" hangingPunct="1"/>
            <a:r>
              <a:rPr lang="en-US" dirty="0">
                <a:solidFill>
                  <a:srgbClr val="008000"/>
                </a:solidFill>
                <a:latin typeface="Tahoma" charset="0"/>
                <a:ea typeface="ＭＳ Ｐゴシック" charset="0"/>
              </a:rPr>
              <a:t>Low idle power (no refresh)</a:t>
            </a:r>
          </a:p>
          <a:p>
            <a:pPr lvl="1" eaLnBrk="1" hangingPunct="1"/>
            <a:endParaRPr lang="en-US" sz="1100" dirty="0">
              <a:latin typeface="Tahoma" charset="0"/>
              <a:ea typeface="ＭＳ Ｐゴシック" charset="0"/>
            </a:endParaRPr>
          </a:p>
          <a:p>
            <a:pPr eaLnBrk="1" hangingPunct="1"/>
            <a:r>
              <a:rPr lang="en-US" dirty="0">
                <a:latin typeface="Tahoma" charset="0"/>
                <a:ea typeface="ＭＳ Ｐゴシック" charset="0"/>
                <a:cs typeface="ＭＳ Ｐゴシック" charset="0"/>
              </a:rPr>
              <a:t>Cons</a:t>
            </a:r>
          </a:p>
          <a:p>
            <a:pPr lvl="1" eaLnBrk="1" hangingPunct="1"/>
            <a:r>
              <a:rPr lang="en-US" dirty="0">
                <a:solidFill>
                  <a:srgbClr val="FF0000"/>
                </a:solidFill>
                <a:latin typeface="Tahoma" charset="0"/>
                <a:ea typeface="ＭＳ Ｐゴシック" charset="0"/>
              </a:rPr>
              <a:t>Higher latencies: ~4-15x DRAM (especially write)</a:t>
            </a:r>
          </a:p>
          <a:p>
            <a:pPr lvl="1" eaLnBrk="1" hangingPunct="1"/>
            <a:r>
              <a:rPr lang="en-US" dirty="0">
                <a:solidFill>
                  <a:srgbClr val="FF0000"/>
                </a:solidFill>
                <a:latin typeface="Tahoma" charset="0"/>
                <a:ea typeface="ＭＳ Ｐゴシック" charset="0"/>
              </a:rPr>
              <a:t>Higher active energy: ~2-50x DRAM (especially write)</a:t>
            </a:r>
          </a:p>
          <a:p>
            <a:pPr lvl="1" eaLnBrk="1" hangingPunct="1"/>
            <a:r>
              <a:rPr lang="en-US" dirty="0">
                <a:solidFill>
                  <a:srgbClr val="FF0000"/>
                </a:solidFill>
                <a:latin typeface="Tahoma" charset="0"/>
                <a:ea typeface="ＭＳ Ｐゴシック" charset="0"/>
              </a:rPr>
              <a:t>Lower endurance (a cell dies after ~10</a:t>
            </a:r>
            <a:r>
              <a:rPr lang="en-US" baseline="30000" dirty="0">
                <a:solidFill>
                  <a:srgbClr val="FF0000"/>
                </a:solidFill>
                <a:latin typeface="Tahoma" charset="0"/>
                <a:ea typeface="ＭＳ Ｐゴシック" charset="0"/>
              </a:rPr>
              <a:t>8</a:t>
            </a:r>
            <a:r>
              <a:rPr lang="en-US" dirty="0">
                <a:solidFill>
                  <a:srgbClr val="FF0000"/>
                </a:solidFill>
                <a:latin typeface="Tahoma" charset="0"/>
                <a:ea typeface="ＭＳ Ｐゴシック" charset="0"/>
              </a:rPr>
              <a:t> writes)</a:t>
            </a:r>
          </a:p>
          <a:p>
            <a:pPr lvl="1" eaLnBrk="1" hangingPunct="1"/>
            <a:endParaRPr lang="en-US" sz="2000" dirty="0">
              <a:latin typeface="Tahoma" charset="0"/>
              <a:ea typeface="ＭＳ Ｐゴシック" charset="0"/>
            </a:endParaRPr>
          </a:p>
          <a:p>
            <a:pPr eaLnBrk="1" hangingPunct="1"/>
            <a:r>
              <a:rPr lang="en-US" dirty="0">
                <a:latin typeface="Tahoma" charset="0"/>
                <a:ea typeface="ＭＳ Ｐゴシック" charset="0"/>
                <a:cs typeface="ＭＳ Ｐゴシック" charset="0"/>
              </a:rPr>
              <a:t>Challenges in enabling PCM as DRAM replacement/helper:</a:t>
            </a:r>
          </a:p>
          <a:p>
            <a:pPr lvl="1" eaLnBrk="1" hangingPunct="1"/>
            <a:r>
              <a:rPr lang="en-US" dirty="0">
                <a:solidFill>
                  <a:srgbClr val="0000FF"/>
                </a:solidFill>
                <a:latin typeface="Tahoma" charset="0"/>
                <a:ea typeface="ＭＳ Ｐゴシック" charset="0"/>
              </a:rPr>
              <a:t>Mitigate PCM shortcomings</a:t>
            </a:r>
          </a:p>
          <a:p>
            <a:pPr lvl="1" eaLnBrk="1" hangingPunct="1"/>
            <a:r>
              <a:rPr lang="en-US" dirty="0">
                <a:solidFill>
                  <a:srgbClr val="0000FF"/>
                </a:solidFill>
                <a:latin typeface="Tahoma" charset="0"/>
                <a:ea typeface="ＭＳ Ｐゴシック" charset="0"/>
              </a:rPr>
              <a:t>Find the right way to place PCM in the </a:t>
            </a:r>
            <a:r>
              <a:rPr lang="en-US" dirty="0" smtClean="0">
                <a:solidFill>
                  <a:srgbClr val="0000FF"/>
                </a:solidFill>
                <a:latin typeface="Tahoma" charset="0"/>
                <a:ea typeface="ＭＳ Ｐゴシック" charset="0"/>
              </a:rPr>
              <a:t>system</a:t>
            </a:r>
            <a:endParaRPr lang="en-US" dirty="0">
              <a:solidFill>
                <a:srgbClr val="0000FF"/>
              </a:solidFill>
              <a:latin typeface="Tahoma" charset="0"/>
              <a:ea typeface="ＭＳ Ｐゴシック" charset="0"/>
            </a:endParaRP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2FE82CC-7BA9-6841-9A5F-3367483BAFFF}" type="slidenum">
              <a:rPr lang="en-US" sz="1600">
                <a:solidFill>
                  <a:srgbClr val="000000"/>
                </a:solidFill>
                <a:latin typeface="Garamond" charset="0"/>
              </a:rPr>
              <a:pPr eaLnBrk="1" hangingPunct="1"/>
              <a:t>173</a:t>
            </a:fld>
            <a:endParaRPr lang="en-US" sz="1600">
              <a:solidFill>
                <a:srgbClr val="000000"/>
              </a:solidFill>
              <a:latin typeface="Garamond" charset="0"/>
            </a:endParaRPr>
          </a:p>
        </p:txBody>
      </p:sp>
    </p:spTree>
    <p:extLst>
      <p:ext uri="{BB962C8B-B14F-4D97-AF65-F5344CB8AC3E}">
        <p14:creationId xmlns:p14="http://schemas.microsoft.com/office/powerpoint/2010/main" val="36386780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1" end="1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2" end="1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600" y="152400"/>
            <a:ext cx="8915400" cy="1066800"/>
          </a:xfrm>
        </p:spPr>
        <p:txBody>
          <a:bodyPr/>
          <a:lstStyle/>
          <a:p>
            <a:pPr eaLnBrk="1" hangingPunct="1"/>
            <a:r>
              <a:rPr lang="en-US">
                <a:latin typeface="Garamond" charset="0"/>
                <a:ea typeface="ＭＳ Ｐゴシック" charset="0"/>
                <a:cs typeface="ＭＳ Ｐゴシック" charset="0"/>
              </a:rPr>
              <a:t>PCM-based Main Memory (I)</a:t>
            </a:r>
          </a:p>
        </p:txBody>
      </p:sp>
      <p:sp>
        <p:nvSpPr>
          <p:cNvPr id="52227"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endParaRPr lang="en-US" sz="1100" dirty="0" smtClean="0">
              <a:solidFill>
                <a:srgbClr val="0000FF"/>
              </a:solidFill>
              <a:latin typeface="Tahoma" charset="0"/>
              <a:ea typeface="ＭＳ Ｐゴシック" charset="0"/>
              <a:cs typeface="ＭＳ Ｐゴシック" charset="0"/>
            </a:endParaRPr>
          </a:p>
          <a:p>
            <a:pPr eaLnBrk="1" hangingPunct="1"/>
            <a:endParaRPr lang="en-US" sz="1100" dirty="0">
              <a:solidFill>
                <a:srgbClr val="0000FF"/>
              </a:solidFill>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Hybrid PCM+DRAM </a:t>
            </a:r>
            <a:r>
              <a:rPr lang="en-US" sz="2000" dirty="0">
                <a:solidFill>
                  <a:srgbClr val="008000"/>
                </a:solidFill>
                <a:latin typeface="Tahoma" charset="0"/>
                <a:ea typeface="ＭＳ Ｐゴシック" charset="0"/>
                <a:cs typeface="ＭＳ Ｐゴシック" charset="0"/>
              </a:rPr>
              <a:t>[</a:t>
            </a:r>
            <a:r>
              <a:rPr lang="en-US" sz="2000" dirty="0" err="1">
                <a:solidFill>
                  <a:srgbClr val="008000"/>
                </a:solidFill>
                <a:latin typeface="Tahoma" charset="0"/>
                <a:ea typeface="ＭＳ Ｐゴシック" charset="0"/>
                <a:cs typeface="ＭＳ Ｐゴシック" charset="0"/>
              </a:rPr>
              <a:t>Qureshi</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err="1">
                <a:solidFill>
                  <a:srgbClr val="008000"/>
                </a:solidFill>
                <a:latin typeface="Tahoma" charset="0"/>
                <a:ea typeface="ＭＳ Ｐゴシック" charset="0"/>
                <a:cs typeface="ＭＳ Ｐゴシック" charset="0"/>
              </a:rPr>
              <a:t>Dhiman</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DAC’09]</a:t>
            </a:r>
            <a:r>
              <a:rPr lang="en-US" dirty="0" smtClean="0">
                <a:solidFill>
                  <a:srgbClr val="0000FF"/>
                </a:solidFill>
                <a:latin typeface="Tahoma" charset="0"/>
                <a:ea typeface="ＭＳ Ｐゴシック" charset="0"/>
                <a:cs typeface="ＭＳ Ｐゴシック" charset="0"/>
              </a:rPr>
              <a:t>: </a:t>
            </a:r>
          </a:p>
          <a:p>
            <a:pPr lvl="1" eaLnBrk="1" hangingPunct="1"/>
            <a:r>
              <a:rPr lang="en-US" dirty="0" smtClean="0">
                <a:latin typeface="Tahoma" charset="0"/>
                <a:ea typeface="ＭＳ Ｐゴシック" charset="0"/>
              </a:rPr>
              <a:t>How to partition/migrate data between PCM and DRAM</a:t>
            </a:r>
          </a:p>
        </p:txBody>
      </p:sp>
      <p:sp>
        <p:nvSpPr>
          <p:cNvPr id="522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B3EF163-E7CF-734F-8A38-A2627986A4B3}" type="slidenum">
              <a:rPr lang="en-US" sz="1600">
                <a:solidFill>
                  <a:srgbClr val="000000"/>
                </a:solidFill>
                <a:latin typeface="Garamond" charset="0"/>
              </a:rPr>
              <a:pPr eaLnBrk="1" hangingPunct="1"/>
              <a:t>174</a:t>
            </a:fld>
            <a:endParaRPr lang="en-US" sz="1600">
              <a:solidFill>
                <a:srgbClr val="000000"/>
              </a:solidFill>
              <a:latin typeface="Garamond" charset="0"/>
            </a:endParaRPr>
          </a:p>
        </p:txBody>
      </p:sp>
      <p:pic>
        <p:nvPicPr>
          <p:cNvPr id="52229"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5"/>
          <p:cNvSpPr>
            <a:spLocks noChangeArrowheads="1"/>
          </p:cNvSpPr>
          <p:nvPr/>
        </p:nvSpPr>
        <p:spPr bwMode="auto">
          <a:xfrm>
            <a:off x="3200400" y="270892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ahoma"/>
            </a:endParaRPr>
          </a:p>
        </p:txBody>
      </p:sp>
    </p:spTree>
    <p:extLst>
      <p:ext uri="{BB962C8B-B14F-4D97-AF65-F5344CB8AC3E}">
        <p14:creationId xmlns:p14="http://schemas.microsoft.com/office/powerpoint/2010/main" val="16754487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31"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28600" y="152400"/>
            <a:ext cx="8915400" cy="1066800"/>
          </a:xfrm>
        </p:spPr>
        <p:txBody>
          <a:bodyPr/>
          <a:lstStyle/>
          <a:p>
            <a:pPr eaLnBrk="1" hangingPunct="1"/>
            <a:r>
              <a:rPr lang="en-US">
                <a:latin typeface="Garamond" charset="0"/>
                <a:ea typeface="ＭＳ Ｐゴシック" charset="0"/>
                <a:cs typeface="ＭＳ Ｐゴシック" charset="0"/>
              </a:rPr>
              <a:t>PCM-based Main Memory (II)</a:t>
            </a:r>
          </a:p>
        </p:txBody>
      </p:sp>
      <p:sp>
        <p:nvSpPr>
          <p:cNvPr id="54275"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Pure PCM main memory </a:t>
            </a:r>
            <a:r>
              <a:rPr lang="en-US" sz="2000" dirty="0">
                <a:solidFill>
                  <a:srgbClr val="008000"/>
                </a:solidFill>
                <a:latin typeface="Tahoma" charset="0"/>
                <a:ea typeface="ＭＳ Ｐゴシック" charset="0"/>
                <a:cs typeface="ＭＳ Ｐゴシック" charset="0"/>
              </a:rPr>
              <a:t>[Lee et al.,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Top Picks’10</a:t>
            </a:r>
            <a:r>
              <a:rPr lang="en-US" sz="2000" dirty="0">
                <a:solidFill>
                  <a:srgbClr val="008000"/>
                </a:solidFill>
                <a:latin typeface="Tahoma" charset="0"/>
                <a:ea typeface="ＭＳ Ｐゴシック" charset="0"/>
                <a:cs typeface="ＭＳ Ｐゴシック" charset="0"/>
              </a:rPr>
              <a:t>]</a:t>
            </a:r>
            <a:r>
              <a:rPr lang="en-US" dirty="0">
                <a:latin typeface="Tahoma" charset="0"/>
                <a:ea typeface="ＭＳ Ｐゴシック" charset="0"/>
                <a:cs typeface="ＭＳ Ｐゴシック" charset="0"/>
              </a:rPr>
              <a:t>: </a:t>
            </a:r>
          </a:p>
          <a:p>
            <a:pPr lvl="1" eaLnBrk="1" hangingPunct="1"/>
            <a:r>
              <a:rPr lang="en-US" dirty="0">
                <a:latin typeface="Tahoma" charset="0"/>
                <a:ea typeface="ＭＳ Ｐゴシック" charset="0"/>
              </a:rPr>
              <a:t>How to redesign entire hierarchy (and cores) to overcome PCM </a:t>
            </a:r>
            <a:r>
              <a:rPr lang="en-US" dirty="0" smtClean="0">
                <a:latin typeface="Tahoma" charset="0"/>
                <a:ea typeface="ＭＳ Ｐゴシック" charset="0"/>
              </a:rPr>
              <a:t>shortcomings</a:t>
            </a:r>
            <a:endParaRPr lang="en-US" dirty="0">
              <a:latin typeface="Tahoma" charset="0"/>
              <a:ea typeface="ＭＳ Ｐゴシック" charset="0"/>
            </a:endParaRPr>
          </a:p>
        </p:txBody>
      </p:sp>
      <p:sp>
        <p:nvSpPr>
          <p:cNvPr id="542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9D8C9EB-AE2A-C24C-B938-98D1CB46FF5A}" type="slidenum">
              <a:rPr lang="en-US" sz="1600">
                <a:solidFill>
                  <a:srgbClr val="000000"/>
                </a:solidFill>
                <a:latin typeface="Garamond" charset="0"/>
              </a:rPr>
              <a:pPr eaLnBrk="1" hangingPunct="1"/>
              <a:t>175</a:t>
            </a:fld>
            <a:endParaRPr lang="en-US" sz="1600">
              <a:solidFill>
                <a:srgbClr val="000000"/>
              </a:solidFill>
              <a:latin typeface="Garamond" charset="0"/>
            </a:endParaRPr>
          </a:p>
        </p:txBody>
      </p:sp>
      <p:pic>
        <p:nvPicPr>
          <p:cNvPr id="54277"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471"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5"/>
          <p:cNvSpPr>
            <a:spLocks noChangeArrowheads="1"/>
          </p:cNvSpPr>
          <p:nvPr/>
        </p:nvSpPr>
        <p:spPr bwMode="auto">
          <a:xfrm>
            <a:off x="6096000" y="274320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ahoma"/>
            </a:endParaRPr>
          </a:p>
        </p:txBody>
      </p:sp>
    </p:spTree>
    <p:extLst>
      <p:ext uri="{BB962C8B-B14F-4D97-AF65-F5344CB8AC3E}">
        <p14:creationId xmlns:p14="http://schemas.microsoft.com/office/powerpoint/2010/main" val="39610291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28600" y="152400"/>
            <a:ext cx="8915400" cy="1066800"/>
          </a:xfrm>
        </p:spPr>
        <p:txBody>
          <a:bodyPr/>
          <a:lstStyle/>
          <a:p>
            <a:pPr eaLnBrk="1" hangingPunct="1"/>
            <a:r>
              <a:rPr lang="en-US" sz="3400" dirty="0" smtClean="0">
                <a:latin typeface="Garamond" charset="0"/>
                <a:ea typeface="ＭＳ Ｐゴシック" charset="0"/>
                <a:cs typeface="ＭＳ Ｐゴシック" charset="0"/>
              </a:rPr>
              <a:t>PCM-Based Memory </a:t>
            </a:r>
            <a:r>
              <a:rPr lang="en-US" sz="3400" dirty="0">
                <a:latin typeface="Garamond" charset="0"/>
                <a:ea typeface="ＭＳ Ｐゴシック" charset="0"/>
                <a:cs typeface="ＭＳ Ｐゴシック" charset="0"/>
              </a:rPr>
              <a:t>Systems: Research Challenges </a:t>
            </a:r>
          </a:p>
        </p:txBody>
      </p:sp>
      <p:sp>
        <p:nvSpPr>
          <p:cNvPr id="53251" name="Content Placeholder 2"/>
          <p:cNvSpPr>
            <a:spLocks noGrp="1"/>
          </p:cNvSpPr>
          <p:nvPr>
            <p:ph idx="1"/>
          </p:nvPr>
        </p:nvSpPr>
        <p:spPr>
          <a:xfrm>
            <a:off x="228600" y="914400"/>
            <a:ext cx="8610600" cy="5257800"/>
          </a:xfrm>
        </p:spPr>
        <p:txBody>
          <a:bodyPr/>
          <a:lstStyle/>
          <a:p>
            <a:pPr eaLnBrk="1" hangingPunct="1"/>
            <a:r>
              <a:rPr lang="en-US" dirty="0">
                <a:solidFill>
                  <a:srgbClr val="0000FF"/>
                </a:solidFill>
                <a:latin typeface="Tahoma" charset="0"/>
                <a:ea typeface="ＭＳ Ｐゴシック" charset="0"/>
                <a:cs typeface="ＭＳ Ｐゴシック" charset="0"/>
              </a:rPr>
              <a:t>Partitioning</a:t>
            </a:r>
          </a:p>
          <a:p>
            <a:pPr lvl="1" eaLnBrk="1" hangingPunct="1"/>
            <a:r>
              <a:rPr lang="en-US" dirty="0">
                <a:latin typeface="Tahoma" charset="0"/>
                <a:ea typeface="ＭＳ Ｐゴシック" charset="0"/>
              </a:rPr>
              <a:t>Should DRAM be a cache or main memory, or configurable?</a:t>
            </a:r>
          </a:p>
          <a:p>
            <a:pPr lvl="1" eaLnBrk="1" hangingPunct="1"/>
            <a:r>
              <a:rPr lang="en-US" dirty="0">
                <a:latin typeface="Tahoma" charset="0"/>
                <a:ea typeface="ＭＳ Ｐゴシック" charset="0"/>
              </a:rPr>
              <a:t>What fraction? How many controllers?</a:t>
            </a:r>
          </a:p>
          <a:p>
            <a:pPr lvl="1" eaLnBrk="1" hangingPunct="1"/>
            <a:endParaRPr lang="en-US" sz="1200" dirty="0">
              <a:latin typeface="Tahoma" charset="0"/>
              <a:ea typeface="ＭＳ Ｐゴシック" charset="0"/>
            </a:endParaRPr>
          </a:p>
          <a:p>
            <a:pPr eaLnBrk="1" hangingPunct="1"/>
            <a:r>
              <a:rPr lang="en-US" dirty="0">
                <a:solidFill>
                  <a:srgbClr val="0000FF"/>
                </a:solidFill>
                <a:latin typeface="Tahoma" charset="0"/>
                <a:ea typeface="ＭＳ Ｐゴシック" charset="0"/>
                <a:cs typeface="ＭＳ Ｐゴシック" charset="0"/>
              </a:rPr>
              <a:t>Data allocation/movement (energy, performance, lifetime)</a:t>
            </a:r>
          </a:p>
          <a:p>
            <a:pPr lvl="1" eaLnBrk="1" hangingPunct="1"/>
            <a:r>
              <a:rPr lang="en-US" dirty="0">
                <a:latin typeface="Tahoma" charset="0"/>
                <a:ea typeface="ＭＳ Ｐゴシック" charset="0"/>
                <a:sym typeface="Wingdings" charset="0"/>
              </a:rPr>
              <a:t>Who manages allocation/movement?</a:t>
            </a:r>
          </a:p>
          <a:p>
            <a:pPr lvl="1" eaLnBrk="1" hangingPunct="1"/>
            <a:r>
              <a:rPr lang="en-US" dirty="0">
                <a:latin typeface="Tahoma" charset="0"/>
                <a:ea typeface="ＭＳ Ｐゴシック" charset="0"/>
                <a:sym typeface="Wingdings" charset="0"/>
              </a:rPr>
              <a:t>What are good control algorithms</a:t>
            </a:r>
            <a:r>
              <a:rPr lang="en-US" dirty="0" smtClean="0">
                <a:latin typeface="Tahoma" charset="0"/>
                <a:ea typeface="ＭＳ Ｐゴシック" charset="0"/>
                <a:sym typeface="Wingdings" charset="0"/>
              </a:rPr>
              <a:t>?</a:t>
            </a:r>
          </a:p>
          <a:p>
            <a:pPr lvl="1" eaLnBrk="1" hangingPunct="1"/>
            <a:r>
              <a:rPr lang="en-US" dirty="0" smtClean="0">
                <a:latin typeface="Tahoma" charset="0"/>
                <a:ea typeface="ＭＳ Ｐゴシック" charset="0"/>
                <a:sym typeface="Wingdings" charset="0"/>
              </a:rPr>
              <a:t>How do we prevent degradation </a:t>
            </a:r>
            <a:r>
              <a:rPr lang="en-US" dirty="0">
                <a:latin typeface="Tahoma" charset="0"/>
                <a:ea typeface="ＭＳ Ｐゴシック" charset="0"/>
                <a:sym typeface="Wingdings" charset="0"/>
              </a:rPr>
              <a:t>of </a:t>
            </a:r>
            <a:r>
              <a:rPr lang="en-US" dirty="0" smtClean="0">
                <a:latin typeface="Tahoma" charset="0"/>
                <a:ea typeface="ＭＳ Ｐゴシック" charset="0"/>
                <a:sym typeface="Wingdings" charset="0"/>
              </a:rPr>
              <a:t>service due to </a:t>
            </a:r>
            <a:r>
              <a:rPr lang="en-US" dirty="0" err="1" smtClean="0">
                <a:latin typeface="Tahoma" charset="0"/>
                <a:ea typeface="ＭＳ Ｐゴシック" charset="0"/>
                <a:sym typeface="Wingdings" charset="0"/>
              </a:rPr>
              <a:t>wearout</a:t>
            </a:r>
            <a:r>
              <a:rPr lang="en-US" dirty="0" smtClean="0">
                <a:latin typeface="Tahoma" charset="0"/>
                <a:ea typeface="ＭＳ Ｐゴシック" charset="0"/>
                <a:sym typeface="Wingdings" charset="0"/>
              </a:rPr>
              <a:t>?</a:t>
            </a:r>
            <a:endParaRPr lang="en-US" dirty="0">
              <a:latin typeface="Tahoma" charset="0"/>
              <a:ea typeface="ＭＳ Ｐゴシック" charset="0"/>
              <a:sym typeface="Wingdings" charset="0"/>
            </a:endParaRPr>
          </a:p>
          <a:p>
            <a:pPr lvl="1" eaLnBrk="1" hangingPunct="1"/>
            <a:endParaRPr lang="en-US" sz="1200" dirty="0">
              <a:latin typeface="Tahoma" charset="0"/>
              <a:ea typeface="ＭＳ Ｐゴシック" charset="0"/>
              <a:sym typeface="Wingdings" charset="0"/>
            </a:endParaRPr>
          </a:p>
          <a:p>
            <a:pPr eaLnBrk="1" hangingPunct="1"/>
            <a:r>
              <a:rPr lang="en-US" dirty="0">
                <a:solidFill>
                  <a:srgbClr val="0000FF"/>
                </a:solidFill>
                <a:latin typeface="Tahoma" charset="0"/>
                <a:ea typeface="ＭＳ Ｐゴシック" charset="0"/>
                <a:cs typeface="ＭＳ Ｐゴシック" charset="0"/>
              </a:rPr>
              <a:t>Design of cache hierarchy, memory controllers, OS</a:t>
            </a:r>
          </a:p>
          <a:p>
            <a:pPr lvl="1" eaLnBrk="1" hangingPunct="1"/>
            <a:r>
              <a:rPr lang="en-US" dirty="0">
                <a:latin typeface="Tahoma" charset="0"/>
                <a:ea typeface="ＭＳ Ｐゴシック" charset="0"/>
                <a:cs typeface="ＭＳ Ｐゴシック" charset="0"/>
              </a:rPr>
              <a:t>Mitigate PCM </a:t>
            </a:r>
            <a:r>
              <a:rPr lang="en-US" dirty="0" smtClean="0">
                <a:latin typeface="Tahoma" charset="0"/>
                <a:ea typeface="ＭＳ Ｐゴシック" charset="0"/>
                <a:cs typeface="ＭＳ Ｐゴシック" charset="0"/>
              </a:rPr>
              <a:t>shortcomings, exploit PCM advantages</a:t>
            </a:r>
            <a:endParaRPr lang="en-US" dirty="0">
              <a:latin typeface="Tahoma" charset="0"/>
              <a:ea typeface="ＭＳ Ｐゴシック" charset="0"/>
              <a:cs typeface="ＭＳ Ｐゴシック" charset="0"/>
            </a:endParaRPr>
          </a:p>
          <a:p>
            <a:pPr lvl="1" eaLnBrk="1" hangingPunct="1"/>
            <a:endParaRPr lang="en-US" sz="1200"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Design of PCM/DRAM </a:t>
            </a:r>
            <a:r>
              <a:rPr lang="en-US" dirty="0" smtClean="0">
                <a:solidFill>
                  <a:srgbClr val="0000FF"/>
                </a:solidFill>
                <a:latin typeface="Tahoma" charset="0"/>
                <a:ea typeface="ＭＳ Ｐゴシック" charset="0"/>
                <a:cs typeface="ＭＳ Ｐゴシック" charset="0"/>
              </a:rPr>
              <a:t>chips and modules</a:t>
            </a:r>
            <a:endParaRPr lang="en-US" dirty="0">
              <a:solidFill>
                <a:srgbClr val="0000FF"/>
              </a:solidFill>
              <a:latin typeface="Tahoma" charset="0"/>
              <a:ea typeface="ＭＳ Ｐゴシック" charset="0"/>
              <a:cs typeface="ＭＳ Ｐゴシック" charset="0"/>
            </a:endParaRPr>
          </a:p>
          <a:p>
            <a:pPr lvl="1" eaLnBrk="1" hangingPunct="1"/>
            <a:r>
              <a:rPr lang="en-US" dirty="0">
                <a:latin typeface="Tahoma" charset="0"/>
                <a:ea typeface="ＭＳ Ｐゴシック" charset="0"/>
                <a:cs typeface="ＭＳ Ｐゴシック" charset="0"/>
              </a:rPr>
              <a:t>Rethink the design of PCM/DRAM with new requirements</a:t>
            </a:r>
          </a:p>
          <a:p>
            <a:pPr eaLnBrk="1" hangingPunct="1"/>
            <a:endParaRPr lang="en-US" dirty="0">
              <a:latin typeface="Tahoma" charset="0"/>
              <a:ea typeface="ＭＳ Ｐゴシック" charset="0"/>
              <a:cs typeface="ＭＳ Ｐゴシック" charset="0"/>
            </a:endParaRPr>
          </a:p>
          <a:p>
            <a:pPr lvl="1" eaLnBrk="1" hangingPunct="1"/>
            <a:endParaRPr lang="en-US" dirty="0">
              <a:latin typeface="Tahoma" charset="0"/>
              <a:ea typeface="ＭＳ Ｐゴシック" charset="0"/>
            </a:endParaRPr>
          </a:p>
        </p:txBody>
      </p:sp>
      <p:sp>
        <p:nvSpPr>
          <p:cNvPr id="532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9E36E76-07F2-C942-9CE3-DE380FBEFCE4}" type="slidenum">
              <a:rPr lang="en-US" sz="1600">
                <a:solidFill>
                  <a:srgbClr val="000000"/>
                </a:solidFill>
                <a:latin typeface="Garamond" charset="0"/>
              </a:rPr>
              <a:pPr eaLnBrk="1" hangingPunct="1"/>
              <a:t>176</a:t>
            </a:fld>
            <a:endParaRPr lang="en-US" sz="1600">
              <a:solidFill>
                <a:srgbClr val="000000"/>
              </a:solidFill>
              <a:latin typeface="Garamond" charset="0"/>
            </a:endParaRPr>
          </a:p>
        </p:txBody>
      </p:sp>
    </p:spTree>
    <p:extLst>
      <p:ext uri="{BB962C8B-B14F-4D97-AF65-F5344CB8AC3E}">
        <p14:creationId xmlns:p14="http://schemas.microsoft.com/office/powerpoint/2010/main" val="5533286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8600" y="152400"/>
            <a:ext cx="8915400" cy="1066800"/>
          </a:xfrm>
        </p:spPr>
        <p:txBody>
          <a:bodyPr/>
          <a:lstStyle/>
          <a:p>
            <a:r>
              <a:rPr lang="en-US" dirty="0" smtClean="0">
                <a:latin typeface="Garamond" charset="0"/>
                <a:ea typeface="ＭＳ Ｐゴシック" charset="0"/>
                <a:cs typeface="ＭＳ Ｐゴシック" charset="0"/>
              </a:rPr>
              <a:t>An Initial Study: Replace DRAM with PCM</a:t>
            </a:r>
            <a:endParaRPr lang="en-US" dirty="0">
              <a:latin typeface="Garamond" charset="0"/>
              <a:ea typeface="ＭＳ Ｐゴシック" charset="0"/>
              <a:cs typeface="ＭＳ Ｐゴシック" charset="0"/>
            </a:endParaRPr>
          </a:p>
        </p:txBody>
      </p:sp>
      <p:sp>
        <p:nvSpPr>
          <p:cNvPr id="45059" name="Content Placeholder 2"/>
          <p:cNvSpPr>
            <a:spLocks noGrp="1"/>
          </p:cNvSpPr>
          <p:nvPr>
            <p:ph idx="1"/>
          </p:nvPr>
        </p:nvSpPr>
        <p:spPr>
          <a:xfrm>
            <a:off x="228600" y="996950"/>
            <a:ext cx="8807896" cy="5194300"/>
          </a:xfrm>
        </p:spPr>
        <p:txBody>
          <a:bodyPr/>
          <a:lstStyle/>
          <a:p>
            <a:r>
              <a:rPr lang="en-US" dirty="0" smtClean="0">
                <a:latin typeface="Tahoma" charset="0"/>
                <a:ea typeface="ＭＳ Ｐゴシック" charset="0"/>
                <a:cs typeface="ＭＳ Ｐゴシック" charset="0"/>
              </a:rPr>
              <a:t>Lee, </a:t>
            </a:r>
            <a:r>
              <a:rPr lang="en-US" dirty="0" err="1" smtClean="0">
                <a:latin typeface="Tahoma" charset="0"/>
                <a:ea typeface="ＭＳ Ｐゴシック" charset="0"/>
                <a:cs typeface="ＭＳ Ｐゴシック" charset="0"/>
              </a:rPr>
              <a:t>Ipek</a:t>
            </a:r>
            <a:r>
              <a:rPr lang="en-US" dirty="0" smtClean="0">
                <a:latin typeface="Tahoma" charset="0"/>
                <a:ea typeface="ＭＳ Ｐゴシック" charset="0"/>
                <a:cs typeface="ＭＳ Ｐゴシック" charset="0"/>
              </a:rPr>
              <a:t>, Mutlu, Burger, </a:t>
            </a:r>
            <a:r>
              <a:rPr lang="ja-JP" altLang="en-US" dirty="0" smtClean="0">
                <a:latin typeface="Tahoma" charset="0"/>
                <a:ea typeface="ＭＳ Ｐゴシック" charset="0"/>
                <a:cs typeface="ＭＳ Ｐゴシック" charset="0"/>
              </a:rPr>
              <a:t>“</a:t>
            </a:r>
            <a:r>
              <a:rPr lang="en-US" dirty="0" smtClean="0">
                <a:solidFill>
                  <a:srgbClr val="0000FF"/>
                </a:solidFill>
                <a:latin typeface="Tahoma" charset="0"/>
                <a:ea typeface="ＭＳ Ｐゴシック" charset="0"/>
                <a:cs typeface="ＭＳ Ｐゴシック" charset="0"/>
              </a:rPr>
              <a:t>Architecting Phase Change Memory as a Scalable DRAM Alternative</a:t>
            </a:r>
            <a:r>
              <a:rPr lang="en-US" dirty="0" smtClean="0">
                <a:latin typeface="Tahoma" charset="0"/>
                <a:ea typeface="ＭＳ Ｐゴシック" charset="0"/>
                <a:cs typeface="ＭＳ Ｐゴシック" charset="0"/>
              </a:rPr>
              <a:t>,</a:t>
            </a:r>
            <a:r>
              <a:rPr lang="ja-JP" altLang="en-US" dirty="0" smtClean="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 ISCA 2009.</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Surveyed prototypes from 2003-</a:t>
            </a:r>
            <a:r>
              <a:rPr lang="en-US" dirty="0" smtClean="0">
                <a:latin typeface="Tahoma" charset="0"/>
                <a:ea typeface="ＭＳ Ｐゴシック" charset="0"/>
                <a:cs typeface="ＭＳ Ｐゴシック" charset="0"/>
              </a:rPr>
              <a:t>2008 (e.g. </a:t>
            </a:r>
            <a:r>
              <a:rPr lang="en-US" dirty="0">
                <a:latin typeface="Tahoma" charset="0"/>
                <a:ea typeface="ＭＳ Ｐゴシック" charset="0"/>
                <a:cs typeface="ＭＳ Ｐゴシック" charset="0"/>
              </a:rPr>
              <a:t>IEDM, VLSI, ISSCC)</a:t>
            </a:r>
          </a:p>
          <a:p>
            <a:pPr lvl="1"/>
            <a:r>
              <a:rPr lang="en-US" dirty="0">
                <a:latin typeface="Tahoma" charset="0"/>
                <a:ea typeface="ＭＳ Ｐゴシック" charset="0"/>
                <a:cs typeface="ＭＳ Ｐゴシック" charset="0"/>
              </a:rPr>
              <a:t>Derived </a:t>
            </a:r>
            <a:r>
              <a:rPr lang="en-US" dirty="0" smtClean="0">
                <a:latin typeface="Tahoma" charset="0"/>
                <a:ea typeface="ＭＳ Ｐゴシック" charset="0"/>
                <a:cs typeface="ＭＳ Ｐゴシック" charset="0"/>
              </a:rPr>
              <a:t>“average” PCM </a:t>
            </a:r>
            <a:r>
              <a:rPr lang="en-US" dirty="0">
                <a:latin typeface="Tahoma" charset="0"/>
                <a:ea typeface="ＭＳ Ｐゴシック" charset="0"/>
                <a:cs typeface="ＭＳ Ｐゴシック" charset="0"/>
              </a:rPr>
              <a:t>parameters for F=</a:t>
            </a:r>
            <a:r>
              <a:rPr lang="en-US" dirty="0" smtClean="0">
                <a:latin typeface="Tahoma" charset="0"/>
                <a:ea typeface="ＭＳ Ｐゴシック" charset="0"/>
                <a:cs typeface="ＭＳ Ｐゴシック" charset="0"/>
              </a:rPr>
              <a:t>90nm</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450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082A579-E316-044F-805A-ED8A38B34982}" type="slidenum">
              <a:rPr lang="en-US" sz="1600">
                <a:solidFill>
                  <a:srgbClr val="000000"/>
                </a:solidFill>
                <a:latin typeface="Garamond" charset="0"/>
              </a:rPr>
              <a:pPr eaLnBrk="1" hangingPunct="1"/>
              <a:t>177</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84984"/>
            <a:ext cx="840105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1560" y="5301208"/>
            <a:ext cx="216024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 name="Rectangle 6"/>
          <p:cNvSpPr/>
          <p:nvPr/>
        </p:nvSpPr>
        <p:spPr>
          <a:xfrm>
            <a:off x="4876800" y="4199384"/>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 name="Rectangle 7"/>
          <p:cNvSpPr/>
          <p:nvPr/>
        </p:nvSpPr>
        <p:spPr>
          <a:xfrm>
            <a:off x="4876800" y="5775772"/>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31490625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152400"/>
            <a:ext cx="8915400" cy="1066800"/>
          </a:xfrm>
        </p:spPr>
        <p:txBody>
          <a:bodyPr/>
          <a:lstStyle/>
          <a:p>
            <a:r>
              <a:rPr lang="en-US" sz="3500">
                <a:solidFill>
                  <a:srgbClr val="006633"/>
                </a:solidFill>
                <a:latin typeface="Garamond" charset="0"/>
                <a:ea typeface="ＭＳ Ｐゴシック" charset="0"/>
                <a:cs typeface="ＭＳ Ｐゴシック" charset="0"/>
              </a:rPr>
              <a:t>Results: Naïve Replacement of DRAM with PCM</a:t>
            </a:r>
            <a:endParaRPr lang="en-US">
              <a:latin typeface="Garamond" charset="0"/>
              <a:ea typeface="ＭＳ Ｐゴシック" charset="0"/>
              <a:cs typeface="ＭＳ Ｐゴシック" charset="0"/>
            </a:endParaRPr>
          </a:p>
        </p:txBody>
      </p:sp>
      <p:sp>
        <p:nvSpPr>
          <p:cNvPr id="55299" name="Content Placeholder 2"/>
          <p:cNvSpPr>
            <a:spLocks noGrp="1"/>
          </p:cNvSpPr>
          <p:nvPr>
            <p:ph idx="1"/>
          </p:nvPr>
        </p:nvSpPr>
        <p:spPr>
          <a:xfrm>
            <a:off x="228600" y="996950"/>
            <a:ext cx="8915400" cy="5194300"/>
          </a:xfrm>
        </p:spPr>
        <p:txBody>
          <a:bodyPr/>
          <a:lstStyle/>
          <a:p>
            <a:r>
              <a:rPr lang="en-US" sz="2200" dirty="0">
                <a:latin typeface="Tahoma" charset="0"/>
                <a:ea typeface="ＭＳ Ｐゴシック" charset="0"/>
                <a:cs typeface="ＭＳ Ｐゴシック" charset="0"/>
              </a:rPr>
              <a:t>Replace DRAM with PCM in a 4-core, 4MB L2 system</a:t>
            </a:r>
          </a:p>
          <a:p>
            <a:r>
              <a:rPr lang="en-US" sz="2200" dirty="0">
                <a:latin typeface="Tahoma" charset="0"/>
                <a:ea typeface="ＭＳ Ｐゴシック" charset="0"/>
                <a:cs typeface="ＭＳ Ｐゴシック" charset="0"/>
              </a:rPr>
              <a:t>PCM organized the same as DRAM: row buffers, banks, peripherals</a:t>
            </a:r>
          </a:p>
          <a:p>
            <a:r>
              <a:rPr lang="en-US" sz="2200" dirty="0">
                <a:solidFill>
                  <a:srgbClr val="FF0000"/>
                </a:solidFill>
                <a:latin typeface="Tahoma" charset="0"/>
                <a:ea typeface="ＭＳ Ｐゴシック" charset="0"/>
                <a:cs typeface="ＭＳ Ｐゴシック" charset="0"/>
              </a:rPr>
              <a:t>1.6x delay, 2.2x energy, 500-hour average lifetime</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Lee, </a:t>
            </a:r>
            <a:r>
              <a:rPr lang="en-US" sz="2200" dirty="0" err="1">
                <a:latin typeface="Tahoma" charset="0"/>
                <a:ea typeface="ＭＳ Ｐゴシック" charset="0"/>
                <a:cs typeface="ＭＳ Ｐゴシック" charset="0"/>
              </a:rPr>
              <a:t>Ipek</a:t>
            </a:r>
            <a:r>
              <a:rPr lang="en-US" sz="2200" dirty="0">
                <a:latin typeface="Tahoma" charset="0"/>
                <a:ea typeface="ＭＳ Ｐゴシック" charset="0"/>
                <a:cs typeface="ＭＳ Ｐゴシック" charset="0"/>
              </a:rPr>
              <a:t>, Mutlu, Burger, </a:t>
            </a:r>
            <a:r>
              <a:rPr lang="ja-JP" altLang="en-US" sz="2200" dirty="0">
                <a:latin typeface="Tahoma" charset="0"/>
                <a:ea typeface="ＭＳ Ｐゴシック" charset="0"/>
                <a:cs typeface="ＭＳ Ｐゴシック" charset="0"/>
              </a:rPr>
              <a:t>“</a:t>
            </a:r>
            <a:r>
              <a:rPr lang="en-US" sz="2200" dirty="0">
                <a:solidFill>
                  <a:srgbClr val="0000FF"/>
                </a:solidFill>
                <a:latin typeface="Tahoma" charset="0"/>
                <a:ea typeface="ＭＳ Ｐゴシック" charset="0"/>
                <a:cs typeface="ＭＳ Ｐゴシック" charset="0"/>
              </a:rPr>
              <a:t>Architecting Phase Change Memory as a Scalable DRAM Alternative</a:t>
            </a:r>
            <a:r>
              <a:rPr lang="en-US" sz="2200" dirty="0">
                <a:latin typeface="Tahoma" charset="0"/>
                <a:ea typeface="ＭＳ Ｐゴシック" charset="0"/>
                <a:cs typeface="ＭＳ Ｐゴシック" charset="0"/>
              </a:rPr>
              <a:t>,</a:t>
            </a:r>
            <a:r>
              <a:rPr lang="ja-JP" altLang="en-US" sz="2200" dirty="0">
                <a:latin typeface="Tahoma" charset="0"/>
                <a:ea typeface="ＭＳ Ｐゴシック" charset="0"/>
                <a:cs typeface="ＭＳ Ｐゴシック" charset="0"/>
              </a:rPr>
              <a:t>”</a:t>
            </a:r>
            <a:r>
              <a:rPr lang="en-US" sz="2200" dirty="0">
                <a:latin typeface="Tahoma" charset="0"/>
                <a:ea typeface="ＭＳ Ｐゴシック" charset="0"/>
                <a:cs typeface="ＭＳ Ｐゴシック" charset="0"/>
              </a:rPr>
              <a:t> ISCA 2009.</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553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05DDA85-8629-3848-BCAD-65B9EC188183}" type="slidenum">
              <a:rPr lang="en-US" sz="1600">
                <a:solidFill>
                  <a:srgbClr val="000000"/>
                </a:solidFill>
                <a:latin typeface="Garamond" charset="0"/>
              </a:rPr>
              <a:pPr eaLnBrk="1" hangingPunct="1"/>
              <a:t>178</a:t>
            </a:fld>
            <a:endParaRPr lang="en-US" sz="1600">
              <a:solidFill>
                <a:srgbClr val="000000"/>
              </a:solidFill>
              <a:latin typeface="Garamond" charset="0"/>
            </a:endParaRPr>
          </a:p>
        </p:txBody>
      </p:sp>
      <p:pic>
        <p:nvPicPr>
          <p:cNvPr id="5530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362200"/>
            <a:ext cx="828040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6917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Architecting PCM to Mitigate Shortcomings</a:t>
            </a:r>
          </a:p>
        </p:txBody>
      </p:sp>
      <p:sp>
        <p:nvSpPr>
          <p:cNvPr id="56323"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Idea 1: Use </a:t>
            </a:r>
            <a:r>
              <a:rPr lang="en-US" dirty="0" smtClean="0">
                <a:latin typeface="Tahoma" charset="0"/>
                <a:ea typeface="ＭＳ Ｐゴシック" charset="0"/>
                <a:cs typeface="ＭＳ Ｐゴシック" charset="0"/>
              </a:rPr>
              <a:t>multiple narrow </a:t>
            </a:r>
            <a:r>
              <a:rPr lang="en-US" dirty="0">
                <a:latin typeface="Tahoma" charset="0"/>
                <a:ea typeface="ＭＳ Ｐゴシック" charset="0"/>
                <a:cs typeface="ＭＳ Ｐゴシック" charset="0"/>
              </a:rPr>
              <a:t>row buffers in each PCM chip</a:t>
            </a:r>
          </a:p>
          <a:p>
            <a:pPr marL="695325" lvl="2" indent="-342900">
              <a:buFont typeface="Wingdings" charset="0"/>
              <a:buNone/>
            </a:pPr>
            <a:r>
              <a:rPr lang="en-US" sz="2200" dirty="0" smtClean="0">
                <a:latin typeface="Tahoma" charset="0"/>
                <a:ea typeface="ＭＳ Ｐゴシック" charset="0"/>
                <a:sym typeface="Wingdings" charset="0"/>
              </a:rPr>
              <a:t> </a:t>
            </a:r>
            <a:r>
              <a:rPr lang="en-US" sz="2200" dirty="0">
                <a:latin typeface="Tahoma" charset="0"/>
                <a:ea typeface="ＭＳ Ｐゴシック" charset="0"/>
              </a:rPr>
              <a:t>Reduces array reads/writes </a:t>
            </a:r>
            <a:r>
              <a:rPr lang="en-US" sz="2200" dirty="0">
                <a:latin typeface="Tahoma" charset="0"/>
                <a:ea typeface="ＭＳ Ｐゴシック" charset="0"/>
                <a:sym typeface="Wingdings" charset="0"/>
              </a:rPr>
              <a:t> better endurance, latency, energy</a:t>
            </a:r>
            <a:endParaRPr lang="en-US" dirty="0">
              <a:latin typeface="Tahoma" charset="0"/>
              <a:ea typeface="ＭＳ Ｐゴシック" charset="0"/>
            </a:endParaRPr>
          </a:p>
          <a:p>
            <a:pPr lvl="1"/>
            <a:endParaRPr lang="en-US" dirty="0">
              <a:latin typeface="Tahoma" charset="0"/>
              <a:ea typeface="ＭＳ Ｐゴシック" charset="0"/>
              <a:sym typeface="Wingdings" charset="0"/>
            </a:endParaRPr>
          </a:p>
          <a:p>
            <a:r>
              <a:rPr lang="en-US" dirty="0">
                <a:latin typeface="Tahoma" charset="0"/>
                <a:ea typeface="ＭＳ Ｐゴシック" charset="0"/>
                <a:cs typeface="ＭＳ Ｐゴシック" charset="0"/>
                <a:sym typeface="Wingdings" charset="0"/>
              </a:rPr>
              <a:t>Idea </a:t>
            </a:r>
            <a:r>
              <a:rPr lang="en-US" dirty="0" smtClean="0">
                <a:latin typeface="Tahoma" charset="0"/>
                <a:ea typeface="ＭＳ Ｐゴシック" charset="0"/>
                <a:cs typeface="ＭＳ Ｐゴシック" charset="0"/>
                <a:sym typeface="Wingdings" charset="0"/>
              </a:rPr>
              <a:t>2: </a:t>
            </a:r>
            <a:r>
              <a:rPr lang="en-US" dirty="0">
                <a:latin typeface="Tahoma" charset="0"/>
                <a:ea typeface="ＭＳ Ｐゴシック" charset="0"/>
                <a:cs typeface="ＭＳ Ｐゴシック" charset="0"/>
                <a:sym typeface="Wingdings" charset="0"/>
              </a:rPr>
              <a:t>Write into array at</a:t>
            </a:r>
          </a:p>
          <a:p>
            <a:pPr>
              <a:buFont typeface="Wingdings" charset="0"/>
              <a:buNone/>
            </a:pPr>
            <a:r>
              <a:rPr lang="en-US" dirty="0">
                <a:latin typeface="Tahoma" charset="0"/>
                <a:ea typeface="ＭＳ Ｐゴシック" charset="0"/>
                <a:cs typeface="ＭＳ Ｐゴシック" charset="0"/>
                <a:sym typeface="Wingdings" charset="0"/>
              </a:rPr>
              <a:t>    cache block or word </a:t>
            </a:r>
          </a:p>
          <a:p>
            <a:pPr>
              <a:buFont typeface="Wingdings" charset="0"/>
              <a:buNone/>
            </a:pPr>
            <a:r>
              <a:rPr lang="en-US" dirty="0">
                <a:latin typeface="Tahoma" charset="0"/>
                <a:ea typeface="ＭＳ Ｐゴシック" charset="0"/>
                <a:cs typeface="ＭＳ Ｐゴシック" charset="0"/>
                <a:sym typeface="Wingdings" charset="0"/>
              </a:rPr>
              <a:t>    granularity</a:t>
            </a:r>
          </a:p>
          <a:p>
            <a:pPr>
              <a:buFont typeface="Wingdings" charset="0"/>
              <a:buNone/>
            </a:pPr>
            <a:r>
              <a:rPr lang="en-US" sz="2200" dirty="0">
                <a:latin typeface="Tahoma" charset="0"/>
                <a:ea typeface="ＭＳ Ｐゴシック" charset="0"/>
                <a:cs typeface="ＭＳ Ｐゴシック" charset="0"/>
                <a:sym typeface="Wingdings" charset="0"/>
              </a:rPr>
              <a:t>	 Reduces unnecessary wear	 </a:t>
            </a:r>
            <a:endParaRPr lang="en-US" sz="2200" dirty="0">
              <a:latin typeface="Tahoma" charset="0"/>
              <a:ea typeface="ＭＳ Ｐゴシック" charset="0"/>
              <a:cs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563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C7187ED-11D3-4F44-9645-0E823415E70E}" type="slidenum">
              <a:rPr lang="en-US" sz="1600">
                <a:solidFill>
                  <a:srgbClr val="000000"/>
                </a:solidFill>
                <a:latin typeface="Garamond" charset="0"/>
              </a:rPr>
              <a:pPr eaLnBrk="1" hangingPunct="1"/>
              <a:t>179</a:t>
            </a:fld>
            <a:endParaRPr lang="en-US" sz="1600">
              <a:solidFill>
                <a:srgbClr val="000000"/>
              </a:solidFill>
              <a:latin typeface="Garamond" charset="0"/>
            </a:endParaRPr>
          </a:p>
        </p:txBody>
      </p:sp>
      <p:pic>
        <p:nvPicPr>
          <p:cNvPr id="5632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44196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55"/>
          <p:cNvSpPr txBox="1">
            <a:spLocks noChangeArrowheads="1"/>
          </p:cNvSpPr>
          <p:nvPr/>
        </p:nvSpPr>
        <p:spPr bwMode="auto">
          <a:xfrm>
            <a:off x="5105400" y="32004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DRAM</a:t>
            </a:r>
          </a:p>
        </p:txBody>
      </p:sp>
      <p:sp>
        <p:nvSpPr>
          <p:cNvPr id="56327" name="Text Box 55"/>
          <p:cNvSpPr txBox="1">
            <a:spLocks noChangeArrowheads="1"/>
          </p:cNvSpPr>
          <p:nvPr/>
        </p:nvSpPr>
        <p:spPr bwMode="auto">
          <a:xfrm>
            <a:off x="7742238" y="3195638"/>
            <a:ext cx="868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PCM</a:t>
            </a:r>
          </a:p>
        </p:txBody>
      </p:sp>
    </p:spTree>
    <p:extLst>
      <p:ext uri="{BB962C8B-B14F-4D97-AF65-F5344CB8AC3E}">
        <p14:creationId xmlns:p14="http://schemas.microsoft.com/office/powerpoint/2010/main" val="38289756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latin typeface="Garamond" charset="0"/>
              </a:rPr>
              <a:t>Refresh Today: Auto Refresh</a:t>
            </a:r>
            <a:endParaRPr lang="en-US" dirty="0">
              <a:latin typeface="Garamond"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FF3CC74-56D5-CB41-BAF3-FF115739830F}" type="slidenum">
              <a:rPr lang="en-US">
                <a:latin typeface="Garamond" charset="0"/>
              </a:rPr>
              <a:pPr eaLnBrk="1" hangingPunct="1"/>
              <a:t>18</a:t>
            </a:fld>
            <a:endParaRPr lang="en-US">
              <a:latin typeface="Garamond" charset="0"/>
            </a:endParaRPr>
          </a:p>
        </p:txBody>
      </p:sp>
      <p:sp>
        <p:nvSpPr>
          <p:cNvPr id="9220" name="Rectangle 4"/>
          <p:cNvSpPr>
            <a:spLocks noChangeArrowheads="1"/>
          </p:cNvSpPr>
          <p:nvPr/>
        </p:nvSpPr>
        <p:spPr bwMode="auto">
          <a:xfrm>
            <a:off x="612775" y="12731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1" name="Rectangle 63"/>
          <p:cNvSpPr>
            <a:spLocks noChangeArrowheads="1"/>
          </p:cNvSpPr>
          <p:nvPr/>
        </p:nvSpPr>
        <p:spPr bwMode="auto">
          <a:xfrm>
            <a:off x="612775" y="38909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2" name="Text Box 69"/>
          <p:cNvSpPr txBox="1">
            <a:spLocks noChangeArrowheads="1"/>
          </p:cNvSpPr>
          <p:nvPr/>
        </p:nvSpPr>
        <p:spPr bwMode="auto">
          <a:xfrm>
            <a:off x="842963" y="92710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Columns</a:t>
            </a:r>
          </a:p>
        </p:txBody>
      </p:sp>
      <p:sp>
        <p:nvSpPr>
          <p:cNvPr id="9223" name="Text Box 70"/>
          <p:cNvSpPr txBox="1">
            <a:spLocks noChangeArrowheads="1"/>
          </p:cNvSpPr>
          <p:nvPr/>
        </p:nvSpPr>
        <p:spPr bwMode="auto">
          <a:xfrm rot="5400000">
            <a:off x="2010569" y="2267744"/>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Rows</a:t>
            </a:r>
          </a:p>
        </p:txBody>
      </p:sp>
      <p:sp>
        <p:nvSpPr>
          <p:cNvPr id="9224" name="Line 13"/>
          <p:cNvSpPr>
            <a:spLocks noChangeShapeType="1"/>
          </p:cNvSpPr>
          <p:nvPr/>
        </p:nvSpPr>
        <p:spPr bwMode="auto">
          <a:xfrm>
            <a:off x="1412875" y="3527425"/>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5" name="Line 5"/>
          <p:cNvSpPr>
            <a:spLocks noChangeShapeType="1"/>
          </p:cNvSpPr>
          <p:nvPr/>
        </p:nvSpPr>
        <p:spPr bwMode="auto">
          <a:xfrm>
            <a:off x="611188" y="15557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Line 6"/>
          <p:cNvSpPr>
            <a:spLocks noChangeShapeType="1"/>
          </p:cNvSpPr>
          <p:nvPr/>
        </p:nvSpPr>
        <p:spPr bwMode="auto">
          <a:xfrm>
            <a:off x="611188" y="18430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27" name="Line 7"/>
          <p:cNvSpPr>
            <a:spLocks noChangeShapeType="1"/>
          </p:cNvSpPr>
          <p:nvPr/>
        </p:nvSpPr>
        <p:spPr bwMode="auto">
          <a:xfrm>
            <a:off x="611188" y="213201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28" name="Line 8"/>
          <p:cNvSpPr>
            <a:spLocks noChangeShapeType="1"/>
          </p:cNvSpPr>
          <p:nvPr/>
        </p:nvSpPr>
        <p:spPr bwMode="auto">
          <a:xfrm>
            <a:off x="611188" y="24193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29" name="Line 9"/>
          <p:cNvSpPr>
            <a:spLocks noChangeShapeType="1"/>
          </p:cNvSpPr>
          <p:nvPr/>
        </p:nvSpPr>
        <p:spPr bwMode="auto">
          <a:xfrm>
            <a:off x="611188" y="27066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30" name="Line 10"/>
          <p:cNvSpPr>
            <a:spLocks noChangeShapeType="1"/>
          </p:cNvSpPr>
          <p:nvPr/>
        </p:nvSpPr>
        <p:spPr bwMode="auto">
          <a:xfrm>
            <a:off x="611188" y="299561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31" name="Line 20"/>
          <p:cNvSpPr>
            <a:spLocks noChangeShapeType="1"/>
          </p:cNvSpPr>
          <p:nvPr/>
        </p:nvSpPr>
        <p:spPr bwMode="auto">
          <a:xfrm>
            <a:off x="841375"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32" name="Line 21"/>
          <p:cNvSpPr>
            <a:spLocks noChangeShapeType="1"/>
          </p:cNvSpPr>
          <p:nvPr/>
        </p:nvSpPr>
        <p:spPr bwMode="auto">
          <a:xfrm>
            <a:off x="1071563"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33" name="Line 22"/>
          <p:cNvSpPr>
            <a:spLocks noChangeShapeType="1"/>
          </p:cNvSpPr>
          <p:nvPr/>
        </p:nvSpPr>
        <p:spPr bwMode="auto">
          <a:xfrm>
            <a:off x="1303338"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34" name="Line 23"/>
          <p:cNvSpPr>
            <a:spLocks noChangeShapeType="1"/>
          </p:cNvSpPr>
          <p:nvPr/>
        </p:nvSpPr>
        <p:spPr bwMode="auto">
          <a:xfrm>
            <a:off x="1533525"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35" name="Line 24"/>
          <p:cNvSpPr>
            <a:spLocks noChangeShapeType="1"/>
          </p:cNvSpPr>
          <p:nvPr/>
        </p:nvSpPr>
        <p:spPr bwMode="auto">
          <a:xfrm>
            <a:off x="1763713"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36" name="Line 25"/>
          <p:cNvSpPr>
            <a:spLocks noChangeShapeType="1"/>
          </p:cNvSpPr>
          <p:nvPr/>
        </p:nvSpPr>
        <p:spPr bwMode="auto">
          <a:xfrm>
            <a:off x="1993900"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37" name="Line 26"/>
          <p:cNvSpPr>
            <a:spLocks noChangeShapeType="1"/>
          </p:cNvSpPr>
          <p:nvPr/>
        </p:nvSpPr>
        <p:spPr bwMode="auto">
          <a:xfrm>
            <a:off x="611188" y="32607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38" name="Text Box 14"/>
          <p:cNvSpPr txBox="1">
            <a:spLocks noChangeArrowheads="1"/>
          </p:cNvSpPr>
          <p:nvPr/>
        </p:nvSpPr>
        <p:spPr bwMode="auto">
          <a:xfrm>
            <a:off x="804863" y="3857625"/>
            <a:ext cx="131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Row Buffer</a:t>
            </a:r>
          </a:p>
        </p:txBody>
      </p:sp>
      <p:sp>
        <p:nvSpPr>
          <p:cNvPr id="9239" name="Rectangle 23"/>
          <p:cNvSpPr>
            <a:spLocks noChangeArrowheads="1"/>
          </p:cNvSpPr>
          <p:nvPr/>
        </p:nvSpPr>
        <p:spPr bwMode="auto">
          <a:xfrm>
            <a:off x="2687638" y="12731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40" name="Rectangle 63"/>
          <p:cNvSpPr>
            <a:spLocks noChangeArrowheads="1"/>
          </p:cNvSpPr>
          <p:nvPr/>
        </p:nvSpPr>
        <p:spPr bwMode="auto">
          <a:xfrm>
            <a:off x="2687638" y="38909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41" name="Line 13"/>
          <p:cNvSpPr>
            <a:spLocks noChangeShapeType="1"/>
          </p:cNvSpPr>
          <p:nvPr/>
        </p:nvSpPr>
        <p:spPr bwMode="auto">
          <a:xfrm>
            <a:off x="3487738" y="3527425"/>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2" name="Rectangle 42"/>
          <p:cNvSpPr>
            <a:spLocks noChangeArrowheads="1"/>
          </p:cNvSpPr>
          <p:nvPr/>
        </p:nvSpPr>
        <p:spPr bwMode="auto">
          <a:xfrm>
            <a:off x="4802188" y="1268413"/>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43" name="Rectangle 63"/>
          <p:cNvSpPr>
            <a:spLocks noChangeArrowheads="1"/>
          </p:cNvSpPr>
          <p:nvPr/>
        </p:nvSpPr>
        <p:spPr bwMode="auto">
          <a:xfrm>
            <a:off x="4802188" y="3886200"/>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44" name="Line 13"/>
          <p:cNvSpPr>
            <a:spLocks noChangeShapeType="1"/>
          </p:cNvSpPr>
          <p:nvPr/>
        </p:nvSpPr>
        <p:spPr bwMode="auto">
          <a:xfrm>
            <a:off x="5602288" y="3522663"/>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5" name="Rectangle 61"/>
          <p:cNvSpPr>
            <a:spLocks noChangeArrowheads="1"/>
          </p:cNvSpPr>
          <p:nvPr/>
        </p:nvSpPr>
        <p:spPr bwMode="auto">
          <a:xfrm>
            <a:off x="6842125" y="12604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46" name="Rectangle 63"/>
          <p:cNvSpPr>
            <a:spLocks noChangeArrowheads="1"/>
          </p:cNvSpPr>
          <p:nvPr/>
        </p:nvSpPr>
        <p:spPr bwMode="auto">
          <a:xfrm>
            <a:off x="6842125" y="38782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47" name="Line 13"/>
          <p:cNvSpPr>
            <a:spLocks noChangeShapeType="1"/>
          </p:cNvSpPr>
          <p:nvPr/>
        </p:nvSpPr>
        <p:spPr bwMode="auto">
          <a:xfrm>
            <a:off x="7642225" y="3514725"/>
            <a:ext cx="0" cy="3667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8" name="Line 13"/>
          <p:cNvSpPr>
            <a:spLocks noChangeShapeType="1"/>
          </p:cNvSpPr>
          <p:nvPr/>
        </p:nvSpPr>
        <p:spPr bwMode="auto">
          <a:xfrm>
            <a:off x="1428750" y="417830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9" name="Line 13"/>
          <p:cNvSpPr>
            <a:spLocks noChangeShapeType="1"/>
          </p:cNvSpPr>
          <p:nvPr/>
        </p:nvSpPr>
        <p:spPr bwMode="auto">
          <a:xfrm>
            <a:off x="3503613" y="417830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0" name="Line 13"/>
          <p:cNvSpPr>
            <a:spLocks noChangeShapeType="1"/>
          </p:cNvSpPr>
          <p:nvPr/>
        </p:nvSpPr>
        <p:spPr bwMode="auto">
          <a:xfrm>
            <a:off x="5618163" y="417353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1" name="Line 13"/>
          <p:cNvSpPr>
            <a:spLocks noChangeShapeType="1"/>
          </p:cNvSpPr>
          <p:nvPr/>
        </p:nvSpPr>
        <p:spPr bwMode="auto">
          <a:xfrm>
            <a:off x="7658100" y="416718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2" name="Line 40"/>
          <p:cNvSpPr>
            <a:spLocks noChangeShapeType="1"/>
          </p:cNvSpPr>
          <p:nvPr/>
        </p:nvSpPr>
        <p:spPr bwMode="auto">
          <a:xfrm>
            <a:off x="1371600" y="4738688"/>
            <a:ext cx="63087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3" name="Line 13"/>
          <p:cNvSpPr>
            <a:spLocks noChangeShapeType="1"/>
          </p:cNvSpPr>
          <p:nvPr/>
        </p:nvSpPr>
        <p:spPr bwMode="auto">
          <a:xfrm>
            <a:off x="4629150" y="473868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4" name="Rectangle 63"/>
          <p:cNvSpPr>
            <a:spLocks noChangeArrowheads="1"/>
          </p:cNvSpPr>
          <p:nvPr/>
        </p:nvSpPr>
        <p:spPr bwMode="auto">
          <a:xfrm>
            <a:off x="2686050" y="5314950"/>
            <a:ext cx="3714750" cy="628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55" name="Text Box 14"/>
          <p:cNvSpPr txBox="1">
            <a:spLocks noChangeArrowheads="1"/>
          </p:cNvSpPr>
          <p:nvPr/>
        </p:nvSpPr>
        <p:spPr bwMode="auto">
          <a:xfrm>
            <a:off x="3371850" y="5429250"/>
            <a:ext cx="250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DRAM CONTROLLER</a:t>
            </a:r>
          </a:p>
        </p:txBody>
      </p:sp>
      <p:sp>
        <p:nvSpPr>
          <p:cNvPr id="9256" name="Text Box 14"/>
          <p:cNvSpPr txBox="1">
            <a:spLocks noChangeArrowheads="1"/>
          </p:cNvSpPr>
          <p:nvPr/>
        </p:nvSpPr>
        <p:spPr bwMode="auto">
          <a:xfrm>
            <a:off x="7658100" y="4514850"/>
            <a:ext cx="1325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DRAM Bus</a:t>
            </a:r>
          </a:p>
        </p:txBody>
      </p:sp>
      <p:sp>
        <p:nvSpPr>
          <p:cNvPr id="9257" name="Text Box 14"/>
          <p:cNvSpPr txBox="1">
            <a:spLocks noChangeArrowheads="1"/>
          </p:cNvSpPr>
          <p:nvPr/>
        </p:nvSpPr>
        <p:spPr bwMode="auto">
          <a:xfrm>
            <a:off x="914400" y="2087563"/>
            <a:ext cx="10048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FF"/>
                </a:solidFill>
              </a:rPr>
              <a:t>BANK 0</a:t>
            </a:r>
          </a:p>
        </p:txBody>
      </p:sp>
      <p:sp>
        <p:nvSpPr>
          <p:cNvPr id="9258" name="Text Box 14"/>
          <p:cNvSpPr txBox="1">
            <a:spLocks noChangeArrowheads="1"/>
          </p:cNvSpPr>
          <p:nvPr/>
        </p:nvSpPr>
        <p:spPr bwMode="auto">
          <a:xfrm>
            <a:off x="3028950" y="2114550"/>
            <a:ext cx="10048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FF"/>
                </a:solidFill>
              </a:rPr>
              <a:t>BANK 1</a:t>
            </a:r>
          </a:p>
        </p:txBody>
      </p:sp>
      <p:sp>
        <p:nvSpPr>
          <p:cNvPr id="9259" name="Text Box 14"/>
          <p:cNvSpPr txBox="1">
            <a:spLocks noChangeArrowheads="1"/>
          </p:cNvSpPr>
          <p:nvPr/>
        </p:nvSpPr>
        <p:spPr bwMode="auto">
          <a:xfrm>
            <a:off x="5110163" y="2144713"/>
            <a:ext cx="10048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FF"/>
                </a:solidFill>
              </a:rPr>
              <a:t>BANK 2</a:t>
            </a:r>
          </a:p>
        </p:txBody>
      </p:sp>
      <p:sp>
        <p:nvSpPr>
          <p:cNvPr id="9260" name="Text Box 14"/>
          <p:cNvSpPr txBox="1">
            <a:spLocks noChangeArrowheads="1"/>
          </p:cNvSpPr>
          <p:nvPr/>
        </p:nvSpPr>
        <p:spPr bwMode="auto">
          <a:xfrm>
            <a:off x="7167563" y="2144713"/>
            <a:ext cx="10048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FF"/>
                </a:solidFill>
              </a:rPr>
              <a:t>BANK 3</a:t>
            </a:r>
          </a:p>
        </p:txBody>
      </p:sp>
      <p:sp>
        <p:nvSpPr>
          <p:cNvPr id="46" name="TextBox 45"/>
          <p:cNvSpPr txBox="1"/>
          <p:nvPr/>
        </p:nvSpPr>
        <p:spPr>
          <a:xfrm>
            <a:off x="179512" y="5445224"/>
            <a:ext cx="3384376" cy="923330"/>
          </a:xfrm>
          <a:prstGeom prst="rect">
            <a:avLst/>
          </a:prstGeom>
          <a:noFill/>
        </p:spPr>
        <p:txBody>
          <a:bodyPr wrap="square">
            <a:spAutoFit/>
          </a:bodyPr>
          <a:lstStyle/>
          <a:p>
            <a:pPr>
              <a:defRPr/>
            </a:pPr>
            <a:r>
              <a:rPr lang="en-US" dirty="0" smtClean="0">
                <a:solidFill>
                  <a:schemeClr val="tx2">
                    <a:lumMod val="75000"/>
                  </a:schemeClr>
                </a:solidFill>
              </a:rPr>
              <a:t>A batch of r</a:t>
            </a:r>
            <a:r>
              <a:rPr lang="en-US" dirty="0" smtClean="0">
                <a:solidFill>
                  <a:schemeClr val="tx2">
                    <a:lumMod val="75000"/>
                  </a:schemeClr>
                </a:solidFill>
                <a:ea typeface="+mn-ea"/>
              </a:rPr>
              <a:t>ows are </a:t>
            </a:r>
          </a:p>
          <a:p>
            <a:pPr>
              <a:defRPr/>
            </a:pPr>
            <a:r>
              <a:rPr lang="en-US" dirty="0" smtClean="0">
                <a:solidFill>
                  <a:schemeClr val="tx2">
                    <a:lumMod val="75000"/>
                  </a:schemeClr>
                </a:solidFill>
                <a:ea typeface="+mn-ea"/>
              </a:rPr>
              <a:t>periodically refreshed</a:t>
            </a:r>
          </a:p>
          <a:p>
            <a:pPr>
              <a:defRPr/>
            </a:pPr>
            <a:r>
              <a:rPr lang="en-US" dirty="0" smtClean="0">
                <a:solidFill>
                  <a:schemeClr val="tx2">
                    <a:lumMod val="75000"/>
                  </a:schemeClr>
                </a:solidFill>
              </a:rPr>
              <a:t>via the auto-refresh </a:t>
            </a:r>
            <a:r>
              <a:rPr lang="en-US" dirty="0" smtClean="0">
                <a:solidFill>
                  <a:schemeClr val="tx2">
                    <a:lumMod val="75000"/>
                  </a:schemeClr>
                </a:solidFill>
                <a:ea typeface="+mn-ea"/>
              </a:rPr>
              <a:t>command</a:t>
            </a:r>
            <a:endParaRPr lang="en-US" dirty="0">
              <a:solidFill>
                <a:schemeClr val="tx2">
                  <a:lumMod val="75000"/>
                </a:schemeClr>
              </a:solidFill>
              <a:ea typeface="+mn-ea"/>
            </a:endParaRPr>
          </a:p>
        </p:txBody>
      </p:sp>
    </p:spTree>
    <p:extLst>
      <p:ext uri="{BB962C8B-B14F-4D97-AF65-F5344CB8AC3E}">
        <p14:creationId xmlns:p14="http://schemas.microsoft.com/office/powerpoint/2010/main" val="2526005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Results: Architected PCM as Main Memory </a:t>
            </a:r>
          </a:p>
        </p:txBody>
      </p:sp>
      <p:sp>
        <p:nvSpPr>
          <p:cNvPr id="3" name="Content Placeholder 2"/>
          <p:cNvSpPr>
            <a:spLocks noGrp="1"/>
          </p:cNvSpPr>
          <p:nvPr>
            <p:ph idx="1"/>
          </p:nvPr>
        </p:nvSpPr>
        <p:spPr>
          <a:xfrm>
            <a:off x="228600" y="996950"/>
            <a:ext cx="8915400" cy="5194300"/>
          </a:xfrm>
        </p:spPr>
        <p:txBody>
          <a:bodyPr/>
          <a:lstStyle/>
          <a:p>
            <a:r>
              <a:rPr lang="en-US" sz="2200" dirty="0">
                <a:solidFill>
                  <a:srgbClr val="FF0000"/>
                </a:solidFill>
                <a:latin typeface="Tahoma" charset="0"/>
                <a:ea typeface="ＭＳ Ｐゴシック" charset="0"/>
                <a:cs typeface="ＭＳ Ｐゴシック" charset="0"/>
              </a:rPr>
              <a:t>1.2x delay, 1.0x energy, 5.6-year average lifetime</a:t>
            </a:r>
          </a:p>
          <a:p>
            <a:r>
              <a:rPr lang="en-US" sz="2200" dirty="0">
                <a:latin typeface="Tahoma" charset="0"/>
                <a:ea typeface="ＭＳ Ｐゴシック" charset="0"/>
                <a:cs typeface="ＭＳ Ｐゴシック" charset="0"/>
              </a:rPr>
              <a:t>Scaling improves energy, endurance, density</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sz="2100" dirty="0">
                <a:latin typeface="Tahoma" charset="0"/>
                <a:ea typeface="ＭＳ Ｐゴシック" charset="0"/>
                <a:cs typeface="ＭＳ Ｐゴシック" charset="0"/>
              </a:rPr>
              <a:t>Caveat 1: Worst-case lifetime is much shorter (no guarantees)</a:t>
            </a:r>
          </a:p>
          <a:p>
            <a:r>
              <a:rPr lang="en-US" sz="2100" dirty="0">
                <a:latin typeface="Tahoma" charset="0"/>
                <a:ea typeface="ＭＳ Ｐゴシック" charset="0"/>
                <a:cs typeface="ＭＳ Ｐゴシック" charset="0"/>
              </a:rPr>
              <a:t>Caveat 2: Intensive applications see large performance and energy </a:t>
            </a:r>
            <a:r>
              <a:rPr lang="en-US" sz="2100" dirty="0" smtClean="0">
                <a:latin typeface="Tahoma" charset="0"/>
                <a:ea typeface="ＭＳ Ｐゴシック" charset="0"/>
                <a:cs typeface="ＭＳ Ｐゴシック" charset="0"/>
              </a:rPr>
              <a:t>hits</a:t>
            </a:r>
          </a:p>
          <a:p>
            <a:r>
              <a:rPr lang="en-US" sz="2100" dirty="0" smtClean="0">
                <a:latin typeface="Tahoma" charset="0"/>
                <a:ea typeface="ＭＳ Ｐゴシック" charset="0"/>
                <a:cs typeface="ＭＳ Ｐゴシック" charset="0"/>
              </a:rPr>
              <a:t>Caveat 3: Optimistic PCM parameters?</a:t>
            </a:r>
            <a:endParaRPr lang="en-US" sz="2100" dirty="0">
              <a:latin typeface="Tahoma" charset="0"/>
              <a:ea typeface="ＭＳ Ｐゴシック" charset="0"/>
              <a:cs typeface="ＭＳ Ｐゴシック" charset="0"/>
            </a:endParaRPr>
          </a:p>
        </p:txBody>
      </p:sp>
      <p:sp>
        <p:nvSpPr>
          <p:cNvPr id="57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CCB8ED4-A500-C744-ACEF-D399903418A2}" type="slidenum">
              <a:rPr lang="en-US" sz="1600">
                <a:solidFill>
                  <a:srgbClr val="000000"/>
                </a:solidFill>
                <a:latin typeface="Garamond" charset="0"/>
              </a:rPr>
              <a:pPr eaLnBrk="1" hangingPunct="1"/>
              <a:t>180</a:t>
            </a:fld>
            <a:endParaRPr lang="en-US" sz="1600">
              <a:solidFill>
                <a:srgbClr val="000000"/>
              </a:solidFill>
              <a:latin typeface="Garamond" charset="0"/>
            </a:endParaRPr>
          </a:p>
        </p:txBody>
      </p:sp>
      <p:pic>
        <p:nvPicPr>
          <p:cNvPr id="5734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49450"/>
            <a:ext cx="83375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9574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1600" dirty="0" smtClean="0"/>
              <a:t>Meza, Chang, Yoon, Mutlu, Ranganathan, “</a:t>
            </a:r>
            <a:r>
              <a:rPr lang="en-US" sz="1600" dirty="0" smtClean="0">
                <a:solidFill>
                  <a:srgbClr val="0000FF"/>
                </a:solidFill>
              </a:rPr>
              <a:t>Enabling Efficient and Scalable Hybrid Memories</a:t>
            </a:r>
            <a:r>
              <a:rPr lang="en-US" sz="1600" dirty="0" smtClean="0"/>
              <a:t>,” IEEE Comp. Arch. Letters, 2012.</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437112"/>
            <a:ext cx="8161209" cy="1200328"/>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a:p>
            <a:pPr algn="ctr"/>
            <a:r>
              <a:rPr lang="en-US" sz="2400" dirty="0" smtClean="0">
                <a:solidFill>
                  <a:srgbClr val="000000"/>
                </a:solidFill>
                <a:latin typeface="Tahoma"/>
              </a:rPr>
              <a:t>(5-9 years of average lifetime)</a:t>
            </a:r>
          </a:p>
        </p:txBody>
      </p:sp>
    </p:spTree>
    <p:extLst>
      <p:ext uri="{BB962C8B-B14F-4D97-AF65-F5344CB8AC3E}">
        <p14:creationId xmlns:p14="http://schemas.microsoft.com/office/powerpoint/2010/main" val="39747986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Option: DRAM as a Cache for PCM</a:t>
            </a:r>
            <a:endParaRPr lang="en-US" dirty="0"/>
          </a:p>
        </p:txBody>
      </p:sp>
      <p:sp>
        <p:nvSpPr>
          <p:cNvPr id="3" name="Content Placeholder 2"/>
          <p:cNvSpPr>
            <a:spLocks noGrp="1"/>
          </p:cNvSpPr>
          <p:nvPr>
            <p:ph idx="1"/>
          </p:nvPr>
        </p:nvSpPr>
        <p:spPr/>
        <p:txBody>
          <a:bodyPr/>
          <a:lstStyle/>
          <a:p>
            <a:r>
              <a:rPr lang="en-US" dirty="0" smtClean="0"/>
              <a:t>PCM is main memory; DRAM caches memory rows/blocks</a:t>
            </a:r>
          </a:p>
          <a:p>
            <a:pPr lvl="1"/>
            <a:r>
              <a:rPr lang="en-US" dirty="0" smtClean="0"/>
              <a:t>Benefits: Reduced latency on DRAM cache hit; write filtering</a:t>
            </a:r>
          </a:p>
          <a:p>
            <a:r>
              <a:rPr lang="en-US" dirty="0" smtClean="0"/>
              <a:t>Memory controller hardware manages the DRAM cache</a:t>
            </a:r>
          </a:p>
          <a:p>
            <a:pPr lvl="1"/>
            <a:r>
              <a:rPr lang="en-US" dirty="0" smtClean="0"/>
              <a:t>Benefit: Eliminates system software overhead</a:t>
            </a:r>
          </a:p>
          <a:p>
            <a:endParaRPr lang="en-US" dirty="0" smtClean="0"/>
          </a:p>
          <a:p>
            <a:r>
              <a:rPr lang="en-US" dirty="0" smtClean="0"/>
              <a:t>Three issues:</a:t>
            </a:r>
          </a:p>
          <a:p>
            <a:pPr lvl="1"/>
            <a:r>
              <a:rPr lang="en-US" dirty="0" smtClean="0"/>
              <a:t>What data should be placed in DRAM versus kept in PCM?</a:t>
            </a:r>
          </a:p>
          <a:p>
            <a:pPr lvl="1"/>
            <a:r>
              <a:rPr lang="en-US" dirty="0" smtClean="0"/>
              <a:t>What is the granularity of data movement?</a:t>
            </a:r>
          </a:p>
          <a:p>
            <a:pPr lvl="1"/>
            <a:r>
              <a:rPr lang="en-US" dirty="0" smtClean="0"/>
              <a:t>How to design </a:t>
            </a:r>
            <a:r>
              <a:rPr lang="en-US" dirty="0"/>
              <a:t>a low-cost hardware</a:t>
            </a:r>
            <a:r>
              <a:rPr lang="en-US" dirty="0" smtClean="0"/>
              <a:t>-managed DRAM cache?</a:t>
            </a:r>
          </a:p>
          <a:p>
            <a:pPr lvl="1"/>
            <a:endParaRPr lang="en-US" dirty="0"/>
          </a:p>
          <a:p>
            <a:r>
              <a:rPr lang="en-US" dirty="0" smtClean="0"/>
              <a:t>Two idea directions:</a:t>
            </a:r>
          </a:p>
          <a:p>
            <a:pPr lvl="1"/>
            <a:r>
              <a:rPr lang="en-US" dirty="0" smtClean="0"/>
              <a:t>Locality-aware data placement </a:t>
            </a:r>
            <a:r>
              <a:rPr lang="en-US" sz="1600" b="1" dirty="0" smtClean="0">
                <a:solidFill>
                  <a:schemeClr val="tx2">
                    <a:lumMod val="75000"/>
                  </a:schemeClr>
                </a:solidFill>
              </a:rPr>
              <a:t>[Yoon+ , ICCD 2012]</a:t>
            </a:r>
          </a:p>
          <a:p>
            <a:pPr lvl="1"/>
            <a:r>
              <a:rPr lang="en-US" dirty="0" smtClean="0"/>
              <a:t>Cheap tag stores and dynamic granularity </a:t>
            </a:r>
            <a:r>
              <a:rPr lang="en-US" sz="1600" b="1" dirty="0" smtClean="0">
                <a:solidFill>
                  <a:srgbClr val="004D26"/>
                </a:solidFill>
              </a:rPr>
              <a:t>[Meza+, IEEE CAL 2012]</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182</a:t>
            </a:fld>
            <a:endParaRPr lang="en-US" dirty="0"/>
          </a:p>
        </p:txBody>
      </p:sp>
    </p:spTree>
    <p:extLst>
      <p:ext uri="{BB962C8B-B14F-4D97-AF65-F5344CB8AC3E}">
        <p14:creationId xmlns:p14="http://schemas.microsoft.com/office/powerpoint/2010/main" val="13780204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600" dirty="0" smtClean="0"/>
              <a:t>DRAM vs. PCM: An Observation</a:t>
            </a:r>
            <a:endParaRPr lang="en-US" sz="3600" dirty="0"/>
          </a:p>
        </p:txBody>
      </p:sp>
      <p:sp>
        <p:nvSpPr>
          <p:cNvPr id="3" name="Content Placeholder 2"/>
          <p:cNvSpPr>
            <a:spLocks noGrp="1"/>
          </p:cNvSpPr>
          <p:nvPr>
            <p:ph idx="1"/>
          </p:nvPr>
        </p:nvSpPr>
        <p:spPr>
          <a:xfrm>
            <a:off x="228600" y="997527"/>
            <a:ext cx="8915400" cy="5193723"/>
          </a:xfrm>
        </p:spPr>
        <p:txBody>
          <a:bodyPr/>
          <a:lstStyle/>
          <a:p>
            <a:r>
              <a:rPr lang="en-US" sz="2200" dirty="0" smtClean="0">
                <a:sym typeface="Wingdings" charset="0"/>
              </a:rPr>
              <a:t>Row buffers are the same in DRAM and PCM</a:t>
            </a:r>
          </a:p>
          <a:p>
            <a:r>
              <a:rPr lang="en-US" sz="2200" dirty="0" smtClean="0"/>
              <a:t>Row </a:t>
            </a:r>
            <a:r>
              <a:rPr lang="en-US" sz="2200" dirty="0"/>
              <a:t>buffer </a:t>
            </a:r>
            <a:r>
              <a:rPr lang="en-US" sz="2200" dirty="0">
                <a:solidFill>
                  <a:srgbClr val="0000FF"/>
                </a:solidFill>
              </a:rPr>
              <a:t>hit</a:t>
            </a:r>
            <a:r>
              <a:rPr lang="en-US" sz="2200" dirty="0">
                <a:solidFill>
                  <a:srgbClr val="008000"/>
                </a:solidFill>
              </a:rPr>
              <a:t> </a:t>
            </a:r>
            <a:r>
              <a:rPr lang="en-US" sz="2200" dirty="0"/>
              <a:t>latency </a:t>
            </a:r>
            <a:r>
              <a:rPr lang="en-US" sz="2200" b="1" dirty="0">
                <a:solidFill>
                  <a:srgbClr val="0000FF"/>
                </a:solidFill>
              </a:rPr>
              <a:t>same</a:t>
            </a:r>
            <a:r>
              <a:rPr lang="en-US" sz="2200" dirty="0">
                <a:solidFill>
                  <a:srgbClr val="0000FF"/>
                </a:solidFill>
              </a:rPr>
              <a:t> </a:t>
            </a:r>
            <a:r>
              <a:rPr lang="en-US" sz="2200" dirty="0"/>
              <a:t>in DRAM and </a:t>
            </a:r>
            <a:r>
              <a:rPr lang="en-US" sz="2200" dirty="0" smtClean="0"/>
              <a:t>PCM</a:t>
            </a:r>
          </a:p>
          <a:p>
            <a:r>
              <a:rPr lang="en-US" sz="2200" dirty="0" smtClean="0"/>
              <a:t>Row </a:t>
            </a:r>
            <a:r>
              <a:rPr lang="en-US" sz="2200" dirty="0"/>
              <a:t>buffer </a:t>
            </a:r>
            <a:r>
              <a:rPr lang="en-US" sz="2200" dirty="0">
                <a:solidFill>
                  <a:srgbClr val="FF0000"/>
                </a:solidFill>
              </a:rPr>
              <a:t>miss </a:t>
            </a:r>
            <a:r>
              <a:rPr lang="en-US" sz="2200" dirty="0"/>
              <a:t>latency </a:t>
            </a:r>
            <a:r>
              <a:rPr lang="en-US" sz="2200" b="1" dirty="0">
                <a:solidFill>
                  <a:srgbClr val="FF0000"/>
                </a:solidFill>
              </a:rPr>
              <a:t>small </a:t>
            </a:r>
            <a:r>
              <a:rPr lang="en-US" sz="2200" dirty="0"/>
              <a:t>in </a:t>
            </a:r>
            <a:r>
              <a:rPr lang="en-US" sz="2200" dirty="0" smtClean="0"/>
              <a:t>DRAM, </a:t>
            </a:r>
            <a:r>
              <a:rPr lang="en-US" sz="2200" b="1" dirty="0" smtClean="0">
                <a:solidFill>
                  <a:srgbClr val="FF0000"/>
                </a:solidFill>
              </a:rPr>
              <a:t>large </a:t>
            </a:r>
            <a:r>
              <a:rPr lang="en-US" sz="2200" dirty="0"/>
              <a:t>in PCM</a:t>
            </a:r>
          </a:p>
          <a:p>
            <a:endParaRPr lang="en-US" sz="2200" dirty="0">
              <a:latin typeface="Tahoma" charset="0"/>
              <a:sym typeface="Wingdings" charset="0"/>
            </a:endParaRPr>
          </a:p>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smtClean="0"/>
          </a:p>
          <a:p>
            <a:pPr marL="0" indent="0">
              <a:buNone/>
            </a:pPr>
            <a:endParaRPr lang="en-US" sz="2000" dirty="0"/>
          </a:p>
          <a:p>
            <a:r>
              <a:rPr lang="en-US" sz="2200" dirty="0" smtClean="0"/>
              <a:t>Accessing the row buffer in PCM is fast</a:t>
            </a:r>
          </a:p>
          <a:p>
            <a:r>
              <a:rPr lang="en-US" sz="2200" dirty="0" smtClean="0"/>
              <a:t>What incurs high latency is the PCM array access </a:t>
            </a:r>
            <a:r>
              <a:rPr lang="en-US" sz="2200" dirty="0" smtClean="0">
                <a:sym typeface="Wingdings"/>
              </a:rPr>
              <a:t> avoid this</a:t>
            </a:r>
            <a:endParaRPr lang="en-US" sz="2200"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183</a:t>
            </a:fld>
            <a:endParaRPr lang="en-US" dirty="0"/>
          </a:p>
        </p:txBody>
      </p:sp>
      <p:sp>
        <p:nvSpPr>
          <p:cNvPr id="5" name="Rectangle 4"/>
          <p:cNvSpPr/>
          <p:nvPr/>
        </p:nvSpPr>
        <p:spPr>
          <a:xfrm>
            <a:off x="3720290" y="2348880"/>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6" name="Rectangle 5"/>
          <p:cNvSpPr/>
          <p:nvPr/>
        </p:nvSpPr>
        <p:spPr>
          <a:xfrm>
            <a:off x="3720290" y="3343211"/>
            <a:ext cx="792087"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err="1" smtClean="0">
                <a:solidFill>
                  <a:srgbClr val="000000"/>
                </a:solidFill>
                <a:latin typeface="Tahoma"/>
              </a:rPr>
              <a:t>DRAMCtrl</a:t>
            </a:r>
            <a:endParaRPr lang="en-US" dirty="0">
              <a:solidFill>
                <a:srgbClr val="000000"/>
              </a:solidFill>
              <a:latin typeface="Tahoma"/>
            </a:endParaRPr>
          </a:p>
        </p:txBody>
      </p:sp>
      <p:sp>
        <p:nvSpPr>
          <p:cNvPr id="12" name="Rectangle 11"/>
          <p:cNvSpPr/>
          <p:nvPr/>
        </p:nvSpPr>
        <p:spPr>
          <a:xfrm>
            <a:off x="4512378" y="3341693"/>
            <a:ext cx="735381"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6" name="Straight Connector 7"/>
          <p:cNvCxnSpPr>
            <a:endCxn id="17" idx="3"/>
          </p:cNvCxnSpPr>
          <p:nvPr/>
        </p:nvCxnSpPr>
        <p:spPr>
          <a:xfrm rot="5400000">
            <a:off x="3660651" y="4095220"/>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186135" y="4097998"/>
            <a:ext cx="2665412" cy="7921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FFFFFF"/>
              </a:solidFill>
              <a:effectLst>
                <a:outerShdw blurRad="38100" dist="38100" dir="2700000" algn="tl">
                  <a:srgbClr val="000000">
                    <a:alpha val="43137"/>
                  </a:srgbClr>
                </a:outerShdw>
              </a:effectLst>
              <a:latin typeface="Tahoma"/>
            </a:endParaRPr>
          </a:p>
        </p:txBody>
      </p:sp>
      <p:sp>
        <p:nvSpPr>
          <p:cNvPr id="18" name="Rectangle 17"/>
          <p:cNvSpPr/>
          <p:nvPr/>
        </p:nvSpPr>
        <p:spPr>
          <a:xfrm>
            <a:off x="5146947" y="4097998"/>
            <a:ext cx="2665413" cy="7921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FFFFFF"/>
              </a:solidFill>
              <a:effectLst>
                <a:outerShdw blurRad="38100" dist="38100" dir="2700000" algn="tl">
                  <a:srgbClr val="000000">
                    <a:alpha val="43137"/>
                  </a:srgbClr>
                </a:outerShdw>
              </a:effectLst>
              <a:latin typeface="Tahoma"/>
            </a:endParaRPr>
          </a:p>
        </p:txBody>
      </p:sp>
      <p:cxnSp>
        <p:nvCxnSpPr>
          <p:cNvPr id="19" name="Straight Connector 13"/>
          <p:cNvCxnSpPr>
            <a:endCxn id="18" idx="1"/>
          </p:cNvCxnSpPr>
          <p:nvPr/>
        </p:nvCxnSpPr>
        <p:spPr>
          <a:xfrm rot="16200000" flipH="1">
            <a:off x="4747293" y="4094425"/>
            <a:ext cx="591344"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262454"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24" name="Rectangle 23"/>
          <p:cNvSpPr/>
          <p:nvPr/>
        </p:nvSpPr>
        <p:spPr>
          <a:xfrm>
            <a:off x="3006598"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25" name="Rectangle 24"/>
          <p:cNvSpPr/>
          <p:nvPr/>
        </p:nvSpPr>
        <p:spPr>
          <a:xfrm>
            <a:off x="1262454"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600" dirty="0">
              <a:solidFill>
                <a:srgbClr val="000000"/>
              </a:solidFill>
              <a:latin typeface="Tahoma"/>
            </a:endParaRPr>
          </a:p>
        </p:txBody>
      </p:sp>
      <p:cxnSp>
        <p:nvCxnSpPr>
          <p:cNvPr id="26" name="Straight Connector 25"/>
          <p:cNvCxnSpPr>
            <a:stCxn id="25" idx="0"/>
          </p:cNvCxnSpPr>
          <p:nvPr/>
        </p:nvCxnSpPr>
        <p:spPr>
          <a:xfrm flipH="1" flipV="1">
            <a:off x="1428236" y="3794389"/>
            <a:ext cx="200077" cy="381399"/>
          </a:xfrm>
          <a:prstGeom prst="line">
            <a:avLst/>
          </a:prstGeom>
        </p:spPr>
        <p:style>
          <a:lnRef idx="2">
            <a:schemeClr val="dk1"/>
          </a:lnRef>
          <a:fillRef idx="0">
            <a:schemeClr val="dk1"/>
          </a:fillRef>
          <a:effectRef idx="1">
            <a:schemeClr val="dk1"/>
          </a:effectRef>
          <a:fontRef idx="minor">
            <a:schemeClr val="tx1"/>
          </a:fontRef>
        </p:style>
      </p:cxnSp>
      <p:sp>
        <p:nvSpPr>
          <p:cNvPr id="27" name="Rectangle 26"/>
          <p:cNvSpPr/>
          <p:nvPr/>
        </p:nvSpPr>
        <p:spPr>
          <a:xfrm>
            <a:off x="3006598"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600" dirty="0">
              <a:solidFill>
                <a:srgbClr val="000000"/>
              </a:solidFill>
              <a:latin typeface="Tahoma"/>
            </a:endParaRPr>
          </a:p>
        </p:txBody>
      </p:sp>
      <p:sp>
        <p:nvSpPr>
          <p:cNvPr id="28" name="Rectangle 27"/>
          <p:cNvSpPr/>
          <p:nvPr/>
        </p:nvSpPr>
        <p:spPr>
          <a:xfrm>
            <a:off x="5241249"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29" name="Rectangle 28"/>
          <p:cNvSpPr/>
          <p:nvPr/>
        </p:nvSpPr>
        <p:spPr>
          <a:xfrm>
            <a:off x="6985393"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30" name="Rectangle 29"/>
          <p:cNvSpPr/>
          <p:nvPr/>
        </p:nvSpPr>
        <p:spPr>
          <a:xfrm>
            <a:off x="5241249"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600" dirty="0">
              <a:solidFill>
                <a:srgbClr val="000000"/>
              </a:solidFill>
              <a:latin typeface="Tahoma"/>
            </a:endParaRPr>
          </a:p>
        </p:txBody>
      </p:sp>
      <p:sp>
        <p:nvSpPr>
          <p:cNvPr id="31" name="Rectangle 30"/>
          <p:cNvSpPr/>
          <p:nvPr/>
        </p:nvSpPr>
        <p:spPr>
          <a:xfrm>
            <a:off x="6985393"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600" dirty="0">
              <a:solidFill>
                <a:srgbClr val="000000"/>
              </a:solidFill>
              <a:latin typeface="Tahoma"/>
            </a:endParaRPr>
          </a:p>
        </p:txBody>
      </p:sp>
      <p:sp>
        <p:nvSpPr>
          <p:cNvPr id="32" name="Oval 31"/>
          <p:cNvSpPr/>
          <p:nvPr/>
        </p:nvSpPr>
        <p:spPr>
          <a:xfrm>
            <a:off x="2149747"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3" name="Oval 32"/>
          <p:cNvSpPr/>
          <p:nvPr/>
        </p:nvSpPr>
        <p:spPr>
          <a:xfrm>
            <a:off x="2455605"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4" name="Oval 33"/>
          <p:cNvSpPr/>
          <p:nvPr/>
        </p:nvSpPr>
        <p:spPr>
          <a:xfrm>
            <a:off x="2766754"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5" name="Oval 34"/>
          <p:cNvSpPr/>
          <p:nvPr/>
        </p:nvSpPr>
        <p:spPr>
          <a:xfrm>
            <a:off x="6120614"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6" name="Oval 35"/>
          <p:cNvSpPr/>
          <p:nvPr/>
        </p:nvSpPr>
        <p:spPr>
          <a:xfrm>
            <a:off x="6426472"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7" name="Oval 36"/>
          <p:cNvSpPr/>
          <p:nvPr/>
        </p:nvSpPr>
        <p:spPr>
          <a:xfrm>
            <a:off x="6737621"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8" name="TextBox 26"/>
          <p:cNvSpPr txBox="1">
            <a:spLocks noChangeArrowheads="1"/>
          </p:cNvSpPr>
          <p:nvPr/>
        </p:nvSpPr>
        <p:spPr bwMode="auto">
          <a:xfrm>
            <a:off x="435247" y="3472586"/>
            <a:ext cx="13284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dirty="0" smtClean="0">
                <a:solidFill>
                  <a:srgbClr val="000000"/>
                </a:solidFill>
              </a:rPr>
              <a:t>Row buffer</a:t>
            </a:r>
            <a:endParaRPr lang="en-US" sz="2000" dirty="0">
              <a:solidFill>
                <a:srgbClr val="000000"/>
              </a:solidFill>
            </a:endParaRPr>
          </a:p>
        </p:txBody>
      </p:sp>
      <p:sp>
        <p:nvSpPr>
          <p:cNvPr id="39" name="TextBox 38"/>
          <p:cNvSpPr txBox="1"/>
          <p:nvPr/>
        </p:nvSpPr>
        <p:spPr>
          <a:xfrm>
            <a:off x="1786446" y="3754534"/>
            <a:ext cx="1489410" cy="369332"/>
          </a:xfrm>
          <a:prstGeom prst="rect">
            <a:avLst/>
          </a:prstGeom>
          <a:noFill/>
        </p:spPr>
        <p:txBody>
          <a:bodyPr wrap="none" rtlCol="0">
            <a:spAutoFit/>
          </a:bodyPr>
          <a:lstStyle/>
          <a:p>
            <a:r>
              <a:rPr lang="en-US" dirty="0" smtClean="0">
                <a:solidFill>
                  <a:srgbClr val="303030"/>
                </a:solidFill>
                <a:latin typeface="Tahoma"/>
              </a:rPr>
              <a:t>DRAM Cache</a:t>
            </a:r>
            <a:endParaRPr lang="en-US" dirty="0">
              <a:solidFill>
                <a:srgbClr val="303030"/>
              </a:solidFill>
              <a:latin typeface="Tahoma"/>
            </a:endParaRPr>
          </a:p>
        </p:txBody>
      </p:sp>
      <p:sp>
        <p:nvSpPr>
          <p:cNvPr id="40" name="TextBox 39"/>
          <p:cNvSpPr txBox="1"/>
          <p:nvPr/>
        </p:nvSpPr>
        <p:spPr>
          <a:xfrm>
            <a:off x="5508104" y="3717032"/>
            <a:ext cx="2069872" cy="369332"/>
          </a:xfrm>
          <a:prstGeom prst="rect">
            <a:avLst/>
          </a:prstGeom>
          <a:noFill/>
        </p:spPr>
        <p:txBody>
          <a:bodyPr wrap="none" rtlCol="0">
            <a:spAutoFit/>
          </a:bodyPr>
          <a:lstStyle/>
          <a:p>
            <a:r>
              <a:rPr lang="en-US" dirty="0" smtClean="0">
                <a:solidFill>
                  <a:srgbClr val="303030"/>
                </a:solidFill>
                <a:latin typeface="Tahoma"/>
              </a:rPr>
              <a:t>PCM Main Memory</a:t>
            </a:r>
            <a:endParaRPr lang="en-US" dirty="0">
              <a:solidFill>
                <a:srgbClr val="303030"/>
              </a:solidFill>
              <a:latin typeface="Tahoma"/>
            </a:endParaRPr>
          </a:p>
        </p:txBody>
      </p:sp>
      <p:sp>
        <p:nvSpPr>
          <p:cNvPr id="42" name="Rectangle 41"/>
          <p:cNvSpPr/>
          <p:nvPr/>
        </p:nvSpPr>
        <p:spPr>
          <a:xfrm>
            <a:off x="107504" y="4869160"/>
            <a:ext cx="4572000" cy="646331"/>
          </a:xfrm>
          <a:prstGeom prst="rect">
            <a:avLst/>
          </a:prstGeom>
        </p:spPr>
        <p:txBody>
          <a:bodyPr>
            <a:spAutoFit/>
          </a:bodyPr>
          <a:lstStyle/>
          <a:p>
            <a:pPr algn="ctr"/>
            <a:r>
              <a:rPr lang="en-US" dirty="0">
                <a:solidFill>
                  <a:srgbClr val="008000"/>
                </a:solidFill>
                <a:latin typeface="Tahoma"/>
              </a:rPr>
              <a:t>N ns row hit</a:t>
            </a:r>
          </a:p>
          <a:p>
            <a:pPr algn="ctr"/>
            <a:r>
              <a:rPr lang="en-US" dirty="0">
                <a:solidFill>
                  <a:srgbClr val="008000"/>
                </a:solidFill>
                <a:latin typeface="Tahoma"/>
              </a:rPr>
              <a:t>Fast row miss</a:t>
            </a:r>
            <a:endParaRPr lang="en-US" dirty="0">
              <a:solidFill>
                <a:srgbClr val="FF0000"/>
              </a:solidFill>
              <a:latin typeface="Tahoma"/>
            </a:endParaRPr>
          </a:p>
        </p:txBody>
      </p:sp>
      <p:sp>
        <p:nvSpPr>
          <p:cNvPr id="43" name="Rectangle 42"/>
          <p:cNvSpPr/>
          <p:nvPr/>
        </p:nvSpPr>
        <p:spPr>
          <a:xfrm>
            <a:off x="4211960" y="4869160"/>
            <a:ext cx="4572000" cy="646331"/>
          </a:xfrm>
          <a:prstGeom prst="rect">
            <a:avLst/>
          </a:prstGeom>
        </p:spPr>
        <p:txBody>
          <a:bodyPr>
            <a:spAutoFit/>
          </a:bodyPr>
          <a:lstStyle/>
          <a:p>
            <a:pPr algn="ctr"/>
            <a:r>
              <a:rPr lang="en-US" dirty="0">
                <a:solidFill>
                  <a:srgbClr val="008000"/>
                </a:solidFill>
                <a:latin typeface="Tahoma"/>
              </a:rPr>
              <a:t>N ns row hit</a:t>
            </a:r>
          </a:p>
          <a:p>
            <a:pPr algn="ctr"/>
            <a:r>
              <a:rPr lang="en-US" dirty="0">
                <a:solidFill>
                  <a:srgbClr val="FF0000"/>
                </a:solidFill>
                <a:latin typeface="Tahoma"/>
              </a:rPr>
              <a:t>Slow row miss</a:t>
            </a:r>
          </a:p>
        </p:txBody>
      </p:sp>
    </p:spTree>
    <p:extLst>
      <p:ext uri="{BB962C8B-B14F-4D97-AF65-F5344CB8AC3E}">
        <p14:creationId xmlns:p14="http://schemas.microsoft.com/office/powerpoint/2010/main" val="3937725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Row-Locality-Aware Data Placement</a:t>
            </a:r>
            <a:endParaRPr lang="en-US" dirty="0"/>
          </a:p>
        </p:txBody>
      </p:sp>
      <p:sp>
        <p:nvSpPr>
          <p:cNvPr id="3" name="Content Placeholder 2"/>
          <p:cNvSpPr>
            <a:spLocks noGrp="1"/>
          </p:cNvSpPr>
          <p:nvPr>
            <p:ph idx="1"/>
          </p:nvPr>
        </p:nvSpPr>
        <p:spPr/>
        <p:txBody>
          <a:bodyPr/>
          <a:lstStyle/>
          <a:p>
            <a:r>
              <a:rPr lang="en-US" sz="2200" dirty="0" smtClean="0"/>
              <a:t>Idea: </a:t>
            </a:r>
            <a:r>
              <a:rPr lang="en-US" sz="2200" dirty="0" smtClean="0">
                <a:solidFill>
                  <a:srgbClr val="0000FF"/>
                </a:solidFill>
              </a:rPr>
              <a:t>Cache in </a:t>
            </a:r>
            <a:r>
              <a:rPr lang="en-US" sz="2200" dirty="0">
                <a:solidFill>
                  <a:srgbClr val="0000FF"/>
                </a:solidFill>
              </a:rPr>
              <a:t>DRAM </a:t>
            </a:r>
            <a:r>
              <a:rPr lang="en-US" sz="2200" dirty="0" smtClean="0">
                <a:solidFill>
                  <a:srgbClr val="0000FF"/>
                </a:solidFill>
              </a:rPr>
              <a:t>only those rows that</a:t>
            </a:r>
            <a:endParaRPr lang="en-US" sz="2200" dirty="0">
              <a:solidFill>
                <a:srgbClr val="0000FF"/>
              </a:solidFill>
            </a:endParaRPr>
          </a:p>
          <a:p>
            <a:pPr lvl="1"/>
            <a:r>
              <a:rPr lang="en-US" sz="2000" dirty="0">
                <a:solidFill>
                  <a:srgbClr val="0000FF"/>
                </a:solidFill>
              </a:rPr>
              <a:t>Frequently </a:t>
            </a:r>
            <a:r>
              <a:rPr lang="en-US" sz="2000" dirty="0" smtClean="0">
                <a:solidFill>
                  <a:srgbClr val="0000FF"/>
                </a:solidFill>
              </a:rPr>
              <a:t>cause row </a:t>
            </a:r>
            <a:r>
              <a:rPr lang="en-US" sz="2000" dirty="0">
                <a:solidFill>
                  <a:srgbClr val="0000FF"/>
                </a:solidFill>
              </a:rPr>
              <a:t>buffer </a:t>
            </a:r>
            <a:r>
              <a:rPr lang="en-US" sz="2000" dirty="0" smtClean="0">
                <a:solidFill>
                  <a:srgbClr val="0000FF"/>
                </a:solidFill>
              </a:rPr>
              <a:t>conflicts </a:t>
            </a:r>
            <a:r>
              <a:rPr lang="en-US" sz="2000" dirty="0" smtClean="0">
                <a:sym typeface="Wingdings" charset="0"/>
              </a:rPr>
              <a:t> </a:t>
            </a:r>
            <a:r>
              <a:rPr lang="en-US" sz="2000" dirty="0"/>
              <a:t>because </a:t>
            </a:r>
            <a:r>
              <a:rPr lang="en-US" sz="2000" dirty="0" smtClean="0"/>
              <a:t>row-conflict latency </a:t>
            </a:r>
            <a:r>
              <a:rPr lang="en-US" sz="2000" dirty="0"/>
              <a:t>is smaller in DRAM</a:t>
            </a:r>
          </a:p>
          <a:p>
            <a:pPr lvl="1"/>
            <a:r>
              <a:rPr lang="en-US" sz="2000" dirty="0" smtClean="0">
                <a:solidFill>
                  <a:srgbClr val="0000FF"/>
                </a:solidFill>
              </a:rPr>
              <a:t>Are </a:t>
            </a:r>
            <a:r>
              <a:rPr lang="en-US" sz="2000" dirty="0">
                <a:solidFill>
                  <a:srgbClr val="0000FF"/>
                </a:solidFill>
              </a:rPr>
              <a:t>reused many times</a:t>
            </a:r>
            <a:r>
              <a:rPr lang="en-US" sz="2000" dirty="0">
                <a:solidFill>
                  <a:srgbClr val="0000FF"/>
                </a:solidFill>
                <a:sym typeface="Wingdings" charset="0"/>
              </a:rPr>
              <a:t> </a:t>
            </a:r>
            <a:r>
              <a:rPr lang="en-US" sz="2000" dirty="0">
                <a:sym typeface="Wingdings" charset="0"/>
              </a:rPr>
              <a:t> </a:t>
            </a:r>
            <a:r>
              <a:rPr lang="en-US" sz="2000" dirty="0" smtClean="0">
                <a:sym typeface="Wingdings" charset="0"/>
              </a:rPr>
              <a:t>to reduce cache pollution and bandwidth waste</a:t>
            </a:r>
            <a:endParaRPr lang="en-US" sz="2000" dirty="0"/>
          </a:p>
          <a:p>
            <a:endParaRPr lang="en-US" sz="1400" dirty="0" smtClean="0"/>
          </a:p>
          <a:p>
            <a:r>
              <a:rPr lang="en-US" sz="2200" dirty="0" smtClean="0"/>
              <a:t>Simplified rule of thumb:</a:t>
            </a:r>
          </a:p>
          <a:p>
            <a:pPr lvl="1"/>
            <a:r>
              <a:rPr lang="en-US" sz="2000" dirty="0" smtClean="0"/>
              <a:t>Streaming accesses: Better to place in PCM </a:t>
            </a:r>
          </a:p>
          <a:p>
            <a:pPr lvl="1"/>
            <a:r>
              <a:rPr lang="en-US" sz="2000" dirty="0" smtClean="0"/>
              <a:t>Other accesses (with some reuse): Better to place in DRAM</a:t>
            </a:r>
          </a:p>
          <a:p>
            <a:pPr lvl="1"/>
            <a:endParaRPr lang="en-US" sz="1400" dirty="0"/>
          </a:p>
          <a:p>
            <a:r>
              <a:rPr lang="en-US" sz="2200" dirty="0" smtClean="0"/>
              <a:t>Bridges half of the performance gap between all-DRAM and all-PCM memory on memory-intensive workloads</a:t>
            </a:r>
          </a:p>
          <a:p>
            <a:endParaRPr lang="en-US" sz="1400" dirty="0"/>
          </a:p>
          <a:p>
            <a:r>
              <a:rPr lang="en-US" sz="2200" dirty="0" smtClean="0"/>
              <a:t>Yoon </a:t>
            </a:r>
            <a:r>
              <a:rPr lang="en-US" sz="2200" dirty="0"/>
              <a:t>et al., “</a:t>
            </a:r>
            <a:r>
              <a:rPr lang="en-US" sz="2200" dirty="0">
                <a:solidFill>
                  <a:srgbClr val="0000FF"/>
                </a:solidFill>
              </a:rPr>
              <a:t>Row Buffer Locality-Aware </a:t>
            </a:r>
            <a:r>
              <a:rPr lang="en-US" sz="2200" dirty="0" smtClean="0">
                <a:solidFill>
                  <a:srgbClr val="0000FF"/>
                </a:solidFill>
              </a:rPr>
              <a:t>Caching Policies for Hybrid Memories</a:t>
            </a:r>
            <a:r>
              <a:rPr lang="en-US" sz="2200" dirty="0" smtClean="0"/>
              <a:t>,” ICCD 2012.</a:t>
            </a:r>
            <a:endParaRPr lang="en-US" sz="2200"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184</a:t>
            </a:fld>
            <a:endParaRPr lang="en-US"/>
          </a:p>
        </p:txBody>
      </p:sp>
    </p:spTree>
    <p:extLst>
      <p:ext uri="{BB962C8B-B14F-4D97-AF65-F5344CB8AC3E}">
        <p14:creationId xmlns:p14="http://schemas.microsoft.com/office/powerpoint/2010/main" val="18421978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500" dirty="0"/>
              <a:t>Row-Locality-Aware Data </a:t>
            </a:r>
            <a:r>
              <a:rPr lang="en-US" sz="3500" dirty="0" smtClean="0"/>
              <a:t>Placement: Mechanism</a:t>
            </a:r>
            <a:endParaRPr lang="en-US" sz="3500" dirty="0"/>
          </a:p>
        </p:txBody>
      </p:sp>
      <p:sp>
        <p:nvSpPr>
          <p:cNvPr id="3" name="Content Placeholder 2"/>
          <p:cNvSpPr>
            <a:spLocks noGrp="1"/>
          </p:cNvSpPr>
          <p:nvPr>
            <p:ph idx="1"/>
          </p:nvPr>
        </p:nvSpPr>
        <p:spPr/>
        <p:txBody>
          <a:bodyPr/>
          <a:lstStyle/>
          <a:p>
            <a:r>
              <a:rPr lang="en-US" dirty="0"/>
              <a:t>For a subset of rows in </a:t>
            </a:r>
            <a:r>
              <a:rPr lang="en-US" dirty="0" smtClean="0"/>
              <a:t>PCM, memory controller:</a:t>
            </a:r>
            <a:endParaRPr lang="en-US" dirty="0"/>
          </a:p>
          <a:p>
            <a:pPr lvl="1"/>
            <a:r>
              <a:rPr lang="en-US" dirty="0" smtClean="0"/>
              <a:t>Tracks </a:t>
            </a:r>
            <a:r>
              <a:rPr lang="en-US" b="1" dirty="0" smtClean="0"/>
              <a:t>row conflicts </a:t>
            </a:r>
            <a:r>
              <a:rPr lang="en-US" dirty="0" smtClean="0"/>
              <a:t>as </a:t>
            </a:r>
            <a:r>
              <a:rPr lang="en-US" dirty="0"/>
              <a:t>a predictor of future locality</a:t>
            </a:r>
          </a:p>
          <a:p>
            <a:pPr lvl="1"/>
            <a:r>
              <a:rPr lang="en-US" dirty="0" smtClean="0"/>
              <a:t>Tracks </a:t>
            </a:r>
            <a:r>
              <a:rPr lang="en-US" b="1" dirty="0"/>
              <a:t>accesses</a:t>
            </a:r>
            <a:r>
              <a:rPr lang="en-US" dirty="0"/>
              <a:t> as a predictor of future reuse</a:t>
            </a:r>
          </a:p>
          <a:p>
            <a:endParaRPr lang="en-US" dirty="0" smtClean="0"/>
          </a:p>
          <a:p>
            <a:r>
              <a:rPr lang="en-US" dirty="0" smtClean="0">
                <a:solidFill>
                  <a:srgbClr val="0000FF"/>
                </a:solidFill>
              </a:rPr>
              <a:t>Cache a row in DRAM if its row conflict and access counts are greater than certain thresholds</a:t>
            </a:r>
          </a:p>
          <a:p>
            <a:endParaRPr lang="en-US" dirty="0" smtClean="0"/>
          </a:p>
          <a:p>
            <a:r>
              <a:rPr lang="en-US" dirty="0" smtClean="0"/>
              <a:t>Determine thresholds </a:t>
            </a:r>
            <a:r>
              <a:rPr lang="en-US" dirty="0"/>
              <a:t>dynamically to adjust to application/workload characteristics</a:t>
            </a:r>
          </a:p>
          <a:p>
            <a:pPr lvl="1"/>
            <a:r>
              <a:rPr lang="en-US" dirty="0"/>
              <a:t>Simple cost/benefit analysis every fixed interval</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185</a:t>
            </a:fld>
            <a:endParaRPr lang="en-US"/>
          </a:p>
        </p:txBody>
      </p:sp>
    </p:spTree>
    <p:extLst>
      <p:ext uri="{BB962C8B-B14F-4D97-AF65-F5344CB8AC3E}">
        <p14:creationId xmlns:p14="http://schemas.microsoft.com/office/powerpoint/2010/main" val="36802147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dirty="0" smtClean="0">
                <a:latin typeface="Times" charset="0"/>
                <a:cs typeface="Times" charset="0"/>
              </a:rPr>
              <a:t>Implementation: “Statistics Store”</a:t>
            </a:r>
            <a:endParaRPr lang="en-US" dirty="0">
              <a:latin typeface="Times" charset="0"/>
              <a:cs typeface="Times" charset="0"/>
            </a:endParaRPr>
          </a:p>
        </p:txBody>
      </p:sp>
      <p:sp>
        <p:nvSpPr>
          <p:cNvPr id="62466" name="Content Placeholder 2"/>
          <p:cNvSpPr>
            <a:spLocks noGrp="1"/>
          </p:cNvSpPr>
          <p:nvPr>
            <p:ph idx="1"/>
          </p:nvPr>
        </p:nvSpPr>
        <p:spPr/>
        <p:txBody>
          <a:bodyPr/>
          <a:lstStyle/>
          <a:p>
            <a:r>
              <a:rPr lang="en-US" dirty="0" smtClean="0">
                <a:latin typeface="Calibri" charset="0"/>
              </a:rPr>
              <a:t>Goal: To keep count </a:t>
            </a:r>
            <a:r>
              <a:rPr lang="en-US" dirty="0">
                <a:latin typeface="Calibri" charset="0"/>
              </a:rPr>
              <a:t>of </a:t>
            </a:r>
            <a:r>
              <a:rPr lang="en-US" dirty="0" smtClean="0">
                <a:latin typeface="Calibri" charset="0"/>
              </a:rPr>
              <a:t>row buffer misses to recently used rows in PCM</a:t>
            </a:r>
          </a:p>
          <a:p>
            <a:pPr lvl="3"/>
            <a:endParaRPr lang="en-US" dirty="0" smtClean="0">
              <a:latin typeface="Calibri" charset="0"/>
            </a:endParaRPr>
          </a:p>
          <a:p>
            <a:r>
              <a:rPr lang="en-US" dirty="0" smtClean="0">
                <a:latin typeface="Calibri" charset="0"/>
              </a:rPr>
              <a:t>Hardware structure in memory controller</a:t>
            </a:r>
          </a:p>
          <a:p>
            <a:pPr lvl="1"/>
            <a:r>
              <a:rPr lang="en-US" dirty="0" smtClean="0">
                <a:latin typeface="Calibri" charset="0"/>
              </a:rPr>
              <a:t>Operation is similar to a cache</a:t>
            </a:r>
          </a:p>
          <a:p>
            <a:pPr lvl="2"/>
            <a:r>
              <a:rPr lang="en-US" dirty="0" smtClean="0">
                <a:latin typeface="Calibri" charset="0"/>
              </a:rPr>
              <a:t>Input: row address</a:t>
            </a:r>
          </a:p>
          <a:p>
            <a:pPr lvl="2"/>
            <a:r>
              <a:rPr lang="en-US" dirty="0" smtClean="0">
                <a:latin typeface="Calibri" charset="0"/>
              </a:rPr>
              <a:t>Output: row buffer miss count</a:t>
            </a:r>
          </a:p>
          <a:p>
            <a:pPr lvl="1"/>
            <a:r>
              <a:rPr lang="en-US" dirty="0" smtClean="0">
                <a:latin typeface="Calibri" charset="0"/>
              </a:rPr>
              <a:t>128-set 16-way statistics store (9.25KB) achieves system performance within 0.3% of an unlimited-sized statistics store</a:t>
            </a:r>
          </a:p>
        </p:txBody>
      </p:sp>
      <p:sp>
        <p:nvSpPr>
          <p:cNvPr id="4" name="Slide Number Placeholder 3"/>
          <p:cNvSpPr>
            <a:spLocks noGrp="1"/>
          </p:cNvSpPr>
          <p:nvPr>
            <p:ph type="sldNum" sz="quarter" idx="12"/>
          </p:nvPr>
        </p:nvSpPr>
        <p:spPr/>
        <p:txBody>
          <a:bodyPr/>
          <a:lstStyle/>
          <a:p>
            <a:pPr>
              <a:defRPr/>
            </a:pPr>
            <a:fld id="{61A4B169-AA1C-E540-A762-63FCAF9574E5}" type="slidenum">
              <a:rPr lang="en-US">
                <a:solidFill>
                  <a:prstClr val="black">
                    <a:tint val="75000"/>
                  </a:prstClr>
                </a:solidFill>
                <a:latin typeface="Calibri"/>
              </a:rPr>
              <a:pPr>
                <a:defRPr/>
              </a:pPr>
              <a:t>186</a:t>
            </a:fld>
            <a:endParaRPr lang="en-US">
              <a:solidFill>
                <a:prstClr val="black">
                  <a:tint val="75000"/>
                </a:prstClr>
              </a:solidFill>
              <a:latin typeface="Calibri"/>
            </a:endParaRPr>
          </a:p>
        </p:txBody>
      </p:sp>
    </p:spTree>
    <p:extLst>
      <p:ext uri="{BB962C8B-B14F-4D97-AF65-F5344CB8AC3E}">
        <p14:creationId xmlns:p14="http://schemas.microsoft.com/office/powerpoint/2010/main" val="23749441"/>
      </p:ext>
    </p:extLst>
  </p:cSld>
  <p:clrMapOvr>
    <a:masterClrMapping/>
  </p:clrMapOvr>
  <p:transition xmlns:p14="http://schemas.microsoft.com/office/powerpoint/2010/main" spd="slow" advTm="2769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4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Methodology</a:t>
            </a:r>
            <a:endParaRPr lang="en-US" dirty="0"/>
          </a:p>
        </p:txBody>
      </p:sp>
      <p:sp>
        <p:nvSpPr>
          <p:cNvPr id="3" name="Content Placeholder 2"/>
          <p:cNvSpPr>
            <a:spLocks noGrp="1"/>
          </p:cNvSpPr>
          <p:nvPr>
            <p:ph idx="1"/>
          </p:nvPr>
        </p:nvSpPr>
        <p:spPr/>
        <p:txBody>
          <a:bodyPr/>
          <a:lstStyle/>
          <a:p>
            <a:r>
              <a:rPr lang="en-US" dirty="0" smtClean="0"/>
              <a:t>Cycle-level x86 CPU-memory simulator</a:t>
            </a:r>
          </a:p>
          <a:p>
            <a:pPr lvl="1"/>
            <a:r>
              <a:rPr lang="en-US" b="1" dirty="0"/>
              <a:t>CPU</a:t>
            </a:r>
            <a:r>
              <a:rPr lang="en-US" dirty="0"/>
              <a:t>: </a:t>
            </a:r>
            <a:r>
              <a:rPr lang="en-US" dirty="0" smtClean="0">
                <a:solidFill>
                  <a:srgbClr val="0000FF"/>
                </a:solidFill>
              </a:rPr>
              <a:t>16 out</a:t>
            </a:r>
            <a:r>
              <a:rPr lang="en-US" dirty="0">
                <a:solidFill>
                  <a:srgbClr val="0000FF"/>
                </a:solidFill>
              </a:rPr>
              <a:t>-of-order </a:t>
            </a:r>
            <a:r>
              <a:rPr lang="en-US" dirty="0" smtClean="0">
                <a:solidFill>
                  <a:srgbClr val="0000FF"/>
                </a:solidFill>
              </a:rPr>
              <a:t>cores</a:t>
            </a:r>
            <a:r>
              <a:rPr lang="en-US" dirty="0" smtClean="0"/>
              <a:t>, </a:t>
            </a:r>
            <a:r>
              <a:rPr lang="en-US" dirty="0"/>
              <a:t>32KB </a:t>
            </a:r>
            <a:r>
              <a:rPr lang="en-US" dirty="0" smtClean="0"/>
              <a:t>private L1 per core, </a:t>
            </a:r>
            <a:r>
              <a:rPr lang="en-US" dirty="0"/>
              <a:t>512KB </a:t>
            </a:r>
            <a:r>
              <a:rPr lang="en-US" dirty="0" smtClean="0"/>
              <a:t>shared L2 per core</a:t>
            </a:r>
            <a:endParaRPr lang="en-US" dirty="0"/>
          </a:p>
          <a:p>
            <a:pPr lvl="1"/>
            <a:r>
              <a:rPr lang="en-US" b="1" dirty="0"/>
              <a:t>Memory</a:t>
            </a:r>
            <a:r>
              <a:rPr lang="en-US" dirty="0"/>
              <a:t>: </a:t>
            </a:r>
            <a:r>
              <a:rPr lang="en-US" dirty="0" smtClean="0">
                <a:solidFill>
                  <a:srgbClr val="0000FF"/>
                </a:solidFill>
              </a:rPr>
              <a:t>1GB DRAM </a:t>
            </a:r>
            <a:r>
              <a:rPr lang="en-US" dirty="0" smtClean="0"/>
              <a:t>(8 banks), </a:t>
            </a:r>
            <a:r>
              <a:rPr lang="en-US" dirty="0" smtClean="0">
                <a:solidFill>
                  <a:srgbClr val="0000FF"/>
                </a:solidFill>
              </a:rPr>
              <a:t>16GB PCM </a:t>
            </a:r>
            <a:r>
              <a:rPr lang="en-US" dirty="0" smtClean="0"/>
              <a:t>(8 banks), 4KB migration granularity</a:t>
            </a:r>
            <a:endParaRPr lang="en-US" dirty="0"/>
          </a:p>
          <a:p>
            <a:r>
              <a:rPr lang="en-US" dirty="0" smtClean="0"/>
              <a:t>36 multi-programmed server, cloud workloads</a:t>
            </a:r>
          </a:p>
          <a:p>
            <a:pPr lvl="1"/>
            <a:r>
              <a:rPr lang="en-US" dirty="0" smtClean="0"/>
              <a:t>Server: </a:t>
            </a:r>
            <a:r>
              <a:rPr lang="en-US" dirty="0" smtClean="0">
                <a:solidFill>
                  <a:srgbClr val="0000FF"/>
                </a:solidFill>
              </a:rPr>
              <a:t>TPC-C (OLTP)</a:t>
            </a:r>
            <a:r>
              <a:rPr lang="en-US" dirty="0" smtClean="0"/>
              <a:t>, </a:t>
            </a:r>
            <a:r>
              <a:rPr lang="en-US" dirty="0" smtClean="0">
                <a:solidFill>
                  <a:srgbClr val="0000FF"/>
                </a:solidFill>
              </a:rPr>
              <a:t>TPC-H (Decision Support)</a:t>
            </a:r>
          </a:p>
          <a:p>
            <a:pPr lvl="1"/>
            <a:r>
              <a:rPr lang="en-US" dirty="0" smtClean="0"/>
              <a:t>Cloud: </a:t>
            </a:r>
            <a:r>
              <a:rPr lang="en-US" dirty="0" smtClean="0">
                <a:solidFill>
                  <a:srgbClr val="0000FF"/>
                </a:solidFill>
              </a:rPr>
              <a:t>Apache (</a:t>
            </a:r>
            <a:r>
              <a:rPr lang="en-US" dirty="0" err="1" smtClean="0">
                <a:solidFill>
                  <a:srgbClr val="0000FF"/>
                </a:solidFill>
              </a:rPr>
              <a:t>Webserv</a:t>
            </a:r>
            <a:r>
              <a:rPr lang="en-US" dirty="0" smtClean="0">
                <a:solidFill>
                  <a:srgbClr val="0000FF"/>
                </a:solidFill>
              </a:rPr>
              <a:t>.)</a:t>
            </a:r>
            <a:r>
              <a:rPr lang="en-US" dirty="0" smtClean="0"/>
              <a:t>, </a:t>
            </a:r>
            <a:r>
              <a:rPr lang="en-US" dirty="0" smtClean="0">
                <a:solidFill>
                  <a:srgbClr val="0000FF"/>
                </a:solidFill>
              </a:rPr>
              <a:t>H.264 (</a:t>
            </a:r>
            <a:r>
              <a:rPr lang="en-US" dirty="0">
                <a:solidFill>
                  <a:srgbClr val="0000FF"/>
                </a:solidFill>
              </a:rPr>
              <a:t>Video)</a:t>
            </a:r>
            <a:r>
              <a:rPr lang="en-US" dirty="0" smtClean="0"/>
              <a:t>, </a:t>
            </a:r>
            <a:r>
              <a:rPr lang="en-US" dirty="0" smtClean="0">
                <a:solidFill>
                  <a:srgbClr val="0000FF"/>
                </a:solidFill>
              </a:rPr>
              <a:t>TPC-C/H</a:t>
            </a:r>
          </a:p>
          <a:p>
            <a:r>
              <a:rPr lang="en-US" dirty="0" smtClean="0"/>
              <a:t>Metrics: Weighted speedup (</a:t>
            </a:r>
            <a:r>
              <a:rPr lang="en-US" dirty="0" err="1" smtClean="0"/>
              <a:t>perf</a:t>
            </a:r>
            <a:r>
              <a:rPr lang="en-US" dirty="0" smtClean="0"/>
              <a:t>.), </a:t>
            </a:r>
            <a:r>
              <a:rPr lang="en-US" dirty="0" err="1" smtClean="0"/>
              <a:t>perf</a:t>
            </a:r>
            <a:r>
              <a:rPr lang="en-US" dirty="0" smtClean="0"/>
              <a:t>./Watt (energy eff.), Maximum </a:t>
            </a:r>
            <a:r>
              <a:rPr lang="en-US" dirty="0"/>
              <a:t>slowdown (fairness</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187</a:t>
            </a:fld>
            <a:endParaRPr lang="en-US">
              <a:solidFill>
                <a:prstClr val="black">
                  <a:tint val="75000"/>
                </a:prstClr>
              </a:solidFill>
              <a:latin typeface="Calibri"/>
            </a:endParaRPr>
          </a:p>
        </p:txBody>
      </p:sp>
    </p:spTree>
    <p:extLst>
      <p:ext uri="{BB962C8B-B14F-4D97-AF65-F5344CB8AC3E}">
        <p14:creationId xmlns:p14="http://schemas.microsoft.com/office/powerpoint/2010/main" val="2007428408"/>
      </p:ext>
    </p:extLst>
  </p:cSld>
  <p:clrMapOvr>
    <a:masterClrMapping/>
  </p:clrMapOvr>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Points</a:t>
            </a:r>
            <a:endParaRPr lang="en-US" dirty="0"/>
          </a:p>
        </p:txBody>
      </p:sp>
      <p:sp>
        <p:nvSpPr>
          <p:cNvPr id="3" name="Content Placeholder 2"/>
          <p:cNvSpPr>
            <a:spLocks noGrp="1"/>
          </p:cNvSpPr>
          <p:nvPr>
            <p:ph idx="1"/>
          </p:nvPr>
        </p:nvSpPr>
        <p:spPr/>
        <p:txBody>
          <a:bodyPr/>
          <a:lstStyle/>
          <a:p>
            <a:r>
              <a:rPr lang="en-US" b="1" dirty="0" smtClean="0"/>
              <a:t>Conventional LRU Caching</a:t>
            </a:r>
          </a:p>
          <a:p>
            <a:r>
              <a:rPr lang="en-US" b="1" dirty="0" smtClean="0"/>
              <a:t>FREQ</a:t>
            </a:r>
            <a:r>
              <a:rPr lang="en-US" dirty="0" smtClean="0"/>
              <a:t>:  Access-frequency-based caching</a:t>
            </a:r>
            <a:endParaRPr lang="en-US" sz="2000" dirty="0" smtClean="0"/>
          </a:p>
          <a:p>
            <a:pPr lvl="1"/>
            <a:r>
              <a:rPr lang="en-US" dirty="0" smtClean="0"/>
              <a:t>Places “hot data” in cache</a:t>
            </a:r>
            <a:r>
              <a:rPr lang="en-US" sz="2000" b="1" dirty="0" smtClean="0"/>
              <a:t> </a:t>
            </a:r>
            <a:r>
              <a:rPr lang="en-US" sz="2000" dirty="0"/>
              <a:t>[Jiang</a:t>
            </a:r>
            <a:r>
              <a:rPr lang="en-US" sz="2000" dirty="0" smtClean="0"/>
              <a:t>+ HPCA’10]</a:t>
            </a:r>
          </a:p>
          <a:p>
            <a:pPr lvl="1"/>
            <a:r>
              <a:rPr lang="en-US" dirty="0" smtClean="0"/>
              <a:t>Cache </a:t>
            </a:r>
            <a:r>
              <a:rPr lang="en-US" dirty="0"/>
              <a:t>to DRAM rows with </a:t>
            </a:r>
            <a:r>
              <a:rPr lang="en-US" dirty="0" smtClean="0"/>
              <a:t>accesses </a:t>
            </a:r>
            <a:r>
              <a:rPr lang="en-US" dirty="0">
                <a:sym typeface="Symbol"/>
              </a:rPr>
              <a:t></a:t>
            </a:r>
            <a:r>
              <a:rPr lang="en-US" dirty="0"/>
              <a:t> </a:t>
            </a:r>
            <a:r>
              <a:rPr lang="en-US" dirty="0" smtClean="0"/>
              <a:t>threshold</a:t>
            </a:r>
            <a:endParaRPr lang="en-US" dirty="0"/>
          </a:p>
          <a:p>
            <a:pPr lvl="1"/>
            <a:r>
              <a:rPr lang="en-US" dirty="0" smtClean="0">
                <a:solidFill>
                  <a:srgbClr val="FF0000"/>
                </a:solidFill>
              </a:rPr>
              <a:t>Row buffer locality-</a:t>
            </a:r>
            <a:r>
              <a:rPr lang="en-US" i="1" dirty="0" smtClean="0">
                <a:solidFill>
                  <a:srgbClr val="FF0000"/>
                </a:solidFill>
              </a:rPr>
              <a:t>unaware</a:t>
            </a:r>
          </a:p>
          <a:p>
            <a:r>
              <a:rPr lang="en-US" b="1" dirty="0" smtClean="0"/>
              <a:t>FREQ-</a:t>
            </a:r>
            <a:r>
              <a:rPr lang="en-US" b="1" dirty="0" err="1" smtClean="0"/>
              <a:t>Dyn</a:t>
            </a:r>
            <a:r>
              <a:rPr lang="en-US" dirty="0" smtClean="0"/>
              <a:t>: Adaptive Freq.-based caching</a:t>
            </a:r>
          </a:p>
          <a:p>
            <a:pPr lvl="1"/>
            <a:r>
              <a:rPr lang="en-US" b="1" dirty="0" smtClean="0"/>
              <a:t>FREQ</a:t>
            </a:r>
            <a:r>
              <a:rPr lang="en-US" dirty="0" smtClean="0"/>
              <a:t> + our dynamic threshold adjustment</a:t>
            </a:r>
          </a:p>
          <a:p>
            <a:pPr lvl="1"/>
            <a:r>
              <a:rPr lang="en-US" dirty="0">
                <a:solidFill>
                  <a:srgbClr val="FF0000"/>
                </a:solidFill>
              </a:rPr>
              <a:t>Row buffer locality-</a:t>
            </a:r>
            <a:r>
              <a:rPr lang="en-US" i="1" dirty="0">
                <a:solidFill>
                  <a:srgbClr val="FF0000"/>
                </a:solidFill>
              </a:rPr>
              <a:t>unaware</a:t>
            </a:r>
            <a:endParaRPr lang="en-US" i="1" dirty="0" smtClean="0"/>
          </a:p>
          <a:p>
            <a:r>
              <a:rPr lang="en-US" b="1" dirty="0" smtClean="0"/>
              <a:t>RBLA</a:t>
            </a:r>
            <a:r>
              <a:rPr lang="en-US" dirty="0"/>
              <a:t>: Row buffer locality-aware </a:t>
            </a:r>
            <a:r>
              <a:rPr lang="en-US" dirty="0" smtClean="0"/>
              <a:t>caching</a:t>
            </a:r>
          </a:p>
          <a:p>
            <a:r>
              <a:rPr lang="en-US" b="1" dirty="0" smtClean="0"/>
              <a:t>RBLA-</a:t>
            </a:r>
            <a:r>
              <a:rPr lang="en-US" b="1" dirty="0" err="1" smtClean="0"/>
              <a:t>Dyn</a:t>
            </a:r>
            <a:r>
              <a:rPr lang="en-US" dirty="0"/>
              <a:t>:  Adaptive RBL-aware </a:t>
            </a:r>
            <a:r>
              <a:rPr lang="en-US" dirty="0" smtClean="0"/>
              <a:t>caching</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188</a:t>
            </a:fld>
            <a:endParaRPr lang="en-US">
              <a:solidFill>
                <a:prstClr val="black">
                  <a:tint val="75000"/>
                </a:prstClr>
              </a:solidFill>
              <a:latin typeface="Calibri"/>
            </a:endParaRPr>
          </a:p>
        </p:txBody>
      </p:sp>
    </p:spTree>
    <p:extLst>
      <p:ext uri="{BB962C8B-B14F-4D97-AF65-F5344CB8AC3E}">
        <p14:creationId xmlns:p14="http://schemas.microsoft.com/office/powerpoint/2010/main" val="1086784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4132637318"/>
              </p:ext>
            </p:extLst>
          </p:nvPr>
        </p:nvGraphicFramePr>
        <p:xfrm>
          <a:off x="1107583" y="1417638"/>
          <a:ext cx="6697014" cy="530383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3790589" y="2663814"/>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10%</a:t>
            </a:r>
            <a:endParaRPr lang="en-US" dirty="0">
              <a:solidFill>
                <a:srgbClr val="0000FF"/>
              </a:solidFill>
              <a:latin typeface="Calibri" charset="0"/>
              <a:ea typeface="ＭＳ Ｐゴシック" charset="0"/>
              <a:cs typeface="ＭＳ Ｐゴシック" charset="0"/>
            </a:endParaRPr>
          </a:p>
        </p:txBody>
      </p:sp>
      <p:sp>
        <p:nvSpPr>
          <p:cNvPr id="2" name="Title 1"/>
          <p:cNvSpPr>
            <a:spLocks noGrp="1"/>
          </p:cNvSpPr>
          <p:nvPr>
            <p:ph type="title"/>
          </p:nvPr>
        </p:nvSpPr>
        <p:spPr/>
        <p:txBody>
          <a:bodyPr>
            <a:normAutofit/>
          </a:bodyPr>
          <a:lstStyle/>
          <a:p>
            <a:r>
              <a:rPr lang="en-US" dirty="0" smtClean="0"/>
              <a:t>System Performance</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189</a:t>
            </a:fld>
            <a:endParaRPr lang="en-US">
              <a:solidFill>
                <a:prstClr val="black">
                  <a:tint val="75000"/>
                </a:prstClr>
              </a:solidFill>
              <a:latin typeface="Calibri"/>
            </a:endParaRPr>
          </a:p>
        </p:txBody>
      </p:sp>
      <p:cxnSp>
        <p:nvCxnSpPr>
          <p:cNvPr id="10" name="Straight Arrow Connector 9"/>
          <p:cNvCxnSpPr/>
          <p:nvPr/>
        </p:nvCxnSpPr>
        <p:spPr>
          <a:xfrm flipV="1">
            <a:off x="6236636" y="2755106"/>
            <a:ext cx="0" cy="352425"/>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638800" y="274665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14%</a:t>
            </a:r>
            <a:endParaRPr lang="en-US" dirty="0">
              <a:solidFill>
                <a:srgbClr val="0000FF"/>
              </a:solidFill>
              <a:latin typeface="Calibri" charset="0"/>
              <a:ea typeface="ＭＳ Ｐゴシック" charset="0"/>
              <a:cs typeface="ＭＳ Ｐゴシック" charset="0"/>
            </a:endParaRPr>
          </a:p>
        </p:txBody>
      </p:sp>
      <p:sp>
        <p:nvSpPr>
          <p:cNvPr id="3" name="TextBox 2"/>
          <p:cNvSpPr txBox="1"/>
          <p:nvPr/>
        </p:nvSpPr>
        <p:spPr>
          <a:xfrm>
            <a:off x="1677679" y="3419419"/>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1: Increased row buffer locality (RBL) in PCM by moving low RBL data to DRAM</a:t>
            </a:r>
          </a:p>
        </p:txBody>
      </p:sp>
      <p:cxnSp>
        <p:nvCxnSpPr>
          <p:cNvPr id="16" name="Straight Arrow Connector 15"/>
          <p:cNvCxnSpPr/>
          <p:nvPr/>
        </p:nvCxnSpPr>
        <p:spPr>
          <a:xfrm flipV="1">
            <a:off x="4388425" y="2715636"/>
            <a:ext cx="0" cy="26568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flipV="1">
            <a:off x="2537688" y="2786060"/>
            <a:ext cx="0" cy="457576"/>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19" name="TextBox 18"/>
          <p:cNvSpPr txBox="1"/>
          <p:nvPr/>
        </p:nvSpPr>
        <p:spPr>
          <a:xfrm>
            <a:off x="1939852" y="283018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17%</a:t>
            </a:r>
            <a:endParaRPr lang="en-US" dirty="0">
              <a:solidFill>
                <a:srgbClr val="0000FF"/>
              </a:solidFill>
              <a:latin typeface="Calibri" charset="0"/>
              <a:ea typeface="ＭＳ Ｐゴシック" charset="0"/>
              <a:cs typeface="ＭＳ Ｐゴシック" charset="0"/>
            </a:endParaRPr>
          </a:p>
        </p:txBody>
      </p:sp>
      <p:sp>
        <p:nvSpPr>
          <p:cNvPr id="11" name="TextBox 10"/>
          <p:cNvSpPr txBox="1"/>
          <p:nvPr/>
        </p:nvSpPr>
        <p:spPr>
          <a:xfrm>
            <a:off x="1677679" y="3419418"/>
            <a:ext cx="5891674" cy="830997"/>
          </a:xfrm>
          <a:prstGeom prst="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EEECE1">
                    <a:lumMod val="50000"/>
                  </a:srgbClr>
                </a:solidFill>
                <a:latin typeface="Calibri"/>
              </a:rPr>
              <a:t>Benefit 1: Increased row buffer locality (RBL) in PCM by moving low RBL data to DRAM</a:t>
            </a:r>
          </a:p>
        </p:txBody>
      </p:sp>
      <p:sp>
        <p:nvSpPr>
          <p:cNvPr id="13" name="TextBox 12"/>
          <p:cNvSpPr txBox="1"/>
          <p:nvPr/>
        </p:nvSpPr>
        <p:spPr>
          <a:xfrm>
            <a:off x="1677679" y="4250416"/>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a:t>
            </a:r>
            <a:r>
              <a:rPr lang="en-US" sz="2400" b="1" dirty="0" smtClean="0">
                <a:solidFill>
                  <a:srgbClr val="0000FF"/>
                </a:solidFill>
                <a:latin typeface="Calibri"/>
              </a:rPr>
              <a:t>2: </a:t>
            </a:r>
            <a:r>
              <a:rPr lang="en-US" sz="2400" b="1" dirty="0">
                <a:solidFill>
                  <a:srgbClr val="0000FF"/>
                </a:solidFill>
                <a:latin typeface="Calibri"/>
              </a:rPr>
              <a:t>Reduced memory bandwidth consumption due to stricter caching criteria</a:t>
            </a:r>
          </a:p>
        </p:txBody>
      </p:sp>
      <p:sp>
        <p:nvSpPr>
          <p:cNvPr id="14" name="TextBox 13"/>
          <p:cNvSpPr txBox="1"/>
          <p:nvPr/>
        </p:nvSpPr>
        <p:spPr>
          <a:xfrm>
            <a:off x="1677679" y="4250415"/>
            <a:ext cx="5891674" cy="830997"/>
          </a:xfrm>
          <a:prstGeom prst="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EEECE1">
                    <a:lumMod val="50000"/>
                  </a:srgbClr>
                </a:solidFill>
                <a:latin typeface="Calibri"/>
              </a:rPr>
              <a:t>Benefit </a:t>
            </a:r>
            <a:r>
              <a:rPr lang="en-US" sz="2400" b="1" dirty="0" smtClean="0">
                <a:solidFill>
                  <a:srgbClr val="EEECE1">
                    <a:lumMod val="50000"/>
                  </a:srgbClr>
                </a:solidFill>
                <a:latin typeface="Calibri"/>
              </a:rPr>
              <a:t>2: </a:t>
            </a:r>
            <a:r>
              <a:rPr lang="en-US" sz="2400" b="1" dirty="0">
                <a:solidFill>
                  <a:srgbClr val="EEECE1">
                    <a:lumMod val="50000"/>
                  </a:srgbClr>
                </a:solidFill>
                <a:latin typeface="Calibri"/>
              </a:rPr>
              <a:t>Reduced memory bandwidth consumption due to stricter caching criteria</a:t>
            </a:r>
          </a:p>
        </p:txBody>
      </p:sp>
      <p:sp>
        <p:nvSpPr>
          <p:cNvPr id="15" name="TextBox 14"/>
          <p:cNvSpPr txBox="1"/>
          <p:nvPr/>
        </p:nvSpPr>
        <p:spPr>
          <a:xfrm>
            <a:off x="1677679" y="5081413"/>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3: Balanced memory request load between DRAM and PCM</a:t>
            </a:r>
          </a:p>
        </p:txBody>
      </p:sp>
    </p:spTree>
    <p:extLst>
      <p:ext uri="{BB962C8B-B14F-4D97-AF65-F5344CB8AC3E}">
        <p14:creationId xmlns:p14="http://schemas.microsoft.com/office/powerpoint/2010/main" val="3749446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3" grpId="0" animBg="1"/>
      <p:bldP spid="19" grpId="0"/>
      <p:bldP spid="11"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Refresh Overhead: Performance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19</a:t>
            </a:fld>
            <a:endParaRPr lang="en-US" altLang="en-US"/>
          </a:p>
        </p:txBody>
      </p:sp>
      <p:pic>
        <p:nvPicPr>
          <p:cNvPr id="3" name="Picture 2"/>
          <p:cNvPicPr>
            <a:picLocks noChangeAspect="1"/>
          </p:cNvPicPr>
          <p:nvPr/>
        </p:nvPicPr>
        <p:blipFill>
          <a:blip r:embed="rId2"/>
          <a:stretch>
            <a:fillRect/>
          </a:stretch>
        </p:blipFill>
        <p:spPr>
          <a:xfrm>
            <a:off x="755576" y="980728"/>
            <a:ext cx="6867872" cy="5340662"/>
          </a:xfrm>
          <a:prstGeom prst="rect">
            <a:avLst/>
          </a:prstGeom>
        </p:spPr>
      </p:pic>
      <p:sp>
        <p:nvSpPr>
          <p:cNvPr id="6" name="2"/>
          <p:cNvSpPr txBox="1"/>
          <p:nvPr/>
        </p:nvSpPr>
        <p:spPr>
          <a:xfrm>
            <a:off x="2555776" y="4747210"/>
            <a:ext cx="1143000" cy="553998"/>
          </a:xfrm>
          <a:prstGeom prst="rect">
            <a:avLst/>
          </a:prstGeom>
          <a:noFill/>
        </p:spPr>
        <p:txBody>
          <a:bodyPr wrap="square" rtlCol="0">
            <a:spAutoFit/>
          </a:bodyPr>
          <a:lstStyle/>
          <a:p>
            <a:pPr algn="ctr"/>
            <a:r>
              <a:rPr lang="en-US" sz="3000" b="1" dirty="0">
                <a:solidFill>
                  <a:prstClr val="black">
                    <a:lumMod val="75000"/>
                    <a:lumOff val="25000"/>
                  </a:prstClr>
                </a:solidFill>
                <a:latin typeface="Calibri"/>
              </a:rPr>
              <a:t>8</a:t>
            </a:r>
            <a:r>
              <a:rPr lang="en-US" sz="3000" b="1" dirty="0" smtClean="0">
                <a:solidFill>
                  <a:prstClr val="black">
                    <a:lumMod val="75000"/>
                    <a:lumOff val="25000"/>
                  </a:prstClr>
                </a:solidFill>
                <a:latin typeface="Calibri"/>
              </a:rPr>
              <a:t>%</a:t>
            </a:r>
            <a:endParaRPr lang="en-US" sz="3000" b="1" dirty="0">
              <a:solidFill>
                <a:prstClr val="black">
                  <a:lumMod val="75000"/>
                  <a:lumOff val="25000"/>
                </a:prstClr>
              </a:solidFill>
              <a:latin typeface="Calibri"/>
            </a:endParaRPr>
          </a:p>
        </p:txBody>
      </p:sp>
      <p:sp>
        <p:nvSpPr>
          <p:cNvPr id="7" name="2"/>
          <p:cNvSpPr txBox="1"/>
          <p:nvPr/>
        </p:nvSpPr>
        <p:spPr>
          <a:xfrm>
            <a:off x="6444208" y="2996952"/>
            <a:ext cx="1143000" cy="553998"/>
          </a:xfrm>
          <a:prstGeom prst="rect">
            <a:avLst/>
          </a:prstGeom>
          <a:noFill/>
        </p:spPr>
        <p:txBody>
          <a:bodyPr wrap="square" rtlCol="0">
            <a:spAutoFit/>
          </a:bodyPr>
          <a:lstStyle/>
          <a:p>
            <a:pPr algn="ctr"/>
            <a:r>
              <a:rPr lang="en-US" sz="3000" b="1" dirty="0" smtClean="0">
                <a:solidFill>
                  <a:prstClr val="black">
                    <a:lumMod val="75000"/>
                    <a:lumOff val="25000"/>
                  </a:prstClr>
                </a:solidFill>
                <a:latin typeface="Calibri"/>
              </a:rPr>
              <a:t>46%</a:t>
            </a:r>
            <a:endParaRPr lang="en-US" sz="3000" b="1" dirty="0">
              <a:solidFill>
                <a:prstClr val="black">
                  <a:lumMod val="75000"/>
                  <a:lumOff val="25000"/>
                </a:prstClr>
              </a:solidFill>
              <a:latin typeface="Calibri"/>
            </a:endParaRPr>
          </a:p>
        </p:txBody>
      </p:sp>
    </p:spTree>
    <p:extLst>
      <p:ext uri="{BB962C8B-B14F-4D97-AF65-F5344CB8AC3E}">
        <p14:creationId xmlns:p14="http://schemas.microsoft.com/office/powerpoint/2010/main" val="21529588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59287606"/>
              </p:ext>
            </p:extLst>
          </p:nvPr>
        </p:nvGraphicFramePr>
        <p:xfrm>
          <a:off x="1107583" y="1393828"/>
          <a:ext cx="6697014" cy="5303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Average Memory Latency</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190</a:t>
            </a:fld>
            <a:endParaRPr lang="en-US">
              <a:solidFill>
                <a:prstClr val="black">
                  <a:tint val="75000"/>
                </a:prstClr>
              </a:solidFill>
              <a:latin typeface="Calibri"/>
            </a:endParaRPr>
          </a:p>
        </p:txBody>
      </p:sp>
      <p:cxnSp>
        <p:nvCxnSpPr>
          <p:cNvPr id="12" name="Straight Arrow Connector 11"/>
          <p:cNvCxnSpPr/>
          <p:nvPr/>
        </p:nvCxnSpPr>
        <p:spPr>
          <a:xfrm flipV="1">
            <a:off x="3553103" y="2347915"/>
            <a:ext cx="0" cy="471485"/>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3553103" y="2408515"/>
            <a:ext cx="597836"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14%</a:t>
            </a:r>
            <a:endParaRPr lang="en-US" dirty="0">
              <a:solidFill>
                <a:srgbClr val="0000FF"/>
              </a:solidFill>
              <a:latin typeface="Calibri" charset="0"/>
              <a:ea typeface="ＭＳ Ｐゴシック" charset="0"/>
              <a:cs typeface="ＭＳ Ｐゴシック" charset="0"/>
            </a:endParaRPr>
          </a:p>
        </p:txBody>
      </p:sp>
      <p:cxnSp>
        <p:nvCxnSpPr>
          <p:cNvPr id="21" name="Straight Arrow Connector 20"/>
          <p:cNvCxnSpPr/>
          <p:nvPr/>
        </p:nvCxnSpPr>
        <p:spPr>
          <a:xfrm flipV="1">
            <a:off x="5400953" y="2967038"/>
            <a:ext cx="0" cy="240511"/>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400953" y="2902627"/>
            <a:ext cx="597836" cy="369332"/>
          </a:xfrm>
          <a:prstGeom prst="rect">
            <a:avLst/>
          </a:prstGeom>
          <a:noFill/>
        </p:spPr>
        <p:txBody>
          <a:bodyPr wrap="square" rtlCol="0">
            <a:spAutoFit/>
          </a:bodyPr>
          <a:lstStyle/>
          <a:p>
            <a:pPr defTabSz="457200" fontAlgn="base">
              <a:spcBef>
                <a:spcPct val="0"/>
              </a:spcBef>
              <a:spcAft>
                <a:spcPct val="0"/>
              </a:spcAft>
            </a:pPr>
            <a:r>
              <a:rPr lang="en-US" dirty="0">
                <a:solidFill>
                  <a:srgbClr val="0000FF"/>
                </a:solidFill>
                <a:latin typeface="Calibri" charset="0"/>
                <a:ea typeface="ＭＳ Ｐゴシック" charset="0"/>
                <a:cs typeface="ＭＳ Ｐゴシック" charset="0"/>
              </a:rPr>
              <a:t>9</a:t>
            </a:r>
            <a:r>
              <a:rPr lang="en-US" dirty="0" smtClean="0">
                <a:solidFill>
                  <a:srgbClr val="0000FF"/>
                </a:solidFill>
                <a:latin typeface="Calibri" charset="0"/>
                <a:ea typeface="ＭＳ Ｐゴシック" charset="0"/>
                <a:cs typeface="ＭＳ Ｐゴシック" charset="0"/>
              </a:rPr>
              <a:t>%</a:t>
            </a:r>
            <a:endParaRPr lang="en-US" dirty="0">
              <a:solidFill>
                <a:srgbClr val="0000FF"/>
              </a:solidFill>
              <a:latin typeface="Calibri" charset="0"/>
              <a:ea typeface="ＭＳ Ｐゴシック" charset="0"/>
              <a:cs typeface="ＭＳ Ｐゴシック" charset="0"/>
            </a:endParaRPr>
          </a:p>
        </p:txBody>
      </p:sp>
      <p:cxnSp>
        <p:nvCxnSpPr>
          <p:cNvPr id="32" name="Straight Arrow Connector 31"/>
          <p:cNvCxnSpPr/>
          <p:nvPr/>
        </p:nvCxnSpPr>
        <p:spPr>
          <a:xfrm flipV="1">
            <a:off x="7244041" y="2653785"/>
            <a:ext cx="0" cy="365640"/>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7244041" y="2651939"/>
            <a:ext cx="597836"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12%</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4022777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33"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2268526607"/>
              </p:ext>
            </p:extLst>
          </p:nvPr>
        </p:nvGraphicFramePr>
        <p:xfrm>
          <a:off x="1107583" y="1417638"/>
          <a:ext cx="6697014" cy="5303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Memory Energy Efficiency</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191</a:t>
            </a:fld>
            <a:endParaRPr lang="en-US">
              <a:solidFill>
                <a:prstClr val="black">
                  <a:tint val="75000"/>
                </a:prstClr>
              </a:solidFill>
              <a:latin typeface="Calibri"/>
            </a:endParaRPr>
          </a:p>
        </p:txBody>
      </p:sp>
      <p:sp>
        <p:nvSpPr>
          <p:cNvPr id="6" name="TextBox 5"/>
          <p:cNvSpPr txBox="1"/>
          <p:nvPr/>
        </p:nvSpPr>
        <p:spPr>
          <a:xfrm>
            <a:off x="1677679" y="3419418"/>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smtClean="0">
                <a:solidFill>
                  <a:srgbClr val="0000FF"/>
                </a:solidFill>
                <a:latin typeface="Calibri"/>
              </a:rPr>
              <a:t>Increased performance &amp; reduced data movement between DRAM and PCM</a:t>
            </a:r>
          </a:p>
        </p:txBody>
      </p:sp>
      <p:sp>
        <p:nvSpPr>
          <p:cNvPr id="15" name="TextBox 14"/>
          <p:cNvSpPr txBox="1"/>
          <p:nvPr/>
        </p:nvSpPr>
        <p:spPr>
          <a:xfrm>
            <a:off x="3790589" y="2364508"/>
            <a:ext cx="597836" cy="369332"/>
          </a:xfrm>
          <a:prstGeom prst="rect">
            <a:avLst/>
          </a:prstGeom>
          <a:noFill/>
        </p:spPr>
        <p:txBody>
          <a:bodyPr wrap="square" rtlCol="0">
            <a:spAutoFit/>
          </a:bodyPr>
          <a:lstStyle/>
          <a:p>
            <a:pPr algn="r" defTabSz="457200" fontAlgn="base">
              <a:spcBef>
                <a:spcPct val="0"/>
              </a:spcBef>
              <a:spcAft>
                <a:spcPct val="0"/>
              </a:spcAft>
            </a:pPr>
            <a:r>
              <a:rPr lang="en-US" dirty="0">
                <a:solidFill>
                  <a:srgbClr val="0000FF"/>
                </a:solidFill>
                <a:latin typeface="Calibri" charset="0"/>
                <a:ea typeface="ＭＳ Ｐゴシック" charset="0"/>
                <a:cs typeface="ＭＳ Ｐゴシック" charset="0"/>
              </a:rPr>
              <a:t>7</a:t>
            </a:r>
            <a:r>
              <a:rPr lang="en-US" dirty="0" smtClean="0">
                <a:solidFill>
                  <a:srgbClr val="0000FF"/>
                </a:solidFill>
                <a:latin typeface="Calibri" charset="0"/>
                <a:ea typeface="ＭＳ Ｐゴシック" charset="0"/>
                <a:cs typeface="ＭＳ Ｐゴシック" charset="0"/>
              </a:rPr>
              <a:t>%</a:t>
            </a:r>
            <a:endParaRPr lang="en-US" dirty="0">
              <a:solidFill>
                <a:srgbClr val="0000FF"/>
              </a:solidFill>
              <a:latin typeface="Calibri" charset="0"/>
              <a:ea typeface="ＭＳ Ｐゴシック" charset="0"/>
              <a:cs typeface="ＭＳ Ｐゴシック" charset="0"/>
            </a:endParaRPr>
          </a:p>
        </p:txBody>
      </p:sp>
      <p:cxnSp>
        <p:nvCxnSpPr>
          <p:cNvPr id="16" name="Straight Arrow Connector 15"/>
          <p:cNvCxnSpPr/>
          <p:nvPr/>
        </p:nvCxnSpPr>
        <p:spPr>
          <a:xfrm flipV="1">
            <a:off x="6236636" y="2364508"/>
            <a:ext cx="0" cy="316780"/>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5638800" y="233823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10%</a:t>
            </a:r>
            <a:endParaRPr lang="en-US" dirty="0">
              <a:solidFill>
                <a:srgbClr val="0000FF"/>
              </a:solidFill>
              <a:latin typeface="Calibri" charset="0"/>
              <a:ea typeface="ＭＳ Ｐゴシック" charset="0"/>
              <a:cs typeface="ＭＳ Ｐゴシック" charset="0"/>
            </a:endParaRPr>
          </a:p>
        </p:txBody>
      </p:sp>
      <p:cxnSp>
        <p:nvCxnSpPr>
          <p:cNvPr id="18" name="Straight Arrow Connector 17"/>
          <p:cNvCxnSpPr/>
          <p:nvPr/>
        </p:nvCxnSpPr>
        <p:spPr>
          <a:xfrm flipV="1">
            <a:off x="4388425" y="2437587"/>
            <a:ext cx="0" cy="223174"/>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flipV="1">
            <a:off x="2537688" y="2270901"/>
            <a:ext cx="0" cy="410387"/>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1939852" y="2291428"/>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13%</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5889481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7" grpId="0"/>
      <p:bldP spid="20"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945144042"/>
              </p:ext>
            </p:extLst>
          </p:nvPr>
        </p:nvGraphicFramePr>
        <p:xfrm>
          <a:off x="1107583" y="1393828"/>
          <a:ext cx="6697014" cy="5303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Thread Fairness</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192</a:t>
            </a:fld>
            <a:endParaRPr lang="en-US">
              <a:solidFill>
                <a:prstClr val="black">
                  <a:tint val="75000"/>
                </a:prstClr>
              </a:solidFill>
              <a:latin typeface="Calibri"/>
            </a:endParaRPr>
          </a:p>
        </p:txBody>
      </p:sp>
      <p:cxnSp>
        <p:nvCxnSpPr>
          <p:cNvPr id="12" name="Straight Arrow Connector 11"/>
          <p:cNvCxnSpPr/>
          <p:nvPr/>
        </p:nvCxnSpPr>
        <p:spPr>
          <a:xfrm flipV="1">
            <a:off x="3553103" y="2290763"/>
            <a:ext cx="0" cy="264318"/>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3553380" y="2238256"/>
            <a:ext cx="696925"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7.6%</a:t>
            </a:r>
            <a:endParaRPr lang="en-US" dirty="0">
              <a:solidFill>
                <a:srgbClr val="0000FF"/>
              </a:solidFill>
              <a:latin typeface="Calibri" charset="0"/>
              <a:ea typeface="ＭＳ Ｐゴシック" charset="0"/>
              <a:cs typeface="ＭＳ Ｐゴシック" charset="0"/>
            </a:endParaRPr>
          </a:p>
        </p:txBody>
      </p:sp>
      <p:cxnSp>
        <p:nvCxnSpPr>
          <p:cNvPr id="21" name="Straight Arrow Connector 20"/>
          <p:cNvCxnSpPr/>
          <p:nvPr/>
        </p:nvCxnSpPr>
        <p:spPr>
          <a:xfrm flipV="1">
            <a:off x="5400953" y="2971800"/>
            <a:ext cx="0" cy="135731"/>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400953" y="2807379"/>
            <a:ext cx="703633"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4.8%</a:t>
            </a:r>
            <a:endParaRPr lang="en-US" dirty="0">
              <a:solidFill>
                <a:srgbClr val="0000FF"/>
              </a:solidFill>
              <a:latin typeface="Calibri" charset="0"/>
              <a:ea typeface="ＭＳ Ｐゴシック" charset="0"/>
              <a:cs typeface="ＭＳ Ｐゴシック" charset="0"/>
            </a:endParaRPr>
          </a:p>
        </p:txBody>
      </p:sp>
      <p:cxnSp>
        <p:nvCxnSpPr>
          <p:cNvPr id="32" name="Straight Arrow Connector 31"/>
          <p:cNvCxnSpPr/>
          <p:nvPr/>
        </p:nvCxnSpPr>
        <p:spPr>
          <a:xfrm flipV="1">
            <a:off x="7244041" y="2653785"/>
            <a:ext cx="0" cy="182820"/>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7244041" y="2560916"/>
            <a:ext cx="715103"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6.2%</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4127207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33"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2710961099"/>
              </p:ext>
            </p:extLst>
          </p:nvPr>
        </p:nvGraphicFramePr>
        <p:xfrm>
          <a:off x="902082" y="1417638"/>
          <a:ext cx="7065701" cy="493871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1880315"/>
            <a:ext cx="9144000" cy="44686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graphicFrame>
        <p:nvGraphicFramePr>
          <p:cNvPr id="13" name="Chart 12"/>
          <p:cNvGraphicFramePr>
            <a:graphicFrameLocks/>
          </p:cNvGraphicFramePr>
          <p:nvPr>
            <p:extLst>
              <p:ext uri="{D42A27DB-BD31-4B8C-83A1-F6EECF244321}">
                <p14:modId xmlns:p14="http://schemas.microsoft.com/office/powerpoint/2010/main" val="1649480584"/>
              </p:ext>
            </p:extLst>
          </p:nvPr>
        </p:nvGraphicFramePr>
        <p:xfrm>
          <a:off x="902083" y="1999737"/>
          <a:ext cx="3138021" cy="43492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1837777048"/>
              </p:ext>
            </p:extLst>
          </p:nvPr>
        </p:nvGraphicFramePr>
        <p:xfrm>
          <a:off x="4847052" y="1999738"/>
          <a:ext cx="3107242" cy="4356612"/>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US" dirty="0" smtClean="0"/>
              <a:t>Compared to All-PCM/DRAM</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193</a:t>
            </a:fld>
            <a:endParaRPr lang="en-US">
              <a:solidFill>
                <a:prstClr val="black">
                  <a:tint val="75000"/>
                </a:prstClr>
              </a:solidFill>
              <a:latin typeface="Calibri"/>
            </a:endParaRPr>
          </a:p>
        </p:txBody>
      </p:sp>
      <p:cxnSp>
        <p:nvCxnSpPr>
          <p:cNvPr id="15" name="Straight Arrow Connector 14"/>
          <p:cNvCxnSpPr/>
          <p:nvPr/>
        </p:nvCxnSpPr>
        <p:spPr>
          <a:xfrm flipV="1">
            <a:off x="2466641" y="3562350"/>
            <a:ext cx="0" cy="60483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2906923" y="2512219"/>
            <a:ext cx="0" cy="1050131"/>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1307244" y="4745954"/>
            <a:ext cx="663254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smtClean="0">
                <a:solidFill>
                  <a:srgbClr val="0000FF"/>
                </a:solidFill>
                <a:latin typeface="Calibri"/>
              </a:rPr>
              <a:t>Our mechanism achieves 31% better performance than all PCM, within 29% of all DRAM performance</a:t>
            </a:r>
            <a:endParaRPr lang="en-US" sz="2400" b="1" dirty="0">
              <a:solidFill>
                <a:srgbClr val="0000FF"/>
              </a:solidFill>
              <a:latin typeface="Calibri"/>
            </a:endParaRPr>
          </a:p>
        </p:txBody>
      </p:sp>
      <p:sp>
        <p:nvSpPr>
          <p:cNvPr id="11" name="TextBox 10"/>
          <p:cNvSpPr txBox="1"/>
          <p:nvPr/>
        </p:nvSpPr>
        <p:spPr>
          <a:xfrm>
            <a:off x="1868805" y="3680103"/>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31%</a:t>
            </a:r>
            <a:endParaRPr lang="en-US" dirty="0">
              <a:solidFill>
                <a:srgbClr val="0000FF"/>
              </a:solidFill>
              <a:latin typeface="Calibri" charset="0"/>
              <a:ea typeface="ＭＳ Ｐゴシック" charset="0"/>
              <a:cs typeface="ＭＳ Ｐゴシック" charset="0"/>
            </a:endParaRPr>
          </a:p>
        </p:txBody>
      </p:sp>
      <p:sp>
        <p:nvSpPr>
          <p:cNvPr id="12" name="TextBox 11"/>
          <p:cNvSpPr txBox="1"/>
          <p:nvPr/>
        </p:nvSpPr>
        <p:spPr>
          <a:xfrm>
            <a:off x="2309087" y="2852618"/>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29%</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124606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Large DRAM Caches</a:t>
            </a:r>
            <a:endParaRPr lang="en-US" dirty="0"/>
          </a:p>
        </p:txBody>
      </p:sp>
      <p:sp>
        <p:nvSpPr>
          <p:cNvPr id="3" name="Content Placeholder 2"/>
          <p:cNvSpPr>
            <a:spLocks noGrp="1"/>
          </p:cNvSpPr>
          <p:nvPr>
            <p:ph idx="1"/>
          </p:nvPr>
        </p:nvSpPr>
        <p:spPr/>
        <p:txBody>
          <a:bodyPr/>
          <a:lstStyle/>
          <a:p>
            <a:r>
              <a:rPr lang="en-US" dirty="0" smtClean="0"/>
              <a:t>A large DRAM cache requires a large metadata (tag + block-based information) store</a:t>
            </a:r>
          </a:p>
          <a:p>
            <a:r>
              <a:rPr lang="en-US" dirty="0" smtClean="0"/>
              <a:t>How do we design an efficient DRAM cache?</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194</a:t>
            </a:fld>
            <a:endParaRPr lang="en-US"/>
          </a:p>
        </p:txBody>
      </p:sp>
      <p:sp>
        <p:nvSpPr>
          <p:cNvPr id="38" name="Rectangle 37"/>
          <p:cNvSpPr/>
          <p:nvPr/>
        </p:nvSpPr>
        <p:spPr>
          <a:xfrm>
            <a:off x="3692526"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39" name="Rectangle 38"/>
          <p:cNvSpPr/>
          <p:nvPr/>
        </p:nvSpPr>
        <p:spPr>
          <a:xfrm>
            <a:off x="4132263"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0" name="Rectangle 39"/>
          <p:cNvSpPr/>
          <p:nvPr/>
        </p:nvSpPr>
        <p:spPr>
          <a:xfrm>
            <a:off x="4572000"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1" name="Rectangle 40"/>
          <p:cNvSpPr/>
          <p:nvPr/>
        </p:nvSpPr>
        <p:spPr>
          <a:xfrm>
            <a:off x="5011737"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2" name="Rectangle 41"/>
          <p:cNvSpPr/>
          <p:nvPr/>
        </p:nvSpPr>
        <p:spPr>
          <a:xfrm>
            <a:off x="3692526"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3" name="Rectangle 42"/>
          <p:cNvSpPr/>
          <p:nvPr/>
        </p:nvSpPr>
        <p:spPr>
          <a:xfrm>
            <a:off x="4132263"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4" name="Rectangle 43"/>
          <p:cNvSpPr/>
          <p:nvPr/>
        </p:nvSpPr>
        <p:spPr>
          <a:xfrm>
            <a:off x="4572000"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5" name="Rectangle 44"/>
          <p:cNvSpPr/>
          <p:nvPr/>
        </p:nvSpPr>
        <p:spPr>
          <a:xfrm>
            <a:off x="5011737"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6" name="Rectangle 45"/>
          <p:cNvSpPr/>
          <p:nvPr/>
        </p:nvSpPr>
        <p:spPr>
          <a:xfrm>
            <a:off x="3692526"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7" name="Rectangle 46"/>
          <p:cNvSpPr/>
          <p:nvPr/>
        </p:nvSpPr>
        <p:spPr>
          <a:xfrm>
            <a:off x="4132263"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8" name="Rectangle 47"/>
          <p:cNvSpPr/>
          <p:nvPr/>
        </p:nvSpPr>
        <p:spPr>
          <a:xfrm>
            <a:off x="4572000"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9" name="Rectangle 48"/>
          <p:cNvSpPr/>
          <p:nvPr/>
        </p:nvSpPr>
        <p:spPr>
          <a:xfrm>
            <a:off x="5011737"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0" name="Rectangle 49"/>
          <p:cNvSpPr/>
          <p:nvPr/>
        </p:nvSpPr>
        <p:spPr>
          <a:xfrm>
            <a:off x="3692526"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1" name="Rectangle 50"/>
          <p:cNvSpPr/>
          <p:nvPr/>
        </p:nvSpPr>
        <p:spPr>
          <a:xfrm>
            <a:off x="4132263"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2" name="Rectangle 51"/>
          <p:cNvSpPr/>
          <p:nvPr/>
        </p:nvSpPr>
        <p:spPr>
          <a:xfrm>
            <a:off x="4572000"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3" name="Rectangle 52"/>
          <p:cNvSpPr/>
          <p:nvPr/>
        </p:nvSpPr>
        <p:spPr>
          <a:xfrm>
            <a:off x="5011737"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cxnSp>
        <p:nvCxnSpPr>
          <p:cNvPr id="54" name="Straight Connector 7"/>
          <p:cNvCxnSpPr>
            <a:endCxn id="55" idx="3"/>
          </p:cNvCxnSpPr>
          <p:nvPr/>
        </p:nvCxnSpPr>
        <p:spPr>
          <a:xfrm rot="5400000">
            <a:off x="3480993" y="487549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5" name="Rectangle 54"/>
          <p:cNvSpPr/>
          <p:nvPr/>
        </p:nvSpPr>
        <p:spPr>
          <a:xfrm>
            <a:off x="1258888" y="513068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56" name="Rectangle 55"/>
          <p:cNvSpPr/>
          <p:nvPr/>
        </p:nvSpPr>
        <p:spPr>
          <a:xfrm>
            <a:off x="5219700" y="513068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cxnSp>
        <p:nvCxnSpPr>
          <p:cNvPr id="57" name="Straight Connector 13"/>
          <p:cNvCxnSpPr>
            <a:endCxn id="56" idx="1"/>
          </p:cNvCxnSpPr>
          <p:nvPr/>
        </p:nvCxnSpPr>
        <p:spPr>
          <a:xfrm rot="16200000" flipH="1">
            <a:off x="4568430" y="4875499"/>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8" name="TextBox 26"/>
          <p:cNvSpPr txBox="1">
            <a:spLocks noChangeArrowheads="1"/>
          </p:cNvSpPr>
          <p:nvPr/>
        </p:nvSpPr>
        <p:spPr bwMode="auto">
          <a:xfrm>
            <a:off x="1919474" y="5051649"/>
            <a:ext cx="1381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DRAM</a:t>
            </a:r>
          </a:p>
        </p:txBody>
      </p:sp>
      <p:sp>
        <p:nvSpPr>
          <p:cNvPr id="59" name="TextBox 26"/>
          <p:cNvSpPr txBox="1">
            <a:spLocks noChangeArrowheads="1"/>
          </p:cNvSpPr>
          <p:nvPr/>
        </p:nvSpPr>
        <p:spPr bwMode="auto">
          <a:xfrm>
            <a:off x="6021186" y="5051649"/>
            <a:ext cx="1064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PCM</a:t>
            </a:r>
            <a:endParaRPr lang="en-US" sz="3600" kern="0" dirty="0">
              <a:solidFill>
                <a:sysClr val="windowText" lastClr="000000"/>
              </a:solidFill>
            </a:endParaRPr>
          </a:p>
        </p:txBody>
      </p:sp>
      <p:sp>
        <p:nvSpPr>
          <p:cNvPr id="60" name="Rectangle 59"/>
          <p:cNvSpPr/>
          <p:nvPr/>
        </p:nvSpPr>
        <p:spPr>
          <a:xfrm>
            <a:off x="4092579" y="3194879"/>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61" name="TextBox 60"/>
          <p:cNvSpPr txBox="1"/>
          <p:nvPr/>
        </p:nvSpPr>
        <p:spPr>
          <a:xfrm>
            <a:off x="1514452" y="5543703"/>
            <a:ext cx="2097124"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(small, fast cache)</a:t>
            </a:r>
            <a:endParaRPr lang="en-US" sz="2000" kern="0" dirty="0">
              <a:solidFill>
                <a:sysClr val="windowText" lastClr="000000"/>
              </a:solidFill>
              <a:latin typeface="Tahoma"/>
            </a:endParaRPr>
          </a:p>
        </p:txBody>
      </p:sp>
      <p:sp>
        <p:nvSpPr>
          <p:cNvPr id="62" name="TextBox 61"/>
          <p:cNvSpPr txBox="1"/>
          <p:nvPr/>
        </p:nvSpPr>
        <p:spPr>
          <a:xfrm>
            <a:off x="5682600" y="5543703"/>
            <a:ext cx="1741207"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(high capacity)</a:t>
            </a:r>
            <a:endParaRPr lang="en-US" sz="2000" kern="0" dirty="0">
              <a:solidFill>
                <a:sysClr val="windowText" lastClr="000000"/>
              </a:solidFill>
              <a:latin typeface="Tahoma"/>
            </a:endParaRPr>
          </a:p>
        </p:txBody>
      </p:sp>
      <p:sp>
        <p:nvSpPr>
          <p:cNvPr id="63" name="Rectangle 62"/>
          <p:cNvSpPr/>
          <p:nvPr/>
        </p:nvSpPr>
        <p:spPr>
          <a:xfrm>
            <a:off x="3692526" y="443218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64" name="Rectangle 63"/>
          <p:cNvSpPr/>
          <p:nvPr/>
        </p:nvSpPr>
        <p:spPr>
          <a:xfrm>
            <a:off x="4572000" y="4432189"/>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65" name="Group 64"/>
          <p:cNvGrpSpPr/>
          <p:nvPr/>
        </p:nvGrpSpPr>
        <p:grpSpPr>
          <a:xfrm>
            <a:off x="4060296" y="3825491"/>
            <a:ext cx="1114608" cy="815677"/>
            <a:chOff x="1506883" y="3741716"/>
            <a:chExt cx="1114608" cy="815677"/>
          </a:xfrm>
        </p:grpSpPr>
        <p:cxnSp>
          <p:nvCxnSpPr>
            <p:cNvPr id="66" name="Straight Arrow Connector 65"/>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67" name="TextBox 11"/>
            <p:cNvSpPr txBox="1">
              <a:spLocks noChangeArrowheads="1"/>
            </p:cNvSpPr>
            <p:nvPr/>
          </p:nvSpPr>
          <p:spPr bwMode="auto">
            <a:xfrm>
              <a:off x="1506883" y="3741716"/>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68" name="TextBox 67"/>
          <p:cNvSpPr txBox="1"/>
          <p:nvPr/>
        </p:nvSpPr>
        <p:spPr>
          <a:xfrm>
            <a:off x="1990707" y="5943813"/>
            <a:ext cx="1334720" cy="492443"/>
          </a:xfrm>
          <a:prstGeom prst="rect">
            <a:avLst/>
          </a:prstGeom>
          <a:noFill/>
        </p:spPr>
        <p:txBody>
          <a:bodyPr wrap="none" rtlCol="0">
            <a:spAutoFit/>
          </a:bodyPr>
          <a:lstStyle/>
          <a:p>
            <a:pPr>
              <a:defRPr/>
            </a:pPr>
            <a:r>
              <a:rPr lang="en-US" sz="2600" kern="0" dirty="0" smtClean="0">
                <a:solidFill>
                  <a:srgbClr val="FF0000"/>
                </a:solidFill>
                <a:latin typeface="Tahoma"/>
              </a:rPr>
              <a:t>Access X</a:t>
            </a:r>
            <a:endParaRPr lang="en-US" sz="2600" kern="0" dirty="0">
              <a:solidFill>
                <a:srgbClr val="FF0000"/>
              </a:solidFill>
              <a:latin typeface="Tahoma"/>
            </a:endParaRPr>
          </a:p>
        </p:txBody>
      </p:sp>
      <p:sp>
        <p:nvSpPr>
          <p:cNvPr id="69" name="Rounded Rectangular Callout 68"/>
          <p:cNvSpPr/>
          <p:nvPr/>
        </p:nvSpPr>
        <p:spPr>
          <a:xfrm>
            <a:off x="1258888" y="4055952"/>
            <a:ext cx="2297111" cy="879474"/>
          </a:xfrm>
          <a:prstGeom prst="wedgeRoundRectCallout">
            <a:avLst>
              <a:gd name="adj1" fmla="val 61715"/>
              <a:gd name="adj2" fmla="val 28876"/>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Metadata:</a:t>
            </a:r>
          </a:p>
          <a:p>
            <a:pPr algn="ctr">
              <a:defRPr/>
            </a:pPr>
            <a:r>
              <a:rPr lang="en-US" sz="2600" kern="0" dirty="0" smtClean="0">
                <a:solidFill>
                  <a:sysClr val="windowText" lastClr="000000"/>
                </a:solidFill>
                <a:latin typeface="Calibri"/>
              </a:rPr>
              <a:t>X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70" name="Rectangle 69"/>
          <p:cNvSpPr/>
          <p:nvPr/>
        </p:nvSpPr>
        <p:spPr>
          <a:xfrm>
            <a:off x="2144637" y="5312871"/>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X</a:t>
            </a:r>
            <a:endParaRPr lang="en-US" sz="2600" kern="0" dirty="0">
              <a:solidFill>
                <a:sysClr val="windowText" lastClr="000000"/>
              </a:solidFill>
              <a:latin typeface="Calibri"/>
            </a:endParaRPr>
          </a:p>
        </p:txBody>
      </p:sp>
    </p:spTree>
    <p:extLst>
      <p:ext uri="{BB962C8B-B14F-4D97-AF65-F5344CB8AC3E}">
        <p14:creationId xmlns:p14="http://schemas.microsoft.com/office/powerpoint/2010/main" val="40351447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13116E-6 -4.30623E-6 C 0.06297 0.01552 0.12612 0.03127 0.15596 0.00255 C 0.18581 -0.02618 0.18216 -0.09938 0.17869 -0.17257 " pathEditMode="relative" ptsTypes="aaA">
                                      <p:cBhvr>
                                        <p:cTn id="26" dur="2000" fill="hold"/>
                                        <p:tgtEl>
                                          <p:spTgt spid="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0" grpId="1"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1: Tags in Memory</a:t>
            </a:r>
            <a:endParaRPr lang="en-US" dirty="0"/>
          </a:p>
        </p:txBody>
      </p:sp>
      <p:sp>
        <p:nvSpPr>
          <p:cNvPr id="3" name="Content Placeholder 2"/>
          <p:cNvSpPr>
            <a:spLocks noGrp="1"/>
          </p:cNvSpPr>
          <p:nvPr>
            <p:ph idx="1"/>
          </p:nvPr>
        </p:nvSpPr>
        <p:spPr/>
        <p:txBody>
          <a:bodyPr/>
          <a:lstStyle/>
          <a:p>
            <a:r>
              <a:rPr lang="en-US" dirty="0" smtClean="0"/>
              <a:t>Store tags in the same row as data in DRAM</a:t>
            </a:r>
          </a:p>
          <a:p>
            <a:pPr lvl="1"/>
            <a:r>
              <a:rPr lang="en-US" dirty="0" smtClean="0"/>
              <a:t>Store </a:t>
            </a:r>
            <a:r>
              <a:rPr lang="en-US" dirty="0"/>
              <a:t>metadata in same row as their </a:t>
            </a:r>
            <a:r>
              <a:rPr lang="en-US" dirty="0" smtClean="0"/>
              <a:t>data</a:t>
            </a:r>
          </a:p>
          <a:p>
            <a:pPr lvl="1"/>
            <a:r>
              <a:rPr lang="en-US" dirty="0" smtClean="0"/>
              <a:t>Data and metadata can be accessed together</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Benefit: No on-chip tag storage overhead</a:t>
            </a:r>
          </a:p>
          <a:p>
            <a:r>
              <a:rPr lang="en-US" dirty="0" smtClean="0"/>
              <a:t>Downsides: </a:t>
            </a:r>
          </a:p>
          <a:p>
            <a:pPr lvl="1"/>
            <a:r>
              <a:rPr lang="en-US" dirty="0" smtClean="0"/>
              <a:t>Cache hit determined only after a DRAM access</a:t>
            </a:r>
          </a:p>
          <a:p>
            <a:pPr lvl="1"/>
            <a:r>
              <a:rPr lang="en-US" dirty="0" smtClean="0"/>
              <a:t>Cache hit requires two DRAM accesses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195</a:t>
            </a:fld>
            <a:endParaRPr lang="en-US"/>
          </a:p>
        </p:txBody>
      </p:sp>
      <p:sp>
        <p:nvSpPr>
          <p:cNvPr id="46" name="Rectangle 45"/>
          <p:cNvSpPr/>
          <p:nvPr/>
        </p:nvSpPr>
        <p:spPr>
          <a:xfrm>
            <a:off x="4497764"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2</a:t>
            </a:r>
            <a:endParaRPr lang="en-US" sz="2400" kern="0" dirty="0">
              <a:solidFill>
                <a:srgbClr val="000000"/>
              </a:solidFill>
              <a:latin typeface="Calibri"/>
            </a:endParaRPr>
          </a:p>
        </p:txBody>
      </p:sp>
      <p:sp>
        <p:nvSpPr>
          <p:cNvPr id="47" name="Rectangle 46"/>
          <p:cNvSpPr/>
          <p:nvPr/>
        </p:nvSpPr>
        <p:spPr>
          <a:xfrm>
            <a:off x="733820"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0</a:t>
            </a:r>
            <a:endParaRPr lang="en-US" sz="2400" kern="0" dirty="0">
              <a:solidFill>
                <a:srgbClr val="000000"/>
              </a:solidFill>
              <a:latin typeface="Calibri"/>
            </a:endParaRPr>
          </a:p>
        </p:txBody>
      </p:sp>
      <p:sp>
        <p:nvSpPr>
          <p:cNvPr id="48" name="Rectangle 47"/>
          <p:cNvSpPr/>
          <p:nvPr/>
        </p:nvSpPr>
        <p:spPr>
          <a:xfrm>
            <a:off x="2615792"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1</a:t>
            </a:r>
            <a:endParaRPr lang="en-US" sz="2400" kern="0" dirty="0">
              <a:solidFill>
                <a:srgbClr val="000000"/>
              </a:solidFill>
              <a:latin typeface="Calibri"/>
            </a:endParaRPr>
          </a:p>
        </p:txBody>
      </p:sp>
      <p:cxnSp>
        <p:nvCxnSpPr>
          <p:cNvPr id="49" name="Straight Arrow Connector 48"/>
          <p:cNvCxnSpPr/>
          <p:nvPr/>
        </p:nvCxnSpPr>
        <p:spPr>
          <a:xfrm>
            <a:off x="733820" y="3337186"/>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0" name="TextBox 49"/>
          <p:cNvSpPr txBox="1"/>
          <p:nvPr/>
        </p:nvSpPr>
        <p:spPr>
          <a:xfrm>
            <a:off x="3874167" y="3068960"/>
            <a:ext cx="1544012" cy="461665"/>
          </a:xfrm>
          <a:prstGeom prst="rect">
            <a:avLst/>
          </a:prstGeom>
          <a:solidFill>
            <a:srgbClr val="FFFFFF"/>
          </a:solidFill>
        </p:spPr>
        <p:txBody>
          <a:bodyPr wrap="none" rtlCol="0">
            <a:spAutoFit/>
          </a:bodyPr>
          <a:lstStyle/>
          <a:p>
            <a:pPr>
              <a:defRPr/>
            </a:pPr>
            <a:r>
              <a:rPr lang="en-US" sz="2400" kern="0" dirty="0" smtClean="0">
                <a:solidFill>
                  <a:sysClr val="windowText" lastClr="000000"/>
                </a:solidFill>
                <a:latin typeface="Tahoma"/>
              </a:rPr>
              <a:t>DRAM row</a:t>
            </a:r>
            <a:endParaRPr lang="en-US" sz="2400" kern="0" dirty="0">
              <a:solidFill>
                <a:sysClr val="windowText" lastClr="000000"/>
              </a:solidFill>
              <a:latin typeface="Tahoma"/>
            </a:endParaRPr>
          </a:p>
        </p:txBody>
      </p:sp>
      <p:sp>
        <p:nvSpPr>
          <p:cNvPr id="51" name="Rectangle 50"/>
          <p:cNvSpPr/>
          <p:nvPr/>
        </p:nvSpPr>
        <p:spPr>
          <a:xfrm>
            <a:off x="6379736"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2" name="Rectangle 51"/>
          <p:cNvSpPr/>
          <p:nvPr/>
        </p:nvSpPr>
        <p:spPr>
          <a:xfrm>
            <a:off x="7007060"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3" name="Rectangle 52"/>
          <p:cNvSpPr/>
          <p:nvPr/>
        </p:nvSpPr>
        <p:spPr>
          <a:xfrm>
            <a:off x="7634384"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Tree>
    <p:extLst>
      <p:ext uri="{BB962C8B-B14F-4D97-AF65-F5344CB8AC3E}">
        <p14:creationId xmlns:p14="http://schemas.microsoft.com/office/powerpoint/2010/main" val="33225537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2: Cache Tags in SRAM</a:t>
            </a:r>
            <a:endParaRPr lang="en-US" dirty="0"/>
          </a:p>
        </p:txBody>
      </p:sp>
      <p:sp>
        <p:nvSpPr>
          <p:cNvPr id="3" name="Content Placeholder 2"/>
          <p:cNvSpPr>
            <a:spLocks noGrp="1"/>
          </p:cNvSpPr>
          <p:nvPr>
            <p:ph idx="1"/>
          </p:nvPr>
        </p:nvSpPr>
        <p:spPr/>
        <p:txBody>
          <a:bodyPr/>
          <a:lstStyle/>
          <a:p>
            <a:r>
              <a:rPr lang="en-US" dirty="0" smtClean="0"/>
              <a:t>Recall Idea 1: Store </a:t>
            </a:r>
            <a:r>
              <a:rPr lang="en-US" dirty="0"/>
              <a:t>all metadata in DRAM </a:t>
            </a:r>
          </a:p>
          <a:p>
            <a:pPr lvl="1"/>
            <a:r>
              <a:rPr lang="en-US" dirty="0"/>
              <a:t>To reduce metadata storage overhead</a:t>
            </a:r>
          </a:p>
          <a:p>
            <a:endParaRPr lang="en-US" dirty="0" smtClean="0"/>
          </a:p>
          <a:p>
            <a:r>
              <a:rPr lang="en-US" dirty="0" smtClean="0"/>
              <a:t>Idea 2: </a:t>
            </a:r>
            <a:r>
              <a:rPr lang="en-US" dirty="0" smtClean="0">
                <a:solidFill>
                  <a:srgbClr val="0000FF"/>
                </a:solidFill>
              </a:rPr>
              <a:t>Cache </a:t>
            </a:r>
            <a:r>
              <a:rPr lang="en-US" dirty="0">
                <a:solidFill>
                  <a:srgbClr val="0000FF"/>
                </a:solidFill>
              </a:rPr>
              <a:t>in on-chip SRAM frequently-accessed metadata</a:t>
            </a:r>
          </a:p>
          <a:p>
            <a:pPr lvl="1"/>
            <a:r>
              <a:rPr lang="en-US" dirty="0" smtClean="0"/>
              <a:t>Cache </a:t>
            </a:r>
            <a:r>
              <a:rPr lang="en-US" dirty="0"/>
              <a:t>only a small amount to keep SRAM size small</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196</a:t>
            </a:fld>
            <a:endParaRPr lang="en-US"/>
          </a:p>
        </p:txBody>
      </p:sp>
    </p:spTree>
    <p:extLst>
      <p:ext uri="{BB962C8B-B14F-4D97-AF65-F5344CB8AC3E}">
        <p14:creationId xmlns:p14="http://schemas.microsoft.com/office/powerpoint/2010/main" val="26718083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32"/>
            <a:ext cx="8915400" cy="1066800"/>
          </a:xfrm>
        </p:spPr>
        <p:txBody>
          <a:bodyPr/>
          <a:lstStyle/>
          <a:p>
            <a:r>
              <a:rPr lang="en-US" dirty="0" smtClean="0"/>
              <a:t>Idea 3: Dynamic Data Transfer Granularity</a:t>
            </a:r>
            <a:endParaRPr lang="en-US" dirty="0"/>
          </a:p>
        </p:txBody>
      </p:sp>
      <p:sp>
        <p:nvSpPr>
          <p:cNvPr id="3" name="Content Placeholder 2"/>
          <p:cNvSpPr>
            <a:spLocks noGrp="1"/>
          </p:cNvSpPr>
          <p:nvPr>
            <p:ph idx="1"/>
          </p:nvPr>
        </p:nvSpPr>
        <p:spPr/>
        <p:txBody>
          <a:bodyPr/>
          <a:lstStyle/>
          <a:p>
            <a:pPr lvl="0">
              <a:defRPr/>
            </a:pPr>
            <a:r>
              <a:rPr lang="en-US" dirty="0"/>
              <a:t>Some applications benefit from caching more data</a:t>
            </a:r>
          </a:p>
          <a:p>
            <a:pPr lvl="1">
              <a:defRPr/>
            </a:pPr>
            <a:r>
              <a:rPr lang="en-US" dirty="0"/>
              <a:t>They have good spatial locality</a:t>
            </a:r>
          </a:p>
          <a:p>
            <a:pPr>
              <a:defRPr/>
            </a:pPr>
            <a:r>
              <a:rPr lang="en-US" dirty="0"/>
              <a:t>Others do not</a:t>
            </a:r>
          </a:p>
          <a:p>
            <a:pPr lvl="1">
              <a:defRPr/>
            </a:pPr>
            <a:r>
              <a:rPr lang="en-US" dirty="0"/>
              <a:t>Large granularity wastes bandwidth and reduces cache utilization</a:t>
            </a:r>
          </a:p>
          <a:p>
            <a:pPr>
              <a:defRPr/>
            </a:pPr>
            <a:endParaRPr lang="en-US" sz="2800" dirty="0"/>
          </a:p>
          <a:p>
            <a:pPr>
              <a:defRPr/>
            </a:pPr>
            <a:r>
              <a:rPr lang="en-US" dirty="0"/>
              <a:t>Idea </a:t>
            </a:r>
            <a:r>
              <a:rPr lang="en-US" dirty="0" smtClean="0"/>
              <a:t>3: </a:t>
            </a:r>
            <a:r>
              <a:rPr lang="en-US" dirty="0" smtClean="0">
                <a:solidFill>
                  <a:srgbClr val="0000FF"/>
                </a:solidFill>
              </a:rPr>
              <a:t>Simple </a:t>
            </a:r>
            <a:r>
              <a:rPr lang="en-US" dirty="0">
                <a:solidFill>
                  <a:srgbClr val="0000FF"/>
                </a:solidFill>
              </a:rPr>
              <a:t>dynamic caching granularity policy</a:t>
            </a:r>
          </a:p>
          <a:p>
            <a:pPr lvl="1"/>
            <a:r>
              <a:rPr lang="en-US" dirty="0" smtClean="0"/>
              <a:t>Cost-benefit analysis to determine best DRAM cache block size</a:t>
            </a:r>
          </a:p>
          <a:p>
            <a:pPr lvl="1">
              <a:defRPr/>
            </a:pPr>
            <a:r>
              <a:rPr lang="en-US" dirty="0"/>
              <a:t>Group main memory into sets of rows</a:t>
            </a:r>
          </a:p>
          <a:p>
            <a:pPr lvl="1">
              <a:defRPr/>
            </a:pPr>
            <a:r>
              <a:rPr lang="en-US" dirty="0"/>
              <a:t>Some row sets follow a fixed caching granularity</a:t>
            </a:r>
          </a:p>
          <a:p>
            <a:pPr lvl="1">
              <a:defRPr/>
            </a:pPr>
            <a:r>
              <a:rPr lang="en-US" dirty="0"/>
              <a:t>The rest of main memory follows the best granularity</a:t>
            </a:r>
          </a:p>
          <a:p>
            <a:pPr lvl="2">
              <a:defRPr/>
            </a:pPr>
            <a:r>
              <a:rPr lang="en-US" dirty="0"/>
              <a:t>Cost–benefit analysis:  access latency versus number of </a:t>
            </a:r>
            <a:r>
              <a:rPr lang="en-US" dirty="0" err="1"/>
              <a:t>cachings</a:t>
            </a:r>
            <a:endParaRPr lang="en-US" dirty="0"/>
          </a:p>
          <a:p>
            <a:pPr lvl="2">
              <a:defRPr/>
            </a:pPr>
            <a:r>
              <a:rPr lang="en-US" dirty="0"/>
              <a:t>Performed every </a:t>
            </a:r>
            <a:r>
              <a:rPr lang="en-US" dirty="0" smtClean="0"/>
              <a:t>quantum</a:t>
            </a:r>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197</a:t>
            </a:fld>
            <a:endParaRPr lang="en-US"/>
          </a:p>
        </p:txBody>
      </p:sp>
    </p:spTree>
    <p:extLst>
      <p:ext uri="{BB962C8B-B14F-4D97-AF65-F5344CB8AC3E}">
        <p14:creationId xmlns:p14="http://schemas.microsoft.com/office/powerpoint/2010/main" val="36143401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TIMBER Tag Management</a:t>
            </a:r>
            <a:endParaRPr lang="en-US" dirty="0"/>
          </a:p>
        </p:txBody>
      </p:sp>
      <p:sp>
        <p:nvSpPr>
          <p:cNvPr id="3" name="Content Placeholder 2"/>
          <p:cNvSpPr>
            <a:spLocks noGrp="1"/>
          </p:cNvSpPr>
          <p:nvPr>
            <p:ph idx="1"/>
          </p:nvPr>
        </p:nvSpPr>
        <p:spPr/>
        <p:txBody>
          <a:bodyPr/>
          <a:lstStyle/>
          <a:p>
            <a:r>
              <a:rPr lang="en-US" dirty="0"/>
              <a:t>A Tag-In-Memory </a:t>
            </a:r>
            <a:r>
              <a:rPr lang="en-US" dirty="0" err="1"/>
              <a:t>BuffER</a:t>
            </a:r>
            <a:r>
              <a:rPr lang="en-US" dirty="0"/>
              <a:t> (TIMBER)</a:t>
            </a:r>
          </a:p>
          <a:p>
            <a:pPr lvl="1"/>
            <a:r>
              <a:rPr lang="en-US" dirty="0"/>
              <a:t>Stores recently-used tags in a small amount of </a:t>
            </a:r>
            <a:r>
              <a:rPr lang="en-US" dirty="0" smtClean="0"/>
              <a:t>SRAM</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344487" lvl="1" indent="0">
              <a:buNone/>
            </a:pPr>
            <a:endParaRPr lang="en-US" dirty="0"/>
          </a:p>
          <a:p>
            <a:r>
              <a:rPr lang="en-US" dirty="0" smtClean="0"/>
              <a:t>Benefits: If tag is cached:</a:t>
            </a:r>
          </a:p>
          <a:p>
            <a:pPr lvl="1"/>
            <a:r>
              <a:rPr lang="en-US" dirty="0" smtClean="0"/>
              <a:t>no need to access DRAM twice</a:t>
            </a:r>
          </a:p>
          <a:p>
            <a:pPr lvl="1"/>
            <a:r>
              <a:rPr lang="en-US" dirty="0"/>
              <a:t>c</a:t>
            </a:r>
            <a:r>
              <a:rPr lang="en-US" dirty="0" smtClean="0"/>
              <a:t>ache hit determined quickly</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198</a:t>
            </a:fld>
            <a:endParaRPr lang="en-US"/>
          </a:p>
        </p:txBody>
      </p:sp>
      <p:sp>
        <p:nvSpPr>
          <p:cNvPr id="32" name="Rectangle 31"/>
          <p:cNvSpPr/>
          <p:nvPr/>
        </p:nvSpPr>
        <p:spPr>
          <a:xfrm>
            <a:off x="3992848"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33" name="Rectangle 32"/>
          <p:cNvSpPr/>
          <p:nvPr/>
        </p:nvSpPr>
        <p:spPr>
          <a:xfrm>
            <a:off x="4620172"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34" name="Rectangle 33"/>
          <p:cNvSpPr/>
          <p:nvPr/>
        </p:nvSpPr>
        <p:spPr>
          <a:xfrm>
            <a:off x="5247496"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35" name="Rectangle 34"/>
          <p:cNvSpPr/>
          <p:nvPr/>
        </p:nvSpPr>
        <p:spPr>
          <a:xfrm>
            <a:off x="2968310" y="3808837"/>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36" name="Rectangle 35"/>
          <p:cNvSpPr/>
          <p:nvPr/>
        </p:nvSpPr>
        <p:spPr>
          <a:xfrm>
            <a:off x="3992848"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37" name="Rectangle 36"/>
          <p:cNvSpPr/>
          <p:nvPr/>
        </p:nvSpPr>
        <p:spPr>
          <a:xfrm>
            <a:off x="4620172"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38" name="Rectangle 37"/>
          <p:cNvSpPr/>
          <p:nvPr/>
        </p:nvSpPr>
        <p:spPr>
          <a:xfrm>
            <a:off x="5247496"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39" name="Rectangle 38"/>
          <p:cNvSpPr/>
          <p:nvPr/>
        </p:nvSpPr>
        <p:spPr>
          <a:xfrm>
            <a:off x="2968310" y="4215516"/>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40" name="Oval 39"/>
          <p:cNvSpPr/>
          <p:nvPr/>
        </p:nvSpPr>
        <p:spPr>
          <a:xfrm>
            <a:off x="4512469" y="4755568"/>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rgbClr val="000000"/>
              </a:solidFill>
              <a:latin typeface="Calibri"/>
            </a:endParaRPr>
          </a:p>
        </p:txBody>
      </p:sp>
      <p:sp>
        <p:nvSpPr>
          <p:cNvPr id="41" name="Oval 40"/>
          <p:cNvSpPr/>
          <p:nvPr/>
        </p:nvSpPr>
        <p:spPr>
          <a:xfrm>
            <a:off x="4512469" y="4935944"/>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2" name="Oval 41"/>
          <p:cNvSpPr/>
          <p:nvPr/>
        </p:nvSpPr>
        <p:spPr>
          <a:xfrm>
            <a:off x="4512469" y="5108744"/>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3" name="TextBox 42"/>
          <p:cNvSpPr txBox="1"/>
          <p:nvPr/>
        </p:nvSpPr>
        <p:spPr>
          <a:xfrm>
            <a:off x="2907802" y="3408505"/>
            <a:ext cx="1069524"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Row Tag</a:t>
            </a:r>
            <a:endParaRPr lang="en-US" sz="2000" kern="0" dirty="0">
              <a:solidFill>
                <a:sysClr val="windowText" lastClr="000000"/>
              </a:solidFill>
              <a:latin typeface="Tahoma"/>
            </a:endParaRPr>
          </a:p>
        </p:txBody>
      </p:sp>
      <p:grpSp>
        <p:nvGrpSpPr>
          <p:cNvPr id="44" name="Group 43"/>
          <p:cNvGrpSpPr/>
          <p:nvPr/>
        </p:nvGrpSpPr>
        <p:grpSpPr>
          <a:xfrm>
            <a:off x="1499689" y="4151639"/>
            <a:ext cx="1468621" cy="461664"/>
            <a:chOff x="1147882" y="4975855"/>
            <a:chExt cx="1468621" cy="461664"/>
          </a:xfrm>
        </p:grpSpPr>
        <p:cxnSp>
          <p:nvCxnSpPr>
            <p:cNvPr id="45" name="Straight Arrow Connector 44"/>
            <p:cNvCxnSpPr/>
            <p:nvPr/>
          </p:nvCxnSpPr>
          <p:spPr bwMode="auto">
            <a:xfrm rot="5400000" flipV="1">
              <a:off x="2439497" y="5056784"/>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46" name="TextBox 11"/>
            <p:cNvSpPr txBox="1">
              <a:spLocks noChangeArrowheads="1"/>
            </p:cNvSpPr>
            <p:nvPr/>
          </p:nvSpPr>
          <p:spPr bwMode="auto">
            <a:xfrm>
              <a:off x="1147882" y="4975855"/>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47" name="Rectangle 46"/>
          <p:cNvSpPr/>
          <p:nvPr/>
        </p:nvSpPr>
        <p:spPr>
          <a:xfrm>
            <a:off x="4620172" y="4217708"/>
            <a:ext cx="627324" cy="399381"/>
          </a:xfrm>
          <a:prstGeom prst="rect">
            <a:avLst/>
          </a:prstGeom>
          <a:noFill/>
          <a:ln w="38100" cap="flat" cmpd="sng" algn="ctr">
            <a:solidFill>
              <a:srgbClr val="FF0000"/>
            </a:solidFill>
            <a:prstDash val="solid"/>
          </a:ln>
          <a:effectLst/>
        </p:spPr>
        <p:txBody>
          <a:bodyPr rtlCol="0" anchor="ctr"/>
          <a:lstStyle/>
          <a:p>
            <a:pPr algn="ctr">
              <a:defRPr/>
            </a:pPr>
            <a:endParaRPr lang="en-US" kern="0">
              <a:solidFill>
                <a:sysClr val="window" lastClr="FFFFFF"/>
              </a:solidFill>
              <a:latin typeface="Calibri"/>
            </a:endParaRPr>
          </a:p>
        </p:txBody>
      </p:sp>
      <p:sp>
        <p:nvSpPr>
          <p:cNvPr id="48" name="Rectangle 47"/>
          <p:cNvSpPr/>
          <p:nvPr/>
        </p:nvSpPr>
        <p:spPr>
          <a:xfrm>
            <a:off x="4497764"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2</a:t>
            </a:r>
            <a:endParaRPr lang="en-US" sz="2400" kern="0" dirty="0">
              <a:solidFill>
                <a:srgbClr val="000000"/>
              </a:solidFill>
              <a:latin typeface="Calibri"/>
            </a:endParaRPr>
          </a:p>
        </p:txBody>
      </p:sp>
      <p:sp>
        <p:nvSpPr>
          <p:cNvPr id="49" name="Rectangle 48"/>
          <p:cNvSpPr/>
          <p:nvPr/>
        </p:nvSpPr>
        <p:spPr>
          <a:xfrm>
            <a:off x="733820"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0</a:t>
            </a:r>
            <a:endParaRPr lang="en-US" sz="2400" kern="0" dirty="0">
              <a:solidFill>
                <a:srgbClr val="000000"/>
              </a:solidFill>
              <a:latin typeface="Calibri"/>
            </a:endParaRPr>
          </a:p>
        </p:txBody>
      </p:sp>
      <p:sp>
        <p:nvSpPr>
          <p:cNvPr id="50" name="Rectangle 49"/>
          <p:cNvSpPr/>
          <p:nvPr/>
        </p:nvSpPr>
        <p:spPr>
          <a:xfrm>
            <a:off x="2615792"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1</a:t>
            </a:r>
            <a:endParaRPr lang="en-US" sz="2400" kern="0" dirty="0">
              <a:solidFill>
                <a:srgbClr val="000000"/>
              </a:solidFill>
              <a:latin typeface="Calibri"/>
            </a:endParaRPr>
          </a:p>
        </p:txBody>
      </p:sp>
      <p:cxnSp>
        <p:nvCxnSpPr>
          <p:cNvPr id="51" name="Straight Arrow Connector 50"/>
          <p:cNvCxnSpPr/>
          <p:nvPr/>
        </p:nvCxnSpPr>
        <p:spPr>
          <a:xfrm>
            <a:off x="733820" y="2401082"/>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2" name="TextBox 51"/>
          <p:cNvSpPr txBox="1"/>
          <p:nvPr/>
        </p:nvSpPr>
        <p:spPr>
          <a:xfrm>
            <a:off x="3799995" y="2132856"/>
            <a:ext cx="1544012" cy="461665"/>
          </a:xfrm>
          <a:prstGeom prst="rect">
            <a:avLst/>
          </a:prstGeom>
          <a:solidFill>
            <a:srgbClr val="FFFFFF"/>
          </a:solidFill>
        </p:spPr>
        <p:txBody>
          <a:bodyPr wrap="none" rtlCol="0">
            <a:spAutoFit/>
          </a:bodyPr>
          <a:lstStyle/>
          <a:p>
            <a:pPr algn="ctr">
              <a:defRPr/>
            </a:pPr>
            <a:r>
              <a:rPr lang="en-US" sz="2400" kern="0" dirty="0" smtClean="0">
                <a:solidFill>
                  <a:sysClr val="windowText" lastClr="000000"/>
                </a:solidFill>
                <a:latin typeface="Tahoma"/>
              </a:rPr>
              <a:t>DRAM row</a:t>
            </a:r>
            <a:endParaRPr lang="en-US" sz="2400" kern="0" dirty="0">
              <a:solidFill>
                <a:sysClr val="windowText" lastClr="000000"/>
              </a:solidFill>
              <a:latin typeface="Tahoma"/>
            </a:endParaRPr>
          </a:p>
        </p:txBody>
      </p:sp>
      <p:sp>
        <p:nvSpPr>
          <p:cNvPr id="53" name="Rectangle 52"/>
          <p:cNvSpPr/>
          <p:nvPr/>
        </p:nvSpPr>
        <p:spPr>
          <a:xfrm>
            <a:off x="6379736"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4" name="Rectangle 53"/>
          <p:cNvSpPr/>
          <p:nvPr/>
        </p:nvSpPr>
        <p:spPr>
          <a:xfrm>
            <a:off x="7007060"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5" name="Rectangle 54"/>
          <p:cNvSpPr/>
          <p:nvPr/>
        </p:nvSpPr>
        <p:spPr>
          <a:xfrm>
            <a:off x="7634384"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cxnSp>
        <p:nvCxnSpPr>
          <p:cNvPr id="56" name="Straight Connector 55"/>
          <p:cNvCxnSpPr/>
          <p:nvPr/>
        </p:nvCxnSpPr>
        <p:spPr>
          <a:xfrm flipV="1">
            <a:off x="3961648" y="3027765"/>
            <a:ext cx="2418088" cy="775671"/>
          </a:xfrm>
          <a:prstGeom prst="line">
            <a:avLst/>
          </a:prstGeom>
          <a:noFill/>
          <a:ln w="25400" cap="flat" cmpd="sng" algn="ctr">
            <a:solidFill>
              <a:srgbClr val="000000"/>
            </a:solidFill>
            <a:prstDash val="dash"/>
          </a:ln>
          <a:effectLst>
            <a:outerShdw blurRad="40000" dist="20000" dir="5400000" rotWithShape="0">
              <a:srgbClr val="000000">
                <a:alpha val="38000"/>
              </a:srgbClr>
            </a:outerShdw>
          </a:effectLst>
        </p:spPr>
      </p:cxnSp>
      <p:cxnSp>
        <p:nvCxnSpPr>
          <p:cNvPr id="57" name="Straight Connector 56"/>
          <p:cNvCxnSpPr/>
          <p:nvPr/>
        </p:nvCxnSpPr>
        <p:spPr>
          <a:xfrm flipV="1">
            <a:off x="5874820" y="3052895"/>
            <a:ext cx="2418088" cy="775671"/>
          </a:xfrm>
          <a:prstGeom prst="line">
            <a:avLst/>
          </a:prstGeom>
          <a:noFill/>
          <a:ln w="25400" cap="flat" cmpd="sng" algn="ctr">
            <a:solidFill>
              <a:srgbClr val="000000"/>
            </a:solidFill>
            <a:prstDash val="dash"/>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41876944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TIMBER Tag Management Example (I)</a:t>
            </a:r>
            <a:endParaRPr lang="en-US" dirty="0"/>
          </a:p>
        </p:txBody>
      </p:sp>
      <p:sp>
        <p:nvSpPr>
          <p:cNvPr id="3" name="Content Placeholder 2"/>
          <p:cNvSpPr>
            <a:spLocks noGrp="1"/>
          </p:cNvSpPr>
          <p:nvPr>
            <p:ph idx="1"/>
          </p:nvPr>
        </p:nvSpPr>
        <p:spPr/>
        <p:txBody>
          <a:bodyPr/>
          <a:lstStyle/>
          <a:p>
            <a:r>
              <a:rPr lang="en-US" dirty="0" smtClean="0"/>
              <a:t>Case 1: TIMBER hit</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199</a:t>
            </a:fld>
            <a:endParaRPr lang="en-US"/>
          </a:p>
        </p:txBody>
      </p:sp>
      <p:sp>
        <p:nvSpPr>
          <p:cNvPr id="63" name="Rectangle 62"/>
          <p:cNvSpPr/>
          <p:nvPr/>
        </p:nvSpPr>
        <p:spPr>
          <a:xfrm>
            <a:off x="1258888" y="492700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64" name="Rectangle 63"/>
          <p:cNvSpPr/>
          <p:nvPr/>
        </p:nvSpPr>
        <p:spPr>
          <a:xfrm>
            <a:off x="5219700" y="492700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65" name="Rectangle 64"/>
          <p:cNvSpPr/>
          <p:nvPr/>
        </p:nvSpPr>
        <p:spPr>
          <a:xfrm>
            <a:off x="1335207"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66" name="Rectangle 65"/>
          <p:cNvSpPr/>
          <p:nvPr/>
        </p:nvSpPr>
        <p:spPr>
          <a:xfrm>
            <a:off x="3079351"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67" name="Rectangle 66"/>
          <p:cNvSpPr/>
          <p:nvPr/>
        </p:nvSpPr>
        <p:spPr>
          <a:xfrm>
            <a:off x="1335207" y="5531723"/>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68" name="Rectangle 67"/>
          <p:cNvSpPr/>
          <p:nvPr/>
        </p:nvSpPr>
        <p:spPr>
          <a:xfrm>
            <a:off x="3079351" y="5531565"/>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69" name="Oval 68"/>
          <p:cNvSpPr/>
          <p:nvPr/>
        </p:nvSpPr>
        <p:spPr>
          <a:xfrm>
            <a:off x="2222500"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0" name="Oval 69"/>
          <p:cNvSpPr/>
          <p:nvPr/>
        </p:nvSpPr>
        <p:spPr>
          <a:xfrm>
            <a:off x="2528358"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1" name="Oval 70"/>
          <p:cNvSpPr/>
          <p:nvPr/>
        </p:nvSpPr>
        <p:spPr>
          <a:xfrm>
            <a:off x="2839507"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2" name="Rectangle 71"/>
          <p:cNvSpPr/>
          <p:nvPr/>
        </p:nvSpPr>
        <p:spPr>
          <a:xfrm>
            <a:off x="5314002"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73" name="Rectangle 72"/>
          <p:cNvSpPr/>
          <p:nvPr/>
        </p:nvSpPr>
        <p:spPr>
          <a:xfrm>
            <a:off x="7058146"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74" name="Rectangle 73"/>
          <p:cNvSpPr/>
          <p:nvPr/>
        </p:nvSpPr>
        <p:spPr>
          <a:xfrm>
            <a:off x="5314002" y="5531565"/>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5" name="Rectangle 74"/>
          <p:cNvSpPr/>
          <p:nvPr/>
        </p:nvSpPr>
        <p:spPr>
          <a:xfrm>
            <a:off x="7058146" y="55291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6" name="Oval 75"/>
          <p:cNvSpPr/>
          <p:nvPr/>
        </p:nvSpPr>
        <p:spPr>
          <a:xfrm>
            <a:off x="6193367"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7" name="Oval 76"/>
          <p:cNvSpPr/>
          <p:nvPr/>
        </p:nvSpPr>
        <p:spPr>
          <a:xfrm>
            <a:off x="6499225"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8" name="Oval 77"/>
          <p:cNvSpPr/>
          <p:nvPr/>
        </p:nvSpPr>
        <p:spPr>
          <a:xfrm>
            <a:off x="6810374"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9" name="Rectangle 78"/>
          <p:cNvSpPr/>
          <p:nvPr/>
        </p:nvSpPr>
        <p:spPr>
          <a:xfrm>
            <a:off x="3692526"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0" name="Rectangle 79"/>
          <p:cNvSpPr/>
          <p:nvPr/>
        </p:nvSpPr>
        <p:spPr>
          <a:xfrm>
            <a:off x="4132263"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1" name="Rectangle 80"/>
          <p:cNvSpPr/>
          <p:nvPr/>
        </p:nvSpPr>
        <p:spPr>
          <a:xfrm>
            <a:off x="4572000"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2" name="Rectangle 81"/>
          <p:cNvSpPr/>
          <p:nvPr/>
        </p:nvSpPr>
        <p:spPr>
          <a:xfrm>
            <a:off x="5011737"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3" name="Rectangle 82"/>
          <p:cNvSpPr/>
          <p:nvPr/>
        </p:nvSpPr>
        <p:spPr>
          <a:xfrm>
            <a:off x="3692526"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4" name="Rectangle 83"/>
          <p:cNvSpPr/>
          <p:nvPr/>
        </p:nvSpPr>
        <p:spPr>
          <a:xfrm>
            <a:off x="4132263"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5" name="Rectangle 84"/>
          <p:cNvSpPr/>
          <p:nvPr/>
        </p:nvSpPr>
        <p:spPr>
          <a:xfrm>
            <a:off x="4572000"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6" name="Rectangle 85"/>
          <p:cNvSpPr/>
          <p:nvPr/>
        </p:nvSpPr>
        <p:spPr>
          <a:xfrm>
            <a:off x="5011737"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7" name="Rectangle 86"/>
          <p:cNvSpPr/>
          <p:nvPr/>
        </p:nvSpPr>
        <p:spPr>
          <a:xfrm>
            <a:off x="3692526"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8" name="Rectangle 87"/>
          <p:cNvSpPr/>
          <p:nvPr/>
        </p:nvSpPr>
        <p:spPr>
          <a:xfrm>
            <a:off x="4132263"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9" name="Rectangle 88"/>
          <p:cNvSpPr/>
          <p:nvPr/>
        </p:nvSpPr>
        <p:spPr>
          <a:xfrm>
            <a:off x="4572000"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0" name="Rectangle 89"/>
          <p:cNvSpPr/>
          <p:nvPr/>
        </p:nvSpPr>
        <p:spPr>
          <a:xfrm>
            <a:off x="5011737"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1" name="Rectangle 90"/>
          <p:cNvSpPr/>
          <p:nvPr/>
        </p:nvSpPr>
        <p:spPr>
          <a:xfrm>
            <a:off x="3692526"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2" name="Rectangle 91"/>
          <p:cNvSpPr/>
          <p:nvPr/>
        </p:nvSpPr>
        <p:spPr>
          <a:xfrm>
            <a:off x="4132263"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3" name="Rectangle 92"/>
          <p:cNvSpPr/>
          <p:nvPr/>
        </p:nvSpPr>
        <p:spPr>
          <a:xfrm>
            <a:off x="4572000"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4" name="Rectangle 93"/>
          <p:cNvSpPr/>
          <p:nvPr/>
        </p:nvSpPr>
        <p:spPr>
          <a:xfrm>
            <a:off x="5011737"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cxnSp>
        <p:nvCxnSpPr>
          <p:cNvPr id="95" name="Straight Connector 7"/>
          <p:cNvCxnSpPr/>
          <p:nvPr/>
        </p:nvCxnSpPr>
        <p:spPr>
          <a:xfrm rot="5400000">
            <a:off x="3480993" y="4680236"/>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96" name="Straight Connector 13"/>
          <p:cNvCxnSpPr/>
          <p:nvPr/>
        </p:nvCxnSpPr>
        <p:spPr>
          <a:xfrm rot="16200000" flipH="1">
            <a:off x="4568430" y="4680236"/>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97" name="Rectangle 96"/>
          <p:cNvSpPr/>
          <p:nvPr/>
        </p:nvSpPr>
        <p:spPr>
          <a:xfrm>
            <a:off x="4092579" y="2999616"/>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98" name="Rectangle 97"/>
          <p:cNvSpPr/>
          <p:nvPr/>
        </p:nvSpPr>
        <p:spPr>
          <a:xfrm>
            <a:off x="3692526" y="4236926"/>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99" name="Rectangle 98"/>
          <p:cNvSpPr/>
          <p:nvPr/>
        </p:nvSpPr>
        <p:spPr>
          <a:xfrm>
            <a:off x="4572000" y="4236926"/>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100" name="Group 99"/>
          <p:cNvGrpSpPr/>
          <p:nvPr/>
        </p:nvGrpSpPr>
        <p:grpSpPr>
          <a:xfrm>
            <a:off x="4060296" y="3630228"/>
            <a:ext cx="1114608" cy="815677"/>
            <a:chOff x="1506883" y="3741716"/>
            <a:chExt cx="1114608" cy="815677"/>
          </a:xfrm>
        </p:grpSpPr>
        <p:cxnSp>
          <p:nvCxnSpPr>
            <p:cNvPr id="101" name="Straight Arrow Connector 100"/>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102" name="TextBox 11"/>
            <p:cNvSpPr txBox="1">
              <a:spLocks noChangeArrowheads="1"/>
            </p:cNvSpPr>
            <p:nvPr/>
          </p:nvSpPr>
          <p:spPr bwMode="auto">
            <a:xfrm>
              <a:off x="1506883" y="3741716"/>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103" name="Rounded Rectangular Callout 102"/>
          <p:cNvSpPr/>
          <p:nvPr/>
        </p:nvSpPr>
        <p:spPr>
          <a:xfrm>
            <a:off x="339724" y="2530867"/>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a:defRPr/>
            </a:pPr>
            <a:r>
              <a:rPr lang="en-US" sz="2600" kern="0" dirty="0" smtClean="0">
                <a:solidFill>
                  <a:sysClr val="windowText" lastClr="000000"/>
                </a:solidFill>
                <a:latin typeface="Calibri"/>
              </a:rPr>
              <a:t>TIMBER:  X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104" name="Rectangle 103"/>
          <p:cNvSpPr/>
          <p:nvPr/>
        </p:nvSpPr>
        <p:spPr>
          <a:xfrm>
            <a:off x="1344748" y="5043037"/>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X</a:t>
            </a:r>
            <a:endParaRPr lang="en-US" sz="2600" kern="0" dirty="0">
              <a:solidFill>
                <a:sysClr val="windowText" lastClr="000000"/>
              </a:solidFill>
              <a:latin typeface="Calibri"/>
            </a:endParaRPr>
          </a:p>
        </p:txBody>
      </p:sp>
      <p:sp>
        <p:nvSpPr>
          <p:cNvPr id="105" name="TextBox 104"/>
          <p:cNvSpPr txBox="1"/>
          <p:nvPr/>
        </p:nvSpPr>
        <p:spPr>
          <a:xfrm>
            <a:off x="1965961" y="5761876"/>
            <a:ext cx="1334720" cy="492443"/>
          </a:xfrm>
          <a:prstGeom prst="rect">
            <a:avLst/>
          </a:prstGeom>
          <a:noFill/>
        </p:spPr>
        <p:txBody>
          <a:bodyPr wrap="none" rtlCol="0">
            <a:spAutoFit/>
          </a:bodyPr>
          <a:lstStyle/>
          <a:p>
            <a:pPr algn="ctr">
              <a:defRPr/>
            </a:pPr>
            <a:r>
              <a:rPr lang="en-US" sz="2600" kern="0" dirty="0" smtClean="0">
                <a:solidFill>
                  <a:srgbClr val="FF0000"/>
                </a:solidFill>
                <a:latin typeface="Tahoma"/>
              </a:rPr>
              <a:t>Access X</a:t>
            </a:r>
            <a:endParaRPr lang="en-US" sz="2600" kern="0" dirty="0">
              <a:solidFill>
                <a:srgbClr val="FF0000"/>
              </a:solidFill>
              <a:latin typeface="Tahoma"/>
            </a:endParaRPr>
          </a:p>
        </p:txBody>
      </p:sp>
      <p:grpSp>
        <p:nvGrpSpPr>
          <p:cNvPr id="106" name="Group 105"/>
          <p:cNvGrpSpPr/>
          <p:nvPr/>
        </p:nvGrpSpPr>
        <p:grpSpPr>
          <a:xfrm>
            <a:off x="504964" y="2687900"/>
            <a:ext cx="2906510" cy="1437602"/>
            <a:chOff x="5780290" y="1834342"/>
            <a:chExt cx="2906510" cy="1437602"/>
          </a:xfrm>
        </p:grpSpPr>
        <p:sp>
          <p:nvSpPr>
            <p:cNvPr id="107" name="Rectangle 106"/>
            <p:cNvSpPr/>
            <p:nvPr/>
          </p:nvSpPr>
          <p:spPr>
            <a:xfrm>
              <a:off x="6804828"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08" name="Rectangle 107"/>
            <p:cNvSpPr/>
            <p:nvPr/>
          </p:nvSpPr>
          <p:spPr>
            <a:xfrm>
              <a:off x="7432152"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09" name="Rectangle 108"/>
            <p:cNvSpPr/>
            <p:nvPr/>
          </p:nvSpPr>
          <p:spPr>
            <a:xfrm>
              <a:off x="8059476"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0" name="Rectangle 109"/>
            <p:cNvSpPr/>
            <p:nvPr/>
          </p:nvSpPr>
          <p:spPr>
            <a:xfrm>
              <a:off x="5780290" y="183434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111" name="Rectangle 110"/>
            <p:cNvSpPr/>
            <p:nvPr/>
          </p:nvSpPr>
          <p:spPr>
            <a:xfrm>
              <a:off x="6804828"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2" name="Rectangle 111"/>
            <p:cNvSpPr/>
            <p:nvPr/>
          </p:nvSpPr>
          <p:spPr>
            <a:xfrm>
              <a:off x="7432152"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3" name="Rectangle 112"/>
            <p:cNvSpPr/>
            <p:nvPr/>
          </p:nvSpPr>
          <p:spPr>
            <a:xfrm>
              <a:off x="8059476"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4" name="Rectangle 113"/>
            <p:cNvSpPr/>
            <p:nvPr/>
          </p:nvSpPr>
          <p:spPr>
            <a:xfrm>
              <a:off x="5780290" y="2241021"/>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115" name="Oval 114"/>
            <p:cNvSpPr/>
            <p:nvPr/>
          </p:nvSpPr>
          <p:spPr>
            <a:xfrm>
              <a:off x="7324449" y="2781073"/>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rgbClr val="000000"/>
                </a:solidFill>
                <a:latin typeface="Calibri"/>
              </a:endParaRPr>
            </a:p>
          </p:txBody>
        </p:sp>
        <p:sp>
          <p:nvSpPr>
            <p:cNvPr id="116" name="Oval 115"/>
            <p:cNvSpPr/>
            <p:nvPr/>
          </p:nvSpPr>
          <p:spPr>
            <a:xfrm>
              <a:off x="7324449" y="29614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117" name="Oval 116"/>
            <p:cNvSpPr/>
            <p:nvPr/>
          </p:nvSpPr>
          <p:spPr>
            <a:xfrm>
              <a:off x="7324449" y="31342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sp>
        <p:nvSpPr>
          <p:cNvPr id="118" name="Rectangle 117"/>
          <p:cNvSpPr/>
          <p:nvPr/>
        </p:nvSpPr>
        <p:spPr>
          <a:xfrm>
            <a:off x="2149166" y="3086246"/>
            <a:ext cx="627324" cy="399381"/>
          </a:xfrm>
          <a:prstGeom prst="rect">
            <a:avLst/>
          </a:prstGeom>
          <a:noFill/>
          <a:ln w="38100" cap="flat" cmpd="sng" algn="ctr">
            <a:solidFill>
              <a:srgbClr val="FF0000"/>
            </a:solidFill>
            <a:prstDash val="solid"/>
          </a:ln>
          <a:effectLst/>
        </p:spPr>
        <p:txBody>
          <a:bodyPr rtlCol="0" anchor="ctr"/>
          <a:lstStyle/>
          <a:p>
            <a:pPr algn="ctr">
              <a:defRPr/>
            </a:pPr>
            <a:endParaRPr lang="en-US" kern="0">
              <a:solidFill>
                <a:sysClr val="window" lastClr="FFFFFF"/>
              </a:solidFill>
              <a:latin typeface="Calibri"/>
            </a:endParaRPr>
          </a:p>
        </p:txBody>
      </p:sp>
      <p:sp>
        <p:nvSpPr>
          <p:cNvPr id="119" name="Rounded Rectangle 118"/>
          <p:cNvSpPr/>
          <p:nvPr/>
        </p:nvSpPr>
        <p:spPr>
          <a:xfrm>
            <a:off x="173964" y="2348332"/>
            <a:ext cx="3535958" cy="2630862"/>
          </a:xfrm>
          <a:prstGeom prst="roundRect">
            <a:avLst/>
          </a:prstGeom>
          <a:noFill/>
          <a:ln w="38100" cap="flat" cmpd="sng" algn="ctr">
            <a:solidFill>
              <a:srgbClr val="FF0000"/>
            </a:solidFill>
            <a:prstDash val="dash"/>
          </a:ln>
          <a:effectLst>
            <a:outerShdw blurRad="40000" dist="23000" dir="5400000" rotWithShape="0">
              <a:srgbClr val="000000">
                <a:alpha val="35000"/>
              </a:srgbClr>
            </a:outerShdw>
          </a:effectLst>
        </p:spPr>
        <p:txBody>
          <a:bodyPr rtlCol="0" anchor="ctr"/>
          <a:lstStyle/>
          <a:p>
            <a:pPr algn="ctr">
              <a:defRPr/>
            </a:pPr>
            <a:endParaRPr lang="en-US" kern="0">
              <a:solidFill>
                <a:sysClr val="window" lastClr="FFFFFF"/>
              </a:solidFill>
              <a:latin typeface="Calibri"/>
            </a:endParaRPr>
          </a:p>
        </p:txBody>
      </p:sp>
      <p:sp>
        <p:nvSpPr>
          <p:cNvPr id="120" name="TextBox 119"/>
          <p:cNvSpPr txBox="1"/>
          <p:nvPr/>
        </p:nvSpPr>
        <p:spPr>
          <a:xfrm>
            <a:off x="981362" y="1838494"/>
            <a:ext cx="1957124" cy="492443"/>
          </a:xfrm>
          <a:prstGeom prst="rect">
            <a:avLst/>
          </a:prstGeom>
          <a:noFill/>
        </p:spPr>
        <p:txBody>
          <a:bodyPr wrap="none" rtlCol="0">
            <a:spAutoFit/>
          </a:bodyPr>
          <a:lstStyle/>
          <a:p>
            <a:pPr algn="ctr">
              <a:defRPr/>
            </a:pPr>
            <a:r>
              <a:rPr lang="en-US" sz="2600" kern="0" dirty="0" smtClean="0">
                <a:solidFill>
                  <a:srgbClr val="FF0000"/>
                </a:solidFill>
                <a:latin typeface="Tahoma"/>
              </a:rPr>
              <a:t>Our proposal</a:t>
            </a:r>
            <a:endParaRPr lang="en-US" sz="2600" kern="0" dirty="0">
              <a:solidFill>
                <a:srgbClr val="FF0000"/>
              </a:solidFill>
              <a:latin typeface="Tahoma"/>
            </a:endParaRPr>
          </a:p>
        </p:txBody>
      </p:sp>
    </p:spTree>
    <p:extLst>
      <p:ext uri="{BB962C8B-B14F-4D97-AF65-F5344CB8AC3E}">
        <p14:creationId xmlns:p14="http://schemas.microsoft.com/office/powerpoint/2010/main" val="17405541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0"/>
                                        </p:tgtEl>
                                        <p:attrNameLst>
                                          <p:attrName>style.visibility</p:attrName>
                                        </p:attrNameLst>
                                      </p:cBhvr>
                                      <p:to>
                                        <p:strVal val="visible"/>
                                      </p:to>
                                    </p:set>
                                    <p:animEffect transition="in" filter="fade">
                                      <p:cBhvr>
                                        <p:cTn id="18" dur="500"/>
                                        <p:tgtEl>
                                          <p:spTgt spid="120"/>
                                        </p:tgtEl>
                                      </p:cBhvr>
                                    </p:animEffect>
                                  </p:childTnLst>
                                </p:cTn>
                              </p:par>
                              <p:par>
                                <p:cTn id="19" presetID="10"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500"/>
                                        <p:tgtEl>
                                          <p:spTgt spid="1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fade">
                                      <p:cBhvr>
                                        <p:cTn id="29" dur="500"/>
                                        <p:tgtEl>
                                          <p:spTgt spid="10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fade">
                                      <p:cBhvr>
                                        <p:cTn id="34" dur="500"/>
                                        <p:tgtEl>
                                          <p:spTgt spid="104"/>
                                        </p:tgtEl>
                                      </p:cBhvr>
                                    </p:animEffec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3.79598E-6 0.00718 C 0.09056 0.01922 0.18147 0.03127 0.22449 0.00926 C 0.26752 -0.01274 0.26214 -0.06857 0.25711 -0.1244 " pathEditMode="relative" rAng="0" ptsTypes="aaA">
                                      <p:cBhvr>
                                        <p:cTn id="38" dur="2000" fill="hold"/>
                                        <p:tgtEl>
                                          <p:spTgt spid="104"/>
                                        </p:tgtEl>
                                        <p:attrNameLst>
                                          <p:attrName>ppt_x</p:attrName>
                                          <p:attrName>ppt_y</p:attrName>
                                        </p:attrNameLst>
                                      </p:cBhvr>
                                      <p:rCtr x="13376" y="-53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4" grpId="1" animBg="1"/>
      <p:bldP spid="105" grpId="0"/>
      <p:bldP spid="118" grpId="0" animBg="1"/>
      <p:bldP spid="119" grpId="0" animBg="1"/>
      <p:bldP spid="1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Lectures on Same Topics</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smtClean="0"/>
              <a:t>Videos from a similar series of lectures at Bogazici University (these are longer)</a:t>
            </a:r>
            <a:endParaRPr lang="en-US" dirty="0" smtClean="0">
              <a:hlinkClick r:id="rId2"/>
            </a:endParaRPr>
          </a:p>
          <a:p>
            <a:endParaRPr lang="en-US" dirty="0">
              <a:hlinkClick r:id="rId2"/>
            </a:endParaRPr>
          </a:p>
          <a:p>
            <a:r>
              <a:rPr lang="en-US" dirty="0" smtClean="0">
                <a:hlinkClick r:id="rId2"/>
              </a:rPr>
              <a:t>http</a:t>
            </a:r>
            <a:r>
              <a:rPr lang="en-US" dirty="0">
                <a:hlinkClick r:id="rId2"/>
              </a:rPr>
              <a:t>://www.youtube.com/playlist?list=PLVngZ7BemHHV6N0ejHhwOfLwTr8Q-</a:t>
            </a:r>
            <a:r>
              <a:rPr lang="en-US" dirty="0" smtClean="0">
                <a:hlinkClick r:id="rId2"/>
              </a:rPr>
              <a:t>UKXj</a:t>
            </a:r>
            <a:endParaRPr lang="en-US" dirty="0" smtClean="0"/>
          </a:p>
          <a:p>
            <a:endParaRPr lang="en-US" dirty="0" smtClean="0"/>
          </a:p>
          <a:p>
            <a:r>
              <a:rPr lang="en-US" dirty="0" smtClean="0"/>
              <a:t>DRAM Basics and DRAM Scaling Lectures</a:t>
            </a:r>
          </a:p>
          <a:p>
            <a:pPr lvl="1"/>
            <a:r>
              <a:rPr lang="en-US" sz="1600" dirty="0">
                <a:hlinkClick r:id="rId3"/>
              </a:rPr>
              <a:t>http://www.youtube.com/watch?v=jX6McDvAIn4&amp;list=PLVngZ7BemHHV6N0ejHhwOfLwTr8Q-UKXj&amp;index=</a:t>
            </a:r>
            <a:r>
              <a:rPr lang="en-US" sz="1600" dirty="0" smtClean="0">
                <a:hlinkClick r:id="rId3"/>
              </a:rPr>
              <a:t>6</a:t>
            </a:r>
            <a:endParaRPr lang="en-US" sz="1600" dirty="0" smtClean="0"/>
          </a:p>
          <a:p>
            <a:pPr lvl="1"/>
            <a:r>
              <a:rPr lang="en-US" sz="1600" dirty="0">
                <a:hlinkClick r:id="rId4"/>
              </a:rPr>
              <a:t>http://www.youtube.com/watch</a:t>
            </a:r>
            <a:r>
              <a:rPr lang="en-US" sz="1600" dirty="0" smtClean="0">
                <a:hlinkClick r:id="rId4"/>
              </a:rPr>
              <a:t>?v</a:t>
            </a:r>
            <a:r>
              <a:rPr lang="en-US" sz="1600" dirty="0">
                <a:hlinkClick r:id="rId4"/>
              </a:rPr>
              <a:t>=E0GuX12dnVo&amp;list=PLVngZ7BemHHV6N0ejHhwOfLwTr8Q-UKXj&amp;index=</a:t>
            </a:r>
            <a:r>
              <a:rPr lang="en-US" sz="1600" dirty="0" smtClean="0">
                <a:hlinkClick r:id="rId4"/>
              </a:rPr>
              <a:t>7</a:t>
            </a:r>
            <a:endParaRPr lang="en-US" sz="1600" dirty="0" smtClean="0"/>
          </a:p>
          <a:p>
            <a:pPr lvl="1"/>
            <a:r>
              <a:rPr lang="en-US" sz="1600" dirty="0">
                <a:hlinkClick r:id="rId5"/>
              </a:rPr>
              <a:t>http://www.youtube.com/watch?v=ANskLp74Z2k&amp;list=PLVngZ7BemHHV6N0ejHhwOfLwTr8Q-UKXj&amp;index=</a:t>
            </a:r>
            <a:r>
              <a:rPr lang="en-US" sz="1600" dirty="0" smtClean="0">
                <a:hlinkClick r:id="rId5"/>
              </a:rPr>
              <a:t>8</a:t>
            </a:r>
            <a:endParaRPr lang="en-US" sz="1600" dirty="0" smtClean="0"/>
          </a:p>
          <a:p>
            <a:pPr lvl="1"/>
            <a:r>
              <a:rPr lang="en-US" sz="1600" dirty="0">
                <a:hlinkClick r:id="rId6"/>
              </a:rPr>
              <a:t>http://www.youtube.com/watch?v=gzjaNUYxfFo&amp;list=PLVngZ7BemHHV6N0ejHhwOfLwTr8Q-UKXj&amp;index=</a:t>
            </a:r>
            <a:r>
              <a:rPr lang="en-US" sz="1600" dirty="0" smtClean="0">
                <a:hlinkClick r:id="rId6"/>
              </a:rPr>
              <a:t>9</a:t>
            </a:r>
            <a:endParaRPr lang="en-US" sz="1600" dirty="0" smtClean="0"/>
          </a:p>
          <a:p>
            <a:pPr lvl="1"/>
            <a:endParaRPr lang="en-US" sz="1600" dirty="0" smtClean="0"/>
          </a:p>
          <a:p>
            <a:pPr lvl="1"/>
            <a:endParaRPr lang="en-US" sz="1600" b="1"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a:t>
            </a:fld>
            <a:endParaRPr lang="en-US" altLang="en-US"/>
          </a:p>
        </p:txBody>
      </p:sp>
    </p:spTree>
    <p:extLst>
      <p:ext uri="{BB962C8B-B14F-4D97-AF65-F5344CB8AC3E}">
        <p14:creationId xmlns:p14="http://schemas.microsoft.com/office/powerpoint/2010/main" val="625586213"/>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Refresh Overhead: </a:t>
            </a:r>
            <a:r>
              <a:rPr lang="en-US" dirty="0" smtClean="0"/>
              <a:t>Energy</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20</a:t>
            </a:fld>
            <a:endParaRPr lang="en-US" altLang="en-US"/>
          </a:p>
        </p:txBody>
      </p:sp>
      <p:pic>
        <p:nvPicPr>
          <p:cNvPr id="3" name="Picture 2"/>
          <p:cNvPicPr>
            <a:picLocks noChangeAspect="1"/>
          </p:cNvPicPr>
          <p:nvPr/>
        </p:nvPicPr>
        <p:blipFill>
          <a:blip r:embed="rId2"/>
          <a:stretch>
            <a:fillRect/>
          </a:stretch>
        </p:blipFill>
        <p:spPr>
          <a:xfrm>
            <a:off x="755576" y="980728"/>
            <a:ext cx="6929244" cy="5400600"/>
          </a:xfrm>
          <a:prstGeom prst="rect">
            <a:avLst/>
          </a:prstGeom>
        </p:spPr>
      </p:pic>
      <p:sp>
        <p:nvSpPr>
          <p:cNvPr id="7" name="2"/>
          <p:cNvSpPr txBox="1"/>
          <p:nvPr/>
        </p:nvSpPr>
        <p:spPr>
          <a:xfrm>
            <a:off x="2555776" y="4509120"/>
            <a:ext cx="1143000" cy="553998"/>
          </a:xfrm>
          <a:prstGeom prst="rect">
            <a:avLst/>
          </a:prstGeom>
          <a:noFill/>
        </p:spPr>
        <p:txBody>
          <a:bodyPr wrap="square" rtlCol="0">
            <a:spAutoFit/>
          </a:bodyPr>
          <a:lstStyle/>
          <a:p>
            <a:pPr algn="ctr"/>
            <a:r>
              <a:rPr lang="en-US" sz="3000" b="1" dirty="0" smtClean="0">
                <a:solidFill>
                  <a:prstClr val="black">
                    <a:lumMod val="75000"/>
                    <a:lumOff val="25000"/>
                  </a:prstClr>
                </a:solidFill>
                <a:latin typeface="Calibri"/>
              </a:rPr>
              <a:t>15%</a:t>
            </a:r>
            <a:endParaRPr lang="en-US" sz="3000" b="1" dirty="0">
              <a:solidFill>
                <a:prstClr val="black">
                  <a:lumMod val="75000"/>
                  <a:lumOff val="25000"/>
                </a:prstClr>
              </a:solidFill>
              <a:latin typeface="Calibri"/>
            </a:endParaRPr>
          </a:p>
        </p:txBody>
      </p:sp>
      <p:sp>
        <p:nvSpPr>
          <p:cNvPr id="8" name="2"/>
          <p:cNvSpPr txBox="1"/>
          <p:nvPr/>
        </p:nvSpPr>
        <p:spPr>
          <a:xfrm>
            <a:off x="6444208" y="2996952"/>
            <a:ext cx="1143000" cy="553998"/>
          </a:xfrm>
          <a:prstGeom prst="rect">
            <a:avLst/>
          </a:prstGeom>
          <a:noFill/>
        </p:spPr>
        <p:txBody>
          <a:bodyPr wrap="square" rtlCol="0">
            <a:spAutoFit/>
          </a:bodyPr>
          <a:lstStyle/>
          <a:p>
            <a:pPr algn="ctr"/>
            <a:r>
              <a:rPr lang="en-US" sz="3000" b="1" dirty="0" smtClean="0">
                <a:solidFill>
                  <a:prstClr val="black">
                    <a:lumMod val="75000"/>
                    <a:lumOff val="25000"/>
                  </a:prstClr>
                </a:solidFill>
                <a:latin typeface="Calibri"/>
              </a:rPr>
              <a:t>47%</a:t>
            </a:r>
            <a:endParaRPr lang="en-US" sz="3000" b="1" dirty="0">
              <a:solidFill>
                <a:prstClr val="black">
                  <a:lumMod val="75000"/>
                  <a:lumOff val="25000"/>
                </a:prstClr>
              </a:solidFill>
              <a:latin typeface="Calibri"/>
            </a:endParaRPr>
          </a:p>
        </p:txBody>
      </p:sp>
    </p:spTree>
    <p:extLst>
      <p:ext uri="{BB962C8B-B14F-4D97-AF65-F5344CB8AC3E}">
        <p14:creationId xmlns:p14="http://schemas.microsoft.com/office/powerpoint/2010/main" val="35412281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TIMBER Tag Management Example (</a:t>
            </a:r>
            <a:r>
              <a:rPr lang="en-US" dirty="0" smtClean="0"/>
              <a:t>II)</a:t>
            </a:r>
            <a:endParaRPr lang="en-US" dirty="0"/>
          </a:p>
        </p:txBody>
      </p:sp>
      <p:sp>
        <p:nvSpPr>
          <p:cNvPr id="3" name="Content Placeholder 2"/>
          <p:cNvSpPr>
            <a:spLocks noGrp="1"/>
          </p:cNvSpPr>
          <p:nvPr>
            <p:ph idx="1"/>
          </p:nvPr>
        </p:nvSpPr>
        <p:spPr/>
        <p:txBody>
          <a:bodyPr/>
          <a:lstStyle/>
          <a:p>
            <a:r>
              <a:rPr lang="en-US" dirty="0" smtClean="0"/>
              <a:t>Case 2: TIMBER miss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200</a:t>
            </a:fld>
            <a:endParaRPr lang="en-US"/>
          </a:p>
        </p:txBody>
      </p:sp>
      <p:cxnSp>
        <p:nvCxnSpPr>
          <p:cNvPr id="67" name="Straight Connector 7"/>
          <p:cNvCxnSpPr/>
          <p:nvPr/>
        </p:nvCxnSpPr>
        <p:spPr>
          <a:xfrm rot="5400000">
            <a:off x="3480993" y="440708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68" name="Straight Connector 13"/>
          <p:cNvCxnSpPr/>
          <p:nvPr/>
        </p:nvCxnSpPr>
        <p:spPr>
          <a:xfrm rot="16200000" flipH="1">
            <a:off x="4568430" y="4407089"/>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69" name="Rectangle 68"/>
          <p:cNvSpPr/>
          <p:nvPr/>
        </p:nvSpPr>
        <p:spPr>
          <a:xfrm>
            <a:off x="3692526"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0" name="Rectangle 69"/>
          <p:cNvSpPr/>
          <p:nvPr/>
        </p:nvSpPr>
        <p:spPr>
          <a:xfrm>
            <a:off x="4132263"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1" name="Rectangle 70"/>
          <p:cNvSpPr/>
          <p:nvPr/>
        </p:nvSpPr>
        <p:spPr>
          <a:xfrm>
            <a:off x="4572000"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2" name="Rectangle 71"/>
          <p:cNvSpPr/>
          <p:nvPr/>
        </p:nvSpPr>
        <p:spPr>
          <a:xfrm>
            <a:off x="5011737"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3" name="Rectangle 72"/>
          <p:cNvSpPr/>
          <p:nvPr/>
        </p:nvSpPr>
        <p:spPr>
          <a:xfrm>
            <a:off x="3692526"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4" name="Rectangle 73"/>
          <p:cNvSpPr/>
          <p:nvPr/>
        </p:nvSpPr>
        <p:spPr>
          <a:xfrm>
            <a:off x="4132263"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5" name="Rectangle 74"/>
          <p:cNvSpPr/>
          <p:nvPr/>
        </p:nvSpPr>
        <p:spPr>
          <a:xfrm>
            <a:off x="4572000"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6" name="Rectangle 75"/>
          <p:cNvSpPr/>
          <p:nvPr/>
        </p:nvSpPr>
        <p:spPr>
          <a:xfrm>
            <a:off x="5011737"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7" name="Rectangle 76"/>
          <p:cNvSpPr/>
          <p:nvPr/>
        </p:nvSpPr>
        <p:spPr>
          <a:xfrm>
            <a:off x="3692526"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8" name="Rectangle 77"/>
          <p:cNvSpPr/>
          <p:nvPr/>
        </p:nvSpPr>
        <p:spPr>
          <a:xfrm>
            <a:off x="4132263"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9" name="Rectangle 78"/>
          <p:cNvSpPr/>
          <p:nvPr/>
        </p:nvSpPr>
        <p:spPr>
          <a:xfrm>
            <a:off x="4572000"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0" name="Rectangle 79"/>
          <p:cNvSpPr/>
          <p:nvPr/>
        </p:nvSpPr>
        <p:spPr>
          <a:xfrm>
            <a:off x="5011737"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1" name="Rectangle 80"/>
          <p:cNvSpPr/>
          <p:nvPr/>
        </p:nvSpPr>
        <p:spPr>
          <a:xfrm>
            <a:off x="3692526"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2" name="Rectangle 81"/>
          <p:cNvSpPr/>
          <p:nvPr/>
        </p:nvSpPr>
        <p:spPr>
          <a:xfrm>
            <a:off x="4132263"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3" name="Rectangle 82"/>
          <p:cNvSpPr/>
          <p:nvPr/>
        </p:nvSpPr>
        <p:spPr>
          <a:xfrm>
            <a:off x="4572000"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4" name="Rectangle 83"/>
          <p:cNvSpPr/>
          <p:nvPr/>
        </p:nvSpPr>
        <p:spPr>
          <a:xfrm>
            <a:off x="5011737"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5" name="Rectangle 84"/>
          <p:cNvSpPr/>
          <p:nvPr/>
        </p:nvSpPr>
        <p:spPr>
          <a:xfrm>
            <a:off x="4092579" y="2726469"/>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86" name="Rectangle 85"/>
          <p:cNvSpPr/>
          <p:nvPr/>
        </p:nvSpPr>
        <p:spPr>
          <a:xfrm>
            <a:off x="3692526" y="396377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87" name="Rectangle 86"/>
          <p:cNvSpPr/>
          <p:nvPr/>
        </p:nvSpPr>
        <p:spPr>
          <a:xfrm>
            <a:off x="4572000" y="3963779"/>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88" name="Group 87"/>
          <p:cNvGrpSpPr/>
          <p:nvPr/>
        </p:nvGrpSpPr>
        <p:grpSpPr>
          <a:xfrm>
            <a:off x="4063602" y="3357081"/>
            <a:ext cx="1107996" cy="815677"/>
            <a:chOff x="1510189" y="3741716"/>
            <a:chExt cx="1107996" cy="815677"/>
          </a:xfrm>
        </p:grpSpPr>
        <p:cxnSp>
          <p:nvCxnSpPr>
            <p:cNvPr id="89" name="Straight Arrow Connector 88"/>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90" name="TextBox 11"/>
            <p:cNvSpPr txBox="1">
              <a:spLocks noChangeArrowheads="1"/>
            </p:cNvSpPr>
            <p:nvPr/>
          </p:nvSpPr>
          <p:spPr bwMode="auto">
            <a:xfrm>
              <a:off x="1510189" y="3741716"/>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a:t>
              </a:r>
              <a:r>
                <a:rPr lang="en-US" sz="2400" kern="0" dirty="0" smtClean="0">
                  <a:solidFill>
                    <a:sysClr val="windowText" lastClr="000000"/>
                  </a:solidFill>
                </a:rPr>
                <a:t>Y</a:t>
              </a:r>
              <a:endParaRPr lang="en-US" sz="2400" kern="0" dirty="0">
                <a:solidFill>
                  <a:sysClr val="windowText" lastClr="000000"/>
                </a:solidFill>
              </a:endParaRPr>
            </a:p>
          </p:txBody>
        </p:sp>
      </p:grpSp>
      <p:sp>
        <p:nvSpPr>
          <p:cNvPr id="91" name="Rounded Rectangular Callout 90"/>
          <p:cNvSpPr/>
          <p:nvPr/>
        </p:nvSpPr>
        <p:spPr>
          <a:xfrm>
            <a:off x="339724" y="2263632"/>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a:defRPr/>
            </a:pPr>
            <a:r>
              <a:rPr lang="en-US" sz="2600" kern="0" dirty="0" smtClean="0">
                <a:solidFill>
                  <a:sysClr val="windowText" lastClr="000000"/>
                </a:solidFill>
                <a:latin typeface="Calibri"/>
              </a:rPr>
              <a:t>Y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92" name="Rectangle 91"/>
          <p:cNvSpPr/>
          <p:nvPr/>
        </p:nvSpPr>
        <p:spPr>
          <a:xfrm>
            <a:off x="1258888" y="4653862"/>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93" name="Rectangle 92"/>
          <p:cNvSpPr/>
          <p:nvPr/>
        </p:nvSpPr>
        <p:spPr>
          <a:xfrm>
            <a:off x="5219700" y="4653862"/>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94" name="Rectangle 93"/>
          <p:cNvSpPr/>
          <p:nvPr/>
        </p:nvSpPr>
        <p:spPr>
          <a:xfrm>
            <a:off x="1335207"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95" name="Rectangle 94"/>
          <p:cNvSpPr/>
          <p:nvPr/>
        </p:nvSpPr>
        <p:spPr>
          <a:xfrm>
            <a:off x="3079351"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96" name="Rectangle 95"/>
          <p:cNvSpPr/>
          <p:nvPr/>
        </p:nvSpPr>
        <p:spPr>
          <a:xfrm>
            <a:off x="1335207" y="5258576"/>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7" name="Rectangle 96"/>
          <p:cNvSpPr/>
          <p:nvPr/>
        </p:nvSpPr>
        <p:spPr>
          <a:xfrm>
            <a:off x="3079351" y="52584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8" name="Oval 97"/>
          <p:cNvSpPr/>
          <p:nvPr/>
        </p:nvSpPr>
        <p:spPr>
          <a:xfrm>
            <a:off x="2222500"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99" name="Oval 98"/>
          <p:cNvSpPr/>
          <p:nvPr/>
        </p:nvSpPr>
        <p:spPr>
          <a:xfrm>
            <a:off x="2528358"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0" name="Oval 99"/>
          <p:cNvSpPr/>
          <p:nvPr/>
        </p:nvSpPr>
        <p:spPr>
          <a:xfrm>
            <a:off x="2839507"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1" name="Rectangle 100"/>
          <p:cNvSpPr/>
          <p:nvPr/>
        </p:nvSpPr>
        <p:spPr>
          <a:xfrm>
            <a:off x="5314002"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102" name="Rectangle 101"/>
          <p:cNvSpPr/>
          <p:nvPr/>
        </p:nvSpPr>
        <p:spPr>
          <a:xfrm>
            <a:off x="7058146"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103" name="Rectangle 102"/>
          <p:cNvSpPr/>
          <p:nvPr/>
        </p:nvSpPr>
        <p:spPr>
          <a:xfrm>
            <a:off x="5314002" y="52584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104" name="Rectangle 103"/>
          <p:cNvSpPr/>
          <p:nvPr/>
        </p:nvSpPr>
        <p:spPr>
          <a:xfrm>
            <a:off x="7058146" y="5255971"/>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105" name="Oval 104"/>
          <p:cNvSpPr/>
          <p:nvPr/>
        </p:nvSpPr>
        <p:spPr>
          <a:xfrm>
            <a:off x="6193367"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6" name="Oval 105"/>
          <p:cNvSpPr/>
          <p:nvPr/>
        </p:nvSpPr>
        <p:spPr>
          <a:xfrm>
            <a:off x="6499225"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7" name="Oval 106"/>
          <p:cNvSpPr/>
          <p:nvPr/>
        </p:nvSpPr>
        <p:spPr>
          <a:xfrm>
            <a:off x="6810374"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8" name="Rounded Rectangular Callout 107"/>
          <p:cNvSpPr/>
          <p:nvPr/>
        </p:nvSpPr>
        <p:spPr>
          <a:xfrm>
            <a:off x="339724" y="2257720"/>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a:defRPr/>
            </a:pPr>
            <a:r>
              <a:rPr lang="en-US" sz="2600" kern="0" dirty="0" smtClean="0">
                <a:solidFill>
                  <a:sysClr val="windowText" lastClr="000000"/>
                </a:solidFill>
                <a:latin typeface="Calibri"/>
              </a:rPr>
              <a:t>Access Metadata(Y)</a:t>
            </a:r>
            <a:endParaRPr lang="en-US" sz="2600" kern="0" dirty="0">
              <a:solidFill>
                <a:srgbClr val="4BACC6">
                  <a:lumMod val="75000"/>
                </a:srgbClr>
              </a:solidFill>
              <a:latin typeface="Calibri"/>
            </a:endParaRPr>
          </a:p>
        </p:txBody>
      </p:sp>
      <p:sp>
        <p:nvSpPr>
          <p:cNvPr id="109" name="Rectangle 108"/>
          <p:cNvSpPr/>
          <p:nvPr/>
        </p:nvSpPr>
        <p:spPr>
          <a:xfrm>
            <a:off x="1297142" y="4940212"/>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a:solidFill>
                  <a:sysClr val="windowText" lastClr="000000"/>
                </a:solidFill>
                <a:latin typeface="Calibri"/>
              </a:rPr>
              <a:t>Y</a:t>
            </a:r>
          </a:p>
        </p:txBody>
      </p:sp>
      <p:sp>
        <p:nvSpPr>
          <p:cNvPr id="110" name="TextBox 109"/>
          <p:cNvSpPr txBox="1"/>
          <p:nvPr/>
        </p:nvSpPr>
        <p:spPr>
          <a:xfrm>
            <a:off x="1563345" y="5488729"/>
            <a:ext cx="2139954" cy="492443"/>
          </a:xfrm>
          <a:prstGeom prst="rect">
            <a:avLst/>
          </a:prstGeom>
          <a:noFill/>
        </p:spPr>
        <p:txBody>
          <a:bodyPr wrap="none" rtlCol="0">
            <a:spAutoFit/>
          </a:bodyPr>
          <a:lstStyle/>
          <a:p>
            <a:pPr algn="ctr">
              <a:defRPr/>
            </a:pPr>
            <a:r>
              <a:rPr lang="en-US" sz="2600" kern="0" dirty="0" smtClean="0">
                <a:solidFill>
                  <a:srgbClr val="FF0000"/>
                </a:solidFill>
                <a:latin typeface="Tahoma"/>
              </a:rPr>
              <a:t>1. Access M(Y)</a:t>
            </a:r>
            <a:endParaRPr lang="en-US" sz="2600" kern="0" dirty="0">
              <a:solidFill>
                <a:srgbClr val="FF0000"/>
              </a:solidFill>
              <a:latin typeface="Tahoma"/>
            </a:endParaRPr>
          </a:p>
        </p:txBody>
      </p:sp>
      <p:grpSp>
        <p:nvGrpSpPr>
          <p:cNvPr id="111" name="Group 110"/>
          <p:cNvGrpSpPr/>
          <p:nvPr/>
        </p:nvGrpSpPr>
        <p:grpSpPr>
          <a:xfrm>
            <a:off x="504964" y="2414753"/>
            <a:ext cx="2906510" cy="1437602"/>
            <a:chOff x="5780290" y="1834342"/>
            <a:chExt cx="2906510" cy="1437602"/>
          </a:xfrm>
        </p:grpSpPr>
        <p:sp>
          <p:nvSpPr>
            <p:cNvPr id="112" name="Rectangle 111"/>
            <p:cNvSpPr/>
            <p:nvPr/>
          </p:nvSpPr>
          <p:spPr>
            <a:xfrm>
              <a:off x="6804828"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3" name="Rectangle 112"/>
            <p:cNvSpPr/>
            <p:nvPr/>
          </p:nvSpPr>
          <p:spPr>
            <a:xfrm>
              <a:off x="7432152"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4" name="Rectangle 113"/>
            <p:cNvSpPr/>
            <p:nvPr/>
          </p:nvSpPr>
          <p:spPr>
            <a:xfrm>
              <a:off x="8059476"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5" name="Rectangle 114"/>
            <p:cNvSpPr/>
            <p:nvPr/>
          </p:nvSpPr>
          <p:spPr>
            <a:xfrm>
              <a:off x="5780290" y="183434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116" name="Rectangle 115"/>
            <p:cNvSpPr/>
            <p:nvPr/>
          </p:nvSpPr>
          <p:spPr>
            <a:xfrm>
              <a:off x="6804828"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7" name="Rectangle 116"/>
            <p:cNvSpPr/>
            <p:nvPr/>
          </p:nvSpPr>
          <p:spPr>
            <a:xfrm>
              <a:off x="7432152"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8" name="Rectangle 117"/>
            <p:cNvSpPr/>
            <p:nvPr/>
          </p:nvSpPr>
          <p:spPr>
            <a:xfrm>
              <a:off x="8059476"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9" name="Rectangle 118"/>
            <p:cNvSpPr/>
            <p:nvPr/>
          </p:nvSpPr>
          <p:spPr>
            <a:xfrm>
              <a:off x="5780290" y="2241021"/>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120" name="Oval 119"/>
            <p:cNvSpPr/>
            <p:nvPr/>
          </p:nvSpPr>
          <p:spPr>
            <a:xfrm>
              <a:off x="7324449" y="2781073"/>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rgbClr val="000000"/>
                </a:solidFill>
                <a:latin typeface="Calibri"/>
              </a:endParaRPr>
            </a:p>
          </p:txBody>
        </p:sp>
        <p:sp>
          <p:nvSpPr>
            <p:cNvPr id="121" name="Oval 120"/>
            <p:cNvSpPr/>
            <p:nvPr/>
          </p:nvSpPr>
          <p:spPr>
            <a:xfrm>
              <a:off x="7324449" y="29614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122" name="Oval 121"/>
            <p:cNvSpPr/>
            <p:nvPr/>
          </p:nvSpPr>
          <p:spPr>
            <a:xfrm>
              <a:off x="7324449" y="31342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sp>
        <p:nvSpPr>
          <p:cNvPr id="123" name="Explosion 2 122"/>
          <p:cNvSpPr/>
          <p:nvPr/>
        </p:nvSpPr>
        <p:spPr>
          <a:xfrm>
            <a:off x="415176" y="3276830"/>
            <a:ext cx="1681855" cy="673579"/>
          </a:xfrm>
          <a:prstGeom prst="irregularSeal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algn="ctr">
              <a:defRPr/>
            </a:pPr>
            <a:r>
              <a:rPr lang="en-US" sz="2200" kern="0" dirty="0" smtClean="0">
                <a:solidFill>
                  <a:sysClr val="window" lastClr="FFFFFF"/>
                </a:solidFill>
                <a:latin typeface="Calibri"/>
              </a:rPr>
              <a:t>Miss</a:t>
            </a:r>
            <a:endParaRPr lang="en-US" sz="2200" kern="0" dirty="0">
              <a:solidFill>
                <a:sysClr val="window" lastClr="FFFFFF"/>
              </a:solidFill>
              <a:latin typeface="Calibri"/>
            </a:endParaRPr>
          </a:p>
        </p:txBody>
      </p:sp>
      <p:sp>
        <p:nvSpPr>
          <p:cNvPr id="124" name="Rectangle 123"/>
          <p:cNvSpPr/>
          <p:nvPr/>
        </p:nvSpPr>
        <p:spPr>
          <a:xfrm>
            <a:off x="1297142" y="4952450"/>
            <a:ext cx="799889" cy="461664"/>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ysClr val="windowText" lastClr="000000"/>
                </a:solidFill>
                <a:latin typeface="Calibri"/>
              </a:rPr>
              <a:t>M(Y)</a:t>
            </a:r>
            <a:endParaRPr lang="en-US" sz="2400" kern="0" dirty="0">
              <a:solidFill>
                <a:sysClr val="windowText" lastClr="000000"/>
              </a:solidFill>
              <a:latin typeface="Calibri"/>
            </a:endParaRPr>
          </a:p>
        </p:txBody>
      </p:sp>
      <p:sp>
        <p:nvSpPr>
          <p:cNvPr id="125" name="TextBox 124"/>
          <p:cNvSpPr txBox="1"/>
          <p:nvPr/>
        </p:nvSpPr>
        <p:spPr>
          <a:xfrm>
            <a:off x="950995" y="1700808"/>
            <a:ext cx="2057900" cy="492443"/>
          </a:xfrm>
          <a:prstGeom prst="rect">
            <a:avLst/>
          </a:prstGeom>
          <a:noFill/>
        </p:spPr>
        <p:txBody>
          <a:bodyPr wrap="none" rtlCol="0">
            <a:spAutoFit/>
          </a:bodyPr>
          <a:lstStyle/>
          <a:p>
            <a:pPr algn="ctr">
              <a:defRPr/>
            </a:pPr>
            <a:r>
              <a:rPr lang="en-US" sz="2600" kern="0" dirty="0">
                <a:solidFill>
                  <a:srgbClr val="FF0000"/>
                </a:solidFill>
                <a:latin typeface="Tahoma"/>
              </a:rPr>
              <a:t>2</a:t>
            </a:r>
            <a:r>
              <a:rPr lang="en-US" sz="2600" kern="0" dirty="0" smtClean="0">
                <a:solidFill>
                  <a:srgbClr val="FF0000"/>
                </a:solidFill>
                <a:latin typeface="Tahoma"/>
              </a:rPr>
              <a:t>. Cache M(Y)</a:t>
            </a:r>
            <a:endParaRPr lang="en-US" sz="2600" kern="0" dirty="0">
              <a:solidFill>
                <a:srgbClr val="FF0000"/>
              </a:solidFill>
              <a:latin typeface="Tahoma"/>
            </a:endParaRPr>
          </a:p>
        </p:txBody>
      </p:sp>
      <p:sp>
        <p:nvSpPr>
          <p:cNvPr id="126" name="Rectangle 125"/>
          <p:cNvSpPr/>
          <p:nvPr/>
        </p:nvSpPr>
        <p:spPr>
          <a:xfrm>
            <a:off x="500800" y="283467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Row143</a:t>
            </a:r>
            <a:endParaRPr lang="en-US" kern="0" dirty="0">
              <a:solidFill>
                <a:srgbClr val="000000"/>
              </a:solidFill>
              <a:latin typeface="Calibri"/>
            </a:endParaRPr>
          </a:p>
        </p:txBody>
      </p:sp>
      <p:sp>
        <p:nvSpPr>
          <p:cNvPr id="127" name="Rectangle 126"/>
          <p:cNvSpPr/>
          <p:nvPr/>
        </p:nvSpPr>
        <p:spPr>
          <a:xfrm>
            <a:off x="504964" y="2813099"/>
            <a:ext cx="2906510" cy="399381"/>
          </a:xfrm>
          <a:prstGeom prst="rect">
            <a:avLst/>
          </a:prstGeom>
          <a:noFill/>
          <a:ln w="38100" cap="flat" cmpd="sng" algn="ctr">
            <a:solidFill>
              <a:srgbClr val="FF0000"/>
            </a:solidFill>
            <a:prstDash val="solid"/>
          </a:ln>
          <a:effectLst/>
        </p:spPr>
        <p:txBody>
          <a:bodyPr rtlCol="0" anchor="ctr"/>
          <a:lstStyle/>
          <a:p>
            <a:pPr algn="ctr">
              <a:defRPr/>
            </a:pPr>
            <a:endParaRPr lang="en-US" kern="0">
              <a:solidFill>
                <a:sysClr val="window" lastClr="FFFFFF"/>
              </a:solidFill>
              <a:latin typeface="Calibri"/>
            </a:endParaRPr>
          </a:p>
        </p:txBody>
      </p:sp>
      <p:sp>
        <p:nvSpPr>
          <p:cNvPr id="128" name="TextBox 127"/>
          <p:cNvSpPr txBox="1"/>
          <p:nvPr/>
        </p:nvSpPr>
        <p:spPr>
          <a:xfrm>
            <a:off x="1171774" y="5894197"/>
            <a:ext cx="2899439" cy="492443"/>
          </a:xfrm>
          <a:prstGeom prst="rect">
            <a:avLst/>
          </a:prstGeom>
          <a:noFill/>
        </p:spPr>
        <p:txBody>
          <a:bodyPr wrap="none" rtlCol="0">
            <a:spAutoFit/>
          </a:bodyPr>
          <a:lstStyle/>
          <a:p>
            <a:pPr algn="ctr">
              <a:defRPr/>
            </a:pPr>
            <a:r>
              <a:rPr lang="en-US" sz="2600" kern="0" dirty="0" smtClean="0">
                <a:solidFill>
                  <a:srgbClr val="FF0000"/>
                </a:solidFill>
                <a:latin typeface="Tahoma"/>
              </a:rPr>
              <a:t>3. Access Y </a:t>
            </a:r>
            <a:r>
              <a:rPr lang="en-US" sz="2600" kern="0" dirty="0" smtClean="0">
                <a:solidFill>
                  <a:srgbClr val="008000"/>
                </a:solidFill>
                <a:latin typeface="Tahoma"/>
              </a:rPr>
              <a:t>(row hit)</a:t>
            </a:r>
            <a:endParaRPr lang="en-US" sz="2600" kern="0" dirty="0">
              <a:solidFill>
                <a:srgbClr val="008000"/>
              </a:solidFill>
              <a:latin typeface="Tahoma"/>
            </a:endParaRPr>
          </a:p>
        </p:txBody>
      </p:sp>
    </p:spTree>
    <p:extLst>
      <p:ext uri="{BB962C8B-B14F-4D97-AF65-F5344CB8AC3E}">
        <p14:creationId xmlns:p14="http://schemas.microsoft.com/office/powerpoint/2010/main" val="36074879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nodeType="with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500"/>
                                        <p:tgtEl>
                                          <p:spTgt spid="1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3"/>
                                        </p:tgtEl>
                                        <p:attrNameLst>
                                          <p:attrName>style.visibility</p:attrName>
                                        </p:attrNameLst>
                                      </p:cBhvr>
                                      <p:to>
                                        <p:strVal val="visible"/>
                                      </p:to>
                                    </p:set>
                                    <p:animEffect transition="in" filter="fade">
                                      <p:cBhvr>
                                        <p:cTn id="18" dur="500"/>
                                        <p:tgtEl>
                                          <p:spTgt spid="1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0"/>
                                        </p:tgtEl>
                                        <p:attrNameLst>
                                          <p:attrName>style.visibility</p:attrName>
                                        </p:attrNameLst>
                                      </p:cBhvr>
                                      <p:to>
                                        <p:strVal val="visible"/>
                                      </p:to>
                                    </p:set>
                                    <p:animEffect transition="in" filter="fade">
                                      <p:cBhvr>
                                        <p:cTn id="23" dur="500"/>
                                        <p:tgtEl>
                                          <p:spTgt spid="1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1.48508E-6 4.53324E-6 C 0.09421 0.01552 0.18893 0.03127 0.23369 0.00254 C 0.27845 -0.02618 0.2729 -0.09938 0.2677 -0.17258 " pathEditMode="relative" rAng="0" ptsTypes="aaA">
                                      <p:cBhvr>
                                        <p:cTn id="32" dur="2000" fill="hold"/>
                                        <p:tgtEl>
                                          <p:spTgt spid="124"/>
                                        </p:tgtEl>
                                        <p:attrNameLst>
                                          <p:attrName>ppt_x</p:attrName>
                                          <p:attrName>ppt_y</p:attrName>
                                        </p:attrNameLst>
                                      </p:cBhvr>
                                      <p:rCtr x="13914" y="-7065"/>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fade">
                                      <p:cBhvr>
                                        <p:cTn id="37" dur="500"/>
                                        <p:tgtEl>
                                          <p:spTgt spid="1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500"/>
                                        <p:tgtEl>
                                          <p:spTgt spid="1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fade">
                                      <p:cBhvr>
                                        <p:cTn id="43" dur="500"/>
                                        <p:tgtEl>
                                          <p:spTgt spid="1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2" nodeType="clickEffect">
                                  <p:stCondLst>
                                    <p:cond delay="0"/>
                                  </p:stCondLst>
                                  <p:childTnLst>
                                    <p:animEffect transition="out" filter="fade">
                                      <p:cBhvr>
                                        <p:cTn id="47" dur="500"/>
                                        <p:tgtEl>
                                          <p:spTgt spid="124"/>
                                        </p:tgtEl>
                                      </p:cBhvr>
                                    </p:animEffect>
                                    <p:set>
                                      <p:cBhvr>
                                        <p:cTn id="48" dur="1" fill="hold">
                                          <p:stCondLst>
                                            <p:cond delay="499"/>
                                          </p:stCondLst>
                                        </p:cTn>
                                        <p:tgtEl>
                                          <p:spTgt spid="12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23"/>
                                        </p:tgtEl>
                                      </p:cBhvr>
                                    </p:animEffect>
                                    <p:set>
                                      <p:cBhvr>
                                        <p:cTn id="51" dur="1" fill="hold">
                                          <p:stCondLst>
                                            <p:cond delay="499"/>
                                          </p:stCondLst>
                                        </p:cTn>
                                        <p:tgtEl>
                                          <p:spTgt spid="123"/>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childTnLst>
                                </p:cTn>
                              </p:par>
                              <p:par>
                                <p:cTn id="55" presetID="10" presetClass="exit" presetSubtype="0" fill="hold" grpId="1" nodeType="withEffect">
                                  <p:stCondLst>
                                    <p:cond delay="0"/>
                                  </p:stCondLst>
                                  <p:childTnLst>
                                    <p:animEffect transition="out" filter="fade">
                                      <p:cBhvr>
                                        <p:cTn id="56" dur="500"/>
                                        <p:tgtEl>
                                          <p:spTgt spid="108"/>
                                        </p:tgtEl>
                                      </p:cBhvr>
                                    </p:animEffect>
                                    <p:set>
                                      <p:cBhvr>
                                        <p:cTn id="57" dur="1" fill="hold">
                                          <p:stCondLst>
                                            <p:cond delay="499"/>
                                          </p:stCondLst>
                                        </p:cTn>
                                        <p:tgtEl>
                                          <p:spTgt spid="10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fade">
                                      <p:cBhvr>
                                        <p:cTn id="62" dur="500"/>
                                        <p:tgtEl>
                                          <p:spTgt spid="1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1" nodeType="click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fade">
                                      <p:cBhvr>
                                        <p:cTn id="67" dur="500"/>
                                        <p:tgtEl>
                                          <p:spTgt spid="109"/>
                                        </p:tgtEl>
                                      </p:cBhvr>
                                    </p:animEffec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0" nodeType="clickEffect">
                                  <p:stCondLst>
                                    <p:cond delay="0"/>
                                  </p:stCondLst>
                                  <p:childTnLst>
                                    <p:animMotion origin="layout" path="M -1.48508E-6 -1.59833E-6 C 0.09421 0.01552 0.18893 0.03127 0.23369 0.00255 C 0.27845 -0.02617 0.2729 -0.09937 0.2677 -0.17257 " pathEditMode="relative" rAng="0" ptsTypes="aaA">
                                      <p:cBhvr>
                                        <p:cTn id="71" dur="2000" fill="hold"/>
                                        <p:tgtEl>
                                          <p:spTgt spid="109"/>
                                        </p:tgtEl>
                                        <p:attrNameLst>
                                          <p:attrName>ppt_x</p:attrName>
                                          <p:attrName>ppt_y</p:attrName>
                                        </p:attrNameLst>
                                      </p:cBhvr>
                                      <p:rCtr x="13914" y="-7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8" grpId="0" animBg="1"/>
      <p:bldP spid="108" grpId="1" animBg="1"/>
      <p:bldP spid="109" grpId="0" animBg="1"/>
      <p:bldP spid="109" grpId="1" animBg="1"/>
      <p:bldP spid="110" grpId="0"/>
      <p:bldP spid="123" grpId="0" animBg="1"/>
      <p:bldP spid="123" grpId="1" animBg="1"/>
      <p:bldP spid="124" grpId="0" animBg="1"/>
      <p:bldP spid="124" grpId="1" animBg="1"/>
      <p:bldP spid="124" grpId="2" animBg="1"/>
      <p:bldP spid="125" grpId="0"/>
      <p:bldP spid="126" grpId="0" animBg="1"/>
      <p:bldP spid="127" grpId="0" animBg="1"/>
      <p:bldP spid="128"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pPr lvl="0">
              <a:defRPr/>
            </a:pPr>
            <a:r>
              <a:rPr lang="en-US" dirty="0"/>
              <a:t>System:  8 out-of-order cores at 4 GHz</a:t>
            </a:r>
          </a:p>
          <a:p>
            <a:pPr lvl="0">
              <a:defRPr/>
            </a:pPr>
            <a:endParaRPr lang="en-US" dirty="0" smtClean="0"/>
          </a:p>
          <a:p>
            <a:pPr lvl="0">
              <a:defRPr/>
            </a:pPr>
            <a:r>
              <a:rPr lang="en-US" dirty="0" smtClean="0"/>
              <a:t>Memory</a:t>
            </a:r>
            <a:r>
              <a:rPr lang="en-US" dirty="0"/>
              <a:t>: 512 MB direct-mapped DRAM, 8 GB PCM</a:t>
            </a:r>
          </a:p>
          <a:p>
            <a:pPr lvl="1">
              <a:defRPr/>
            </a:pPr>
            <a:r>
              <a:rPr lang="en-US" sz="2000" dirty="0"/>
              <a:t>128B caching granularity</a:t>
            </a:r>
          </a:p>
          <a:p>
            <a:pPr lvl="1">
              <a:defRPr/>
            </a:pPr>
            <a:r>
              <a:rPr lang="en-US" sz="2000" dirty="0"/>
              <a:t>DRAM row hit (miss): 200 cycles (400 cycles)</a:t>
            </a:r>
          </a:p>
          <a:p>
            <a:pPr lvl="1">
              <a:defRPr/>
            </a:pPr>
            <a:r>
              <a:rPr lang="en-US" sz="2000" dirty="0"/>
              <a:t>PCM row hit (clean / dirty miss): 200 cycles (640 / 1840 cycles)</a:t>
            </a:r>
          </a:p>
          <a:p>
            <a:pPr>
              <a:defRPr/>
            </a:pPr>
            <a:endParaRPr lang="en-US" sz="2800" dirty="0" smtClean="0"/>
          </a:p>
          <a:p>
            <a:pPr>
              <a:defRPr/>
            </a:pPr>
            <a:r>
              <a:rPr lang="en-US" dirty="0" smtClean="0"/>
              <a:t>Evaluated </a:t>
            </a:r>
            <a:r>
              <a:rPr lang="en-US" dirty="0"/>
              <a:t>metadata storage techniques</a:t>
            </a:r>
          </a:p>
          <a:p>
            <a:pPr lvl="1">
              <a:defRPr/>
            </a:pPr>
            <a:r>
              <a:rPr lang="en-US" sz="2000" dirty="0"/>
              <a:t>All SRAM system (8MB of SRAM)</a:t>
            </a:r>
          </a:p>
          <a:p>
            <a:pPr lvl="1">
              <a:defRPr/>
            </a:pPr>
            <a:r>
              <a:rPr lang="en-US" sz="2000" dirty="0"/>
              <a:t>Region metadata storage</a:t>
            </a:r>
          </a:p>
          <a:p>
            <a:pPr lvl="1">
              <a:defRPr/>
            </a:pPr>
            <a:r>
              <a:rPr lang="en-US" sz="2000" dirty="0"/>
              <a:t>TIM metadata storage (same row as data)</a:t>
            </a:r>
          </a:p>
          <a:p>
            <a:pPr lvl="1">
              <a:defRPr/>
            </a:pPr>
            <a:r>
              <a:rPr lang="en-US" sz="2000" dirty="0"/>
              <a:t>TIMBER, 64-entry direct-mapped (8KB of SRAM)</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201</a:t>
            </a:fld>
            <a:endParaRPr lang="en-US"/>
          </a:p>
        </p:txBody>
      </p:sp>
    </p:spTree>
    <p:extLst>
      <p:ext uri="{BB962C8B-B14F-4D97-AF65-F5344CB8AC3E}">
        <p14:creationId xmlns:p14="http://schemas.microsoft.com/office/powerpoint/2010/main" val="23388624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3625940148"/>
              </p:ext>
            </p:extLst>
          </p:nvPr>
        </p:nvGraphicFramePr>
        <p:xfrm>
          <a:off x="339725" y="1198572"/>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202</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TIMBER Performance</a:t>
            </a:r>
            <a:endParaRPr lang="en-US" sz="4600" cap="none" dirty="0">
              <a:latin typeface="Calibri"/>
            </a:endParaRPr>
          </a:p>
        </p:txBody>
      </p:sp>
      <p:sp>
        <p:nvSpPr>
          <p:cNvPr id="9" name="TextBox 8"/>
          <p:cNvSpPr txBox="1"/>
          <p:nvPr/>
        </p:nvSpPr>
        <p:spPr>
          <a:xfrm>
            <a:off x="4469199" y="1443382"/>
            <a:ext cx="811640" cy="584776"/>
          </a:xfrm>
          <a:prstGeom prst="rect">
            <a:avLst/>
          </a:prstGeom>
          <a:noFill/>
        </p:spPr>
        <p:txBody>
          <a:bodyPr wrap="none" rtlCol="0">
            <a:spAutoFit/>
          </a:bodyPr>
          <a:lstStyle/>
          <a:p>
            <a:pPr defTabSz="457200"/>
            <a:r>
              <a:rPr lang="en-US" sz="3200" dirty="0">
                <a:solidFill>
                  <a:srgbClr val="000000"/>
                </a:solidFill>
                <a:latin typeface="Calibri"/>
              </a:rPr>
              <a:t>-</a:t>
            </a:r>
            <a:r>
              <a:rPr lang="en-US" sz="3200" dirty="0" smtClean="0">
                <a:solidFill>
                  <a:srgbClr val="000000"/>
                </a:solidFill>
                <a:latin typeface="Calibri"/>
              </a:rPr>
              <a:t>6%</a:t>
            </a:r>
            <a:endParaRPr lang="en-US" sz="3200" dirty="0">
              <a:solidFill>
                <a:srgbClr val="000000"/>
              </a:solidFill>
              <a:latin typeface="Calibri"/>
            </a:endParaRPr>
          </a:p>
        </p:txBody>
      </p:sp>
      <p:cxnSp>
        <p:nvCxnSpPr>
          <p:cNvPr id="17" name="Straight Arrow Connector 16"/>
          <p:cNvCxnSpPr/>
          <p:nvPr/>
        </p:nvCxnSpPr>
        <p:spPr>
          <a:xfrm flipH="1" flipV="1">
            <a:off x="2442831" y="1388822"/>
            <a:ext cx="5072428" cy="263300"/>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1215843671"/>
      </p:ext>
    </p:extLst>
  </p:cSld>
  <p:clrMapOvr>
    <a:masterClrMapping/>
  </p:clrMapOvr>
  <mc:AlternateContent xmlns:mc="http://schemas.openxmlformats.org/markup-compatibility/2006" xmlns:p14="http://schemas.microsoft.com/office/powerpoint/2010/main">
    <mc:Choice Requires="p14">
      <p:transition spd="slow" p14:dur="2000" advTm="5098"/>
    </mc:Choice>
    <mc:Fallback xmlns="">
      <p:transition xmlns:p14="http://schemas.microsoft.com/office/powerpoint/2010/main" spd="slow" advTm="5098"/>
    </mc:Fallback>
  </mc:AlternateContent>
  <p:timing>
    <p:tnLst>
      <p:par>
        <p:cTn xmlns:p14="http://schemas.microsoft.com/office/powerpoint/2010/mai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924950055"/>
              </p:ext>
            </p:extLst>
          </p:nvPr>
        </p:nvGraphicFramePr>
        <p:xfrm>
          <a:off x="339724" y="1205424"/>
          <a:ext cx="8347075" cy="500824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203</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TIMBER Energy Efficiency</a:t>
            </a:r>
            <a:endParaRPr lang="en-US" sz="4600" cap="none" dirty="0">
              <a:latin typeface="Calibri"/>
            </a:endParaRPr>
          </a:p>
        </p:txBody>
      </p:sp>
      <p:sp>
        <p:nvSpPr>
          <p:cNvPr id="10" name="TextBox 9"/>
          <p:cNvSpPr txBox="1"/>
          <p:nvPr/>
        </p:nvSpPr>
        <p:spPr>
          <a:xfrm>
            <a:off x="4350397" y="1250250"/>
            <a:ext cx="893995" cy="584776"/>
          </a:xfrm>
          <a:prstGeom prst="rect">
            <a:avLst/>
          </a:prstGeom>
          <a:noFill/>
        </p:spPr>
        <p:txBody>
          <a:bodyPr wrap="none" rtlCol="0">
            <a:spAutoFit/>
          </a:bodyPr>
          <a:lstStyle/>
          <a:p>
            <a:pPr defTabSz="457200"/>
            <a:r>
              <a:rPr lang="en-US" sz="3200" dirty="0" smtClean="0">
                <a:solidFill>
                  <a:srgbClr val="000000"/>
                </a:solidFill>
                <a:latin typeface="Calibri"/>
              </a:rPr>
              <a:t>18%</a:t>
            </a:r>
            <a:endParaRPr lang="en-US" sz="3200" dirty="0">
              <a:solidFill>
                <a:srgbClr val="000000"/>
              </a:solidFill>
              <a:latin typeface="Calibri"/>
            </a:endParaRPr>
          </a:p>
        </p:txBody>
      </p:sp>
      <p:cxnSp>
        <p:nvCxnSpPr>
          <p:cNvPr id="14" name="Straight Arrow Connector 13"/>
          <p:cNvCxnSpPr/>
          <p:nvPr/>
        </p:nvCxnSpPr>
        <p:spPr>
          <a:xfrm flipH="1">
            <a:off x="2731242" y="1516529"/>
            <a:ext cx="4836464" cy="58789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2007542207"/>
      </p:ext>
    </p:extLst>
  </p:cSld>
  <p:clrMapOvr>
    <a:masterClrMapping/>
  </p:clrMapOvr>
  <mc:AlternateContent xmlns:mc="http://schemas.openxmlformats.org/markup-compatibility/2006" xmlns:p14="http://schemas.microsoft.com/office/powerpoint/2010/main">
    <mc:Choice Requires="p14">
      <p:transition spd="slow" p14:dur="2000" advTm="16379"/>
    </mc:Choice>
    <mc:Fallback xmlns="">
      <p:transition xmlns:p14="http://schemas.microsoft.com/office/powerpoint/2010/main" spd="slow" advTm="16380"/>
    </mc:Fallback>
  </mc:AlternateContent>
  <p:timing>
    <p:tnLst>
      <p:par>
        <p:cTn xmlns:p14="http://schemas.microsoft.com/office/powerpoint/2010/mai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3800" dirty="0" smtClean="0">
                <a:solidFill>
                  <a:srgbClr val="006633"/>
                </a:solidFill>
                <a:latin typeface="Garamond" charset="0"/>
                <a:ea typeface="ＭＳ Ｐゴシック" charset="0"/>
                <a:cs typeface="ＭＳ Ｐゴシック" charset="0"/>
              </a:rPr>
              <a:t>Hybrid Main Memory: </a:t>
            </a:r>
            <a:r>
              <a:rPr lang="en-US" sz="3800" dirty="0">
                <a:solidFill>
                  <a:srgbClr val="006633"/>
                </a:solidFill>
                <a:latin typeface="Garamond" charset="0"/>
                <a:ea typeface="ＭＳ Ｐゴシック" charset="0"/>
                <a:cs typeface="ＭＳ Ｐゴシック" charset="0"/>
              </a:rPr>
              <a:t>Research </a:t>
            </a:r>
            <a:r>
              <a:rPr lang="en-US" sz="3800" dirty="0" smtClean="0">
                <a:solidFill>
                  <a:srgbClr val="006633"/>
                </a:solidFill>
                <a:latin typeface="Garamond" charset="0"/>
                <a:ea typeface="ＭＳ Ｐゴシック" charset="0"/>
                <a:cs typeface="ＭＳ Ｐゴシック" charset="0"/>
              </a:rPr>
              <a:t>Topics</a:t>
            </a:r>
            <a:endParaRPr lang="en-US" sz="3800" dirty="0">
              <a:latin typeface="Garamond" charset="0"/>
              <a:ea typeface="ＭＳ Ｐゴシック" charset="0"/>
              <a:cs typeface="ＭＳ Ｐゴシック" charset="0"/>
            </a:endParaRPr>
          </a:p>
        </p:txBody>
      </p:sp>
      <p:sp>
        <p:nvSpPr>
          <p:cNvPr id="69635" name="Content Placeholder 2"/>
          <p:cNvSpPr>
            <a:spLocks noGrp="1"/>
          </p:cNvSpPr>
          <p:nvPr>
            <p:ph idx="1"/>
          </p:nvPr>
        </p:nvSpPr>
        <p:spPr>
          <a:xfrm>
            <a:off x="228600" y="914400"/>
            <a:ext cx="5791200" cy="5194300"/>
          </a:xfrm>
        </p:spPr>
        <p:txBody>
          <a:bodyPr/>
          <a:lstStyle/>
          <a:p>
            <a:r>
              <a:rPr lang="en-US" dirty="0">
                <a:solidFill>
                  <a:srgbClr val="FF0000"/>
                </a:solidFill>
                <a:latin typeface="Tahoma" charset="0"/>
                <a:ea typeface="ＭＳ Ｐゴシック" charset="0"/>
                <a:cs typeface="ＭＳ Ｐゴシック" charset="0"/>
              </a:rPr>
              <a:t>Many research </a:t>
            </a:r>
            <a:r>
              <a:rPr lang="en-US" dirty="0" smtClean="0">
                <a:solidFill>
                  <a:srgbClr val="FF0000"/>
                </a:solidFill>
                <a:latin typeface="Tahoma" charset="0"/>
                <a:ea typeface="ＭＳ Ｐゴシック" charset="0"/>
                <a:cs typeface="ＭＳ Ｐゴシック" charset="0"/>
              </a:rPr>
              <a:t>ideas from </a:t>
            </a:r>
            <a:r>
              <a:rPr lang="en-US" dirty="0">
                <a:solidFill>
                  <a:srgbClr val="FF0000"/>
                </a:solidFill>
                <a:latin typeface="Tahoma" charset="0"/>
                <a:ea typeface="ＭＳ Ｐゴシック" charset="0"/>
                <a:cs typeface="ＭＳ Ｐゴシック" charset="0"/>
              </a:rPr>
              <a:t>technology layer to algorithms layer</a:t>
            </a:r>
          </a:p>
          <a:p>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Enabling </a:t>
            </a:r>
            <a:r>
              <a:rPr lang="en-US" dirty="0" smtClean="0">
                <a:latin typeface="Tahoma" charset="0"/>
                <a:ea typeface="ＭＳ Ｐゴシック" charset="0"/>
                <a:cs typeface="ＭＳ Ｐゴシック" charset="0"/>
              </a:rPr>
              <a:t>NVM and hybrid memory</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maximize performance</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maximize lifetime</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prevent denial of service</a:t>
            </a:r>
            <a:r>
              <a:rPr lang="en-US" dirty="0">
                <a:latin typeface="Tahoma" charset="0"/>
                <a:ea typeface="ＭＳ Ｐゴシック" charset="0"/>
                <a:cs typeface="ＭＳ Ｐゴシック" charset="0"/>
              </a:rPr>
              <a:t>?</a:t>
            </a:r>
          </a:p>
          <a:p>
            <a:pPr lvl="1"/>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Exploiting </a:t>
            </a:r>
            <a:r>
              <a:rPr lang="en-US" dirty="0" smtClean="0">
                <a:latin typeface="Tahoma" charset="0"/>
                <a:ea typeface="ＭＳ Ｐゴシック" charset="0"/>
                <a:cs typeface="ＭＳ Ｐゴシック" charset="0"/>
              </a:rPr>
              <a:t>emerging </a:t>
            </a:r>
            <a:r>
              <a:rPr lang="en-US" dirty="0" err="1" smtClean="0">
                <a:latin typeface="Tahoma" charset="0"/>
                <a:ea typeface="ＭＳ Ｐゴシック" charset="0"/>
                <a:cs typeface="ＭＳ Ｐゴシック" charset="0"/>
              </a:rPr>
              <a:t>tecnologies</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exploit non-volatility</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energy consumption</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cost</a:t>
            </a:r>
            <a:r>
              <a:rPr lang="en-US" dirty="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How to </a:t>
            </a:r>
            <a:r>
              <a:rPr lang="en-US" dirty="0" smtClean="0">
                <a:solidFill>
                  <a:srgbClr val="0000FF"/>
                </a:solidFill>
                <a:latin typeface="Tahoma" charset="0"/>
                <a:ea typeface="ＭＳ Ｐゴシック" charset="0"/>
                <a:cs typeface="ＭＳ Ｐゴシック" charset="0"/>
              </a:rPr>
              <a:t>exploit </a:t>
            </a:r>
            <a:r>
              <a:rPr lang="en-US" dirty="0">
                <a:solidFill>
                  <a:srgbClr val="0000FF"/>
                </a:solidFill>
                <a:latin typeface="Tahoma" charset="0"/>
                <a:ea typeface="ＭＳ Ｐゴシック" charset="0"/>
                <a:cs typeface="ＭＳ Ｐゴシック" charset="0"/>
              </a:rPr>
              <a:t>NVM on chip</a:t>
            </a:r>
            <a:r>
              <a:rPr lang="en-US" dirty="0">
                <a:latin typeface="Tahoma" charset="0"/>
                <a:ea typeface="ＭＳ Ｐゴシック" charset="0"/>
                <a:cs typeface="ＭＳ Ｐゴシック" charset="0"/>
              </a:rPr>
              <a:t>?</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696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6630CD5-416B-7D40-A938-8E0C95961B61}" type="slidenum">
              <a:rPr lang="en-US" sz="1600">
                <a:solidFill>
                  <a:srgbClr val="000000"/>
                </a:solidFill>
                <a:latin typeface="Garamond" charset="0"/>
              </a:rPr>
              <a:pPr eaLnBrk="1" hangingPunct="1"/>
              <a:t>204</a:t>
            </a:fld>
            <a:endParaRPr lang="en-US" sz="1600">
              <a:solidFill>
                <a:srgbClr val="000000"/>
              </a:solidFill>
              <a:latin typeface="Garamond" charset="0"/>
            </a:endParaRPr>
          </a:p>
        </p:txBody>
      </p:sp>
      <p:grpSp>
        <p:nvGrpSpPr>
          <p:cNvPr id="69637" name="Group 16"/>
          <p:cNvGrpSpPr>
            <a:grpSpLocks/>
          </p:cNvGrpSpPr>
          <p:nvPr/>
        </p:nvGrpSpPr>
        <p:grpSpPr bwMode="auto">
          <a:xfrm>
            <a:off x="5867400" y="1600200"/>
            <a:ext cx="3054350" cy="3898900"/>
            <a:chOff x="1863" y="1035"/>
            <a:chExt cx="1924" cy="2456"/>
          </a:xfrm>
        </p:grpSpPr>
        <p:sp>
          <p:nvSpPr>
            <p:cNvPr id="6" name="Text Box 17"/>
            <p:cNvSpPr txBox="1">
              <a:spLocks noChangeArrowheads="1"/>
            </p:cNvSpPr>
            <p:nvPr/>
          </p:nvSpPr>
          <p:spPr bwMode="auto">
            <a:xfrm>
              <a:off x="2307" y="2774"/>
              <a:ext cx="1226" cy="237"/>
            </a:xfrm>
            <a:prstGeom prst="rect">
              <a:avLst/>
            </a:prstGeom>
            <a:solidFill>
              <a:srgbClr val="00FF00"/>
            </a:solidFill>
            <a:ln w="9525">
              <a:solidFill>
                <a:schemeClr val="tx1"/>
              </a:solidFill>
              <a:miter lim="800000"/>
              <a:headEnd/>
              <a:tailEnd/>
            </a:ln>
            <a:effectLst/>
          </p:spPr>
          <p:txBody>
            <a:bodyPr wrap="none">
              <a:spAutoFit/>
            </a:bodyPr>
            <a:lstStyle/>
            <a:p>
              <a:pPr>
                <a:defRPr/>
              </a:pPr>
              <a:r>
                <a:rPr lang="en-US">
                  <a:solidFill>
                    <a:srgbClr val="000000"/>
                  </a:solidFill>
                  <a:latin typeface="Arial" pitchFamily="-105" charset="0"/>
                </a:rPr>
                <a:t>Microarchitecture</a:t>
              </a:r>
            </a:p>
          </p:txBody>
        </p:sp>
        <p:sp>
          <p:nvSpPr>
            <p:cNvPr id="7" name="Text Box 18"/>
            <p:cNvSpPr txBox="1">
              <a:spLocks noChangeAspect="1" noChangeArrowheads="1"/>
            </p:cNvSpPr>
            <p:nvPr/>
          </p:nvSpPr>
          <p:spPr bwMode="auto">
            <a:xfrm>
              <a:off x="2307" y="2534"/>
              <a:ext cx="1226" cy="237"/>
            </a:xfrm>
            <a:prstGeom prst="rect">
              <a:avLst/>
            </a:prstGeom>
            <a:solidFill>
              <a:srgbClr val="FF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ISA</a:t>
              </a:r>
            </a:p>
          </p:txBody>
        </p:sp>
        <p:sp>
          <p:nvSpPr>
            <p:cNvPr id="8" name="Text Box 19"/>
            <p:cNvSpPr txBox="1">
              <a:spLocks noChangeAspect="1" noChangeArrowheads="1"/>
            </p:cNvSpPr>
            <p:nvPr/>
          </p:nvSpPr>
          <p:spPr bwMode="auto">
            <a:xfrm>
              <a:off x="1863" y="151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Programs</a:t>
              </a:r>
            </a:p>
          </p:txBody>
        </p:sp>
        <p:sp>
          <p:nvSpPr>
            <p:cNvPr id="9" name="Text Box 20"/>
            <p:cNvSpPr txBox="1">
              <a:spLocks noChangeAspect="1" noChangeArrowheads="1"/>
            </p:cNvSpPr>
            <p:nvPr/>
          </p:nvSpPr>
          <p:spPr bwMode="auto">
            <a:xfrm>
              <a:off x="1863" y="127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Algorithms</a:t>
              </a:r>
            </a:p>
          </p:txBody>
        </p:sp>
        <p:sp>
          <p:nvSpPr>
            <p:cNvPr id="10" name="Text Box 21"/>
            <p:cNvSpPr txBox="1">
              <a:spLocks noChangeAspect="1" noChangeArrowheads="1"/>
            </p:cNvSpPr>
            <p:nvPr/>
          </p:nvSpPr>
          <p:spPr bwMode="auto">
            <a:xfrm>
              <a:off x="1863" y="1035"/>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Problems</a:t>
              </a:r>
            </a:p>
          </p:txBody>
        </p:sp>
        <p:sp>
          <p:nvSpPr>
            <p:cNvPr id="11" name="Text Box 22"/>
            <p:cNvSpPr txBox="1">
              <a:spLocks noChangeAspect="1" noChangeArrowheads="1"/>
            </p:cNvSpPr>
            <p:nvPr/>
          </p:nvSpPr>
          <p:spPr bwMode="auto">
            <a:xfrm>
              <a:off x="2307" y="301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Logic</a:t>
              </a:r>
            </a:p>
          </p:txBody>
        </p:sp>
        <p:sp>
          <p:nvSpPr>
            <p:cNvPr id="12" name="Text Box 23"/>
            <p:cNvSpPr txBox="1">
              <a:spLocks noChangeAspect="1" noChangeArrowheads="1"/>
            </p:cNvSpPr>
            <p:nvPr/>
          </p:nvSpPr>
          <p:spPr bwMode="auto">
            <a:xfrm>
              <a:off x="2307" y="325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Devices</a:t>
              </a:r>
            </a:p>
          </p:txBody>
        </p:sp>
        <p:sp>
          <p:nvSpPr>
            <p:cNvPr id="13" name="Text Box 24"/>
            <p:cNvSpPr txBox="1">
              <a:spLocks noChangeAspect="1" noChangeArrowheads="1"/>
            </p:cNvSpPr>
            <p:nvPr/>
          </p:nvSpPr>
          <p:spPr bwMode="auto">
            <a:xfrm>
              <a:off x="2307" y="2102"/>
              <a:ext cx="1226" cy="432"/>
            </a:xfrm>
            <a:prstGeom prst="rect">
              <a:avLst/>
            </a:prstGeom>
            <a:solidFill>
              <a:srgbClr val="FF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Runtime System</a:t>
              </a:r>
            </a:p>
            <a:p>
              <a:pPr>
                <a:defRPr/>
              </a:pPr>
              <a:r>
                <a:rPr lang="en-US">
                  <a:solidFill>
                    <a:srgbClr val="000000"/>
                  </a:solidFill>
                  <a:latin typeface="Arial" pitchFamily="-105" charset="0"/>
                </a:rPr>
                <a:t>(VM, OS, MM)</a:t>
              </a:r>
            </a:p>
          </p:txBody>
        </p:sp>
        <p:sp>
          <p:nvSpPr>
            <p:cNvPr id="14" name="Text Box 25"/>
            <p:cNvSpPr txBox="1">
              <a:spLocks noChangeAspect="1" noChangeArrowheads="1"/>
            </p:cNvSpPr>
            <p:nvPr/>
          </p:nvSpPr>
          <p:spPr bwMode="auto">
            <a:xfrm>
              <a:off x="3351" y="1505"/>
              <a:ext cx="436" cy="237"/>
            </a:xfrm>
            <a:prstGeom prst="rect">
              <a:avLst/>
            </a:prstGeom>
            <a:solidFill>
              <a:srgbClr val="FF00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User</a:t>
              </a:r>
            </a:p>
          </p:txBody>
        </p:sp>
        <p:sp>
          <p:nvSpPr>
            <p:cNvPr id="15" name="Line 26"/>
            <p:cNvSpPr>
              <a:spLocks noChangeShapeType="1"/>
            </p:cNvSpPr>
            <p:nvPr/>
          </p:nvSpPr>
          <p:spPr bwMode="auto">
            <a:xfrm>
              <a:off x="2444" y="1749"/>
              <a:ext cx="218" cy="363"/>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sp>
          <p:nvSpPr>
            <p:cNvPr id="16" name="Line 27"/>
            <p:cNvSpPr>
              <a:spLocks noChangeShapeType="1"/>
            </p:cNvSpPr>
            <p:nvPr/>
          </p:nvSpPr>
          <p:spPr bwMode="auto">
            <a:xfrm flipH="1">
              <a:off x="3097" y="1619"/>
              <a:ext cx="254" cy="0"/>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sp>
          <p:nvSpPr>
            <p:cNvPr id="17" name="Line 28"/>
            <p:cNvSpPr>
              <a:spLocks noChangeShapeType="1"/>
            </p:cNvSpPr>
            <p:nvPr/>
          </p:nvSpPr>
          <p:spPr bwMode="auto">
            <a:xfrm flipH="1">
              <a:off x="3242" y="1749"/>
              <a:ext cx="327" cy="363"/>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grpSp>
    </p:spTree>
    <p:extLst>
      <p:ext uri="{BB962C8B-B14F-4D97-AF65-F5344CB8AC3E}">
        <p14:creationId xmlns:p14="http://schemas.microsoft.com/office/powerpoint/2010/main" val="1037317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smtClean="0"/>
              <a:t>Security Challenges of Emerging Technologies</a:t>
            </a:r>
            <a:endParaRPr lang="en-US" sz="3800" dirty="0"/>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2. Non-volatility </a:t>
            </a:r>
            <a:r>
              <a:rPr lang="en-US" dirty="0" smtClean="0">
                <a:sym typeface="Wingdings"/>
              </a:rPr>
              <a:t> Data persists in memory after powerdown</a:t>
            </a:r>
          </a:p>
          <a:p>
            <a:pPr marL="0" indent="0">
              <a:buNone/>
            </a:pPr>
            <a:r>
              <a:rPr lang="en-US" dirty="0" smtClean="0">
                <a:sym typeface="Wingdings"/>
              </a:rPr>
              <a:t>     </a:t>
            </a:r>
            <a:r>
              <a:rPr lang="en-US" dirty="0" smtClean="0">
                <a:solidFill>
                  <a:srgbClr val="FF0000"/>
                </a:solidFill>
                <a:sym typeface="Wingdings"/>
              </a:rPr>
              <a:t>Easy retrieval of privileged or private information</a:t>
            </a:r>
          </a:p>
          <a:p>
            <a:pPr marL="0" indent="0">
              <a:buNone/>
            </a:pPr>
            <a:endParaRPr lang="en-US" dirty="0" smtClean="0">
              <a:solidFill>
                <a:srgbClr val="FF0000"/>
              </a:solidFill>
              <a:sym typeface="Wingdings"/>
            </a:endParaRPr>
          </a:p>
          <a:p>
            <a:pPr marL="0" indent="0">
              <a:buNone/>
            </a:pPr>
            <a:endParaRPr lang="en-US" dirty="0" smtClean="0">
              <a:solidFill>
                <a:srgbClr val="FF0000"/>
              </a:solidFill>
              <a:sym typeface="Wingdings"/>
            </a:endParaRP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205</a:t>
            </a:fld>
            <a:endParaRPr lang="en-US" altLang="en-US" dirty="0"/>
          </a:p>
        </p:txBody>
      </p:sp>
    </p:spTree>
    <p:extLst>
      <p:ext uri="{BB962C8B-B14F-4D97-AF65-F5344CB8AC3E}">
        <p14:creationId xmlns:p14="http://schemas.microsoft.com/office/powerpoint/2010/main" val="34636684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a:t>Securing Emerging Memory Technologies</a:t>
            </a:r>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r>
              <a:rPr lang="en-US" dirty="0" smtClean="0">
                <a:solidFill>
                  <a:srgbClr val="0000FF"/>
                </a:solidFill>
              </a:rPr>
              <a:t>    Better architecting of memory chips to absorb writes</a:t>
            </a:r>
          </a:p>
          <a:p>
            <a:pPr marL="0" indent="0">
              <a:buNone/>
            </a:pPr>
            <a:r>
              <a:rPr lang="en-US" dirty="0" smtClean="0">
                <a:solidFill>
                  <a:srgbClr val="0000FF"/>
                </a:solidFill>
              </a:rPr>
              <a:t>    Hybrid memory system management</a:t>
            </a:r>
          </a:p>
          <a:p>
            <a:pPr marL="0" indent="0">
              <a:buNone/>
            </a:pPr>
            <a:r>
              <a:rPr lang="en-US" dirty="0" smtClean="0">
                <a:solidFill>
                  <a:srgbClr val="0000FF"/>
                </a:solidFill>
              </a:rPr>
              <a:t>    Online wearout attack detection</a:t>
            </a:r>
          </a:p>
          <a:p>
            <a:pPr marL="0" indent="0">
              <a:buNone/>
            </a:pPr>
            <a:endParaRPr lang="en-US" dirty="0" smtClean="0"/>
          </a:p>
          <a:p>
            <a:pPr marL="0" indent="0">
              <a:buNone/>
            </a:pPr>
            <a:r>
              <a:rPr lang="en-US" dirty="0" smtClean="0"/>
              <a:t>2. Non-volatility </a:t>
            </a:r>
            <a:r>
              <a:rPr lang="en-US" dirty="0" smtClean="0">
                <a:sym typeface="Wingdings"/>
              </a:rPr>
              <a:t> Data persists in memory after powerdown</a:t>
            </a:r>
          </a:p>
          <a:p>
            <a:pPr marL="0" indent="0">
              <a:buNone/>
            </a:pPr>
            <a:r>
              <a:rPr lang="en-US" dirty="0" smtClean="0">
                <a:sym typeface="Wingdings"/>
              </a:rPr>
              <a:t>     </a:t>
            </a:r>
            <a:r>
              <a:rPr lang="en-US" dirty="0">
                <a:solidFill>
                  <a:srgbClr val="FF0000"/>
                </a:solidFill>
                <a:sym typeface="Wingdings"/>
              </a:rPr>
              <a:t>E</a:t>
            </a:r>
            <a:r>
              <a:rPr lang="en-US" dirty="0" smtClean="0">
                <a:solidFill>
                  <a:srgbClr val="FF0000"/>
                </a:solidFill>
                <a:sym typeface="Wingdings"/>
              </a:rPr>
              <a:t>asy retrieval of privileged or private information</a:t>
            </a:r>
          </a:p>
          <a:p>
            <a:pPr marL="0" indent="0">
              <a:buNone/>
            </a:pPr>
            <a:r>
              <a:rPr lang="en-US" dirty="0" smtClean="0">
                <a:solidFill>
                  <a:srgbClr val="FF0000"/>
                </a:solidFill>
                <a:sym typeface="Wingdings"/>
              </a:rPr>
              <a:t>    </a:t>
            </a:r>
            <a:r>
              <a:rPr lang="en-US" dirty="0" smtClean="0">
                <a:solidFill>
                  <a:srgbClr val="0000FF"/>
                </a:solidFill>
                <a:sym typeface="Wingdings"/>
              </a:rPr>
              <a:t>Efficient encryption/decryption of whole main memory</a:t>
            </a:r>
            <a:endParaRPr lang="en-US" dirty="0" smtClean="0">
              <a:solidFill>
                <a:srgbClr val="FF0000"/>
              </a:solidFill>
              <a:sym typeface="Wingdings"/>
            </a:endParaRPr>
          </a:p>
          <a:p>
            <a:pPr marL="0" indent="0">
              <a:buNone/>
            </a:pPr>
            <a:r>
              <a:rPr lang="en-US" dirty="0" smtClean="0">
                <a:solidFill>
                  <a:srgbClr val="0000FF"/>
                </a:solidFill>
              </a:rPr>
              <a:t>    Hybrid memory system management</a:t>
            </a: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p>
          <a:p>
            <a:pPr marL="0" indent="0">
              <a:buNone/>
            </a:pPr>
            <a:r>
              <a:rPr lang="en-US" dirty="0">
                <a:solidFill>
                  <a:srgbClr val="0000FF"/>
                </a:solidFill>
              </a:rPr>
              <a:t> </a:t>
            </a:r>
            <a:r>
              <a:rPr lang="en-US" dirty="0" smtClean="0">
                <a:solidFill>
                  <a:srgbClr val="0000FF"/>
                </a:solidFill>
              </a:rPr>
              <a:t>   System design to hide side channel information</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206</a:t>
            </a:fld>
            <a:endParaRPr lang="en-US" altLang="en-US" dirty="0"/>
          </a:p>
        </p:txBody>
      </p:sp>
    </p:spTree>
    <p:extLst>
      <p:ext uri="{BB962C8B-B14F-4D97-AF65-F5344CB8AC3E}">
        <p14:creationId xmlns:p14="http://schemas.microsoft.com/office/powerpoint/2010/main" val="4124428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with Conventional Refresh</a:t>
            </a:r>
            <a:endParaRPr lang="en-US" dirty="0"/>
          </a:p>
        </p:txBody>
      </p:sp>
      <p:sp>
        <p:nvSpPr>
          <p:cNvPr id="3" name="Content Placeholder 2"/>
          <p:cNvSpPr>
            <a:spLocks noGrp="1"/>
          </p:cNvSpPr>
          <p:nvPr>
            <p:ph idx="1"/>
          </p:nvPr>
        </p:nvSpPr>
        <p:spPr>
          <a:xfrm>
            <a:off x="251520" y="1052736"/>
            <a:ext cx="8606637" cy="5040560"/>
          </a:xfrm>
        </p:spPr>
        <p:txBody>
          <a:bodyPr/>
          <a:lstStyle/>
          <a:p>
            <a:r>
              <a:rPr lang="en-US" sz="2200" dirty="0" smtClean="0"/>
              <a:t>Today: Every </a:t>
            </a:r>
            <a:r>
              <a:rPr lang="en-US" sz="2200" dirty="0"/>
              <a:t>row is refreshed </a:t>
            </a:r>
            <a:r>
              <a:rPr lang="en-US" sz="2200" dirty="0" smtClean="0"/>
              <a:t>at the same rate</a:t>
            </a:r>
            <a:endParaRPr lang="en-US" sz="1400" dirty="0" smtClean="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smtClean="0"/>
          </a:p>
          <a:p>
            <a:endParaRPr lang="en-US" sz="2200" dirty="0"/>
          </a:p>
          <a:p>
            <a:r>
              <a:rPr lang="en-US" sz="2200" dirty="0" smtClean="0"/>
              <a:t>Observation: </a:t>
            </a:r>
            <a:r>
              <a:rPr lang="en-US" sz="2200" dirty="0" smtClean="0">
                <a:solidFill>
                  <a:srgbClr val="0000FF"/>
                </a:solidFill>
              </a:rPr>
              <a:t>Most rows can be refreshed much less often without losing data </a:t>
            </a:r>
            <a:r>
              <a:rPr lang="en-US" sz="2000" dirty="0" smtClean="0">
                <a:solidFill>
                  <a:schemeClr val="accent6">
                    <a:lumMod val="75000"/>
                  </a:schemeClr>
                </a:solidFill>
              </a:rPr>
              <a:t>[Kim+, EDL’09]</a:t>
            </a:r>
            <a:endParaRPr lang="en-US" sz="1400" dirty="0" smtClean="0"/>
          </a:p>
          <a:p>
            <a:r>
              <a:rPr lang="en-US" sz="2200" dirty="0" smtClean="0"/>
              <a:t>Problem: </a:t>
            </a:r>
            <a:r>
              <a:rPr lang="en-US" sz="2200" dirty="0" smtClean="0">
                <a:solidFill>
                  <a:srgbClr val="FF0000"/>
                </a:solidFill>
              </a:rPr>
              <a:t>No support in DRAM for different refresh rates per row</a:t>
            </a:r>
            <a:endParaRPr lang="en-US" sz="2200" dirty="0">
              <a:solidFill>
                <a:srgbClr val="FF0000"/>
              </a:solidFill>
            </a:endParaRPr>
          </a:p>
        </p:txBody>
      </p:sp>
      <p:sp>
        <p:nvSpPr>
          <p:cNvPr id="4" name="Slide Number Placeholder 3"/>
          <p:cNvSpPr>
            <a:spLocks noGrp="1"/>
          </p:cNvSpPr>
          <p:nvPr>
            <p:ph type="sldNum" sz="quarter" idx="11"/>
          </p:nvPr>
        </p:nvSpPr>
        <p:spPr/>
        <p:txBody>
          <a:bodyPr/>
          <a:lstStyle/>
          <a:p>
            <a:fld id="{27F28456-B93E-5440-A8F9-7EDDF5DA4557}" type="slidenum">
              <a:rPr lang="en-US" smtClean="0"/>
              <a:pPr/>
              <a:t>21</a:t>
            </a:fld>
            <a:endParaRPr lang="en-US"/>
          </a:p>
        </p:txBody>
      </p:sp>
      <p:pic>
        <p:nvPicPr>
          <p:cNvPr id="7" name="Picture 6"/>
          <p:cNvPicPr>
            <a:picLocks noChangeAspect="1"/>
          </p:cNvPicPr>
          <p:nvPr/>
        </p:nvPicPr>
        <p:blipFill>
          <a:blip r:embed="rId2"/>
          <a:stretch>
            <a:fillRect/>
          </a:stretch>
        </p:blipFill>
        <p:spPr>
          <a:xfrm>
            <a:off x="1259632" y="1556792"/>
            <a:ext cx="6192688" cy="3356911"/>
          </a:xfrm>
          <a:prstGeom prst="rect">
            <a:avLst/>
          </a:prstGeom>
        </p:spPr>
      </p:pic>
    </p:spTree>
    <p:extLst>
      <p:ext uri="{BB962C8B-B14F-4D97-AF65-F5344CB8AC3E}">
        <p14:creationId xmlns:p14="http://schemas.microsoft.com/office/powerpoint/2010/main" val="34212897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dirty="0">
                <a:latin typeface="Garamond" charset="0"/>
              </a:rPr>
              <a:t>Retention Time of DRAM </a:t>
            </a:r>
            <a:r>
              <a:rPr lang="en-US" dirty="0" smtClean="0">
                <a:latin typeface="Garamond" charset="0"/>
              </a:rPr>
              <a:t>Rows</a:t>
            </a:r>
            <a:endParaRPr lang="en-US" dirty="0">
              <a:latin typeface="Garamond" charset="0"/>
            </a:endParaRPr>
          </a:p>
        </p:txBody>
      </p:sp>
      <p:sp>
        <p:nvSpPr>
          <p:cNvPr id="94211" name="Content Placeholder 2"/>
          <p:cNvSpPr>
            <a:spLocks noGrp="1"/>
          </p:cNvSpPr>
          <p:nvPr>
            <p:ph idx="1"/>
          </p:nvPr>
        </p:nvSpPr>
        <p:spPr>
          <a:xfrm>
            <a:off x="228600" y="996950"/>
            <a:ext cx="8807896" cy="5194300"/>
          </a:xfrm>
        </p:spPr>
        <p:txBody>
          <a:bodyPr/>
          <a:lstStyle/>
          <a:p>
            <a:r>
              <a:rPr lang="en-US" dirty="0" smtClean="0">
                <a:latin typeface="Tahoma" charset="0"/>
              </a:rPr>
              <a:t>Observation: </a:t>
            </a:r>
            <a:r>
              <a:rPr lang="en-US" dirty="0" smtClean="0">
                <a:solidFill>
                  <a:srgbClr val="0000FF"/>
                </a:solidFill>
                <a:latin typeface="Tahoma" charset="0"/>
              </a:rPr>
              <a:t>Only very few rows need to be refreshed at the worst-case rate</a:t>
            </a: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a:p>
            <a:r>
              <a:rPr lang="en-US" dirty="0" smtClean="0">
                <a:solidFill>
                  <a:srgbClr val="FF0000"/>
                </a:solidFill>
                <a:latin typeface="Tahoma" charset="0"/>
              </a:rPr>
              <a:t>Can we exploit this to reduce refresh operations at low cost?</a:t>
            </a:r>
          </a:p>
        </p:txBody>
      </p:sp>
      <p:sp>
        <p:nvSpPr>
          <p:cNvPr id="942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4E7F4B-6CB8-DD46-83C7-F23CA62D6DC5}" type="slidenum">
              <a:rPr lang="en-US">
                <a:solidFill>
                  <a:srgbClr val="000000"/>
                </a:solidFill>
                <a:latin typeface="Garamond" charset="0"/>
                <a:cs typeface="Arial" charset="0"/>
              </a:rPr>
              <a:pPr eaLnBrk="1" hangingPunct="1"/>
              <a:t>22</a:t>
            </a:fld>
            <a:endParaRPr lang="en-US">
              <a:solidFill>
                <a:srgbClr val="000000"/>
              </a:solidFill>
              <a:latin typeface="Garamond" charset="0"/>
              <a:cs typeface="Arial" charset="0"/>
            </a:endParaRPr>
          </a:p>
        </p:txBody>
      </p:sp>
      <p:pic>
        <p:nvPicPr>
          <p:cNvPr id="3" name="Picture 2"/>
          <p:cNvPicPr>
            <a:picLocks noChangeAspect="1"/>
          </p:cNvPicPr>
          <p:nvPr/>
        </p:nvPicPr>
        <p:blipFill>
          <a:blip r:embed="rId2"/>
          <a:stretch>
            <a:fillRect/>
          </a:stretch>
        </p:blipFill>
        <p:spPr>
          <a:xfrm>
            <a:off x="1115616" y="1844824"/>
            <a:ext cx="6696744" cy="3621257"/>
          </a:xfrm>
          <a:prstGeom prst="rect">
            <a:avLst/>
          </a:prstGeom>
        </p:spPr>
      </p:pic>
    </p:spTree>
    <p:extLst>
      <p:ext uri="{BB962C8B-B14F-4D97-AF65-F5344CB8AC3E}">
        <p14:creationId xmlns:p14="http://schemas.microsoft.com/office/powerpoint/2010/main" val="48739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atin typeface="Garamond" charset="0"/>
              </a:rPr>
              <a:t>Reducing DRAM Refresh Operations</a:t>
            </a:r>
          </a:p>
        </p:txBody>
      </p:sp>
      <p:sp>
        <p:nvSpPr>
          <p:cNvPr id="3" name="Content Placeholder 2"/>
          <p:cNvSpPr>
            <a:spLocks noGrp="1"/>
          </p:cNvSpPr>
          <p:nvPr>
            <p:ph idx="1"/>
          </p:nvPr>
        </p:nvSpPr>
        <p:spPr>
          <a:xfrm>
            <a:off x="121096" y="996950"/>
            <a:ext cx="8699376" cy="5194300"/>
          </a:xfrm>
        </p:spPr>
        <p:txBody>
          <a:bodyPr/>
          <a:lstStyle/>
          <a:p>
            <a:r>
              <a:rPr lang="en-US" dirty="0">
                <a:solidFill>
                  <a:srgbClr val="FF0000"/>
                </a:solidFill>
                <a:latin typeface="Tahoma" charset="0"/>
              </a:rPr>
              <a:t>Idea: </a:t>
            </a:r>
            <a:r>
              <a:rPr lang="en-US" dirty="0">
                <a:latin typeface="Tahoma" charset="0"/>
              </a:rPr>
              <a:t>I</a:t>
            </a:r>
            <a:r>
              <a:rPr lang="en-US" dirty="0" smtClean="0">
                <a:latin typeface="Tahoma" charset="0"/>
              </a:rPr>
              <a:t>dentify </a:t>
            </a:r>
            <a:r>
              <a:rPr lang="en-US" dirty="0">
                <a:latin typeface="Tahoma" charset="0"/>
              </a:rPr>
              <a:t>the retention time of different </a:t>
            </a:r>
            <a:r>
              <a:rPr lang="en-US" dirty="0" smtClean="0">
                <a:latin typeface="Tahoma" charset="0"/>
              </a:rPr>
              <a:t>rows</a:t>
            </a:r>
            <a:r>
              <a:rPr lang="en-US" dirty="0">
                <a:latin typeface="Tahoma" charset="0"/>
              </a:rPr>
              <a:t> </a:t>
            </a:r>
            <a:r>
              <a:rPr lang="en-US" dirty="0" smtClean="0">
                <a:latin typeface="Tahoma" charset="0"/>
              </a:rPr>
              <a:t>and refresh </a:t>
            </a:r>
            <a:r>
              <a:rPr lang="en-US" dirty="0">
                <a:latin typeface="Tahoma" charset="0"/>
              </a:rPr>
              <a:t>each row at the frequency it </a:t>
            </a:r>
            <a:r>
              <a:rPr lang="en-US" dirty="0" smtClean="0">
                <a:latin typeface="Tahoma" charset="0"/>
              </a:rPr>
              <a:t>needs </a:t>
            </a:r>
            <a:r>
              <a:rPr lang="en-US" dirty="0">
                <a:latin typeface="Tahoma" charset="0"/>
              </a:rPr>
              <a:t>to be refreshed</a:t>
            </a:r>
          </a:p>
          <a:p>
            <a:endParaRPr lang="en-US" sz="1000" dirty="0">
              <a:latin typeface="Tahoma" charset="0"/>
            </a:endParaRPr>
          </a:p>
          <a:p>
            <a:r>
              <a:rPr lang="en-US" dirty="0" smtClean="0">
                <a:solidFill>
                  <a:srgbClr val="FF0000"/>
                </a:solidFill>
                <a:latin typeface="Tahoma" charset="0"/>
              </a:rPr>
              <a:t>(Cost-conscious) Idea: </a:t>
            </a:r>
            <a:r>
              <a:rPr lang="en-US" dirty="0" smtClean="0">
                <a:solidFill>
                  <a:srgbClr val="0000FF"/>
                </a:solidFill>
                <a:latin typeface="Tahoma" charset="0"/>
              </a:rPr>
              <a:t>Bin </a:t>
            </a:r>
            <a:r>
              <a:rPr lang="en-US" dirty="0">
                <a:solidFill>
                  <a:srgbClr val="0000FF"/>
                </a:solidFill>
                <a:latin typeface="Tahoma" charset="0"/>
              </a:rPr>
              <a:t>the rows according to their minimum retention times </a:t>
            </a:r>
            <a:r>
              <a:rPr lang="en-US" dirty="0">
                <a:latin typeface="Tahoma" charset="0"/>
              </a:rPr>
              <a:t>and </a:t>
            </a:r>
            <a:r>
              <a:rPr lang="en-US" dirty="0" smtClean="0">
                <a:latin typeface="Tahoma" charset="0"/>
              </a:rPr>
              <a:t>refresh </a:t>
            </a:r>
            <a:r>
              <a:rPr lang="en-US" dirty="0">
                <a:latin typeface="Tahoma" charset="0"/>
              </a:rPr>
              <a:t>rows in each bin at the </a:t>
            </a:r>
            <a:r>
              <a:rPr lang="en-US" dirty="0" smtClean="0">
                <a:latin typeface="Tahoma" charset="0"/>
              </a:rPr>
              <a:t>refresh rate specified </a:t>
            </a:r>
            <a:r>
              <a:rPr lang="en-US" dirty="0">
                <a:latin typeface="Tahoma" charset="0"/>
              </a:rPr>
              <a:t>for the bin</a:t>
            </a:r>
          </a:p>
          <a:p>
            <a:pPr lvl="1"/>
            <a:r>
              <a:rPr lang="en-US" dirty="0">
                <a:latin typeface="Tahoma" charset="0"/>
                <a:ea typeface="ＭＳ Ｐゴシック" charset="0"/>
              </a:rPr>
              <a:t>e.g., a bin for 64-128ms, another for 128-256ms, …</a:t>
            </a:r>
          </a:p>
          <a:p>
            <a:pPr lvl="1"/>
            <a:endParaRPr lang="en-US" sz="1000" dirty="0">
              <a:latin typeface="Tahoma" charset="0"/>
              <a:ea typeface="ＭＳ Ｐゴシック" charset="0"/>
            </a:endParaRPr>
          </a:p>
          <a:p>
            <a:r>
              <a:rPr lang="en-US" dirty="0">
                <a:solidFill>
                  <a:srgbClr val="FF0000"/>
                </a:solidFill>
                <a:latin typeface="Tahoma" charset="0"/>
              </a:rPr>
              <a:t>Observation: </a:t>
            </a:r>
            <a:r>
              <a:rPr lang="en-US" dirty="0">
                <a:solidFill>
                  <a:srgbClr val="0000FF"/>
                </a:solidFill>
                <a:latin typeface="Tahoma" charset="0"/>
              </a:rPr>
              <a:t>Only very few rows need to be refreshed very frequently</a:t>
            </a:r>
            <a:r>
              <a:rPr lang="en-US" dirty="0">
                <a:latin typeface="Tahoma" charset="0"/>
              </a:rPr>
              <a:t> [</a:t>
            </a:r>
            <a:r>
              <a:rPr lang="en-US" dirty="0" smtClean="0">
                <a:latin typeface="Tahoma" charset="0"/>
              </a:rPr>
              <a:t>64-128ms</a:t>
            </a:r>
            <a:r>
              <a:rPr lang="en-US" dirty="0">
                <a:latin typeface="Tahoma" charset="0"/>
              </a:rPr>
              <a:t>]</a:t>
            </a:r>
            <a:r>
              <a:rPr lang="en-US" dirty="0" smtClean="0">
                <a:latin typeface="Tahoma" charset="0"/>
              </a:rPr>
              <a:t> </a:t>
            </a:r>
            <a:r>
              <a:rPr lang="en-US" dirty="0" smtClean="0">
                <a:latin typeface="Tahoma" charset="0"/>
                <a:sym typeface="Wingdings" charset="0"/>
              </a:rPr>
              <a:t> </a:t>
            </a:r>
            <a:r>
              <a:rPr lang="en-US" dirty="0">
                <a:latin typeface="Tahoma" charset="0"/>
                <a:sym typeface="Wingdings" charset="0"/>
              </a:rPr>
              <a:t>Have only a few bins  </a:t>
            </a:r>
            <a:r>
              <a:rPr lang="en-US" dirty="0" smtClean="0">
                <a:latin typeface="Tahoma" charset="0"/>
                <a:sym typeface="Wingdings" charset="0"/>
              </a:rPr>
              <a:t>Low </a:t>
            </a:r>
            <a:r>
              <a:rPr lang="en-US" dirty="0">
                <a:latin typeface="Tahoma" charset="0"/>
                <a:sym typeface="Wingdings" charset="0"/>
              </a:rPr>
              <a:t>HW overhead </a:t>
            </a:r>
            <a:r>
              <a:rPr lang="en-US" dirty="0" smtClean="0">
                <a:latin typeface="Tahoma" charset="0"/>
                <a:sym typeface="Wingdings" charset="0"/>
              </a:rPr>
              <a:t>to achieve large reductions in refresh operations</a:t>
            </a:r>
          </a:p>
          <a:p>
            <a:endParaRPr lang="en-US" sz="1000" dirty="0" smtClean="0">
              <a:latin typeface="Tahoma" charset="0"/>
            </a:endParaRPr>
          </a:p>
          <a:p>
            <a:endParaRPr lang="en-US" sz="1000" dirty="0">
              <a:latin typeface="Tahoma" charset="0"/>
            </a:endParaRPr>
          </a:p>
          <a:p>
            <a:r>
              <a:rPr lang="en-US" sz="1900" dirty="0">
                <a:latin typeface="Tahoma" charset="0"/>
              </a:rPr>
              <a:t>Liu et al., “</a:t>
            </a:r>
            <a:r>
              <a:rPr lang="en-US" altLang="ja-JP" sz="1900" dirty="0">
                <a:solidFill>
                  <a:srgbClr val="0000FF"/>
                </a:solidFill>
                <a:latin typeface="Tahoma" charset="0"/>
              </a:rPr>
              <a:t>RAIDR: Retention-Aware Intelligent DRAM Refresh</a:t>
            </a:r>
            <a:r>
              <a:rPr lang="en-US" altLang="ja-JP" sz="1900" dirty="0">
                <a:latin typeface="Tahoma" charset="0"/>
              </a:rPr>
              <a:t>,</a:t>
            </a:r>
            <a:r>
              <a:rPr lang="en-US" sz="1900" dirty="0">
                <a:latin typeface="Tahoma" charset="0"/>
              </a:rPr>
              <a:t>”</a:t>
            </a:r>
            <a:r>
              <a:rPr lang="en-US" altLang="ja-JP" sz="1900" dirty="0">
                <a:latin typeface="Tahoma" charset="0"/>
              </a:rPr>
              <a:t> ISCA 2012.</a:t>
            </a: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latin typeface="Tahoma" charset="0"/>
            </a:endParaRPr>
          </a:p>
        </p:txBody>
      </p:sp>
      <p:sp>
        <p:nvSpPr>
          <p:cNvPr id="952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A06A365-B83D-3F45-A529-32FB7C27DE2D}" type="slidenum">
              <a:rPr lang="en-US">
                <a:solidFill>
                  <a:srgbClr val="000000"/>
                </a:solidFill>
                <a:latin typeface="Garamond" charset="0"/>
                <a:cs typeface="Arial" charset="0"/>
              </a:rPr>
              <a:pPr eaLnBrk="1" hangingPunct="1"/>
              <a:t>23</a:t>
            </a:fld>
            <a:endParaRPr lang="en-US">
              <a:solidFill>
                <a:srgbClr val="000000"/>
              </a:solidFill>
              <a:latin typeface="Garamond" charset="0"/>
              <a:cs typeface="Arial" charset="0"/>
            </a:endParaRPr>
          </a:p>
        </p:txBody>
      </p:sp>
    </p:spTree>
    <p:extLst>
      <p:ext uri="{BB962C8B-B14F-4D97-AF65-F5344CB8AC3E}">
        <p14:creationId xmlns:p14="http://schemas.microsoft.com/office/powerpoint/2010/main" val="13499940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736"/>
            <a:ext cx="8610600" cy="5195664"/>
          </a:xfrm>
        </p:spPr>
        <p:txBody>
          <a:bodyPr/>
          <a:lstStyle/>
          <a:p>
            <a:pPr marL="0" indent="0">
              <a:buNone/>
            </a:pPr>
            <a:r>
              <a:rPr lang="en-US" dirty="0" smtClean="0">
                <a:solidFill>
                  <a:srgbClr val="FF0000"/>
                </a:solidFill>
              </a:rPr>
              <a:t>1. Profiling: </a:t>
            </a:r>
            <a:r>
              <a:rPr lang="en-US" dirty="0" smtClean="0">
                <a:solidFill>
                  <a:srgbClr val="0000FF"/>
                </a:solidFill>
              </a:rPr>
              <a:t>Profile </a:t>
            </a:r>
            <a:r>
              <a:rPr lang="en-US" dirty="0">
                <a:solidFill>
                  <a:srgbClr val="0000FF"/>
                </a:solidFill>
              </a:rPr>
              <a:t>the retention time of all DRAM </a:t>
            </a:r>
            <a:r>
              <a:rPr lang="en-US" dirty="0" smtClean="0">
                <a:solidFill>
                  <a:srgbClr val="0000FF"/>
                </a:solidFill>
              </a:rPr>
              <a:t>rows</a:t>
            </a:r>
          </a:p>
          <a:p>
            <a:pPr marL="0" indent="0">
              <a:buNone/>
            </a:pPr>
            <a:r>
              <a:rPr lang="en-US" dirty="0" smtClean="0">
                <a:solidFill>
                  <a:srgbClr val="0000FF"/>
                </a:solidFill>
              </a:rPr>
              <a:t>    </a:t>
            </a:r>
            <a:r>
              <a:rPr lang="en-US" dirty="0" smtClean="0">
                <a:solidFill>
                  <a:srgbClr val="000000"/>
                </a:solidFill>
                <a:sym typeface="Wingdings"/>
              </a:rPr>
              <a:t> can be done at DRAM design time or dynamically</a:t>
            </a:r>
            <a:r>
              <a:rPr lang="en-US" dirty="0" smtClean="0">
                <a:solidFill>
                  <a:srgbClr val="0000FF"/>
                </a:solidFill>
              </a:rPr>
              <a:t>	</a:t>
            </a:r>
          </a:p>
          <a:p>
            <a:pPr marL="0" indent="0">
              <a:buNone/>
            </a:pPr>
            <a:endParaRPr lang="en-US" dirty="0" smtClean="0">
              <a:solidFill>
                <a:srgbClr val="0000FF"/>
              </a:solidFill>
            </a:endParaRPr>
          </a:p>
          <a:p>
            <a:pPr marL="0" indent="0">
              <a:buNone/>
            </a:pPr>
            <a:endParaRPr lang="en-US" dirty="0">
              <a:solidFill>
                <a:srgbClr val="0000FF"/>
              </a:solidFill>
            </a:endParaRPr>
          </a:p>
          <a:p>
            <a:pPr marL="0" indent="0">
              <a:buNone/>
            </a:pPr>
            <a:r>
              <a:rPr lang="en-US" dirty="0">
                <a:solidFill>
                  <a:srgbClr val="FF0000"/>
                </a:solidFill>
              </a:rPr>
              <a:t>2. </a:t>
            </a:r>
            <a:r>
              <a:rPr lang="en-US" dirty="0" smtClean="0">
                <a:solidFill>
                  <a:srgbClr val="FF0000"/>
                </a:solidFill>
              </a:rPr>
              <a:t>Binning: </a:t>
            </a:r>
            <a:r>
              <a:rPr lang="en-US" dirty="0" smtClean="0">
                <a:solidFill>
                  <a:srgbClr val="0000FF"/>
                </a:solidFill>
              </a:rPr>
              <a:t>Store </a:t>
            </a:r>
            <a:r>
              <a:rPr lang="en-US" dirty="0">
                <a:solidFill>
                  <a:srgbClr val="0000FF"/>
                </a:solidFill>
              </a:rPr>
              <a:t>rows into bins by retention time</a:t>
            </a:r>
          </a:p>
          <a:p>
            <a:pPr marL="0" indent="0">
              <a:buNone/>
            </a:pPr>
            <a:r>
              <a:rPr lang="en-US" dirty="0" smtClean="0">
                <a:solidFill>
                  <a:srgbClr val="0000FF"/>
                </a:solidFill>
              </a:rPr>
              <a:t>   </a:t>
            </a:r>
            <a:r>
              <a:rPr lang="en-US" dirty="0" smtClean="0">
                <a:sym typeface="Wingdings"/>
              </a:rPr>
              <a:t> u</a:t>
            </a:r>
            <a:r>
              <a:rPr lang="en-US" dirty="0" smtClean="0"/>
              <a:t>se Bloom Filters for efficient and scalable storage</a:t>
            </a:r>
          </a:p>
          <a:p>
            <a:pPr marL="0" indent="0">
              <a:buNone/>
            </a:pPr>
            <a:endParaRPr lang="en-US" dirty="0" smtClean="0">
              <a:solidFill>
                <a:srgbClr val="0000FF"/>
              </a:solidFill>
            </a:endParaRPr>
          </a:p>
          <a:p>
            <a:pPr marL="0" indent="0">
              <a:buNone/>
            </a:pPr>
            <a:endParaRPr lang="en-US" dirty="0" smtClean="0">
              <a:solidFill>
                <a:srgbClr val="0000FF"/>
              </a:solidFill>
            </a:endParaRPr>
          </a:p>
          <a:p>
            <a:pPr marL="0" indent="0">
              <a:buNone/>
            </a:pPr>
            <a:endParaRPr lang="en-US" dirty="0" smtClean="0">
              <a:solidFill>
                <a:srgbClr val="0000FF"/>
              </a:solidFill>
            </a:endParaRPr>
          </a:p>
          <a:p>
            <a:pPr marL="0" indent="0">
              <a:buNone/>
            </a:pPr>
            <a:r>
              <a:rPr lang="en-US" dirty="0" smtClean="0">
                <a:solidFill>
                  <a:srgbClr val="FF0000"/>
                </a:solidFill>
              </a:rPr>
              <a:t>3</a:t>
            </a:r>
            <a:r>
              <a:rPr lang="en-US" dirty="0">
                <a:solidFill>
                  <a:srgbClr val="FF0000"/>
                </a:solidFill>
              </a:rPr>
              <a:t>. </a:t>
            </a:r>
            <a:r>
              <a:rPr lang="en-US" dirty="0" smtClean="0">
                <a:solidFill>
                  <a:srgbClr val="FF0000"/>
                </a:solidFill>
              </a:rPr>
              <a:t>Refreshing: </a:t>
            </a:r>
            <a:r>
              <a:rPr lang="en-US" dirty="0" smtClean="0">
                <a:solidFill>
                  <a:srgbClr val="0000FF"/>
                </a:solidFill>
              </a:rPr>
              <a:t>Memory </a:t>
            </a:r>
            <a:r>
              <a:rPr lang="en-US" dirty="0">
                <a:solidFill>
                  <a:srgbClr val="0000FF"/>
                </a:solidFill>
              </a:rPr>
              <a:t>controller refreshes rows in </a:t>
            </a:r>
            <a:r>
              <a:rPr lang="en-US" dirty="0" smtClean="0">
                <a:solidFill>
                  <a:srgbClr val="0000FF"/>
                </a:solidFill>
              </a:rPr>
              <a:t>different </a:t>
            </a:r>
            <a:r>
              <a:rPr lang="en-US" dirty="0">
                <a:solidFill>
                  <a:srgbClr val="0000FF"/>
                </a:solidFill>
              </a:rPr>
              <a:t>bins </a:t>
            </a:r>
            <a:r>
              <a:rPr lang="en-US" dirty="0" smtClean="0">
                <a:solidFill>
                  <a:srgbClr val="0000FF"/>
                </a:solidFill>
              </a:rPr>
              <a:t>at different rates</a:t>
            </a:r>
          </a:p>
          <a:p>
            <a:pPr marL="0" indent="0">
              <a:buNone/>
            </a:pPr>
            <a:r>
              <a:rPr lang="en-US" dirty="0"/>
              <a:t> </a:t>
            </a:r>
            <a:r>
              <a:rPr lang="en-US" dirty="0" smtClean="0"/>
              <a:t>  </a:t>
            </a:r>
            <a:r>
              <a:rPr lang="en-US" dirty="0" smtClean="0">
                <a:sym typeface="Wingdings"/>
              </a:rPr>
              <a:t> probe Bloom Filters to determine refresh rate of a row</a:t>
            </a:r>
            <a:endParaRPr lang="en-US" dirty="0"/>
          </a:p>
        </p:txBody>
      </p:sp>
      <p:pic>
        <p:nvPicPr>
          <p:cNvPr id="6" name="Picture 5"/>
          <p:cNvPicPr>
            <a:picLocks noChangeAspect="1"/>
          </p:cNvPicPr>
          <p:nvPr/>
        </p:nvPicPr>
        <p:blipFill>
          <a:blip r:embed="rId2"/>
          <a:stretch>
            <a:fillRect/>
          </a:stretch>
        </p:blipFill>
        <p:spPr>
          <a:xfrm>
            <a:off x="0" y="2053744"/>
            <a:ext cx="9144000" cy="2671400"/>
          </a:xfrm>
          <a:prstGeom prst="rect">
            <a:avLst/>
          </a:prstGeom>
        </p:spPr>
      </p:pic>
      <p:sp>
        <p:nvSpPr>
          <p:cNvPr id="2" name="Title 1"/>
          <p:cNvSpPr>
            <a:spLocks noGrp="1"/>
          </p:cNvSpPr>
          <p:nvPr>
            <p:ph type="title"/>
          </p:nvPr>
        </p:nvSpPr>
        <p:spPr/>
        <p:txBody>
          <a:bodyPr/>
          <a:lstStyle/>
          <a:p>
            <a:r>
              <a:rPr lang="en-US" dirty="0" smtClean="0"/>
              <a:t>RAIDR: Mechanism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a:t>
            </a:fld>
            <a:endParaRPr lang="en-US" altLang="en-US">
              <a:solidFill>
                <a:srgbClr val="000000"/>
              </a:solidFill>
            </a:endParaRPr>
          </a:p>
        </p:txBody>
      </p:sp>
      <p:pic>
        <p:nvPicPr>
          <p:cNvPr id="5" name="Picture 4"/>
          <p:cNvPicPr>
            <a:picLocks noChangeAspect="1"/>
          </p:cNvPicPr>
          <p:nvPr/>
        </p:nvPicPr>
        <p:blipFill>
          <a:blip r:embed="rId3"/>
          <a:stretch>
            <a:fillRect/>
          </a:stretch>
        </p:blipFill>
        <p:spPr>
          <a:xfrm>
            <a:off x="0" y="1144459"/>
            <a:ext cx="9144000" cy="4372773"/>
          </a:xfrm>
          <a:prstGeom prst="rect">
            <a:avLst/>
          </a:prstGeom>
        </p:spPr>
      </p:pic>
      <p:sp>
        <p:nvSpPr>
          <p:cNvPr id="7" name="TextBox 6"/>
          <p:cNvSpPr txBox="1"/>
          <p:nvPr/>
        </p:nvSpPr>
        <p:spPr>
          <a:xfrm>
            <a:off x="539552" y="3717032"/>
            <a:ext cx="7525344" cy="461665"/>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r>
              <a:rPr lang="en-US" sz="2400" dirty="0" smtClean="0">
                <a:solidFill>
                  <a:srgbClr val="FF0000"/>
                </a:solidFill>
                <a:latin typeface="Tahoma"/>
              </a:rPr>
              <a:t>1.25KB storage in controller for 32GB DRAM memory</a:t>
            </a:r>
            <a:endParaRPr lang="en-US" sz="2400" dirty="0">
              <a:solidFill>
                <a:srgbClr val="FF0000"/>
              </a:solidFill>
              <a:latin typeface="Tahoma"/>
            </a:endParaRPr>
          </a:p>
        </p:txBody>
      </p:sp>
    </p:spTree>
    <p:extLst>
      <p:ext uri="{BB962C8B-B14F-4D97-AF65-F5344CB8AC3E}">
        <p14:creationId xmlns:p14="http://schemas.microsoft.com/office/powerpoint/2010/main" val="39394531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Profiling</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25</a:t>
            </a:fld>
            <a:endParaRPr lang="en-US" altLang="en-US"/>
          </a:p>
        </p:txBody>
      </p:sp>
      <p:pic>
        <p:nvPicPr>
          <p:cNvPr id="6" name="Picture 5"/>
          <p:cNvPicPr>
            <a:picLocks noChangeAspect="1"/>
          </p:cNvPicPr>
          <p:nvPr/>
        </p:nvPicPr>
        <p:blipFill>
          <a:blip r:embed="rId2"/>
          <a:stretch>
            <a:fillRect/>
          </a:stretch>
        </p:blipFill>
        <p:spPr>
          <a:xfrm>
            <a:off x="0" y="1181100"/>
            <a:ext cx="9144000" cy="4482790"/>
          </a:xfrm>
          <a:prstGeom prst="rect">
            <a:avLst/>
          </a:prstGeom>
        </p:spPr>
      </p:pic>
    </p:spTree>
    <p:extLst>
      <p:ext uri="{BB962C8B-B14F-4D97-AF65-F5344CB8AC3E}">
        <p14:creationId xmlns:p14="http://schemas.microsoft.com/office/powerpoint/2010/main" val="25810019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Binning</a:t>
            </a:r>
            <a:endParaRPr lang="en-US" dirty="0"/>
          </a:p>
        </p:txBody>
      </p:sp>
      <p:sp>
        <p:nvSpPr>
          <p:cNvPr id="3" name="Content Placeholder 2"/>
          <p:cNvSpPr>
            <a:spLocks noGrp="1"/>
          </p:cNvSpPr>
          <p:nvPr>
            <p:ph idx="1"/>
          </p:nvPr>
        </p:nvSpPr>
        <p:spPr>
          <a:xfrm>
            <a:off x="228600" y="1124744"/>
            <a:ext cx="8610600" cy="5123656"/>
          </a:xfrm>
        </p:spPr>
        <p:txBody>
          <a:bodyPr/>
          <a:lstStyle/>
          <a:p>
            <a:r>
              <a:rPr lang="en-US" dirty="0">
                <a:solidFill>
                  <a:srgbClr val="0000FF"/>
                </a:solidFill>
              </a:rPr>
              <a:t>How to efficiently and </a:t>
            </a:r>
            <a:r>
              <a:rPr lang="en-US" dirty="0" err="1">
                <a:solidFill>
                  <a:srgbClr val="0000FF"/>
                </a:solidFill>
              </a:rPr>
              <a:t>scalably</a:t>
            </a:r>
            <a:r>
              <a:rPr lang="en-US" dirty="0">
                <a:solidFill>
                  <a:srgbClr val="0000FF"/>
                </a:solidFill>
              </a:rPr>
              <a:t> store rows into retention time bins?</a:t>
            </a:r>
          </a:p>
          <a:p>
            <a:pPr marL="342900" lvl="1" indent="-342900">
              <a:buClr>
                <a:schemeClr val="accent1"/>
              </a:buClr>
              <a:buSzPct val="65000"/>
              <a:buFont typeface="Wingdings" pitchFamily="2" charset="2"/>
              <a:buChar char="n"/>
            </a:pPr>
            <a:r>
              <a:rPr lang="en-US" dirty="0"/>
              <a:t>Use Hardware Bloom Filters [Bloom, CACM 1970]</a:t>
            </a:r>
          </a:p>
          <a:p>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26</a:t>
            </a:fld>
            <a:endParaRPr lang="en-US" altLang="en-US"/>
          </a:p>
        </p:txBody>
      </p:sp>
      <p:pic>
        <p:nvPicPr>
          <p:cNvPr id="5" name="Picture 4"/>
          <p:cNvPicPr>
            <a:picLocks noChangeAspect="1"/>
          </p:cNvPicPr>
          <p:nvPr/>
        </p:nvPicPr>
        <p:blipFill>
          <a:blip r:embed="rId2"/>
          <a:stretch>
            <a:fillRect/>
          </a:stretch>
        </p:blipFill>
        <p:spPr>
          <a:xfrm>
            <a:off x="28561" y="2420888"/>
            <a:ext cx="9144000" cy="3849097"/>
          </a:xfrm>
          <a:prstGeom prst="rect">
            <a:avLst/>
          </a:prstGeom>
        </p:spPr>
      </p:pic>
    </p:spTree>
    <p:extLst>
      <p:ext uri="{BB962C8B-B14F-4D97-AF65-F5344CB8AC3E}">
        <p14:creationId xmlns:p14="http://schemas.microsoft.com/office/powerpoint/2010/main" val="11491472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Bloom Filter Operation Example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27</a:t>
            </a:fld>
            <a:endParaRPr lang="en-US" altLang="en-US"/>
          </a:p>
        </p:txBody>
      </p:sp>
      <p:pic>
        <p:nvPicPr>
          <p:cNvPr id="5" name="Picture 4"/>
          <p:cNvPicPr>
            <a:picLocks noChangeAspect="1"/>
          </p:cNvPicPr>
          <p:nvPr/>
        </p:nvPicPr>
        <p:blipFill>
          <a:blip r:embed="rId2"/>
          <a:stretch>
            <a:fillRect/>
          </a:stretch>
        </p:blipFill>
        <p:spPr>
          <a:xfrm>
            <a:off x="0" y="2316275"/>
            <a:ext cx="9144000" cy="4065053"/>
          </a:xfrm>
          <a:prstGeom prst="rect">
            <a:avLst/>
          </a:prstGeom>
        </p:spPr>
      </p:pic>
    </p:spTree>
    <p:extLst>
      <p:ext uri="{BB962C8B-B14F-4D97-AF65-F5344CB8AC3E}">
        <p14:creationId xmlns:p14="http://schemas.microsoft.com/office/powerpoint/2010/main" val="19279607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 Operation Example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28</a:t>
            </a:fld>
            <a:endParaRPr lang="en-US" altLang="en-US"/>
          </a:p>
        </p:txBody>
      </p:sp>
      <p:pic>
        <p:nvPicPr>
          <p:cNvPr id="7" name="Picture 6"/>
          <p:cNvPicPr>
            <a:picLocks noChangeAspect="1"/>
          </p:cNvPicPr>
          <p:nvPr/>
        </p:nvPicPr>
        <p:blipFill>
          <a:blip r:embed="rId2"/>
          <a:stretch>
            <a:fillRect/>
          </a:stretch>
        </p:blipFill>
        <p:spPr>
          <a:xfrm>
            <a:off x="0" y="2478989"/>
            <a:ext cx="9144000" cy="3902339"/>
          </a:xfrm>
          <a:prstGeom prst="rect">
            <a:avLst/>
          </a:prstGeom>
        </p:spPr>
      </p:pic>
    </p:spTree>
    <p:extLst>
      <p:ext uri="{BB962C8B-B14F-4D97-AF65-F5344CB8AC3E}">
        <p14:creationId xmlns:p14="http://schemas.microsoft.com/office/powerpoint/2010/main" val="4061984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 Operation Example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29</a:t>
            </a:fld>
            <a:endParaRPr lang="en-US" altLang="en-US"/>
          </a:p>
        </p:txBody>
      </p:sp>
      <p:pic>
        <p:nvPicPr>
          <p:cNvPr id="5" name="Picture 4"/>
          <p:cNvPicPr>
            <a:picLocks noChangeAspect="1"/>
          </p:cNvPicPr>
          <p:nvPr/>
        </p:nvPicPr>
        <p:blipFill>
          <a:blip r:embed="rId2"/>
          <a:stretch>
            <a:fillRect/>
          </a:stretch>
        </p:blipFill>
        <p:spPr>
          <a:xfrm>
            <a:off x="0" y="2699846"/>
            <a:ext cx="9144000" cy="3609474"/>
          </a:xfrm>
          <a:prstGeom prst="rect">
            <a:avLst/>
          </a:prstGeom>
        </p:spPr>
      </p:pic>
    </p:spTree>
    <p:extLst>
      <p:ext uri="{BB962C8B-B14F-4D97-AF65-F5344CB8AC3E}">
        <p14:creationId xmlns:p14="http://schemas.microsoft.com/office/powerpoint/2010/main" val="7375821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3" descr="http://i.ehow.com/images/a04/ac/qb/format-hard-drive-xp-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66144">
            <a:off x="5944993" y="1201593"/>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p:txBody>
          <a:bodyPr/>
          <a:lstStyle/>
          <a:p>
            <a:r>
              <a:rPr lang="en-US">
                <a:latin typeface="Garamond" charset="0"/>
                <a:ea typeface="ＭＳ Ｐゴシック" charset="0"/>
                <a:cs typeface="ＭＳ Ｐゴシック" charset="0"/>
              </a:rPr>
              <a:t>The Main Memory System</a:t>
            </a:r>
          </a:p>
        </p:txBody>
      </p:sp>
      <p:sp>
        <p:nvSpPr>
          <p:cNvPr id="3" name="Content Placeholder 2"/>
          <p:cNvSpPr>
            <a:spLocks noGrp="1"/>
          </p:cNvSpPr>
          <p:nvPr>
            <p:ph idx="1"/>
          </p:nvPr>
        </p:nvSpPr>
        <p:spPr>
          <a:xfrm>
            <a:off x="228600" y="996950"/>
            <a:ext cx="86106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pPr marL="0" indent="0">
              <a:buNone/>
            </a:pPr>
            <a:endParaRPr lang="en-US" sz="1200"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is a critical component of all computing systems</a:t>
            </a:r>
            <a:r>
              <a:rPr lang="en-US" dirty="0">
                <a:latin typeface="Tahoma" charset="0"/>
                <a:ea typeface="ＭＳ Ｐゴシック" charset="0"/>
                <a:cs typeface="ＭＳ Ｐゴシック" charset="0"/>
              </a:rPr>
              <a:t>: server, mobile, embedded, desktop, sensor</a:t>
            </a: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system must scale </a:t>
            </a:r>
            <a:r>
              <a:rPr lang="en-US" dirty="0">
                <a:latin typeface="Tahoma" charset="0"/>
                <a:ea typeface="ＭＳ Ｐゴシック" charset="0"/>
                <a:cs typeface="ＭＳ Ｐゴシック" charset="0"/>
              </a:rPr>
              <a:t>(in </a:t>
            </a:r>
            <a:r>
              <a:rPr lang="en-US" i="1" dirty="0">
                <a:latin typeface="Tahoma" charset="0"/>
                <a:ea typeface="ＭＳ Ｐゴシック" charset="0"/>
                <a:cs typeface="ＭＳ Ｐゴシック" charset="0"/>
              </a:rPr>
              <a:t>size</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technology</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efficiency</a:t>
            </a:r>
            <a:r>
              <a:rPr lang="en-US" dirty="0">
                <a:latin typeface="Tahoma" charset="0"/>
                <a:ea typeface="ＭＳ Ｐゴシック" charset="0"/>
                <a:cs typeface="ＭＳ Ｐゴシック" charset="0"/>
              </a:rPr>
              <a:t>, </a:t>
            </a:r>
            <a:r>
              <a:rPr lang="en-US" i="1" dirty="0" smtClean="0">
                <a:latin typeface="Tahoma" charset="0"/>
                <a:ea typeface="ＭＳ Ｐゴシック" charset="0"/>
                <a:cs typeface="ＭＳ Ｐゴシック" charset="0"/>
              </a:rPr>
              <a:t>cost</a:t>
            </a:r>
            <a:r>
              <a:rPr lang="en-US" dirty="0" smtClean="0">
                <a:latin typeface="Tahoma" charset="0"/>
                <a:ea typeface="ＭＳ Ｐゴシック" charset="0"/>
                <a:cs typeface="ＭＳ Ｐゴシック" charset="0"/>
              </a:rPr>
              <a:t>, and </a:t>
            </a:r>
            <a:r>
              <a:rPr lang="en-US" i="1" dirty="0" smtClean="0">
                <a:latin typeface="Tahoma" charset="0"/>
                <a:ea typeface="ＭＳ Ｐゴシック" charset="0"/>
                <a:cs typeface="ＭＳ Ｐゴシック" charset="0"/>
              </a:rPr>
              <a:t>management algorithms</a:t>
            </a:r>
            <a:r>
              <a:rPr lang="en-US" dirty="0" smtClean="0">
                <a:latin typeface="Tahoma" charset="0"/>
                <a:ea typeface="ＭＳ Ｐゴシック" charset="0"/>
                <a:cs typeface="ＭＳ Ｐゴシック" charset="0"/>
              </a:rPr>
              <a:t>) </a:t>
            </a:r>
            <a:r>
              <a:rPr lang="en-US" dirty="0">
                <a:latin typeface="Tahoma" charset="0"/>
                <a:ea typeface="ＭＳ Ｐゴシック" charset="0"/>
                <a:cs typeface="ＭＳ Ｐゴシック" charset="0"/>
              </a:rPr>
              <a:t>to maintain performance growth and technology scaling benefits</a:t>
            </a:r>
          </a:p>
        </p:txBody>
      </p:sp>
      <p:sp>
        <p:nvSpPr>
          <p:cNvPr id="194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330F078-BF11-6B47-89B1-D774F4018531}" type="slidenum">
              <a:rPr lang="en-US" sz="1600">
                <a:solidFill>
                  <a:srgbClr val="000000"/>
                </a:solidFill>
                <a:latin typeface="Garamond" charset="0"/>
              </a:rPr>
              <a:pPr eaLnBrk="1" hangingPunct="1"/>
              <a:t>3</a:t>
            </a:fld>
            <a:endParaRPr lang="en-US" sz="1600">
              <a:solidFill>
                <a:srgbClr val="000000"/>
              </a:solidFill>
              <a:latin typeface="Garamond" charset="0"/>
            </a:endParaRPr>
          </a:p>
        </p:txBody>
      </p:sp>
      <p:sp>
        <p:nvSpPr>
          <p:cNvPr id="18" name="AutoShape 25"/>
          <p:cNvSpPr>
            <a:spLocks noChangeArrowheads="1"/>
          </p:cNvSpPr>
          <p:nvPr/>
        </p:nvSpPr>
        <p:spPr bwMode="auto">
          <a:xfrm>
            <a:off x="3190875" y="1166668"/>
            <a:ext cx="2557463" cy="2447925"/>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21" name="Text Box 13" descr="90%"/>
          <p:cNvSpPr txBox="1">
            <a:spLocks noChangeArrowheads="1"/>
          </p:cNvSpPr>
          <p:nvPr/>
        </p:nvSpPr>
        <p:spPr bwMode="auto">
          <a:xfrm>
            <a:off x="1245861" y="2928793"/>
            <a:ext cx="1309915" cy="618631"/>
          </a:xfrm>
          <a:prstGeom prst="rect">
            <a:avLst/>
          </a:prstGeom>
          <a:noFill/>
          <a:ln w="12700">
            <a:noFill/>
            <a:miter lim="800000"/>
            <a:headEnd/>
            <a:tailEnd/>
          </a:ln>
          <a:effectLst/>
        </p:spPr>
        <p:txBody>
          <a:bodyPr wrap="none" lIns="64008" tIns="32004" rIns="64008" bIns="32004">
            <a:spAutoFit/>
          </a:bodyPr>
          <a:lstStyle/>
          <a:p>
            <a:pPr algn="ctr">
              <a:defRPr/>
            </a:pPr>
            <a:r>
              <a:rPr lang="en-US" kern="0" dirty="0" smtClean="0">
                <a:solidFill>
                  <a:sysClr val="windowText" lastClr="000000"/>
                </a:solidFill>
                <a:latin typeface="Arial" pitchFamily="-107" charset="0"/>
                <a:ea typeface="Arial" pitchFamily="-107" charset="0"/>
                <a:cs typeface="Arial" pitchFamily="-107" charset="0"/>
              </a:rPr>
              <a:t>Processor</a:t>
            </a:r>
          </a:p>
          <a:p>
            <a:pPr algn="ctr">
              <a:defRPr/>
            </a:pPr>
            <a:r>
              <a:rPr lang="en-US" kern="0" dirty="0">
                <a:solidFill>
                  <a:sysClr val="windowText" lastClr="000000"/>
                </a:solidFill>
                <a:latin typeface="Arial" pitchFamily="-107" charset="0"/>
                <a:ea typeface="Arial" pitchFamily="-107" charset="0"/>
                <a:cs typeface="Arial" pitchFamily="-107" charset="0"/>
              </a:rPr>
              <a:t>a</a:t>
            </a:r>
            <a:r>
              <a:rPr lang="en-US" kern="0" dirty="0" smtClean="0">
                <a:solidFill>
                  <a:sysClr val="windowText" lastClr="000000"/>
                </a:solidFill>
                <a:latin typeface="Arial" pitchFamily="-107" charset="0"/>
                <a:ea typeface="Arial" pitchFamily="-107" charset="0"/>
                <a:cs typeface="Arial" pitchFamily="-107" charset="0"/>
              </a:rPr>
              <a:t>nd caches</a:t>
            </a:r>
            <a:endParaRPr lang="en-US" kern="0" dirty="0">
              <a:solidFill>
                <a:sysClr val="windowText" lastClr="000000"/>
              </a:solidFill>
              <a:latin typeface="Arial" pitchFamily="-107" charset="0"/>
              <a:ea typeface="Arial" pitchFamily="-107" charset="0"/>
              <a:cs typeface="Arial" pitchFamily="-107" charset="0"/>
            </a:endParaRPr>
          </a:p>
        </p:txBody>
      </p:sp>
      <p:sp>
        <p:nvSpPr>
          <p:cNvPr id="26" name="Text Box 20" descr="90%"/>
          <p:cNvSpPr txBox="1">
            <a:spLocks noChangeArrowheads="1"/>
          </p:cNvSpPr>
          <p:nvPr/>
        </p:nvSpPr>
        <p:spPr bwMode="auto">
          <a:xfrm>
            <a:off x="3616246" y="2996808"/>
            <a:ext cx="1527335" cy="341632"/>
          </a:xfrm>
          <a:prstGeom prst="rect">
            <a:avLst/>
          </a:prstGeom>
          <a:noFill/>
          <a:ln w="12700">
            <a:noFill/>
            <a:miter lim="800000"/>
            <a:headEnd/>
            <a:tailEnd/>
          </a:ln>
          <a:effectLst/>
        </p:spPr>
        <p:txBody>
          <a:bodyPr wrap="none" lIns="64008" tIns="32004" rIns="64008" bIns="32004">
            <a:spAutoFit/>
          </a:bodyPr>
          <a:lstStyle/>
          <a:p>
            <a:pPr algn="ctr">
              <a:defRPr/>
            </a:pPr>
            <a:r>
              <a:rPr lang="en-US" kern="0" dirty="0">
                <a:solidFill>
                  <a:sysClr val="windowText" lastClr="000000"/>
                </a:solidFill>
                <a:latin typeface="Arial" pitchFamily="-107" charset="0"/>
                <a:ea typeface="Arial" pitchFamily="-107" charset="0"/>
                <a:cs typeface="Arial" pitchFamily="-107" charset="0"/>
              </a:rPr>
              <a:t>Main </a:t>
            </a:r>
            <a:r>
              <a:rPr lang="en-US" kern="0" dirty="0" smtClean="0">
                <a:solidFill>
                  <a:sysClr val="windowText" lastClr="000000"/>
                </a:solidFill>
                <a:latin typeface="Arial" pitchFamily="-107" charset="0"/>
                <a:ea typeface="Arial" pitchFamily="-107" charset="0"/>
                <a:cs typeface="Arial" pitchFamily="-107" charset="0"/>
              </a:rPr>
              <a:t>Memory</a:t>
            </a:r>
            <a:endParaRPr lang="en-US" kern="0" dirty="0">
              <a:solidFill>
                <a:sysClr val="windowText" lastClr="000000"/>
              </a:solidFill>
              <a:latin typeface="Arial" pitchFamily="-107" charset="0"/>
              <a:ea typeface="Arial" pitchFamily="-107" charset="0"/>
              <a:cs typeface="Arial" pitchFamily="-107" charset="0"/>
            </a:endParaRPr>
          </a:p>
        </p:txBody>
      </p:sp>
      <p:sp>
        <p:nvSpPr>
          <p:cNvPr id="27" name="Line 15"/>
          <p:cNvSpPr>
            <a:spLocks noChangeShapeType="1"/>
          </p:cNvSpPr>
          <p:nvPr/>
        </p:nvSpPr>
        <p:spPr bwMode="auto">
          <a:xfrm flipV="1">
            <a:off x="2506663"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9472" name="Text Box 24" descr="90%"/>
          <p:cNvSpPr txBox="1">
            <a:spLocks noChangeArrowheads="1"/>
          </p:cNvSpPr>
          <p:nvPr/>
        </p:nvSpPr>
        <p:spPr bwMode="auto">
          <a:xfrm>
            <a:off x="6049936" y="3020548"/>
            <a:ext cx="219447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800" dirty="0" smtClean="0">
                <a:solidFill>
                  <a:srgbClr val="000000"/>
                </a:solidFill>
              </a:rPr>
              <a:t>Storage (SSD/HDD)</a:t>
            </a:r>
          </a:p>
        </p:txBody>
      </p:sp>
      <p:pic>
        <p:nvPicPr>
          <p:cNvPr id="19"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360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15"/>
          <p:cNvSpPr>
            <a:spLocks noChangeShapeType="1"/>
          </p:cNvSpPr>
          <p:nvPr/>
        </p:nvSpPr>
        <p:spPr bwMode="auto">
          <a:xfrm flipV="1">
            <a:off x="5724128"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pic>
        <p:nvPicPr>
          <p:cNvPr id="23" name="Picture 22"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324124" y="1633988"/>
            <a:ext cx="2304256" cy="549297"/>
          </a:xfrm>
          <a:prstGeom prst="rect">
            <a:avLst/>
          </a:prstGeom>
        </p:spPr>
      </p:pic>
      <p:pic>
        <p:nvPicPr>
          <p:cNvPr id="24" name="Picture 23"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299596" y="2308826"/>
            <a:ext cx="2304256" cy="549297"/>
          </a:xfrm>
          <a:prstGeom prst="rect">
            <a:avLst/>
          </a:prstGeom>
        </p:spPr>
      </p:pic>
    </p:spTree>
    <p:extLst>
      <p:ext uri="{BB962C8B-B14F-4D97-AF65-F5344CB8AC3E}">
        <p14:creationId xmlns:p14="http://schemas.microsoft.com/office/powerpoint/2010/main" val="17105391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 Operation Example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30</a:t>
            </a:fld>
            <a:endParaRPr lang="en-US" altLang="en-US"/>
          </a:p>
        </p:txBody>
      </p:sp>
      <p:pic>
        <p:nvPicPr>
          <p:cNvPr id="6" name="Picture 5"/>
          <p:cNvPicPr>
            <a:picLocks noChangeAspect="1"/>
          </p:cNvPicPr>
          <p:nvPr/>
        </p:nvPicPr>
        <p:blipFill>
          <a:blip r:embed="rId2"/>
          <a:stretch>
            <a:fillRect/>
          </a:stretch>
        </p:blipFill>
        <p:spPr>
          <a:xfrm>
            <a:off x="0" y="2332253"/>
            <a:ext cx="9144000" cy="4049075"/>
          </a:xfrm>
          <a:prstGeom prst="rect">
            <a:avLst/>
          </a:prstGeom>
        </p:spPr>
      </p:pic>
    </p:spTree>
    <p:extLst>
      <p:ext uri="{BB962C8B-B14F-4D97-AF65-F5344CB8AC3E}">
        <p14:creationId xmlns:p14="http://schemas.microsoft.com/office/powerpoint/2010/main" val="37746927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Bloom Filters as Bins</a:t>
            </a:r>
            <a:endParaRPr lang="en-US" dirty="0"/>
          </a:p>
        </p:txBody>
      </p:sp>
      <p:sp>
        <p:nvSpPr>
          <p:cNvPr id="3" name="Content Placeholder 2"/>
          <p:cNvSpPr>
            <a:spLocks noGrp="1"/>
          </p:cNvSpPr>
          <p:nvPr>
            <p:ph idx="1"/>
          </p:nvPr>
        </p:nvSpPr>
        <p:spPr>
          <a:xfrm>
            <a:off x="228600" y="980728"/>
            <a:ext cx="8610600" cy="5267672"/>
          </a:xfrm>
        </p:spPr>
        <p:txBody>
          <a:bodyPr/>
          <a:lstStyle/>
          <a:p>
            <a:r>
              <a:rPr lang="en-US" dirty="0">
                <a:solidFill>
                  <a:srgbClr val="FF0000"/>
                </a:solidFill>
              </a:rPr>
              <a:t>False positives: </a:t>
            </a:r>
            <a:r>
              <a:rPr lang="en-US" dirty="0"/>
              <a:t>a row may be declared present in the Bloom filter even if it was never inserted</a:t>
            </a:r>
          </a:p>
          <a:p>
            <a:pPr lvl="1"/>
            <a:r>
              <a:rPr lang="en-US" dirty="0">
                <a:solidFill>
                  <a:srgbClr val="0000FF"/>
                </a:solidFill>
              </a:rPr>
              <a:t>Not a problem: </a:t>
            </a:r>
            <a:r>
              <a:rPr lang="en-US" dirty="0" smtClean="0"/>
              <a:t>Refresh </a:t>
            </a:r>
            <a:r>
              <a:rPr lang="en-US" dirty="0"/>
              <a:t>some rows more frequently than needed</a:t>
            </a:r>
          </a:p>
          <a:p>
            <a:pPr lvl="1"/>
            <a:endParaRPr lang="en-US" dirty="0"/>
          </a:p>
          <a:p>
            <a:r>
              <a:rPr lang="en-US" dirty="0">
                <a:solidFill>
                  <a:srgbClr val="0000FF"/>
                </a:solidFill>
              </a:rPr>
              <a:t>No false negatives: </a:t>
            </a:r>
            <a:r>
              <a:rPr lang="en-US" dirty="0"/>
              <a:t>rows are never refreshed less frequently than needed (no correctness problems)</a:t>
            </a:r>
          </a:p>
          <a:p>
            <a:endParaRPr lang="en-US" dirty="0" smtClean="0"/>
          </a:p>
          <a:p>
            <a:r>
              <a:rPr lang="en-US" dirty="0" smtClean="0">
                <a:solidFill>
                  <a:srgbClr val="0000FF"/>
                </a:solidFill>
              </a:rPr>
              <a:t>Scalable</a:t>
            </a:r>
            <a:r>
              <a:rPr lang="en-US" dirty="0">
                <a:solidFill>
                  <a:srgbClr val="0000FF"/>
                </a:solidFill>
              </a:rPr>
              <a:t>: </a:t>
            </a:r>
            <a:r>
              <a:rPr lang="en-US" dirty="0"/>
              <a:t>a Bloom filter never overflows (unlike a fixed-size table</a:t>
            </a:r>
            <a:r>
              <a:rPr lang="en-US" dirty="0" smtClean="0"/>
              <a:t>)</a:t>
            </a:r>
          </a:p>
          <a:p>
            <a:endParaRPr lang="en-US" dirty="0"/>
          </a:p>
          <a:p>
            <a:r>
              <a:rPr lang="en-US" dirty="0" smtClean="0">
                <a:solidFill>
                  <a:srgbClr val="0000FF"/>
                </a:solidFill>
              </a:rPr>
              <a:t>Efficient:</a:t>
            </a:r>
            <a:r>
              <a:rPr lang="en-US" dirty="0" smtClean="0"/>
              <a:t> No need to store info on a per-row basis; simple hardware </a:t>
            </a:r>
            <a:r>
              <a:rPr lang="en-US" dirty="0" smtClean="0">
                <a:sym typeface="Wingdings"/>
              </a:rPr>
              <a:t> 1.25 KB for 2 filters for 32 GB DRAM system</a:t>
            </a:r>
            <a:endParaRPr lang="en-US" dirty="0"/>
          </a:p>
          <a:p>
            <a:endParaRPr lang="en-US" dirty="0"/>
          </a:p>
          <a:p>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31</a:t>
            </a:fld>
            <a:endParaRPr lang="en-US" altLang="en-US"/>
          </a:p>
        </p:txBody>
      </p:sp>
    </p:spTree>
    <p:extLst>
      <p:ext uri="{BB962C8B-B14F-4D97-AF65-F5344CB8AC3E}">
        <p14:creationId xmlns:p14="http://schemas.microsoft.com/office/powerpoint/2010/main" val="4379725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Refreshing (RAIDR Refresh Controller)</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32</a:t>
            </a:fld>
            <a:endParaRPr lang="en-US" altLang="en-US"/>
          </a:p>
        </p:txBody>
      </p:sp>
      <p:pic>
        <p:nvPicPr>
          <p:cNvPr id="5" name="Picture 4"/>
          <p:cNvPicPr>
            <a:picLocks noChangeAspect="1"/>
          </p:cNvPicPr>
          <p:nvPr/>
        </p:nvPicPr>
        <p:blipFill>
          <a:blip r:embed="rId2"/>
          <a:stretch>
            <a:fillRect/>
          </a:stretch>
        </p:blipFill>
        <p:spPr>
          <a:xfrm>
            <a:off x="971600" y="1628800"/>
            <a:ext cx="6986488" cy="3730845"/>
          </a:xfrm>
          <a:prstGeom prst="rect">
            <a:avLst/>
          </a:prstGeom>
        </p:spPr>
      </p:pic>
    </p:spTree>
    <p:extLst>
      <p:ext uri="{BB962C8B-B14F-4D97-AF65-F5344CB8AC3E}">
        <p14:creationId xmlns:p14="http://schemas.microsoft.com/office/powerpoint/2010/main" val="16884589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Refreshing (RAIDR Refresh Controller)</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33</a:t>
            </a:fld>
            <a:endParaRPr lang="en-US" altLang="en-US"/>
          </a:p>
        </p:txBody>
      </p:sp>
      <p:pic>
        <p:nvPicPr>
          <p:cNvPr id="5" name="Picture 4"/>
          <p:cNvPicPr>
            <a:picLocks noChangeAspect="1"/>
          </p:cNvPicPr>
          <p:nvPr/>
        </p:nvPicPr>
        <p:blipFill>
          <a:blip r:embed="rId2"/>
          <a:stretch>
            <a:fillRect/>
          </a:stretch>
        </p:blipFill>
        <p:spPr>
          <a:xfrm>
            <a:off x="0" y="1422400"/>
            <a:ext cx="9144000" cy="3988037"/>
          </a:xfrm>
          <a:prstGeom prst="rect">
            <a:avLst/>
          </a:prstGeom>
        </p:spPr>
      </p:pic>
      <p:sp>
        <p:nvSpPr>
          <p:cNvPr id="6" name="Rectangle 5"/>
          <p:cNvSpPr/>
          <p:nvPr/>
        </p:nvSpPr>
        <p:spPr>
          <a:xfrm>
            <a:off x="179512" y="5939988"/>
            <a:ext cx="8208912" cy="369332"/>
          </a:xfrm>
          <a:prstGeom prst="rect">
            <a:avLst/>
          </a:prstGeom>
        </p:spPr>
        <p:txBody>
          <a:bodyPr wrap="square">
            <a:spAutoFit/>
          </a:bodyPr>
          <a:lstStyle/>
          <a:p>
            <a:r>
              <a:rPr lang="en-US" dirty="0">
                <a:latin typeface="Tahoma" charset="0"/>
              </a:rPr>
              <a:t>Liu et al., “</a:t>
            </a:r>
            <a:r>
              <a:rPr lang="en-US" altLang="ja-JP" dirty="0">
                <a:solidFill>
                  <a:srgbClr val="0000FF"/>
                </a:solidFill>
                <a:latin typeface="Tahoma" charset="0"/>
              </a:rPr>
              <a:t>RAIDR: Retention-Aware Intelligent DRAM Refresh</a:t>
            </a:r>
            <a:r>
              <a:rPr lang="en-US" altLang="ja-JP" dirty="0">
                <a:latin typeface="Tahoma" charset="0"/>
              </a:rPr>
              <a:t>,</a:t>
            </a:r>
            <a:r>
              <a:rPr lang="en-US" dirty="0">
                <a:latin typeface="Tahoma" charset="0"/>
              </a:rPr>
              <a:t>”</a:t>
            </a:r>
            <a:r>
              <a:rPr lang="en-US" altLang="ja-JP" dirty="0">
                <a:latin typeface="Tahoma" charset="0"/>
              </a:rPr>
              <a:t> ISCA 2012.</a:t>
            </a:r>
            <a:endParaRPr lang="en-US" dirty="0"/>
          </a:p>
        </p:txBody>
      </p:sp>
    </p:spTree>
    <p:extLst>
      <p:ext uri="{BB962C8B-B14F-4D97-AF65-F5344CB8AC3E}">
        <p14:creationId xmlns:p14="http://schemas.microsoft.com/office/powerpoint/2010/main" val="38515061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Temperature Changes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34</a:t>
            </a:fld>
            <a:endParaRPr lang="en-US" altLang="en-US"/>
          </a:p>
        </p:txBody>
      </p:sp>
      <p:pic>
        <p:nvPicPr>
          <p:cNvPr id="5" name="Picture 4"/>
          <p:cNvPicPr>
            <a:picLocks noChangeAspect="1"/>
          </p:cNvPicPr>
          <p:nvPr/>
        </p:nvPicPr>
        <p:blipFill>
          <a:blip r:embed="rId2"/>
          <a:stretch>
            <a:fillRect/>
          </a:stretch>
        </p:blipFill>
        <p:spPr>
          <a:xfrm>
            <a:off x="0" y="1358900"/>
            <a:ext cx="9144000" cy="4128920"/>
          </a:xfrm>
          <a:prstGeom prst="rect">
            <a:avLst/>
          </a:prstGeom>
        </p:spPr>
      </p:pic>
    </p:spTree>
    <p:extLst>
      <p:ext uri="{BB962C8B-B14F-4D97-AF65-F5344CB8AC3E}">
        <p14:creationId xmlns:p14="http://schemas.microsoft.com/office/powerpoint/2010/main" val="102297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Baseline Design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35</a:t>
            </a:fld>
            <a:endParaRPr lang="en-US" altLang="en-US">
              <a:solidFill>
                <a:srgbClr val="000000"/>
              </a:solidFill>
            </a:endParaRPr>
          </a:p>
        </p:txBody>
      </p:sp>
      <p:pic>
        <p:nvPicPr>
          <p:cNvPr id="10" name="Picture 9" descr="raidr_baselin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96752"/>
            <a:ext cx="9144000" cy="3680283"/>
          </a:xfrm>
          <a:prstGeom prst="rect">
            <a:avLst/>
          </a:prstGeom>
        </p:spPr>
      </p:pic>
      <p:sp>
        <p:nvSpPr>
          <p:cNvPr id="11" name="TextBox 10"/>
          <p:cNvSpPr txBox="1"/>
          <p:nvPr/>
        </p:nvSpPr>
        <p:spPr>
          <a:xfrm>
            <a:off x="251520" y="5157192"/>
            <a:ext cx="8640960" cy="461665"/>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r>
              <a:rPr lang="en-US" sz="2400" dirty="0" smtClean="0">
                <a:solidFill>
                  <a:srgbClr val="FF0000"/>
                </a:solidFill>
                <a:latin typeface="Tahoma"/>
              </a:rPr>
              <a:t>Refresh control is in DRAM in today’s auto-refresh systems</a:t>
            </a:r>
            <a:endParaRPr lang="en-US" sz="2400" dirty="0">
              <a:solidFill>
                <a:srgbClr val="FF0000"/>
              </a:solidFill>
              <a:latin typeface="Tahoma"/>
            </a:endParaRPr>
          </a:p>
        </p:txBody>
      </p:sp>
      <p:sp>
        <p:nvSpPr>
          <p:cNvPr id="13" name="TextBox 12"/>
          <p:cNvSpPr txBox="1"/>
          <p:nvPr/>
        </p:nvSpPr>
        <p:spPr>
          <a:xfrm>
            <a:off x="251520" y="5618857"/>
            <a:ext cx="8640960" cy="461665"/>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r>
              <a:rPr lang="en-US" sz="2400" dirty="0" smtClean="0">
                <a:solidFill>
                  <a:srgbClr val="0000FF"/>
                </a:solidFill>
                <a:latin typeface="Tahoma"/>
              </a:rPr>
              <a:t>RAIDR can be </a:t>
            </a:r>
            <a:r>
              <a:rPr lang="en-US" sz="2400" dirty="0">
                <a:solidFill>
                  <a:srgbClr val="0000FF"/>
                </a:solidFill>
                <a:latin typeface="Tahoma"/>
              </a:rPr>
              <a:t>implemented in either the </a:t>
            </a:r>
            <a:r>
              <a:rPr lang="en-US" sz="2400" dirty="0" smtClean="0">
                <a:solidFill>
                  <a:srgbClr val="0000FF"/>
                </a:solidFill>
                <a:latin typeface="Tahoma"/>
              </a:rPr>
              <a:t>controller or DRAM</a:t>
            </a:r>
            <a:endParaRPr lang="en-US" sz="2400" dirty="0">
              <a:solidFill>
                <a:srgbClr val="0000FF"/>
              </a:solidFill>
              <a:latin typeface="Tahoma"/>
            </a:endParaRPr>
          </a:p>
        </p:txBody>
      </p:sp>
    </p:spTree>
    <p:extLst>
      <p:ext uri="{BB962C8B-B14F-4D97-AF65-F5344CB8AC3E}">
        <p14:creationId xmlns:p14="http://schemas.microsoft.com/office/powerpoint/2010/main" val="280911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in Memory Controller: Option 1</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36</a:t>
            </a:fld>
            <a:endParaRPr lang="en-US" altLang="en-US">
              <a:solidFill>
                <a:srgbClr val="000000"/>
              </a:solidFill>
            </a:endParaRPr>
          </a:p>
        </p:txBody>
      </p:sp>
      <p:pic>
        <p:nvPicPr>
          <p:cNvPr id="10" name="Picture 9" descr="raidr_m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3685953"/>
          </a:xfrm>
          <a:prstGeom prst="rect">
            <a:avLst/>
          </a:prstGeom>
        </p:spPr>
      </p:pic>
      <p:sp>
        <p:nvSpPr>
          <p:cNvPr id="11" name="TextBox 10"/>
          <p:cNvSpPr txBox="1"/>
          <p:nvPr/>
        </p:nvSpPr>
        <p:spPr>
          <a:xfrm>
            <a:off x="251520" y="5085184"/>
            <a:ext cx="8640960" cy="1200328"/>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pPr algn="ctr"/>
            <a:r>
              <a:rPr lang="en-US" sz="2400" dirty="0" smtClean="0">
                <a:solidFill>
                  <a:srgbClr val="000000"/>
                </a:solidFill>
                <a:latin typeface="Tahoma"/>
              </a:rPr>
              <a:t>Overhead of RAIDR in DRAM controller:</a:t>
            </a:r>
          </a:p>
          <a:p>
            <a:r>
              <a:rPr lang="en-US" sz="2400" dirty="0" smtClean="0">
                <a:solidFill>
                  <a:srgbClr val="0000FF"/>
                </a:solidFill>
                <a:latin typeface="Tahoma"/>
              </a:rPr>
              <a:t>1.25 KB Bloom Filters, 3 counters, additional commands    issued for per-row refresh </a:t>
            </a:r>
            <a:r>
              <a:rPr lang="en-US" sz="2400" dirty="0" smtClean="0">
                <a:solidFill>
                  <a:srgbClr val="FF0000"/>
                </a:solidFill>
                <a:latin typeface="Tahoma"/>
              </a:rPr>
              <a:t>(all accounted for in evaluations)</a:t>
            </a:r>
            <a:endParaRPr lang="en-US" sz="2400" dirty="0">
              <a:solidFill>
                <a:srgbClr val="FF0000"/>
              </a:solidFill>
              <a:latin typeface="Tahoma"/>
            </a:endParaRPr>
          </a:p>
        </p:txBody>
      </p:sp>
    </p:spTree>
    <p:extLst>
      <p:ext uri="{BB962C8B-B14F-4D97-AF65-F5344CB8AC3E}">
        <p14:creationId xmlns:p14="http://schemas.microsoft.com/office/powerpoint/2010/main" val="18068876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in DRAM Chip: Option 2</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37</a:t>
            </a:fld>
            <a:endParaRPr lang="en-US" altLang="en-US">
              <a:solidFill>
                <a:srgbClr val="000000"/>
              </a:solidFill>
            </a:endParaRPr>
          </a:p>
        </p:txBody>
      </p:sp>
      <p:sp>
        <p:nvSpPr>
          <p:cNvPr id="8" name="TextBox 7"/>
          <p:cNvSpPr txBox="1"/>
          <p:nvPr/>
        </p:nvSpPr>
        <p:spPr>
          <a:xfrm>
            <a:off x="35496" y="5085184"/>
            <a:ext cx="9036496" cy="1200328"/>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pPr algn="ctr"/>
            <a:r>
              <a:rPr lang="en-US" sz="2400" dirty="0" smtClean="0">
                <a:solidFill>
                  <a:srgbClr val="000000"/>
                </a:solidFill>
                <a:latin typeface="Tahoma"/>
              </a:rPr>
              <a:t>Overhead of RAIDR in DRAM chip:</a:t>
            </a:r>
          </a:p>
          <a:p>
            <a:pPr algn="ctr"/>
            <a:r>
              <a:rPr lang="en-US" sz="2400" dirty="0" smtClean="0">
                <a:solidFill>
                  <a:srgbClr val="0000FF"/>
                </a:solidFill>
                <a:latin typeface="Tahoma"/>
              </a:rPr>
              <a:t>Per-chip overhead: 20B Bloom Filters, 1 counter (4 </a:t>
            </a:r>
            <a:r>
              <a:rPr lang="en-US" sz="2400" dirty="0" err="1" smtClean="0">
                <a:solidFill>
                  <a:srgbClr val="0000FF"/>
                </a:solidFill>
                <a:latin typeface="Tahoma"/>
              </a:rPr>
              <a:t>Gbit</a:t>
            </a:r>
            <a:r>
              <a:rPr lang="en-US" sz="2400" dirty="0" smtClean="0">
                <a:solidFill>
                  <a:srgbClr val="0000FF"/>
                </a:solidFill>
                <a:latin typeface="Tahoma"/>
              </a:rPr>
              <a:t> chip)</a:t>
            </a:r>
          </a:p>
          <a:p>
            <a:pPr algn="ctr"/>
            <a:r>
              <a:rPr lang="en-US" sz="2400" dirty="0" smtClean="0">
                <a:solidFill>
                  <a:srgbClr val="0000FF"/>
                </a:solidFill>
                <a:latin typeface="Tahoma"/>
              </a:rPr>
              <a:t>Total overhead: 1.25KB Bloom Filters, 64 counters (32 GB DRAM)</a:t>
            </a:r>
            <a:endParaRPr lang="en-US" sz="2400" dirty="0">
              <a:solidFill>
                <a:srgbClr val="FF0000"/>
              </a:solidFill>
              <a:latin typeface="Tahoma"/>
            </a:endParaRPr>
          </a:p>
        </p:txBody>
      </p:sp>
      <p:pic>
        <p:nvPicPr>
          <p:cNvPr id="9" name="Picture 8" descr="raidr_dram 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96752"/>
            <a:ext cx="9144000" cy="3680283"/>
          </a:xfrm>
          <a:prstGeom prst="rect">
            <a:avLst/>
          </a:prstGeom>
        </p:spPr>
      </p:pic>
    </p:spTree>
    <p:extLst>
      <p:ext uri="{BB962C8B-B14F-4D97-AF65-F5344CB8AC3E}">
        <p14:creationId xmlns:p14="http://schemas.microsoft.com/office/powerpoint/2010/main" val="2995424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Results</a:t>
            </a:r>
            <a:endParaRPr lang="en-US" dirty="0"/>
          </a:p>
        </p:txBody>
      </p:sp>
      <p:sp>
        <p:nvSpPr>
          <p:cNvPr id="3" name="Content Placeholder 2"/>
          <p:cNvSpPr>
            <a:spLocks noGrp="1"/>
          </p:cNvSpPr>
          <p:nvPr>
            <p:ph idx="1"/>
          </p:nvPr>
        </p:nvSpPr>
        <p:spPr>
          <a:xfrm>
            <a:off x="228600" y="997527"/>
            <a:ext cx="8915400" cy="5193723"/>
          </a:xfrm>
        </p:spPr>
        <p:txBody>
          <a:bodyPr/>
          <a:lstStyle/>
          <a:p>
            <a:r>
              <a:rPr lang="en-US" dirty="0" smtClean="0"/>
              <a:t>Baseline:</a:t>
            </a:r>
          </a:p>
          <a:p>
            <a:pPr lvl="1"/>
            <a:r>
              <a:rPr lang="en-US" dirty="0" smtClean="0"/>
              <a:t>32 </a:t>
            </a:r>
            <a:r>
              <a:rPr lang="en-US" dirty="0"/>
              <a:t>GB </a:t>
            </a:r>
            <a:r>
              <a:rPr lang="en-US" dirty="0" smtClean="0"/>
              <a:t>DDR3 DRAM system (8 cores, 512KB cache/core)</a:t>
            </a:r>
            <a:endParaRPr lang="en-US" dirty="0"/>
          </a:p>
          <a:p>
            <a:pPr lvl="1"/>
            <a:r>
              <a:rPr lang="en-US" dirty="0" smtClean="0"/>
              <a:t>64ms refresh interval for all rows</a:t>
            </a:r>
          </a:p>
          <a:p>
            <a:endParaRPr lang="en-US" sz="1600" dirty="0" smtClean="0"/>
          </a:p>
          <a:p>
            <a:r>
              <a:rPr lang="en-US" dirty="0" smtClean="0"/>
              <a:t>RAIDR: </a:t>
            </a:r>
          </a:p>
          <a:p>
            <a:pPr lvl="1"/>
            <a:r>
              <a:rPr lang="en-US" dirty="0" smtClean="0"/>
              <a:t>64</a:t>
            </a:r>
            <a:r>
              <a:rPr lang="en-US" dirty="0"/>
              <a:t>–</a:t>
            </a:r>
            <a:r>
              <a:rPr lang="en-US" dirty="0" smtClean="0"/>
              <a:t>128ms </a:t>
            </a:r>
            <a:r>
              <a:rPr lang="en-US" dirty="0"/>
              <a:t>retention range: 256 B Bloom filter, 10 hash functions</a:t>
            </a:r>
          </a:p>
          <a:p>
            <a:pPr lvl="1"/>
            <a:r>
              <a:rPr lang="en-US" dirty="0"/>
              <a:t>128–</a:t>
            </a:r>
            <a:r>
              <a:rPr lang="en-US" dirty="0" smtClean="0"/>
              <a:t>256ms </a:t>
            </a:r>
            <a:r>
              <a:rPr lang="en-US" dirty="0"/>
              <a:t>retention range: 1 KB Bloom filter, 6 hash functions</a:t>
            </a:r>
          </a:p>
          <a:p>
            <a:pPr lvl="1"/>
            <a:r>
              <a:rPr lang="en-US" dirty="0"/>
              <a:t>Default refresh interval: 256 </a:t>
            </a:r>
            <a:r>
              <a:rPr lang="en-US" dirty="0" err="1" smtClean="0"/>
              <a:t>ms</a:t>
            </a:r>
            <a:endParaRPr lang="en-US" dirty="0" smtClean="0"/>
          </a:p>
          <a:p>
            <a:pPr lvl="1"/>
            <a:endParaRPr lang="en-US" sz="1600" dirty="0"/>
          </a:p>
          <a:p>
            <a:r>
              <a:rPr lang="en-US" dirty="0" smtClean="0"/>
              <a:t>Results</a:t>
            </a:r>
            <a:r>
              <a:rPr lang="en-US" dirty="0"/>
              <a:t> </a:t>
            </a:r>
            <a:r>
              <a:rPr lang="en-US" dirty="0" smtClean="0"/>
              <a:t>on SPEC </a:t>
            </a:r>
            <a:r>
              <a:rPr lang="en-US" dirty="0"/>
              <a:t>CPU2006, TPC-C, TPC-H benchmarks</a:t>
            </a:r>
            <a:endParaRPr lang="en-US" dirty="0" smtClean="0"/>
          </a:p>
          <a:p>
            <a:pPr lvl="1"/>
            <a:r>
              <a:rPr lang="en-US" dirty="0" smtClean="0">
                <a:solidFill>
                  <a:srgbClr val="0000FF"/>
                </a:solidFill>
              </a:rPr>
              <a:t>74.6% refresh reduction</a:t>
            </a:r>
          </a:p>
          <a:p>
            <a:pPr lvl="1"/>
            <a:r>
              <a:rPr lang="en-US" dirty="0" smtClean="0">
                <a:solidFill>
                  <a:srgbClr val="0000FF"/>
                </a:solidFill>
              </a:rPr>
              <a:t>~16%/20% DRAM dynamic/idle power reduction</a:t>
            </a:r>
          </a:p>
          <a:p>
            <a:pPr lvl="1"/>
            <a:r>
              <a:rPr lang="en-US" dirty="0" smtClean="0">
                <a:solidFill>
                  <a:srgbClr val="0000FF"/>
                </a:solidFill>
              </a:rPr>
              <a:t>~9% performance improvement </a:t>
            </a:r>
          </a:p>
        </p:txBody>
      </p:sp>
      <p:sp>
        <p:nvSpPr>
          <p:cNvPr id="4" name="Slide Number Placeholder 3"/>
          <p:cNvSpPr>
            <a:spLocks noGrp="1"/>
          </p:cNvSpPr>
          <p:nvPr>
            <p:ph type="sldNum" sz="quarter" idx="11"/>
          </p:nvPr>
        </p:nvSpPr>
        <p:spPr/>
        <p:txBody>
          <a:bodyPr/>
          <a:lstStyle/>
          <a:p>
            <a:fld id="{27F28456-B93E-5440-A8F9-7EDDF5DA4557}" type="slidenum">
              <a:rPr lang="en-US" smtClean="0"/>
              <a:pPr/>
              <a:t>38</a:t>
            </a:fld>
            <a:endParaRPr lang="en-US"/>
          </a:p>
        </p:txBody>
      </p:sp>
    </p:spTree>
    <p:extLst>
      <p:ext uri="{BB962C8B-B14F-4D97-AF65-F5344CB8AC3E}">
        <p14:creationId xmlns:p14="http://schemas.microsoft.com/office/powerpoint/2010/main" val="1669161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Refresh Reduction</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39</a:t>
            </a:fld>
            <a:endParaRPr lang="en-US"/>
          </a:p>
        </p:txBody>
      </p:sp>
      <p:pic>
        <p:nvPicPr>
          <p:cNvPr id="6" name="Picture 5"/>
          <p:cNvPicPr>
            <a:picLocks noChangeAspect="1"/>
          </p:cNvPicPr>
          <p:nvPr/>
        </p:nvPicPr>
        <p:blipFill>
          <a:blip r:embed="rId2"/>
          <a:stretch>
            <a:fillRect/>
          </a:stretch>
        </p:blipFill>
        <p:spPr>
          <a:xfrm>
            <a:off x="1043608" y="1203920"/>
            <a:ext cx="6235700" cy="5105400"/>
          </a:xfrm>
          <a:prstGeom prst="rect">
            <a:avLst/>
          </a:prstGeom>
        </p:spPr>
      </p:pic>
      <p:sp>
        <p:nvSpPr>
          <p:cNvPr id="3" name="Rectangle 2"/>
          <p:cNvSpPr/>
          <p:nvPr/>
        </p:nvSpPr>
        <p:spPr>
          <a:xfrm>
            <a:off x="2987824" y="1124744"/>
            <a:ext cx="2927379" cy="369332"/>
          </a:xfrm>
          <a:prstGeom prst="rect">
            <a:avLst/>
          </a:prstGeom>
        </p:spPr>
        <p:txBody>
          <a:bodyPr wrap="none">
            <a:spAutoFit/>
          </a:bodyPr>
          <a:lstStyle/>
          <a:p>
            <a:r>
              <a:rPr lang="en-US" dirty="0"/>
              <a:t>32 GB DDR3 DRAM system </a:t>
            </a:r>
          </a:p>
        </p:txBody>
      </p:sp>
    </p:spTree>
    <p:extLst>
      <p:ext uri="{BB962C8B-B14F-4D97-AF65-F5344CB8AC3E}">
        <p14:creationId xmlns:p14="http://schemas.microsoft.com/office/powerpoint/2010/main" val="8748916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0"/>
            <a:ext cx="8915400" cy="1066800"/>
          </a:xfrm>
        </p:spPr>
        <p:txBody>
          <a:bodyPr/>
          <a:lstStyle/>
          <a:p>
            <a:r>
              <a:rPr lang="en-US" sz="3800" dirty="0" smtClean="0"/>
              <a:t>Memory System: A </a:t>
            </a:r>
            <a:r>
              <a:rPr lang="en-US" sz="3800" b="1" i="1" dirty="0" smtClean="0"/>
              <a:t>Shared Resource </a:t>
            </a:r>
            <a:r>
              <a:rPr lang="en-US" sz="3800" dirty="0" smtClean="0"/>
              <a:t>View</a:t>
            </a:r>
          </a:p>
        </p:txBody>
      </p:sp>
      <p:sp>
        <p:nvSpPr>
          <p:cNvPr id="2048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A574598C-5A2F-5E46-8E0D-A0FDA29590CD}" type="slidenum">
              <a:rPr lang="en-US" smtClean="0">
                <a:solidFill>
                  <a:srgbClr val="000000"/>
                </a:solidFill>
              </a:rPr>
              <a:pPr>
                <a:defRPr/>
              </a:pPr>
              <a:t>4</a:t>
            </a:fld>
            <a:endParaRPr lang="en-US">
              <a:solidFill>
                <a:srgbClr val="000000"/>
              </a:solidFill>
            </a:endParaRPr>
          </a:p>
        </p:txBody>
      </p:sp>
      <p:sp>
        <p:nvSpPr>
          <p:cNvPr id="20486" name="TextBox 5"/>
          <p:cNvSpPr txBox="1">
            <a:spLocks noChangeArrowheads="1"/>
          </p:cNvSpPr>
          <p:nvPr/>
        </p:nvSpPr>
        <p:spPr bwMode="auto">
          <a:xfrm>
            <a:off x="964377" y="1108075"/>
            <a:ext cx="2286000" cy="533400"/>
          </a:xfrm>
          <a:prstGeom prst="rect">
            <a:avLst/>
          </a:prstGeom>
          <a:solidFill>
            <a:schemeClr val="bg1"/>
          </a:solidFill>
          <a:ln w="9525">
            <a:noFill/>
            <a:miter lim="800000"/>
            <a:headEnd/>
            <a:tailEnd/>
          </a:ln>
        </p:spPr>
        <p:txBody>
          <a:bodyPr>
            <a:prstTxWarp prst="textNoShape">
              <a:avLst/>
            </a:prstTxWarp>
            <a:spAutoFit/>
          </a:bodyPr>
          <a:lstStyle/>
          <a:p>
            <a:endParaRPr lang="en-US">
              <a:solidFill>
                <a:srgbClr val="000000"/>
              </a:solidFill>
              <a:latin typeface="Tahoma"/>
            </a:endParaRPr>
          </a:p>
        </p:txBody>
      </p:sp>
      <p:pic>
        <p:nvPicPr>
          <p:cNvPr id="7" name="Picture 6" descr="many-core3.eps"/>
          <p:cNvPicPr>
            <a:picLocks noChangeAspect="1"/>
          </p:cNvPicPr>
          <p:nvPr/>
        </p:nvPicPr>
        <p:blipFill>
          <a:blip r:embed="rId2"/>
          <a:srcRect/>
          <a:stretch>
            <a:fillRect/>
          </a:stretch>
        </p:blipFill>
        <p:spPr bwMode="auto">
          <a:xfrm>
            <a:off x="437624" y="1066800"/>
            <a:ext cx="6146800" cy="4953000"/>
          </a:xfrm>
          <a:prstGeom prst="rect">
            <a:avLst/>
          </a:prstGeom>
          <a:noFill/>
          <a:ln w="9525">
            <a:noFill/>
            <a:miter lim="800000"/>
            <a:headEnd/>
            <a:tailEnd/>
          </a:ln>
        </p:spPr>
      </p:pic>
      <p:pic>
        <p:nvPicPr>
          <p:cNvPr id="8"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7195612" y="2425729"/>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1"/>
          <p:cNvSpPr>
            <a:spLocks noChangeShapeType="1"/>
          </p:cNvSpPr>
          <p:nvPr/>
        </p:nvSpPr>
        <p:spPr bwMode="auto">
          <a:xfrm>
            <a:off x="6584424" y="3470304"/>
            <a:ext cx="1044575" cy="0"/>
          </a:xfrm>
          <a:prstGeom prst="line">
            <a:avLst/>
          </a:prstGeom>
          <a:noFill/>
          <a:ln w="38100">
            <a:solidFill>
              <a:srgbClr val="993300"/>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 name="Text Box 24" descr="90%"/>
          <p:cNvSpPr txBox="1">
            <a:spLocks noChangeArrowheads="1"/>
          </p:cNvSpPr>
          <p:nvPr/>
        </p:nvSpPr>
        <p:spPr bwMode="auto">
          <a:xfrm>
            <a:off x="7628440" y="4189441"/>
            <a:ext cx="937743" cy="341632"/>
          </a:xfrm>
          <a:prstGeom prst="rect">
            <a:avLst/>
          </a:prstGeom>
          <a:noFill/>
          <a:ln w="12700">
            <a:noFill/>
            <a:miter lim="800000"/>
            <a:headEnd/>
            <a:tailEnd/>
          </a:ln>
          <a:effec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smtClean="0">
                <a:solidFill>
                  <a:srgbClr val="000000"/>
                </a:solidFill>
              </a:rPr>
              <a:t>Storage</a:t>
            </a:r>
            <a:endParaRPr lang="en-US" sz="1800" dirty="0">
              <a:solidFill>
                <a:srgbClr val="000000"/>
              </a:solidFill>
            </a:endParaRPr>
          </a:p>
        </p:txBody>
      </p:sp>
    </p:spTree>
    <p:extLst>
      <p:ext uri="{BB962C8B-B14F-4D97-AF65-F5344CB8AC3E}">
        <p14:creationId xmlns:p14="http://schemas.microsoft.com/office/powerpoint/2010/main" val="3032754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Performance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40</a:t>
            </a:fld>
            <a:endParaRPr lang="en-US" altLang="en-US"/>
          </a:p>
        </p:txBody>
      </p:sp>
      <p:pic>
        <p:nvPicPr>
          <p:cNvPr id="5" name="Picture 4"/>
          <p:cNvPicPr>
            <a:picLocks noChangeAspect="1"/>
          </p:cNvPicPr>
          <p:nvPr/>
        </p:nvPicPr>
        <p:blipFill>
          <a:blip r:embed="rId2"/>
          <a:stretch>
            <a:fillRect/>
          </a:stretch>
        </p:blipFill>
        <p:spPr>
          <a:xfrm>
            <a:off x="1187624" y="956228"/>
            <a:ext cx="6480720" cy="4921044"/>
          </a:xfrm>
          <a:prstGeom prst="rect">
            <a:avLst/>
          </a:prstGeom>
        </p:spPr>
      </p:pic>
      <p:sp>
        <p:nvSpPr>
          <p:cNvPr id="6" name="Rectangle 5"/>
          <p:cNvSpPr/>
          <p:nvPr/>
        </p:nvSpPr>
        <p:spPr>
          <a:xfrm>
            <a:off x="125760" y="5949280"/>
            <a:ext cx="7974632" cy="369332"/>
          </a:xfrm>
          <a:prstGeom prst="rect">
            <a:avLst/>
          </a:prstGeom>
        </p:spPr>
        <p:txBody>
          <a:bodyPr wrap="square">
            <a:spAutoFit/>
          </a:bodyPr>
          <a:lstStyle/>
          <a:p>
            <a:r>
              <a:rPr lang="en-US" dirty="0" smtClean="0">
                <a:solidFill>
                  <a:srgbClr val="0000FF"/>
                </a:solidFill>
                <a:latin typeface="Tahoma" charset="0"/>
              </a:rPr>
              <a:t>RAIDR performance benefits increase with workload’s memory intensity</a:t>
            </a:r>
            <a:endParaRPr lang="en-US" dirty="0">
              <a:solidFill>
                <a:srgbClr val="0000FF"/>
              </a:solidFill>
            </a:endParaRPr>
          </a:p>
        </p:txBody>
      </p:sp>
    </p:spTree>
    <p:extLst>
      <p:ext uri="{BB962C8B-B14F-4D97-AF65-F5344CB8AC3E}">
        <p14:creationId xmlns:p14="http://schemas.microsoft.com/office/powerpoint/2010/main" val="39824390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DRAM Energy Efficiency</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41</a:t>
            </a:fld>
            <a:endParaRPr lang="en-US" altLang="en-US"/>
          </a:p>
        </p:txBody>
      </p:sp>
      <p:pic>
        <p:nvPicPr>
          <p:cNvPr id="5" name="Picture 4"/>
          <p:cNvPicPr>
            <a:picLocks noChangeAspect="1"/>
          </p:cNvPicPr>
          <p:nvPr/>
        </p:nvPicPr>
        <p:blipFill>
          <a:blip r:embed="rId2"/>
          <a:stretch>
            <a:fillRect/>
          </a:stretch>
        </p:blipFill>
        <p:spPr>
          <a:xfrm>
            <a:off x="1025004" y="928060"/>
            <a:ext cx="6643340" cy="5093228"/>
          </a:xfrm>
          <a:prstGeom prst="rect">
            <a:avLst/>
          </a:prstGeom>
        </p:spPr>
      </p:pic>
      <p:sp>
        <p:nvSpPr>
          <p:cNvPr id="6" name="Rectangle 5"/>
          <p:cNvSpPr/>
          <p:nvPr/>
        </p:nvSpPr>
        <p:spPr>
          <a:xfrm>
            <a:off x="125760" y="5949280"/>
            <a:ext cx="7974632" cy="369332"/>
          </a:xfrm>
          <a:prstGeom prst="rect">
            <a:avLst/>
          </a:prstGeom>
        </p:spPr>
        <p:txBody>
          <a:bodyPr wrap="square">
            <a:spAutoFit/>
          </a:bodyPr>
          <a:lstStyle/>
          <a:p>
            <a:r>
              <a:rPr lang="en-US" dirty="0" smtClean="0">
                <a:solidFill>
                  <a:srgbClr val="0000FF"/>
                </a:solidFill>
                <a:latin typeface="Tahoma" charset="0"/>
              </a:rPr>
              <a:t>RAIDR energy benefits increase with memory idleness</a:t>
            </a:r>
            <a:endParaRPr lang="en-US" dirty="0">
              <a:solidFill>
                <a:srgbClr val="0000FF"/>
              </a:solidFill>
            </a:endParaRPr>
          </a:p>
        </p:txBody>
      </p:sp>
    </p:spTree>
    <p:extLst>
      <p:ext uri="{BB962C8B-B14F-4D97-AF65-F5344CB8AC3E}">
        <p14:creationId xmlns:p14="http://schemas.microsoft.com/office/powerpoint/2010/main" val="17899564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DRAM Device Capacity Scaling: Performance</a:t>
            </a:r>
            <a:endParaRPr lang="en-US" sz="3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42</a:t>
            </a:fld>
            <a:endParaRPr lang="en-US" altLang="en-US"/>
          </a:p>
        </p:txBody>
      </p:sp>
      <p:sp>
        <p:nvSpPr>
          <p:cNvPr id="3" name="Rectangle 2"/>
          <p:cNvSpPr/>
          <p:nvPr/>
        </p:nvSpPr>
        <p:spPr>
          <a:xfrm>
            <a:off x="125760" y="5949280"/>
            <a:ext cx="7326560" cy="369332"/>
          </a:xfrm>
          <a:prstGeom prst="rect">
            <a:avLst/>
          </a:prstGeom>
        </p:spPr>
        <p:txBody>
          <a:bodyPr wrap="square">
            <a:spAutoFit/>
          </a:bodyPr>
          <a:lstStyle/>
          <a:p>
            <a:r>
              <a:rPr lang="en-US" dirty="0" smtClean="0">
                <a:solidFill>
                  <a:srgbClr val="0000FF"/>
                </a:solidFill>
                <a:latin typeface="Tahoma" charset="0"/>
              </a:rPr>
              <a:t>RAIDR performance benefits increase with DRAM chip capacity</a:t>
            </a:r>
            <a:endParaRPr lang="en-US" dirty="0">
              <a:solidFill>
                <a:srgbClr val="0000FF"/>
              </a:solidFill>
            </a:endParaRPr>
          </a:p>
        </p:txBody>
      </p:sp>
      <p:pic>
        <p:nvPicPr>
          <p:cNvPr id="6" name="Picture 5"/>
          <p:cNvPicPr>
            <a:picLocks noChangeAspect="1"/>
          </p:cNvPicPr>
          <p:nvPr/>
        </p:nvPicPr>
        <p:blipFill>
          <a:blip r:embed="rId2"/>
          <a:stretch>
            <a:fillRect/>
          </a:stretch>
        </p:blipFill>
        <p:spPr>
          <a:xfrm>
            <a:off x="1020688" y="1052736"/>
            <a:ext cx="6575648" cy="4871564"/>
          </a:xfrm>
          <a:prstGeom prst="rect">
            <a:avLst/>
          </a:prstGeom>
        </p:spPr>
      </p:pic>
    </p:spTree>
    <p:extLst>
      <p:ext uri="{BB962C8B-B14F-4D97-AF65-F5344CB8AC3E}">
        <p14:creationId xmlns:p14="http://schemas.microsoft.com/office/powerpoint/2010/main" val="1642202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6633"/>
                </a:solidFill>
              </a:rPr>
              <a:t>DRAM Device Capacity Scaling: </a:t>
            </a:r>
            <a:r>
              <a:rPr lang="en-US" sz="3600" dirty="0" smtClean="0">
                <a:solidFill>
                  <a:srgbClr val="006633"/>
                </a:solidFill>
              </a:rPr>
              <a:t>Energy</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43</a:t>
            </a:fld>
            <a:endParaRPr lang="en-US" altLang="en-US"/>
          </a:p>
        </p:txBody>
      </p:sp>
      <p:sp>
        <p:nvSpPr>
          <p:cNvPr id="6" name="Rectangle 5"/>
          <p:cNvSpPr/>
          <p:nvPr/>
        </p:nvSpPr>
        <p:spPr>
          <a:xfrm>
            <a:off x="125760" y="5949280"/>
            <a:ext cx="6102424" cy="369332"/>
          </a:xfrm>
          <a:prstGeom prst="rect">
            <a:avLst/>
          </a:prstGeom>
        </p:spPr>
        <p:txBody>
          <a:bodyPr wrap="square">
            <a:spAutoFit/>
          </a:bodyPr>
          <a:lstStyle/>
          <a:p>
            <a:r>
              <a:rPr lang="en-US" dirty="0" smtClean="0">
                <a:solidFill>
                  <a:srgbClr val="0000FF"/>
                </a:solidFill>
                <a:latin typeface="Tahoma" charset="0"/>
              </a:rPr>
              <a:t>RAIDR energy benefits increase with DRAM chip capacity</a:t>
            </a:r>
            <a:endParaRPr lang="en-US" dirty="0">
              <a:solidFill>
                <a:srgbClr val="0000FF"/>
              </a:solidFill>
            </a:endParaRPr>
          </a:p>
        </p:txBody>
      </p:sp>
      <p:pic>
        <p:nvPicPr>
          <p:cNvPr id="3" name="Picture 2"/>
          <p:cNvPicPr>
            <a:picLocks noChangeAspect="1"/>
          </p:cNvPicPr>
          <p:nvPr/>
        </p:nvPicPr>
        <p:blipFill>
          <a:blip r:embed="rId2"/>
          <a:stretch>
            <a:fillRect/>
          </a:stretch>
        </p:blipFill>
        <p:spPr>
          <a:xfrm>
            <a:off x="755576" y="1052736"/>
            <a:ext cx="6840760" cy="4894516"/>
          </a:xfrm>
          <a:prstGeom prst="rect">
            <a:avLst/>
          </a:prstGeom>
        </p:spPr>
      </p:pic>
      <p:sp>
        <p:nvSpPr>
          <p:cNvPr id="7" name="Rectangle 6"/>
          <p:cNvSpPr/>
          <p:nvPr/>
        </p:nvSpPr>
        <p:spPr>
          <a:xfrm>
            <a:off x="7596336" y="5949280"/>
            <a:ext cx="1485240" cy="369332"/>
          </a:xfrm>
          <a:prstGeom prst="rect">
            <a:avLst/>
          </a:prstGeom>
        </p:spPr>
        <p:txBody>
          <a:bodyPr wrap="none">
            <a:spAutoFit/>
          </a:bodyPr>
          <a:lstStyle/>
          <a:p>
            <a:r>
              <a:rPr lang="en-US" dirty="0">
                <a:hlinkClick r:id="rId3" action="ppaction://hlinkfile"/>
              </a:rPr>
              <a:t>RAIDR slides</a:t>
            </a:r>
            <a:endParaRPr lang="en-US" dirty="0"/>
          </a:p>
        </p:txBody>
      </p:sp>
    </p:spTree>
    <p:extLst>
      <p:ext uri="{BB962C8B-B14F-4D97-AF65-F5344CB8AC3E}">
        <p14:creationId xmlns:p14="http://schemas.microsoft.com/office/powerpoint/2010/main" val="18680551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solidFill>
                  <a:srgbClr val="0000FF"/>
                </a:solidFill>
                <a:latin typeface="Tahoma" charset="0"/>
                <a:ea typeface="ＭＳ Ｐゴシック" charset="0"/>
                <a:cs typeface="ＭＳ Ｐゴシック" charset="0"/>
              </a:rPr>
              <a:t>Three New Techniques for DRAM</a:t>
            </a:r>
          </a:p>
          <a:p>
            <a:pPr lvl="1" eaLnBrk="1" hangingPunct="1"/>
            <a:r>
              <a:rPr lang="en-US" dirty="0" smtClean="0">
                <a:latin typeface="Tahoma" charset="0"/>
                <a:ea typeface="ＭＳ Ｐゴシック" charset="0"/>
                <a:cs typeface="ＭＳ Ｐゴシック" charset="0"/>
              </a:rPr>
              <a:t>RAIDR: Reducing Refresh Impact</a:t>
            </a:r>
          </a:p>
          <a:p>
            <a:pPr lvl="1" eaLnBrk="1" hangingPunct="1"/>
            <a:r>
              <a:rPr lang="en-US" dirty="0" smtClean="0">
                <a:solidFill>
                  <a:srgbClr val="0000FF"/>
                </a:solidFill>
                <a:latin typeface="Tahoma" charset="0"/>
                <a:ea typeface="ＭＳ Ｐゴシック" charset="0"/>
                <a:cs typeface="ＭＳ Ｐゴシック" charset="0"/>
              </a:rPr>
              <a:t>TL-DRAM: Reducing DRAM Latency</a:t>
            </a:r>
          </a:p>
          <a:p>
            <a:pPr lvl="1" eaLnBrk="1" hangingPunct="1"/>
            <a:r>
              <a:rPr lang="en-US" dirty="0">
                <a:solidFill>
                  <a:srgbClr val="000000"/>
                </a:solidFill>
                <a:latin typeface="Tahoma" charset="0"/>
                <a:ea typeface="ＭＳ Ｐゴシック" charset="0"/>
                <a:cs typeface="ＭＳ Ｐゴシック" charset="0"/>
              </a:rPr>
              <a:t>SALP: </a:t>
            </a:r>
            <a:r>
              <a:rPr lang="en-US" dirty="0" smtClean="0">
                <a:solidFill>
                  <a:srgbClr val="000000"/>
                </a:solidFill>
                <a:latin typeface="Tahoma" charset="0"/>
                <a:ea typeface="ＭＳ Ｐゴシック" charset="0"/>
                <a:cs typeface="ＭＳ Ｐゴシック" charset="0"/>
              </a:rPr>
              <a:t>Reducing Bank Conflict Impact</a:t>
            </a:r>
            <a:endParaRPr lang="en-US" dirty="0" smtClean="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44</a:t>
            </a:fld>
            <a:endParaRPr lang="en-US" sz="1600">
              <a:solidFill>
                <a:srgbClr val="000000"/>
              </a:solidFill>
              <a:latin typeface="Garamond" charset="0"/>
            </a:endParaRPr>
          </a:p>
        </p:txBody>
      </p:sp>
    </p:spTree>
    <p:extLst>
      <p:ext uri="{BB962C8B-B14F-4D97-AF65-F5344CB8AC3E}">
        <p14:creationId xmlns:p14="http://schemas.microsoft.com/office/powerpoint/2010/main" val="20452140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0"/>
            <a:ext cx="9144000"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dirty="0" smtClean="0">
                <a:solidFill>
                  <a:prstClr val="black"/>
                </a:solidFill>
                <a:latin typeface="Calibri"/>
              </a:rPr>
              <a:t>   Historical DRAM Latency-Capacity Trend</a:t>
            </a:r>
            <a:endParaRPr lang="en-US" dirty="0">
              <a:solidFill>
                <a:prstClr val="black"/>
              </a:solidFill>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4039795212"/>
              </p:ext>
            </p:extLst>
          </p:nvPr>
        </p:nvGraphicFramePr>
        <p:xfrm>
          <a:off x="304800" y="885825"/>
          <a:ext cx="8458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248400" y="1600200"/>
            <a:ext cx="1123950" cy="646331"/>
          </a:xfrm>
          <a:prstGeom prst="rect">
            <a:avLst/>
          </a:prstGeom>
          <a:noFill/>
        </p:spPr>
        <p:txBody>
          <a:bodyPr wrap="square" rtlCol="0">
            <a:spAutoFit/>
          </a:bodyPr>
          <a:lstStyle/>
          <a:p>
            <a:pPr algn="ctr"/>
            <a:r>
              <a:rPr lang="en-US" sz="3600" b="1" dirty="0" smtClean="0">
                <a:solidFill>
                  <a:srgbClr val="4F81BD"/>
                </a:solidFill>
                <a:latin typeface="Calibri"/>
              </a:rPr>
              <a:t>16X</a:t>
            </a:r>
            <a:endParaRPr lang="en-US" sz="3600" b="1" dirty="0">
              <a:solidFill>
                <a:srgbClr val="4F81BD"/>
              </a:solidFill>
              <a:latin typeface="Calibri"/>
            </a:endParaRPr>
          </a:p>
        </p:txBody>
      </p:sp>
      <p:sp>
        <p:nvSpPr>
          <p:cNvPr id="9" name="TextBox 8"/>
          <p:cNvSpPr txBox="1"/>
          <p:nvPr/>
        </p:nvSpPr>
        <p:spPr>
          <a:xfrm>
            <a:off x="6248400" y="3276600"/>
            <a:ext cx="1123950" cy="646331"/>
          </a:xfrm>
          <a:prstGeom prst="rect">
            <a:avLst/>
          </a:prstGeom>
          <a:noFill/>
        </p:spPr>
        <p:txBody>
          <a:bodyPr wrap="square" rtlCol="0">
            <a:spAutoFit/>
          </a:bodyPr>
          <a:lstStyle/>
          <a:p>
            <a:pPr algn="ctr"/>
            <a:r>
              <a:rPr lang="en-US" sz="3600" b="1" smtClean="0">
                <a:solidFill>
                  <a:srgbClr val="C0504D"/>
                </a:solidFill>
                <a:latin typeface="Calibri"/>
              </a:rPr>
              <a:t>-20%</a:t>
            </a:r>
            <a:endParaRPr lang="en-US" sz="3600" b="1">
              <a:solidFill>
                <a:srgbClr val="C0504D"/>
              </a:solidFill>
              <a:latin typeface="Calibri"/>
            </a:endParaRPr>
          </a:p>
        </p:txBody>
      </p:sp>
      <p:sp>
        <p:nvSpPr>
          <p:cNvPr id="3" name="TextBox 2"/>
          <p:cNvSpPr txBox="1"/>
          <p:nvPr/>
        </p:nvSpPr>
        <p:spPr>
          <a:xfrm>
            <a:off x="304800" y="5715000"/>
            <a:ext cx="8534400" cy="584775"/>
          </a:xfrm>
          <a:prstGeom prst="rect">
            <a:avLst/>
          </a:prstGeom>
          <a:noFill/>
        </p:spPr>
        <p:txBody>
          <a:bodyPr wrap="square" rtlCol="0">
            <a:spAutoFit/>
          </a:bodyPr>
          <a:lstStyle/>
          <a:p>
            <a:r>
              <a:rPr lang="en-US" sz="3200" i="1" smtClean="0">
                <a:solidFill>
                  <a:srgbClr val="FF0000"/>
                </a:solidFill>
                <a:latin typeface="Calibri"/>
              </a:rPr>
              <a:t>DRAM latency continues to be a critical bottleneck</a:t>
            </a:r>
            <a:endParaRPr lang="en-US" sz="3200" i="1">
              <a:solidFill>
                <a:srgbClr val="FF0000"/>
              </a:solidFill>
              <a:latin typeface="Calibri"/>
            </a:endParaRPr>
          </a:p>
        </p:txBody>
      </p:sp>
    </p:spTree>
    <p:extLst>
      <p:ext uri="{BB962C8B-B14F-4D97-AF65-F5344CB8AC3E}">
        <p14:creationId xmlns:p14="http://schemas.microsoft.com/office/powerpoint/2010/main" val="38066008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2" grpId="0"/>
      <p:bldP spid="9"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838200"/>
          </a:xfrm>
        </p:spPr>
        <p:txBody>
          <a:bodyPr>
            <a:normAutofit/>
          </a:bodyPr>
          <a:lstStyle/>
          <a:p>
            <a:r>
              <a:rPr lang="en-US" dirty="0" smtClean="0"/>
              <a:t>   What Causes the Long Latency?</a:t>
            </a:r>
            <a:endParaRPr lang="en-US" dirty="0"/>
          </a:p>
        </p:txBody>
      </p:sp>
      <p:sp>
        <p:nvSpPr>
          <p:cNvPr id="490" name="Rectangle 489"/>
          <p:cNvSpPr/>
          <p:nvPr/>
        </p:nvSpPr>
        <p:spPr>
          <a:xfrm>
            <a:off x="457198" y="761998"/>
            <a:ext cx="2819400"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DRAM Chip</a:t>
            </a:r>
            <a:endParaRPr lang="en-US" sz="2800" b="1" i="1" dirty="0">
              <a:solidFill>
                <a:prstClr val="black"/>
              </a:solidFill>
              <a:latin typeface="Calibri"/>
            </a:endParaRPr>
          </a:p>
        </p:txBody>
      </p:sp>
      <p:cxnSp>
        <p:nvCxnSpPr>
          <p:cNvPr id="73" name="Straight Connector 72"/>
          <p:cNvCxnSpPr/>
          <p:nvPr/>
        </p:nvCxnSpPr>
        <p:spPr>
          <a:xfrm>
            <a:off x="381003" y="4648198"/>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1828800" y="4114798"/>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04803" y="4190998"/>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20" name="Rectangle 19"/>
          <p:cNvSpPr/>
          <p:nvPr/>
        </p:nvSpPr>
        <p:spPr>
          <a:xfrm rot="10800000" flipV="1">
            <a:off x="533395" y="3428998"/>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 name="Straight Connector 21"/>
          <p:cNvCxnSpPr/>
          <p:nvPr/>
        </p:nvCxnSpPr>
        <p:spPr>
          <a:xfrm flipV="1">
            <a:off x="1752604" y="2971798"/>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33404" y="3428997"/>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75" name="Rectangle 74"/>
          <p:cNvSpPr/>
          <p:nvPr/>
        </p:nvSpPr>
        <p:spPr>
          <a:xfrm rot="10800000" flipV="1">
            <a:off x="457199" y="1219198"/>
            <a:ext cx="2819398" cy="2895602"/>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77" name="Straight Connector 76"/>
          <p:cNvCxnSpPr/>
          <p:nvPr/>
        </p:nvCxnSpPr>
        <p:spPr>
          <a:xfrm flipV="1">
            <a:off x="381010" y="4648198"/>
            <a:ext cx="2895588" cy="2"/>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304800" y="4190998"/>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81" name="Rectangle 80"/>
          <p:cNvSpPr/>
          <p:nvPr/>
        </p:nvSpPr>
        <p:spPr>
          <a:xfrm rot="10800000" flipV="1">
            <a:off x="533402" y="3429000"/>
            <a:ext cx="2666998"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82" name="Straight Connector 81"/>
          <p:cNvCxnSpPr/>
          <p:nvPr/>
        </p:nvCxnSpPr>
        <p:spPr>
          <a:xfrm flipV="1">
            <a:off x="1828798" y="3002280"/>
            <a:ext cx="2" cy="42672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533411" y="3428999"/>
            <a:ext cx="2666989" cy="5334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I/O</a:t>
            </a:r>
            <a:endParaRPr lang="en-US" sz="2800" b="1" i="1" dirty="0">
              <a:solidFill>
                <a:prstClr val="black"/>
              </a:solidFill>
              <a:latin typeface="Calibri"/>
            </a:endParaRPr>
          </a:p>
        </p:txBody>
      </p:sp>
      <p:sp>
        <p:nvSpPr>
          <p:cNvPr id="44" name="Rectangle 43"/>
          <p:cNvSpPr/>
          <p:nvPr/>
        </p:nvSpPr>
        <p:spPr>
          <a:xfrm rot="10800000" flipV="1">
            <a:off x="533399" y="1295400"/>
            <a:ext cx="2666999" cy="1676399"/>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 name="Rectangle 44"/>
          <p:cNvSpPr/>
          <p:nvPr/>
        </p:nvSpPr>
        <p:spPr>
          <a:xfrm>
            <a:off x="533412" y="1295400"/>
            <a:ext cx="2666986"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 array</a:t>
            </a:r>
            <a:endParaRPr lang="en-US" sz="2800" b="1" i="1" dirty="0">
              <a:solidFill>
                <a:prstClr val="black"/>
              </a:solidFill>
              <a:latin typeface="Calibri"/>
            </a:endParaRPr>
          </a:p>
        </p:txBody>
      </p:sp>
      <p:sp>
        <p:nvSpPr>
          <p:cNvPr id="54" name="Rectangle 53"/>
          <p:cNvSpPr/>
          <p:nvPr/>
        </p:nvSpPr>
        <p:spPr>
          <a:xfrm rot="10800000" flipV="1">
            <a:off x="533400" y="1523998"/>
            <a:ext cx="2438404"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55" name="Rectangle 54"/>
          <p:cNvSpPr/>
          <p:nvPr/>
        </p:nvSpPr>
        <p:spPr>
          <a:xfrm>
            <a:off x="533399" y="1523998"/>
            <a:ext cx="2438405" cy="609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ell array</a:t>
            </a:r>
            <a:endParaRPr lang="en-US" sz="2800" b="1" i="1">
              <a:solidFill>
                <a:prstClr val="black"/>
              </a:solidFill>
              <a:latin typeface="Calibri"/>
            </a:endParaRPr>
          </a:p>
        </p:txBody>
      </p:sp>
      <p:sp>
        <p:nvSpPr>
          <p:cNvPr id="56" name="Rectangle 55"/>
          <p:cNvSpPr/>
          <p:nvPr/>
        </p:nvSpPr>
        <p:spPr>
          <a:xfrm rot="10800000" flipV="1">
            <a:off x="533411" y="15239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58" name="Rectangle 57"/>
          <p:cNvSpPr/>
          <p:nvPr/>
        </p:nvSpPr>
        <p:spPr>
          <a:xfrm rot="10800000" flipV="1">
            <a:off x="609612" y="14477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59" name="Rectangle 58"/>
          <p:cNvSpPr/>
          <p:nvPr/>
        </p:nvSpPr>
        <p:spPr>
          <a:xfrm rot="10800000" flipV="1">
            <a:off x="685812" y="13715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60" name="Rectangle 59"/>
          <p:cNvSpPr/>
          <p:nvPr/>
        </p:nvSpPr>
        <p:spPr>
          <a:xfrm rot="10800000" flipV="1">
            <a:off x="762012" y="12953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62" name="Rectangle 61"/>
          <p:cNvSpPr/>
          <p:nvPr/>
        </p:nvSpPr>
        <p:spPr>
          <a:xfrm>
            <a:off x="762011" y="1295398"/>
            <a:ext cx="243838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banks</a:t>
            </a:r>
            <a:endParaRPr lang="en-US" sz="2800" b="1" i="1" dirty="0">
              <a:solidFill>
                <a:prstClr val="black"/>
              </a:solidFill>
              <a:latin typeface="Calibri"/>
            </a:endParaRPr>
          </a:p>
        </p:txBody>
      </p:sp>
      <p:sp>
        <p:nvSpPr>
          <p:cNvPr id="63" name="Rectangle 62"/>
          <p:cNvSpPr/>
          <p:nvPr/>
        </p:nvSpPr>
        <p:spPr>
          <a:xfrm rot="10800000" flipV="1">
            <a:off x="838213" y="1368744"/>
            <a:ext cx="2285982" cy="37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sp>
        <p:nvSpPr>
          <p:cNvPr id="64" name="Rectangle 63"/>
          <p:cNvSpPr/>
          <p:nvPr/>
        </p:nvSpPr>
        <p:spPr>
          <a:xfrm rot="10800000" flipV="1">
            <a:off x="838213" y="2273620"/>
            <a:ext cx="2285982" cy="41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65" name="Rectangle 64"/>
          <p:cNvSpPr/>
          <p:nvPr/>
        </p:nvSpPr>
        <p:spPr>
          <a:xfrm>
            <a:off x="838214" y="1359219"/>
            <a:ext cx="228598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sp>
        <p:nvSpPr>
          <p:cNvPr id="66" name="Rectangle 65"/>
          <p:cNvSpPr/>
          <p:nvPr/>
        </p:nvSpPr>
        <p:spPr>
          <a:xfrm rot="10800000" flipV="1">
            <a:off x="838213" y="1806894"/>
            <a:ext cx="2285982" cy="41147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nvGrpSpPr>
          <p:cNvPr id="6" name="Group 5"/>
          <p:cNvGrpSpPr/>
          <p:nvPr/>
        </p:nvGrpSpPr>
        <p:grpSpPr>
          <a:xfrm>
            <a:off x="3124195" y="762000"/>
            <a:ext cx="5410217" cy="2346009"/>
            <a:chOff x="2743183" y="762000"/>
            <a:chExt cx="5410217" cy="2346009"/>
          </a:xfrm>
        </p:grpSpPr>
        <p:sp>
          <p:nvSpPr>
            <p:cNvPr id="167" name="Rectangle 166"/>
            <p:cNvSpPr/>
            <p:nvPr/>
          </p:nvSpPr>
          <p:spPr>
            <a:xfrm rot="10800000" flipV="1">
              <a:off x="4762500" y="1150621"/>
              <a:ext cx="3390296" cy="195738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cxnSp>
          <p:nvCxnSpPr>
            <p:cNvPr id="71" name="Straight Arrow Connector 70"/>
            <p:cNvCxnSpPr/>
            <p:nvPr/>
          </p:nvCxnSpPr>
          <p:spPr>
            <a:xfrm flipH="1">
              <a:off x="2743192" y="1150620"/>
              <a:ext cx="2019912" cy="656274"/>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flipV="1">
              <a:off x="2743183" y="2209798"/>
              <a:ext cx="2019921" cy="898210"/>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4770138" y="762000"/>
              <a:ext cx="338326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cxnSp>
          <p:nvCxnSpPr>
            <p:cNvPr id="170" name="Straight Arrow Connector 169"/>
            <p:cNvCxnSpPr/>
            <p:nvPr/>
          </p:nvCxnSpPr>
          <p:spPr>
            <a:xfrm flipV="1">
              <a:off x="7802880" y="1218298"/>
              <a:ext cx="0" cy="14487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V="1">
              <a:off x="73456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V="1">
              <a:off x="68884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V="1">
              <a:off x="64312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59740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55168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H="1">
              <a:off x="5208721" y="14878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3" name="Oval 182"/>
            <p:cNvSpPr/>
            <p:nvPr/>
          </p:nvSpPr>
          <p:spPr>
            <a:xfrm>
              <a:off x="7624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4" name="Oval 183"/>
            <p:cNvSpPr/>
            <p:nvPr/>
          </p:nvSpPr>
          <p:spPr>
            <a:xfrm>
              <a:off x="71669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5" name="Oval 184"/>
            <p:cNvSpPr/>
            <p:nvPr/>
          </p:nvSpPr>
          <p:spPr>
            <a:xfrm>
              <a:off x="67097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6" name="Oval 185"/>
            <p:cNvSpPr/>
            <p:nvPr/>
          </p:nvSpPr>
          <p:spPr>
            <a:xfrm>
              <a:off x="62525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7" name="Oval 186"/>
            <p:cNvSpPr/>
            <p:nvPr/>
          </p:nvSpPr>
          <p:spPr>
            <a:xfrm>
              <a:off x="57953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8" name="Oval 187"/>
            <p:cNvSpPr/>
            <p:nvPr/>
          </p:nvSpPr>
          <p:spPr>
            <a:xfrm>
              <a:off x="5338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89" name="Straight Arrow Connector 188"/>
            <p:cNvCxnSpPr/>
            <p:nvPr/>
          </p:nvCxnSpPr>
          <p:spPr>
            <a:xfrm flipH="1">
              <a:off x="5208721" y="19450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Oval 190"/>
            <p:cNvSpPr/>
            <p:nvPr/>
          </p:nvSpPr>
          <p:spPr>
            <a:xfrm>
              <a:off x="7624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2" name="Oval 191"/>
            <p:cNvSpPr/>
            <p:nvPr/>
          </p:nvSpPr>
          <p:spPr>
            <a:xfrm>
              <a:off x="71669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3" name="Oval 192"/>
            <p:cNvSpPr/>
            <p:nvPr/>
          </p:nvSpPr>
          <p:spPr>
            <a:xfrm>
              <a:off x="67097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4" name="Oval 193"/>
            <p:cNvSpPr/>
            <p:nvPr/>
          </p:nvSpPr>
          <p:spPr>
            <a:xfrm>
              <a:off x="62525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5" name="Oval 194"/>
            <p:cNvSpPr/>
            <p:nvPr/>
          </p:nvSpPr>
          <p:spPr>
            <a:xfrm>
              <a:off x="57953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6" name="Oval 195"/>
            <p:cNvSpPr/>
            <p:nvPr/>
          </p:nvSpPr>
          <p:spPr>
            <a:xfrm>
              <a:off x="5338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97" name="Straight Arrow Connector 196"/>
            <p:cNvCxnSpPr/>
            <p:nvPr/>
          </p:nvCxnSpPr>
          <p:spPr>
            <a:xfrm flipH="1">
              <a:off x="5208721" y="24022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9" name="Oval 198"/>
            <p:cNvSpPr/>
            <p:nvPr/>
          </p:nvSpPr>
          <p:spPr>
            <a:xfrm>
              <a:off x="7624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0" name="Oval 199"/>
            <p:cNvSpPr/>
            <p:nvPr/>
          </p:nvSpPr>
          <p:spPr>
            <a:xfrm>
              <a:off x="71669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1" name="Oval 200"/>
            <p:cNvSpPr/>
            <p:nvPr/>
          </p:nvSpPr>
          <p:spPr>
            <a:xfrm>
              <a:off x="67097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2" name="Oval 201"/>
            <p:cNvSpPr/>
            <p:nvPr/>
          </p:nvSpPr>
          <p:spPr>
            <a:xfrm>
              <a:off x="62525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3" name="Oval 202"/>
            <p:cNvSpPr/>
            <p:nvPr/>
          </p:nvSpPr>
          <p:spPr>
            <a:xfrm>
              <a:off x="57953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5338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7" name="Group 6"/>
          <p:cNvGrpSpPr/>
          <p:nvPr/>
        </p:nvGrpSpPr>
        <p:grpSpPr>
          <a:xfrm>
            <a:off x="5231005" y="1295398"/>
            <a:ext cx="365760" cy="1280160"/>
            <a:chOff x="4842961" y="1304926"/>
            <a:chExt cx="365760" cy="1280160"/>
          </a:xfrm>
        </p:grpSpPr>
        <p:sp>
          <p:nvSpPr>
            <p:cNvPr id="85" name="Rectangle 84"/>
            <p:cNvSpPr/>
            <p:nvPr/>
          </p:nvSpPr>
          <p:spPr>
            <a:xfrm>
              <a:off x="4842961" y="13049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86" name="Rectangle 85"/>
            <p:cNvSpPr/>
            <p:nvPr/>
          </p:nvSpPr>
          <p:spPr>
            <a:xfrm>
              <a:off x="4842961" y="17621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87" name="Rectangle 86"/>
            <p:cNvSpPr/>
            <p:nvPr/>
          </p:nvSpPr>
          <p:spPr>
            <a:xfrm>
              <a:off x="4842961" y="22193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sp>
        <p:nvSpPr>
          <p:cNvPr id="90" name="Rectangle 89"/>
          <p:cNvSpPr/>
          <p:nvPr/>
        </p:nvSpPr>
        <p:spPr>
          <a:xfrm>
            <a:off x="5219700" y="3736113"/>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13" name="Rectangle 112"/>
          <p:cNvSpPr/>
          <p:nvPr/>
        </p:nvSpPr>
        <p:spPr>
          <a:xfrm>
            <a:off x="7570097" y="58674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7" name="Rectangle 126"/>
          <p:cNvSpPr/>
          <p:nvPr/>
        </p:nvSpPr>
        <p:spPr>
          <a:xfrm rot="16200000">
            <a:off x="3955938" y="4577850"/>
            <a:ext cx="2070327"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
        <p:nvSpPr>
          <p:cNvPr id="131" name="Rectangle 130"/>
          <p:cNvSpPr/>
          <p:nvPr/>
        </p:nvSpPr>
        <p:spPr>
          <a:xfrm>
            <a:off x="5424031" y="6248398"/>
            <a:ext cx="251981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s</a:t>
            </a:r>
            <a:r>
              <a:rPr lang="en-US" sz="2800" b="1" i="1" dirty="0" smtClean="0">
                <a:solidFill>
                  <a:prstClr val="black"/>
                </a:solidFill>
                <a:latin typeface="Calibri"/>
              </a:rPr>
              <a:t>ense amplifier</a:t>
            </a:r>
            <a:endParaRPr lang="en-US" sz="2800" b="1" i="1" dirty="0">
              <a:solidFill>
                <a:prstClr val="black"/>
              </a:solidFill>
              <a:latin typeface="Calibri"/>
            </a:endParaRPr>
          </a:p>
        </p:txBody>
      </p:sp>
      <p:grpSp>
        <p:nvGrpSpPr>
          <p:cNvPr id="116" name="Group 115"/>
          <p:cNvGrpSpPr/>
          <p:nvPr/>
        </p:nvGrpSpPr>
        <p:grpSpPr>
          <a:xfrm>
            <a:off x="5715952" y="2667000"/>
            <a:ext cx="2649379" cy="365760"/>
            <a:chOff x="5335795" y="2667000"/>
            <a:chExt cx="2649379" cy="365760"/>
          </a:xfrm>
        </p:grpSpPr>
        <p:sp>
          <p:nvSpPr>
            <p:cNvPr id="117" name="Rectangle 116"/>
            <p:cNvSpPr/>
            <p:nvPr/>
          </p:nvSpPr>
          <p:spPr>
            <a:xfrm>
              <a:off x="71622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19" name="Rectangle 118"/>
            <p:cNvSpPr/>
            <p:nvPr/>
          </p:nvSpPr>
          <p:spPr>
            <a:xfrm>
              <a:off x="67050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0" name="Rectangle 119"/>
            <p:cNvSpPr/>
            <p:nvPr/>
          </p:nvSpPr>
          <p:spPr>
            <a:xfrm>
              <a:off x="6250195"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1" name="Rectangle 120"/>
            <p:cNvSpPr/>
            <p:nvPr/>
          </p:nvSpPr>
          <p:spPr>
            <a:xfrm>
              <a:off x="5792995"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2" name="Rectangle 121"/>
            <p:cNvSpPr/>
            <p:nvPr/>
          </p:nvSpPr>
          <p:spPr>
            <a:xfrm>
              <a:off x="5335795"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3" name="Rectangle 122"/>
            <p:cNvSpPr/>
            <p:nvPr/>
          </p:nvSpPr>
          <p:spPr>
            <a:xfrm>
              <a:off x="76194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24" name="Group 123"/>
          <p:cNvGrpSpPr/>
          <p:nvPr/>
        </p:nvGrpSpPr>
        <p:grpSpPr>
          <a:xfrm>
            <a:off x="7391400" y="2406118"/>
            <a:ext cx="1306430" cy="1872102"/>
            <a:chOff x="6999370" y="2406118"/>
            <a:chExt cx="1306430" cy="1872102"/>
          </a:xfrm>
        </p:grpSpPr>
        <p:cxnSp>
          <p:nvCxnSpPr>
            <p:cNvPr id="125" name="Straight Arrow Connector 124"/>
            <p:cNvCxnSpPr/>
            <p:nvPr/>
          </p:nvCxnSpPr>
          <p:spPr>
            <a:xfrm flipH="1" flipV="1">
              <a:off x="7807058" y="2406118"/>
              <a:ext cx="498742" cy="517150"/>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6999370" y="2928599"/>
              <a:ext cx="1306430" cy="1349621"/>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5143500" y="3276600"/>
            <a:ext cx="3390900" cy="2764633"/>
            <a:chOff x="4762500" y="3352798"/>
            <a:chExt cx="3390900" cy="2764633"/>
          </a:xfrm>
        </p:grpSpPr>
        <p:sp>
          <p:nvSpPr>
            <p:cNvPr id="129" name="Oval 128"/>
            <p:cNvSpPr/>
            <p:nvPr/>
          </p:nvSpPr>
          <p:spPr>
            <a:xfrm>
              <a:off x="5247406" y="4054782"/>
              <a:ext cx="2052554" cy="2046040"/>
            </a:xfrm>
            <a:prstGeom prst="ellipse">
              <a:avLst/>
            </a:prstGeom>
            <a:solidFill>
              <a:schemeClr val="accent1">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30" name="Straight Arrow Connector 129"/>
            <p:cNvCxnSpPr/>
            <p:nvPr/>
          </p:nvCxnSpPr>
          <p:spPr>
            <a:xfrm flipH="1">
              <a:off x="5204460" y="3990046"/>
              <a:ext cx="228600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rot="16200000">
              <a:off x="4888143" y="4916389"/>
              <a:ext cx="1142999"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c</a:t>
              </a:r>
              <a:r>
                <a:rPr lang="en-US" sz="2000" dirty="0" smtClean="0">
                  <a:solidFill>
                    <a:prstClr val="black"/>
                  </a:solidFill>
                  <a:latin typeface="Calibri"/>
                </a:rPr>
                <a:t>apacitor</a:t>
              </a:r>
              <a:endParaRPr lang="en-US" sz="2000" dirty="0">
                <a:solidFill>
                  <a:prstClr val="black"/>
                </a:solidFill>
                <a:latin typeface="Calibri"/>
              </a:endParaRPr>
            </a:p>
          </p:txBody>
        </p:sp>
        <p:sp>
          <p:nvSpPr>
            <p:cNvPr id="133" name="Rectangle 132"/>
            <p:cNvSpPr/>
            <p:nvPr/>
          </p:nvSpPr>
          <p:spPr>
            <a:xfrm>
              <a:off x="6009406" y="4680991"/>
              <a:ext cx="1295400" cy="37549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prstClr val="black"/>
                  </a:solidFill>
                  <a:latin typeface="Calibri"/>
                </a:rPr>
                <a:t>a</a:t>
              </a:r>
              <a:r>
                <a:rPr lang="en-US" sz="2000" smtClean="0">
                  <a:solidFill>
                    <a:prstClr val="black"/>
                  </a:solidFill>
                  <a:latin typeface="Calibri"/>
                </a:rPr>
                <a:t>ccess</a:t>
              </a:r>
              <a:endParaRPr lang="en-US" sz="2000">
                <a:solidFill>
                  <a:prstClr val="black"/>
                </a:solidFill>
                <a:latin typeface="Calibri"/>
              </a:endParaRPr>
            </a:p>
          </p:txBody>
        </p:sp>
        <p:sp>
          <p:nvSpPr>
            <p:cNvPr id="134" name="Rectangle 133"/>
            <p:cNvSpPr/>
            <p:nvPr/>
          </p:nvSpPr>
          <p:spPr>
            <a:xfrm>
              <a:off x="6009406" y="4854207"/>
              <a:ext cx="1279459" cy="43147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black"/>
                  </a:solidFill>
                  <a:latin typeface="Calibri"/>
                </a:rPr>
                <a:t>transistor</a:t>
              </a:r>
              <a:endParaRPr lang="en-US" sz="2000" dirty="0">
                <a:solidFill>
                  <a:prstClr val="black"/>
                </a:solidFill>
                <a:latin typeface="Calibri"/>
              </a:endParaRPr>
            </a:p>
          </p:txBody>
        </p:sp>
        <p:sp>
          <p:nvSpPr>
            <p:cNvPr id="135" name="Rectangle 134"/>
            <p:cNvSpPr/>
            <p:nvPr/>
          </p:nvSpPr>
          <p:spPr>
            <a:xfrm>
              <a:off x="5095006" y="3688587"/>
              <a:ext cx="2064789" cy="32704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prstClr val="black"/>
                  </a:solidFill>
                  <a:latin typeface="Calibri"/>
                </a:rPr>
                <a:t>wordline</a:t>
              </a:r>
              <a:endParaRPr lang="en-US" sz="2000" dirty="0">
                <a:solidFill>
                  <a:prstClr val="black"/>
                </a:solidFill>
                <a:latin typeface="Calibri"/>
              </a:endParaRPr>
            </a:p>
          </p:txBody>
        </p:sp>
        <p:sp>
          <p:nvSpPr>
            <p:cNvPr id="136" name="Rectangle 135"/>
            <p:cNvSpPr/>
            <p:nvPr/>
          </p:nvSpPr>
          <p:spPr>
            <a:xfrm rot="16200000">
              <a:off x="6686928" y="5085299"/>
              <a:ext cx="1706594" cy="35766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bitline</a:t>
              </a:r>
              <a:endParaRPr lang="en-US" sz="2000">
                <a:solidFill>
                  <a:prstClr val="black"/>
                </a:solidFill>
                <a:latin typeface="Calibri"/>
              </a:endParaRPr>
            </a:p>
          </p:txBody>
        </p:sp>
        <p:cxnSp>
          <p:nvCxnSpPr>
            <p:cNvPr id="137" name="Straight Arrow Connector 136"/>
            <p:cNvCxnSpPr/>
            <p:nvPr/>
          </p:nvCxnSpPr>
          <p:spPr>
            <a:xfrm flipV="1">
              <a:off x="7358146" y="3852107"/>
              <a:ext cx="0" cy="209149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6628641" y="4287276"/>
              <a:ext cx="0" cy="13701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a:off x="6408128" y="4430639"/>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H="1" flipV="1">
              <a:off x="6847606" y="4528591"/>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H="1">
              <a:off x="6408128" y="4528591"/>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6847606" y="4757191"/>
              <a:ext cx="170121"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6238006" y="4757191"/>
              <a:ext cx="17012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flipV="1">
              <a:off x="6408127" y="4528591"/>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6627868" y="3990046"/>
              <a:ext cx="774" cy="3185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H="1">
              <a:off x="7017727" y="4757191"/>
              <a:ext cx="33279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7" name="Elbow Connector 146"/>
            <p:cNvCxnSpPr/>
            <p:nvPr/>
          </p:nvCxnSpPr>
          <p:spPr>
            <a:xfrm rot="10800000" flipV="1">
              <a:off x="5857006" y="4759573"/>
              <a:ext cx="381001" cy="226217"/>
            </a:xfrm>
            <a:prstGeom prst="bentConnector3">
              <a:avLst>
                <a:gd name="adj1" fmla="val 100625"/>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5857005" y="5467564"/>
              <a:ext cx="0" cy="280226"/>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V="1">
              <a:off x="5857005" y="4985791"/>
              <a:ext cx="0" cy="133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H="1">
              <a:off x="5628407" y="5352915"/>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a:off x="5628407" y="5119391"/>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V="1">
              <a:off x="5857005" y="5352916"/>
              <a:ext cx="0" cy="11464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a:xfrm>
              <a:off x="4762500" y="3352798"/>
              <a:ext cx="33909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c</a:t>
              </a:r>
              <a:r>
                <a:rPr lang="en-US" sz="2800" b="1" i="1" dirty="0" smtClean="0">
                  <a:solidFill>
                    <a:prstClr val="black"/>
                  </a:solidFill>
                  <a:latin typeface="Calibri"/>
                </a:rPr>
                <a:t>ell</a:t>
              </a:r>
              <a:endParaRPr lang="en-US" sz="2800" b="1" i="1" dirty="0">
                <a:solidFill>
                  <a:prstClr val="black"/>
                </a:solidFill>
                <a:latin typeface="Calibri"/>
              </a:endParaRPr>
            </a:p>
          </p:txBody>
        </p:sp>
      </p:grpSp>
    </p:spTree>
    <p:extLst>
      <p:ext uri="{BB962C8B-B14F-4D97-AF65-F5344CB8AC3E}">
        <p14:creationId xmlns:p14="http://schemas.microsoft.com/office/powerpoint/2010/main" val="2832563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 grpId="0"/>
      <p:bldP spid="83" grpId="0"/>
      <p:bldP spid="20" grpId="0" animBg="1"/>
      <p:bldP spid="24" grpId="0"/>
      <p:bldP spid="44" grpId="0" animBg="1"/>
      <p:bldP spid="45" grpId="0"/>
      <p:bldP spid="54" grpId="0" animBg="1"/>
      <p:bldP spid="55" grpId="0"/>
      <p:bldP spid="56" grpId="0" animBg="1"/>
      <p:bldP spid="58" grpId="0" animBg="1"/>
      <p:bldP spid="59" grpId="0" animBg="1"/>
      <p:bldP spid="60" grpId="0" animBg="1"/>
      <p:bldP spid="62" grpId="0"/>
      <p:bldP spid="63" grpId="0" animBg="1"/>
      <p:bldP spid="64" grpId="0" animBg="1"/>
      <p:bldP spid="65" grpId="0"/>
      <p:bldP spid="66" grpId="0" animBg="1"/>
      <p:bldP spid="90" grpId="0" animBg="1"/>
      <p:bldP spid="113" grpId="0" animBg="1"/>
      <p:bldP spid="127" grpId="0"/>
      <p:bldP spid="13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p:cNvGrpSpPr/>
          <p:nvPr/>
        </p:nvGrpSpPr>
        <p:grpSpPr>
          <a:xfrm>
            <a:off x="301752" y="758952"/>
            <a:ext cx="2971798" cy="3886202"/>
            <a:chOff x="304800" y="762000"/>
            <a:chExt cx="2971798" cy="3886202"/>
          </a:xfrm>
        </p:grpSpPr>
        <p:sp>
          <p:nvSpPr>
            <p:cNvPr id="120" name="Rectangle 119"/>
            <p:cNvSpPr/>
            <p:nvPr/>
          </p:nvSpPr>
          <p:spPr>
            <a:xfrm>
              <a:off x="457198" y="762000"/>
              <a:ext cx="2819400"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DRAM Chip</a:t>
              </a:r>
              <a:endParaRPr lang="en-US" sz="2800" b="1" i="1" dirty="0">
                <a:solidFill>
                  <a:prstClr val="black"/>
                </a:solidFill>
                <a:latin typeface="Calibri"/>
              </a:endParaRPr>
            </a:p>
          </p:txBody>
        </p:sp>
        <p:cxnSp>
          <p:nvCxnSpPr>
            <p:cNvPr id="121" name="Straight Connector 120"/>
            <p:cNvCxnSpPr/>
            <p:nvPr/>
          </p:nvCxnSpPr>
          <p:spPr>
            <a:xfrm>
              <a:off x="381003" y="46482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1828800" y="41148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304803" y="4191000"/>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124" name="Rectangle 123"/>
            <p:cNvSpPr/>
            <p:nvPr/>
          </p:nvSpPr>
          <p:spPr>
            <a:xfrm rot="10800000" flipV="1">
              <a:off x="533395" y="34290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25" name="Straight Connector 124"/>
            <p:cNvCxnSpPr/>
            <p:nvPr/>
          </p:nvCxnSpPr>
          <p:spPr>
            <a:xfrm flipV="1">
              <a:off x="1752604" y="29718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533404" y="3428999"/>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127" name="Rectangle 126"/>
            <p:cNvSpPr/>
            <p:nvPr/>
          </p:nvSpPr>
          <p:spPr>
            <a:xfrm rot="10800000" flipV="1">
              <a:off x="457199" y="1219200"/>
              <a:ext cx="2819398" cy="2895602"/>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28" name="Straight Connector 127"/>
            <p:cNvCxnSpPr/>
            <p:nvPr/>
          </p:nvCxnSpPr>
          <p:spPr>
            <a:xfrm flipV="1">
              <a:off x="381010" y="4648200"/>
              <a:ext cx="2895588" cy="2"/>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304800" y="4191000"/>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130" name="Rectangle 129"/>
            <p:cNvSpPr/>
            <p:nvPr/>
          </p:nvSpPr>
          <p:spPr>
            <a:xfrm rot="10800000" flipV="1">
              <a:off x="533402" y="3429002"/>
              <a:ext cx="2666998"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131" name="Straight Connector 130"/>
            <p:cNvCxnSpPr/>
            <p:nvPr/>
          </p:nvCxnSpPr>
          <p:spPr>
            <a:xfrm flipV="1">
              <a:off x="1828798" y="3002282"/>
              <a:ext cx="2" cy="42672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533411" y="3429001"/>
              <a:ext cx="2666989" cy="5334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I/O</a:t>
              </a:r>
              <a:endParaRPr lang="en-US" sz="2800" b="1" i="1" dirty="0">
                <a:solidFill>
                  <a:prstClr val="black"/>
                </a:solidFill>
                <a:latin typeface="Calibri"/>
              </a:endParaRPr>
            </a:p>
          </p:txBody>
        </p:sp>
        <p:sp>
          <p:nvSpPr>
            <p:cNvPr id="134" name="Rectangle 133"/>
            <p:cNvSpPr/>
            <p:nvPr/>
          </p:nvSpPr>
          <p:spPr>
            <a:xfrm>
              <a:off x="533412" y="1295402"/>
              <a:ext cx="2666986"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 array</a:t>
              </a:r>
              <a:endParaRPr lang="en-US" sz="2800" b="1" i="1" dirty="0">
                <a:solidFill>
                  <a:prstClr val="black"/>
                </a:solidFill>
                <a:latin typeface="Calibri"/>
              </a:endParaRPr>
            </a:p>
          </p:txBody>
        </p:sp>
        <p:sp>
          <p:nvSpPr>
            <p:cNvPr id="136" name="Rectangle 135"/>
            <p:cNvSpPr/>
            <p:nvPr/>
          </p:nvSpPr>
          <p:spPr>
            <a:xfrm rot="10800000" flipV="1">
              <a:off x="533400" y="1524000"/>
              <a:ext cx="2438404"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7" name="Rectangle 136"/>
            <p:cNvSpPr/>
            <p:nvPr/>
          </p:nvSpPr>
          <p:spPr>
            <a:xfrm>
              <a:off x="533399" y="1524000"/>
              <a:ext cx="2438405" cy="609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ell array</a:t>
              </a:r>
              <a:endParaRPr lang="en-US" sz="2800" b="1" i="1">
                <a:solidFill>
                  <a:prstClr val="black"/>
                </a:solidFill>
                <a:latin typeface="Calibri"/>
              </a:endParaRPr>
            </a:p>
          </p:txBody>
        </p:sp>
        <p:sp>
          <p:nvSpPr>
            <p:cNvPr id="138" name="Rectangle 137"/>
            <p:cNvSpPr/>
            <p:nvPr/>
          </p:nvSpPr>
          <p:spPr>
            <a:xfrm rot="10800000" flipV="1">
              <a:off x="533411" y="15240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9" name="Rectangle 138"/>
            <p:cNvSpPr/>
            <p:nvPr/>
          </p:nvSpPr>
          <p:spPr>
            <a:xfrm rot="10800000" flipV="1">
              <a:off x="609612" y="14478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0" name="Rectangle 139"/>
            <p:cNvSpPr/>
            <p:nvPr/>
          </p:nvSpPr>
          <p:spPr>
            <a:xfrm rot="10800000" flipV="1">
              <a:off x="685812" y="13716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1" name="Rectangle 140"/>
            <p:cNvSpPr/>
            <p:nvPr/>
          </p:nvSpPr>
          <p:spPr>
            <a:xfrm rot="10800000" flipV="1">
              <a:off x="762012" y="12954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2" name="Rectangle 141"/>
            <p:cNvSpPr/>
            <p:nvPr/>
          </p:nvSpPr>
          <p:spPr>
            <a:xfrm>
              <a:off x="762011" y="1295400"/>
              <a:ext cx="243838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banks</a:t>
              </a:r>
              <a:endParaRPr lang="en-US" sz="2800" b="1" i="1" dirty="0">
                <a:solidFill>
                  <a:prstClr val="black"/>
                </a:solidFill>
                <a:latin typeface="Calibri"/>
              </a:endParaRPr>
            </a:p>
          </p:txBody>
        </p:sp>
        <p:sp>
          <p:nvSpPr>
            <p:cNvPr id="143" name="Rectangle 142"/>
            <p:cNvSpPr/>
            <p:nvPr/>
          </p:nvSpPr>
          <p:spPr>
            <a:xfrm rot="10800000" flipV="1">
              <a:off x="838213" y="1368746"/>
              <a:ext cx="2285982" cy="37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sp>
          <p:nvSpPr>
            <p:cNvPr id="144" name="Rectangle 143"/>
            <p:cNvSpPr/>
            <p:nvPr/>
          </p:nvSpPr>
          <p:spPr>
            <a:xfrm rot="10800000" flipV="1">
              <a:off x="838213" y="2273622"/>
              <a:ext cx="2285982" cy="41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5" name="Rectangle 144"/>
            <p:cNvSpPr/>
            <p:nvPr/>
          </p:nvSpPr>
          <p:spPr>
            <a:xfrm>
              <a:off x="838214" y="1359221"/>
              <a:ext cx="228598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sp>
          <p:nvSpPr>
            <p:cNvPr id="146" name="Rectangle 145"/>
            <p:cNvSpPr/>
            <p:nvPr/>
          </p:nvSpPr>
          <p:spPr>
            <a:xfrm rot="10800000" flipV="1">
              <a:off x="838213" y="1806896"/>
              <a:ext cx="2285982" cy="41147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47" name="Group 146"/>
          <p:cNvGrpSpPr/>
          <p:nvPr/>
        </p:nvGrpSpPr>
        <p:grpSpPr>
          <a:xfrm>
            <a:off x="3121147" y="762000"/>
            <a:ext cx="5413253" cy="2346009"/>
            <a:chOff x="2740159" y="762000"/>
            <a:chExt cx="5413253" cy="2346009"/>
          </a:xfrm>
        </p:grpSpPr>
        <p:grpSp>
          <p:nvGrpSpPr>
            <p:cNvPr id="148" name="Group 147"/>
            <p:cNvGrpSpPr/>
            <p:nvPr/>
          </p:nvGrpSpPr>
          <p:grpSpPr>
            <a:xfrm>
              <a:off x="2740159" y="762000"/>
              <a:ext cx="5413253" cy="2346009"/>
              <a:chOff x="2740147" y="762000"/>
              <a:chExt cx="5413253" cy="2346009"/>
            </a:xfrm>
          </p:grpSpPr>
          <p:sp>
            <p:nvSpPr>
              <p:cNvPr id="160" name="Rectangle 159"/>
              <p:cNvSpPr/>
              <p:nvPr/>
            </p:nvSpPr>
            <p:spPr>
              <a:xfrm rot="10800000" flipV="1">
                <a:off x="4762500" y="1150621"/>
                <a:ext cx="3390296" cy="195738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sp>
            <p:nvSpPr>
              <p:cNvPr id="163" name="Rectangle 162"/>
              <p:cNvSpPr/>
              <p:nvPr/>
            </p:nvSpPr>
            <p:spPr>
              <a:xfrm>
                <a:off x="4770138" y="762000"/>
                <a:ext cx="338326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cxnSp>
            <p:nvCxnSpPr>
              <p:cNvPr id="164" name="Straight Arrow Connector 163"/>
              <p:cNvCxnSpPr/>
              <p:nvPr/>
            </p:nvCxnSpPr>
            <p:spPr>
              <a:xfrm flipV="1">
                <a:off x="7802165" y="1218298"/>
                <a:ext cx="0" cy="14487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7344965"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V="1">
                <a:off x="6887765"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V="1">
                <a:off x="6430565"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597654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V="1">
                <a:off x="551934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H="1">
                <a:off x="5208721" y="14878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1" name="Oval 170"/>
              <p:cNvSpPr/>
              <p:nvPr/>
            </p:nvSpPr>
            <p:spPr>
              <a:xfrm>
                <a:off x="7624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71669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67097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62525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57953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5338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77" name="Straight Arrow Connector 176"/>
              <p:cNvCxnSpPr/>
              <p:nvPr/>
            </p:nvCxnSpPr>
            <p:spPr>
              <a:xfrm flipH="1">
                <a:off x="5208721" y="19450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8" name="Oval 177"/>
              <p:cNvSpPr/>
              <p:nvPr/>
            </p:nvSpPr>
            <p:spPr>
              <a:xfrm>
                <a:off x="7624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71669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67097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62525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2" name="Oval 181"/>
              <p:cNvSpPr/>
              <p:nvPr/>
            </p:nvSpPr>
            <p:spPr>
              <a:xfrm>
                <a:off x="57953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3" name="Oval 182"/>
              <p:cNvSpPr/>
              <p:nvPr/>
            </p:nvSpPr>
            <p:spPr>
              <a:xfrm>
                <a:off x="5338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84" name="Straight Arrow Connector 183"/>
              <p:cNvCxnSpPr/>
              <p:nvPr/>
            </p:nvCxnSpPr>
            <p:spPr>
              <a:xfrm flipH="1">
                <a:off x="5208721" y="24022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5" name="Oval 184"/>
              <p:cNvSpPr/>
              <p:nvPr/>
            </p:nvSpPr>
            <p:spPr>
              <a:xfrm>
                <a:off x="7624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6" name="Oval 185"/>
              <p:cNvSpPr/>
              <p:nvPr/>
            </p:nvSpPr>
            <p:spPr>
              <a:xfrm>
                <a:off x="71669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7" name="Oval 186"/>
              <p:cNvSpPr/>
              <p:nvPr/>
            </p:nvSpPr>
            <p:spPr>
              <a:xfrm>
                <a:off x="67097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8" name="Oval 187"/>
              <p:cNvSpPr/>
              <p:nvPr/>
            </p:nvSpPr>
            <p:spPr>
              <a:xfrm>
                <a:off x="62525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9" name="Oval 188"/>
              <p:cNvSpPr/>
              <p:nvPr/>
            </p:nvSpPr>
            <p:spPr>
              <a:xfrm>
                <a:off x="57953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0" name="Oval 189"/>
              <p:cNvSpPr/>
              <p:nvPr/>
            </p:nvSpPr>
            <p:spPr>
              <a:xfrm>
                <a:off x="5338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61" name="Straight Arrow Connector 160"/>
              <p:cNvCxnSpPr/>
              <p:nvPr/>
            </p:nvCxnSpPr>
            <p:spPr>
              <a:xfrm flipH="1">
                <a:off x="2743200" y="1150620"/>
                <a:ext cx="2019904" cy="653228"/>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H="1" flipV="1">
                <a:off x="2740147" y="2223236"/>
                <a:ext cx="2022957" cy="884772"/>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5333425" y="2667000"/>
              <a:ext cx="2651761" cy="365760"/>
              <a:chOff x="5333413" y="2667000"/>
              <a:chExt cx="2651761" cy="365760"/>
            </a:xfrm>
          </p:grpSpPr>
          <p:sp>
            <p:nvSpPr>
              <p:cNvPr id="154" name="Rectangle 153"/>
              <p:cNvSpPr/>
              <p:nvPr/>
            </p:nvSpPr>
            <p:spPr>
              <a:xfrm>
                <a:off x="71622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5" name="Rectangle 154"/>
              <p:cNvSpPr/>
              <p:nvPr/>
            </p:nvSpPr>
            <p:spPr>
              <a:xfrm>
                <a:off x="67050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6" name="Rectangle 155"/>
              <p:cNvSpPr/>
              <p:nvPr/>
            </p:nvSpPr>
            <p:spPr>
              <a:xfrm>
                <a:off x="62478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7" name="Rectangle 156"/>
              <p:cNvSpPr/>
              <p:nvPr/>
            </p:nvSpPr>
            <p:spPr>
              <a:xfrm>
                <a:off x="57906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8" name="Rectangle 157"/>
              <p:cNvSpPr/>
              <p:nvPr/>
            </p:nvSpPr>
            <p:spPr>
              <a:xfrm>
                <a:off x="5333413" y="2667000"/>
                <a:ext cx="372905"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9" name="Rectangle 158"/>
              <p:cNvSpPr/>
              <p:nvPr/>
            </p:nvSpPr>
            <p:spPr>
              <a:xfrm>
                <a:off x="76194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50" name="Group 149"/>
            <p:cNvGrpSpPr/>
            <p:nvPr/>
          </p:nvGrpSpPr>
          <p:grpSpPr>
            <a:xfrm>
              <a:off x="4842973" y="1295398"/>
              <a:ext cx="365760" cy="1280160"/>
              <a:chOff x="4842961" y="1304926"/>
              <a:chExt cx="365760" cy="1280160"/>
            </a:xfrm>
          </p:grpSpPr>
          <p:sp>
            <p:nvSpPr>
              <p:cNvPr id="151" name="Rectangle 150"/>
              <p:cNvSpPr/>
              <p:nvPr/>
            </p:nvSpPr>
            <p:spPr>
              <a:xfrm>
                <a:off x="4842961" y="13049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2" name="Rectangle 151"/>
              <p:cNvSpPr/>
              <p:nvPr/>
            </p:nvSpPr>
            <p:spPr>
              <a:xfrm>
                <a:off x="4842961" y="17621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3" name="Rectangle 152"/>
              <p:cNvSpPr/>
              <p:nvPr/>
            </p:nvSpPr>
            <p:spPr>
              <a:xfrm>
                <a:off x="4842961" y="22193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sp>
        <p:nvSpPr>
          <p:cNvPr id="2" name="Title 1"/>
          <p:cNvSpPr>
            <a:spLocks noGrp="1"/>
          </p:cNvSpPr>
          <p:nvPr>
            <p:ph type="title"/>
          </p:nvPr>
        </p:nvSpPr>
        <p:spPr>
          <a:xfrm>
            <a:off x="0" y="0"/>
            <a:ext cx="9067800" cy="838200"/>
          </a:xfrm>
        </p:spPr>
        <p:txBody>
          <a:bodyPr>
            <a:normAutofit/>
          </a:bodyPr>
          <a:lstStyle/>
          <a:p>
            <a:r>
              <a:rPr lang="en-US" dirty="0" smtClean="0"/>
              <a:t>   </a:t>
            </a:r>
            <a:r>
              <a:rPr lang="en-US" dirty="0"/>
              <a:t>What Causes the Long Latency?</a:t>
            </a:r>
          </a:p>
        </p:txBody>
      </p:sp>
      <p:sp>
        <p:nvSpPr>
          <p:cNvPr id="463" name="Rectangle 462"/>
          <p:cNvSpPr/>
          <p:nvPr/>
        </p:nvSpPr>
        <p:spPr>
          <a:xfrm>
            <a:off x="5715673" y="1303266"/>
            <a:ext cx="2659965"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465" name="Rectangle 464"/>
          <p:cNvSpPr/>
          <p:nvPr/>
        </p:nvSpPr>
        <p:spPr>
          <a:xfrm>
            <a:off x="838217" y="1804671"/>
            <a:ext cx="2285983" cy="411479"/>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466" name="Rectangle 465"/>
          <p:cNvSpPr/>
          <p:nvPr/>
        </p:nvSpPr>
        <p:spPr>
          <a:xfrm>
            <a:off x="1562106" y="1820548"/>
            <a:ext cx="838199" cy="379484"/>
          </a:xfrm>
          <a:prstGeom prst="rect">
            <a:avLst/>
          </a:prstGeom>
          <a:solidFill>
            <a:srgbClr val="FF0000"/>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rgbClr val="FFFFFF"/>
              </a:solidFill>
              <a:latin typeface="Calibri"/>
            </a:endParaRPr>
          </a:p>
        </p:txBody>
      </p:sp>
      <p:sp>
        <p:nvSpPr>
          <p:cNvPr id="87" name="TextBox 86"/>
          <p:cNvSpPr txBox="1"/>
          <p:nvPr/>
        </p:nvSpPr>
        <p:spPr>
          <a:xfrm>
            <a:off x="304800" y="5105400"/>
            <a:ext cx="8534400" cy="584776"/>
          </a:xfrm>
          <a:prstGeom prst="rect">
            <a:avLst/>
          </a:prstGeom>
          <a:noFill/>
        </p:spPr>
        <p:txBody>
          <a:bodyPr wrap="square" rtlCol="0">
            <a:spAutoFit/>
          </a:bodyPr>
          <a:lstStyle/>
          <a:p>
            <a:r>
              <a:rPr lang="en-US" sz="3200" i="1" dirty="0" smtClean="0">
                <a:solidFill>
                  <a:prstClr val="black"/>
                </a:solidFill>
                <a:latin typeface="Calibri"/>
              </a:rPr>
              <a:t>DRAM Latency = </a:t>
            </a:r>
            <a:r>
              <a:rPr lang="en-US" sz="3200" b="1" i="1" dirty="0" err="1" smtClean="0">
                <a:solidFill>
                  <a:srgbClr val="FF0000"/>
                </a:solidFill>
                <a:latin typeface="Calibri"/>
              </a:rPr>
              <a:t>Subarray</a:t>
            </a:r>
            <a:r>
              <a:rPr lang="en-US" sz="3200" b="1" i="1" dirty="0" smtClean="0">
                <a:solidFill>
                  <a:srgbClr val="FF0000"/>
                </a:solidFill>
                <a:latin typeface="Calibri"/>
              </a:rPr>
              <a:t> Latency</a:t>
            </a:r>
            <a:r>
              <a:rPr lang="en-US" sz="3200" i="1" dirty="0" smtClean="0">
                <a:solidFill>
                  <a:prstClr val="black"/>
                </a:solidFill>
                <a:latin typeface="Calibri"/>
              </a:rPr>
              <a:t> + I/O Latency</a:t>
            </a:r>
          </a:p>
        </p:txBody>
      </p:sp>
      <p:sp>
        <p:nvSpPr>
          <p:cNvPr id="88" name="TextBox 87"/>
          <p:cNvSpPr txBox="1"/>
          <p:nvPr/>
        </p:nvSpPr>
        <p:spPr>
          <a:xfrm>
            <a:off x="304800" y="5105400"/>
            <a:ext cx="8534400" cy="584775"/>
          </a:xfrm>
          <a:prstGeom prst="rect">
            <a:avLst/>
          </a:prstGeom>
          <a:noFill/>
        </p:spPr>
        <p:txBody>
          <a:bodyPr wrap="square" rtlCol="0">
            <a:spAutoFit/>
          </a:bodyPr>
          <a:lstStyle/>
          <a:p>
            <a:r>
              <a:rPr lang="en-US" sz="3200" i="1" dirty="0" smtClean="0">
                <a:solidFill>
                  <a:prstClr val="black"/>
                </a:solidFill>
                <a:latin typeface="Calibri"/>
              </a:rPr>
              <a:t>DRAM Latency = </a:t>
            </a:r>
            <a:r>
              <a:rPr lang="en-US" sz="3200" i="1" dirty="0" err="1" smtClean="0">
                <a:solidFill>
                  <a:prstClr val="black"/>
                </a:solidFill>
                <a:latin typeface="Calibri"/>
              </a:rPr>
              <a:t>Subarray</a:t>
            </a:r>
            <a:r>
              <a:rPr lang="en-US" sz="3200" i="1" dirty="0" smtClean="0">
                <a:solidFill>
                  <a:prstClr val="black"/>
                </a:solidFill>
                <a:latin typeface="Calibri"/>
              </a:rPr>
              <a:t> Latency + </a:t>
            </a:r>
            <a:r>
              <a:rPr lang="en-US" sz="3200" i="1" dirty="0">
                <a:solidFill>
                  <a:prstClr val="black"/>
                </a:solidFill>
                <a:latin typeface="Calibri"/>
              </a:rPr>
              <a:t>I/</a:t>
            </a:r>
            <a:r>
              <a:rPr lang="en-US" sz="3200" i="1" dirty="0" smtClean="0">
                <a:solidFill>
                  <a:prstClr val="black"/>
                </a:solidFill>
                <a:latin typeface="Calibri"/>
              </a:rPr>
              <a:t>O Latency</a:t>
            </a:r>
          </a:p>
        </p:txBody>
      </p:sp>
      <p:grpSp>
        <p:nvGrpSpPr>
          <p:cNvPr id="89" name="Group 88"/>
          <p:cNvGrpSpPr/>
          <p:nvPr/>
        </p:nvGrpSpPr>
        <p:grpSpPr>
          <a:xfrm>
            <a:off x="3048000" y="5029200"/>
            <a:ext cx="5562600" cy="1676400"/>
            <a:chOff x="2895600" y="4724400"/>
            <a:chExt cx="5562600" cy="1676400"/>
          </a:xfrm>
        </p:grpSpPr>
        <p:sp>
          <p:nvSpPr>
            <p:cNvPr id="90" name="Oval 89"/>
            <p:cNvSpPr/>
            <p:nvPr/>
          </p:nvSpPr>
          <p:spPr>
            <a:xfrm>
              <a:off x="2895600" y="4724400"/>
              <a:ext cx="32004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91" name="Straight Arrow Connector 90"/>
            <p:cNvCxnSpPr/>
            <p:nvPr/>
          </p:nvCxnSpPr>
          <p:spPr>
            <a:xfrm>
              <a:off x="4503440" y="6019800"/>
              <a:ext cx="830560" cy="0"/>
            </a:xfrm>
            <a:prstGeom prst="straightConnector1">
              <a:avLst/>
            </a:prstGeom>
            <a:ln w="76200" cap="rnd">
              <a:solidFill>
                <a:srgbClr val="FF000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90" idx="4"/>
            </p:cNvCxnSpPr>
            <p:nvPr/>
          </p:nvCxnSpPr>
          <p:spPr>
            <a:xfrm flipV="1">
              <a:off x="4495795" y="5562600"/>
              <a:ext cx="5" cy="457200"/>
            </a:xfrm>
            <a:prstGeom prst="line">
              <a:avLst/>
            </a:prstGeom>
            <a:ln w="76200" cap="rnd">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5486400" y="5692914"/>
              <a:ext cx="2971800" cy="707886"/>
            </a:xfrm>
            <a:prstGeom prst="rect">
              <a:avLst/>
            </a:prstGeom>
            <a:noFill/>
          </p:spPr>
          <p:txBody>
            <a:bodyPr wrap="square" rtlCol="0">
              <a:spAutoFit/>
            </a:bodyPr>
            <a:lstStyle/>
            <a:p>
              <a:r>
                <a:rPr lang="en-US" sz="4000" b="1" i="1" smtClean="0">
                  <a:solidFill>
                    <a:srgbClr val="FF0000"/>
                  </a:solidFill>
                  <a:latin typeface="Calibri"/>
                </a:rPr>
                <a:t>Dominant</a:t>
              </a:r>
            </a:p>
          </p:txBody>
        </p:sp>
      </p:grpSp>
      <p:sp>
        <p:nvSpPr>
          <p:cNvPr id="94" name="Left Arrow 93"/>
          <p:cNvSpPr/>
          <p:nvPr/>
        </p:nvSpPr>
        <p:spPr>
          <a:xfrm rot="16200000">
            <a:off x="3055144" y="1745458"/>
            <a:ext cx="1676399"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algn="ctr"/>
            <a:r>
              <a:rPr lang="en-US" sz="2600" b="1" dirty="0" err="1" smtClean="0">
                <a:solidFill>
                  <a:prstClr val="white"/>
                </a:solidFill>
                <a:latin typeface="Calibri"/>
              </a:rPr>
              <a:t>Subarray</a:t>
            </a:r>
            <a:endParaRPr lang="en-US" sz="2600" b="1" dirty="0">
              <a:solidFill>
                <a:prstClr val="white"/>
              </a:solidFill>
              <a:latin typeface="Calibri"/>
            </a:endParaRPr>
          </a:p>
        </p:txBody>
      </p:sp>
      <p:sp>
        <p:nvSpPr>
          <p:cNvPr id="95" name="Left Arrow 94"/>
          <p:cNvSpPr/>
          <p:nvPr/>
        </p:nvSpPr>
        <p:spPr>
          <a:xfrm rot="16200000">
            <a:off x="3223418" y="3285333"/>
            <a:ext cx="133985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algn="ctr"/>
            <a:r>
              <a:rPr lang="en-US" sz="2600" b="1" dirty="0" smtClean="0">
                <a:solidFill>
                  <a:prstClr val="white"/>
                </a:solidFill>
                <a:latin typeface="Calibri"/>
              </a:rPr>
              <a:t>I/O</a:t>
            </a:r>
            <a:endParaRPr lang="en-US" sz="2600" b="1" dirty="0">
              <a:solidFill>
                <a:prstClr val="white"/>
              </a:solidFill>
              <a:latin typeface="Calibri"/>
            </a:endParaRPr>
          </a:p>
        </p:txBody>
      </p:sp>
      <p:grpSp>
        <p:nvGrpSpPr>
          <p:cNvPr id="12" name="Group 11"/>
          <p:cNvGrpSpPr/>
          <p:nvPr/>
        </p:nvGrpSpPr>
        <p:grpSpPr>
          <a:xfrm>
            <a:off x="4544836" y="1444752"/>
            <a:ext cx="670559" cy="1666473"/>
            <a:chOff x="4544836" y="1441214"/>
            <a:chExt cx="670559" cy="2107471"/>
          </a:xfrm>
        </p:grpSpPr>
        <p:cxnSp>
          <p:nvCxnSpPr>
            <p:cNvPr id="96" name="Straight Arrow Connector 95"/>
            <p:cNvCxnSpPr/>
            <p:nvPr/>
          </p:nvCxnSpPr>
          <p:spPr>
            <a:xfrm flipV="1">
              <a:off x="4932531" y="1491496"/>
              <a:ext cx="0" cy="195796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4933368" y="1491492"/>
              <a:ext cx="282027" cy="1"/>
            </a:xfrm>
            <a:prstGeom prst="straightConnector1">
              <a:avLst/>
            </a:prstGeom>
            <a:ln w="25400" cap="rnd">
              <a:solidFill>
                <a:schemeClr val="tx1"/>
              </a:solidFill>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rot="16200000">
              <a:off x="3681602" y="2304448"/>
              <a:ext cx="2107471" cy="38100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a:t>
              </a:r>
              <a:r>
                <a:rPr lang="en-US" sz="2800" b="1" i="1" dirty="0" err="1" smtClean="0">
                  <a:solidFill>
                    <a:prstClr val="black"/>
                  </a:solidFill>
                  <a:latin typeface="Calibri"/>
                </a:rPr>
                <a:t>addr</a:t>
              </a:r>
              <a:r>
                <a:rPr lang="en-US" sz="2800" b="1" i="1" dirty="0" smtClean="0">
                  <a:solidFill>
                    <a:prstClr val="black"/>
                  </a:solidFill>
                  <a:latin typeface="Calibri"/>
                </a:rPr>
                <a:t>.</a:t>
              </a:r>
              <a:endParaRPr lang="en-US" sz="2800" b="1" i="1" dirty="0">
                <a:solidFill>
                  <a:prstClr val="black"/>
                </a:solidFill>
                <a:latin typeface="Calibri"/>
              </a:endParaRPr>
            </a:p>
          </p:txBody>
        </p:sp>
      </p:grpSp>
      <p:sp>
        <p:nvSpPr>
          <p:cNvPr id="113" name="Rectangle 112"/>
          <p:cNvSpPr/>
          <p:nvPr/>
        </p:nvSpPr>
        <p:spPr>
          <a:xfrm>
            <a:off x="3267074" y="657220"/>
            <a:ext cx="2070327"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cxnSp>
        <p:nvCxnSpPr>
          <p:cNvPr id="114" name="Straight Arrow Connector 113"/>
          <p:cNvCxnSpPr/>
          <p:nvPr/>
        </p:nvCxnSpPr>
        <p:spPr>
          <a:xfrm flipH="1" flipV="1">
            <a:off x="5151138" y="987553"/>
            <a:ext cx="270944" cy="518161"/>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rot="16200000">
            <a:off x="7512189" y="1593712"/>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sense amplifier</a:t>
            </a:r>
            <a:endParaRPr lang="en-US" sz="2800" b="1" i="1" dirty="0">
              <a:solidFill>
                <a:prstClr val="black"/>
              </a:solidFill>
              <a:latin typeface="Calibri"/>
            </a:endParaRPr>
          </a:p>
        </p:txBody>
      </p:sp>
      <p:cxnSp>
        <p:nvCxnSpPr>
          <p:cNvPr id="133" name="Straight Arrow Connector 132"/>
          <p:cNvCxnSpPr/>
          <p:nvPr/>
        </p:nvCxnSpPr>
        <p:spPr>
          <a:xfrm>
            <a:off x="8183165" y="2848745"/>
            <a:ext cx="579835"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4572000" y="3032760"/>
            <a:ext cx="3794173" cy="1515682"/>
            <a:chOff x="4572000" y="3032760"/>
            <a:chExt cx="3794173" cy="1515682"/>
          </a:xfrm>
        </p:grpSpPr>
        <p:grpSp>
          <p:nvGrpSpPr>
            <p:cNvPr id="19" name="Group 18"/>
            <p:cNvGrpSpPr/>
            <p:nvPr/>
          </p:nvGrpSpPr>
          <p:grpSpPr>
            <a:xfrm>
              <a:off x="4572000" y="3032760"/>
              <a:ext cx="3794173" cy="1351786"/>
              <a:chOff x="4572000" y="3032760"/>
              <a:chExt cx="3794173" cy="1351786"/>
            </a:xfrm>
          </p:grpSpPr>
          <p:cxnSp>
            <p:nvCxnSpPr>
              <p:cNvPr id="102" name="Straight Arrow Connector 101"/>
              <p:cNvCxnSpPr>
                <a:endCxn id="158" idx="2"/>
              </p:cNvCxnSpPr>
              <p:nvPr/>
            </p:nvCxnSpPr>
            <p:spPr>
              <a:xfrm flipV="1">
                <a:off x="5900865" y="3032760"/>
                <a:ext cx="1" cy="3931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endCxn id="157" idx="2"/>
              </p:cNvCxnSpPr>
              <p:nvPr/>
            </p:nvCxnSpPr>
            <p:spPr>
              <a:xfrm flipH="1" flipV="1">
                <a:off x="6354494" y="3032760"/>
                <a:ext cx="4763" cy="39624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156" idx="2"/>
              </p:cNvCxnSpPr>
              <p:nvPr/>
            </p:nvCxnSpPr>
            <p:spPr>
              <a:xfrm flipH="1" flipV="1">
                <a:off x="6811694" y="3032760"/>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7264131" y="3037613"/>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flipV="1">
                <a:off x="7723712" y="3034093"/>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H="1" flipV="1">
                <a:off x="8183294" y="3037613"/>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 name="Trapezoid 3"/>
              <p:cNvSpPr/>
              <p:nvPr/>
            </p:nvSpPr>
            <p:spPr>
              <a:xfrm rot="10800000">
                <a:off x="5714999" y="3425954"/>
                <a:ext cx="2651174" cy="384046"/>
              </a:xfrm>
              <a:prstGeom prst="trapezoid">
                <a:avLst>
                  <a:gd name="adj" fmla="val 8142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7" name="Rectangle 116"/>
              <p:cNvSpPr/>
              <p:nvPr/>
            </p:nvSpPr>
            <p:spPr>
              <a:xfrm>
                <a:off x="6019801" y="3425952"/>
                <a:ext cx="2057399" cy="32372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mux</a:t>
                </a:r>
                <a:endParaRPr lang="en-US" sz="2800" b="1" i="1" dirty="0">
                  <a:solidFill>
                    <a:prstClr val="black"/>
                  </a:solidFill>
                  <a:latin typeface="Calibri"/>
                </a:endParaRPr>
              </a:p>
            </p:txBody>
          </p:sp>
          <p:grpSp>
            <p:nvGrpSpPr>
              <p:cNvPr id="18" name="Group 17"/>
              <p:cNvGrpSpPr/>
              <p:nvPr/>
            </p:nvGrpSpPr>
            <p:grpSpPr>
              <a:xfrm>
                <a:off x="4572000" y="3657599"/>
                <a:ext cx="1319811" cy="726947"/>
                <a:chOff x="4572000" y="3657599"/>
                <a:chExt cx="1319811" cy="726947"/>
              </a:xfrm>
            </p:grpSpPr>
            <p:sp>
              <p:nvSpPr>
                <p:cNvPr id="108" name="Rectangle 107"/>
                <p:cNvSpPr/>
                <p:nvPr/>
              </p:nvSpPr>
              <p:spPr>
                <a:xfrm>
                  <a:off x="4572000" y="3657600"/>
                  <a:ext cx="131981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prstClr val="black"/>
                      </a:solidFill>
                      <a:latin typeface="Calibri"/>
                    </a:rPr>
                    <a:t>column</a:t>
                  </a:r>
                  <a:endParaRPr lang="en-US" sz="2800" b="1" i="1" dirty="0">
                    <a:solidFill>
                      <a:prstClr val="black"/>
                    </a:solidFill>
                    <a:latin typeface="Calibri"/>
                  </a:endParaRPr>
                </a:p>
              </p:txBody>
            </p:sp>
            <p:cxnSp>
              <p:nvCxnSpPr>
                <p:cNvPr id="135" name="Straight Arrow Connector 134"/>
                <p:cNvCxnSpPr/>
                <p:nvPr/>
              </p:nvCxnSpPr>
              <p:spPr>
                <a:xfrm flipH="1">
                  <a:off x="4648195" y="3657599"/>
                  <a:ext cx="1219207" cy="0"/>
                </a:xfrm>
                <a:prstGeom prst="straightConnector1">
                  <a:avLst/>
                </a:prstGeom>
                <a:ln w="25400" cap="rnd">
                  <a:solidFill>
                    <a:schemeClr val="tx1"/>
                  </a:solidFill>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4572001" y="4003544"/>
                  <a:ext cx="131981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err="1" smtClean="0">
                      <a:solidFill>
                        <a:prstClr val="black"/>
                      </a:solidFill>
                      <a:latin typeface="Calibri"/>
                    </a:rPr>
                    <a:t>addr</a:t>
                  </a:r>
                  <a:r>
                    <a:rPr lang="en-US" sz="2800" b="1" i="1" dirty="0" smtClean="0">
                      <a:solidFill>
                        <a:prstClr val="black"/>
                      </a:solidFill>
                      <a:latin typeface="Calibri"/>
                    </a:rPr>
                    <a:t>.</a:t>
                  </a:r>
                  <a:endParaRPr lang="en-US" sz="2800" b="1" i="1" dirty="0">
                    <a:solidFill>
                      <a:prstClr val="black"/>
                    </a:solidFill>
                    <a:latin typeface="Calibri"/>
                  </a:endParaRPr>
                </a:p>
              </p:txBody>
            </p:sp>
          </p:grpSp>
        </p:grpSp>
        <p:cxnSp>
          <p:nvCxnSpPr>
            <p:cNvPr id="109" name="Straight Arrow Connector 108"/>
            <p:cNvCxnSpPr>
              <a:endCxn id="4" idx="0"/>
            </p:cNvCxnSpPr>
            <p:nvPr/>
          </p:nvCxnSpPr>
          <p:spPr>
            <a:xfrm flipH="1" flipV="1">
              <a:off x="7040586" y="3810000"/>
              <a:ext cx="2535" cy="38919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flipV="1">
              <a:off x="7040585" y="4159250"/>
              <a:ext cx="3177" cy="389192"/>
            </a:xfrm>
            <a:prstGeom prst="straightConnector1">
              <a:avLst/>
            </a:prstGeom>
            <a:ln w="254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461" name="Rectangle 460"/>
          <p:cNvSpPr/>
          <p:nvPr/>
        </p:nvSpPr>
        <p:spPr>
          <a:xfrm>
            <a:off x="6627583" y="1301750"/>
            <a:ext cx="838199" cy="379484"/>
          </a:xfrm>
          <a:prstGeom prst="rect">
            <a:avLst/>
          </a:prstGeom>
          <a:solidFill>
            <a:srgbClr val="FF0000"/>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rgbClr val="FFFFFF"/>
              </a:solidFill>
              <a:latin typeface="Calibri"/>
            </a:endParaRPr>
          </a:p>
        </p:txBody>
      </p:sp>
    </p:spTree>
    <p:extLst>
      <p:ext uri="{BB962C8B-B14F-4D97-AF65-F5344CB8AC3E}">
        <p14:creationId xmlns:p14="http://schemas.microsoft.com/office/powerpoint/2010/main" val="3777703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3"/>
                                        </p:tgtEl>
                                        <p:attrNameLst>
                                          <p:attrName>style.visibility</p:attrName>
                                        </p:attrNameLst>
                                      </p:cBhvr>
                                      <p:to>
                                        <p:strVal val="visible"/>
                                      </p:to>
                                    </p:set>
                                    <p:animEffect transition="in" filter="fade">
                                      <p:cBhvr>
                                        <p:cTn id="15" dur="500"/>
                                        <p:tgtEl>
                                          <p:spTgt spid="46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1" nodeType="clickEffect">
                                  <p:stCondLst>
                                    <p:cond delay="0"/>
                                  </p:stCondLst>
                                  <p:childTnLst>
                                    <p:animMotion origin="layout" path="M -2.77778E-6 2.22222E-6 L -2.77778E-6 0.19768 " pathEditMode="relative" rAng="0" ptsTypes="AA">
                                      <p:cBhvr>
                                        <p:cTn id="19" dur="2000" fill="hold"/>
                                        <p:tgtEl>
                                          <p:spTgt spid="461"/>
                                        </p:tgtEl>
                                        <p:attrNameLst>
                                          <p:attrName>ppt_x</p:attrName>
                                          <p:attrName>ppt_y</p:attrName>
                                        </p:attrNameLst>
                                      </p:cBhvr>
                                      <p:rCtr x="0" y="9884"/>
                                    </p:animMotion>
                                  </p:childTnLst>
                                </p:cTn>
                              </p:par>
                              <p:par>
                                <p:cTn id="20" presetID="42" presetClass="path" presetSubtype="0" accel="50000" decel="50000" fill="hold" grpId="1" nodeType="withEffect">
                                  <p:stCondLst>
                                    <p:cond delay="0"/>
                                  </p:stCondLst>
                                  <p:childTnLst>
                                    <p:animMotion origin="layout" path="M 8.33333E-7 2.22222E-6 L 0.00017 0.19745 " pathEditMode="relative" rAng="0" ptsTypes="AA">
                                      <p:cBhvr>
                                        <p:cTn id="21" dur="2000" fill="hold"/>
                                        <p:tgtEl>
                                          <p:spTgt spid="463"/>
                                        </p:tgtEl>
                                        <p:attrNameLst>
                                          <p:attrName>ppt_x</p:attrName>
                                          <p:attrName>ppt_y</p:attrName>
                                        </p:attrNameLst>
                                      </p:cBhvr>
                                      <p:rCtr x="0" y="9861"/>
                                    </p:animMotion>
                                  </p:childTnLst>
                                </p:cTn>
                              </p:par>
                              <p:par>
                                <p:cTn id="22" presetID="10" presetClass="entr" presetSubtype="0" fill="hold" grpId="0" nodeType="withEffect">
                                  <p:stCondLst>
                                    <p:cond delay="0"/>
                                  </p:stCondLst>
                                  <p:childTnLst>
                                    <p:set>
                                      <p:cBhvr>
                                        <p:cTn id="23" dur="1" fill="hold">
                                          <p:stCondLst>
                                            <p:cond delay="0"/>
                                          </p:stCondLst>
                                        </p:cTn>
                                        <p:tgtEl>
                                          <p:spTgt spid="465"/>
                                        </p:tgtEl>
                                        <p:attrNameLst>
                                          <p:attrName>style.visibility</p:attrName>
                                        </p:attrNameLst>
                                      </p:cBhvr>
                                      <p:to>
                                        <p:strVal val="visible"/>
                                      </p:to>
                                    </p:set>
                                    <p:animEffect transition="in" filter="fade">
                                      <p:cBhvr>
                                        <p:cTn id="24" dur="2000"/>
                                        <p:tgtEl>
                                          <p:spTgt spid="46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6"/>
                                        </p:tgtEl>
                                        <p:attrNameLst>
                                          <p:attrName>style.visibility</p:attrName>
                                        </p:attrNameLst>
                                      </p:cBhvr>
                                      <p:to>
                                        <p:strVal val="visible"/>
                                      </p:to>
                                    </p:set>
                                    <p:animEffect transition="in" filter="fade">
                                      <p:cBhvr>
                                        <p:cTn id="27" dur="2000"/>
                                        <p:tgtEl>
                                          <p:spTgt spid="46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0" presetClass="path" presetSubtype="0" accel="50000" decel="50000" fill="hold" grpId="1" nodeType="clickEffect">
                                  <p:stCondLst>
                                    <p:cond delay="0"/>
                                  </p:stCondLst>
                                  <p:childTnLst>
                                    <p:animMotion origin="layout" path="M 5E-6 3.33333E-6 L 5E-6 0.19305 C 5E-6 0.27963 -0.07362 0.38611 -0.13316 0.38611 L -0.26598 0.38611 " pathEditMode="relative" rAng="5400000" ptsTypes="FfFF">
                                      <p:cBhvr>
                                        <p:cTn id="39" dur="2000" fill="hold"/>
                                        <p:tgtEl>
                                          <p:spTgt spid="466"/>
                                        </p:tgtEl>
                                        <p:attrNameLst>
                                          <p:attrName>ppt_x</p:attrName>
                                          <p:attrName>ppt_y</p:attrName>
                                        </p:attrNameLst>
                                      </p:cBhvr>
                                      <p:rCtr x="-13299" y="19306"/>
                                    </p:animMotion>
                                  </p:childTnLst>
                                </p:cTn>
                              </p:par>
                              <p:par>
                                <p:cTn id="40" presetID="42" presetClass="path" presetSubtype="0" accel="50000" decel="50000" fill="hold" grpId="3" nodeType="withEffect">
                                  <p:stCondLst>
                                    <p:cond delay="0"/>
                                  </p:stCondLst>
                                  <p:childTnLst>
                                    <p:animMotion origin="layout" path="M 2.77778E-7 0.19792 L 2.77778E-7 0.46181 " pathEditMode="relative" rAng="0" ptsTypes="AA">
                                      <p:cBhvr>
                                        <p:cTn id="41" dur="1400" fill="hold"/>
                                        <p:tgtEl>
                                          <p:spTgt spid="461"/>
                                        </p:tgtEl>
                                        <p:attrNameLst>
                                          <p:attrName>ppt_x</p:attrName>
                                          <p:attrName>ppt_y</p:attrName>
                                        </p:attrNameLst>
                                      </p:cBhvr>
                                      <p:rCtr x="0" y="13194"/>
                                    </p:animMotion>
                                  </p:childTnLst>
                                </p:cTn>
                              </p:par>
                              <p:par>
                                <p:cTn id="42" presetID="10" presetClass="exit" presetSubtype="0" fill="hold" grpId="2" nodeType="withEffect">
                                  <p:stCondLst>
                                    <p:cond delay="900"/>
                                  </p:stCondLst>
                                  <p:childTnLst>
                                    <p:animEffect transition="out" filter="fade">
                                      <p:cBhvr>
                                        <p:cTn id="43" dur="1000"/>
                                        <p:tgtEl>
                                          <p:spTgt spid="461"/>
                                        </p:tgtEl>
                                      </p:cBhvr>
                                    </p:animEffect>
                                    <p:set>
                                      <p:cBhvr>
                                        <p:cTn id="44" dur="1" fill="hold">
                                          <p:stCondLst>
                                            <p:cond delay="999"/>
                                          </p:stCondLst>
                                        </p:cTn>
                                        <p:tgtEl>
                                          <p:spTgt spid="461"/>
                                        </p:tgtEl>
                                        <p:attrNameLst>
                                          <p:attrName>style.visibility</p:attrName>
                                        </p:attrNameLst>
                                      </p:cBhvr>
                                      <p:to>
                                        <p:strVal val="hidden"/>
                                      </p:to>
                                    </p:set>
                                  </p:childTnLst>
                                </p:cTn>
                              </p:par>
                            </p:childTnLst>
                          </p:cTn>
                        </p:par>
                        <p:par>
                          <p:cTn id="45" fill="hold">
                            <p:stCondLst>
                              <p:cond delay="2000"/>
                            </p:stCondLst>
                            <p:childTnLst>
                              <p:par>
                                <p:cTn id="46" presetID="10" presetClass="exit" presetSubtype="0" fill="hold" grpId="2" nodeType="afterEffect">
                                  <p:stCondLst>
                                    <p:cond delay="0"/>
                                  </p:stCondLst>
                                  <p:childTnLst>
                                    <p:animEffect transition="out" filter="fade">
                                      <p:cBhvr>
                                        <p:cTn id="47" dur="500"/>
                                        <p:tgtEl>
                                          <p:spTgt spid="463"/>
                                        </p:tgtEl>
                                      </p:cBhvr>
                                    </p:animEffect>
                                    <p:set>
                                      <p:cBhvr>
                                        <p:cTn id="48" dur="1" fill="hold">
                                          <p:stCondLst>
                                            <p:cond delay="499"/>
                                          </p:stCondLst>
                                        </p:cTn>
                                        <p:tgtEl>
                                          <p:spTgt spid="463"/>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465"/>
                                        </p:tgtEl>
                                      </p:cBhvr>
                                    </p:animEffect>
                                    <p:set>
                                      <p:cBhvr>
                                        <p:cTn id="51" dur="1" fill="hold">
                                          <p:stCondLst>
                                            <p:cond delay="499"/>
                                          </p:stCondLst>
                                        </p:cTn>
                                        <p:tgtEl>
                                          <p:spTgt spid="46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9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88"/>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8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animBg="1"/>
      <p:bldP spid="463" grpId="1" animBg="1"/>
      <p:bldP spid="463" grpId="2" animBg="1"/>
      <p:bldP spid="465" grpId="0" animBg="1"/>
      <p:bldP spid="465" grpId="1" animBg="1"/>
      <p:bldP spid="466" grpId="0" animBg="1"/>
      <p:bldP spid="466" grpId="1" animBg="1"/>
      <p:bldP spid="87" grpId="0"/>
      <p:bldP spid="88" grpId="0"/>
      <p:bldP spid="88" grpId="1"/>
      <p:bldP spid="94" grpId="0" animBg="1"/>
      <p:bldP spid="95" grpId="0" animBg="1"/>
      <p:bldP spid="461" grpId="0" animBg="1"/>
      <p:bldP spid="461" grpId="1" animBg="1"/>
      <p:bldP spid="461" grpId="2" animBg="1"/>
      <p:bldP spid="461" grpId="3"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Why is the </a:t>
            </a:r>
            <a:r>
              <a:rPr lang="en-US" dirty="0" err="1" smtClean="0"/>
              <a:t>Subarray</a:t>
            </a:r>
            <a:r>
              <a:rPr lang="en-US" dirty="0" smtClean="0"/>
              <a:t> </a:t>
            </a:r>
            <a:r>
              <a:rPr lang="en-US" dirty="0"/>
              <a:t>S</a:t>
            </a:r>
            <a:r>
              <a:rPr lang="en-US" dirty="0" smtClean="0"/>
              <a:t>o Slow?</a:t>
            </a:r>
            <a:endParaRPr lang="en-US" dirty="0"/>
          </a:p>
        </p:txBody>
      </p:sp>
      <p:sp>
        <p:nvSpPr>
          <p:cNvPr id="97" name="Rectangle 96"/>
          <p:cNvSpPr/>
          <p:nvPr/>
        </p:nvSpPr>
        <p:spPr>
          <a:xfrm>
            <a:off x="533400" y="990598"/>
            <a:ext cx="3309853"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smtClean="0">
                <a:solidFill>
                  <a:prstClr val="black"/>
                </a:solidFill>
                <a:latin typeface="Calibri"/>
              </a:rPr>
              <a:t>Subarray</a:t>
            </a:r>
            <a:endParaRPr lang="en-US" sz="3200" b="1" i="1" dirty="0">
              <a:solidFill>
                <a:prstClr val="black"/>
              </a:solidFill>
              <a:latin typeface="Calibri"/>
            </a:endParaRPr>
          </a:p>
        </p:txBody>
      </p:sp>
      <p:grpSp>
        <p:nvGrpSpPr>
          <p:cNvPr id="243" name="Group 242"/>
          <p:cNvGrpSpPr/>
          <p:nvPr/>
        </p:nvGrpSpPr>
        <p:grpSpPr>
          <a:xfrm>
            <a:off x="281942" y="1600204"/>
            <a:ext cx="3451858" cy="3200400"/>
            <a:chOff x="281942" y="1828802"/>
            <a:chExt cx="3451858" cy="3200400"/>
          </a:xfrm>
        </p:grpSpPr>
        <p:sp>
          <p:nvSpPr>
            <p:cNvPr id="200" name="Rectangle 199"/>
            <p:cNvSpPr/>
            <p:nvPr/>
          </p:nvSpPr>
          <p:spPr>
            <a:xfrm>
              <a:off x="30583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1" name="Straight Arrow Connector 200"/>
            <p:cNvCxnSpPr>
              <a:stCxn id="200" idx="0"/>
            </p:cNvCxnSpPr>
            <p:nvPr/>
          </p:nvCxnSpPr>
          <p:spPr>
            <a:xfrm flipV="1">
              <a:off x="32412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26011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4" name="Straight Arrow Connector 203"/>
            <p:cNvCxnSpPr>
              <a:stCxn id="203" idx="0"/>
            </p:cNvCxnSpPr>
            <p:nvPr/>
          </p:nvCxnSpPr>
          <p:spPr>
            <a:xfrm flipV="1">
              <a:off x="27840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21439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7" name="Straight Arrow Connector 206"/>
            <p:cNvCxnSpPr>
              <a:stCxn id="206" idx="0"/>
            </p:cNvCxnSpPr>
            <p:nvPr/>
          </p:nvCxnSpPr>
          <p:spPr>
            <a:xfrm flipV="1">
              <a:off x="23268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9" name="Rectangle 208"/>
            <p:cNvSpPr/>
            <p:nvPr/>
          </p:nvSpPr>
          <p:spPr>
            <a:xfrm>
              <a:off x="16867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0" name="Straight Arrow Connector 209"/>
            <p:cNvCxnSpPr>
              <a:stCxn id="209" idx="0"/>
            </p:cNvCxnSpPr>
            <p:nvPr/>
          </p:nvCxnSpPr>
          <p:spPr>
            <a:xfrm flipV="1">
              <a:off x="18696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2" name="Rectangle 211"/>
            <p:cNvSpPr/>
            <p:nvPr/>
          </p:nvSpPr>
          <p:spPr>
            <a:xfrm>
              <a:off x="12295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3" name="Straight Arrow Connector 212"/>
            <p:cNvCxnSpPr>
              <a:stCxn id="212" idx="0"/>
            </p:cNvCxnSpPr>
            <p:nvPr/>
          </p:nvCxnSpPr>
          <p:spPr>
            <a:xfrm flipV="1">
              <a:off x="14124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endCxn id="216" idx="3"/>
            </p:cNvCxnSpPr>
            <p:nvPr/>
          </p:nvCxnSpPr>
          <p:spPr>
            <a:xfrm flipH="1">
              <a:off x="1104900" y="20992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739140" y="19163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4" name="Oval 243"/>
            <p:cNvSpPr/>
            <p:nvPr/>
          </p:nvSpPr>
          <p:spPr>
            <a:xfrm>
              <a:off x="30631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5" name="Oval 244"/>
            <p:cNvSpPr/>
            <p:nvPr/>
          </p:nvSpPr>
          <p:spPr>
            <a:xfrm>
              <a:off x="26059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21487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16915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12343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0" name="Straight Arrow Connector 249"/>
            <p:cNvCxnSpPr>
              <a:endCxn id="251" idx="3"/>
            </p:cNvCxnSpPr>
            <p:nvPr/>
          </p:nvCxnSpPr>
          <p:spPr>
            <a:xfrm flipH="1">
              <a:off x="1104900" y="25564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1" name="Rectangle 250"/>
            <p:cNvSpPr/>
            <p:nvPr/>
          </p:nvSpPr>
          <p:spPr>
            <a:xfrm>
              <a:off x="739140" y="23735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0631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26059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1487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16915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12343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8" name="Straight Arrow Connector 257"/>
            <p:cNvCxnSpPr>
              <a:endCxn id="259" idx="3"/>
            </p:cNvCxnSpPr>
            <p:nvPr/>
          </p:nvCxnSpPr>
          <p:spPr>
            <a:xfrm flipH="1">
              <a:off x="1104900" y="30136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9" name="Rectangle 258"/>
            <p:cNvSpPr/>
            <p:nvPr/>
          </p:nvSpPr>
          <p:spPr>
            <a:xfrm>
              <a:off x="739140" y="28307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1" name="Oval 260"/>
            <p:cNvSpPr/>
            <p:nvPr/>
          </p:nvSpPr>
          <p:spPr>
            <a:xfrm>
              <a:off x="30631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2" name="Oval 261"/>
            <p:cNvSpPr/>
            <p:nvPr/>
          </p:nvSpPr>
          <p:spPr>
            <a:xfrm>
              <a:off x="26059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21487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16915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12343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6" name="Straight Arrow Connector 265"/>
            <p:cNvCxnSpPr>
              <a:endCxn id="267" idx="3"/>
            </p:cNvCxnSpPr>
            <p:nvPr/>
          </p:nvCxnSpPr>
          <p:spPr>
            <a:xfrm flipH="1">
              <a:off x="1104900" y="34708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7" name="Rectangle 266"/>
            <p:cNvSpPr/>
            <p:nvPr/>
          </p:nvSpPr>
          <p:spPr>
            <a:xfrm>
              <a:off x="739140" y="32879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9" name="Oval 268"/>
            <p:cNvSpPr/>
            <p:nvPr/>
          </p:nvSpPr>
          <p:spPr>
            <a:xfrm>
              <a:off x="30631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0" name="Oval 269"/>
            <p:cNvSpPr/>
            <p:nvPr/>
          </p:nvSpPr>
          <p:spPr>
            <a:xfrm>
              <a:off x="26059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1" name="Oval 270"/>
            <p:cNvSpPr/>
            <p:nvPr/>
          </p:nvSpPr>
          <p:spPr>
            <a:xfrm>
              <a:off x="21487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2" name="Oval 271"/>
            <p:cNvSpPr/>
            <p:nvPr/>
          </p:nvSpPr>
          <p:spPr>
            <a:xfrm>
              <a:off x="16915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3" name="Oval 272"/>
            <p:cNvSpPr/>
            <p:nvPr/>
          </p:nvSpPr>
          <p:spPr>
            <a:xfrm>
              <a:off x="12343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74" name="Straight Arrow Connector 273"/>
            <p:cNvCxnSpPr>
              <a:endCxn id="275" idx="3"/>
            </p:cNvCxnSpPr>
            <p:nvPr/>
          </p:nvCxnSpPr>
          <p:spPr>
            <a:xfrm flipH="1">
              <a:off x="1104900" y="39280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5" name="Rectangle 274"/>
            <p:cNvSpPr/>
            <p:nvPr/>
          </p:nvSpPr>
          <p:spPr>
            <a:xfrm>
              <a:off x="739140" y="37451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7" name="Oval 276"/>
            <p:cNvSpPr/>
            <p:nvPr/>
          </p:nvSpPr>
          <p:spPr>
            <a:xfrm>
              <a:off x="30631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26059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21487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16915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12343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9" name="Rectangle 118"/>
            <p:cNvSpPr/>
            <p:nvPr/>
          </p:nvSpPr>
          <p:spPr>
            <a:xfrm rot="16200000">
              <a:off x="-624387" y="2827472"/>
              <a:ext cx="2193660" cy="38100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
          <p:nvSpPr>
            <p:cNvPr id="120" name="Rectangle 119"/>
            <p:cNvSpPr/>
            <p:nvPr/>
          </p:nvSpPr>
          <p:spPr>
            <a:xfrm>
              <a:off x="937176" y="4549142"/>
              <a:ext cx="2796624" cy="48006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s</a:t>
              </a:r>
              <a:r>
                <a:rPr lang="en-US" sz="2800" b="1" i="1" dirty="0" smtClean="0">
                  <a:solidFill>
                    <a:prstClr val="black"/>
                  </a:solidFill>
                  <a:latin typeface="Calibri"/>
                </a:rPr>
                <a:t>ense amplifier</a:t>
              </a:r>
              <a:endParaRPr lang="en-US" sz="2800" b="1" i="1" dirty="0">
                <a:solidFill>
                  <a:prstClr val="black"/>
                </a:solidFill>
                <a:latin typeface="Calibri"/>
              </a:endParaRPr>
            </a:p>
          </p:txBody>
        </p:sp>
      </p:grpSp>
      <p:grpSp>
        <p:nvGrpSpPr>
          <p:cNvPr id="242" name="Group 241"/>
          <p:cNvGrpSpPr/>
          <p:nvPr/>
        </p:nvGrpSpPr>
        <p:grpSpPr>
          <a:xfrm>
            <a:off x="5501640" y="990598"/>
            <a:ext cx="2880359" cy="3337564"/>
            <a:chOff x="5501640" y="1219196"/>
            <a:chExt cx="2880359" cy="3337564"/>
          </a:xfrm>
        </p:grpSpPr>
        <p:sp>
          <p:nvSpPr>
            <p:cNvPr id="179" name="Oval 178"/>
            <p:cNvSpPr/>
            <p:nvPr/>
          </p:nvSpPr>
          <p:spPr>
            <a:xfrm>
              <a:off x="5910346" y="2144960"/>
              <a:ext cx="2052554" cy="2046040"/>
            </a:xfrm>
            <a:prstGeom prst="ellipse">
              <a:avLst/>
            </a:prstGeom>
            <a:solidFill>
              <a:schemeClr val="accent1">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0" name="Rectangle 179"/>
            <p:cNvSpPr/>
            <p:nvPr/>
          </p:nvSpPr>
          <p:spPr>
            <a:xfrm>
              <a:off x="5501640" y="191636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1" name="Straight Arrow Connector 180"/>
            <p:cNvCxnSpPr>
              <a:endCxn id="180" idx="3"/>
            </p:cNvCxnSpPr>
            <p:nvPr/>
          </p:nvCxnSpPr>
          <p:spPr>
            <a:xfrm flipH="1">
              <a:off x="5867400" y="2099240"/>
              <a:ext cx="228600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3" name="Rectangle 182"/>
            <p:cNvSpPr/>
            <p:nvPr/>
          </p:nvSpPr>
          <p:spPr>
            <a:xfrm rot="16200000">
              <a:off x="5551083" y="3070878"/>
              <a:ext cx="1142999"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c</a:t>
              </a:r>
              <a:r>
                <a:rPr lang="en-US" sz="2000" dirty="0" smtClean="0">
                  <a:solidFill>
                    <a:prstClr val="black"/>
                  </a:solidFill>
                  <a:latin typeface="Calibri"/>
                </a:rPr>
                <a:t>apacitor</a:t>
              </a:r>
              <a:endParaRPr lang="en-US" sz="2000" dirty="0">
                <a:solidFill>
                  <a:prstClr val="black"/>
                </a:solidFill>
                <a:latin typeface="Calibri"/>
              </a:endParaRPr>
            </a:p>
          </p:txBody>
        </p:sp>
        <p:sp>
          <p:nvSpPr>
            <p:cNvPr id="184" name="Rectangle 183"/>
            <p:cNvSpPr/>
            <p:nvPr/>
          </p:nvSpPr>
          <p:spPr>
            <a:xfrm>
              <a:off x="6672346" y="2754560"/>
              <a:ext cx="1295400" cy="37549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prstClr val="black"/>
                  </a:solidFill>
                  <a:latin typeface="Calibri"/>
                </a:rPr>
                <a:t>a</a:t>
              </a:r>
              <a:r>
                <a:rPr lang="en-US" sz="2000" smtClean="0">
                  <a:solidFill>
                    <a:prstClr val="black"/>
                  </a:solidFill>
                  <a:latin typeface="Calibri"/>
                </a:rPr>
                <a:t>ccess</a:t>
              </a:r>
              <a:endParaRPr lang="en-US" sz="2000">
                <a:solidFill>
                  <a:prstClr val="black"/>
                </a:solidFill>
                <a:latin typeface="Calibri"/>
              </a:endParaRPr>
            </a:p>
          </p:txBody>
        </p:sp>
        <p:sp>
          <p:nvSpPr>
            <p:cNvPr id="185" name="Rectangle 184"/>
            <p:cNvSpPr/>
            <p:nvPr/>
          </p:nvSpPr>
          <p:spPr>
            <a:xfrm>
              <a:off x="6672346" y="2889676"/>
              <a:ext cx="1279459" cy="43147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prstClr val="black"/>
                  </a:solidFill>
                  <a:latin typeface="Calibri"/>
                </a:rPr>
                <a:t>transistor</a:t>
              </a:r>
              <a:endParaRPr lang="en-US" sz="2000">
                <a:solidFill>
                  <a:prstClr val="black"/>
                </a:solidFill>
                <a:latin typeface="Calibri"/>
              </a:endParaRPr>
            </a:p>
          </p:txBody>
        </p:sp>
        <p:sp>
          <p:nvSpPr>
            <p:cNvPr id="186" name="Rectangle 185"/>
            <p:cNvSpPr/>
            <p:nvPr/>
          </p:nvSpPr>
          <p:spPr>
            <a:xfrm>
              <a:off x="5757946" y="1762156"/>
              <a:ext cx="2064789" cy="32704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wordline</a:t>
              </a:r>
              <a:endParaRPr lang="en-US" sz="2000">
                <a:solidFill>
                  <a:prstClr val="black"/>
                </a:solidFill>
                <a:latin typeface="Calibri"/>
              </a:endParaRPr>
            </a:p>
          </p:txBody>
        </p:sp>
        <p:sp>
          <p:nvSpPr>
            <p:cNvPr id="187" name="Rectangle 186"/>
            <p:cNvSpPr/>
            <p:nvPr/>
          </p:nvSpPr>
          <p:spPr>
            <a:xfrm rot="16200000">
              <a:off x="7349868" y="3158868"/>
              <a:ext cx="1706594" cy="35766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bitline</a:t>
              </a:r>
              <a:endParaRPr lang="en-US" sz="2000">
                <a:solidFill>
                  <a:prstClr val="black"/>
                </a:solidFill>
                <a:latin typeface="Calibri"/>
              </a:endParaRPr>
            </a:p>
          </p:txBody>
        </p:sp>
        <p:cxnSp>
          <p:nvCxnSpPr>
            <p:cNvPr id="188" name="Straight Arrow Connector 187"/>
            <p:cNvCxnSpPr/>
            <p:nvPr/>
          </p:nvCxnSpPr>
          <p:spPr>
            <a:xfrm flipV="1">
              <a:off x="8013466" y="1975763"/>
              <a:ext cx="0" cy="2291437"/>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7291581" y="2360845"/>
              <a:ext cx="0" cy="13701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H="1">
              <a:off x="7071068" y="2504208"/>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flipV="1">
              <a:off x="7510546" y="2602160"/>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H="1">
              <a:off x="7071068" y="2602160"/>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7510546" y="2830760"/>
              <a:ext cx="170121"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a:off x="6900946" y="2830760"/>
              <a:ext cx="17012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flipV="1">
              <a:off x="7071067" y="2602160"/>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7291581" y="2099240"/>
              <a:ext cx="1" cy="28296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a:off x="7680667" y="2830760"/>
              <a:ext cx="33279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8" name="Elbow Connector 197"/>
            <p:cNvCxnSpPr/>
            <p:nvPr/>
          </p:nvCxnSpPr>
          <p:spPr>
            <a:xfrm rot="10800000" flipV="1">
              <a:off x="6519946" y="2833142"/>
              <a:ext cx="381001" cy="226217"/>
            </a:xfrm>
            <a:prstGeom prst="bentConnector3">
              <a:avLst>
                <a:gd name="adj1" fmla="val 100625"/>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a:off x="6519945" y="3541133"/>
              <a:ext cx="0" cy="280226"/>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flipV="1">
              <a:off x="6519945" y="3059360"/>
              <a:ext cx="0" cy="133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a:off x="6291347" y="3426484"/>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flipH="1">
              <a:off x="6291347" y="3192960"/>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V="1">
              <a:off x="6519945" y="3426485"/>
              <a:ext cx="0" cy="11464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2" name="Rectangle 221"/>
            <p:cNvSpPr/>
            <p:nvPr/>
          </p:nvSpPr>
          <p:spPr>
            <a:xfrm>
              <a:off x="7830586" y="4191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0" name="Rectangle 229"/>
            <p:cNvSpPr/>
            <p:nvPr/>
          </p:nvSpPr>
          <p:spPr>
            <a:xfrm>
              <a:off x="5501640" y="1219196"/>
              <a:ext cx="252269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a:t>
              </a:r>
              <a:endParaRPr lang="en-US" sz="2800" b="1" i="1" dirty="0">
                <a:solidFill>
                  <a:prstClr val="black"/>
                </a:solidFill>
                <a:latin typeface="Calibri"/>
              </a:endParaRPr>
            </a:p>
          </p:txBody>
        </p:sp>
      </p:grpSp>
      <p:grpSp>
        <p:nvGrpSpPr>
          <p:cNvPr id="240" name="Group 239"/>
          <p:cNvGrpSpPr/>
          <p:nvPr/>
        </p:nvGrpSpPr>
        <p:grpSpPr>
          <a:xfrm>
            <a:off x="5072146" y="3962402"/>
            <a:ext cx="3386053" cy="838200"/>
            <a:chOff x="5072146" y="4191000"/>
            <a:chExt cx="3386053" cy="838200"/>
          </a:xfrm>
        </p:grpSpPr>
        <p:sp>
          <p:nvSpPr>
            <p:cNvPr id="234" name="Rectangle 233"/>
            <p:cNvSpPr/>
            <p:nvPr/>
          </p:nvSpPr>
          <p:spPr>
            <a:xfrm>
              <a:off x="5072146" y="4495800"/>
              <a:ext cx="3386053" cy="533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FF0000"/>
                  </a:solidFill>
                  <a:latin typeface="Calibri"/>
                </a:rPr>
                <a:t>large sense amplifier</a:t>
              </a:r>
            </a:p>
          </p:txBody>
        </p:sp>
        <p:sp>
          <p:nvSpPr>
            <p:cNvPr id="237" name="Rectangle 236"/>
            <p:cNvSpPr/>
            <p:nvPr/>
          </p:nvSpPr>
          <p:spPr>
            <a:xfrm>
              <a:off x="7833610" y="4191000"/>
              <a:ext cx="365760" cy="365760"/>
            </a:xfrm>
            <a:prstGeom prst="rect">
              <a:avLst/>
            </a:prstGeom>
            <a:solidFill>
              <a:schemeClr val="accent2"/>
            </a:solid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33" name="Group 132"/>
          <p:cNvGrpSpPr/>
          <p:nvPr/>
        </p:nvGrpSpPr>
        <p:grpSpPr>
          <a:xfrm>
            <a:off x="3048000" y="1474386"/>
            <a:ext cx="1003835" cy="2855580"/>
            <a:chOff x="7338060" y="1622874"/>
            <a:chExt cx="1003835" cy="2855580"/>
          </a:xfrm>
        </p:grpSpPr>
        <p:sp>
          <p:nvSpPr>
            <p:cNvPr id="139" name="Rounded Rectangle 138"/>
            <p:cNvSpPr/>
            <p:nvPr/>
          </p:nvSpPr>
          <p:spPr>
            <a:xfrm rot="16200000">
              <a:off x="6824570" y="2669765"/>
              <a:ext cx="2564215" cy="470434"/>
            </a:xfrm>
            <a:prstGeom prst="roundRect">
              <a:avLst>
                <a:gd name="adj" fmla="val 1238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smtClean="0">
                  <a:solidFill>
                    <a:srgbClr val="FF0000"/>
                  </a:solidFill>
                  <a:latin typeface="Calibri"/>
                  <a:cs typeface="Calibri"/>
                </a:rPr>
                <a:t>bitline</a:t>
              </a:r>
              <a:r>
                <a:rPr lang="en-US" sz="2400" b="1" i="1" dirty="0" smtClean="0">
                  <a:solidFill>
                    <a:srgbClr val="FF0000"/>
                  </a:solidFill>
                  <a:latin typeface="Calibri"/>
                  <a:cs typeface="Calibri"/>
                </a:rPr>
                <a:t>: 512 cells</a:t>
              </a:r>
              <a:endParaRPr lang="en-US" sz="2400" b="1" i="1" dirty="0">
                <a:solidFill>
                  <a:srgbClr val="FF0000"/>
                </a:solidFill>
                <a:latin typeface="Calibri"/>
                <a:cs typeface="Calibri"/>
              </a:endParaRPr>
            </a:p>
          </p:txBody>
        </p:sp>
        <p:cxnSp>
          <p:nvCxnSpPr>
            <p:cNvPr id="134" name="Straight Arrow Connector 133"/>
            <p:cNvCxnSpPr/>
            <p:nvPr/>
          </p:nvCxnSpPr>
          <p:spPr>
            <a:xfrm>
              <a:off x="7947657" y="1977290"/>
              <a:ext cx="0" cy="1981200"/>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flipV="1">
              <a:off x="7871460" y="189565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V="1">
              <a:off x="7871460" y="3958490"/>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7338060" y="4112694"/>
              <a:ext cx="365760" cy="365760"/>
            </a:xfrm>
            <a:prstGeom prst="rect">
              <a:avLst/>
            </a:prstGeom>
            <a:solidFill>
              <a:schemeClr val="accent2"/>
            </a:solid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2" name="Straight Arrow Connector 151"/>
            <p:cNvCxnSpPr>
              <a:stCxn id="151" idx="0"/>
            </p:cNvCxnSpPr>
            <p:nvPr/>
          </p:nvCxnSpPr>
          <p:spPr>
            <a:xfrm flipV="1">
              <a:off x="7520940" y="1748692"/>
              <a:ext cx="4763" cy="2364002"/>
            </a:xfrm>
            <a:prstGeom prst="straightConnector1">
              <a:avLst/>
            </a:prstGeom>
            <a:ln w="508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7342823" y="18401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5" name="Oval 154"/>
            <p:cNvSpPr/>
            <p:nvPr/>
          </p:nvSpPr>
          <p:spPr>
            <a:xfrm>
              <a:off x="7342823" y="22973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6" name="Oval 155"/>
            <p:cNvSpPr/>
            <p:nvPr/>
          </p:nvSpPr>
          <p:spPr>
            <a:xfrm>
              <a:off x="7342823" y="27545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7" name="Oval 156"/>
            <p:cNvSpPr/>
            <p:nvPr/>
          </p:nvSpPr>
          <p:spPr>
            <a:xfrm>
              <a:off x="7342823" y="32117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8" name="Oval 157"/>
            <p:cNvSpPr/>
            <p:nvPr/>
          </p:nvSpPr>
          <p:spPr>
            <a:xfrm>
              <a:off x="7342823" y="36689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64" name="Group 63"/>
          <p:cNvGrpSpPr/>
          <p:nvPr/>
        </p:nvGrpSpPr>
        <p:grpSpPr>
          <a:xfrm>
            <a:off x="3253742" y="1295404"/>
            <a:ext cx="1242058" cy="565684"/>
            <a:chOff x="3253742" y="1524002"/>
            <a:chExt cx="1242058" cy="565684"/>
          </a:xfrm>
        </p:grpSpPr>
        <p:cxnSp>
          <p:nvCxnSpPr>
            <p:cNvPr id="249" name="Straight Arrow Connector 248"/>
            <p:cNvCxnSpPr/>
            <p:nvPr/>
          </p:nvCxnSpPr>
          <p:spPr>
            <a:xfrm flipH="1">
              <a:off x="3253742" y="1752602"/>
              <a:ext cx="474820" cy="33708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2" name="Rectangle 281"/>
            <p:cNvSpPr/>
            <p:nvPr/>
          </p:nvSpPr>
          <p:spPr>
            <a:xfrm>
              <a:off x="3657598" y="1524002"/>
              <a:ext cx="838202"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a:t>
              </a:r>
              <a:endParaRPr lang="en-US" sz="2800" b="1" i="1" dirty="0">
                <a:solidFill>
                  <a:prstClr val="black"/>
                </a:solidFill>
                <a:latin typeface="Calibri"/>
              </a:endParaRPr>
            </a:p>
          </p:txBody>
        </p:sp>
        <p:cxnSp>
          <p:nvCxnSpPr>
            <p:cNvPr id="287" name="Straight Arrow Connector 286"/>
            <p:cNvCxnSpPr/>
            <p:nvPr/>
          </p:nvCxnSpPr>
          <p:spPr>
            <a:xfrm flipH="1">
              <a:off x="3728562" y="1752602"/>
              <a:ext cx="8143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88" name="Content Placeholder 2"/>
          <p:cNvSpPr txBox="1">
            <a:spLocks/>
          </p:cNvSpPr>
          <p:nvPr/>
        </p:nvSpPr>
        <p:spPr>
          <a:xfrm>
            <a:off x="381000" y="4953000"/>
            <a:ext cx="8305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200" b="1" dirty="0" smtClean="0">
                <a:solidFill>
                  <a:prstClr val="black"/>
                </a:solidFill>
                <a:latin typeface="Calibri"/>
              </a:rPr>
              <a:t>Long </a:t>
            </a:r>
            <a:r>
              <a:rPr lang="en-US" sz="3200" b="1" dirty="0" err="1">
                <a:solidFill>
                  <a:prstClr val="black"/>
                </a:solidFill>
                <a:latin typeface="Calibri"/>
              </a:rPr>
              <a:t>b</a:t>
            </a:r>
            <a:r>
              <a:rPr lang="en-US" sz="3200" b="1" dirty="0" err="1" smtClean="0">
                <a:solidFill>
                  <a:prstClr val="black"/>
                </a:solidFill>
                <a:latin typeface="Calibri"/>
              </a:rPr>
              <a:t>itline</a:t>
            </a:r>
            <a:endParaRPr lang="en-US" sz="3200" b="1" dirty="0" smtClean="0">
              <a:solidFill>
                <a:prstClr val="black"/>
              </a:solidFill>
              <a:latin typeface="Calibri"/>
            </a:endParaRPr>
          </a:p>
          <a:p>
            <a:pPr lvl="1">
              <a:lnSpc>
                <a:spcPct val="90000"/>
              </a:lnSpc>
            </a:pPr>
            <a:r>
              <a:rPr lang="en-US" sz="2800" b="1" dirty="0" smtClean="0">
                <a:solidFill>
                  <a:srgbClr val="006600"/>
                </a:solidFill>
                <a:latin typeface="Calibri"/>
              </a:rPr>
              <a:t>Amortizes sense amplifier cost </a:t>
            </a:r>
            <a:r>
              <a:rPr lang="en-US" sz="2800" b="1" dirty="0" smtClean="0">
                <a:solidFill>
                  <a:srgbClr val="006600"/>
                </a:solidFill>
                <a:latin typeface="Calibri"/>
                <a:sym typeface="Wingdings" pitchFamily="2" charset="2"/>
              </a:rPr>
              <a:t> Small area</a:t>
            </a:r>
          </a:p>
          <a:p>
            <a:pPr lvl="1">
              <a:lnSpc>
                <a:spcPct val="90000"/>
              </a:lnSpc>
            </a:pPr>
            <a:r>
              <a:rPr lang="en-US" sz="2800" b="1" dirty="0" smtClean="0">
                <a:solidFill>
                  <a:srgbClr val="FF0000"/>
                </a:solidFill>
                <a:latin typeface="Calibri"/>
                <a:sym typeface="Wingdings" pitchFamily="2" charset="2"/>
              </a:rPr>
              <a:t>Large </a:t>
            </a:r>
            <a:r>
              <a:rPr lang="en-US" sz="2800" b="1" dirty="0" err="1" smtClean="0">
                <a:solidFill>
                  <a:srgbClr val="FF0000"/>
                </a:solidFill>
                <a:latin typeface="Calibri"/>
                <a:sym typeface="Wingdings" pitchFamily="2" charset="2"/>
              </a:rPr>
              <a:t>bitline</a:t>
            </a:r>
            <a:r>
              <a:rPr lang="en-US" sz="2800" b="1" dirty="0" smtClean="0">
                <a:solidFill>
                  <a:srgbClr val="FF0000"/>
                </a:solidFill>
                <a:latin typeface="Calibri"/>
                <a:sym typeface="Wingdings" pitchFamily="2" charset="2"/>
              </a:rPr>
              <a:t> capacitance  High latency &amp; power</a:t>
            </a:r>
            <a:endParaRPr lang="en-US" sz="2800" dirty="0" smtClean="0">
              <a:solidFill>
                <a:srgbClr val="FF0000"/>
              </a:solidFill>
              <a:latin typeface="Calibri"/>
            </a:endParaRPr>
          </a:p>
          <a:p>
            <a:pPr marL="749300" lvl="1" indent="-349250">
              <a:lnSpc>
                <a:spcPct val="90000"/>
              </a:lnSpc>
            </a:pPr>
            <a:endParaRPr lang="en-US" dirty="0" smtClean="0">
              <a:solidFill>
                <a:prstClr val="black"/>
              </a:solidFill>
              <a:latin typeface="Calibri"/>
            </a:endParaRPr>
          </a:p>
          <a:p>
            <a:pPr marL="749300" lvl="1" indent="-349250">
              <a:lnSpc>
                <a:spcPct val="90000"/>
              </a:lnSpc>
            </a:pPr>
            <a:endParaRPr lang="en-US" sz="4400" b="1" i="1" dirty="0">
              <a:solidFill>
                <a:srgbClr val="1F497D"/>
              </a:solidFill>
              <a:latin typeface="Calibri"/>
            </a:endParaRPr>
          </a:p>
          <a:p>
            <a:pPr marL="746125" lvl="1" indent="-346075">
              <a:lnSpc>
                <a:spcPct val="90000"/>
              </a:lnSpc>
            </a:pPr>
            <a:endParaRPr lang="en-US" dirty="0">
              <a:solidFill>
                <a:prstClr val="black"/>
              </a:solidFill>
              <a:latin typeface="Calibri"/>
            </a:endParaRPr>
          </a:p>
        </p:txBody>
      </p:sp>
      <p:sp>
        <p:nvSpPr>
          <p:cNvPr id="99" name="Rectangle 98"/>
          <p:cNvSpPr/>
          <p:nvPr/>
        </p:nvSpPr>
        <p:spPr>
          <a:xfrm rot="16200000">
            <a:off x="7330024" y="2902086"/>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sense amplifier</a:t>
            </a:r>
            <a:endParaRPr lang="en-US" sz="2800" b="1" i="1" dirty="0">
              <a:solidFill>
                <a:prstClr val="black"/>
              </a:solidFill>
              <a:latin typeface="Calibri"/>
            </a:endParaRPr>
          </a:p>
        </p:txBody>
      </p:sp>
      <p:cxnSp>
        <p:nvCxnSpPr>
          <p:cNvPr id="100" name="Straight Arrow Connector 99"/>
          <p:cNvCxnSpPr/>
          <p:nvPr/>
        </p:nvCxnSpPr>
        <p:spPr>
          <a:xfrm>
            <a:off x="8001000" y="4157119"/>
            <a:ext cx="579835"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5181600" y="1874524"/>
            <a:ext cx="472082"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rot="16200000">
            <a:off x="3740286" y="2527162"/>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Tree>
    <p:extLst>
      <p:ext uri="{BB962C8B-B14F-4D97-AF65-F5344CB8AC3E}">
        <p14:creationId xmlns:p14="http://schemas.microsoft.com/office/powerpoint/2010/main" val="675668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Trade-Off: Area (Die Size) vs. Latency</a:t>
            </a:r>
            <a:endParaRPr lang="en-US" dirty="0"/>
          </a:p>
        </p:txBody>
      </p:sp>
      <p:sp>
        <p:nvSpPr>
          <p:cNvPr id="5" name="Right Arrow 4"/>
          <p:cNvSpPr/>
          <p:nvPr/>
        </p:nvSpPr>
        <p:spPr>
          <a:xfrm>
            <a:off x="3238500" y="21640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prstClr val="white"/>
                </a:solidFill>
                <a:latin typeface="Calibri"/>
              </a:rPr>
              <a:t>Faster</a:t>
            </a:r>
            <a:endParaRPr lang="en-US" sz="4000" b="1" dirty="0">
              <a:solidFill>
                <a:prstClr val="white"/>
              </a:solidFill>
              <a:latin typeface="Calibri"/>
            </a:endParaRPr>
          </a:p>
        </p:txBody>
      </p:sp>
      <p:sp>
        <p:nvSpPr>
          <p:cNvPr id="97" name="Right Arrow 96"/>
          <p:cNvSpPr/>
          <p:nvPr/>
        </p:nvSpPr>
        <p:spPr>
          <a:xfrm flipH="1">
            <a:off x="3238500" y="35356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prstClr val="white"/>
                </a:solidFill>
                <a:latin typeface="Calibri"/>
              </a:rPr>
              <a:t>Smaller</a:t>
            </a:r>
            <a:endParaRPr lang="en-US" sz="4000" b="1" dirty="0">
              <a:solidFill>
                <a:prstClr val="white"/>
              </a:solidFill>
              <a:latin typeface="Calibri"/>
            </a:endParaRPr>
          </a:p>
        </p:txBody>
      </p:sp>
      <p:grpSp>
        <p:nvGrpSpPr>
          <p:cNvPr id="15" name="Group 14"/>
          <p:cNvGrpSpPr/>
          <p:nvPr/>
        </p:nvGrpSpPr>
        <p:grpSpPr>
          <a:xfrm>
            <a:off x="5867400" y="1066800"/>
            <a:ext cx="2590800" cy="5105400"/>
            <a:chOff x="5867400" y="1066800"/>
            <a:chExt cx="2590800" cy="5105400"/>
          </a:xfrm>
        </p:grpSpPr>
        <p:sp>
          <p:nvSpPr>
            <p:cNvPr id="250" name="Rectangle 249"/>
            <p:cNvSpPr/>
            <p:nvPr/>
          </p:nvSpPr>
          <p:spPr>
            <a:xfrm>
              <a:off x="77066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1" name="Straight Arrow Connector 250"/>
            <p:cNvCxnSpPr>
              <a:stCxn id="250" idx="0"/>
            </p:cNvCxnSpPr>
            <p:nvPr/>
          </p:nvCxnSpPr>
          <p:spPr>
            <a:xfrm flipV="1">
              <a:off x="78895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3" name="Rectangle 252"/>
            <p:cNvSpPr/>
            <p:nvPr/>
          </p:nvSpPr>
          <p:spPr>
            <a:xfrm>
              <a:off x="72494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4" name="Straight Arrow Connector 253"/>
            <p:cNvCxnSpPr>
              <a:stCxn id="253" idx="0"/>
            </p:cNvCxnSpPr>
            <p:nvPr/>
          </p:nvCxnSpPr>
          <p:spPr>
            <a:xfrm flipV="1">
              <a:off x="74323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8" name="Rectangle 257"/>
            <p:cNvSpPr/>
            <p:nvPr/>
          </p:nvSpPr>
          <p:spPr>
            <a:xfrm>
              <a:off x="67922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9" name="Straight Arrow Connector 258"/>
            <p:cNvCxnSpPr>
              <a:stCxn id="258" idx="0"/>
            </p:cNvCxnSpPr>
            <p:nvPr/>
          </p:nvCxnSpPr>
          <p:spPr>
            <a:xfrm flipV="1">
              <a:off x="69751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1" name="Rectangle 260"/>
            <p:cNvSpPr/>
            <p:nvPr/>
          </p:nvSpPr>
          <p:spPr>
            <a:xfrm>
              <a:off x="63350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62" name="Straight Arrow Connector 261"/>
            <p:cNvCxnSpPr>
              <a:stCxn id="261" idx="0"/>
            </p:cNvCxnSpPr>
            <p:nvPr/>
          </p:nvCxnSpPr>
          <p:spPr>
            <a:xfrm flipV="1">
              <a:off x="65179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77114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7" name="Oval 276"/>
            <p:cNvSpPr/>
            <p:nvPr/>
          </p:nvSpPr>
          <p:spPr>
            <a:xfrm>
              <a:off x="72542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67970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63398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77114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72542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2" name="Oval 281"/>
            <p:cNvSpPr/>
            <p:nvPr/>
          </p:nvSpPr>
          <p:spPr>
            <a:xfrm>
              <a:off x="67970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3" name="Oval 282"/>
            <p:cNvSpPr/>
            <p:nvPr/>
          </p:nvSpPr>
          <p:spPr>
            <a:xfrm>
              <a:off x="63398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8" name="Rectangle 317"/>
            <p:cNvSpPr/>
            <p:nvPr/>
          </p:nvSpPr>
          <p:spPr>
            <a:xfrm>
              <a:off x="77066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19" name="Straight Arrow Connector 318"/>
            <p:cNvCxnSpPr>
              <a:stCxn id="318" idx="0"/>
            </p:cNvCxnSpPr>
            <p:nvPr/>
          </p:nvCxnSpPr>
          <p:spPr>
            <a:xfrm flipV="1">
              <a:off x="78895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0" name="Rectangle 319"/>
            <p:cNvSpPr/>
            <p:nvPr/>
          </p:nvSpPr>
          <p:spPr>
            <a:xfrm>
              <a:off x="72494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1" name="Straight Arrow Connector 320"/>
            <p:cNvCxnSpPr>
              <a:stCxn id="320" idx="0"/>
            </p:cNvCxnSpPr>
            <p:nvPr/>
          </p:nvCxnSpPr>
          <p:spPr>
            <a:xfrm flipV="1">
              <a:off x="74323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2" name="Rectangle 321"/>
            <p:cNvSpPr/>
            <p:nvPr/>
          </p:nvSpPr>
          <p:spPr>
            <a:xfrm>
              <a:off x="67922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4" name="Straight Arrow Connector 323"/>
            <p:cNvCxnSpPr>
              <a:stCxn id="322" idx="0"/>
            </p:cNvCxnSpPr>
            <p:nvPr/>
          </p:nvCxnSpPr>
          <p:spPr>
            <a:xfrm flipV="1">
              <a:off x="69751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5" name="Rectangle 324"/>
            <p:cNvSpPr/>
            <p:nvPr/>
          </p:nvSpPr>
          <p:spPr>
            <a:xfrm>
              <a:off x="63350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6" name="Straight Arrow Connector 325"/>
            <p:cNvCxnSpPr>
              <a:stCxn id="325" idx="0"/>
            </p:cNvCxnSpPr>
            <p:nvPr/>
          </p:nvCxnSpPr>
          <p:spPr>
            <a:xfrm flipV="1">
              <a:off x="65179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7" name="Oval 326"/>
            <p:cNvSpPr/>
            <p:nvPr/>
          </p:nvSpPr>
          <p:spPr>
            <a:xfrm>
              <a:off x="77114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8" name="Oval 327"/>
            <p:cNvSpPr/>
            <p:nvPr/>
          </p:nvSpPr>
          <p:spPr>
            <a:xfrm>
              <a:off x="72542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9" name="Oval 328"/>
            <p:cNvSpPr/>
            <p:nvPr/>
          </p:nvSpPr>
          <p:spPr>
            <a:xfrm>
              <a:off x="67970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0" name="Oval 329"/>
            <p:cNvSpPr/>
            <p:nvPr/>
          </p:nvSpPr>
          <p:spPr>
            <a:xfrm>
              <a:off x="63398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1" name="Oval 330"/>
            <p:cNvSpPr/>
            <p:nvPr/>
          </p:nvSpPr>
          <p:spPr>
            <a:xfrm>
              <a:off x="77114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2" name="Oval 331"/>
            <p:cNvSpPr/>
            <p:nvPr/>
          </p:nvSpPr>
          <p:spPr>
            <a:xfrm>
              <a:off x="72542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3" name="Oval 332"/>
            <p:cNvSpPr/>
            <p:nvPr/>
          </p:nvSpPr>
          <p:spPr>
            <a:xfrm>
              <a:off x="67970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4" name="Oval 333"/>
            <p:cNvSpPr/>
            <p:nvPr/>
          </p:nvSpPr>
          <p:spPr>
            <a:xfrm>
              <a:off x="63398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8" name="Rounded Rectangle 147"/>
            <p:cNvSpPr/>
            <p:nvPr/>
          </p:nvSpPr>
          <p:spPr>
            <a:xfrm>
              <a:off x="5867400" y="10668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smtClean="0">
                  <a:solidFill>
                    <a:prstClr val="black"/>
                  </a:solidFill>
                  <a:latin typeface="Calibri"/>
                  <a:cs typeface="Calibri"/>
                </a:rPr>
                <a:t>Short </a:t>
              </a:r>
              <a:r>
                <a:rPr lang="en-US" sz="3600" b="1" dirty="0" err="1" smtClean="0">
                  <a:solidFill>
                    <a:prstClr val="black"/>
                  </a:solidFill>
                  <a:latin typeface="Calibri"/>
                  <a:cs typeface="Calibri"/>
                </a:rPr>
                <a:t>Bitline</a:t>
              </a:r>
              <a:endParaRPr lang="en-US" sz="3600" b="1" dirty="0" smtClean="0">
                <a:solidFill>
                  <a:prstClr val="black"/>
                </a:solidFill>
                <a:latin typeface="Calibri"/>
                <a:cs typeface="Calibri"/>
              </a:endParaRPr>
            </a:p>
            <a:p>
              <a:pPr algn="ctr">
                <a:lnSpc>
                  <a:spcPct val="80000"/>
                </a:lnSpc>
              </a:pPr>
              <a:endParaRPr lang="en-US" sz="3600" b="1" dirty="0" smtClean="0">
                <a:solidFill>
                  <a:prstClr val="black"/>
                </a:solidFill>
                <a:latin typeface="Calibri"/>
                <a:cs typeface="Calibri"/>
              </a:endParaRPr>
            </a:p>
          </p:txBody>
        </p:sp>
        <p:sp>
          <p:nvSpPr>
            <p:cNvPr id="380" name="Rectangle 379"/>
            <p:cNvSpPr/>
            <p:nvPr/>
          </p:nvSpPr>
          <p:spPr>
            <a:xfrm>
              <a:off x="7696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1" name="Straight Arrow Connector 380"/>
            <p:cNvCxnSpPr>
              <a:stCxn id="380" idx="0"/>
            </p:cNvCxnSpPr>
            <p:nvPr/>
          </p:nvCxnSpPr>
          <p:spPr>
            <a:xfrm flipV="1">
              <a:off x="78790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2" name="Rectangle 381"/>
            <p:cNvSpPr/>
            <p:nvPr/>
          </p:nvSpPr>
          <p:spPr>
            <a:xfrm>
              <a:off x="72390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3" name="Straight Arrow Connector 382"/>
            <p:cNvCxnSpPr>
              <a:stCxn id="382" idx="0"/>
            </p:cNvCxnSpPr>
            <p:nvPr/>
          </p:nvCxnSpPr>
          <p:spPr>
            <a:xfrm flipV="1">
              <a:off x="74218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4" name="Rectangle 383"/>
            <p:cNvSpPr/>
            <p:nvPr/>
          </p:nvSpPr>
          <p:spPr>
            <a:xfrm>
              <a:off x="6781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5" name="Straight Arrow Connector 384"/>
            <p:cNvCxnSpPr>
              <a:stCxn id="384" idx="0"/>
            </p:cNvCxnSpPr>
            <p:nvPr/>
          </p:nvCxnSpPr>
          <p:spPr>
            <a:xfrm flipV="1">
              <a:off x="69646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6" name="Rectangle 385"/>
            <p:cNvSpPr/>
            <p:nvPr/>
          </p:nvSpPr>
          <p:spPr>
            <a:xfrm>
              <a:off x="6324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7" name="Straight Arrow Connector 386"/>
            <p:cNvCxnSpPr>
              <a:stCxn id="386" idx="0"/>
            </p:cNvCxnSpPr>
            <p:nvPr/>
          </p:nvCxnSpPr>
          <p:spPr>
            <a:xfrm flipV="1">
              <a:off x="65074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8" name="Oval 387"/>
            <p:cNvSpPr/>
            <p:nvPr/>
          </p:nvSpPr>
          <p:spPr>
            <a:xfrm>
              <a:off x="7700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9" name="Oval 388"/>
            <p:cNvSpPr/>
            <p:nvPr/>
          </p:nvSpPr>
          <p:spPr>
            <a:xfrm>
              <a:off x="72437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0" name="Oval 389"/>
            <p:cNvSpPr/>
            <p:nvPr/>
          </p:nvSpPr>
          <p:spPr>
            <a:xfrm>
              <a:off x="6786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1" name="Oval 390"/>
            <p:cNvSpPr/>
            <p:nvPr/>
          </p:nvSpPr>
          <p:spPr>
            <a:xfrm>
              <a:off x="6329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2" name="Oval 391"/>
            <p:cNvSpPr/>
            <p:nvPr/>
          </p:nvSpPr>
          <p:spPr>
            <a:xfrm>
              <a:off x="7700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3" name="Oval 392"/>
            <p:cNvSpPr/>
            <p:nvPr/>
          </p:nvSpPr>
          <p:spPr>
            <a:xfrm>
              <a:off x="72437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4" name="Oval 393"/>
            <p:cNvSpPr/>
            <p:nvPr/>
          </p:nvSpPr>
          <p:spPr>
            <a:xfrm>
              <a:off x="6786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5" name="Oval 394"/>
            <p:cNvSpPr/>
            <p:nvPr/>
          </p:nvSpPr>
          <p:spPr>
            <a:xfrm>
              <a:off x="6329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4" name="Group 13"/>
          <p:cNvGrpSpPr/>
          <p:nvPr/>
        </p:nvGrpSpPr>
        <p:grpSpPr>
          <a:xfrm>
            <a:off x="495300" y="1066800"/>
            <a:ext cx="2514600" cy="5105400"/>
            <a:chOff x="495300" y="1066800"/>
            <a:chExt cx="2514600" cy="5105400"/>
          </a:xfrm>
        </p:grpSpPr>
        <p:sp>
          <p:nvSpPr>
            <p:cNvPr id="131" name="Rounded Rectangle 130"/>
            <p:cNvSpPr/>
            <p:nvPr/>
          </p:nvSpPr>
          <p:spPr>
            <a:xfrm>
              <a:off x="495300" y="10668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smtClean="0">
                  <a:solidFill>
                    <a:prstClr val="black"/>
                  </a:solidFill>
                  <a:latin typeface="Calibri"/>
                  <a:cs typeface="Calibri"/>
                </a:rPr>
                <a:t>Long </a:t>
              </a:r>
              <a:r>
                <a:rPr lang="en-US" sz="3600" b="1" dirty="0" err="1" smtClean="0">
                  <a:solidFill>
                    <a:prstClr val="black"/>
                  </a:solidFill>
                  <a:latin typeface="Calibri"/>
                  <a:cs typeface="Calibri"/>
                </a:rPr>
                <a:t>Bitline</a:t>
              </a:r>
              <a:endParaRPr lang="en-US" sz="3600" b="1" dirty="0" smtClean="0">
                <a:solidFill>
                  <a:prstClr val="black"/>
                </a:solidFill>
                <a:latin typeface="Calibri"/>
                <a:cs typeface="Calibri"/>
              </a:endParaRPr>
            </a:p>
            <a:p>
              <a:pPr algn="ctr">
                <a:lnSpc>
                  <a:spcPct val="80000"/>
                </a:lnSpc>
              </a:pPr>
              <a:endParaRPr lang="en-US" sz="3600" b="1" dirty="0" smtClean="0">
                <a:solidFill>
                  <a:prstClr val="black"/>
                </a:solidFill>
                <a:latin typeface="Calibri"/>
                <a:cs typeface="Calibri"/>
              </a:endParaRPr>
            </a:p>
          </p:txBody>
        </p:sp>
        <p:sp>
          <p:nvSpPr>
            <p:cNvPr id="183" name="Rectangle 182"/>
            <p:cNvSpPr/>
            <p:nvPr/>
          </p:nvSpPr>
          <p:spPr>
            <a:xfrm>
              <a:off x="2209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4" name="Straight Arrow Connector 183"/>
            <p:cNvCxnSpPr>
              <a:stCxn id="183" idx="0"/>
            </p:cNvCxnSpPr>
            <p:nvPr/>
          </p:nvCxnSpPr>
          <p:spPr>
            <a:xfrm flipV="1">
              <a:off x="23926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1752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7" name="Straight Arrow Connector 186"/>
            <p:cNvCxnSpPr>
              <a:stCxn id="186" idx="0"/>
            </p:cNvCxnSpPr>
            <p:nvPr/>
          </p:nvCxnSpPr>
          <p:spPr>
            <a:xfrm flipV="1">
              <a:off x="19354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12954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0" name="Straight Arrow Connector 189"/>
            <p:cNvCxnSpPr>
              <a:stCxn id="189" idx="0"/>
            </p:cNvCxnSpPr>
            <p:nvPr/>
          </p:nvCxnSpPr>
          <p:spPr>
            <a:xfrm flipV="1">
              <a:off x="14782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838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3" name="Straight Arrow Connector 192"/>
            <p:cNvCxnSpPr>
              <a:stCxn id="192" idx="0"/>
            </p:cNvCxnSpPr>
            <p:nvPr/>
          </p:nvCxnSpPr>
          <p:spPr>
            <a:xfrm flipV="1">
              <a:off x="10210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7" name="Oval 206"/>
            <p:cNvSpPr/>
            <p:nvPr/>
          </p:nvSpPr>
          <p:spPr>
            <a:xfrm>
              <a:off x="22145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8" name="Oval 207"/>
            <p:cNvSpPr/>
            <p:nvPr/>
          </p:nvSpPr>
          <p:spPr>
            <a:xfrm>
              <a:off x="17573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9" name="Oval 208"/>
            <p:cNvSpPr/>
            <p:nvPr/>
          </p:nvSpPr>
          <p:spPr>
            <a:xfrm>
              <a:off x="13001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0" name="Oval 209"/>
            <p:cNvSpPr/>
            <p:nvPr/>
          </p:nvSpPr>
          <p:spPr>
            <a:xfrm>
              <a:off x="8429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5" name="Oval 214"/>
            <p:cNvSpPr/>
            <p:nvPr/>
          </p:nvSpPr>
          <p:spPr>
            <a:xfrm>
              <a:off x="22145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Oval 215"/>
            <p:cNvSpPr/>
            <p:nvPr/>
          </p:nvSpPr>
          <p:spPr>
            <a:xfrm>
              <a:off x="17573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7" name="Oval 216"/>
            <p:cNvSpPr/>
            <p:nvPr/>
          </p:nvSpPr>
          <p:spPr>
            <a:xfrm>
              <a:off x="13001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8" name="Oval 217"/>
            <p:cNvSpPr/>
            <p:nvPr/>
          </p:nvSpPr>
          <p:spPr>
            <a:xfrm>
              <a:off x="8429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214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1757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3001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842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214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1757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3001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842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6" name="Oval 395"/>
            <p:cNvSpPr/>
            <p:nvPr/>
          </p:nvSpPr>
          <p:spPr>
            <a:xfrm>
              <a:off x="22098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7" name="Oval 396"/>
            <p:cNvSpPr/>
            <p:nvPr/>
          </p:nvSpPr>
          <p:spPr>
            <a:xfrm>
              <a:off x="17526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8" name="Oval 397"/>
            <p:cNvSpPr/>
            <p:nvPr/>
          </p:nvSpPr>
          <p:spPr>
            <a:xfrm>
              <a:off x="12954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9" name="Oval 398"/>
            <p:cNvSpPr/>
            <p:nvPr/>
          </p:nvSpPr>
          <p:spPr>
            <a:xfrm>
              <a:off x="8382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0" name="Oval 399"/>
            <p:cNvSpPr/>
            <p:nvPr/>
          </p:nvSpPr>
          <p:spPr>
            <a:xfrm>
              <a:off x="22098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1" name="Oval 400"/>
            <p:cNvSpPr/>
            <p:nvPr/>
          </p:nvSpPr>
          <p:spPr>
            <a:xfrm>
              <a:off x="17526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2" name="Oval 401"/>
            <p:cNvSpPr/>
            <p:nvPr/>
          </p:nvSpPr>
          <p:spPr>
            <a:xfrm>
              <a:off x="12954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3" name="Oval 402"/>
            <p:cNvSpPr/>
            <p:nvPr/>
          </p:nvSpPr>
          <p:spPr>
            <a:xfrm>
              <a:off x="8382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04" name="Content Placeholder 2"/>
          <p:cNvSpPr txBox="1">
            <a:spLocks/>
          </p:cNvSpPr>
          <p:nvPr/>
        </p:nvSpPr>
        <p:spPr>
          <a:xfrm>
            <a:off x="457200" y="4953000"/>
            <a:ext cx="8001000" cy="648602"/>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4000" b="1" dirty="0" smtClean="0">
                <a:solidFill>
                  <a:srgbClr val="FFFF00"/>
                </a:solidFill>
                <a:latin typeface="Calibri"/>
              </a:rPr>
              <a:t>Trade-Off: Area vs. Latency</a:t>
            </a:r>
          </a:p>
        </p:txBody>
      </p:sp>
    </p:spTree>
    <p:extLst>
      <p:ext uri="{BB962C8B-B14F-4D97-AF65-F5344CB8AC3E}">
        <p14:creationId xmlns:p14="http://schemas.microsoft.com/office/powerpoint/2010/main" val="386623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7" grpId="0" animBg="1"/>
      <p:bldP spid="40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Garamond" charset="0"/>
                <a:ea typeface="ＭＳ Ｐゴシック" charset="0"/>
                <a:cs typeface="ＭＳ Ｐゴシック" charset="0"/>
              </a:rPr>
              <a:t>State of the Main Memory System</a:t>
            </a:r>
          </a:p>
        </p:txBody>
      </p:sp>
      <p:sp>
        <p:nvSpPr>
          <p:cNvPr id="3" name="Content Placeholder 2"/>
          <p:cNvSpPr>
            <a:spLocks noGrp="1"/>
          </p:cNvSpPr>
          <p:nvPr>
            <p:ph idx="1"/>
          </p:nvPr>
        </p:nvSpPr>
        <p:spPr>
          <a:xfrm>
            <a:off x="228600" y="980728"/>
            <a:ext cx="8610600" cy="5194300"/>
          </a:xfrm>
        </p:spPr>
        <p:txBody>
          <a:bodyPr/>
          <a:lstStyle/>
          <a:p>
            <a:r>
              <a:rPr lang="en-US" dirty="0">
                <a:latin typeface="Tahoma" charset="0"/>
                <a:ea typeface="ＭＳ Ｐゴシック" charset="0"/>
                <a:cs typeface="ＭＳ Ｐゴシック" charset="0"/>
              </a:rPr>
              <a:t>Recent technology, architecture, and application trends</a:t>
            </a:r>
          </a:p>
          <a:p>
            <a:pPr lvl="1"/>
            <a:r>
              <a:rPr lang="en-US" dirty="0">
                <a:solidFill>
                  <a:srgbClr val="0000FF"/>
                </a:solidFill>
                <a:latin typeface="Tahoma" charset="0"/>
                <a:ea typeface="ＭＳ Ｐゴシック" charset="0"/>
              </a:rPr>
              <a:t>lead to new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r>
              <a:rPr lang="en-US" dirty="0">
                <a:solidFill>
                  <a:srgbClr val="0000FF"/>
                </a:solidFill>
                <a:latin typeface="Tahoma" charset="0"/>
                <a:ea typeface="ＭＳ Ｐゴシック" charset="0"/>
              </a:rPr>
              <a:t>exacerbate old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endParaRPr lang="en-US" dirty="0">
              <a:latin typeface="Tahoma" charset="0"/>
              <a:ea typeface="ＭＳ Ｐゴシック" charset="0"/>
            </a:endParaRPr>
          </a:p>
          <a:p>
            <a:r>
              <a:rPr lang="en-US" dirty="0">
                <a:solidFill>
                  <a:srgbClr val="FF0000"/>
                </a:solidFill>
                <a:latin typeface="Tahoma" charset="0"/>
                <a:ea typeface="ＭＳ Ｐゴシック" charset="0"/>
                <a:cs typeface="ＭＳ Ｐゴシック" charset="0"/>
              </a:rPr>
              <a:t>DRAM </a:t>
            </a:r>
            <a:r>
              <a:rPr lang="en-US" dirty="0" smtClean="0">
                <a:solidFill>
                  <a:srgbClr val="FF0000"/>
                </a:solidFill>
                <a:latin typeface="Tahoma" charset="0"/>
                <a:ea typeface="ＭＳ Ｐゴシック" charset="0"/>
                <a:cs typeface="ＭＳ Ｐゴシック" charset="0"/>
              </a:rPr>
              <a:t>and memory controllers</a:t>
            </a:r>
            <a:r>
              <a:rPr lang="en-US" dirty="0" smtClean="0">
                <a:latin typeface="Tahoma" charset="0"/>
                <a:ea typeface="ＭＳ Ｐゴシック" charset="0"/>
                <a:cs typeface="ＭＳ Ｐゴシック" charset="0"/>
              </a:rPr>
              <a:t>, as we know them today, are </a:t>
            </a:r>
            <a:r>
              <a:rPr lang="en-US" dirty="0">
                <a:latin typeface="Tahoma" charset="0"/>
                <a:ea typeface="ＭＳ Ｐゴシック" charset="0"/>
                <a:cs typeface="ＭＳ Ｐゴシック" charset="0"/>
              </a:rPr>
              <a:t>(will be) </a:t>
            </a:r>
            <a:r>
              <a:rPr lang="en-US" dirty="0" smtClean="0">
                <a:solidFill>
                  <a:srgbClr val="FF0000"/>
                </a:solidFill>
                <a:latin typeface="Tahoma" charset="0"/>
                <a:ea typeface="ＭＳ Ｐゴシック" charset="0"/>
                <a:cs typeface="ＭＳ Ｐゴシック" charset="0"/>
              </a:rPr>
              <a:t>unlikely to </a:t>
            </a:r>
            <a:r>
              <a:rPr lang="en-US" dirty="0">
                <a:solidFill>
                  <a:srgbClr val="FF0000"/>
                </a:solidFill>
                <a:latin typeface="Tahoma" charset="0"/>
                <a:ea typeface="ＭＳ Ｐゴシック" charset="0"/>
                <a:cs typeface="ＭＳ Ｐゴシック" charset="0"/>
              </a:rPr>
              <a:t>satisfy </a:t>
            </a:r>
            <a:r>
              <a:rPr lang="en-US" dirty="0" smtClean="0">
                <a:solidFill>
                  <a:srgbClr val="FF0000"/>
                </a:solidFill>
                <a:latin typeface="Tahoma" charset="0"/>
                <a:ea typeface="ＭＳ Ｐゴシック" charset="0"/>
                <a:cs typeface="ＭＳ Ｐゴシック" charset="0"/>
              </a:rPr>
              <a:t>all requirements</a:t>
            </a:r>
            <a:endParaRPr lang="en-US" dirty="0">
              <a:solidFill>
                <a:srgbClr val="FF0000"/>
              </a:solidFill>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Some </a:t>
            </a:r>
            <a:r>
              <a:rPr lang="en-US" dirty="0">
                <a:solidFill>
                  <a:srgbClr val="FF0000"/>
                </a:solidFill>
                <a:latin typeface="Tahoma" charset="0"/>
                <a:ea typeface="ＭＳ Ｐゴシック" charset="0"/>
                <a:cs typeface="ＭＳ Ｐゴシック" charset="0"/>
              </a:rPr>
              <a:t>emerging non-volatile memory technologies </a:t>
            </a:r>
            <a:r>
              <a:rPr lang="en-US" dirty="0">
                <a:latin typeface="Tahoma" charset="0"/>
                <a:ea typeface="ＭＳ Ｐゴシック" charset="0"/>
                <a:cs typeface="ＭＳ Ｐゴシック" charset="0"/>
              </a:rPr>
              <a:t>(e.g., PCM) </a:t>
            </a:r>
            <a:r>
              <a:rPr lang="en-US" dirty="0" smtClean="0">
                <a:solidFill>
                  <a:srgbClr val="FF0000"/>
                </a:solidFill>
                <a:latin typeface="Tahoma" charset="0"/>
                <a:ea typeface="ＭＳ Ｐゴシック" charset="0"/>
              </a:rPr>
              <a:t>enable </a:t>
            </a:r>
            <a:r>
              <a:rPr lang="en-US" dirty="0">
                <a:solidFill>
                  <a:srgbClr val="FF0000"/>
                </a:solidFill>
                <a:latin typeface="Tahoma" charset="0"/>
                <a:ea typeface="ＭＳ Ｐゴシック" charset="0"/>
              </a:rPr>
              <a:t>new </a:t>
            </a:r>
            <a:r>
              <a:rPr lang="en-US" dirty="0" smtClean="0">
                <a:solidFill>
                  <a:srgbClr val="FF0000"/>
                </a:solidFill>
                <a:latin typeface="Tahoma" charset="0"/>
                <a:ea typeface="ＭＳ Ｐゴシック" charset="0"/>
              </a:rPr>
              <a:t>opportunities</a:t>
            </a:r>
            <a:r>
              <a:rPr lang="en-US" dirty="0" smtClean="0">
                <a:latin typeface="Tahoma" charset="0"/>
                <a:ea typeface="ＭＳ Ｐゴシック" charset="0"/>
              </a:rPr>
              <a:t>: </a:t>
            </a:r>
            <a:r>
              <a:rPr lang="en-US" dirty="0" err="1" smtClean="0">
                <a:latin typeface="Tahoma" charset="0"/>
                <a:ea typeface="ＭＳ Ｐゴシック" charset="0"/>
              </a:rPr>
              <a:t>memory+storage</a:t>
            </a:r>
            <a:r>
              <a:rPr lang="en-US" dirty="0" smtClean="0">
                <a:latin typeface="Tahoma" charset="0"/>
                <a:ea typeface="ＭＳ Ｐゴシック" charset="0"/>
              </a:rPr>
              <a:t> merging</a:t>
            </a:r>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We need to rethink the main memory </a:t>
            </a:r>
            <a:r>
              <a:rPr lang="en-US" dirty="0" smtClean="0">
                <a:solidFill>
                  <a:srgbClr val="0000FF"/>
                </a:solidFill>
                <a:latin typeface="Tahoma" charset="0"/>
                <a:ea typeface="ＭＳ Ｐゴシック" charset="0"/>
                <a:cs typeface="ＭＳ Ｐゴシック" charset="0"/>
              </a:rPr>
              <a:t>system</a:t>
            </a:r>
          </a:p>
          <a:p>
            <a:pPr lvl="1"/>
            <a:r>
              <a:rPr lang="en-US" dirty="0" smtClean="0">
                <a:solidFill>
                  <a:srgbClr val="0000FF"/>
                </a:solidFill>
                <a:latin typeface="Tahoma" charset="0"/>
                <a:ea typeface="ＭＳ Ｐゴシック" charset="0"/>
                <a:cs typeface="ＭＳ Ｐゴシック" charset="0"/>
              </a:rPr>
              <a:t>to fix DRAM issues and enable emerging technologies </a:t>
            </a:r>
          </a:p>
          <a:p>
            <a:pPr lvl="1"/>
            <a:r>
              <a:rPr lang="en-US" dirty="0">
                <a:solidFill>
                  <a:srgbClr val="0000FF"/>
                </a:solidFill>
                <a:latin typeface="Tahoma" charset="0"/>
                <a:ea typeface="ＭＳ Ｐゴシック" charset="0"/>
                <a:cs typeface="ＭＳ Ｐゴシック" charset="0"/>
              </a:rPr>
              <a:t>to satisfy all </a:t>
            </a:r>
            <a:r>
              <a:rPr lang="en-US" dirty="0" smtClean="0">
                <a:solidFill>
                  <a:srgbClr val="0000FF"/>
                </a:solidFill>
                <a:latin typeface="Tahoma" charset="0"/>
                <a:ea typeface="ＭＳ Ｐゴシック" charset="0"/>
                <a:cs typeface="ＭＳ Ｐゴシック" charset="0"/>
              </a:rPr>
              <a:t>requirements</a:t>
            </a:r>
            <a:endParaRPr lang="en-US" dirty="0">
              <a:solidFill>
                <a:srgbClr val="0000FF"/>
              </a:solidFill>
              <a:latin typeface="Tahoma" charset="0"/>
              <a:ea typeface="ＭＳ Ｐゴシック" charset="0"/>
              <a:cs typeface="ＭＳ Ｐゴシック" charset="0"/>
            </a:endParaRPr>
          </a:p>
          <a:p>
            <a:pPr lvl="1"/>
            <a:endParaRPr lang="en-US" dirty="0" smtClean="0">
              <a:solidFill>
                <a:srgbClr val="0000FF"/>
              </a:solidFill>
              <a:latin typeface="Tahoma" charset="0"/>
              <a:ea typeface="ＭＳ Ｐゴシック" charset="0"/>
              <a:cs typeface="ＭＳ Ｐゴシック" charset="0"/>
            </a:endParaRPr>
          </a:p>
          <a:p>
            <a:pPr marL="344487" lvl="1" indent="0">
              <a:buNone/>
            </a:pPr>
            <a:endParaRPr lang="en-US" dirty="0" smtClean="0">
              <a:solidFill>
                <a:srgbClr val="0000FF"/>
              </a:solidFill>
              <a:latin typeface="Tahoma" charset="0"/>
              <a:ea typeface="ＭＳ Ｐゴシック" charset="0"/>
              <a:cs typeface="ＭＳ Ｐゴシック" charset="0"/>
            </a:endParaRPr>
          </a:p>
          <a:p>
            <a:pPr lvl="1"/>
            <a:endParaRPr lang="en-US" dirty="0" smtClean="0">
              <a:latin typeface="Tahoma" charset="0"/>
              <a:ea typeface="ＭＳ Ｐゴシック" charset="0"/>
            </a:endParaRPr>
          </a:p>
          <a:p>
            <a:pPr lvl="1"/>
            <a:endParaRPr lang="en-US" dirty="0">
              <a:latin typeface="Tahoma" charset="0"/>
              <a:ea typeface="ＭＳ Ｐゴシック" charset="0"/>
            </a:endParaRPr>
          </a:p>
        </p:txBody>
      </p:sp>
      <p:sp>
        <p:nvSpPr>
          <p:cNvPr id="204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7878BD7-8E09-7949-990F-1FFCA512AD3A}" type="slidenum">
              <a:rPr lang="en-US" sz="1600">
                <a:solidFill>
                  <a:srgbClr val="000000"/>
                </a:solidFill>
                <a:latin typeface="Garamond" charset="0"/>
              </a:rPr>
              <a:pPr eaLnBrk="1" hangingPunct="1"/>
              <a:t>5</a:t>
            </a:fld>
            <a:endParaRPr lang="en-US" sz="1600">
              <a:solidFill>
                <a:srgbClr val="000000"/>
              </a:solidFill>
              <a:latin typeface="Garamond" charset="0"/>
            </a:endParaRPr>
          </a:p>
        </p:txBody>
      </p:sp>
    </p:spTree>
    <p:extLst>
      <p:ext uri="{BB962C8B-B14F-4D97-AF65-F5344CB8AC3E}">
        <p14:creationId xmlns:p14="http://schemas.microsoft.com/office/powerpoint/2010/main" val="30620195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Trade-Off: Area (Die</a:t>
            </a:r>
            <a:r>
              <a:rPr lang="en-US" dirty="0"/>
              <a:t> </a:t>
            </a:r>
            <a:r>
              <a:rPr lang="en-US" dirty="0" smtClean="0"/>
              <a:t>Size) vs. Latency</a:t>
            </a:r>
            <a:endParaRPr lang="en-US" dirty="0"/>
          </a:p>
        </p:txBody>
      </p:sp>
      <p:graphicFrame>
        <p:nvGraphicFramePr>
          <p:cNvPr id="22" name="Chart 21"/>
          <p:cNvGraphicFramePr>
            <a:graphicFrameLocks/>
          </p:cNvGraphicFramePr>
          <p:nvPr>
            <p:extLst>
              <p:ext uri="{D42A27DB-BD31-4B8C-83A1-F6EECF244321}">
                <p14:modId xmlns:p14="http://schemas.microsoft.com/office/powerpoint/2010/main" val="1002917117"/>
              </p:ext>
            </p:extLst>
          </p:nvPr>
        </p:nvGraphicFramePr>
        <p:xfrm>
          <a:off x="990600" y="838200"/>
          <a:ext cx="739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3429000" y="2362200"/>
            <a:ext cx="609600" cy="523220"/>
          </a:xfrm>
          <a:prstGeom prst="rect">
            <a:avLst/>
          </a:prstGeom>
          <a:noFill/>
        </p:spPr>
        <p:txBody>
          <a:bodyPr wrap="square" rtlCol="0">
            <a:spAutoFit/>
          </a:bodyPr>
          <a:lstStyle/>
          <a:p>
            <a:pPr algn="r"/>
            <a:r>
              <a:rPr lang="en-US" sz="2800" b="1" dirty="0" smtClean="0">
                <a:solidFill>
                  <a:prstClr val="black"/>
                </a:solidFill>
                <a:latin typeface="Calibri"/>
              </a:rPr>
              <a:t>64</a:t>
            </a:r>
            <a:endParaRPr lang="en-US" sz="2800" b="1" dirty="0">
              <a:solidFill>
                <a:prstClr val="black"/>
              </a:solidFill>
              <a:latin typeface="Calibri"/>
            </a:endParaRPr>
          </a:p>
        </p:txBody>
      </p:sp>
      <p:sp>
        <p:nvSpPr>
          <p:cNvPr id="25" name="TextBox 24"/>
          <p:cNvSpPr txBox="1"/>
          <p:nvPr/>
        </p:nvSpPr>
        <p:spPr>
          <a:xfrm>
            <a:off x="3276600" y="1066800"/>
            <a:ext cx="609600" cy="523220"/>
          </a:xfrm>
          <a:prstGeom prst="rect">
            <a:avLst/>
          </a:prstGeom>
          <a:noFill/>
        </p:spPr>
        <p:txBody>
          <a:bodyPr wrap="square" rtlCol="0">
            <a:spAutoFit/>
          </a:bodyPr>
          <a:lstStyle/>
          <a:p>
            <a:pPr algn="r"/>
            <a:r>
              <a:rPr lang="en-US" sz="2800" b="1" smtClean="0">
                <a:solidFill>
                  <a:prstClr val="black"/>
                </a:solidFill>
                <a:latin typeface="Calibri"/>
              </a:rPr>
              <a:t>32</a:t>
            </a:r>
            <a:endParaRPr lang="en-US" sz="2800" b="1">
              <a:solidFill>
                <a:prstClr val="black"/>
              </a:solidFill>
              <a:latin typeface="Calibri"/>
            </a:endParaRPr>
          </a:p>
        </p:txBody>
      </p:sp>
      <p:sp>
        <p:nvSpPr>
          <p:cNvPr id="36" name="TextBox 35"/>
          <p:cNvSpPr txBox="1"/>
          <p:nvPr/>
        </p:nvSpPr>
        <p:spPr>
          <a:xfrm>
            <a:off x="3581400" y="3124200"/>
            <a:ext cx="838200" cy="523220"/>
          </a:xfrm>
          <a:prstGeom prst="rect">
            <a:avLst/>
          </a:prstGeom>
          <a:noFill/>
        </p:spPr>
        <p:txBody>
          <a:bodyPr wrap="square" rtlCol="0">
            <a:spAutoFit/>
          </a:bodyPr>
          <a:lstStyle/>
          <a:p>
            <a:pPr algn="r"/>
            <a:r>
              <a:rPr lang="en-US" sz="2800" b="1" dirty="0" smtClean="0">
                <a:solidFill>
                  <a:srgbClr val="9BBB59">
                    <a:lumMod val="75000"/>
                  </a:srgbClr>
                </a:solidFill>
                <a:latin typeface="Calibri"/>
              </a:rPr>
              <a:t>128</a:t>
            </a:r>
            <a:endParaRPr lang="en-US" sz="2800" b="1" dirty="0">
              <a:solidFill>
                <a:srgbClr val="9BBB59">
                  <a:lumMod val="75000"/>
                </a:srgbClr>
              </a:solidFill>
              <a:latin typeface="Calibri"/>
            </a:endParaRPr>
          </a:p>
        </p:txBody>
      </p:sp>
      <p:sp>
        <p:nvSpPr>
          <p:cNvPr id="37" name="TextBox 36"/>
          <p:cNvSpPr txBox="1"/>
          <p:nvPr/>
        </p:nvSpPr>
        <p:spPr>
          <a:xfrm>
            <a:off x="4572000" y="3657600"/>
            <a:ext cx="838200" cy="523220"/>
          </a:xfrm>
          <a:prstGeom prst="rect">
            <a:avLst/>
          </a:prstGeom>
          <a:noFill/>
        </p:spPr>
        <p:txBody>
          <a:bodyPr wrap="square" rtlCol="0">
            <a:spAutoFit/>
          </a:bodyPr>
          <a:lstStyle/>
          <a:p>
            <a:pPr algn="ctr"/>
            <a:r>
              <a:rPr lang="en-US" sz="2800" b="1" dirty="0" smtClean="0">
                <a:solidFill>
                  <a:prstClr val="black"/>
                </a:solidFill>
                <a:latin typeface="Calibri"/>
              </a:rPr>
              <a:t>256</a:t>
            </a:r>
            <a:endParaRPr lang="en-US" sz="2800" b="1" dirty="0">
              <a:solidFill>
                <a:prstClr val="black"/>
              </a:solidFill>
              <a:latin typeface="Calibri"/>
            </a:endParaRPr>
          </a:p>
        </p:txBody>
      </p:sp>
      <p:sp>
        <p:nvSpPr>
          <p:cNvPr id="38" name="TextBox 37"/>
          <p:cNvSpPr txBox="1"/>
          <p:nvPr/>
        </p:nvSpPr>
        <p:spPr>
          <a:xfrm>
            <a:off x="6019800" y="3757990"/>
            <a:ext cx="2895600" cy="523220"/>
          </a:xfrm>
          <a:prstGeom prst="rect">
            <a:avLst/>
          </a:prstGeom>
          <a:noFill/>
        </p:spPr>
        <p:txBody>
          <a:bodyPr wrap="square" rtlCol="0">
            <a:spAutoFit/>
          </a:bodyPr>
          <a:lstStyle/>
          <a:p>
            <a:pPr algn="ctr"/>
            <a:r>
              <a:rPr lang="en-US" sz="2800" b="1" dirty="0" smtClean="0">
                <a:solidFill>
                  <a:srgbClr val="C0504D"/>
                </a:solidFill>
                <a:latin typeface="Calibri"/>
              </a:rPr>
              <a:t>512 cells/</a:t>
            </a:r>
            <a:r>
              <a:rPr lang="en-US" sz="2800" b="1" dirty="0" err="1" smtClean="0">
                <a:solidFill>
                  <a:srgbClr val="C0504D"/>
                </a:solidFill>
                <a:latin typeface="Calibri"/>
              </a:rPr>
              <a:t>bitline</a:t>
            </a:r>
            <a:endParaRPr lang="en-US" sz="2800" b="1" dirty="0">
              <a:solidFill>
                <a:srgbClr val="C0504D"/>
              </a:solidFill>
              <a:latin typeface="Calibri"/>
            </a:endParaRPr>
          </a:p>
        </p:txBody>
      </p:sp>
      <p:sp>
        <p:nvSpPr>
          <p:cNvPr id="40" name="Rounded Rectangular Callout 39"/>
          <p:cNvSpPr/>
          <p:nvPr/>
        </p:nvSpPr>
        <p:spPr>
          <a:xfrm>
            <a:off x="6705600" y="2133600"/>
            <a:ext cx="1828800" cy="1061055"/>
          </a:xfrm>
          <a:prstGeom prst="wedgeRoundRectCallout">
            <a:avLst>
              <a:gd name="adj1" fmla="val -51805"/>
              <a:gd name="adj2" fmla="val 9935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prstClr val="white"/>
                </a:solidFill>
                <a:latin typeface="Calibri"/>
              </a:rPr>
              <a:t>Commodity DRAM</a:t>
            </a:r>
          </a:p>
          <a:p>
            <a:pPr algn="ctr"/>
            <a:r>
              <a:rPr lang="en-US" sz="2400" b="1" dirty="0" smtClean="0">
                <a:solidFill>
                  <a:prstClr val="white"/>
                </a:solidFill>
                <a:latin typeface="Calibri"/>
              </a:rPr>
              <a:t>Long </a:t>
            </a:r>
            <a:r>
              <a:rPr lang="en-US" sz="2400" b="1" dirty="0" err="1" smtClean="0">
                <a:solidFill>
                  <a:prstClr val="white"/>
                </a:solidFill>
                <a:latin typeface="Calibri"/>
              </a:rPr>
              <a:t>Bitline</a:t>
            </a:r>
            <a:endParaRPr lang="en-US" sz="2400" b="1" dirty="0" smtClean="0">
              <a:solidFill>
                <a:prstClr val="white"/>
              </a:solidFill>
              <a:latin typeface="Calibri"/>
            </a:endParaRPr>
          </a:p>
        </p:txBody>
      </p:sp>
      <p:sp>
        <p:nvSpPr>
          <p:cNvPr id="7" name="Left Arrow 6"/>
          <p:cNvSpPr/>
          <p:nvPr/>
        </p:nvSpPr>
        <p:spPr>
          <a:xfrm rot="16200000">
            <a:off x="-1250157" y="2621758"/>
            <a:ext cx="40386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Cheaper</a:t>
            </a:r>
            <a:endParaRPr lang="en-US" sz="3200" b="1" dirty="0">
              <a:solidFill>
                <a:prstClr val="white"/>
              </a:solidFill>
              <a:latin typeface="Calibri"/>
            </a:endParaRPr>
          </a:p>
        </p:txBody>
      </p:sp>
      <p:sp>
        <p:nvSpPr>
          <p:cNvPr id="41" name="Left Arrow 40"/>
          <p:cNvSpPr/>
          <p:nvPr/>
        </p:nvSpPr>
        <p:spPr>
          <a:xfrm>
            <a:off x="1676400" y="5550693"/>
            <a:ext cx="64008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Faster</a:t>
            </a:r>
            <a:endParaRPr lang="en-US" sz="3200" b="1" dirty="0">
              <a:solidFill>
                <a:prstClr val="white"/>
              </a:solidFill>
              <a:latin typeface="Calibri"/>
            </a:endParaRPr>
          </a:p>
        </p:txBody>
      </p:sp>
      <p:sp>
        <p:nvSpPr>
          <p:cNvPr id="12" name="Rounded Rectangular Callout 11"/>
          <p:cNvSpPr/>
          <p:nvPr/>
        </p:nvSpPr>
        <p:spPr>
          <a:xfrm>
            <a:off x="4495800" y="1905000"/>
            <a:ext cx="1981200" cy="838200"/>
          </a:xfrm>
          <a:prstGeom prst="wedgeRoundRectCallout">
            <a:avLst>
              <a:gd name="adj1" fmla="val -47531"/>
              <a:gd name="adj2" fmla="val 98151"/>
              <a:gd name="adj3" fmla="val 16667"/>
            </a:avLst>
          </a:prstGeom>
          <a:solidFill>
            <a:schemeClr val="accent3">
              <a:lumMod val="75000"/>
            </a:schemeClr>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prstClr val="white"/>
                </a:solidFill>
                <a:latin typeface="Calibri"/>
              </a:rPr>
              <a:t>Fancy DRAM</a:t>
            </a:r>
          </a:p>
          <a:p>
            <a:pPr algn="ctr"/>
            <a:r>
              <a:rPr lang="en-US" sz="2400" b="1" dirty="0" smtClean="0">
                <a:solidFill>
                  <a:prstClr val="white"/>
                </a:solidFill>
                <a:latin typeface="Calibri"/>
              </a:rPr>
              <a:t>Short </a:t>
            </a:r>
            <a:r>
              <a:rPr lang="en-US" sz="2400" b="1" dirty="0" err="1" smtClean="0">
                <a:solidFill>
                  <a:prstClr val="white"/>
                </a:solidFill>
                <a:latin typeface="Calibri"/>
              </a:rPr>
              <a:t>Bitline</a:t>
            </a:r>
            <a:endParaRPr lang="en-US" sz="2400" b="1" dirty="0">
              <a:solidFill>
                <a:prstClr val="white"/>
              </a:solidFill>
              <a:latin typeface="Calibri"/>
            </a:endParaRPr>
          </a:p>
        </p:txBody>
      </p:sp>
      <p:grpSp>
        <p:nvGrpSpPr>
          <p:cNvPr id="3" name="Group 2"/>
          <p:cNvGrpSpPr/>
          <p:nvPr/>
        </p:nvGrpSpPr>
        <p:grpSpPr>
          <a:xfrm>
            <a:off x="1760146" y="3533003"/>
            <a:ext cx="1530690" cy="1238005"/>
            <a:chOff x="1760146" y="3533003"/>
            <a:chExt cx="1530690" cy="1238005"/>
          </a:xfrm>
        </p:grpSpPr>
        <p:sp>
          <p:nvSpPr>
            <p:cNvPr id="13" name="Left Arrow 12"/>
            <p:cNvSpPr/>
            <p:nvPr/>
          </p:nvSpPr>
          <p:spPr>
            <a:xfrm rot="18889308">
              <a:off x="1894524" y="3398625"/>
              <a:ext cx="1238005" cy="1506761"/>
            </a:xfrm>
            <a:prstGeom prst="leftArrow">
              <a:avLst>
                <a:gd name="adj1" fmla="val 50000"/>
                <a:gd name="adj2" fmla="val 61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prstClr val="white"/>
                </a:solidFill>
                <a:latin typeface="Calibri"/>
              </a:endParaRPr>
            </a:p>
          </p:txBody>
        </p:sp>
        <p:sp>
          <p:nvSpPr>
            <p:cNvPr id="15" name="TextBox 14"/>
            <p:cNvSpPr txBox="1"/>
            <p:nvPr/>
          </p:nvSpPr>
          <p:spPr>
            <a:xfrm rot="18932207">
              <a:off x="1798404" y="3826557"/>
              <a:ext cx="1492432" cy="523220"/>
            </a:xfrm>
            <a:prstGeom prst="rect">
              <a:avLst/>
            </a:prstGeom>
            <a:noFill/>
          </p:spPr>
          <p:txBody>
            <a:bodyPr wrap="square" rtlCol="0">
              <a:spAutoFit/>
            </a:bodyPr>
            <a:lstStyle/>
            <a:p>
              <a:pPr algn="ctr"/>
              <a:r>
                <a:rPr lang="en-US" sz="2800" b="1" dirty="0" smtClean="0">
                  <a:solidFill>
                    <a:srgbClr val="FFFFFF"/>
                  </a:solidFill>
                  <a:latin typeface="Calibri"/>
                </a:rPr>
                <a:t>GOAL</a:t>
              </a:r>
              <a:endParaRPr lang="en-US" sz="2800" b="1" dirty="0">
                <a:solidFill>
                  <a:srgbClr val="FFFFFF"/>
                </a:solidFill>
                <a:latin typeface="Calibri"/>
              </a:endParaRPr>
            </a:p>
          </p:txBody>
        </p:sp>
      </p:grpSp>
    </p:spTree>
    <p:extLst>
      <p:ext uri="{BB962C8B-B14F-4D97-AF65-F5344CB8AC3E}">
        <p14:creationId xmlns:p14="http://schemas.microsoft.com/office/powerpoint/2010/main" val="31662465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6" grpId="0"/>
      <p:bldP spid="37" grpId="0"/>
      <p:bldP spid="38" grpId="0"/>
      <p:bldP spid="40" grpId="0" animBg="1"/>
      <p:bldP spid="7" grpId="0" animBg="1"/>
      <p:bldP spid="4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181"/>
          <p:cNvGrpSpPr/>
          <p:nvPr/>
        </p:nvGrpSpPr>
        <p:grpSpPr>
          <a:xfrm>
            <a:off x="5867400" y="914400"/>
            <a:ext cx="2590800" cy="5486400"/>
            <a:chOff x="5867400" y="762000"/>
            <a:chExt cx="2590800" cy="54864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7620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Calibri"/>
                  <a:cs typeface="Calibri"/>
                </a:rPr>
                <a:t>Short </a:t>
              </a:r>
              <a:r>
                <a:rPr lang="en-US" sz="3200" b="1" dirty="0" err="1" smtClean="0">
                  <a:solidFill>
                    <a:prstClr val="black"/>
                  </a:solidFill>
                  <a:latin typeface="Calibri"/>
                  <a:cs typeface="Calibri"/>
                </a:rPr>
                <a:t>Bitline</a:t>
              </a:r>
              <a:endParaRPr lang="en-US" sz="3200" b="1" dirty="0">
                <a:solidFill>
                  <a:prstClr val="black"/>
                </a:solidFill>
                <a:latin typeface="Calibri"/>
                <a:cs typeface="Calibri"/>
              </a:endParaRPr>
            </a:p>
          </p:txBody>
        </p:sp>
      </p:grpSp>
      <p:sp>
        <p:nvSpPr>
          <p:cNvPr id="483"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smtClean="0">
                <a:solidFill>
                  <a:srgbClr val="008000"/>
                </a:solidFill>
                <a:latin typeface="Calibri"/>
              </a:rPr>
              <a:t>Low Latency </a:t>
            </a:r>
          </a:p>
        </p:txBody>
      </p:sp>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smtClean="0"/>
              <a:t>   Approximating the Best of Both Worlds</a:t>
            </a:r>
            <a:endParaRPr lang="en-US"/>
          </a:p>
        </p:txBody>
      </p:sp>
      <p:grpSp>
        <p:nvGrpSpPr>
          <p:cNvPr id="148" name="Group 147"/>
          <p:cNvGrpSpPr/>
          <p:nvPr/>
        </p:nvGrpSpPr>
        <p:grpSpPr>
          <a:xfrm>
            <a:off x="495300" y="914400"/>
            <a:ext cx="2514600" cy="5486400"/>
            <a:chOff x="495300" y="762000"/>
            <a:chExt cx="2514600" cy="5486400"/>
          </a:xfrm>
        </p:grpSpPr>
        <p:sp>
          <p:nvSpPr>
            <p:cNvPr id="149" name="Rounded Rectangle 148"/>
            <p:cNvSpPr/>
            <p:nvPr/>
          </p:nvSpPr>
          <p:spPr>
            <a:xfrm>
              <a:off x="495300" y="7620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Calibri"/>
                  <a:cs typeface="Calibri"/>
                </a:rPr>
                <a:t>Long </a:t>
              </a:r>
              <a:r>
                <a:rPr lang="en-US" sz="3200" b="1" dirty="0" err="1" smtClean="0">
                  <a:solidFill>
                    <a:prstClr val="black"/>
                  </a:solidFill>
                  <a:latin typeface="Calibri"/>
                  <a:cs typeface="Calibri"/>
                </a:rPr>
                <a:t>Bitline</a:t>
              </a:r>
              <a:endParaRPr lang="en-US" sz="3200" b="1" dirty="0">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6154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sp>
        <p:nvSpPr>
          <p:cNvPr id="269" name="Rounded Rectangle 268"/>
          <p:cNvSpPr/>
          <p:nvPr/>
        </p:nvSpPr>
        <p:spPr>
          <a:xfrm>
            <a:off x="4572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sp>
        <p:nvSpPr>
          <p:cNvPr id="274"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75" name="Rounded Rectangle 274"/>
          <p:cNvSpPr/>
          <p:nvPr/>
        </p:nvSpPr>
        <p:spPr>
          <a:xfrm>
            <a:off x="58674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Short </a:t>
            </a:r>
            <a:r>
              <a:rPr lang="en-US" sz="3200" b="1" err="1" smtClean="0">
                <a:solidFill>
                  <a:srgbClr val="FFFF00"/>
                </a:solidFill>
                <a:latin typeface="Calibri"/>
                <a:cs typeface="Calibri"/>
              </a:rPr>
              <a:t>Bitline</a:t>
            </a:r>
            <a:endParaRPr lang="en-US" sz="3200" b="1">
              <a:solidFill>
                <a:srgbClr val="FFFF00"/>
              </a:solidFill>
              <a:latin typeface="Calibri"/>
              <a:cs typeface="Calibri"/>
            </a:endParaRP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Our Proposal</a:t>
            </a:r>
            <a:endParaRPr lang="en-US" sz="3200" b="1">
              <a:solidFill>
                <a:srgbClr val="FFFF00"/>
              </a:solidFill>
              <a:latin typeface="Calibri"/>
              <a:cs typeface="Calibri"/>
            </a:endParaRPr>
          </a:p>
        </p:txBody>
      </p:sp>
      <p:grpSp>
        <p:nvGrpSpPr>
          <p:cNvPr id="3" name="Group 2"/>
          <p:cNvGrpSpPr/>
          <p:nvPr/>
        </p:nvGrpSpPr>
        <p:grpSpPr>
          <a:xfrm>
            <a:off x="838200" y="33528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32" name="Content Placeholder 2"/>
          <p:cNvSpPr txBox="1">
            <a:spLocks/>
          </p:cNvSpPr>
          <p:nvPr/>
        </p:nvSpPr>
        <p:spPr>
          <a:xfrm>
            <a:off x="457200"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grpSp>
        <p:nvGrpSpPr>
          <p:cNvPr id="433" name="Group 432"/>
          <p:cNvGrpSpPr/>
          <p:nvPr/>
        </p:nvGrpSpPr>
        <p:grpSpPr>
          <a:xfrm>
            <a:off x="3579177" y="3368676"/>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84" name="Group 183"/>
          <p:cNvGrpSpPr/>
          <p:nvPr/>
        </p:nvGrpSpPr>
        <p:grpSpPr>
          <a:xfrm>
            <a:off x="3946525" y="4953000"/>
            <a:ext cx="3756147" cy="1463675"/>
            <a:chOff x="3946525" y="4800600"/>
            <a:chExt cx="3756147" cy="1463675"/>
          </a:xfrm>
        </p:grpSpPr>
        <p:cxnSp>
          <p:nvCxnSpPr>
            <p:cNvPr id="186" name="Straight Arrow Connector 185"/>
            <p:cNvCxnSpPr/>
            <p:nvPr/>
          </p:nvCxnSpPr>
          <p:spPr>
            <a:xfrm flipH="1">
              <a:off x="5382876" y="4800600"/>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H="1">
              <a:off x="5374409" y="5555673"/>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5852006" y="4832351"/>
              <a:ext cx="1" cy="715009"/>
            </a:xfrm>
            <a:prstGeom prst="straightConnector1">
              <a:avLst/>
            </a:prstGeom>
            <a:ln w="508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90" name="Content Placeholder 2"/>
            <p:cNvSpPr txBox="1">
              <a:spLocks/>
            </p:cNvSpPr>
            <p:nvPr/>
          </p:nvSpPr>
          <p:spPr>
            <a:xfrm>
              <a:off x="3946525" y="5654675"/>
              <a:ext cx="3756147" cy="6096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Short </a:t>
              </a:r>
              <a:r>
                <a:rPr lang="en-US" sz="3200" b="1" i="1" dirty="0" err="1" smtClean="0">
                  <a:solidFill>
                    <a:srgbClr val="FFFF66"/>
                  </a:solidFill>
                  <a:latin typeface="Calibri"/>
                </a:rPr>
                <a:t>Bitline</a:t>
              </a:r>
              <a:r>
                <a:rPr lang="en-US" sz="3200" b="1" i="1" dirty="0">
                  <a:solidFill>
                    <a:srgbClr val="FFFF66"/>
                  </a:solidFill>
                  <a:latin typeface="Calibri"/>
                </a:rPr>
                <a:t> </a:t>
              </a:r>
              <a:r>
                <a:rPr lang="en-US" sz="3200" b="1" i="1" dirty="0" smtClean="0">
                  <a:solidFill>
                    <a:srgbClr val="FFFF66"/>
                  </a:solidFill>
                  <a:latin typeface="Calibri"/>
                  <a:sym typeface="Wingdings"/>
                </a:rPr>
                <a:t> </a:t>
              </a:r>
              <a:r>
                <a:rPr lang="en-US" sz="3200" b="1" i="1" dirty="0" smtClean="0">
                  <a:solidFill>
                    <a:srgbClr val="FFFF66"/>
                  </a:solidFill>
                  <a:latin typeface="Calibri"/>
                </a:rPr>
                <a:t>Fast</a:t>
              </a:r>
            </a:p>
          </p:txBody>
        </p:sp>
      </p:grpSp>
      <p:grpSp>
        <p:nvGrpSpPr>
          <p:cNvPr id="19" name="Group 18"/>
          <p:cNvGrpSpPr/>
          <p:nvPr/>
        </p:nvGrpSpPr>
        <p:grpSpPr>
          <a:xfrm>
            <a:off x="182880" y="4404206"/>
            <a:ext cx="5303520" cy="1845998"/>
            <a:chOff x="182880" y="4251806"/>
            <a:chExt cx="5303520" cy="1845998"/>
          </a:xfrm>
        </p:grpSpPr>
        <p:sp>
          <p:nvSpPr>
            <p:cNvPr id="192" name="Oval 191"/>
            <p:cNvSpPr/>
            <p:nvPr/>
          </p:nvSpPr>
          <p:spPr>
            <a:xfrm>
              <a:off x="3352800" y="4251806"/>
              <a:ext cx="21336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18" name="Group 17"/>
            <p:cNvGrpSpPr/>
            <p:nvPr/>
          </p:nvGrpSpPr>
          <p:grpSpPr>
            <a:xfrm>
              <a:off x="182880" y="4594706"/>
              <a:ext cx="3169920" cy="1503098"/>
              <a:chOff x="182880" y="4594706"/>
              <a:chExt cx="3169920" cy="1503098"/>
            </a:xfrm>
          </p:grpSpPr>
          <p:cxnSp>
            <p:nvCxnSpPr>
              <p:cNvPr id="193" name="Straight Arrow Connector 192"/>
              <p:cNvCxnSpPr>
                <a:endCxn id="192" idx="2"/>
              </p:cNvCxnSpPr>
              <p:nvPr/>
            </p:nvCxnSpPr>
            <p:spPr>
              <a:xfrm flipV="1">
                <a:off x="2580323" y="4594706"/>
                <a:ext cx="772477" cy="556108"/>
              </a:xfrm>
              <a:prstGeom prst="straightConnector1">
                <a:avLst/>
              </a:prstGeom>
              <a:ln w="50800">
                <a:solidFill>
                  <a:srgbClr val="FF0000"/>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199" name="Content Placeholder 2"/>
              <p:cNvSpPr txBox="1">
                <a:spLocks/>
              </p:cNvSpPr>
              <p:nvPr/>
            </p:nvSpPr>
            <p:spPr>
              <a:xfrm>
                <a:off x="182880" y="5031004"/>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Need Isolation</a:t>
                </a:r>
              </a:p>
            </p:txBody>
          </p:sp>
        </p:grpSp>
      </p:grpSp>
      <p:sp>
        <p:nvSpPr>
          <p:cNvPr id="207" name="Content Placeholder 2"/>
          <p:cNvSpPr txBox="1">
            <a:spLocks/>
          </p:cNvSpPr>
          <p:nvPr/>
        </p:nvSpPr>
        <p:spPr>
          <a:xfrm>
            <a:off x="2895600" y="5181600"/>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Add Isolation Transistor</a:t>
            </a:r>
            <a:r>
              <a:rPr lang="en-US" sz="3200" b="1" i="1" dirty="0">
                <a:solidFill>
                  <a:srgbClr val="FFFF66"/>
                </a:solidFill>
                <a:latin typeface="Calibri"/>
              </a:rPr>
              <a:t>s</a:t>
            </a:r>
            <a:endParaRPr lang="en-US" sz="3200" b="1" i="1" dirty="0" smtClean="0">
              <a:solidFill>
                <a:srgbClr val="FFFF66"/>
              </a:solidFill>
              <a:latin typeface="Calibri"/>
            </a:endParaRPr>
          </a:p>
        </p:txBody>
      </p:sp>
      <p:sp>
        <p:nvSpPr>
          <p:cNvPr id="200" name="Content Placeholder 2"/>
          <p:cNvSpPr txBox="1">
            <a:spLocks/>
          </p:cNvSpPr>
          <p:nvPr/>
        </p:nvSpPr>
        <p:spPr>
          <a:xfrm>
            <a:off x="4572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High Latency</a:t>
            </a:r>
          </a:p>
        </p:txBody>
      </p:sp>
      <p:sp>
        <p:nvSpPr>
          <p:cNvPr id="201" name="Content Placeholder 2"/>
          <p:cNvSpPr txBox="1">
            <a:spLocks/>
          </p:cNvSpPr>
          <p:nvPr/>
        </p:nvSpPr>
        <p:spPr>
          <a:xfrm>
            <a:off x="5867400" y="16002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Large Area</a:t>
            </a:r>
            <a:r>
              <a:rPr lang="en-US" sz="3200" b="1" i="1" dirty="0" smtClean="0">
                <a:solidFill>
                  <a:srgbClr val="0000FF"/>
                </a:solidFill>
                <a:latin typeface="Calibri"/>
              </a:rPr>
              <a:t> </a:t>
            </a:r>
          </a:p>
        </p:txBody>
      </p:sp>
      <p:cxnSp>
        <p:nvCxnSpPr>
          <p:cNvPr id="202" name="Straight Arrow Connector 201"/>
          <p:cNvCxnSpPr/>
          <p:nvPr/>
        </p:nvCxnSpPr>
        <p:spPr>
          <a:xfrm flipV="1">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V="1">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035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4.44444E-6 1.11111E-6 L 0.3 1.11111E-6 " pathEditMode="relative" rAng="0" ptsTypes="AA">
                                      <p:cBhvr>
                                        <p:cTn id="39" dur="1000" fill="hold"/>
                                        <p:tgtEl>
                                          <p:spTgt spid="3"/>
                                        </p:tgtEl>
                                        <p:attrNameLst>
                                          <p:attrName>ppt_x</p:attrName>
                                          <p:attrName>ppt_y</p:attrName>
                                        </p:attrNameLst>
                                      </p:cBhvr>
                                      <p:rCtr x="15000" y="0"/>
                                    </p:animMotion>
                                  </p:childTnLst>
                                </p:cTn>
                              </p:par>
                            </p:childTnLst>
                          </p:cTn>
                        </p:par>
                        <p:par>
                          <p:cTn id="40" fill="hold">
                            <p:stCondLst>
                              <p:cond delay="1000"/>
                            </p:stCondLst>
                            <p:childTnLst>
                              <p:par>
                                <p:cTn id="41" presetID="42" presetClass="path" presetSubtype="0" accel="50000" decel="50000" fill="hold" grpId="1" nodeType="afterEffect">
                                  <p:stCondLst>
                                    <p:cond delay="0"/>
                                  </p:stCondLst>
                                  <p:childTnLst>
                                    <p:animMotion origin="layout" path="M 0.00416 2.59259E-6 L 0.29583 2.59259E-6 " pathEditMode="relative" rAng="0" ptsTypes="AA">
                                      <p:cBhvr>
                                        <p:cTn id="42" dur="1000" fill="hold"/>
                                        <p:tgtEl>
                                          <p:spTgt spid="432"/>
                                        </p:tgtEl>
                                        <p:attrNameLst>
                                          <p:attrName>ppt_x</p:attrName>
                                          <p:attrName>ppt_y</p:attrName>
                                        </p:attrNameLst>
                                      </p:cBhvr>
                                      <p:rCtr x="14583" y="0"/>
                                    </p:animMotion>
                                  </p:childTnLst>
                                </p:cTn>
                              </p:par>
                              <p:par>
                                <p:cTn id="43" presetID="1" presetClass="entr" presetSubtype="0" fill="hold" nodeType="withEffect">
                                  <p:stCondLst>
                                    <p:cond delay="0"/>
                                  </p:stCondLst>
                                  <p:childTnLst>
                                    <p:set>
                                      <p:cBhvr>
                                        <p:cTn id="44" dur="1" fill="hold">
                                          <p:stCondLst>
                                            <p:cond delay="0"/>
                                          </p:stCondLst>
                                        </p:cTn>
                                        <p:tgtEl>
                                          <p:spTgt spid="4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7"/>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0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2.5E-6 0.00046 L 2.5E-6 -0.05949 " pathEditMode="relative" rAng="0" ptsTypes="AA">
                                      <p:cBhvr>
                                        <p:cTn id="56" dur="1000" fill="hold"/>
                                        <p:tgtEl>
                                          <p:spTgt spid="433"/>
                                        </p:tgtEl>
                                        <p:attrNameLst>
                                          <p:attrName>ppt_x</p:attrName>
                                          <p:attrName>ppt_y</p:attrName>
                                        </p:attrNameLst>
                                      </p:cBhvr>
                                      <p:rCtr x="0" y="-3009"/>
                                    </p:animMotion>
                                  </p:childTnLst>
                                </p:cTn>
                              </p:par>
                            </p:childTnLst>
                          </p:cTn>
                        </p:par>
                        <p:par>
                          <p:cTn id="57" fill="hold">
                            <p:stCondLst>
                              <p:cond delay="1000"/>
                            </p:stCondLst>
                            <p:childTnLst>
                              <p:par>
                                <p:cTn id="58" presetID="42" presetClass="path" presetSubtype="0" accel="50000" decel="50000" fill="hold" grpId="1" nodeType="afterEffect">
                                  <p:stCondLst>
                                    <p:cond delay="0"/>
                                  </p:stCondLst>
                                  <p:childTnLst>
                                    <p:animMotion origin="layout" path="M 0.00209 1.48148E-6 L -0.29444 1.48148E-6 " pathEditMode="relative" rAng="0" ptsTypes="AA">
                                      <p:cBhvr>
                                        <p:cTn id="59" dur="1000" fill="hold"/>
                                        <p:tgtEl>
                                          <p:spTgt spid="274"/>
                                        </p:tgtEl>
                                        <p:attrNameLst>
                                          <p:attrName>ppt_x</p:attrName>
                                          <p:attrName>ppt_y</p:attrName>
                                        </p:attrNameLst>
                                      </p:cBhvr>
                                      <p:rCtr x="-14826" y="0"/>
                                    </p:animMotion>
                                  </p:childTnLst>
                                </p:cTn>
                              </p:par>
                              <p:par>
                                <p:cTn id="60" presetID="1" presetClass="entr" presetSubtype="0" fill="hold" nodeType="withEffect">
                                  <p:stCondLst>
                                    <p:cond delay="0"/>
                                  </p:stCondLst>
                                  <p:childTnLst>
                                    <p:set>
                                      <p:cBhvr>
                                        <p:cTn id="61" dur="1" fill="hold">
                                          <p:stCondLst>
                                            <p:cond delay="0"/>
                                          </p:stCondLst>
                                        </p:cTn>
                                        <p:tgtEl>
                                          <p:spTgt spid="20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10"/>
                                        </p:tgtEl>
                                        <p:attrNameLst>
                                          <p:attrName>style.visibility</p:attrName>
                                        </p:attrNameLst>
                                      </p:cBhvr>
                                      <p:to>
                                        <p:strVal val="visible"/>
                                      </p:to>
                                    </p:set>
                                  </p:childTnLst>
                                </p:cTn>
                              </p:par>
                            </p:childTnLst>
                          </p:cTn>
                        </p:par>
                        <p:par>
                          <p:cTn id="64" fill="hold">
                            <p:stCondLst>
                              <p:cond delay="2000"/>
                            </p:stCondLst>
                            <p:childTnLst>
                              <p:par>
                                <p:cTn id="65" presetID="1" presetClass="entr" presetSubtype="0" fill="hold" nodeType="afterEffect">
                                  <p:stCondLst>
                                    <p:cond delay="500"/>
                                  </p:stCondLst>
                                  <p:childTnLst>
                                    <p:set>
                                      <p:cBhvr>
                                        <p:cTn id="66" dur="1" fill="hold">
                                          <p:stCondLst>
                                            <p:cond delay="0"/>
                                          </p:stCondLst>
                                        </p:cTn>
                                        <p:tgtEl>
                                          <p:spTgt spid="18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84"/>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7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07"/>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 grpId="0" animBg="1"/>
      <p:bldP spid="268" grpId="0" animBg="1"/>
      <p:bldP spid="269" grpId="0" animBg="1"/>
      <p:bldP spid="274" grpId="0" animBg="1"/>
      <p:bldP spid="274" grpId="1" animBg="1"/>
      <p:bldP spid="275" grpId="0" animBg="1"/>
      <p:bldP spid="284" grpId="0" animBg="1"/>
      <p:bldP spid="432" grpId="0" animBg="1"/>
      <p:bldP spid="432" grpId="1" animBg="1"/>
      <p:bldP spid="207" grpId="0" animBg="1"/>
      <p:bldP spid="207" grpId="1" animBg="1"/>
      <p:bldP spid="200" grpId="0" animBg="1"/>
      <p:bldP spid="20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smtClean="0"/>
              <a:t>   Approximating the Best of Both Worlds</a:t>
            </a:r>
            <a:endParaRPr lang="en-US"/>
          </a:p>
        </p:txBody>
      </p:sp>
      <p:sp>
        <p:nvSpPr>
          <p:cNvPr id="274" name="Content Placeholder 2"/>
          <p:cNvSpPr txBox="1">
            <a:spLocks/>
          </p:cNvSpPr>
          <p:nvPr/>
        </p:nvSpPr>
        <p:spPr>
          <a:xfrm>
            <a:off x="3173355"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Our Proposal</a:t>
            </a:r>
            <a:endParaRPr lang="en-US" sz="3200" b="1">
              <a:solidFill>
                <a:srgbClr val="FFFF00"/>
              </a:solidFill>
              <a:latin typeface="Calibri"/>
              <a:cs typeface="Calibri"/>
            </a:endParaRPr>
          </a:p>
        </p:txBody>
      </p:sp>
      <p:sp>
        <p:nvSpPr>
          <p:cNvPr id="432" name="Content Placeholder 2"/>
          <p:cNvSpPr txBox="1">
            <a:spLocks/>
          </p:cNvSpPr>
          <p:nvPr/>
        </p:nvSpPr>
        <p:spPr>
          <a:xfrm>
            <a:off x="3161828"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grpSp>
        <p:nvGrpSpPr>
          <p:cNvPr id="433" name="Group 432"/>
          <p:cNvGrpSpPr/>
          <p:nvPr/>
        </p:nvGrpSpPr>
        <p:grpSpPr>
          <a:xfrm>
            <a:off x="3579177" y="2961217"/>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 name="Group 3"/>
          <p:cNvGrpSpPr/>
          <p:nvPr/>
        </p:nvGrpSpPr>
        <p:grpSpPr>
          <a:xfrm>
            <a:off x="304800" y="914400"/>
            <a:ext cx="2863850" cy="5486400"/>
            <a:chOff x="304800" y="762000"/>
            <a:chExt cx="2863850" cy="5486400"/>
          </a:xfrm>
        </p:grpSpPr>
        <p:grpSp>
          <p:nvGrpSpPr>
            <p:cNvPr id="148" name="Group 147"/>
            <p:cNvGrpSpPr/>
            <p:nvPr/>
          </p:nvGrpSpPr>
          <p:grpSpPr>
            <a:xfrm>
              <a:off x="495300" y="914400"/>
              <a:ext cx="2514600" cy="5334000"/>
              <a:chOff x="495300" y="914400"/>
              <a:chExt cx="2514600" cy="5334000"/>
            </a:xfrm>
          </p:grpSpPr>
          <p:sp>
            <p:nvSpPr>
              <p:cNvPr id="149" name="Rounded Rectangle 148"/>
              <p:cNvSpPr/>
              <p:nvPr/>
            </p:nvSpPr>
            <p:spPr>
              <a:xfrm>
                <a:off x="495300" y="9144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prstClr val="black"/>
                    </a:solidFill>
                    <a:latin typeface="Calibri"/>
                    <a:cs typeface="Calibri"/>
                  </a:rPr>
                  <a:t>Long </a:t>
                </a:r>
                <a:r>
                  <a:rPr lang="en-US" sz="3200" b="1" err="1" smtClean="0">
                    <a:solidFill>
                      <a:prstClr val="black"/>
                    </a:solidFill>
                    <a:latin typeface="Calibri"/>
                    <a:cs typeface="Calibri"/>
                  </a:rPr>
                  <a:t>Bitline</a:t>
                </a:r>
                <a:endParaRPr lang="en-US" sz="3200" b="1">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4630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sp>
          <p:nvSpPr>
            <p:cNvPr id="269" name="Rounded Rectangle 268"/>
            <p:cNvSpPr/>
            <p:nvPr/>
          </p:nvSpPr>
          <p:spPr>
            <a:xfrm>
              <a:off x="4572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grpSp>
          <p:nvGrpSpPr>
            <p:cNvPr id="3" name="Group 2"/>
            <p:cNvGrpSpPr/>
            <p:nvPr/>
          </p:nvGrpSpPr>
          <p:grpSpPr>
            <a:xfrm>
              <a:off x="838200" y="32004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00" name="Content Placeholder 2"/>
            <p:cNvSpPr txBox="1">
              <a:spLocks/>
            </p:cNvSpPr>
            <p:nvPr/>
          </p:nvSpPr>
          <p:spPr>
            <a:xfrm>
              <a:off x="457200" y="21183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High Latency</a:t>
              </a:r>
            </a:p>
          </p:txBody>
        </p:sp>
        <p:cxnSp>
          <p:nvCxnSpPr>
            <p:cNvPr id="202" name="Straight Arrow Connector 201"/>
            <p:cNvCxnSpPr/>
            <p:nvPr/>
          </p:nvCxnSpPr>
          <p:spPr>
            <a:xfrm flipV="1">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5746750" y="914400"/>
            <a:ext cx="2863850" cy="5486400"/>
            <a:chOff x="5746750" y="762000"/>
            <a:chExt cx="2863850" cy="5486400"/>
          </a:xfrm>
        </p:grpSpPr>
        <p:grpSp>
          <p:nvGrpSpPr>
            <p:cNvPr id="182" name="Group 181"/>
            <p:cNvGrpSpPr/>
            <p:nvPr/>
          </p:nvGrpSpPr>
          <p:grpSpPr>
            <a:xfrm>
              <a:off x="5867400" y="914400"/>
              <a:ext cx="2590800" cy="5334000"/>
              <a:chOff x="5867400" y="914400"/>
              <a:chExt cx="2590800" cy="53340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9144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prstClr val="black"/>
                    </a:solidFill>
                    <a:latin typeface="Calibri"/>
                    <a:cs typeface="Calibri"/>
                  </a:rPr>
                  <a:t>Short </a:t>
                </a:r>
                <a:r>
                  <a:rPr lang="en-US" sz="3200" b="1" err="1" smtClean="0">
                    <a:solidFill>
                      <a:prstClr val="black"/>
                    </a:solidFill>
                    <a:latin typeface="Calibri"/>
                    <a:cs typeface="Calibri"/>
                  </a:rPr>
                  <a:t>Bitline</a:t>
                </a:r>
                <a:endParaRPr lang="en-US" sz="3200" b="1">
                  <a:solidFill>
                    <a:prstClr val="black"/>
                  </a:solidFill>
                  <a:latin typeface="Calibri"/>
                  <a:cs typeface="Calibri"/>
                </a:endParaRPr>
              </a:p>
            </p:txBody>
          </p:sp>
        </p:grpSp>
        <p:sp>
          <p:nvSpPr>
            <p:cNvPr id="483" name="Content Placeholder 2"/>
            <p:cNvSpPr txBox="1">
              <a:spLocks/>
            </p:cNvSpPr>
            <p:nvPr/>
          </p:nvSpPr>
          <p:spPr>
            <a:xfrm>
              <a:off x="5867400" y="21209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75" name="Rounded Rectangle 274"/>
            <p:cNvSpPr/>
            <p:nvPr/>
          </p:nvSpPr>
          <p:spPr>
            <a:xfrm>
              <a:off x="58674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Short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sp>
          <p:nvSpPr>
            <p:cNvPr id="201" name="Content Placeholder 2"/>
            <p:cNvSpPr txBox="1">
              <a:spLocks/>
            </p:cNvSpPr>
            <p:nvPr/>
          </p:nvSpPr>
          <p:spPr>
            <a:xfrm>
              <a:off x="5867400" y="14503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Large Area</a:t>
              </a:r>
              <a:r>
                <a:rPr lang="en-US" sz="3200" b="1" i="1" dirty="0" smtClean="0">
                  <a:solidFill>
                    <a:srgbClr val="0000FF"/>
                  </a:solidFill>
                  <a:latin typeface="Calibri"/>
                </a:rPr>
                <a:t> </a:t>
              </a:r>
            </a:p>
          </p:txBody>
        </p:sp>
        <p:cxnSp>
          <p:nvCxnSpPr>
            <p:cNvPr id="209" name="Straight Arrow Connector 208"/>
            <p:cNvCxnSpPr/>
            <p:nvPr/>
          </p:nvCxnSpPr>
          <p:spPr>
            <a:xfrm flipV="1">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16" name="Rounded Rectangle 215"/>
          <p:cNvSpPr/>
          <p:nvPr/>
        </p:nvSpPr>
        <p:spPr>
          <a:xfrm>
            <a:off x="2473643" y="914400"/>
            <a:ext cx="4003357" cy="60706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Tiered-Latency DRAM</a:t>
            </a:r>
          </a:p>
        </p:txBody>
      </p:sp>
      <p:grpSp>
        <p:nvGrpSpPr>
          <p:cNvPr id="20" name="Group 19"/>
          <p:cNvGrpSpPr/>
          <p:nvPr/>
        </p:nvGrpSpPr>
        <p:grpSpPr>
          <a:xfrm>
            <a:off x="5410200" y="4908550"/>
            <a:ext cx="2819400" cy="835660"/>
            <a:chOff x="5410200" y="4756150"/>
            <a:chExt cx="2819400" cy="835660"/>
          </a:xfrm>
        </p:grpSpPr>
        <p:sp>
          <p:nvSpPr>
            <p:cNvPr id="217" name="Rounded Rectangle 216"/>
            <p:cNvSpPr/>
            <p:nvPr/>
          </p:nvSpPr>
          <p:spPr>
            <a:xfrm>
              <a:off x="5638800" y="4861560"/>
              <a:ext cx="2590800" cy="612648"/>
            </a:xfrm>
            <a:prstGeom prst="roundRect">
              <a:avLst>
                <a:gd name="adj" fmla="val 30371"/>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smtClean="0">
                  <a:solidFill>
                    <a:srgbClr val="FFFF00"/>
                  </a:solidFill>
                  <a:latin typeface="Calibri"/>
                  <a:cs typeface="Calibri"/>
                </a:rPr>
                <a:t>Low Latency</a:t>
              </a:r>
              <a:endParaRPr lang="en-US" sz="3200" b="1" dirty="0">
                <a:solidFill>
                  <a:srgbClr val="FFFF00"/>
                </a:solidFill>
                <a:latin typeface="Calibri"/>
                <a:cs typeface="Calibri"/>
              </a:endParaRPr>
            </a:p>
          </p:txBody>
        </p:sp>
        <p:cxnSp>
          <p:nvCxnSpPr>
            <p:cNvPr id="218" name="Straight Arrow Connector 217"/>
            <p:cNvCxnSpPr/>
            <p:nvPr/>
          </p:nvCxnSpPr>
          <p:spPr>
            <a:xfrm>
              <a:off x="5410200" y="4756150"/>
              <a:ext cx="114723" cy="10541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V="1">
              <a:off x="5410200" y="5474208"/>
              <a:ext cx="114723" cy="1176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5524923" y="4861560"/>
              <a:ext cx="0" cy="61264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3581400" y="4953000"/>
            <a:ext cx="1742123" cy="1447800"/>
            <a:chOff x="6487477" y="3962400"/>
            <a:chExt cx="1742123" cy="1447800"/>
          </a:xfrm>
        </p:grpSpPr>
        <p:sp>
          <p:nvSpPr>
            <p:cNvPr id="226" name="Rectangle 225"/>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1" name="Rectangle 230"/>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2" name="Rectangle 231"/>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3" name="Rectangle 232"/>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4" name="Oval 233"/>
            <p:cNvSpPr/>
            <p:nvPr/>
          </p:nvSpPr>
          <p:spPr>
            <a:xfrm>
              <a:off x="78638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74066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1" name="Oval 250"/>
            <p:cNvSpPr/>
            <p:nvPr/>
          </p:nvSpPr>
          <p:spPr>
            <a:xfrm>
              <a:off x="69494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3" name="Oval 252"/>
            <p:cNvSpPr/>
            <p:nvPr/>
          </p:nvSpPr>
          <p:spPr>
            <a:xfrm>
              <a:off x="64922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78638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74066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69494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1" name="Oval 260"/>
            <p:cNvSpPr/>
            <p:nvPr/>
          </p:nvSpPr>
          <p:spPr>
            <a:xfrm>
              <a:off x="64922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29" name="Group 28"/>
          <p:cNvGrpSpPr/>
          <p:nvPr/>
        </p:nvGrpSpPr>
        <p:grpSpPr>
          <a:xfrm>
            <a:off x="838200" y="3016425"/>
            <a:ext cx="2628598" cy="2683335"/>
            <a:chOff x="838200" y="2864025"/>
            <a:chExt cx="2628598" cy="2683335"/>
          </a:xfrm>
        </p:grpSpPr>
        <p:sp>
          <p:nvSpPr>
            <p:cNvPr id="270" name="Rounded Rectangle 269"/>
            <p:cNvSpPr/>
            <p:nvPr/>
          </p:nvSpPr>
          <p:spPr>
            <a:xfrm>
              <a:off x="838200" y="3384550"/>
              <a:ext cx="2399877" cy="1416050"/>
            </a:xfrm>
            <a:prstGeom prst="roundRect">
              <a:avLst>
                <a:gd name="adj" fmla="val 18840"/>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smtClean="0">
                  <a:solidFill>
                    <a:srgbClr val="FFFF00"/>
                  </a:solidFill>
                  <a:latin typeface="Calibri"/>
                  <a:cs typeface="Calibri"/>
                </a:rPr>
                <a:t>Small area using 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cxnSp>
          <p:nvCxnSpPr>
            <p:cNvPr id="271" name="Straight Arrow Connector 270"/>
            <p:cNvCxnSpPr/>
            <p:nvPr/>
          </p:nvCxnSpPr>
          <p:spPr>
            <a:xfrm flipH="1">
              <a:off x="3352800" y="2864025"/>
              <a:ext cx="113998" cy="10777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flipH="1" flipV="1">
              <a:off x="3352800" y="5474208"/>
              <a:ext cx="113998" cy="7315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p:nvPr/>
          </p:nvCxnSpPr>
          <p:spPr>
            <a:xfrm>
              <a:off x="3352800" y="2971800"/>
              <a:ext cx="0" cy="250240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3930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grpId="0" nodeType="afterEffect">
                                  <p:stCondLst>
                                    <p:cond delay="200"/>
                                  </p:stCondLst>
                                  <p:childTnLst>
                                    <p:set>
                                      <p:cBhvr>
                                        <p:cTn id="13" dur="1" fill="hold">
                                          <p:stCondLst>
                                            <p:cond delay="0"/>
                                          </p:stCondLst>
                                        </p:cTn>
                                        <p:tgtEl>
                                          <p:spTgt spid="2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5" name="Straight Arrow Connector 264"/>
          <p:cNvCxnSpPr/>
          <p:nvPr/>
        </p:nvCxnSpPr>
        <p:spPr>
          <a:xfrm flipV="1">
            <a:off x="38716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34144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flipV="1">
            <a:off x="29572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V="1">
            <a:off x="25000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V="1">
            <a:off x="20428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15856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0"/>
            <a:ext cx="9144000" cy="838200"/>
          </a:xfrm>
        </p:spPr>
        <p:txBody>
          <a:bodyPr>
            <a:normAutofit/>
          </a:bodyPr>
          <a:lstStyle/>
          <a:p>
            <a:r>
              <a:rPr lang="en-US" smtClean="0"/>
              <a:t>   Tiered-Latency DRAM</a:t>
            </a:r>
            <a:endParaRPr lang="en-US"/>
          </a:p>
        </p:txBody>
      </p:sp>
      <p:cxnSp>
        <p:nvCxnSpPr>
          <p:cNvPr id="199" name="Straight Arrow Connector 198"/>
          <p:cNvCxnSpPr>
            <a:endCxn id="201" idx="3"/>
          </p:cNvCxnSpPr>
          <p:nvPr/>
        </p:nvCxnSpPr>
        <p:spPr>
          <a:xfrm flipH="1">
            <a:off x="1280160" y="27754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0" name="Rectangle 199"/>
          <p:cNvSpPr/>
          <p:nvPr/>
        </p:nvSpPr>
        <p:spPr>
          <a:xfrm>
            <a:off x="36908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01" name="Rectangle 200"/>
          <p:cNvSpPr/>
          <p:nvPr/>
        </p:nvSpPr>
        <p:spPr>
          <a:xfrm>
            <a:off x="914400" y="25926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2" name="Straight Arrow Connector 201"/>
          <p:cNvCxnSpPr>
            <a:stCxn id="200" idx="0"/>
          </p:cNvCxnSpPr>
          <p:nvPr/>
        </p:nvCxnSpPr>
        <p:spPr>
          <a:xfrm flipV="1">
            <a:off x="38737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36956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Rectangle 203"/>
          <p:cNvSpPr/>
          <p:nvPr/>
        </p:nvSpPr>
        <p:spPr>
          <a:xfrm>
            <a:off x="32336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5" name="Straight Arrow Connector 204"/>
          <p:cNvCxnSpPr>
            <a:stCxn id="204" idx="0"/>
          </p:cNvCxnSpPr>
          <p:nvPr/>
        </p:nvCxnSpPr>
        <p:spPr>
          <a:xfrm flipV="1">
            <a:off x="34165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6" name="Oval 205"/>
          <p:cNvSpPr/>
          <p:nvPr/>
        </p:nvSpPr>
        <p:spPr>
          <a:xfrm>
            <a:off x="32384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7" name="Rectangle 206"/>
          <p:cNvSpPr/>
          <p:nvPr/>
        </p:nvSpPr>
        <p:spPr>
          <a:xfrm>
            <a:off x="27764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8" name="Straight Arrow Connector 207"/>
          <p:cNvCxnSpPr>
            <a:stCxn id="207" idx="0"/>
          </p:cNvCxnSpPr>
          <p:nvPr/>
        </p:nvCxnSpPr>
        <p:spPr>
          <a:xfrm flipV="1">
            <a:off x="29593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9" name="Oval 208"/>
          <p:cNvSpPr/>
          <p:nvPr/>
        </p:nvSpPr>
        <p:spPr>
          <a:xfrm>
            <a:off x="27812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0" name="Rectangle 209"/>
          <p:cNvSpPr/>
          <p:nvPr/>
        </p:nvSpPr>
        <p:spPr>
          <a:xfrm>
            <a:off x="23192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1" name="Straight Arrow Connector 210"/>
          <p:cNvCxnSpPr>
            <a:stCxn id="210" idx="0"/>
          </p:cNvCxnSpPr>
          <p:nvPr/>
        </p:nvCxnSpPr>
        <p:spPr>
          <a:xfrm flipV="1">
            <a:off x="25021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2" name="Oval 211"/>
          <p:cNvSpPr/>
          <p:nvPr/>
        </p:nvSpPr>
        <p:spPr>
          <a:xfrm>
            <a:off x="23240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Rectangle 212"/>
          <p:cNvSpPr/>
          <p:nvPr/>
        </p:nvSpPr>
        <p:spPr>
          <a:xfrm>
            <a:off x="18620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4" name="Straight Arrow Connector 213"/>
          <p:cNvCxnSpPr>
            <a:stCxn id="213" idx="0"/>
          </p:cNvCxnSpPr>
          <p:nvPr/>
        </p:nvCxnSpPr>
        <p:spPr>
          <a:xfrm flipV="1">
            <a:off x="20449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5" name="Oval 214"/>
          <p:cNvSpPr/>
          <p:nvPr/>
        </p:nvSpPr>
        <p:spPr>
          <a:xfrm>
            <a:off x="18668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Rectangle 215"/>
          <p:cNvSpPr/>
          <p:nvPr/>
        </p:nvSpPr>
        <p:spPr>
          <a:xfrm>
            <a:off x="14048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7" name="Straight Arrow Connector 216"/>
          <p:cNvCxnSpPr>
            <a:stCxn id="216" idx="0"/>
          </p:cNvCxnSpPr>
          <p:nvPr/>
        </p:nvCxnSpPr>
        <p:spPr>
          <a:xfrm flipV="1">
            <a:off x="15877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8" name="Oval 217"/>
          <p:cNvSpPr/>
          <p:nvPr/>
        </p:nvSpPr>
        <p:spPr>
          <a:xfrm>
            <a:off x="14096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9" name="Straight Arrow Connector 218"/>
          <p:cNvCxnSpPr>
            <a:endCxn id="220" idx="3"/>
          </p:cNvCxnSpPr>
          <p:nvPr/>
        </p:nvCxnSpPr>
        <p:spPr>
          <a:xfrm flipH="1">
            <a:off x="1280160" y="3242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a:xfrm>
            <a:off x="914400" y="3059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1" name="Oval 220"/>
          <p:cNvSpPr/>
          <p:nvPr/>
        </p:nvSpPr>
        <p:spPr>
          <a:xfrm>
            <a:off x="36956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32384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7812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23240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8668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14096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7" name="Straight Arrow Connector 226"/>
          <p:cNvCxnSpPr>
            <a:endCxn id="228" idx="3"/>
          </p:cNvCxnSpPr>
          <p:nvPr/>
        </p:nvCxnSpPr>
        <p:spPr>
          <a:xfrm flipH="1">
            <a:off x="1280160" y="36994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914400" y="35165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9" name="Oval 228"/>
          <p:cNvSpPr/>
          <p:nvPr/>
        </p:nvSpPr>
        <p:spPr>
          <a:xfrm>
            <a:off x="36956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0" name="Oval 229"/>
          <p:cNvSpPr/>
          <p:nvPr/>
        </p:nvSpPr>
        <p:spPr>
          <a:xfrm>
            <a:off x="32384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7812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23240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8668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14096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5" name="Straight Arrow Connector 234"/>
          <p:cNvCxnSpPr>
            <a:endCxn id="236" idx="3"/>
          </p:cNvCxnSpPr>
          <p:nvPr/>
        </p:nvCxnSpPr>
        <p:spPr>
          <a:xfrm flipH="1">
            <a:off x="1280160" y="4156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6" name="Rectangle 235"/>
          <p:cNvSpPr/>
          <p:nvPr/>
        </p:nvSpPr>
        <p:spPr>
          <a:xfrm>
            <a:off x="914400" y="3973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7" name="Oval 236"/>
          <p:cNvSpPr/>
          <p:nvPr/>
        </p:nvSpPr>
        <p:spPr>
          <a:xfrm>
            <a:off x="36956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32384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27812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23240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18668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14096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43" name="Straight Arrow Connector 242"/>
          <p:cNvCxnSpPr>
            <a:endCxn id="244" idx="3"/>
          </p:cNvCxnSpPr>
          <p:nvPr/>
        </p:nvCxnSpPr>
        <p:spPr>
          <a:xfrm flipH="1">
            <a:off x="1280160" y="4994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914400" y="4811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5" name="Oval 244"/>
          <p:cNvSpPr/>
          <p:nvPr/>
        </p:nvSpPr>
        <p:spPr>
          <a:xfrm>
            <a:off x="36956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32384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27812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23240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9" name="Oval 248"/>
          <p:cNvSpPr/>
          <p:nvPr/>
        </p:nvSpPr>
        <p:spPr>
          <a:xfrm>
            <a:off x="18668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14096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1" name="Straight Arrow Connector 250"/>
          <p:cNvCxnSpPr>
            <a:endCxn id="252" idx="3"/>
          </p:cNvCxnSpPr>
          <p:nvPr/>
        </p:nvCxnSpPr>
        <p:spPr>
          <a:xfrm flipH="1">
            <a:off x="1280160" y="5452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2" name="Rectangle 251"/>
          <p:cNvSpPr/>
          <p:nvPr/>
        </p:nvSpPr>
        <p:spPr>
          <a:xfrm>
            <a:off x="914400" y="5269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6956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32384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7812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23240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18668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14096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1" name="Straight Arrow Connector 260"/>
          <p:cNvCxnSpPr/>
          <p:nvPr/>
        </p:nvCxnSpPr>
        <p:spPr>
          <a:xfrm>
            <a:off x="4406366" y="48768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H="1" flipV="1">
            <a:off x="4330168" y="47951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flipV="1">
            <a:off x="4330168" y="55607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V="1">
            <a:off x="1579796" y="4421404"/>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V="1">
            <a:off x="2043571"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V="1">
            <a:off x="25023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V="1">
            <a:off x="29595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V="1">
            <a:off x="34167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flipV="1">
            <a:off x="38739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4419600" y="50291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312" name="Straight Arrow Connector 311"/>
          <p:cNvCxnSpPr/>
          <p:nvPr/>
        </p:nvCxnSpPr>
        <p:spPr>
          <a:xfrm>
            <a:off x="4419598" y="26670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flipV="1">
            <a:off x="4343400" y="25853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V="1">
            <a:off x="4343400" y="42598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4432832" y="32766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319" name="Rectangle 318"/>
          <p:cNvSpPr/>
          <p:nvPr/>
        </p:nvSpPr>
        <p:spPr>
          <a:xfrm>
            <a:off x="4419600" y="43433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320" name="Content Placeholder 2"/>
          <p:cNvSpPr>
            <a:spLocks noGrp="1"/>
          </p:cNvSpPr>
          <p:nvPr>
            <p:ph idx="1"/>
          </p:nvPr>
        </p:nvSpPr>
        <p:spPr>
          <a:xfrm>
            <a:off x="365760" y="914400"/>
            <a:ext cx="8610600" cy="1371600"/>
          </a:xfrm>
        </p:spPr>
        <p:txBody>
          <a:bodyPr/>
          <a:lstStyle/>
          <a:p>
            <a:pPr>
              <a:lnSpc>
                <a:spcPct val="90000"/>
              </a:lnSpc>
            </a:pPr>
            <a:r>
              <a:rPr lang="en-US" sz="3200" dirty="0" smtClean="0"/>
              <a:t>Divide a </a:t>
            </a:r>
            <a:r>
              <a:rPr lang="en-US" sz="3200" dirty="0" err="1" smtClean="0"/>
              <a:t>bitline</a:t>
            </a:r>
            <a:r>
              <a:rPr lang="en-US" sz="3200" dirty="0" smtClean="0"/>
              <a:t> into two segments with an </a:t>
            </a:r>
            <a:r>
              <a:rPr lang="en-US" sz="3200" b="1" dirty="0" smtClean="0"/>
              <a:t>isolation transistor</a:t>
            </a:r>
          </a:p>
        </p:txBody>
      </p:sp>
      <p:sp>
        <p:nvSpPr>
          <p:cNvPr id="86" name="Rectangle 85"/>
          <p:cNvSpPr/>
          <p:nvPr/>
        </p:nvSpPr>
        <p:spPr>
          <a:xfrm>
            <a:off x="4419599" y="57149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prstClr val="black"/>
                </a:solidFill>
                <a:latin typeface="Calibri"/>
              </a:rPr>
              <a:t>Sense Amplifier</a:t>
            </a:r>
            <a:endParaRPr lang="en-US" sz="3200" b="1" i="1" dirty="0">
              <a:solidFill>
                <a:prstClr val="black"/>
              </a:solidFill>
              <a:latin typeface="Calibri"/>
            </a:endParaRPr>
          </a:p>
        </p:txBody>
      </p:sp>
    </p:spTree>
    <p:extLst>
      <p:ext uri="{BB962C8B-B14F-4D97-AF65-F5344CB8AC3E}">
        <p14:creationId xmlns:p14="http://schemas.microsoft.com/office/powerpoint/2010/main" val="3312753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P spid="315" grpId="0"/>
      <p:bldP spid="31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08050" y="2438400"/>
            <a:ext cx="6254750" cy="1983004"/>
            <a:chOff x="908050" y="2438400"/>
            <a:chExt cx="6254750" cy="1983004"/>
          </a:xfrm>
        </p:grpSpPr>
        <p:cxnSp>
          <p:nvCxnSpPr>
            <p:cNvPr id="265" name="Straight Arrow Connector 264"/>
            <p:cNvCxnSpPr/>
            <p:nvPr/>
          </p:nvCxnSpPr>
          <p:spPr>
            <a:xfrm flipV="1">
              <a:off x="38653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34081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flipV="1">
              <a:off x="29509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V="1">
              <a:off x="24937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V="1">
              <a:off x="20365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15793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endCxn id="201" idx="3"/>
            </p:cNvCxnSpPr>
            <p:nvPr/>
          </p:nvCxnSpPr>
          <p:spPr>
            <a:xfrm flipH="1">
              <a:off x="1273810" y="2775484"/>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1" name="Rectangle 200"/>
            <p:cNvSpPr/>
            <p:nvPr/>
          </p:nvSpPr>
          <p:spPr>
            <a:xfrm>
              <a:off x="908050" y="2592604"/>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03" name="Oval 202"/>
            <p:cNvSpPr/>
            <p:nvPr/>
          </p:nvSpPr>
          <p:spPr>
            <a:xfrm>
              <a:off x="36892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32320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9" name="Oval 208"/>
            <p:cNvSpPr/>
            <p:nvPr/>
          </p:nvSpPr>
          <p:spPr>
            <a:xfrm>
              <a:off x="27748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23176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5" name="Oval 214"/>
            <p:cNvSpPr/>
            <p:nvPr/>
          </p:nvSpPr>
          <p:spPr>
            <a:xfrm>
              <a:off x="18604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8" name="Oval 217"/>
            <p:cNvSpPr/>
            <p:nvPr/>
          </p:nvSpPr>
          <p:spPr>
            <a:xfrm>
              <a:off x="14032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9" name="Straight Arrow Connector 218"/>
            <p:cNvCxnSpPr>
              <a:endCxn id="220" idx="3"/>
            </p:cNvCxnSpPr>
            <p:nvPr/>
          </p:nvCxnSpPr>
          <p:spPr>
            <a:xfrm flipH="1">
              <a:off x="1273810" y="32422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a:xfrm>
              <a:off x="908050" y="30593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1" name="Oval 220"/>
            <p:cNvSpPr/>
            <p:nvPr/>
          </p:nvSpPr>
          <p:spPr>
            <a:xfrm>
              <a:off x="36892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32320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7748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23176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8604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14032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7" name="Straight Arrow Connector 226"/>
            <p:cNvCxnSpPr>
              <a:endCxn id="228" idx="3"/>
            </p:cNvCxnSpPr>
            <p:nvPr/>
          </p:nvCxnSpPr>
          <p:spPr>
            <a:xfrm flipH="1">
              <a:off x="1273810" y="36994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908050" y="35165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9" name="Oval 228"/>
            <p:cNvSpPr/>
            <p:nvPr/>
          </p:nvSpPr>
          <p:spPr>
            <a:xfrm>
              <a:off x="36892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0" name="Oval 229"/>
            <p:cNvSpPr/>
            <p:nvPr/>
          </p:nvSpPr>
          <p:spPr>
            <a:xfrm>
              <a:off x="32320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7748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23176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8604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14032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5" name="Straight Arrow Connector 234"/>
            <p:cNvCxnSpPr>
              <a:endCxn id="236" idx="3"/>
            </p:cNvCxnSpPr>
            <p:nvPr/>
          </p:nvCxnSpPr>
          <p:spPr>
            <a:xfrm flipH="1">
              <a:off x="1273810" y="41566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6" name="Rectangle 235"/>
            <p:cNvSpPr/>
            <p:nvPr/>
          </p:nvSpPr>
          <p:spPr>
            <a:xfrm>
              <a:off x="908050" y="39737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7" name="Oval 236"/>
            <p:cNvSpPr/>
            <p:nvPr/>
          </p:nvSpPr>
          <p:spPr>
            <a:xfrm>
              <a:off x="36892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32320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27748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23176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18604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14032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12" name="Straight Arrow Connector 311"/>
            <p:cNvCxnSpPr/>
            <p:nvPr/>
          </p:nvCxnSpPr>
          <p:spPr>
            <a:xfrm>
              <a:off x="4413248" y="2667000"/>
              <a:ext cx="0" cy="1592892"/>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flipV="1">
              <a:off x="4337050" y="2585363"/>
              <a:ext cx="76198" cy="81637"/>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V="1">
              <a:off x="4337050" y="4259892"/>
              <a:ext cx="76198" cy="83508"/>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4426482" y="3276600"/>
              <a:ext cx="2736318"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white">
                      <a:lumMod val="75000"/>
                    </a:prstClr>
                  </a:solidFill>
                  <a:latin typeface="Calibri"/>
                </a:rPr>
                <a:t>Far Segment</a:t>
              </a:r>
              <a:endParaRPr lang="en-US" sz="3200" b="1" i="1">
                <a:solidFill>
                  <a:prstClr val="white">
                    <a:lumMod val="75000"/>
                  </a:prstClr>
                </a:solidFill>
                <a:latin typeface="Calibri"/>
              </a:endParaRPr>
            </a:p>
          </p:txBody>
        </p:sp>
      </p:grpSp>
      <p:grpSp>
        <p:nvGrpSpPr>
          <p:cNvPr id="3" name="Group 2"/>
          <p:cNvGrpSpPr/>
          <p:nvPr/>
        </p:nvGrpSpPr>
        <p:grpSpPr>
          <a:xfrm>
            <a:off x="908050" y="2438400"/>
            <a:ext cx="6407150" cy="1983004"/>
            <a:chOff x="914400" y="2590800"/>
            <a:chExt cx="6407150" cy="1983004"/>
          </a:xfrm>
        </p:grpSpPr>
        <p:cxnSp>
          <p:nvCxnSpPr>
            <p:cNvPr id="86" name="Straight Arrow Connector 85"/>
            <p:cNvCxnSpPr/>
            <p:nvPr/>
          </p:nvCxnSpPr>
          <p:spPr>
            <a:xfrm flipV="1">
              <a:off x="3871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4144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29572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25000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20428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1585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endCxn id="93"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914400" y="2745004"/>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94" name="Oval 93"/>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5" name="Oval 94"/>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6" name="Oval 95"/>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7" name="Oval 96"/>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8" name="Oval 97"/>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9" name="Oval 98"/>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00" name="Straight Arrow Connector 99"/>
            <p:cNvCxnSpPr>
              <a:endCxn id="101" idx="3"/>
            </p:cNvCxnSpPr>
            <p:nvPr/>
          </p:nvCxnSpPr>
          <p:spPr>
            <a:xfrm flipH="1">
              <a:off x="1280160" y="3394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914400" y="3211730"/>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102" name="Oval 101"/>
            <p:cNvSpPr/>
            <p:nvPr/>
          </p:nvSpPr>
          <p:spPr>
            <a:xfrm>
              <a:off x="3695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3" name="Oval 102"/>
            <p:cNvSpPr/>
            <p:nvPr/>
          </p:nvSpPr>
          <p:spPr>
            <a:xfrm>
              <a:off x="32384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4" name="Oval 103"/>
            <p:cNvSpPr/>
            <p:nvPr/>
          </p:nvSpPr>
          <p:spPr>
            <a:xfrm>
              <a:off x="27812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5" name="Oval 104"/>
            <p:cNvSpPr/>
            <p:nvPr/>
          </p:nvSpPr>
          <p:spPr>
            <a:xfrm>
              <a:off x="23240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6" name="Oval 105"/>
            <p:cNvSpPr/>
            <p:nvPr/>
          </p:nvSpPr>
          <p:spPr>
            <a:xfrm>
              <a:off x="18668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7" name="Oval 106"/>
            <p:cNvSpPr/>
            <p:nvPr/>
          </p:nvSpPr>
          <p:spPr>
            <a:xfrm>
              <a:off x="1409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08" name="Straight Arrow Connector 107"/>
            <p:cNvCxnSpPr>
              <a:endCxn id="109" idx="3"/>
            </p:cNvCxnSpPr>
            <p:nvPr/>
          </p:nvCxnSpPr>
          <p:spPr>
            <a:xfrm flipH="1">
              <a:off x="1280160" y="3851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914400" y="3668930"/>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110" name="Oval 109"/>
            <p:cNvSpPr/>
            <p:nvPr/>
          </p:nvSpPr>
          <p:spPr>
            <a:xfrm>
              <a:off x="3695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1" name="Oval 110"/>
            <p:cNvSpPr/>
            <p:nvPr/>
          </p:nvSpPr>
          <p:spPr>
            <a:xfrm>
              <a:off x="32384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2" name="Oval 111"/>
            <p:cNvSpPr/>
            <p:nvPr/>
          </p:nvSpPr>
          <p:spPr>
            <a:xfrm>
              <a:off x="27812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3" name="Oval 112"/>
            <p:cNvSpPr/>
            <p:nvPr/>
          </p:nvSpPr>
          <p:spPr>
            <a:xfrm>
              <a:off x="23240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4" name="Oval 113"/>
            <p:cNvSpPr/>
            <p:nvPr/>
          </p:nvSpPr>
          <p:spPr>
            <a:xfrm>
              <a:off x="18668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5" name="Oval 114"/>
            <p:cNvSpPr/>
            <p:nvPr/>
          </p:nvSpPr>
          <p:spPr>
            <a:xfrm>
              <a:off x="1409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16" name="Straight Arrow Connector 115"/>
            <p:cNvCxnSpPr>
              <a:endCxn id="117" idx="3"/>
            </p:cNvCxnSpPr>
            <p:nvPr/>
          </p:nvCxnSpPr>
          <p:spPr>
            <a:xfrm flipH="1">
              <a:off x="1280160" y="4309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914400" y="4126130"/>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118" name="Oval 117"/>
            <p:cNvSpPr/>
            <p:nvPr/>
          </p:nvSpPr>
          <p:spPr>
            <a:xfrm>
              <a:off x="3695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9" name="Oval 118"/>
            <p:cNvSpPr/>
            <p:nvPr/>
          </p:nvSpPr>
          <p:spPr>
            <a:xfrm>
              <a:off x="32384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0" name="Oval 119"/>
            <p:cNvSpPr/>
            <p:nvPr/>
          </p:nvSpPr>
          <p:spPr>
            <a:xfrm>
              <a:off x="27812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1" name="Oval 120"/>
            <p:cNvSpPr/>
            <p:nvPr/>
          </p:nvSpPr>
          <p:spPr>
            <a:xfrm>
              <a:off x="23240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2" name="Oval 121"/>
            <p:cNvSpPr/>
            <p:nvPr/>
          </p:nvSpPr>
          <p:spPr>
            <a:xfrm>
              <a:off x="18668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3" name="Oval 122"/>
            <p:cNvSpPr/>
            <p:nvPr/>
          </p:nvSpPr>
          <p:spPr>
            <a:xfrm>
              <a:off x="1409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24" name="Straight Arrow Connector 123"/>
            <p:cNvCxnSpPr/>
            <p:nvPr/>
          </p:nvCxnSpPr>
          <p:spPr>
            <a:xfrm>
              <a:off x="4419598"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flipV="1">
              <a:off x="4343400"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4343400"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4432832" y="3429000"/>
              <a:ext cx="2888718"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grpSp>
      <p:sp>
        <p:nvSpPr>
          <p:cNvPr id="2" name="Title 1"/>
          <p:cNvSpPr>
            <a:spLocks noGrp="1"/>
          </p:cNvSpPr>
          <p:nvPr>
            <p:ph type="title"/>
          </p:nvPr>
        </p:nvSpPr>
        <p:spPr>
          <a:xfrm>
            <a:off x="0" y="0"/>
            <a:ext cx="9144000" cy="838200"/>
          </a:xfrm>
        </p:spPr>
        <p:txBody>
          <a:bodyPr>
            <a:normAutofit/>
          </a:bodyPr>
          <a:lstStyle/>
          <a:p>
            <a:r>
              <a:rPr lang="en-US" smtClean="0"/>
              <a:t>   Near Segment Access</a:t>
            </a:r>
            <a:endParaRPr lang="en-US"/>
          </a:p>
        </p:txBody>
      </p:sp>
      <p:sp>
        <p:nvSpPr>
          <p:cNvPr id="200" name="Rectangle 199"/>
          <p:cNvSpPr/>
          <p:nvPr/>
        </p:nvSpPr>
        <p:spPr>
          <a:xfrm>
            <a:off x="36845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2" name="Straight Arrow Connector 201"/>
          <p:cNvCxnSpPr>
            <a:stCxn id="200" idx="0"/>
          </p:cNvCxnSpPr>
          <p:nvPr/>
        </p:nvCxnSpPr>
        <p:spPr>
          <a:xfrm flipV="1">
            <a:off x="38673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4" name="Rectangle 203"/>
          <p:cNvSpPr/>
          <p:nvPr/>
        </p:nvSpPr>
        <p:spPr>
          <a:xfrm>
            <a:off x="32273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5" name="Straight Arrow Connector 204"/>
          <p:cNvCxnSpPr>
            <a:stCxn id="204" idx="0"/>
          </p:cNvCxnSpPr>
          <p:nvPr/>
        </p:nvCxnSpPr>
        <p:spPr>
          <a:xfrm flipV="1">
            <a:off x="34101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7" name="Rectangle 206"/>
          <p:cNvSpPr/>
          <p:nvPr/>
        </p:nvSpPr>
        <p:spPr>
          <a:xfrm>
            <a:off x="27701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8" name="Straight Arrow Connector 207"/>
          <p:cNvCxnSpPr>
            <a:stCxn id="207" idx="0"/>
          </p:cNvCxnSpPr>
          <p:nvPr/>
        </p:nvCxnSpPr>
        <p:spPr>
          <a:xfrm flipV="1">
            <a:off x="29529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0" name="Rectangle 209"/>
          <p:cNvSpPr/>
          <p:nvPr/>
        </p:nvSpPr>
        <p:spPr>
          <a:xfrm>
            <a:off x="23129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1" name="Straight Arrow Connector 210"/>
          <p:cNvCxnSpPr>
            <a:stCxn id="210" idx="0"/>
          </p:cNvCxnSpPr>
          <p:nvPr/>
        </p:nvCxnSpPr>
        <p:spPr>
          <a:xfrm flipV="1">
            <a:off x="24957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3" name="Rectangle 212"/>
          <p:cNvSpPr/>
          <p:nvPr/>
        </p:nvSpPr>
        <p:spPr>
          <a:xfrm>
            <a:off x="18557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4" name="Straight Arrow Connector 213"/>
          <p:cNvCxnSpPr>
            <a:stCxn id="213" idx="0"/>
          </p:cNvCxnSpPr>
          <p:nvPr/>
        </p:nvCxnSpPr>
        <p:spPr>
          <a:xfrm flipV="1">
            <a:off x="20385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13985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7" name="Straight Arrow Connector 216"/>
          <p:cNvCxnSpPr>
            <a:stCxn id="216" idx="0"/>
          </p:cNvCxnSpPr>
          <p:nvPr/>
        </p:nvCxnSpPr>
        <p:spPr>
          <a:xfrm flipV="1">
            <a:off x="15813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a:endCxn id="244" idx="3"/>
          </p:cNvCxnSpPr>
          <p:nvPr/>
        </p:nvCxnSpPr>
        <p:spPr>
          <a:xfrm flipH="1">
            <a:off x="1273810" y="4994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908050" y="4811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5" name="Oval 244"/>
          <p:cNvSpPr/>
          <p:nvPr/>
        </p:nvSpPr>
        <p:spPr>
          <a:xfrm>
            <a:off x="36892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32320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27748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23176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9" name="Oval 248"/>
          <p:cNvSpPr/>
          <p:nvPr/>
        </p:nvSpPr>
        <p:spPr>
          <a:xfrm>
            <a:off x="18604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14032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1" name="Straight Arrow Connector 250"/>
          <p:cNvCxnSpPr>
            <a:endCxn id="252" idx="3"/>
          </p:cNvCxnSpPr>
          <p:nvPr/>
        </p:nvCxnSpPr>
        <p:spPr>
          <a:xfrm flipH="1">
            <a:off x="1273810" y="5452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2" name="Rectangle 251"/>
          <p:cNvSpPr/>
          <p:nvPr/>
        </p:nvSpPr>
        <p:spPr>
          <a:xfrm>
            <a:off x="908050" y="5269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6892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32320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7748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23176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18604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14032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1" name="Straight Arrow Connector 260"/>
          <p:cNvCxnSpPr/>
          <p:nvPr/>
        </p:nvCxnSpPr>
        <p:spPr>
          <a:xfrm>
            <a:off x="4400016" y="48768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H="1" flipV="1">
            <a:off x="4323818" y="47951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flipV="1">
            <a:off x="4323818" y="55607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V="1">
            <a:off x="1573446" y="4421404"/>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V="1">
            <a:off x="2037221"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V="1">
            <a:off x="24960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V="1">
            <a:off x="29532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V="1">
            <a:off x="34104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flipV="1">
            <a:off x="38676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4413250" y="5029198"/>
            <a:ext cx="366395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sp>
        <p:nvSpPr>
          <p:cNvPr id="319" name="Rectangle 318"/>
          <p:cNvSpPr/>
          <p:nvPr/>
        </p:nvSpPr>
        <p:spPr>
          <a:xfrm>
            <a:off x="4419600" y="4343400"/>
            <a:ext cx="3733800" cy="45176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320" name="Content Placeholder 2"/>
          <p:cNvSpPr>
            <a:spLocks noGrp="1"/>
          </p:cNvSpPr>
          <p:nvPr>
            <p:ph idx="1"/>
          </p:nvPr>
        </p:nvSpPr>
        <p:spPr>
          <a:xfrm>
            <a:off x="365760" y="914400"/>
            <a:ext cx="8610600" cy="1371600"/>
          </a:xfrm>
        </p:spPr>
        <p:txBody>
          <a:bodyPr/>
          <a:lstStyle/>
          <a:p>
            <a:pPr>
              <a:lnSpc>
                <a:spcPct val="90000"/>
              </a:lnSpc>
            </a:pPr>
            <a:r>
              <a:rPr lang="en-US" sz="3200" b="1" dirty="0" smtClean="0"/>
              <a:t>Turn </a:t>
            </a:r>
            <a:r>
              <a:rPr lang="en-US" sz="3200" b="1" i="1" dirty="0" smtClean="0">
                <a:solidFill>
                  <a:srgbClr val="FF0000"/>
                </a:solidFill>
              </a:rPr>
              <a:t>off</a:t>
            </a:r>
            <a:r>
              <a:rPr lang="en-US" sz="3200" b="1" dirty="0" smtClean="0"/>
              <a:t> the isolation transistor</a:t>
            </a:r>
            <a:endParaRPr lang="en-US" sz="3200" dirty="0" smtClean="0"/>
          </a:p>
        </p:txBody>
      </p:sp>
      <p:sp>
        <p:nvSpPr>
          <p:cNvPr id="129" name="Rectangle 128"/>
          <p:cNvSpPr/>
          <p:nvPr/>
        </p:nvSpPr>
        <p:spPr>
          <a:xfrm>
            <a:off x="4419600" y="4308230"/>
            <a:ext cx="4419600" cy="4517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 (</a:t>
            </a:r>
            <a:r>
              <a:rPr lang="en-US" sz="4000" b="1" i="1" smtClean="0">
                <a:solidFill>
                  <a:srgbClr val="FF0000"/>
                </a:solidFill>
                <a:latin typeface="Calibri"/>
              </a:rPr>
              <a:t>off</a:t>
            </a:r>
            <a:r>
              <a:rPr lang="en-US" sz="3200" b="1" i="1" smtClean="0">
                <a:solidFill>
                  <a:prstClr val="black"/>
                </a:solidFill>
                <a:latin typeface="Calibri"/>
              </a:rPr>
              <a:t>)</a:t>
            </a:r>
            <a:endParaRPr lang="en-US" sz="3200" b="1" i="1">
              <a:solidFill>
                <a:prstClr val="black"/>
              </a:solidFill>
              <a:latin typeface="Calibri"/>
            </a:endParaRPr>
          </a:p>
        </p:txBody>
      </p:sp>
      <p:sp>
        <p:nvSpPr>
          <p:cNvPr id="130" name="Rectangle 129"/>
          <p:cNvSpPr/>
          <p:nvPr/>
        </p:nvSpPr>
        <p:spPr>
          <a:xfrm>
            <a:off x="4419600" y="5714998"/>
            <a:ext cx="41910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Sense Amplifier</a:t>
            </a:r>
            <a:endParaRPr lang="en-US" sz="3200" b="1" i="1">
              <a:solidFill>
                <a:prstClr val="black"/>
              </a:solidFill>
              <a:latin typeface="Calibri"/>
            </a:endParaRPr>
          </a:p>
        </p:txBody>
      </p:sp>
      <p:sp>
        <p:nvSpPr>
          <p:cNvPr id="133" name="Content Placeholder 2"/>
          <p:cNvSpPr txBox="1">
            <a:spLocks/>
          </p:cNvSpPr>
          <p:nvPr/>
        </p:nvSpPr>
        <p:spPr>
          <a:xfrm>
            <a:off x="679450" y="2817948"/>
            <a:ext cx="72453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Reduced </a:t>
            </a:r>
            <a:r>
              <a:rPr lang="en-US" sz="3200" b="1" dirty="0" err="1" smtClean="0">
                <a:solidFill>
                  <a:prstClr val="black"/>
                </a:solidFill>
                <a:latin typeface="Calibri"/>
              </a:rPr>
              <a:t>bitline</a:t>
            </a:r>
            <a:r>
              <a:rPr lang="en-US" sz="3200" b="1" dirty="0" smtClean="0">
                <a:solidFill>
                  <a:prstClr val="black"/>
                </a:solidFill>
                <a:latin typeface="Calibri"/>
              </a:rPr>
              <a:t> capacitance</a:t>
            </a:r>
          </a:p>
        </p:txBody>
      </p:sp>
      <p:sp>
        <p:nvSpPr>
          <p:cNvPr id="135" name="Content Placeholder 2"/>
          <p:cNvSpPr txBox="1">
            <a:spLocks/>
          </p:cNvSpPr>
          <p:nvPr/>
        </p:nvSpPr>
        <p:spPr>
          <a:xfrm>
            <a:off x="679450" y="3366588"/>
            <a:ext cx="72453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a:solidFill>
                  <a:prstClr val="black"/>
                </a:solidFill>
                <a:latin typeface="Calibri"/>
                <a:sym typeface="Wingdings" pitchFamily="2" charset="2"/>
              </a:rPr>
              <a:t> </a:t>
            </a:r>
            <a:r>
              <a:rPr lang="en-US" sz="3200" b="1" dirty="0" smtClean="0">
                <a:solidFill>
                  <a:prstClr val="black"/>
                </a:solidFill>
                <a:latin typeface="Calibri"/>
                <a:sym typeface="Wingdings" pitchFamily="2" charset="2"/>
              </a:rPr>
              <a:t>     </a:t>
            </a:r>
            <a:r>
              <a:rPr lang="en-US" sz="3200" b="1" dirty="0" smtClean="0">
                <a:solidFill>
                  <a:prstClr val="black"/>
                </a:solidFill>
                <a:latin typeface="Calibri"/>
              </a:rPr>
              <a:t>Low latency &amp; </a:t>
            </a:r>
            <a:r>
              <a:rPr lang="en-US" sz="3200" b="1" dirty="0">
                <a:solidFill>
                  <a:prstClr val="black"/>
                </a:solidFill>
                <a:latin typeface="Calibri"/>
              </a:rPr>
              <a:t>l</a:t>
            </a:r>
            <a:r>
              <a:rPr lang="en-US" sz="3200" b="1" dirty="0" smtClean="0">
                <a:solidFill>
                  <a:prstClr val="black"/>
                </a:solidFill>
                <a:latin typeface="Calibri"/>
              </a:rPr>
              <a:t>ow power</a:t>
            </a:r>
          </a:p>
        </p:txBody>
      </p:sp>
      <p:sp>
        <p:nvSpPr>
          <p:cNvPr id="134" name="Content Placeholder 2"/>
          <p:cNvSpPr txBox="1">
            <a:spLocks/>
          </p:cNvSpPr>
          <p:nvPr/>
        </p:nvSpPr>
        <p:spPr>
          <a:xfrm>
            <a:off x="685800" y="2270760"/>
            <a:ext cx="72453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Reduced </a:t>
            </a:r>
            <a:r>
              <a:rPr lang="en-US" sz="3200" b="1" dirty="0" err="1">
                <a:solidFill>
                  <a:prstClr val="black"/>
                </a:solidFill>
                <a:latin typeface="Calibri"/>
              </a:rPr>
              <a:t>b</a:t>
            </a:r>
            <a:r>
              <a:rPr lang="en-US" sz="3200" b="1" dirty="0" err="1" smtClean="0">
                <a:solidFill>
                  <a:prstClr val="black"/>
                </a:solidFill>
                <a:latin typeface="Calibri"/>
              </a:rPr>
              <a:t>itline</a:t>
            </a:r>
            <a:r>
              <a:rPr lang="en-US" sz="3200" b="1" dirty="0" smtClean="0">
                <a:solidFill>
                  <a:prstClr val="black"/>
                </a:solidFill>
                <a:latin typeface="Calibri"/>
              </a:rPr>
              <a:t> length</a:t>
            </a:r>
          </a:p>
        </p:txBody>
      </p:sp>
    </p:spTree>
    <p:extLst>
      <p:ext uri="{BB962C8B-B14F-4D97-AF65-F5344CB8AC3E}">
        <p14:creationId xmlns:p14="http://schemas.microsoft.com/office/powerpoint/2010/main" val="35647031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3" grpId="0" animBg="1"/>
      <p:bldP spid="135" grpId="0" animBg="1"/>
      <p:bldP spid="13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01168" y="4724400"/>
            <a:ext cx="6795032" cy="992404"/>
            <a:chOff x="901168" y="4876800"/>
            <a:chExt cx="6795032" cy="992404"/>
          </a:xfrm>
        </p:grpSpPr>
        <p:cxnSp>
          <p:nvCxnSpPr>
            <p:cNvPr id="137" name="Straight Arrow Connector 136"/>
            <p:cNvCxnSpPr>
              <a:endCxn id="138" idx="3"/>
            </p:cNvCxnSpPr>
            <p:nvPr/>
          </p:nvCxnSpPr>
          <p:spPr>
            <a:xfrm flipH="1">
              <a:off x="1266928" y="51472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901168" y="49643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9" name="Oval 138"/>
            <p:cNvSpPr/>
            <p:nvPr/>
          </p:nvSpPr>
          <p:spPr>
            <a:xfrm>
              <a:off x="36823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0" name="Oval 139"/>
            <p:cNvSpPr/>
            <p:nvPr/>
          </p:nvSpPr>
          <p:spPr>
            <a:xfrm>
              <a:off x="32251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1" name="Oval 140"/>
            <p:cNvSpPr/>
            <p:nvPr/>
          </p:nvSpPr>
          <p:spPr>
            <a:xfrm>
              <a:off x="27679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2" name="Oval 141"/>
            <p:cNvSpPr/>
            <p:nvPr/>
          </p:nvSpPr>
          <p:spPr>
            <a:xfrm>
              <a:off x="23107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3" name="Oval 142"/>
            <p:cNvSpPr/>
            <p:nvPr/>
          </p:nvSpPr>
          <p:spPr>
            <a:xfrm>
              <a:off x="18535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4" name="Oval 143"/>
            <p:cNvSpPr/>
            <p:nvPr/>
          </p:nvSpPr>
          <p:spPr>
            <a:xfrm>
              <a:off x="13963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45" name="Straight Arrow Connector 144"/>
            <p:cNvCxnSpPr>
              <a:endCxn id="146" idx="3"/>
            </p:cNvCxnSpPr>
            <p:nvPr/>
          </p:nvCxnSpPr>
          <p:spPr>
            <a:xfrm flipH="1">
              <a:off x="1266928" y="56044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a:xfrm>
              <a:off x="901168" y="54215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7" name="Oval 146"/>
            <p:cNvSpPr/>
            <p:nvPr/>
          </p:nvSpPr>
          <p:spPr>
            <a:xfrm>
              <a:off x="36823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8" name="Oval 147"/>
            <p:cNvSpPr/>
            <p:nvPr/>
          </p:nvSpPr>
          <p:spPr>
            <a:xfrm>
              <a:off x="32251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9" name="Oval 148"/>
            <p:cNvSpPr/>
            <p:nvPr/>
          </p:nvSpPr>
          <p:spPr>
            <a:xfrm>
              <a:off x="27679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0" name="Oval 149"/>
            <p:cNvSpPr/>
            <p:nvPr/>
          </p:nvSpPr>
          <p:spPr>
            <a:xfrm>
              <a:off x="23107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1" name="Oval 150"/>
            <p:cNvSpPr/>
            <p:nvPr/>
          </p:nvSpPr>
          <p:spPr>
            <a:xfrm>
              <a:off x="18535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2" name="Oval 151"/>
            <p:cNvSpPr/>
            <p:nvPr/>
          </p:nvSpPr>
          <p:spPr>
            <a:xfrm>
              <a:off x="13963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53" name="Straight Arrow Connector 152"/>
            <p:cNvCxnSpPr/>
            <p:nvPr/>
          </p:nvCxnSpPr>
          <p:spPr>
            <a:xfrm>
              <a:off x="4393134" y="5029200"/>
              <a:ext cx="0" cy="683929"/>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flipV="1">
              <a:off x="4316936" y="4947563"/>
              <a:ext cx="76198" cy="81637"/>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V="1">
              <a:off x="4316936" y="5713129"/>
              <a:ext cx="76198" cy="83508"/>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a:xfrm>
              <a:off x="4406368" y="5181598"/>
              <a:ext cx="328983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white">
                      <a:lumMod val="75000"/>
                    </a:prstClr>
                  </a:solidFill>
                  <a:latin typeface="Calibri"/>
                </a:rPr>
                <a:t>Near Segment</a:t>
              </a:r>
              <a:endParaRPr lang="en-US" sz="3200" b="1" i="1">
                <a:solidFill>
                  <a:prstClr val="white">
                    <a:lumMod val="75000"/>
                  </a:prstClr>
                </a:solidFill>
                <a:latin typeface="Calibri"/>
              </a:endParaRPr>
            </a:p>
          </p:txBody>
        </p:sp>
        <p:cxnSp>
          <p:nvCxnSpPr>
            <p:cNvPr id="177" name="Straight Arrow Connector 176"/>
            <p:cNvCxnSpPr/>
            <p:nvPr/>
          </p:nvCxnSpPr>
          <p:spPr>
            <a:xfrm flipV="1">
              <a:off x="38605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34033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flipV="1">
              <a:off x="29461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24889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V="1">
              <a:off x="20317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V="1">
              <a:off x="15745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902017" y="4724400"/>
            <a:ext cx="6565582" cy="992404"/>
            <a:chOff x="4572000" y="6234964"/>
            <a:chExt cx="6565582" cy="992404"/>
          </a:xfrm>
        </p:grpSpPr>
        <p:cxnSp>
          <p:nvCxnSpPr>
            <p:cNvPr id="188" name="Straight Arrow Connector 187"/>
            <p:cNvCxnSpPr/>
            <p:nvPr/>
          </p:nvCxnSpPr>
          <p:spPr>
            <a:xfrm flipV="1">
              <a:off x="75313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70741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V="1">
              <a:off x="66169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V="1">
              <a:off x="61597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V="1">
              <a:off x="57025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V="1">
              <a:off x="52453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01" idx="3"/>
            </p:cNvCxnSpPr>
            <p:nvPr/>
          </p:nvCxnSpPr>
          <p:spPr>
            <a:xfrm flipH="1">
              <a:off x="4937760" y="650537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4572000" y="6322494"/>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4" name="Oval 103"/>
            <p:cNvSpPr/>
            <p:nvPr/>
          </p:nvSpPr>
          <p:spPr>
            <a:xfrm>
              <a:off x="73532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7" name="Oval 106"/>
            <p:cNvSpPr/>
            <p:nvPr/>
          </p:nvSpPr>
          <p:spPr>
            <a:xfrm>
              <a:off x="68960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0" name="Oval 109"/>
            <p:cNvSpPr/>
            <p:nvPr/>
          </p:nvSpPr>
          <p:spPr>
            <a:xfrm>
              <a:off x="64388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59816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55244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50672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70" name="Straight Arrow Connector 169"/>
            <p:cNvCxnSpPr>
              <a:endCxn id="171" idx="3"/>
            </p:cNvCxnSpPr>
            <p:nvPr/>
          </p:nvCxnSpPr>
          <p:spPr>
            <a:xfrm flipH="1">
              <a:off x="4937760" y="696257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4572000" y="6779694"/>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72" name="Oval 171"/>
            <p:cNvSpPr/>
            <p:nvPr/>
          </p:nvSpPr>
          <p:spPr>
            <a:xfrm>
              <a:off x="73532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68960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64388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59816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55244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3" name="Oval 182"/>
            <p:cNvSpPr/>
            <p:nvPr/>
          </p:nvSpPr>
          <p:spPr>
            <a:xfrm>
              <a:off x="50672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84" name="Straight Arrow Connector 183"/>
            <p:cNvCxnSpPr/>
            <p:nvPr/>
          </p:nvCxnSpPr>
          <p:spPr>
            <a:xfrm>
              <a:off x="8063966" y="6387364"/>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flipH="1" flipV="1">
              <a:off x="7987768" y="6305727"/>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flipV="1">
              <a:off x="7987768" y="7071293"/>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7" name="Rectangle 186"/>
            <p:cNvSpPr/>
            <p:nvPr/>
          </p:nvSpPr>
          <p:spPr>
            <a:xfrm>
              <a:off x="8077199" y="6539762"/>
              <a:ext cx="3060383"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grpSp>
      <p:sp>
        <p:nvSpPr>
          <p:cNvPr id="2" name="Title 1"/>
          <p:cNvSpPr>
            <a:spLocks noGrp="1"/>
          </p:cNvSpPr>
          <p:nvPr>
            <p:ph type="title"/>
          </p:nvPr>
        </p:nvSpPr>
        <p:spPr>
          <a:xfrm>
            <a:off x="0" y="0"/>
            <a:ext cx="9144000" cy="838200"/>
          </a:xfrm>
        </p:spPr>
        <p:txBody>
          <a:bodyPr>
            <a:normAutofit/>
          </a:bodyPr>
          <a:lstStyle/>
          <a:p>
            <a:r>
              <a:rPr lang="en-US" smtClean="0"/>
              <a:t>   Far Segment Access</a:t>
            </a:r>
            <a:endParaRPr lang="en-US"/>
          </a:p>
        </p:txBody>
      </p:sp>
      <p:sp>
        <p:nvSpPr>
          <p:cNvPr id="320" name="Content Placeholder 2"/>
          <p:cNvSpPr>
            <a:spLocks noGrp="1"/>
          </p:cNvSpPr>
          <p:nvPr>
            <p:ph idx="1"/>
          </p:nvPr>
        </p:nvSpPr>
        <p:spPr>
          <a:xfrm>
            <a:off x="365760" y="914400"/>
            <a:ext cx="8610600" cy="1828800"/>
          </a:xfrm>
          <a:ln>
            <a:noFill/>
          </a:ln>
        </p:spPr>
        <p:txBody>
          <a:bodyPr/>
          <a:lstStyle/>
          <a:p>
            <a:pPr>
              <a:lnSpc>
                <a:spcPct val="90000"/>
              </a:lnSpc>
            </a:pPr>
            <a:r>
              <a:rPr lang="en-US" sz="3200" b="1" dirty="0" smtClean="0"/>
              <a:t>Turn </a:t>
            </a:r>
            <a:r>
              <a:rPr lang="en-US" sz="3200" b="1" i="1" dirty="0" smtClean="0">
                <a:solidFill>
                  <a:srgbClr val="0000FF"/>
                </a:solidFill>
              </a:rPr>
              <a:t>on</a:t>
            </a:r>
            <a:r>
              <a:rPr lang="en-US" sz="3200" b="1" dirty="0" smtClean="0"/>
              <a:t> the isolation transistor</a:t>
            </a:r>
            <a:endParaRPr lang="en-US" sz="3200" dirty="0" smtClean="0"/>
          </a:p>
        </p:txBody>
      </p:sp>
      <p:sp>
        <p:nvSpPr>
          <p:cNvPr id="93" name="Rectangle 92"/>
          <p:cNvSpPr/>
          <p:nvPr/>
        </p:nvSpPr>
        <p:spPr>
          <a:xfrm>
            <a:off x="36776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97" name="Rectangle 96"/>
          <p:cNvSpPr/>
          <p:nvPr/>
        </p:nvSpPr>
        <p:spPr>
          <a:xfrm>
            <a:off x="32204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0" name="Rectangle 99"/>
          <p:cNvSpPr/>
          <p:nvPr/>
        </p:nvSpPr>
        <p:spPr>
          <a:xfrm>
            <a:off x="27632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3" name="Rectangle 102"/>
          <p:cNvSpPr/>
          <p:nvPr/>
        </p:nvSpPr>
        <p:spPr>
          <a:xfrm>
            <a:off x="23060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6" name="Rectangle 105"/>
          <p:cNvSpPr/>
          <p:nvPr/>
        </p:nvSpPr>
        <p:spPr>
          <a:xfrm>
            <a:off x="18488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9" name="Rectangle 108"/>
          <p:cNvSpPr/>
          <p:nvPr/>
        </p:nvSpPr>
        <p:spPr>
          <a:xfrm>
            <a:off x="13916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nvGrpSpPr>
          <p:cNvPr id="6" name="Group 5"/>
          <p:cNvGrpSpPr/>
          <p:nvPr/>
        </p:nvGrpSpPr>
        <p:grpSpPr>
          <a:xfrm>
            <a:off x="1571327" y="4419600"/>
            <a:ext cx="2289399" cy="304800"/>
            <a:chOff x="1571327" y="4572000"/>
            <a:chExt cx="2289399" cy="304800"/>
          </a:xfrm>
        </p:grpSpPr>
        <p:cxnSp>
          <p:nvCxnSpPr>
            <p:cNvPr id="156" name="Straight Arrow Connector 155"/>
            <p:cNvCxnSpPr/>
            <p:nvPr/>
          </p:nvCxnSpPr>
          <p:spPr>
            <a:xfrm flipV="1">
              <a:off x="1571327" y="4572000"/>
              <a:ext cx="0" cy="304800"/>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flipV="1">
              <a:off x="2029654" y="4573804"/>
              <a:ext cx="685"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H="1" flipV="1">
              <a:off x="2486854" y="4573804"/>
              <a:ext cx="2272"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flipV="1">
              <a:off x="2944054" y="4573804"/>
              <a:ext cx="2272"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H="1" flipV="1">
              <a:off x="3401254" y="4573804"/>
              <a:ext cx="2272"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flipV="1">
              <a:off x="3860501" y="4572000"/>
              <a:ext cx="225" cy="302996"/>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901168" y="2438400"/>
            <a:ext cx="6337832" cy="1983004"/>
            <a:chOff x="901168" y="2590800"/>
            <a:chExt cx="6337832" cy="1983004"/>
          </a:xfrm>
        </p:grpSpPr>
        <p:cxnSp>
          <p:nvCxnSpPr>
            <p:cNvPr id="86" name="Straight Arrow Connector 85"/>
            <p:cNvCxnSpPr/>
            <p:nvPr/>
          </p:nvCxnSpPr>
          <p:spPr>
            <a:xfrm flipV="1">
              <a:off x="38584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4012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29440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24868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20296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15724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endCxn id="94" idx="3"/>
            </p:cNvCxnSpPr>
            <p:nvPr/>
          </p:nvCxnSpPr>
          <p:spPr>
            <a:xfrm flipH="1">
              <a:off x="1266928"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901168"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96" name="Oval 95"/>
            <p:cNvSpPr/>
            <p:nvPr/>
          </p:nvSpPr>
          <p:spPr>
            <a:xfrm>
              <a:off x="36823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99" name="Oval 98"/>
            <p:cNvSpPr/>
            <p:nvPr/>
          </p:nvSpPr>
          <p:spPr>
            <a:xfrm>
              <a:off x="32251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2" name="Oval 101"/>
            <p:cNvSpPr/>
            <p:nvPr/>
          </p:nvSpPr>
          <p:spPr>
            <a:xfrm>
              <a:off x="27679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5" name="Oval 104"/>
            <p:cNvSpPr/>
            <p:nvPr/>
          </p:nvSpPr>
          <p:spPr>
            <a:xfrm>
              <a:off x="23107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8" name="Oval 107"/>
            <p:cNvSpPr/>
            <p:nvPr/>
          </p:nvSpPr>
          <p:spPr>
            <a:xfrm>
              <a:off x="18535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1" name="Oval 110"/>
            <p:cNvSpPr/>
            <p:nvPr/>
          </p:nvSpPr>
          <p:spPr>
            <a:xfrm>
              <a:off x="13963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12" name="Straight Arrow Connector 111"/>
            <p:cNvCxnSpPr>
              <a:endCxn id="113" idx="3"/>
            </p:cNvCxnSpPr>
            <p:nvPr/>
          </p:nvCxnSpPr>
          <p:spPr>
            <a:xfrm flipH="1">
              <a:off x="1266928" y="3394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901168" y="3211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14" name="Oval 113"/>
            <p:cNvSpPr/>
            <p:nvPr/>
          </p:nvSpPr>
          <p:spPr>
            <a:xfrm>
              <a:off x="36823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5" name="Oval 114"/>
            <p:cNvSpPr/>
            <p:nvPr/>
          </p:nvSpPr>
          <p:spPr>
            <a:xfrm>
              <a:off x="32251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6" name="Oval 115"/>
            <p:cNvSpPr/>
            <p:nvPr/>
          </p:nvSpPr>
          <p:spPr>
            <a:xfrm>
              <a:off x="27679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7" name="Oval 116"/>
            <p:cNvSpPr/>
            <p:nvPr/>
          </p:nvSpPr>
          <p:spPr>
            <a:xfrm>
              <a:off x="23107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8" name="Oval 117"/>
            <p:cNvSpPr/>
            <p:nvPr/>
          </p:nvSpPr>
          <p:spPr>
            <a:xfrm>
              <a:off x="18535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9" name="Oval 118"/>
            <p:cNvSpPr/>
            <p:nvPr/>
          </p:nvSpPr>
          <p:spPr>
            <a:xfrm>
              <a:off x="13963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20" name="Straight Arrow Connector 119"/>
            <p:cNvCxnSpPr>
              <a:endCxn id="121" idx="3"/>
            </p:cNvCxnSpPr>
            <p:nvPr/>
          </p:nvCxnSpPr>
          <p:spPr>
            <a:xfrm flipH="1">
              <a:off x="1266928" y="3851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901168" y="3668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2" name="Oval 121"/>
            <p:cNvSpPr/>
            <p:nvPr/>
          </p:nvSpPr>
          <p:spPr>
            <a:xfrm>
              <a:off x="36823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3" name="Oval 122"/>
            <p:cNvSpPr/>
            <p:nvPr/>
          </p:nvSpPr>
          <p:spPr>
            <a:xfrm>
              <a:off x="32251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4" name="Oval 123"/>
            <p:cNvSpPr/>
            <p:nvPr/>
          </p:nvSpPr>
          <p:spPr>
            <a:xfrm>
              <a:off x="27679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5" name="Oval 124"/>
            <p:cNvSpPr/>
            <p:nvPr/>
          </p:nvSpPr>
          <p:spPr>
            <a:xfrm>
              <a:off x="23107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6" name="Oval 125"/>
            <p:cNvSpPr/>
            <p:nvPr/>
          </p:nvSpPr>
          <p:spPr>
            <a:xfrm>
              <a:off x="18535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7" name="Oval 126"/>
            <p:cNvSpPr/>
            <p:nvPr/>
          </p:nvSpPr>
          <p:spPr>
            <a:xfrm>
              <a:off x="13963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28" name="Straight Arrow Connector 127"/>
            <p:cNvCxnSpPr>
              <a:endCxn id="129" idx="3"/>
            </p:cNvCxnSpPr>
            <p:nvPr/>
          </p:nvCxnSpPr>
          <p:spPr>
            <a:xfrm flipH="1">
              <a:off x="1266928" y="4309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901168" y="4126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0" name="Oval 129"/>
            <p:cNvSpPr/>
            <p:nvPr/>
          </p:nvSpPr>
          <p:spPr>
            <a:xfrm>
              <a:off x="36823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1" name="Oval 130"/>
            <p:cNvSpPr/>
            <p:nvPr/>
          </p:nvSpPr>
          <p:spPr>
            <a:xfrm>
              <a:off x="32251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2" name="Oval 131"/>
            <p:cNvSpPr/>
            <p:nvPr/>
          </p:nvSpPr>
          <p:spPr>
            <a:xfrm>
              <a:off x="27679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3" name="Oval 132"/>
            <p:cNvSpPr/>
            <p:nvPr/>
          </p:nvSpPr>
          <p:spPr>
            <a:xfrm>
              <a:off x="23107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5" name="Oval 134"/>
            <p:cNvSpPr/>
            <p:nvPr/>
          </p:nvSpPr>
          <p:spPr>
            <a:xfrm>
              <a:off x="18535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6" name="Oval 135"/>
            <p:cNvSpPr/>
            <p:nvPr/>
          </p:nvSpPr>
          <p:spPr>
            <a:xfrm>
              <a:off x="13963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63" name="Straight Arrow Connector 162"/>
            <p:cNvCxnSpPr/>
            <p:nvPr/>
          </p:nvCxnSpPr>
          <p:spPr>
            <a:xfrm>
              <a:off x="4406366"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H="1" flipV="1">
              <a:off x="4330168"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4330168"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4419600" y="3429000"/>
              <a:ext cx="28194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grpSp>
      <p:sp>
        <p:nvSpPr>
          <p:cNvPr id="85" name="Rectangle 84"/>
          <p:cNvSpPr/>
          <p:nvPr/>
        </p:nvSpPr>
        <p:spPr>
          <a:xfrm>
            <a:off x="4419600" y="4343399"/>
            <a:ext cx="3733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grpSp>
        <p:nvGrpSpPr>
          <p:cNvPr id="194" name="Group 193"/>
          <p:cNvGrpSpPr/>
          <p:nvPr/>
        </p:nvGrpSpPr>
        <p:grpSpPr>
          <a:xfrm>
            <a:off x="1570270" y="4419600"/>
            <a:ext cx="2439752" cy="304800"/>
            <a:chOff x="1725846" y="4724400"/>
            <a:chExt cx="2439752" cy="304800"/>
          </a:xfrm>
        </p:grpSpPr>
        <p:cxnSp>
          <p:nvCxnSpPr>
            <p:cNvPr id="195" name="Straight Arrow Connector 194"/>
            <p:cNvCxnSpPr/>
            <p:nvPr/>
          </p:nvCxnSpPr>
          <p:spPr>
            <a:xfrm flipV="1">
              <a:off x="1725846" y="4726204"/>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flipV="1">
              <a:off x="2189621"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V="1">
              <a:off x="26484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V="1">
              <a:off x="31056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V="1">
              <a:off x="35628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V="1">
              <a:off x="40200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01" name="Rectangle 200"/>
          <p:cNvSpPr/>
          <p:nvPr/>
        </p:nvSpPr>
        <p:spPr>
          <a:xfrm>
            <a:off x="4419600" y="4306635"/>
            <a:ext cx="4556760" cy="4517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 (</a:t>
            </a:r>
            <a:r>
              <a:rPr lang="en-US" sz="4000" b="1" i="1" smtClean="0">
                <a:solidFill>
                  <a:srgbClr val="0000FF"/>
                </a:solidFill>
                <a:latin typeface="Calibri"/>
              </a:rPr>
              <a:t>on</a:t>
            </a:r>
            <a:r>
              <a:rPr lang="en-US" sz="3200" b="1" i="1" smtClean="0">
                <a:solidFill>
                  <a:prstClr val="black"/>
                </a:solidFill>
                <a:latin typeface="Calibri"/>
              </a:rPr>
              <a:t>)</a:t>
            </a:r>
            <a:endParaRPr lang="en-US" sz="3200" b="1" i="1">
              <a:solidFill>
                <a:prstClr val="black"/>
              </a:solidFill>
              <a:latin typeface="Calibri"/>
            </a:endParaRPr>
          </a:p>
        </p:txBody>
      </p:sp>
      <p:grpSp>
        <p:nvGrpSpPr>
          <p:cNvPr id="7" name="Group 6"/>
          <p:cNvGrpSpPr/>
          <p:nvPr/>
        </p:nvGrpSpPr>
        <p:grpSpPr>
          <a:xfrm>
            <a:off x="1508125" y="4422775"/>
            <a:ext cx="2438400" cy="304800"/>
            <a:chOff x="1498600" y="4584700"/>
            <a:chExt cx="2438400" cy="304800"/>
          </a:xfrm>
        </p:grpSpPr>
        <p:grpSp>
          <p:nvGrpSpPr>
            <p:cNvPr id="202" name="Group 201"/>
            <p:cNvGrpSpPr/>
            <p:nvPr/>
          </p:nvGrpSpPr>
          <p:grpSpPr>
            <a:xfrm>
              <a:off x="1498600" y="4599941"/>
              <a:ext cx="152400" cy="289559"/>
              <a:chOff x="7460457" y="4892041"/>
              <a:chExt cx="152400" cy="289559"/>
            </a:xfrm>
          </p:grpSpPr>
          <p:cxnSp>
            <p:nvCxnSpPr>
              <p:cNvPr id="203" name="Straight Arrow Connector 20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a:off x="1955800" y="4584700"/>
              <a:ext cx="152400" cy="289559"/>
              <a:chOff x="7460457" y="4892041"/>
              <a:chExt cx="152400" cy="289559"/>
            </a:xfrm>
          </p:grpSpPr>
          <p:cxnSp>
            <p:nvCxnSpPr>
              <p:cNvPr id="213" name="Straight Arrow Connector 21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2413000" y="4599941"/>
              <a:ext cx="152400" cy="289559"/>
              <a:chOff x="7460457" y="4892041"/>
              <a:chExt cx="152400" cy="289559"/>
            </a:xfrm>
          </p:grpSpPr>
          <p:cxnSp>
            <p:nvCxnSpPr>
              <p:cNvPr id="223" name="Straight Arrow Connector 22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a:off x="2870200" y="4584700"/>
              <a:ext cx="152400" cy="289559"/>
              <a:chOff x="7460457" y="4892041"/>
              <a:chExt cx="152400" cy="289559"/>
            </a:xfrm>
          </p:grpSpPr>
          <p:cxnSp>
            <p:nvCxnSpPr>
              <p:cNvPr id="233" name="Straight Arrow Connector 23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42" name="Group 241"/>
            <p:cNvGrpSpPr/>
            <p:nvPr/>
          </p:nvGrpSpPr>
          <p:grpSpPr>
            <a:xfrm>
              <a:off x="3327400" y="4599941"/>
              <a:ext cx="152400" cy="289559"/>
              <a:chOff x="7460457" y="4892041"/>
              <a:chExt cx="152400" cy="289559"/>
            </a:xfrm>
          </p:grpSpPr>
          <p:cxnSp>
            <p:nvCxnSpPr>
              <p:cNvPr id="243" name="Straight Arrow Connector 24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a:off x="3784600" y="4584700"/>
              <a:ext cx="152400" cy="289559"/>
              <a:chOff x="7460457" y="4892041"/>
              <a:chExt cx="152400" cy="289559"/>
            </a:xfrm>
          </p:grpSpPr>
          <p:cxnSp>
            <p:nvCxnSpPr>
              <p:cNvPr id="253" name="Straight Arrow Connector 25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sp>
        <p:nvSpPr>
          <p:cNvPr id="262" name="Rectangle 261"/>
          <p:cNvSpPr/>
          <p:nvPr/>
        </p:nvSpPr>
        <p:spPr>
          <a:xfrm>
            <a:off x="4419600" y="5714998"/>
            <a:ext cx="39624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prstClr val="black"/>
                </a:solidFill>
                <a:latin typeface="Calibri"/>
              </a:rPr>
              <a:t>Sense Amplifier</a:t>
            </a:r>
            <a:endParaRPr lang="en-US" sz="3200" b="1" i="1" dirty="0">
              <a:solidFill>
                <a:prstClr val="black"/>
              </a:solidFill>
              <a:latin typeface="Calibri"/>
            </a:endParaRPr>
          </a:p>
        </p:txBody>
      </p:sp>
      <p:sp>
        <p:nvSpPr>
          <p:cNvPr id="263" name="Content Placeholder 2"/>
          <p:cNvSpPr txBox="1">
            <a:spLocks/>
          </p:cNvSpPr>
          <p:nvPr/>
        </p:nvSpPr>
        <p:spPr>
          <a:xfrm>
            <a:off x="679450" y="2302692"/>
            <a:ext cx="77025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Large </a:t>
            </a:r>
            <a:r>
              <a:rPr lang="en-US" sz="3200" b="1" dirty="0" err="1" smtClean="0">
                <a:solidFill>
                  <a:prstClr val="black"/>
                </a:solidFill>
                <a:latin typeface="Calibri"/>
              </a:rPr>
              <a:t>bitline</a:t>
            </a:r>
            <a:r>
              <a:rPr lang="en-US" sz="3200" b="1" dirty="0" smtClean="0">
                <a:solidFill>
                  <a:prstClr val="black"/>
                </a:solidFill>
                <a:latin typeface="Calibri"/>
              </a:rPr>
              <a:t> capacitance</a:t>
            </a:r>
          </a:p>
        </p:txBody>
      </p:sp>
      <p:sp>
        <p:nvSpPr>
          <p:cNvPr id="264" name="Content Placeholder 2"/>
          <p:cNvSpPr txBox="1">
            <a:spLocks/>
          </p:cNvSpPr>
          <p:nvPr/>
        </p:nvSpPr>
        <p:spPr>
          <a:xfrm>
            <a:off x="679450" y="2842261"/>
            <a:ext cx="77025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Additional resistance of isolation transistor</a:t>
            </a:r>
          </a:p>
        </p:txBody>
      </p:sp>
      <p:sp>
        <p:nvSpPr>
          <p:cNvPr id="265" name="Content Placeholder 2"/>
          <p:cNvSpPr txBox="1">
            <a:spLocks/>
          </p:cNvSpPr>
          <p:nvPr/>
        </p:nvSpPr>
        <p:spPr>
          <a:xfrm>
            <a:off x="679450" y="1754052"/>
            <a:ext cx="77025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Long </a:t>
            </a:r>
            <a:r>
              <a:rPr lang="en-US" sz="3200" b="1" dirty="0" err="1" smtClean="0">
                <a:solidFill>
                  <a:prstClr val="black"/>
                </a:solidFill>
                <a:latin typeface="Calibri"/>
              </a:rPr>
              <a:t>bitline</a:t>
            </a:r>
            <a:r>
              <a:rPr lang="en-US" sz="3200" b="1" dirty="0" smtClean="0">
                <a:solidFill>
                  <a:prstClr val="black"/>
                </a:solidFill>
                <a:latin typeface="Calibri"/>
              </a:rPr>
              <a:t> length</a:t>
            </a:r>
          </a:p>
        </p:txBody>
      </p:sp>
      <p:sp>
        <p:nvSpPr>
          <p:cNvPr id="266" name="Content Placeholder 2"/>
          <p:cNvSpPr txBox="1">
            <a:spLocks/>
          </p:cNvSpPr>
          <p:nvPr/>
        </p:nvSpPr>
        <p:spPr>
          <a:xfrm>
            <a:off x="685800" y="3384732"/>
            <a:ext cx="76962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     </a:t>
            </a:r>
            <a:r>
              <a:rPr lang="en-US" sz="3200" b="1" dirty="0" smtClean="0">
                <a:solidFill>
                  <a:prstClr val="black"/>
                </a:solidFill>
                <a:latin typeface="Calibri"/>
                <a:sym typeface="Wingdings" pitchFamily="2" charset="2"/>
              </a:rPr>
              <a:t> </a:t>
            </a:r>
            <a:r>
              <a:rPr lang="en-US" sz="3200" b="1" dirty="0" smtClean="0">
                <a:solidFill>
                  <a:prstClr val="black"/>
                </a:solidFill>
                <a:latin typeface="Calibri"/>
              </a:rPr>
              <a:t>High latency &amp; high power</a:t>
            </a:r>
          </a:p>
        </p:txBody>
      </p:sp>
    </p:spTree>
    <p:extLst>
      <p:ext uri="{BB962C8B-B14F-4D97-AF65-F5344CB8AC3E}">
        <p14:creationId xmlns:p14="http://schemas.microsoft.com/office/powerpoint/2010/main" val="765327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9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63" grpId="0" animBg="1"/>
      <p:bldP spid="264" grpId="0" animBg="1"/>
      <p:bldP spid="265" grpId="0" animBg="1"/>
      <p:bldP spid="26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Latency, Power, and Area Evaluation</a:t>
            </a:r>
            <a:endParaRPr lang="en-US" dirty="0"/>
          </a:p>
        </p:txBody>
      </p:sp>
      <p:sp>
        <p:nvSpPr>
          <p:cNvPr id="36" name="Content Placeholder 2"/>
          <p:cNvSpPr txBox="1">
            <a:spLocks/>
          </p:cNvSpPr>
          <p:nvPr/>
        </p:nvSpPr>
        <p:spPr>
          <a:xfrm>
            <a:off x="381000" y="838200"/>
            <a:ext cx="8305800"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200" b="1" dirty="0" smtClean="0">
                <a:solidFill>
                  <a:prstClr val="black"/>
                </a:solidFill>
                <a:latin typeface="Calibri"/>
              </a:rPr>
              <a:t>Commodity DRAM: </a:t>
            </a:r>
            <a:r>
              <a:rPr lang="en-US" sz="3200" dirty="0" smtClean="0">
                <a:solidFill>
                  <a:prstClr val="black"/>
                </a:solidFill>
                <a:latin typeface="Calibri"/>
              </a:rPr>
              <a:t>512 cells/</a:t>
            </a:r>
            <a:r>
              <a:rPr lang="en-US" sz="3200" dirty="0" err="1">
                <a:solidFill>
                  <a:prstClr val="black"/>
                </a:solidFill>
                <a:latin typeface="Calibri"/>
              </a:rPr>
              <a:t>b</a:t>
            </a:r>
            <a:r>
              <a:rPr lang="en-US" sz="3200" dirty="0" err="1" smtClean="0">
                <a:solidFill>
                  <a:prstClr val="black"/>
                </a:solidFill>
                <a:latin typeface="Calibri"/>
              </a:rPr>
              <a:t>itline</a:t>
            </a:r>
            <a:endParaRPr lang="en-US" b="1" i="1" dirty="0">
              <a:solidFill>
                <a:srgbClr val="1F497D"/>
              </a:solidFill>
              <a:latin typeface="Calibri"/>
            </a:endParaRPr>
          </a:p>
          <a:p>
            <a:pPr>
              <a:lnSpc>
                <a:spcPct val="90000"/>
              </a:lnSpc>
            </a:pPr>
            <a:r>
              <a:rPr lang="en-US" sz="3200" b="1" dirty="0" smtClean="0">
                <a:solidFill>
                  <a:prstClr val="black"/>
                </a:solidFill>
                <a:latin typeface="Calibri"/>
              </a:rPr>
              <a:t>TL-DRAM: </a:t>
            </a:r>
            <a:r>
              <a:rPr lang="en-US" sz="3200" dirty="0" smtClean="0">
                <a:solidFill>
                  <a:prstClr val="black"/>
                </a:solidFill>
                <a:latin typeface="Calibri"/>
              </a:rPr>
              <a:t>512 cells/</a:t>
            </a:r>
            <a:r>
              <a:rPr lang="en-US" sz="3200" dirty="0" err="1">
                <a:solidFill>
                  <a:prstClr val="black"/>
                </a:solidFill>
                <a:latin typeface="Calibri"/>
              </a:rPr>
              <a:t>b</a:t>
            </a:r>
            <a:r>
              <a:rPr lang="en-US" sz="3200" dirty="0" err="1" smtClean="0">
                <a:solidFill>
                  <a:prstClr val="black"/>
                </a:solidFill>
                <a:latin typeface="Calibri"/>
              </a:rPr>
              <a:t>itline</a:t>
            </a:r>
            <a:endParaRPr lang="en-US" dirty="0" smtClean="0">
              <a:solidFill>
                <a:prstClr val="black"/>
              </a:solidFill>
              <a:latin typeface="Calibri"/>
            </a:endParaRPr>
          </a:p>
          <a:p>
            <a:pPr marL="749300" lvl="1" indent="-349250">
              <a:lnSpc>
                <a:spcPct val="90000"/>
              </a:lnSpc>
            </a:pPr>
            <a:r>
              <a:rPr lang="en-US" sz="2800" dirty="0" smtClean="0">
                <a:solidFill>
                  <a:prstClr val="black"/>
                </a:solidFill>
                <a:latin typeface="Calibri"/>
              </a:rPr>
              <a:t>Near segment: 32 cells</a:t>
            </a:r>
          </a:p>
          <a:p>
            <a:pPr marL="749300" lvl="1" indent="-349250">
              <a:lnSpc>
                <a:spcPct val="90000"/>
              </a:lnSpc>
            </a:pPr>
            <a:r>
              <a:rPr lang="en-US" sz="2800" dirty="0" smtClean="0">
                <a:solidFill>
                  <a:prstClr val="black"/>
                </a:solidFill>
                <a:latin typeface="Calibri"/>
              </a:rPr>
              <a:t>Far segment: 480 cells</a:t>
            </a:r>
          </a:p>
          <a:p>
            <a:pPr marL="349250" indent="-349250">
              <a:lnSpc>
                <a:spcPct val="90000"/>
              </a:lnSpc>
            </a:pPr>
            <a:r>
              <a:rPr lang="en-US" sz="3200" b="1" dirty="0" smtClean="0">
                <a:solidFill>
                  <a:prstClr val="black"/>
                </a:solidFill>
                <a:latin typeface="Calibri"/>
              </a:rPr>
              <a:t>Latency Evaluation</a:t>
            </a:r>
          </a:p>
          <a:p>
            <a:pPr marL="749300" lvl="1" indent="-349250">
              <a:lnSpc>
                <a:spcPct val="90000"/>
              </a:lnSpc>
            </a:pPr>
            <a:r>
              <a:rPr lang="en-US" sz="2800" dirty="0" smtClean="0">
                <a:solidFill>
                  <a:prstClr val="black"/>
                </a:solidFill>
                <a:latin typeface="Calibri"/>
              </a:rPr>
              <a:t>SPICE simulation using circuit-level DRAM model</a:t>
            </a:r>
          </a:p>
          <a:p>
            <a:pPr marL="349250" indent="-349250">
              <a:lnSpc>
                <a:spcPct val="90000"/>
              </a:lnSpc>
            </a:pPr>
            <a:r>
              <a:rPr lang="en-US" sz="3200" b="1" dirty="0" smtClean="0">
                <a:solidFill>
                  <a:prstClr val="black"/>
                </a:solidFill>
                <a:latin typeface="Calibri"/>
              </a:rPr>
              <a:t>Power and Area Evaluation</a:t>
            </a:r>
          </a:p>
          <a:p>
            <a:pPr marL="749300" lvl="1" indent="-349250">
              <a:lnSpc>
                <a:spcPct val="90000"/>
              </a:lnSpc>
            </a:pPr>
            <a:r>
              <a:rPr lang="en-US" sz="2800" dirty="0" smtClean="0">
                <a:solidFill>
                  <a:prstClr val="black"/>
                </a:solidFill>
                <a:latin typeface="Calibri"/>
              </a:rPr>
              <a:t>DRAM area/power </a:t>
            </a:r>
            <a:r>
              <a:rPr lang="en-US" sz="2800" dirty="0">
                <a:solidFill>
                  <a:prstClr val="black"/>
                </a:solidFill>
                <a:latin typeface="Calibri"/>
              </a:rPr>
              <a:t>s</a:t>
            </a:r>
            <a:r>
              <a:rPr lang="en-US" sz="2800" dirty="0" smtClean="0">
                <a:solidFill>
                  <a:prstClr val="black"/>
                </a:solidFill>
                <a:latin typeface="Calibri"/>
              </a:rPr>
              <a:t>imulator from Rambus</a:t>
            </a:r>
          </a:p>
          <a:p>
            <a:pPr marL="749300" lvl="1" indent="-349250">
              <a:lnSpc>
                <a:spcPct val="90000"/>
              </a:lnSpc>
            </a:pPr>
            <a:r>
              <a:rPr lang="en-US" sz="2800" dirty="0" smtClean="0">
                <a:solidFill>
                  <a:prstClr val="black"/>
                </a:solidFill>
                <a:latin typeface="Calibri"/>
              </a:rPr>
              <a:t>DDR3 energy calculator from Micron</a:t>
            </a:r>
          </a:p>
          <a:p>
            <a:pPr marL="749300" lvl="1" indent="-349250">
              <a:lnSpc>
                <a:spcPct val="90000"/>
              </a:lnSpc>
            </a:pPr>
            <a:endParaRPr lang="en-US" dirty="0" smtClean="0">
              <a:solidFill>
                <a:prstClr val="black"/>
              </a:solidFill>
              <a:latin typeface="Calibri"/>
            </a:endParaRPr>
          </a:p>
          <a:p>
            <a:pPr marL="749300" lvl="1" indent="-349250">
              <a:lnSpc>
                <a:spcPct val="90000"/>
              </a:lnSpc>
            </a:pPr>
            <a:endParaRPr lang="en-US" sz="4400" b="1" i="1" dirty="0">
              <a:solidFill>
                <a:srgbClr val="1F497D"/>
              </a:solidFill>
              <a:latin typeface="Calibri"/>
            </a:endParaRPr>
          </a:p>
          <a:p>
            <a:pPr marL="746125" lvl="1" indent="-346075">
              <a:lnSpc>
                <a:spcPct val="90000"/>
              </a:lnSpc>
            </a:pPr>
            <a:endParaRPr lang="en-US" dirty="0">
              <a:solidFill>
                <a:prstClr val="black"/>
              </a:solidFill>
              <a:latin typeface="Calibri"/>
            </a:endParaRPr>
          </a:p>
        </p:txBody>
      </p:sp>
    </p:spTree>
    <p:extLst>
      <p:ext uri="{BB962C8B-B14F-4D97-AF65-F5344CB8AC3E}">
        <p14:creationId xmlns:p14="http://schemas.microsoft.com/office/powerpoint/2010/main" val="113847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a:graphicFrameLocks/>
          </p:cNvGraphicFramePr>
          <p:nvPr>
            <p:extLst>
              <p:ext uri="{D42A27DB-BD31-4B8C-83A1-F6EECF244321}">
                <p14:modId xmlns:p14="http://schemas.microsoft.com/office/powerpoint/2010/main" val="3808034166"/>
              </p:ext>
            </p:extLst>
          </p:nvPr>
        </p:nvGraphicFramePr>
        <p:xfrm>
          <a:off x="4343400" y="1524000"/>
          <a:ext cx="4419600" cy="320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3932732099"/>
              </p:ext>
            </p:extLst>
          </p:nvPr>
        </p:nvGraphicFramePr>
        <p:xfrm>
          <a:off x="0" y="1524000"/>
          <a:ext cx="4511039" cy="320040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0" y="0"/>
            <a:ext cx="9144000" cy="838200"/>
          </a:xfrm>
        </p:spPr>
        <p:txBody>
          <a:bodyPr>
            <a:normAutofit/>
          </a:bodyPr>
          <a:lstStyle/>
          <a:p>
            <a:r>
              <a:rPr lang="en-US" dirty="0" smtClean="0"/>
              <a:t> </a:t>
            </a:r>
            <a:r>
              <a:rPr lang="en-US" dirty="0"/>
              <a:t>Commodity DRAM </a:t>
            </a:r>
            <a:r>
              <a:rPr lang="en-US" dirty="0" smtClean="0"/>
              <a:t>vs. TL-DRAM </a:t>
            </a:r>
            <a:endParaRPr lang="en-US" dirty="0"/>
          </a:p>
        </p:txBody>
      </p:sp>
      <p:sp>
        <p:nvSpPr>
          <p:cNvPr id="28" name="Rectangle 27"/>
          <p:cNvSpPr/>
          <p:nvPr/>
        </p:nvSpPr>
        <p:spPr>
          <a:xfrm rot="16200000">
            <a:off x="-571499" y="2689858"/>
            <a:ext cx="2225040" cy="47244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prstClr val="black"/>
                </a:solidFill>
                <a:latin typeface="Calibri"/>
              </a:rPr>
              <a:t>Latency</a:t>
            </a:r>
            <a:endParaRPr lang="en-US" sz="2400" b="1">
              <a:solidFill>
                <a:prstClr val="black"/>
              </a:solidFill>
              <a:latin typeface="Calibri"/>
            </a:endParaRPr>
          </a:p>
        </p:txBody>
      </p:sp>
      <p:sp>
        <p:nvSpPr>
          <p:cNvPr id="29" name="Rectangle 28"/>
          <p:cNvSpPr/>
          <p:nvPr/>
        </p:nvSpPr>
        <p:spPr>
          <a:xfrm rot="16200000">
            <a:off x="3702733" y="2635933"/>
            <a:ext cx="2438402" cy="6717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latin typeface="Calibri"/>
              </a:rPr>
              <a:t>Power</a:t>
            </a:r>
            <a:endParaRPr lang="en-US" sz="2400" b="1" dirty="0">
              <a:solidFill>
                <a:prstClr val="black"/>
              </a:solidFill>
              <a:latin typeface="Calibri"/>
            </a:endParaRPr>
          </a:p>
        </p:txBody>
      </p:sp>
      <p:sp>
        <p:nvSpPr>
          <p:cNvPr id="30" name="Content Placeholder 2"/>
          <p:cNvSpPr txBox="1">
            <a:spLocks/>
          </p:cNvSpPr>
          <p:nvPr/>
        </p:nvSpPr>
        <p:spPr>
          <a:xfrm>
            <a:off x="1989407" y="285750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dirty="0" smtClean="0">
                <a:solidFill>
                  <a:srgbClr val="0000FF"/>
                </a:solidFill>
                <a:latin typeface="Calibri"/>
              </a:rPr>
              <a:t>–56%</a:t>
            </a:r>
          </a:p>
        </p:txBody>
      </p:sp>
      <p:sp>
        <p:nvSpPr>
          <p:cNvPr id="31" name="Content Placeholder 2"/>
          <p:cNvSpPr txBox="1">
            <a:spLocks/>
          </p:cNvSpPr>
          <p:nvPr/>
        </p:nvSpPr>
        <p:spPr>
          <a:xfrm>
            <a:off x="2917875" y="18516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a:solidFill>
                  <a:srgbClr val="FF0000"/>
                </a:solidFill>
                <a:latin typeface="Calibri"/>
              </a:rPr>
              <a:t>+</a:t>
            </a:r>
            <a:r>
              <a:rPr lang="en-US" sz="2800" b="1" smtClean="0">
                <a:solidFill>
                  <a:srgbClr val="FF0000"/>
                </a:solidFill>
                <a:latin typeface="Calibri"/>
              </a:rPr>
              <a:t>23%</a:t>
            </a:r>
          </a:p>
        </p:txBody>
      </p:sp>
      <p:sp>
        <p:nvSpPr>
          <p:cNvPr id="32" name="Content Placeholder 2"/>
          <p:cNvSpPr txBox="1">
            <a:spLocks/>
          </p:cNvSpPr>
          <p:nvPr/>
        </p:nvSpPr>
        <p:spPr>
          <a:xfrm>
            <a:off x="6248400" y="29565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smtClean="0">
                <a:solidFill>
                  <a:srgbClr val="0000FF"/>
                </a:solidFill>
                <a:latin typeface="Calibri"/>
              </a:rPr>
              <a:t>–51%</a:t>
            </a:r>
          </a:p>
        </p:txBody>
      </p:sp>
      <p:sp>
        <p:nvSpPr>
          <p:cNvPr id="33" name="Content Placeholder 2"/>
          <p:cNvSpPr txBox="1">
            <a:spLocks/>
          </p:cNvSpPr>
          <p:nvPr/>
        </p:nvSpPr>
        <p:spPr>
          <a:xfrm>
            <a:off x="7162800" y="14325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smtClean="0">
                <a:solidFill>
                  <a:srgbClr val="FF0000"/>
                </a:solidFill>
                <a:latin typeface="Calibri"/>
              </a:rPr>
              <a:t>+49%</a:t>
            </a:r>
          </a:p>
        </p:txBody>
      </p:sp>
      <p:sp>
        <p:nvSpPr>
          <p:cNvPr id="35" name="Content Placeholder 2"/>
          <p:cNvSpPr txBox="1">
            <a:spLocks/>
          </p:cNvSpPr>
          <p:nvPr/>
        </p:nvSpPr>
        <p:spPr>
          <a:xfrm>
            <a:off x="381000" y="838200"/>
            <a:ext cx="4495800" cy="10216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Latency </a:t>
            </a:r>
            <a:r>
              <a:rPr lang="en-US" sz="3600" dirty="0" smtClean="0">
                <a:solidFill>
                  <a:prstClr val="black"/>
                </a:solidFill>
                <a:latin typeface="Calibri"/>
              </a:rPr>
              <a:t>(</a:t>
            </a:r>
            <a:r>
              <a:rPr lang="en-US" sz="3600" dirty="0" err="1" smtClean="0">
                <a:solidFill>
                  <a:prstClr val="black"/>
                </a:solidFill>
                <a:latin typeface="Calibri"/>
              </a:rPr>
              <a:t>tRC</a:t>
            </a:r>
            <a:r>
              <a:rPr lang="en-US" sz="3600" dirty="0" smtClean="0">
                <a:solidFill>
                  <a:prstClr val="black"/>
                </a:solidFill>
                <a:latin typeface="Calibri"/>
              </a:rPr>
              <a:t>)</a:t>
            </a:r>
          </a:p>
        </p:txBody>
      </p:sp>
      <p:sp>
        <p:nvSpPr>
          <p:cNvPr id="36" name="Content Placeholder 2"/>
          <p:cNvSpPr txBox="1">
            <a:spLocks/>
          </p:cNvSpPr>
          <p:nvPr/>
        </p:nvSpPr>
        <p:spPr>
          <a:xfrm>
            <a:off x="4648200" y="838200"/>
            <a:ext cx="4114800" cy="10216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Power</a:t>
            </a:r>
          </a:p>
        </p:txBody>
      </p:sp>
      <p:sp>
        <p:nvSpPr>
          <p:cNvPr id="37" name="Content Placeholder 2"/>
          <p:cNvSpPr txBox="1">
            <a:spLocks/>
          </p:cNvSpPr>
          <p:nvPr/>
        </p:nvSpPr>
        <p:spPr>
          <a:xfrm>
            <a:off x="381000" y="5334000"/>
            <a:ext cx="8001000"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Area Overhead</a:t>
            </a:r>
          </a:p>
          <a:p>
            <a:pPr marL="457200" lvl="1" indent="0">
              <a:lnSpc>
                <a:spcPct val="90000"/>
              </a:lnSpc>
              <a:buFont typeface="Arial" pitchFamily="34" charset="0"/>
              <a:buNone/>
            </a:pPr>
            <a:r>
              <a:rPr lang="en-US" sz="3200" b="1" dirty="0" smtClean="0">
                <a:solidFill>
                  <a:srgbClr val="4F81BD">
                    <a:lumMod val="75000"/>
                  </a:srgbClr>
                </a:solidFill>
                <a:latin typeface="Calibri"/>
              </a:rPr>
              <a:t>~3%</a:t>
            </a:r>
            <a:r>
              <a:rPr lang="en-US" sz="2800" dirty="0" smtClean="0">
                <a:solidFill>
                  <a:prstClr val="black"/>
                </a:solidFill>
                <a:latin typeface="Calibri"/>
              </a:rPr>
              <a:t>: mainly due to the isolation transistors</a:t>
            </a:r>
          </a:p>
        </p:txBody>
      </p:sp>
      <p:grpSp>
        <p:nvGrpSpPr>
          <p:cNvPr id="67" name="Group 66"/>
          <p:cNvGrpSpPr/>
          <p:nvPr/>
        </p:nvGrpSpPr>
        <p:grpSpPr>
          <a:xfrm>
            <a:off x="298449" y="4038600"/>
            <a:ext cx="4040188" cy="1219200"/>
            <a:chOff x="298449" y="4038600"/>
            <a:chExt cx="4040188" cy="1219200"/>
          </a:xfrm>
        </p:grpSpPr>
        <p:sp>
          <p:nvSpPr>
            <p:cNvPr id="46" name="Content Placeholder 2"/>
            <p:cNvSpPr txBox="1">
              <a:spLocks/>
            </p:cNvSpPr>
            <p:nvPr/>
          </p:nvSpPr>
          <p:spPr>
            <a:xfrm>
              <a:off x="2116046" y="4572001"/>
              <a:ext cx="20574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TL-DRAM</a:t>
              </a:r>
            </a:p>
          </p:txBody>
        </p:sp>
        <p:cxnSp>
          <p:nvCxnSpPr>
            <p:cNvPr id="39" name="Straight Arrow Connector 38"/>
            <p:cNvCxnSpPr/>
            <p:nvPr/>
          </p:nvCxnSpPr>
          <p:spPr>
            <a:xfrm flipV="1">
              <a:off x="2438400" y="4038600"/>
              <a:ext cx="0" cy="9144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2" name="Content Placeholder 2"/>
            <p:cNvSpPr txBox="1">
              <a:spLocks/>
            </p:cNvSpPr>
            <p:nvPr/>
          </p:nvSpPr>
          <p:spPr>
            <a:xfrm>
              <a:off x="298449" y="4267201"/>
              <a:ext cx="2209801"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dirty="0" smtClean="0">
                  <a:solidFill>
                    <a:prstClr val="black"/>
                  </a:solidFill>
                  <a:latin typeface="Calibri"/>
                </a:rPr>
                <a:t>Commodity DRAM</a:t>
              </a:r>
            </a:p>
          </p:txBody>
        </p:sp>
        <p:sp>
          <p:nvSpPr>
            <p:cNvPr id="53" name="Content Placeholder 2"/>
            <p:cNvSpPr txBox="1">
              <a:spLocks/>
            </p:cNvSpPr>
            <p:nvPr/>
          </p:nvSpPr>
          <p:spPr>
            <a:xfrm>
              <a:off x="1970356" y="4114800"/>
              <a:ext cx="2277792"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Near       Far</a:t>
              </a:r>
            </a:p>
          </p:txBody>
        </p:sp>
        <p:cxnSp>
          <p:nvCxnSpPr>
            <p:cNvPr id="54" name="Straight Arrow Connector 53"/>
            <p:cNvCxnSpPr/>
            <p:nvPr/>
          </p:nvCxnSpPr>
          <p:spPr>
            <a:xfrm flipV="1">
              <a:off x="3381378" y="4038601"/>
              <a:ext cx="0" cy="4571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338637" y="4038602"/>
              <a:ext cx="0" cy="9143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748668" y="4089400"/>
              <a:ext cx="746757" cy="2286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748668" y="4318002"/>
              <a:ext cx="0" cy="6349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4586068" y="4038600"/>
            <a:ext cx="4040188" cy="1219199"/>
            <a:chOff x="4586068" y="4038600"/>
            <a:chExt cx="4040188" cy="1219199"/>
          </a:xfrm>
        </p:grpSpPr>
        <p:cxnSp>
          <p:nvCxnSpPr>
            <p:cNvPr id="58" name="Straight Arrow Connector 57"/>
            <p:cNvCxnSpPr/>
            <p:nvPr/>
          </p:nvCxnSpPr>
          <p:spPr>
            <a:xfrm flipV="1">
              <a:off x="6726019" y="4038600"/>
              <a:ext cx="0" cy="9144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9" name="Content Placeholder 2"/>
            <p:cNvSpPr txBox="1">
              <a:spLocks/>
            </p:cNvSpPr>
            <p:nvPr/>
          </p:nvSpPr>
          <p:spPr>
            <a:xfrm>
              <a:off x="4586068" y="4267201"/>
              <a:ext cx="2209801"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Commodity DRAM</a:t>
              </a:r>
            </a:p>
          </p:txBody>
        </p:sp>
        <p:sp>
          <p:nvSpPr>
            <p:cNvPr id="60" name="Content Placeholder 2"/>
            <p:cNvSpPr txBox="1">
              <a:spLocks/>
            </p:cNvSpPr>
            <p:nvPr/>
          </p:nvSpPr>
          <p:spPr>
            <a:xfrm>
              <a:off x="6257975" y="4114800"/>
              <a:ext cx="2277792"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Near       Far</a:t>
              </a:r>
            </a:p>
          </p:txBody>
        </p:sp>
        <p:cxnSp>
          <p:nvCxnSpPr>
            <p:cNvPr id="61" name="Straight Arrow Connector 60"/>
            <p:cNvCxnSpPr/>
            <p:nvPr/>
          </p:nvCxnSpPr>
          <p:spPr>
            <a:xfrm flipV="1">
              <a:off x="7668997" y="4038601"/>
              <a:ext cx="0" cy="4571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8626256" y="4038602"/>
              <a:ext cx="0" cy="9143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5036287" y="4094163"/>
              <a:ext cx="746757" cy="2286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5036287" y="4322765"/>
              <a:ext cx="0" cy="6349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5" name="Content Placeholder 2"/>
            <p:cNvSpPr txBox="1">
              <a:spLocks/>
            </p:cNvSpPr>
            <p:nvPr/>
          </p:nvSpPr>
          <p:spPr>
            <a:xfrm>
              <a:off x="6400800" y="4572000"/>
              <a:ext cx="20574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TL-DRAM</a:t>
              </a:r>
            </a:p>
          </p:txBody>
        </p:sp>
      </p:grpSp>
      <p:sp>
        <p:nvSpPr>
          <p:cNvPr id="38" name="Content Placeholder 2"/>
          <p:cNvSpPr txBox="1">
            <a:spLocks/>
          </p:cNvSpPr>
          <p:nvPr/>
        </p:nvSpPr>
        <p:spPr>
          <a:xfrm>
            <a:off x="879923" y="2188026"/>
            <a:ext cx="18288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b="1" dirty="0" smtClean="0">
                <a:solidFill>
                  <a:prstClr val="black"/>
                </a:solidFill>
                <a:latin typeface="Calibri"/>
              </a:rPr>
              <a:t> (52.5ns)</a:t>
            </a:r>
          </a:p>
        </p:txBody>
      </p:sp>
    </p:spTree>
    <p:extLst>
      <p:ext uri="{BB962C8B-B14F-4D97-AF65-F5344CB8AC3E}">
        <p14:creationId xmlns:p14="http://schemas.microsoft.com/office/powerpoint/2010/main" val="384319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Graphic spid="24" grpId="0">
        <p:bldAsOne/>
      </p:bldGraphic>
      <p:bldP spid="28" grpId="0"/>
      <p:bldP spid="29" grpId="0"/>
      <p:bldP spid="30" grpId="0"/>
      <p:bldP spid="31" grpId="0"/>
      <p:bldP spid="32" grpId="0"/>
      <p:bldP spid="33" grpId="0"/>
      <p:bldP spid="35" grpId="0"/>
      <p:bldP spid="36" grpId="0"/>
      <p:bldP spid="37" grpId="0"/>
      <p:bldP spid="3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Latency vs. Near Segment Length</a:t>
            </a:r>
            <a:endParaRPr lang="en-US" dirty="0"/>
          </a:p>
        </p:txBody>
      </p:sp>
      <p:graphicFrame>
        <p:nvGraphicFramePr>
          <p:cNvPr id="19" name="Chart 18"/>
          <p:cNvGraphicFramePr>
            <a:graphicFrameLocks/>
          </p:cNvGraphicFramePr>
          <p:nvPr>
            <p:extLst>
              <p:ext uri="{D42A27DB-BD31-4B8C-83A1-F6EECF244321}">
                <p14:modId xmlns:p14="http://schemas.microsoft.com/office/powerpoint/2010/main" val="1784228252"/>
              </p:ext>
            </p:extLst>
          </p:nvPr>
        </p:nvGraphicFramePr>
        <p:xfrm>
          <a:off x="533400" y="800100"/>
          <a:ext cx="8382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rot="16200000">
            <a:off x="-919489" y="2362199"/>
            <a:ext cx="2895600" cy="523220"/>
          </a:xfrm>
          <a:prstGeom prst="rect">
            <a:avLst/>
          </a:prstGeom>
          <a:noFill/>
        </p:spPr>
        <p:txBody>
          <a:bodyPr wrap="square" rtlCol="0">
            <a:spAutoFit/>
          </a:bodyPr>
          <a:lstStyle/>
          <a:p>
            <a:pPr algn="ctr"/>
            <a:r>
              <a:rPr lang="en-US" sz="2800" b="1" dirty="0" smtClean="0">
                <a:solidFill>
                  <a:prstClr val="black"/>
                </a:solidFill>
                <a:latin typeface="Calibri"/>
              </a:rPr>
              <a:t>Latency (ns)</a:t>
            </a:r>
            <a:endParaRPr lang="en-US" sz="2800" b="1" dirty="0">
              <a:solidFill>
                <a:prstClr val="black"/>
              </a:solidFill>
              <a:latin typeface="Calibri"/>
            </a:endParaRPr>
          </a:p>
        </p:txBody>
      </p:sp>
      <p:sp>
        <p:nvSpPr>
          <p:cNvPr id="23" name="TextBox 22"/>
          <p:cNvSpPr txBox="1"/>
          <p:nvPr/>
        </p:nvSpPr>
        <p:spPr>
          <a:xfrm>
            <a:off x="457200" y="5486400"/>
            <a:ext cx="8534400" cy="1077218"/>
          </a:xfrm>
          <a:prstGeom prst="rect">
            <a:avLst/>
          </a:prstGeom>
          <a:noFill/>
        </p:spPr>
        <p:txBody>
          <a:bodyPr wrap="square" rtlCol="0">
            <a:spAutoFit/>
          </a:bodyPr>
          <a:lstStyle/>
          <a:p>
            <a:pPr algn="ctr"/>
            <a:r>
              <a:rPr lang="en-US" sz="3200" b="1" i="1" dirty="0" smtClean="0">
                <a:solidFill>
                  <a:srgbClr val="4F81BD">
                    <a:lumMod val="75000"/>
                  </a:srgbClr>
                </a:solidFill>
                <a:latin typeface="Calibri"/>
              </a:rPr>
              <a:t>Longer near segment length leads to </a:t>
            </a:r>
          </a:p>
          <a:p>
            <a:pPr algn="ctr"/>
            <a:r>
              <a:rPr lang="en-US" sz="3200" b="1" i="1" dirty="0" smtClean="0">
                <a:solidFill>
                  <a:srgbClr val="4F81BD">
                    <a:lumMod val="75000"/>
                  </a:srgbClr>
                </a:solidFill>
                <a:latin typeface="Calibri"/>
              </a:rPr>
              <a:t>higher near segment latency  </a:t>
            </a:r>
            <a:endParaRPr lang="en-US" sz="3200" b="1" i="1" dirty="0">
              <a:solidFill>
                <a:srgbClr val="4F81BD">
                  <a:lumMod val="75000"/>
                </a:srgbClr>
              </a:solidFill>
              <a:latin typeface="Calibri"/>
            </a:endParaRPr>
          </a:p>
        </p:txBody>
      </p:sp>
    </p:spTree>
    <p:extLst>
      <p:ext uri="{BB962C8B-B14F-4D97-AF65-F5344CB8AC3E}">
        <p14:creationId xmlns:p14="http://schemas.microsoft.com/office/powerpoint/2010/main" val="152321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Latency vs. Near Segment Length</a:t>
            </a:r>
            <a:endParaRPr lang="en-US" dirty="0"/>
          </a:p>
        </p:txBody>
      </p:sp>
      <p:graphicFrame>
        <p:nvGraphicFramePr>
          <p:cNvPr id="19" name="Chart 18"/>
          <p:cNvGraphicFramePr>
            <a:graphicFrameLocks/>
          </p:cNvGraphicFramePr>
          <p:nvPr>
            <p:extLst>
              <p:ext uri="{D42A27DB-BD31-4B8C-83A1-F6EECF244321}">
                <p14:modId xmlns:p14="http://schemas.microsoft.com/office/powerpoint/2010/main" val="2780224875"/>
              </p:ext>
            </p:extLst>
          </p:nvPr>
        </p:nvGraphicFramePr>
        <p:xfrm>
          <a:off x="533400" y="800100"/>
          <a:ext cx="8382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rot="16200000">
            <a:off x="-919489" y="2362199"/>
            <a:ext cx="2895600" cy="523220"/>
          </a:xfrm>
          <a:prstGeom prst="rect">
            <a:avLst/>
          </a:prstGeom>
          <a:noFill/>
        </p:spPr>
        <p:txBody>
          <a:bodyPr wrap="square" rtlCol="0">
            <a:spAutoFit/>
          </a:bodyPr>
          <a:lstStyle/>
          <a:p>
            <a:pPr algn="ctr"/>
            <a:r>
              <a:rPr lang="en-US" sz="2800" b="1" dirty="0" smtClean="0">
                <a:solidFill>
                  <a:prstClr val="black"/>
                </a:solidFill>
                <a:latin typeface="Calibri"/>
              </a:rPr>
              <a:t>Latency (ns)</a:t>
            </a:r>
            <a:endParaRPr lang="en-US" sz="2800" b="1" dirty="0">
              <a:solidFill>
                <a:prstClr val="black"/>
              </a:solidFill>
              <a:latin typeface="Calibri"/>
            </a:endParaRPr>
          </a:p>
        </p:txBody>
      </p:sp>
      <p:sp>
        <p:nvSpPr>
          <p:cNvPr id="23" name="TextBox 22"/>
          <p:cNvSpPr txBox="1"/>
          <p:nvPr/>
        </p:nvSpPr>
        <p:spPr>
          <a:xfrm>
            <a:off x="304800" y="5486400"/>
            <a:ext cx="8534400" cy="1077218"/>
          </a:xfrm>
          <a:prstGeom prst="rect">
            <a:avLst/>
          </a:prstGeom>
          <a:noFill/>
        </p:spPr>
        <p:txBody>
          <a:bodyPr wrap="square" rtlCol="0">
            <a:spAutoFit/>
          </a:bodyPr>
          <a:lstStyle/>
          <a:p>
            <a:pPr algn="ctr"/>
            <a:r>
              <a:rPr lang="en-US" sz="3200" b="1" i="1" dirty="0" smtClean="0">
                <a:solidFill>
                  <a:srgbClr val="4F81BD">
                    <a:lumMod val="75000"/>
                  </a:srgbClr>
                </a:solidFill>
                <a:latin typeface="Calibri"/>
              </a:rPr>
              <a:t>Far segment </a:t>
            </a:r>
            <a:r>
              <a:rPr lang="en-US" sz="3200" b="1" i="1" dirty="0">
                <a:solidFill>
                  <a:srgbClr val="4F81BD">
                    <a:lumMod val="75000"/>
                  </a:srgbClr>
                </a:solidFill>
                <a:latin typeface="Calibri"/>
              </a:rPr>
              <a:t>l</a:t>
            </a:r>
            <a:r>
              <a:rPr lang="en-US" sz="3200" b="1" i="1" dirty="0" smtClean="0">
                <a:solidFill>
                  <a:srgbClr val="4F81BD">
                    <a:lumMod val="75000"/>
                  </a:srgbClr>
                </a:solidFill>
                <a:latin typeface="Calibri"/>
              </a:rPr>
              <a:t>atency is higher than </a:t>
            </a:r>
          </a:p>
          <a:p>
            <a:pPr algn="ctr"/>
            <a:r>
              <a:rPr lang="en-US" sz="3200" b="1" i="1" dirty="0" smtClean="0">
                <a:solidFill>
                  <a:srgbClr val="4F81BD">
                    <a:lumMod val="75000"/>
                  </a:srgbClr>
                </a:solidFill>
                <a:latin typeface="Calibri"/>
              </a:rPr>
              <a:t>commodity DRAM latency</a:t>
            </a:r>
            <a:endParaRPr lang="en-US" sz="3200" b="1" i="1" dirty="0">
              <a:solidFill>
                <a:srgbClr val="4F81BD">
                  <a:lumMod val="75000"/>
                </a:srgbClr>
              </a:solidFill>
              <a:latin typeface="Calibri"/>
            </a:endParaRPr>
          </a:p>
        </p:txBody>
      </p:sp>
      <p:sp>
        <p:nvSpPr>
          <p:cNvPr id="6" name="Content Placeholder 2"/>
          <p:cNvSpPr txBox="1">
            <a:spLocks/>
          </p:cNvSpPr>
          <p:nvPr/>
        </p:nvSpPr>
        <p:spPr>
          <a:xfrm>
            <a:off x="1066800" y="5029200"/>
            <a:ext cx="7239000" cy="6095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b="1" dirty="0" smtClean="0">
                <a:solidFill>
                  <a:prstClr val="black"/>
                </a:solidFill>
                <a:latin typeface="Calibri"/>
              </a:rPr>
              <a:t>Far Segment Length = 512 – Near Segment Length</a:t>
            </a:r>
          </a:p>
        </p:txBody>
      </p:sp>
    </p:spTree>
    <p:extLst>
      <p:ext uri="{BB962C8B-B14F-4D97-AF65-F5344CB8AC3E}">
        <p14:creationId xmlns:p14="http://schemas.microsoft.com/office/powerpoint/2010/main" val="1468303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FF"/>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Three New Techniques for DRAM</a:t>
            </a:r>
          </a:p>
          <a:p>
            <a:pPr lvl="1" eaLnBrk="1" hangingPunct="1"/>
            <a:r>
              <a:rPr lang="en-US" dirty="0" smtClean="0">
                <a:latin typeface="Tahoma" charset="0"/>
                <a:ea typeface="ＭＳ Ｐゴシック" charset="0"/>
                <a:cs typeface="ＭＳ Ｐゴシック" charset="0"/>
              </a:rPr>
              <a:t>RAIDR: Reducing Refresh Impact</a:t>
            </a:r>
          </a:p>
          <a:p>
            <a:pPr lvl="1" eaLnBrk="1" hangingPunct="1"/>
            <a:r>
              <a:rPr lang="en-US" dirty="0" smtClean="0">
                <a:latin typeface="Tahoma" charset="0"/>
                <a:ea typeface="ＭＳ Ｐゴシック" charset="0"/>
                <a:cs typeface="ＭＳ Ｐゴシック" charset="0"/>
              </a:rPr>
              <a:t>TL-DRAM: Reducing DRAM Latency</a:t>
            </a:r>
          </a:p>
          <a:p>
            <a:pPr lvl="1" eaLnBrk="1" hangingPunct="1"/>
            <a:r>
              <a:rPr lang="en-US" dirty="0">
                <a:solidFill>
                  <a:srgbClr val="000000"/>
                </a:solidFill>
                <a:latin typeface="Tahoma" charset="0"/>
                <a:ea typeface="ＭＳ Ｐゴシック" charset="0"/>
                <a:cs typeface="ＭＳ Ｐゴシック" charset="0"/>
              </a:rPr>
              <a:t>SALP: </a:t>
            </a:r>
            <a:r>
              <a:rPr lang="en-US" dirty="0" smtClean="0">
                <a:solidFill>
                  <a:srgbClr val="000000"/>
                </a:solidFill>
                <a:latin typeface="Tahoma" charset="0"/>
                <a:ea typeface="ＭＳ Ｐゴシック" charset="0"/>
                <a:cs typeface="ＭＳ Ｐゴシック" charset="0"/>
              </a:rPr>
              <a:t>Reducing Bank Conflict Impact</a:t>
            </a:r>
            <a:endParaRPr lang="en-US" dirty="0" smtClean="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6</a:t>
            </a:fld>
            <a:endParaRPr lang="en-US" sz="1600">
              <a:latin typeface="Garamond" charset="0"/>
            </a:endParaRPr>
          </a:p>
        </p:txBody>
      </p:sp>
    </p:spTree>
    <p:extLst>
      <p:ext uri="{BB962C8B-B14F-4D97-AF65-F5344CB8AC3E}">
        <p14:creationId xmlns:p14="http://schemas.microsoft.com/office/powerpoint/2010/main" val="28719279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Trade-Off: Area (Die-Area) vs. Latency</a:t>
            </a:r>
            <a:endParaRPr lang="en-US" dirty="0"/>
          </a:p>
        </p:txBody>
      </p:sp>
      <p:graphicFrame>
        <p:nvGraphicFramePr>
          <p:cNvPr id="22" name="Chart 21"/>
          <p:cNvGraphicFramePr>
            <a:graphicFrameLocks/>
          </p:cNvGraphicFramePr>
          <p:nvPr>
            <p:extLst>
              <p:ext uri="{D42A27DB-BD31-4B8C-83A1-F6EECF244321}">
                <p14:modId xmlns:p14="http://schemas.microsoft.com/office/powerpoint/2010/main" val="2893680117"/>
              </p:ext>
            </p:extLst>
          </p:nvPr>
        </p:nvGraphicFramePr>
        <p:xfrm>
          <a:off x="990600" y="838200"/>
          <a:ext cx="739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3429000" y="2362200"/>
            <a:ext cx="609600" cy="523220"/>
          </a:xfrm>
          <a:prstGeom prst="rect">
            <a:avLst/>
          </a:prstGeom>
          <a:noFill/>
        </p:spPr>
        <p:txBody>
          <a:bodyPr wrap="square" rtlCol="0">
            <a:spAutoFit/>
          </a:bodyPr>
          <a:lstStyle/>
          <a:p>
            <a:pPr algn="r"/>
            <a:r>
              <a:rPr lang="en-US" sz="2800" b="1" smtClean="0">
                <a:solidFill>
                  <a:prstClr val="black"/>
                </a:solidFill>
                <a:latin typeface="Calibri"/>
              </a:rPr>
              <a:t>64</a:t>
            </a:r>
            <a:endParaRPr lang="en-US" sz="2800" b="1">
              <a:solidFill>
                <a:prstClr val="black"/>
              </a:solidFill>
              <a:latin typeface="Calibri"/>
            </a:endParaRPr>
          </a:p>
        </p:txBody>
      </p:sp>
      <p:sp>
        <p:nvSpPr>
          <p:cNvPr id="25" name="TextBox 24"/>
          <p:cNvSpPr txBox="1"/>
          <p:nvPr/>
        </p:nvSpPr>
        <p:spPr>
          <a:xfrm>
            <a:off x="3276600" y="1066800"/>
            <a:ext cx="609600" cy="523220"/>
          </a:xfrm>
          <a:prstGeom prst="rect">
            <a:avLst/>
          </a:prstGeom>
          <a:noFill/>
        </p:spPr>
        <p:txBody>
          <a:bodyPr wrap="square" rtlCol="0">
            <a:spAutoFit/>
          </a:bodyPr>
          <a:lstStyle/>
          <a:p>
            <a:pPr algn="r"/>
            <a:r>
              <a:rPr lang="en-US" sz="2800" b="1" smtClean="0">
                <a:solidFill>
                  <a:prstClr val="black"/>
                </a:solidFill>
                <a:latin typeface="Calibri"/>
              </a:rPr>
              <a:t>32</a:t>
            </a:r>
            <a:endParaRPr lang="en-US" sz="2800" b="1">
              <a:solidFill>
                <a:prstClr val="black"/>
              </a:solidFill>
              <a:latin typeface="Calibri"/>
            </a:endParaRPr>
          </a:p>
        </p:txBody>
      </p:sp>
      <p:sp>
        <p:nvSpPr>
          <p:cNvPr id="36" name="TextBox 35"/>
          <p:cNvSpPr txBox="1"/>
          <p:nvPr/>
        </p:nvSpPr>
        <p:spPr>
          <a:xfrm>
            <a:off x="4419600" y="2743200"/>
            <a:ext cx="838200" cy="523220"/>
          </a:xfrm>
          <a:prstGeom prst="rect">
            <a:avLst/>
          </a:prstGeom>
          <a:noFill/>
        </p:spPr>
        <p:txBody>
          <a:bodyPr wrap="square" rtlCol="0">
            <a:spAutoFit/>
          </a:bodyPr>
          <a:lstStyle/>
          <a:p>
            <a:pPr algn="r"/>
            <a:r>
              <a:rPr lang="en-US" sz="2800" b="1" dirty="0" smtClean="0">
                <a:solidFill>
                  <a:prstClr val="black"/>
                </a:solidFill>
                <a:latin typeface="Calibri"/>
              </a:rPr>
              <a:t>128</a:t>
            </a:r>
            <a:endParaRPr lang="en-US" sz="2800" b="1" dirty="0">
              <a:solidFill>
                <a:prstClr val="black"/>
              </a:solidFill>
              <a:latin typeface="Calibri"/>
            </a:endParaRPr>
          </a:p>
        </p:txBody>
      </p:sp>
      <p:sp>
        <p:nvSpPr>
          <p:cNvPr id="37" name="TextBox 36"/>
          <p:cNvSpPr txBox="1"/>
          <p:nvPr/>
        </p:nvSpPr>
        <p:spPr>
          <a:xfrm>
            <a:off x="5105400" y="3048000"/>
            <a:ext cx="838200" cy="523220"/>
          </a:xfrm>
          <a:prstGeom prst="rect">
            <a:avLst/>
          </a:prstGeom>
          <a:noFill/>
        </p:spPr>
        <p:txBody>
          <a:bodyPr wrap="square" rtlCol="0">
            <a:spAutoFit/>
          </a:bodyPr>
          <a:lstStyle/>
          <a:p>
            <a:pPr algn="ctr"/>
            <a:r>
              <a:rPr lang="en-US" sz="2800" b="1" dirty="0" smtClean="0">
                <a:solidFill>
                  <a:prstClr val="black"/>
                </a:solidFill>
                <a:latin typeface="Calibri"/>
              </a:rPr>
              <a:t>256</a:t>
            </a:r>
            <a:endParaRPr lang="en-US" sz="2800" b="1" dirty="0">
              <a:solidFill>
                <a:prstClr val="black"/>
              </a:solidFill>
              <a:latin typeface="Calibri"/>
            </a:endParaRPr>
          </a:p>
        </p:txBody>
      </p:sp>
      <p:sp>
        <p:nvSpPr>
          <p:cNvPr id="38" name="TextBox 37"/>
          <p:cNvSpPr txBox="1"/>
          <p:nvPr/>
        </p:nvSpPr>
        <p:spPr>
          <a:xfrm>
            <a:off x="5981700" y="3084493"/>
            <a:ext cx="2895600" cy="954107"/>
          </a:xfrm>
          <a:prstGeom prst="rect">
            <a:avLst/>
          </a:prstGeom>
          <a:noFill/>
        </p:spPr>
        <p:txBody>
          <a:bodyPr wrap="square" rtlCol="0">
            <a:spAutoFit/>
          </a:bodyPr>
          <a:lstStyle/>
          <a:p>
            <a:r>
              <a:rPr lang="en-US" sz="2800" b="1" dirty="0" smtClean="0">
                <a:solidFill>
                  <a:prstClr val="black"/>
                </a:solidFill>
                <a:latin typeface="Calibri"/>
              </a:rPr>
              <a:t>   512 cells/</a:t>
            </a:r>
            <a:r>
              <a:rPr lang="en-US" sz="2800" b="1" dirty="0" err="1" smtClean="0">
                <a:solidFill>
                  <a:prstClr val="black"/>
                </a:solidFill>
                <a:latin typeface="Calibri"/>
              </a:rPr>
              <a:t>bitline</a:t>
            </a:r>
            <a:r>
              <a:rPr lang="en-US" sz="2800" b="1" dirty="0" smtClean="0">
                <a:solidFill>
                  <a:prstClr val="black"/>
                </a:solidFill>
                <a:latin typeface="Calibri"/>
              </a:rPr>
              <a:t> </a:t>
            </a:r>
          </a:p>
          <a:p>
            <a:r>
              <a:rPr lang="en-US" sz="2800" b="1" dirty="0">
                <a:solidFill>
                  <a:prstClr val="black"/>
                </a:solidFill>
                <a:latin typeface="Calibri"/>
              </a:rPr>
              <a:t> </a:t>
            </a:r>
            <a:r>
              <a:rPr lang="en-US" sz="2800" b="1" dirty="0" smtClean="0">
                <a:solidFill>
                  <a:prstClr val="black"/>
                </a:solidFill>
                <a:latin typeface="Calibri"/>
              </a:rPr>
              <a:t>  </a:t>
            </a:r>
            <a:endParaRPr lang="en-US" sz="2800" b="1" dirty="0">
              <a:solidFill>
                <a:prstClr val="black"/>
              </a:solidFill>
              <a:latin typeface="Calibri"/>
            </a:endParaRPr>
          </a:p>
        </p:txBody>
      </p:sp>
      <p:sp>
        <p:nvSpPr>
          <p:cNvPr id="7" name="Left Arrow 6"/>
          <p:cNvSpPr/>
          <p:nvPr/>
        </p:nvSpPr>
        <p:spPr>
          <a:xfrm rot="16200000">
            <a:off x="-1250157" y="2621758"/>
            <a:ext cx="40386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Cheaper</a:t>
            </a:r>
            <a:endParaRPr lang="en-US" sz="3200" b="1" dirty="0">
              <a:solidFill>
                <a:prstClr val="white"/>
              </a:solidFill>
              <a:latin typeface="Calibri"/>
            </a:endParaRPr>
          </a:p>
        </p:txBody>
      </p:sp>
      <p:sp>
        <p:nvSpPr>
          <p:cNvPr id="41" name="Left Arrow 40"/>
          <p:cNvSpPr/>
          <p:nvPr/>
        </p:nvSpPr>
        <p:spPr>
          <a:xfrm>
            <a:off x="1676400" y="5550693"/>
            <a:ext cx="64008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Faster</a:t>
            </a:r>
            <a:endParaRPr lang="en-US" sz="3200" b="1" dirty="0">
              <a:solidFill>
                <a:prstClr val="white"/>
              </a:solidFill>
              <a:latin typeface="Calibri"/>
            </a:endParaRPr>
          </a:p>
        </p:txBody>
      </p:sp>
      <p:sp>
        <p:nvSpPr>
          <p:cNvPr id="13" name="Oval 12"/>
          <p:cNvSpPr/>
          <p:nvPr/>
        </p:nvSpPr>
        <p:spPr>
          <a:xfrm>
            <a:off x="3979398" y="3606018"/>
            <a:ext cx="182880" cy="18288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Rectangle 13"/>
          <p:cNvSpPr/>
          <p:nvPr/>
        </p:nvSpPr>
        <p:spPr>
          <a:xfrm>
            <a:off x="3314699" y="3657600"/>
            <a:ext cx="2628901" cy="55839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9BBB59">
                    <a:lumMod val="50000"/>
                  </a:srgbClr>
                </a:solidFill>
                <a:latin typeface="Calibri"/>
              </a:rPr>
              <a:t>Near Segment</a:t>
            </a:r>
            <a:endParaRPr lang="en-US" sz="2800" b="1" i="1" dirty="0">
              <a:solidFill>
                <a:srgbClr val="9BBB59">
                  <a:lumMod val="50000"/>
                </a:srgbClr>
              </a:solidFill>
              <a:latin typeface="Calibri"/>
            </a:endParaRPr>
          </a:p>
        </p:txBody>
      </p:sp>
      <p:sp>
        <p:nvSpPr>
          <p:cNvPr id="15" name="Oval 14"/>
          <p:cNvSpPr/>
          <p:nvPr/>
        </p:nvSpPr>
        <p:spPr>
          <a:xfrm>
            <a:off x="7528561" y="3606018"/>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ectangle 15"/>
          <p:cNvSpPr/>
          <p:nvPr/>
        </p:nvSpPr>
        <p:spPr>
          <a:xfrm>
            <a:off x="6544002" y="3657600"/>
            <a:ext cx="2447598" cy="55839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smtClean="0">
                <a:solidFill>
                  <a:srgbClr val="FF0000"/>
                </a:solidFill>
                <a:latin typeface="Calibri"/>
              </a:rPr>
              <a:t>Far Segment</a:t>
            </a:r>
            <a:endParaRPr lang="en-US" sz="2800" b="1" i="1" dirty="0">
              <a:solidFill>
                <a:srgbClr val="FF0000"/>
              </a:solidFill>
              <a:latin typeface="Calibri"/>
            </a:endParaRPr>
          </a:p>
        </p:txBody>
      </p:sp>
      <p:grpSp>
        <p:nvGrpSpPr>
          <p:cNvPr id="23" name="Group 22"/>
          <p:cNvGrpSpPr/>
          <p:nvPr/>
        </p:nvGrpSpPr>
        <p:grpSpPr>
          <a:xfrm>
            <a:off x="1760146" y="3533003"/>
            <a:ext cx="1530690" cy="1238005"/>
            <a:chOff x="1760146" y="3533003"/>
            <a:chExt cx="1530690" cy="1238005"/>
          </a:xfrm>
        </p:grpSpPr>
        <p:sp>
          <p:nvSpPr>
            <p:cNvPr id="26" name="Left Arrow 25"/>
            <p:cNvSpPr/>
            <p:nvPr/>
          </p:nvSpPr>
          <p:spPr>
            <a:xfrm rot="18889308">
              <a:off x="1894524" y="3398625"/>
              <a:ext cx="1238005" cy="1506761"/>
            </a:xfrm>
            <a:prstGeom prst="leftArrow">
              <a:avLst>
                <a:gd name="adj1" fmla="val 50000"/>
                <a:gd name="adj2" fmla="val 61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prstClr val="white"/>
                </a:solidFill>
                <a:latin typeface="Calibri"/>
              </a:endParaRPr>
            </a:p>
          </p:txBody>
        </p:sp>
        <p:sp>
          <p:nvSpPr>
            <p:cNvPr id="27" name="TextBox 26"/>
            <p:cNvSpPr txBox="1"/>
            <p:nvPr/>
          </p:nvSpPr>
          <p:spPr>
            <a:xfrm rot="18932207">
              <a:off x="1798404" y="3826557"/>
              <a:ext cx="1492432" cy="523220"/>
            </a:xfrm>
            <a:prstGeom prst="rect">
              <a:avLst/>
            </a:prstGeom>
            <a:noFill/>
          </p:spPr>
          <p:txBody>
            <a:bodyPr wrap="square" rtlCol="0">
              <a:spAutoFit/>
            </a:bodyPr>
            <a:lstStyle/>
            <a:p>
              <a:pPr algn="ctr"/>
              <a:r>
                <a:rPr lang="en-US" sz="2800" b="1" dirty="0" smtClean="0">
                  <a:solidFill>
                    <a:srgbClr val="FFFFFF"/>
                  </a:solidFill>
                  <a:latin typeface="Calibri"/>
                </a:rPr>
                <a:t>GOAL</a:t>
              </a:r>
              <a:endParaRPr lang="en-US" sz="2800" b="1" dirty="0">
                <a:solidFill>
                  <a:srgbClr val="FFFFFF"/>
                </a:solidFill>
                <a:latin typeface="Calibri"/>
              </a:endParaRPr>
            </a:p>
          </p:txBody>
        </p:sp>
      </p:grpSp>
    </p:spTree>
    <p:extLst>
      <p:ext uri="{BB962C8B-B14F-4D97-AF65-F5344CB8AC3E}">
        <p14:creationId xmlns:p14="http://schemas.microsoft.com/office/powerpoint/2010/main" val="3348583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Leveraging Tiered-Latency DRAM</a:t>
            </a:r>
            <a:endParaRPr lang="en-US" dirty="0"/>
          </a:p>
        </p:txBody>
      </p:sp>
      <p:sp>
        <p:nvSpPr>
          <p:cNvPr id="28" name="Content Placeholder 2"/>
          <p:cNvSpPr>
            <a:spLocks noGrp="1"/>
          </p:cNvSpPr>
          <p:nvPr>
            <p:ph idx="1"/>
          </p:nvPr>
        </p:nvSpPr>
        <p:spPr>
          <a:xfrm>
            <a:off x="304800" y="990600"/>
            <a:ext cx="8534400" cy="5562600"/>
          </a:xfrm>
        </p:spPr>
        <p:txBody>
          <a:bodyPr/>
          <a:lstStyle/>
          <a:p>
            <a:pPr>
              <a:lnSpc>
                <a:spcPct val="85000"/>
              </a:lnSpc>
            </a:pPr>
            <a:r>
              <a:rPr lang="en-US" sz="3200" dirty="0" smtClean="0"/>
              <a:t>TL-DRAM is a </a:t>
            </a:r>
            <a:r>
              <a:rPr lang="en-US" sz="3200" b="1" i="1" dirty="0" smtClean="0"/>
              <a:t>substrate</a:t>
            </a:r>
            <a:r>
              <a:rPr lang="en-US" sz="3200" dirty="0" smtClean="0"/>
              <a:t> that can be leveraged by the hardware and/or software</a:t>
            </a:r>
          </a:p>
          <a:p>
            <a:pPr>
              <a:lnSpc>
                <a:spcPct val="85000"/>
              </a:lnSpc>
            </a:pPr>
            <a:endParaRPr lang="en-US" sz="1800" dirty="0"/>
          </a:p>
          <a:p>
            <a:pPr>
              <a:lnSpc>
                <a:spcPct val="85000"/>
              </a:lnSpc>
            </a:pPr>
            <a:r>
              <a:rPr lang="en-US" sz="3200" dirty="0" smtClean="0"/>
              <a:t>Many potential uses</a:t>
            </a:r>
          </a:p>
          <a:p>
            <a:pPr marL="801688" lvl="1" indent="-344488">
              <a:lnSpc>
                <a:spcPct val="85000"/>
              </a:lnSpc>
              <a:buFont typeface="+mj-lt"/>
              <a:buAutoNum type="arabicPeriod"/>
            </a:pPr>
            <a:r>
              <a:rPr lang="en-US" sz="2800" dirty="0" smtClean="0"/>
              <a:t>Use near segment as hardware-managed </a:t>
            </a:r>
            <a:r>
              <a:rPr lang="en-US" sz="2800" b="1" i="1" dirty="0" smtClean="0"/>
              <a:t>inclusive</a:t>
            </a:r>
            <a:r>
              <a:rPr lang="en-US" sz="2800" dirty="0" smtClean="0"/>
              <a:t> cache to far segment</a:t>
            </a:r>
          </a:p>
          <a:p>
            <a:pPr marL="801688" lvl="1" indent="-344488">
              <a:lnSpc>
                <a:spcPct val="85000"/>
              </a:lnSpc>
              <a:buFont typeface="+mj-lt"/>
              <a:buAutoNum type="arabicPeriod"/>
            </a:pPr>
            <a:r>
              <a:rPr lang="en-US" sz="2800" dirty="0" smtClean="0"/>
              <a:t>Use near segment as hardware-managed </a:t>
            </a:r>
            <a:r>
              <a:rPr lang="en-US" sz="2800" b="1" i="1" dirty="0" smtClean="0"/>
              <a:t>exclusive</a:t>
            </a:r>
            <a:r>
              <a:rPr lang="en-US" sz="2800" dirty="0" smtClean="0"/>
              <a:t> cache to far segment</a:t>
            </a:r>
            <a:endParaRPr lang="en-US" sz="2800" dirty="0"/>
          </a:p>
          <a:p>
            <a:pPr marL="801688" lvl="1" indent="-344488">
              <a:lnSpc>
                <a:spcPct val="85000"/>
              </a:lnSpc>
              <a:buFont typeface="+mj-lt"/>
              <a:buAutoNum type="arabicPeriod"/>
            </a:pPr>
            <a:r>
              <a:rPr lang="en-US" sz="2800" dirty="0" smtClean="0"/>
              <a:t>Profile-based page mapping by operating system</a:t>
            </a:r>
          </a:p>
          <a:p>
            <a:pPr marL="801688" lvl="1" indent="-344488">
              <a:lnSpc>
                <a:spcPct val="85000"/>
              </a:lnSpc>
              <a:buFont typeface="+mj-lt"/>
              <a:buAutoNum type="arabicPeriod"/>
            </a:pPr>
            <a:r>
              <a:rPr lang="en-US" sz="2800" dirty="0" smtClean="0"/>
              <a:t>Simply replace DRAM with TL-DRAM </a:t>
            </a:r>
            <a:r>
              <a:rPr lang="en-US" sz="1000" dirty="0" smtClean="0">
                <a:latin typeface="Wingdings"/>
                <a:ea typeface="Wingdings"/>
                <a:cs typeface="Wingdings"/>
                <a:sym typeface="Wingdings"/>
              </a:rPr>
              <a:t> </a:t>
            </a:r>
            <a:endParaRPr lang="en-US" sz="2800" dirty="0" smtClean="0"/>
          </a:p>
          <a:p>
            <a:pPr marL="801688" lvl="1" indent="-344488">
              <a:lnSpc>
                <a:spcPct val="85000"/>
              </a:lnSpc>
              <a:buFont typeface="+mj-lt"/>
              <a:buAutoNum type="arabicPeriod"/>
            </a:pPr>
            <a:endParaRPr lang="en-US" sz="2800" dirty="0" smtClean="0"/>
          </a:p>
          <a:p>
            <a:pPr marL="801688" lvl="1" indent="-344488">
              <a:lnSpc>
                <a:spcPct val="85000"/>
              </a:lnSpc>
              <a:buFont typeface="+mj-lt"/>
              <a:buAutoNum type="arabicPeriod"/>
            </a:pPr>
            <a:endParaRPr lang="en-US" sz="3200" dirty="0" smtClean="0"/>
          </a:p>
        </p:txBody>
      </p:sp>
      <p:sp>
        <p:nvSpPr>
          <p:cNvPr id="4" name="Rounded Rectangle 3"/>
          <p:cNvSpPr/>
          <p:nvPr/>
        </p:nvSpPr>
        <p:spPr>
          <a:xfrm>
            <a:off x="762000" y="2743200"/>
            <a:ext cx="78486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Rounded Rectangle 4"/>
          <p:cNvSpPr/>
          <p:nvPr/>
        </p:nvSpPr>
        <p:spPr>
          <a:xfrm>
            <a:off x="762000" y="2743200"/>
            <a:ext cx="7848600" cy="2057400"/>
          </a:xfrm>
          <a:prstGeom prst="roundRect">
            <a:avLst>
              <a:gd name="adj" fmla="val 764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209270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flipV="1">
            <a:off x="2819401" y="1219200"/>
            <a:ext cx="2743200" cy="2743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36" name="Rectangle 35"/>
          <p:cNvSpPr/>
          <p:nvPr/>
        </p:nvSpPr>
        <p:spPr>
          <a:xfrm rot="10800000" flipV="1">
            <a:off x="2971800" y="1371600"/>
            <a:ext cx="2438393"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37" name="Rectangle 36"/>
          <p:cNvSpPr/>
          <p:nvPr/>
        </p:nvSpPr>
        <p:spPr>
          <a:xfrm>
            <a:off x="2971802" y="1371600"/>
            <a:ext cx="2438395" cy="304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err="1">
                <a:solidFill>
                  <a:prstClr val="black"/>
                </a:solidFill>
                <a:latin typeface="Calibri"/>
              </a:rPr>
              <a:t>s</a:t>
            </a:r>
            <a:r>
              <a:rPr lang="en-US" sz="2800" b="1" i="1" err="1" smtClean="0">
                <a:solidFill>
                  <a:prstClr val="black"/>
                </a:solidFill>
                <a:latin typeface="Calibri"/>
              </a:rPr>
              <a:t>ubarray</a:t>
            </a:r>
            <a:endParaRPr lang="en-US" sz="2800" b="1" i="1">
              <a:solidFill>
                <a:prstClr val="black"/>
              </a:solidFill>
              <a:latin typeface="Calibri"/>
            </a:endParaRPr>
          </a:p>
        </p:txBody>
      </p:sp>
      <p:sp>
        <p:nvSpPr>
          <p:cNvPr id="2" name="Title 1"/>
          <p:cNvSpPr>
            <a:spLocks noGrp="1"/>
          </p:cNvSpPr>
          <p:nvPr>
            <p:ph type="title"/>
          </p:nvPr>
        </p:nvSpPr>
        <p:spPr>
          <a:xfrm>
            <a:off x="0" y="0"/>
            <a:ext cx="9144000" cy="838200"/>
          </a:xfrm>
        </p:spPr>
        <p:txBody>
          <a:bodyPr>
            <a:normAutofit fontScale="90000"/>
          </a:bodyPr>
          <a:lstStyle/>
          <a:p>
            <a:r>
              <a:rPr lang="en-US" dirty="0" smtClean="0"/>
              <a:t>   Near Segment as Hardware-Managed Cache</a:t>
            </a:r>
            <a:endParaRPr lang="en-US" dirty="0"/>
          </a:p>
        </p:txBody>
      </p:sp>
      <p:sp>
        <p:nvSpPr>
          <p:cNvPr id="46" name="Rectangle 45"/>
          <p:cNvSpPr/>
          <p:nvPr/>
        </p:nvSpPr>
        <p:spPr>
          <a:xfrm>
            <a:off x="2819400" y="838200"/>
            <a:ext cx="2743201"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TL-DRAM</a:t>
            </a:r>
            <a:endParaRPr lang="en-US" sz="2800" b="1" i="1">
              <a:solidFill>
                <a:prstClr val="black"/>
              </a:solidFill>
              <a:latin typeface="Calibri"/>
            </a:endParaRPr>
          </a:p>
        </p:txBody>
      </p:sp>
      <p:sp>
        <p:nvSpPr>
          <p:cNvPr id="57" name="Rectangle 56"/>
          <p:cNvSpPr/>
          <p:nvPr/>
        </p:nvSpPr>
        <p:spPr>
          <a:xfrm rot="10800000" flipV="1">
            <a:off x="2971792" y="32766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59" name="Straight Connector 58"/>
          <p:cNvCxnSpPr/>
          <p:nvPr/>
        </p:nvCxnSpPr>
        <p:spPr>
          <a:xfrm flipV="1">
            <a:off x="4191001" y="2819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2971801" y="3276599"/>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24" name="Rectangle 23"/>
          <p:cNvSpPr/>
          <p:nvPr/>
        </p:nvSpPr>
        <p:spPr>
          <a:xfrm>
            <a:off x="5562600" y="2209798"/>
            <a:ext cx="1447799" cy="304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prstClr val="black"/>
                </a:solidFill>
                <a:latin typeface="Calibri"/>
              </a:rPr>
              <a:t>c</a:t>
            </a:r>
            <a:r>
              <a:rPr lang="en-US" sz="2800" b="1" smtClean="0">
                <a:solidFill>
                  <a:prstClr val="black"/>
                </a:solidFill>
                <a:latin typeface="Calibri"/>
              </a:rPr>
              <a:t>ache</a:t>
            </a:r>
            <a:endParaRPr lang="en-US" sz="2800" b="1">
              <a:solidFill>
                <a:prstClr val="black"/>
              </a:solidFill>
              <a:latin typeface="Calibri"/>
            </a:endParaRPr>
          </a:p>
        </p:txBody>
      </p:sp>
      <p:sp>
        <p:nvSpPr>
          <p:cNvPr id="26" name="Rectangle 25"/>
          <p:cNvSpPr/>
          <p:nvPr/>
        </p:nvSpPr>
        <p:spPr>
          <a:xfrm>
            <a:off x="5562601" y="1447800"/>
            <a:ext cx="12192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smtClean="0">
                <a:solidFill>
                  <a:prstClr val="black"/>
                </a:solidFill>
                <a:latin typeface="Calibri"/>
              </a:rPr>
              <a:t>main</a:t>
            </a:r>
          </a:p>
        </p:txBody>
      </p:sp>
      <p:sp>
        <p:nvSpPr>
          <p:cNvPr id="27" name="Rectangle 26"/>
          <p:cNvSpPr/>
          <p:nvPr/>
        </p:nvSpPr>
        <p:spPr>
          <a:xfrm>
            <a:off x="5562600" y="1752600"/>
            <a:ext cx="190499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Calibri"/>
              </a:rPr>
              <a:t>memory</a:t>
            </a:r>
          </a:p>
        </p:txBody>
      </p:sp>
      <p:sp>
        <p:nvSpPr>
          <p:cNvPr id="29" name="Content Placeholder 2"/>
          <p:cNvSpPr>
            <a:spLocks noGrp="1"/>
          </p:cNvSpPr>
          <p:nvPr>
            <p:ph idx="1"/>
          </p:nvPr>
        </p:nvSpPr>
        <p:spPr>
          <a:xfrm>
            <a:off x="228600" y="4419600"/>
            <a:ext cx="8839200" cy="1752600"/>
          </a:xfrm>
        </p:spPr>
        <p:txBody>
          <a:bodyPr/>
          <a:lstStyle/>
          <a:p>
            <a:pPr>
              <a:lnSpc>
                <a:spcPct val="85000"/>
              </a:lnSpc>
            </a:pPr>
            <a:endParaRPr lang="en-US" b="1" dirty="0" smtClean="0"/>
          </a:p>
          <a:p>
            <a:pPr>
              <a:lnSpc>
                <a:spcPct val="85000"/>
              </a:lnSpc>
            </a:pPr>
            <a:r>
              <a:rPr lang="en-US" b="1" dirty="0" smtClean="0"/>
              <a:t>Challenge 1: </a:t>
            </a:r>
            <a:r>
              <a:rPr lang="en-US" dirty="0"/>
              <a:t>How to </a:t>
            </a:r>
            <a:r>
              <a:rPr lang="en-US" dirty="0" smtClean="0"/>
              <a:t>efficiently migrate a row between segments?</a:t>
            </a:r>
            <a:endParaRPr lang="en-US" b="1" dirty="0">
              <a:solidFill>
                <a:srgbClr val="FF0000"/>
              </a:solidFill>
            </a:endParaRPr>
          </a:p>
          <a:p>
            <a:pPr>
              <a:lnSpc>
                <a:spcPct val="85000"/>
              </a:lnSpc>
            </a:pPr>
            <a:r>
              <a:rPr lang="en-US" b="1" dirty="0" smtClean="0"/>
              <a:t>Challenge 2: </a:t>
            </a:r>
            <a:r>
              <a:rPr lang="en-US" dirty="0"/>
              <a:t>How to </a:t>
            </a:r>
            <a:r>
              <a:rPr lang="en-US" dirty="0" smtClean="0"/>
              <a:t>efficiently manage the cache?</a:t>
            </a:r>
            <a:endParaRPr lang="en-US" dirty="0"/>
          </a:p>
          <a:p>
            <a:pPr marL="0" indent="0">
              <a:lnSpc>
                <a:spcPct val="85000"/>
              </a:lnSpc>
              <a:buNone/>
            </a:pPr>
            <a:endParaRPr lang="en-US" b="1" dirty="0" smtClean="0">
              <a:solidFill>
                <a:srgbClr val="FF0000"/>
              </a:solidFill>
            </a:endParaRPr>
          </a:p>
        </p:txBody>
      </p:sp>
      <p:grpSp>
        <p:nvGrpSpPr>
          <p:cNvPr id="3" name="Group 2"/>
          <p:cNvGrpSpPr/>
          <p:nvPr/>
        </p:nvGrpSpPr>
        <p:grpSpPr>
          <a:xfrm>
            <a:off x="2971794" y="1371599"/>
            <a:ext cx="2438412" cy="1447801"/>
            <a:chOff x="2971794" y="1371599"/>
            <a:chExt cx="2438412" cy="1447801"/>
          </a:xfrm>
        </p:grpSpPr>
        <p:sp>
          <p:nvSpPr>
            <p:cNvPr id="61" name="Rectangle 60"/>
            <p:cNvSpPr/>
            <p:nvPr/>
          </p:nvSpPr>
          <p:spPr>
            <a:xfrm rot="10800000" flipV="1">
              <a:off x="2971794" y="1371599"/>
              <a:ext cx="2438393" cy="838199"/>
            </a:xfrm>
            <a:prstGeom prst="rect">
              <a:avLst/>
            </a:prstGeom>
            <a:solidFill>
              <a:schemeClr val="accent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63" name="Rectangle 62"/>
            <p:cNvSpPr/>
            <p:nvPr/>
          </p:nvSpPr>
          <p:spPr>
            <a:xfrm>
              <a:off x="2971801" y="1371600"/>
              <a:ext cx="2438395" cy="83819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white"/>
                  </a:solidFill>
                  <a:latin typeface="Calibri"/>
                </a:rPr>
                <a:t>far segment</a:t>
              </a:r>
              <a:endParaRPr lang="en-US" sz="2800" b="1" i="1">
                <a:solidFill>
                  <a:prstClr val="white"/>
                </a:solidFill>
                <a:latin typeface="Calibri"/>
              </a:endParaRPr>
            </a:p>
          </p:txBody>
        </p:sp>
        <p:sp>
          <p:nvSpPr>
            <p:cNvPr id="22" name="Rectangle 21"/>
            <p:cNvSpPr/>
            <p:nvPr/>
          </p:nvSpPr>
          <p:spPr>
            <a:xfrm rot="10800000" flipV="1">
              <a:off x="2971798" y="2209800"/>
              <a:ext cx="2438393" cy="304800"/>
            </a:xfrm>
            <a:prstGeom prst="rect">
              <a:avLst/>
            </a:prstGeom>
            <a:solidFill>
              <a:schemeClr val="accent3">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23" name="Rectangle 22"/>
            <p:cNvSpPr/>
            <p:nvPr/>
          </p:nvSpPr>
          <p:spPr>
            <a:xfrm>
              <a:off x="2971801" y="2158999"/>
              <a:ext cx="2438405" cy="30479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white"/>
                  </a:solidFill>
                  <a:latin typeface="Calibri"/>
                </a:rPr>
                <a:t>n</a:t>
              </a:r>
              <a:r>
                <a:rPr lang="en-US" sz="2800" b="1" i="1" smtClean="0">
                  <a:solidFill>
                    <a:prstClr val="white"/>
                  </a:solidFill>
                  <a:latin typeface="Calibri"/>
                </a:rPr>
                <a:t>ear segment</a:t>
              </a:r>
              <a:endParaRPr lang="en-US" sz="2800" b="1" i="1">
                <a:solidFill>
                  <a:prstClr val="white"/>
                </a:solidFill>
                <a:latin typeface="Calibri"/>
              </a:endParaRPr>
            </a:p>
          </p:txBody>
        </p:sp>
        <p:sp>
          <p:nvSpPr>
            <p:cNvPr id="30" name="Rectangle 29"/>
            <p:cNvSpPr/>
            <p:nvPr/>
          </p:nvSpPr>
          <p:spPr>
            <a:xfrm rot="10800000" flipV="1">
              <a:off x="2971800" y="2514600"/>
              <a:ext cx="2438393" cy="304800"/>
            </a:xfrm>
            <a:prstGeom prst="rect">
              <a:avLst/>
            </a:prstGeom>
            <a:solidFill>
              <a:schemeClr val="tx1">
                <a:lumMod val="75000"/>
                <a:lumOff val="2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Calibri"/>
              </a:endParaRPr>
            </a:p>
          </p:txBody>
        </p:sp>
        <p:sp>
          <p:nvSpPr>
            <p:cNvPr id="31" name="Rectangle 30"/>
            <p:cNvSpPr/>
            <p:nvPr/>
          </p:nvSpPr>
          <p:spPr>
            <a:xfrm>
              <a:off x="2971803" y="2508250"/>
              <a:ext cx="2438385" cy="30479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white"/>
                  </a:solidFill>
                  <a:latin typeface="Calibri"/>
                </a:rPr>
                <a:t>sense amplifier</a:t>
              </a:r>
              <a:endParaRPr lang="en-US" sz="2800" b="1" i="1">
                <a:solidFill>
                  <a:prstClr val="white"/>
                </a:solidFill>
                <a:latin typeface="Calibri"/>
              </a:endParaRPr>
            </a:p>
          </p:txBody>
        </p:sp>
      </p:grpSp>
      <p:cxnSp>
        <p:nvCxnSpPr>
          <p:cNvPr id="33" name="Straight Connector 32"/>
          <p:cNvCxnSpPr/>
          <p:nvPr/>
        </p:nvCxnSpPr>
        <p:spPr>
          <a:xfrm>
            <a:off x="2819400" y="44958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191001" y="3962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590800" y="4038600"/>
            <a:ext cx="1676400"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25" name="Rounded Rectangle 24"/>
          <p:cNvSpPr/>
          <p:nvPr/>
        </p:nvSpPr>
        <p:spPr>
          <a:xfrm>
            <a:off x="228600" y="4876800"/>
            <a:ext cx="83820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2496071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838200"/>
          </a:xfrm>
        </p:spPr>
        <p:txBody>
          <a:bodyPr>
            <a:normAutofit/>
          </a:bodyPr>
          <a:lstStyle/>
          <a:p>
            <a:r>
              <a:rPr lang="en-US" dirty="0" smtClean="0"/>
              <a:t>   Inter-Segment Migration</a:t>
            </a:r>
            <a:endParaRPr lang="en-US" dirty="0"/>
          </a:p>
        </p:txBody>
      </p:sp>
      <p:cxnSp>
        <p:nvCxnSpPr>
          <p:cNvPr id="177" name="Straight Arrow Connector 176"/>
          <p:cNvCxnSpPr/>
          <p:nvPr/>
        </p:nvCxnSpPr>
        <p:spPr>
          <a:xfrm flipV="1">
            <a:off x="3871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34144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flipV="1">
            <a:off x="29572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25000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V="1">
            <a:off x="20428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V="1">
            <a:off x="1585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endCxn id="185"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4" name="Rectangle 183"/>
          <p:cNvSpPr/>
          <p:nvPr/>
        </p:nvSpPr>
        <p:spPr>
          <a:xfrm>
            <a:off x="36908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85" name="Rectangle 184"/>
          <p:cNvSpPr/>
          <p:nvPr/>
        </p:nvSpPr>
        <p:spPr>
          <a:xfrm>
            <a:off x="914400"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2" name="Straight Arrow Connector 191"/>
          <p:cNvCxnSpPr>
            <a:stCxn id="184" idx="0"/>
          </p:cNvCxnSpPr>
          <p:nvPr/>
        </p:nvCxnSpPr>
        <p:spPr>
          <a:xfrm flipV="1">
            <a:off x="38737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3" name="Oval 192"/>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4" name="Rectangle 193"/>
          <p:cNvSpPr/>
          <p:nvPr/>
        </p:nvSpPr>
        <p:spPr>
          <a:xfrm>
            <a:off x="32336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5" name="Straight Arrow Connector 194"/>
          <p:cNvCxnSpPr>
            <a:stCxn id="194" idx="0"/>
          </p:cNvCxnSpPr>
          <p:nvPr/>
        </p:nvCxnSpPr>
        <p:spPr>
          <a:xfrm flipV="1">
            <a:off x="34165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6" name="Oval 195"/>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7" name="Rectangle 196"/>
          <p:cNvSpPr/>
          <p:nvPr/>
        </p:nvSpPr>
        <p:spPr>
          <a:xfrm>
            <a:off x="27764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29593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9" name="Oval 198"/>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1" name="Rectangle 200"/>
          <p:cNvSpPr/>
          <p:nvPr/>
        </p:nvSpPr>
        <p:spPr>
          <a:xfrm>
            <a:off x="23192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2" name="Straight Arrow Connector 201"/>
          <p:cNvCxnSpPr>
            <a:stCxn id="201" idx="0"/>
          </p:cNvCxnSpPr>
          <p:nvPr/>
        </p:nvCxnSpPr>
        <p:spPr>
          <a:xfrm flipV="1">
            <a:off x="25021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1" name="Oval 210"/>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Rectangle 211"/>
          <p:cNvSpPr/>
          <p:nvPr/>
        </p:nvSpPr>
        <p:spPr>
          <a:xfrm>
            <a:off x="18620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3" name="Straight Arrow Connector 212"/>
          <p:cNvCxnSpPr>
            <a:stCxn id="212" idx="0"/>
          </p:cNvCxnSpPr>
          <p:nvPr/>
        </p:nvCxnSpPr>
        <p:spPr>
          <a:xfrm flipV="1">
            <a:off x="20449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4" name="Oval 213"/>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5" name="Rectangle 214"/>
          <p:cNvSpPr/>
          <p:nvPr/>
        </p:nvSpPr>
        <p:spPr>
          <a:xfrm>
            <a:off x="14048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6" name="Straight Arrow Connector 215"/>
          <p:cNvCxnSpPr>
            <a:stCxn id="215" idx="0"/>
          </p:cNvCxnSpPr>
          <p:nvPr/>
        </p:nvCxnSpPr>
        <p:spPr>
          <a:xfrm flipV="1">
            <a:off x="15877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7" name="Oval 216"/>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8" name="Straight Arrow Connector 217"/>
          <p:cNvCxnSpPr>
            <a:endCxn id="219" idx="3"/>
          </p:cNvCxnSpPr>
          <p:nvPr/>
        </p:nvCxnSpPr>
        <p:spPr>
          <a:xfrm flipH="1">
            <a:off x="1280160" y="3394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914400" y="3211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0" name="Oval 219"/>
          <p:cNvSpPr/>
          <p:nvPr/>
        </p:nvSpPr>
        <p:spPr>
          <a:xfrm>
            <a:off x="3695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1" name="Oval 220"/>
          <p:cNvSpPr/>
          <p:nvPr/>
        </p:nvSpPr>
        <p:spPr>
          <a:xfrm>
            <a:off x="32384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27812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3240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18668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409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6" name="Straight Arrow Connector 225"/>
          <p:cNvCxnSpPr>
            <a:endCxn id="227" idx="3"/>
          </p:cNvCxnSpPr>
          <p:nvPr/>
        </p:nvCxnSpPr>
        <p:spPr>
          <a:xfrm flipH="1">
            <a:off x="1280160" y="3851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14400" y="3668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8" name="Oval 227"/>
          <p:cNvSpPr/>
          <p:nvPr/>
        </p:nvSpPr>
        <p:spPr>
          <a:xfrm>
            <a:off x="3695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9" name="Oval 228"/>
          <p:cNvSpPr/>
          <p:nvPr/>
        </p:nvSpPr>
        <p:spPr>
          <a:xfrm>
            <a:off x="32384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0" name="Oval 229"/>
          <p:cNvSpPr/>
          <p:nvPr/>
        </p:nvSpPr>
        <p:spPr>
          <a:xfrm>
            <a:off x="27812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3240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18668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409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4" name="Straight Arrow Connector 233"/>
          <p:cNvCxnSpPr>
            <a:endCxn id="235" idx="3"/>
          </p:cNvCxnSpPr>
          <p:nvPr/>
        </p:nvCxnSpPr>
        <p:spPr>
          <a:xfrm flipH="1">
            <a:off x="1280160" y="4309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14400" y="4126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6" name="Oval 235"/>
          <p:cNvSpPr/>
          <p:nvPr/>
        </p:nvSpPr>
        <p:spPr>
          <a:xfrm>
            <a:off x="3695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32384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27812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23240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18668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1409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42" name="Straight Arrow Connector 241"/>
          <p:cNvCxnSpPr>
            <a:endCxn id="243" idx="3"/>
          </p:cNvCxnSpPr>
          <p:nvPr/>
        </p:nvCxnSpPr>
        <p:spPr>
          <a:xfrm flipH="1">
            <a:off x="1280160" y="5147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3" name="Rectangle 242"/>
          <p:cNvSpPr/>
          <p:nvPr/>
        </p:nvSpPr>
        <p:spPr>
          <a:xfrm>
            <a:off x="914400" y="4964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4" name="Oval 243"/>
          <p:cNvSpPr/>
          <p:nvPr/>
        </p:nvSpPr>
        <p:spPr>
          <a:xfrm>
            <a:off x="3695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5" name="Oval 244"/>
          <p:cNvSpPr/>
          <p:nvPr/>
        </p:nvSpPr>
        <p:spPr>
          <a:xfrm>
            <a:off x="32384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27812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23240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18668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9" name="Oval 248"/>
          <p:cNvSpPr/>
          <p:nvPr/>
        </p:nvSpPr>
        <p:spPr>
          <a:xfrm>
            <a:off x="1409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0" name="Straight Arrow Connector 249"/>
          <p:cNvCxnSpPr>
            <a:endCxn id="251" idx="3"/>
          </p:cNvCxnSpPr>
          <p:nvPr/>
        </p:nvCxnSpPr>
        <p:spPr>
          <a:xfrm flipH="1">
            <a:off x="1280160" y="56044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1" name="Rectangle 250"/>
          <p:cNvSpPr/>
          <p:nvPr/>
        </p:nvSpPr>
        <p:spPr>
          <a:xfrm>
            <a:off x="914400" y="54215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2" name="Oval 251"/>
          <p:cNvSpPr/>
          <p:nvPr/>
        </p:nvSpPr>
        <p:spPr>
          <a:xfrm>
            <a:off x="36956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3" name="Oval 252"/>
          <p:cNvSpPr/>
          <p:nvPr/>
        </p:nvSpPr>
        <p:spPr>
          <a:xfrm>
            <a:off x="32384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27812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3240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18668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14096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8" name="Straight Arrow Connector 257"/>
          <p:cNvCxnSpPr/>
          <p:nvPr/>
        </p:nvCxnSpPr>
        <p:spPr>
          <a:xfrm>
            <a:off x="4406366" y="50292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flipH="1" flipV="1">
            <a:off x="4330168" y="49475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flipV="1">
            <a:off x="4330168" y="57131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67" name="Rectangle 266"/>
          <p:cNvSpPr/>
          <p:nvPr/>
        </p:nvSpPr>
        <p:spPr>
          <a:xfrm>
            <a:off x="4419600" y="51815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268" name="Straight Arrow Connector 267"/>
          <p:cNvCxnSpPr/>
          <p:nvPr/>
        </p:nvCxnSpPr>
        <p:spPr>
          <a:xfrm>
            <a:off x="4419598"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H="1" flipV="1">
            <a:off x="4343400"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4343400"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1" name="Rectangle 270"/>
          <p:cNvSpPr/>
          <p:nvPr/>
        </p:nvSpPr>
        <p:spPr>
          <a:xfrm>
            <a:off x="4432832" y="34290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272" name="Rectangle 271"/>
          <p:cNvSpPr/>
          <p:nvPr/>
        </p:nvSpPr>
        <p:spPr>
          <a:xfrm>
            <a:off x="4419600" y="44957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273" name="Rectangle 272"/>
          <p:cNvSpPr/>
          <p:nvPr/>
        </p:nvSpPr>
        <p:spPr>
          <a:xfrm>
            <a:off x="4419599" y="58673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Sense Amplifier</a:t>
            </a:r>
            <a:endParaRPr lang="en-US" sz="3200" b="1" i="1">
              <a:solidFill>
                <a:prstClr val="black"/>
              </a:solidFill>
              <a:latin typeface="Calibri"/>
            </a:endParaRPr>
          </a:p>
        </p:txBody>
      </p:sp>
      <p:sp>
        <p:nvSpPr>
          <p:cNvPr id="331" name="Rectangle 330"/>
          <p:cNvSpPr/>
          <p:nvPr/>
        </p:nvSpPr>
        <p:spPr>
          <a:xfrm>
            <a:off x="1404853" y="58674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39" name="Rectangle 338"/>
          <p:cNvSpPr/>
          <p:nvPr/>
        </p:nvSpPr>
        <p:spPr>
          <a:xfrm>
            <a:off x="36908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2" name="Rectangle 341"/>
          <p:cNvSpPr/>
          <p:nvPr/>
        </p:nvSpPr>
        <p:spPr>
          <a:xfrm>
            <a:off x="32336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4" name="Rectangle 343"/>
          <p:cNvSpPr/>
          <p:nvPr/>
        </p:nvSpPr>
        <p:spPr>
          <a:xfrm>
            <a:off x="27764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6" name="Rectangle 345"/>
          <p:cNvSpPr/>
          <p:nvPr/>
        </p:nvSpPr>
        <p:spPr>
          <a:xfrm>
            <a:off x="23192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8" name="Rectangle 347"/>
          <p:cNvSpPr/>
          <p:nvPr/>
        </p:nvSpPr>
        <p:spPr>
          <a:xfrm>
            <a:off x="18620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nvGrpSpPr>
          <p:cNvPr id="4" name="Group 3"/>
          <p:cNvGrpSpPr/>
          <p:nvPr/>
        </p:nvGrpSpPr>
        <p:grpSpPr>
          <a:xfrm>
            <a:off x="914400" y="2590800"/>
            <a:ext cx="3309853" cy="3278329"/>
            <a:chOff x="914400" y="2590800"/>
            <a:chExt cx="3309853" cy="3278329"/>
          </a:xfrm>
        </p:grpSpPr>
        <p:cxnSp>
          <p:nvCxnSpPr>
            <p:cNvPr id="275" name="Straight Arrow Connector 274"/>
            <p:cNvCxnSpPr>
              <a:endCxn id="276" idx="3"/>
            </p:cNvCxnSpPr>
            <p:nvPr/>
          </p:nvCxnSpPr>
          <p:spPr>
            <a:xfrm flipH="1">
              <a:off x="1280160" y="33946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6" name="Rectangle 275"/>
            <p:cNvSpPr/>
            <p:nvPr/>
          </p:nvSpPr>
          <p:spPr>
            <a:xfrm>
              <a:off x="914400" y="32117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7" name="Oval 276"/>
            <p:cNvSpPr/>
            <p:nvPr/>
          </p:nvSpPr>
          <p:spPr>
            <a:xfrm>
              <a:off x="36956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32384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27812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23240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8668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14096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07" name="Straight Arrow Connector 306"/>
            <p:cNvCxnSpPr>
              <a:endCxn id="308" idx="3"/>
            </p:cNvCxnSpPr>
            <p:nvPr/>
          </p:nvCxnSpPr>
          <p:spPr>
            <a:xfrm flipH="1">
              <a:off x="1280160" y="38518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08" name="Rectangle 307"/>
            <p:cNvSpPr/>
            <p:nvPr/>
          </p:nvSpPr>
          <p:spPr>
            <a:xfrm>
              <a:off x="914400" y="36689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09" name="Oval 308"/>
            <p:cNvSpPr/>
            <p:nvPr/>
          </p:nvSpPr>
          <p:spPr>
            <a:xfrm>
              <a:off x="36956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32384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7812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0" name="Oval 319"/>
            <p:cNvSpPr/>
            <p:nvPr/>
          </p:nvSpPr>
          <p:spPr>
            <a:xfrm>
              <a:off x="23240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1" name="Oval 320"/>
            <p:cNvSpPr/>
            <p:nvPr/>
          </p:nvSpPr>
          <p:spPr>
            <a:xfrm>
              <a:off x="18668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2" name="Oval 321"/>
            <p:cNvSpPr/>
            <p:nvPr/>
          </p:nvSpPr>
          <p:spPr>
            <a:xfrm>
              <a:off x="14096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23" name="Straight Arrow Connector 322"/>
            <p:cNvCxnSpPr>
              <a:endCxn id="324" idx="3"/>
            </p:cNvCxnSpPr>
            <p:nvPr/>
          </p:nvCxnSpPr>
          <p:spPr>
            <a:xfrm flipH="1">
              <a:off x="1280160" y="43090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4" name="Rectangle 323"/>
            <p:cNvSpPr/>
            <p:nvPr/>
          </p:nvSpPr>
          <p:spPr>
            <a:xfrm>
              <a:off x="914400" y="41261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25" name="Oval 324"/>
            <p:cNvSpPr/>
            <p:nvPr/>
          </p:nvSpPr>
          <p:spPr>
            <a:xfrm>
              <a:off x="36956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6" name="Oval 325"/>
            <p:cNvSpPr/>
            <p:nvPr/>
          </p:nvSpPr>
          <p:spPr>
            <a:xfrm>
              <a:off x="32384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7" name="Oval 326"/>
            <p:cNvSpPr/>
            <p:nvPr/>
          </p:nvSpPr>
          <p:spPr>
            <a:xfrm>
              <a:off x="27812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8" name="Oval 327"/>
            <p:cNvSpPr/>
            <p:nvPr/>
          </p:nvSpPr>
          <p:spPr>
            <a:xfrm>
              <a:off x="23240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9" name="Oval 328"/>
            <p:cNvSpPr/>
            <p:nvPr/>
          </p:nvSpPr>
          <p:spPr>
            <a:xfrm>
              <a:off x="18668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0" name="Oval 329"/>
            <p:cNvSpPr/>
            <p:nvPr/>
          </p:nvSpPr>
          <p:spPr>
            <a:xfrm>
              <a:off x="14096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32" name="Straight Arrow Connector 331"/>
            <p:cNvCxnSpPr/>
            <p:nvPr/>
          </p:nvCxnSpPr>
          <p:spPr>
            <a:xfrm flipV="1">
              <a:off x="38716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p:nvPr/>
          </p:nvCxnSpPr>
          <p:spPr>
            <a:xfrm flipV="1">
              <a:off x="34144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4" name="Straight Arrow Connector 333"/>
            <p:cNvCxnSpPr/>
            <p:nvPr/>
          </p:nvCxnSpPr>
          <p:spPr>
            <a:xfrm flipV="1">
              <a:off x="29572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p:nvPr/>
          </p:nvCxnSpPr>
          <p:spPr>
            <a:xfrm flipV="1">
              <a:off x="25000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p:nvPr/>
          </p:nvCxnSpPr>
          <p:spPr>
            <a:xfrm flipV="1">
              <a:off x="20428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p:nvPr/>
          </p:nvCxnSpPr>
          <p:spPr>
            <a:xfrm flipV="1">
              <a:off x="15856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a:endCxn id="340"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40" name="Rectangle 339"/>
            <p:cNvSpPr/>
            <p:nvPr/>
          </p:nvSpPr>
          <p:spPr>
            <a:xfrm>
              <a:off x="914400"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1" name="Oval 340"/>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3" name="Oval 342"/>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5" name="Oval 344"/>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7" name="Oval 346"/>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9" name="Oval 348"/>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0" name="Oval 349"/>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51" name="Straight Arrow Connector 350"/>
            <p:cNvCxnSpPr>
              <a:endCxn id="352" idx="3"/>
            </p:cNvCxnSpPr>
            <p:nvPr/>
          </p:nvCxnSpPr>
          <p:spPr>
            <a:xfrm flipH="1">
              <a:off x="1280160" y="56044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52" name="Rectangle 351"/>
            <p:cNvSpPr/>
            <p:nvPr/>
          </p:nvSpPr>
          <p:spPr>
            <a:xfrm>
              <a:off x="914400" y="54215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53" name="Oval 352"/>
            <p:cNvSpPr/>
            <p:nvPr/>
          </p:nvSpPr>
          <p:spPr>
            <a:xfrm>
              <a:off x="36956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4" name="Oval 353"/>
            <p:cNvSpPr/>
            <p:nvPr/>
          </p:nvSpPr>
          <p:spPr>
            <a:xfrm>
              <a:off x="32384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5" name="Oval 354"/>
            <p:cNvSpPr/>
            <p:nvPr/>
          </p:nvSpPr>
          <p:spPr>
            <a:xfrm>
              <a:off x="27812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6" name="Oval 355"/>
            <p:cNvSpPr/>
            <p:nvPr/>
          </p:nvSpPr>
          <p:spPr>
            <a:xfrm>
              <a:off x="23240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7" name="Oval 356"/>
            <p:cNvSpPr/>
            <p:nvPr/>
          </p:nvSpPr>
          <p:spPr>
            <a:xfrm>
              <a:off x="18668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8" name="Oval 357"/>
            <p:cNvSpPr/>
            <p:nvPr/>
          </p:nvSpPr>
          <p:spPr>
            <a:xfrm>
              <a:off x="14096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59" name="Straight Arrow Connector 358"/>
            <p:cNvCxnSpPr>
              <a:stCxn id="339" idx="0"/>
            </p:cNvCxnSpPr>
            <p:nvPr/>
          </p:nvCxnSpPr>
          <p:spPr>
            <a:xfrm flipV="1">
              <a:off x="38737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a:stCxn id="342" idx="0"/>
            </p:cNvCxnSpPr>
            <p:nvPr/>
          </p:nvCxnSpPr>
          <p:spPr>
            <a:xfrm flipV="1">
              <a:off x="34165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1" name="Straight Arrow Connector 360"/>
            <p:cNvCxnSpPr/>
            <p:nvPr/>
          </p:nvCxnSpPr>
          <p:spPr>
            <a:xfrm flipV="1">
              <a:off x="2959333" y="4876800"/>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2" name="Straight Arrow Connector 361"/>
            <p:cNvCxnSpPr/>
            <p:nvPr/>
          </p:nvCxnSpPr>
          <p:spPr>
            <a:xfrm flipV="1">
              <a:off x="2497705" y="4876800"/>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3" name="Straight Arrow Connector 362"/>
            <p:cNvCxnSpPr>
              <a:stCxn id="348" idx="0"/>
            </p:cNvCxnSpPr>
            <p:nvPr/>
          </p:nvCxnSpPr>
          <p:spPr>
            <a:xfrm flipV="1">
              <a:off x="20449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flipV="1">
              <a:off x="1587733" y="4874996"/>
              <a:ext cx="0" cy="978529"/>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a:endCxn id="366" idx="3"/>
            </p:cNvCxnSpPr>
            <p:nvPr/>
          </p:nvCxnSpPr>
          <p:spPr>
            <a:xfrm flipH="1">
              <a:off x="1280160" y="5147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66" name="Rectangle 365"/>
            <p:cNvSpPr/>
            <p:nvPr/>
          </p:nvSpPr>
          <p:spPr>
            <a:xfrm>
              <a:off x="914400" y="4964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67" name="Oval 366"/>
            <p:cNvSpPr/>
            <p:nvPr/>
          </p:nvSpPr>
          <p:spPr>
            <a:xfrm>
              <a:off x="3695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8" name="Oval 367"/>
            <p:cNvSpPr/>
            <p:nvPr/>
          </p:nvSpPr>
          <p:spPr>
            <a:xfrm>
              <a:off x="32384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27812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70" name="Oval 369"/>
            <p:cNvSpPr/>
            <p:nvPr/>
          </p:nvSpPr>
          <p:spPr>
            <a:xfrm>
              <a:off x="23240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71" name="Oval 370"/>
            <p:cNvSpPr/>
            <p:nvPr/>
          </p:nvSpPr>
          <p:spPr>
            <a:xfrm>
              <a:off x="18668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72" name="Oval 371"/>
            <p:cNvSpPr/>
            <p:nvPr/>
          </p:nvSpPr>
          <p:spPr>
            <a:xfrm>
              <a:off x="1409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373" name="Group 372"/>
          <p:cNvGrpSpPr/>
          <p:nvPr/>
        </p:nvGrpSpPr>
        <p:grpSpPr>
          <a:xfrm>
            <a:off x="1580802" y="4572000"/>
            <a:ext cx="2294162" cy="304800"/>
            <a:chOff x="1725846" y="4724400"/>
            <a:chExt cx="2294162" cy="304800"/>
          </a:xfrm>
        </p:grpSpPr>
        <p:cxnSp>
          <p:nvCxnSpPr>
            <p:cNvPr id="374" name="Straight Arrow Connector 373"/>
            <p:cNvCxnSpPr/>
            <p:nvPr/>
          </p:nvCxnSpPr>
          <p:spPr>
            <a:xfrm flipV="1">
              <a:off x="1725846" y="4724400"/>
              <a:ext cx="6931" cy="304800"/>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5" name="Straight Arrow Connector 374"/>
            <p:cNvCxnSpPr/>
            <p:nvPr/>
          </p:nvCxnSpPr>
          <p:spPr>
            <a:xfrm flipH="1" flipV="1">
              <a:off x="2187930" y="4724400"/>
              <a:ext cx="1691"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6" name="Straight Arrow Connector 375"/>
            <p:cNvCxnSpPr/>
            <p:nvPr/>
          </p:nvCxnSpPr>
          <p:spPr>
            <a:xfrm flipV="1">
              <a:off x="2648408" y="4726204"/>
              <a:ext cx="0"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7" name="Straight Arrow Connector 376"/>
            <p:cNvCxnSpPr/>
            <p:nvPr/>
          </p:nvCxnSpPr>
          <p:spPr>
            <a:xfrm flipH="1" flipV="1">
              <a:off x="31023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8" name="Straight Arrow Connector 377"/>
            <p:cNvCxnSpPr/>
            <p:nvPr/>
          </p:nvCxnSpPr>
          <p:spPr>
            <a:xfrm flipH="1" flipV="1">
              <a:off x="35595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9" name="Straight Arrow Connector 378"/>
            <p:cNvCxnSpPr/>
            <p:nvPr/>
          </p:nvCxnSpPr>
          <p:spPr>
            <a:xfrm flipH="1" flipV="1">
              <a:off x="40167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380" name="Rectangle 379"/>
          <p:cNvSpPr/>
          <p:nvPr/>
        </p:nvSpPr>
        <p:spPr>
          <a:xfrm>
            <a:off x="1402080" y="2745004"/>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solidFill>
                  <a:srgbClr val="FFFFFF"/>
                </a:solidFill>
                <a:latin typeface="Calibri"/>
              </a:rPr>
              <a:t>Source</a:t>
            </a:r>
            <a:endParaRPr lang="en-US" sz="3200" b="1" i="1">
              <a:solidFill>
                <a:srgbClr val="FFFFFF"/>
              </a:solidFill>
              <a:latin typeface="Calibri"/>
            </a:endParaRPr>
          </a:p>
        </p:txBody>
      </p:sp>
      <p:sp>
        <p:nvSpPr>
          <p:cNvPr id="389" name="Rectangle 388"/>
          <p:cNvSpPr/>
          <p:nvPr/>
        </p:nvSpPr>
        <p:spPr>
          <a:xfrm>
            <a:off x="1399223" y="4961916"/>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solidFill>
                  <a:srgbClr val="FFFFFF"/>
                </a:solidFill>
                <a:latin typeface="Calibri"/>
              </a:rPr>
              <a:t>Destination</a:t>
            </a:r>
            <a:endParaRPr lang="en-US" sz="3200" b="1" i="1">
              <a:solidFill>
                <a:srgbClr val="FFFFFF"/>
              </a:solidFill>
              <a:latin typeface="Calibri"/>
            </a:endParaRPr>
          </a:p>
        </p:txBody>
      </p:sp>
      <p:sp>
        <p:nvSpPr>
          <p:cNvPr id="390" name="Content Placeholder 2"/>
          <p:cNvSpPr>
            <a:spLocks noGrp="1"/>
          </p:cNvSpPr>
          <p:nvPr>
            <p:ph idx="1"/>
          </p:nvPr>
        </p:nvSpPr>
        <p:spPr>
          <a:xfrm>
            <a:off x="305834" y="762000"/>
            <a:ext cx="8838163" cy="1981200"/>
          </a:xfrm>
        </p:spPr>
        <p:txBody>
          <a:bodyPr/>
          <a:lstStyle/>
          <a:p>
            <a:pPr>
              <a:lnSpc>
                <a:spcPct val="90000"/>
              </a:lnSpc>
            </a:pPr>
            <a:r>
              <a:rPr lang="en-US" sz="3200" b="1" dirty="0" smtClean="0"/>
              <a:t>Goal: </a:t>
            </a:r>
            <a:r>
              <a:rPr lang="en-US" dirty="0" smtClean="0"/>
              <a:t>Migrate</a:t>
            </a:r>
            <a:r>
              <a:rPr lang="en-US" sz="2800" dirty="0" smtClean="0"/>
              <a:t> source row into destination row</a:t>
            </a:r>
          </a:p>
        </p:txBody>
      </p:sp>
      <p:sp>
        <p:nvSpPr>
          <p:cNvPr id="156" name="Content Placeholder 2"/>
          <p:cNvSpPr txBox="1">
            <a:spLocks/>
          </p:cNvSpPr>
          <p:nvPr/>
        </p:nvSpPr>
        <p:spPr>
          <a:xfrm>
            <a:off x="305834" y="1219200"/>
            <a:ext cx="8609566"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200" b="1" dirty="0" smtClean="0">
                <a:solidFill>
                  <a:prstClr val="black"/>
                </a:solidFill>
                <a:latin typeface="Calibri"/>
              </a:rPr>
              <a:t>Naïve way: </a:t>
            </a:r>
            <a:r>
              <a:rPr lang="en-US" dirty="0" smtClean="0">
                <a:solidFill>
                  <a:prstClr val="black"/>
                </a:solidFill>
                <a:latin typeface="Calibri"/>
              </a:rPr>
              <a:t>Memory controller reads the source row </a:t>
            </a:r>
            <a:r>
              <a:rPr lang="en-US" i="1" dirty="0" smtClean="0">
                <a:solidFill>
                  <a:prstClr val="black"/>
                </a:solidFill>
                <a:latin typeface="Calibri"/>
              </a:rPr>
              <a:t>byte by byte </a:t>
            </a:r>
            <a:r>
              <a:rPr lang="en-US" dirty="0" smtClean="0">
                <a:solidFill>
                  <a:prstClr val="black"/>
                </a:solidFill>
                <a:latin typeface="Calibri"/>
              </a:rPr>
              <a:t>and writes to destination row </a:t>
            </a:r>
            <a:r>
              <a:rPr lang="en-US" i="1" dirty="0" smtClean="0">
                <a:solidFill>
                  <a:prstClr val="black"/>
                </a:solidFill>
                <a:latin typeface="Calibri"/>
              </a:rPr>
              <a:t>byte by byte</a:t>
            </a:r>
            <a:r>
              <a:rPr lang="en-US" b="1" i="1" dirty="0" smtClean="0">
                <a:solidFill>
                  <a:prstClr val="black"/>
                </a:solidFill>
                <a:latin typeface="Calibri"/>
              </a:rPr>
              <a:t> </a:t>
            </a:r>
            <a:endParaRPr lang="en-US" b="1" i="1" dirty="0">
              <a:solidFill>
                <a:prstClr val="black"/>
              </a:solidFill>
              <a:latin typeface="Calibri"/>
            </a:endParaRPr>
          </a:p>
        </p:txBody>
      </p:sp>
      <p:sp>
        <p:nvSpPr>
          <p:cNvPr id="157" name="Rectangle 156"/>
          <p:cNvSpPr/>
          <p:nvPr/>
        </p:nvSpPr>
        <p:spPr>
          <a:xfrm>
            <a:off x="5943600" y="2057398"/>
            <a:ext cx="3796768"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srgbClr val="FF0000"/>
                </a:solidFill>
                <a:latin typeface="Calibri"/>
              </a:rPr>
              <a:t>→ High latency</a:t>
            </a:r>
            <a:endParaRPr lang="en-US" sz="3200" b="1" i="1" dirty="0">
              <a:solidFill>
                <a:srgbClr val="FF0000"/>
              </a:solidFill>
              <a:latin typeface="Calibri"/>
            </a:endParaRPr>
          </a:p>
        </p:txBody>
      </p:sp>
    </p:spTree>
    <p:extLst>
      <p:ext uri="{BB962C8B-B14F-4D97-AF65-F5344CB8AC3E}">
        <p14:creationId xmlns:p14="http://schemas.microsoft.com/office/powerpoint/2010/main" val="2038059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838200"/>
          </a:xfrm>
        </p:spPr>
        <p:txBody>
          <a:bodyPr>
            <a:normAutofit/>
          </a:bodyPr>
          <a:lstStyle/>
          <a:p>
            <a:r>
              <a:rPr lang="en-US" dirty="0" smtClean="0"/>
              <a:t>   Inter-Segment Migration</a:t>
            </a:r>
            <a:endParaRPr lang="en-US" dirty="0"/>
          </a:p>
        </p:txBody>
      </p:sp>
      <p:sp>
        <p:nvSpPr>
          <p:cNvPr id="1134" name="Content Placeholder 2"/>
          <p:cNvSpPr>
            <a:spLocks noGrp="1"/>
          </p:cNvSpPr>
          <p:nvPr>
            <p:ph idx="1"/>
          </p:nvPr>
        </p:nvSpPr>
        <p:spPr>
          <a:xfrm>
            <a:off x="305835" y="762000"/>
            <a:ext cx="8533366" cy="1981200"/>
          </a:xfrm>
        </p:spPr>
        <p:txBody>
          <a:bodyPr/>
          <a:lstStyle/>
          <a:p>
            <a:pPr>
              <a:lnSpc>
                <a:spcPct val="90000"/>
              </a:lnSpc>
            </a:pPr>
            <a:r>
              <a:rPr lang="en-US" sz="3200" b="1" dirty="0" smtClean="0"/>
              <a:t>Our way: </a:t>
            </a:r>
          </a:p>
          <a:p>
            <a:pPr lvl="1">
              <a:lnSpc>
                <a:spcPct val="90000"/>
              </a:lnSpc>
            </a:pPr>
            <a:r>
              <a:rPr lang="en-US" sz="2800" dirty="0" smtClean="0">
                <a:solidFill>
                  <a:schemeClr val="tx2">
                    <a:lumMod val="75000"/>
                  </a:schemeClr>
                </a:solidFill>
              </a:rPr>
              <a:t>Source and destination cells</a:t>
            </a:r>
            <a:r>
              <a:rPr lang="en-US" sz="2800" b="1" i="1" dirty="0" smtClean="0">
                <a:solidFill>
                  <a:schemeClr val="tx2">
                    <a:lumMod val="75000"/>
                  </a:schemeClr>
                </a:solidFill>
              </a:rPr>
              <a:t> share </a:t>
            </a:r>
            <a:r>
              <a:rPr lang="en-US" sz="2800" b="1" i="1" dirty="0" err="1" smtClean="0">
                <a:solidFill>
                  <a:schemeClr val="tx2">
                    <a:lumMod val="75000"/>
                  </a:schemeClr>
                </a:solidFill>
              </a:rPr>
              <a:t>bitlines</a:t>
            </a:r>
            <a:endParaRPr lang="en-US" sz="2800" b="1" i="1" dirty="0" smtClean="0">
              <a:solidFill>
                <a:schemeClr val="tx2">
                  <a:lumMod val="75000"/>
                </a:schemeClr>
              </a:solidFill>
            </a:endParaRPr>
          </a:p>
          <a:p>
            <a:pPr lvl="1">
              <a:lnSpc>
                <a:spcPct val="90000"/>
              </a:lnSpc>
            </a:pPr>
            <a:r>
              <a:rPr lang="en-US" sz="2800" dirty="0" smtClean="0"/>
              <a:t>Transfer data from source to destination across </a:t>
            </a:r>
            <a:r>
              <a:rPr lang="en-US" sz="2800" b="1" i="1" dirty="0" smtClean="0"/>
              <a:t>shared </a:t>
            </a:r>
            <a:r>
              <a:rPr lang="en-US" sz="2800" b="1" i="1" dirty="0" err="1" smtClean="0"/>
              <a:t>bitlines</a:t>
            </a:r>
            <a:r>
              <a:rPr lang="en-US" sz="2800" dirty="0" smtClean="0"/>
              <a:t> concurrently</a:t>
            </a:r>
          </a:p>
        </p:txBody>
      </p:sp>
      <p:cxnSp>
        <p:nvCxnSpPr>
          <p:cNvPr id="123" name="Straight Arrow Connector 122"/>
          <p:cNvCxnSpPr/>
          <p:nvPr/>
        </p:nvCxnSpPr>
        <p:spPr>
          <a:xfrm flipV="1">
            <a:off x="3871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34144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V="1">
            <a:off x="29572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25000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V="1">
            <a:off x="20428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V="1">
            <a:off x="1585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endCxn id="138"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36908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8" name="Rectangle 137"/>
          <p:cNvSpPr/>
          <p:nvPr/>
        </p:nvSpPr>
        <p:spPr>
          <a:xfrm>
            <a:off x="914400"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39" name="Straight Arrow Connector 138"/>
          <p:cNvCxnSpPr>
            <a:stCxn id="137" idx="0"/>
          </p:cNvCxnSpPr>
          <p:nvPr/>
        </p:nvCxnSpPr>
        <p:spPr>
          <a:xfrm flipV="1">
            <a:off x="38737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43" name="Oval 142"/>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3" name="Rectangle 152"/>
          <p:cNvSpPr/>
          <p:nvPr/>
        </p:nvSpPr>
        <p:spPr>
          <a:xfrm>
            <a:off x="32336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4" name="Straight Arrow Connector 153"/>
          <p:cNvCxnSpPr>
            <a:stCxn id="153" idx="0"/>
          </p:cNvCxnSpPr>
          <p:nvPr/>
        </p:nvCxnSpPr>
        <p:spPr>
          <a:xfrm flipV="1">
            <a:off x="34165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5" name="Oval 154"/>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6" name="Rectangle 155"/>
          <p:cNvSpPr/>
          <p:nvPr/>
        </p:nvSpPr>
        <p:spPr>
          <a:xfrm>
            <a:off x="27764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29593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Rectangle 158"/>
          <p:cNvSpPr/>
          <p:nvPr/>
        </p:nvSpPr>
        <p:spPr>
          <a:xfrm>
            <a:off x="23192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60" name="Straight Arrow Connector 159"/>
          <p:cNvCxnSpPr>
            <a:stCxn id="159" idx="0"/>
          </p:cNvCxnSpPr>
          <p:nvPr/>
        </p:nvCxnSpPr>
        <p:spPr>
          <a:xfrm flipV="1">
            <a:off x="25021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1" name="Oval 160"/>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Rectangle 161"/>
          <p:cNvSpPr/>
          <p:nvPr/>
        </p:nvSpPr>
        <p:spPr>
          <a:xfrm>
            <a:off x="18620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63" name="Straight Arrow Connector 162"/>
          <p:cNvCxnSpPr>
            <a:stCxn id="162" idx="0"/>
          </p:cNvCxnSpPr>
          <p:nvPr/>
        </p:nvCxnSpPr>
        <p:spPr>
          <a:xfrm flipV="1">
            <a:off x="20449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4" name="Oval 163"/>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Rectangle 164"/>
          <p:cNvSpPr/>
          <p:nvPr/>
        </p:nvSpPr>
        <p:spPr>
          <a:xfrm>
            <a:off x="14048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66" name="Straight Arrow Connector 165"/>
          <p:cNvCxnSpPr>
            <a:stCxn id="165" idx="0"/>
          </p:cNvCxnSpPr>
          <p:nvPr/>
        </p:nvCxnSpPr>
        <p:spPr>
          <a:xfrm flipV="1">
            <a:off x="15877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7" name="Oval 166"/>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68" name="Straight Arrow Connector 167"/>
          <p:cNvCxnSpPr>
            <a:endCxn id="169" idx="3"/>
          </p:cNvCxnSpPr>
          <p:nvPr/>
        </p:nvCxnSpPr>
        <p:spPr>
          <a:xfrm flipH="1">
            <a:off x="1280160" y="3394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9" name="Rectangle 168"/>
          <p:cNvSpPr/>
          <p:nvPr/>
        </p:nvSpPr>
        <p:spPr>
          <a:xfrm>
            <a:off x="914400" y="3211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70" name="Oval 169"/>
          <p:cNvSpPr/>
          <p:nvPr/>
        </p:nvSpPr>
        <p:spPr>
          <a:xfrm>
            <a:off x="3695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32384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27812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23240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8668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409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78" name="Straight Arrow Connector 177"/>
          <p:cNvCxnSpPr>
            <a:endCxn id="179" idx="3"/>
          </p:cNvCxnSpPr>
          <p:nvPr/>
        </p:nvCxnSpPr>
        <p:spPr>
          <a:xfrm flipH="1">
            <a:off x="1280160" y="3851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9" name="Rectangle 178"/>
          <p:cNvSpPr/>
          <p:nvPr/>
        </p:nvSpPr>
        <p:spPr>
          <a:xfrm>
            <a:off x="914400" y="3668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81" name="Oval 180"/>
          <p:cNvSpPr/>
          <p:nvPr/>
        </p:nvSpPr>
        <p:spPr>
          <a:xfrm>
            <a:off x="3695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2" name="Oval 181"/>
          <p:cNvSpPr/>
          <p:nvPr/>
        </p:nvSpPr>
        <p:spPr>
          <a:xfrm>
            <a:off x="32384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3" name="Oval 182"/>
          <p:cNvSpPr/>
          <p:nvPr/>
        </p:nvSpPr>
        <p:spPr>
          <a:xfrm>
            <a:off x="27812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5" name="Oval 184"/>
          <p:cNvSpPr/>
          <p:nvPr/>
        </p:nvSpPr>
        <p:spPr>
          <a:xfrm>
            <a:off x="23240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6" name="Oval 185"/>
          <p:cNvSpPr/>
          <p:nvPr/>
        </p:nvSpPr>
        <p:spPr>
          <a:xfrm>
            <a:off x="18668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2" name="Oval 191"/>
          <p:cNvSpPr/>
          <p:nvPr/>
        </p:nvSpPr>
        <p:spPr>
          <a:xfrm>
            <a:off x="1409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93" name="Straight Arrow Connector 192"/>
          <p:cNvCxnSpPr>
            <a:endCxn id="194" idx="3"/>
          </p:cNvCxnSpPr>
          <p:nvPr/>
        </p:nvCxnSpPr>
        <p:spPr>
          <a:xfrm flipH="1">
            <a:off x="1280160" y="4309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4" name="Rectangle 193"/>
          <p:cNvSpPr/>
          <p:nvPr/>
        </p:nvSpPr>
        <p:spPr>
          <a:xfrm>
            <a:off x="914400" y="4126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95" name="Oval 194"/>
          <p:cNvSpPr/>
          <p:nvPr/>
        </p:nvSpPr>
        <p:spPr>
          <a:xfrm>
            <a:off x="3695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6" name="Oval 195"/>
          <p:cNvSpPr/>
          <p:nvPr/>
        </p:nvSpPr>
        <p:spPr>
          <a:xfrm>
            <a:off x="32384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7" name="Oval 196"/>
          <p:cNvSpPr/>
          <p:nvPr/>
        </p:nvSpPr>
        <p:spPr>
          <a:xfrm>
            <a:off x="27812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8" name="Oval 197"/>
          <p:cNvSpPr/>
          <p:nvPr/>
        </p:nvSpPr>
        <p:spPr>
          <a:xfrm>
            <a:off x="23240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9" name="Oval 198"/>
          <p:cNvSpPr/>
          <p:nvPr/>
        </p:nvSpPr>
        <p:spPr>
          <a:xfrm>
            <a:off x="18668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1409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4" name="Straight Arrow Connector 213"/>
          <p:cNvCxnSpPr>
            <a:endCxn id="215" idx="3"/>
          </p:cNvCxnSpPr>
          <p:nvPr/>
        </p:nvCxnSpPr>
        <p:spPr>
          <a:xfrm flipH="1">
            <a:off x="1280160" y="5147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914400" y="4964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16" name="Oval 215"/>
          <p:cNvSpPr/>
          <p:nvPr/>
        </p:nvSpPr>
        <p:spPr>
          <a:xfrm>
            <a:off x="3695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7" name="Oval 216"/>
          <p:cNvSpPr/>
          <p:nvPr/>
        </p:nvSpPr>
        <p:spPr>
          <a:xfrm>
            <a:off x="32384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8" name="Oval 217"/>
          <p:cNvSpPr/>
          <p:nvPr/>
        </p:nvSpPr>
        <p:spPr>
          <a:xfrm>
            <a:off x="27812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Oval 218"/>
          <p:cNvSpPr/>
          <p:nvPr/>
        </p:nvSpPr>
        <p:spPr>
          <a:xfrm>
            <a:off x="23240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0" name="Oval 219"/>
          <p:cNvSpPr/>
          <p:nvPr/>
        </p:nvSpPr>
        <p:spPr>
          <a:xfrm>
            <a:off x="18668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1" name="Oval 220"/>
          <p:cNvSpPr/>
          <p:nvPr/>
        </p:nvSpPr>
        <p:spPr>
          <a:xfrm>
            <a:off x="1409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2" name="Straight Arrow Connector 221"/>
          <p:cNvCxnSpPr>
            <a:endCxn id="223" idx="3"/>
          </p:cNvCxnSpPr>
          <p:nvPr/>
        </p:nvCxnSpPr>
        <p:spPr>
          <a:xfrm flipH="1">
            <a:off x="1280160" y="56044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914400" y="54215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1" name="Oval 230"/>
          <p:cNvSpPr/>
          <p:nvPr/>
        </p:nvSpPr>
        <p:spPr>
          <a:xfrm>
            <a:off x="36956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32384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27812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23240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5" name="Oval 234"/>
          <p:cNvSpPr/>
          <p:nvPr/>
        </p:nvSpPr>
        <p:spPr>
          <a:xfrm>
            <a:off x="18668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14096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7" name="Straight Arrow Connector 236"/>
          <p:cNvCxnSpPr/>
          <p:nvPr/>
        </p:nvCxnSpPr>
        <p:spPr>
          <a:xfrm>
            <a:off x="4406366" y="50292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flipH="1" flipV="1">
            <a:off x="4330168" y="49475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V="1">
            <a:off x="4330168" y="57131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46" name="Rectangle 245"/>
          <p:cNvSpPr/>
          <p:nvPr/>
        </p:nvSpPr>
        <p:spPr>
          <a:xfrm>
            <a:off x="4419600" y="51815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247" name="Straight Arrow Connector 246"/>
          <p:cNvCxnSpPr/>
          <p:nvPr/>
        </p:nvCxnSpPr>
        <p:spPr>
          <a:xfrm>
            <a:off x="4419598"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H="1" flipV="1">
            <a:off x="4343400"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flipV="1">
            <a:off x="4343400"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0" name="Rectangle 249"/>
          <p:cNvSpPr/>
          <p:nvPr/>
        </p:nvSpPr>
        <p:spPr>
          <a:xfrm>
            <a:off x="4432832" y="34290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251" name="Rectangle 250"/>
          <p:cNvSpPr/>
          <p:nvPr/>
        </p:nvSpPr>
        <p:spPr>
          <a:xfrm>
            <a:off x="4419600" y="44957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252" name="Rectangle 251"/>
          <p:cNvSpPr/>
          <p:nvPr/>
        </p:nvSpPr>
        <p:spPr>
          <a:xfrm>
            <a:off x="4419599" y="58673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Sense Amplifier</a:t>
            </a:r>
            <a:endParaRPr lang="en-US" sz="3200" b="1" i="1">
              <a:solidFill>
                <a:prstClr val="black"/>
              </a:solidFill>
              <a:latin typeface="Calibri"/>
            </a:endParaRPr>
          </a:p>
        </p:txBody>
      </p:sp>
      <p:cxnSp>
        <p:nvCxnSpPr>
          <p:cNvPr id="254" name="Straight Arrow Connector 253"/>
          <p:cNvCxnSpPr>
            <a:endCxn id="255" idx="3"/>
          </p:cNvCxnSpPr>
          <p:nvPr/>
        </p:nvCxnSpPr>
        <p:spPr>
          <a:xfrm flipH="1">
            <a:off x="1280160" y="33946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Rectangle 254"/>
          <p:cNvSpPr/>
          <p:nvPr/>
        </p:nvSpPr>
        <p:spPr>
          <a:xfrm>
            <a:off x="914400" y="32117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6" name="Oval 255"/>
          <p:cNvSpPr/>
          <p:nvPr/>
        </p:nvSpPr>
        <p:spPr>
          <a:xfrm>
            <a:off x="36956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32384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27812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23240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18668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1" name="Oval 260"/>
          <p:cNvSpPr/>
          <p:nvPr/>
        </p:nvSpPr>
        <p:spPr>
          <a:xfrm>
            <a:off x="14096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2" name="Straight Arrow Connector 261"/>
          <p:cNvCxnSpPr>
            <a:endCxn id="263" idx="3"/>
          </p:cNvCxnSpPr>
          <p:nvPr/>
        </p:nvCxnSpPr>
        <p:spPr>
          <a:xfrm flipH="1">
            <a:off x="1280160" y="38518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3" name="Rectangle 262"/>
          <p:cNvSpPr/>
          <p:nvPr/>
        </p:nvSpPr>
        <p:spPr>
          <a:xfrm>
            <a:off x="914400" y="36689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4" name="Oval 263"/>
          <p:cNvSpPr/>
          <p:nvPr/>
        </p:nvSpPr>
        <p:spPr>
          <a:xfrm>
            <a:off x="36956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32384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27812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Oval 266"/>
          <p:cNvSpPr/>
          <p:nvPr/>
        </p:nvSpPr>
        <p:spPr>
          <a:xfrm>
            <a:off x="23240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8" name="Oval 267"/>
          <p:cNvSpPr/>
          <p:nvPr/>
        </p:nvSpPr>
        <p:spPr>
          <a:xfrm>
            <a:off x="18668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9" name="Oval 268"/>
          <p:cNvSpPr/>
          <p:nvPr/>
        </p:nvSpPr>
        <p:spPr>
          <a:xfrm>
            <a:off x="14096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70" name="Straight Arrow Connector 269"/>
          <p:cNvCxnSpPr>
            <a:endCxn id="271" idx="3"/>
          </p:cNvCxnSpPr>
          <p:nvPr/>
        </p:nvCxnSpPr>
        <p:spPr>
          <a:xfrm flipH="1">
            <a:off x="1280160" y="43090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1" name="Rectangle 270"/>
          <p:cNvSpPr/>
          <p:nvPr/>
        </p:nvSpPr>
        <p:spPr>
          <a:xfrm>
            <a:off x="914400" y="41261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2" name="Oval 271"/>
          <p:cNvSpPr/>
          <p:nvPr/>
        </p:nvSpPr>
        <p:spPr>
          <a:xfrm>
            <a:off x="36956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3" name="Oval 272"/>
          <p:cNvSpPr/>
          <p:nvPr/>
        </p:nvSpPr>
        <p:spPr>
          <a:xfrm>
            <a:off x="32384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4" name="Oval 273"/>
          <p:cNvSpPr/>
          <p:nvPr/>
        </p:nvSpPr>
        <p:spPr>
          <a:xfrm>
            <a:off x="27812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5" name="Oval 274"/>
          <p:cNvSpPr/>
          <p:nvPr/>
        </p:nvSpPr>
        <p:spPr>
          <a:xfrm>
            <a:off x="23240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6" name="Oval 275"/>
          <p:cNvSpPr/>
          <p:nvPr/>
        </p:nvSpPr>
        <p:spPr>
          <a:xfrm>
            <a:off x="18668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7" name="Oval 276"/>
          <p:cNvSpPr/>
          <p:nvPr/>
        </p:nvSpPr>
        <p:spPr>
          <a:xfrm>
            <a:off x="14096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Rectangle 277"/>
          <p:cNvSpPr/>
          <p:nvPr/>
        </p:nvSpPr>
        <p:spPr>
          <a:xfrm>
            <a:off x="1404853" y="58674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79" name="Straight Arrow Connector 278"/>
          <p:cNvCxnSpPr/>
          <p:nvPr/>
        </p:nvCxnSpPr>
        <p:spPr>
          <a:xfrm flipV="1">
            <a:off x="38716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flipV="1">
            <a:off x="34144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flipV="1">
            <a:off x="29572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flipV="1">
            <a:off x="25000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flipV="1">
            <a:off x="20428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p:nvPr/>
        </p:nvCxnSpPr>
        <p:spPr>
          <a:xfrm flipV="1">
            <a:off x="15856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a:endCxn id="287"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6" name="Rectangle 285"/>
          <p:cNvSpPr/>
          <p:nvPr/>
        </p:nvSpPr>
        <p:spPr>
          <a:xfrm>
            <a:off x="36908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87" name="Rectangle 286"/>
          <p:cNvSpPr/>
          <p:nvPr/>
        </p:nvSpPr>
        <p:spPr>
          <a:xfrm>
            <a:off x="914400"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88" name="Oval 287"/>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9" name="Rectangle 288"/>
          <p:cNvSpPr/>
          <p:nvPr/>
        </p:nvSpPr>
        <p:spPr>
          <a:xfrm>
            <a:off x="32336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90" name="Oval 289"/>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1" name="Rectangle 290"/>
          <p:cNvSpPr/>
          <p:nvPr/>
        </p:nvSpPr>
        <p:spPr>
          <a:xfrm>
            <a:off x="27764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92" name="Oval 291"/>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3" name="Rectangle 292"/>
          <p:cNvSpPr/>
          <p:nvPr/>
        </p:nvSpPr>
        <p:spPr>
          <a:xfrm>
            <a:off x="23192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94" name="Oval 293"/>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5" name="Rectangle 294"/>
          <p:cNvSpPr/>
          <p:nvPr/>
        </p:nvSpPr>
        <p:spPr>
          <a:xfrm>
            <a:off x="18620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96" name="Oval 295"/>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98" name="Straight Arrow Connector 297"/>
          <p:cNvCxnSpPr>
            <a:endCxn id="299" idx="3"/>
          </p:cNvCxnSpPr>
          <p:nvPr/>
        </p:nvCxnSpPr>
        <p:spPr>
          <a:xfrm flipH="1">
            <a:off x="1280160" y="56044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9" name="Rectangle 298"/>
          <p:cNvSpPr/>
          <p:nvPr/>
        </p:nvSpPr>
        <p:spPr>
          <a:xfrm>
            <a:off x="914400" y="54215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00" name="Oval 299"/>
          <p:cNvSpPr/>
          <p:nvPr/>
        </p:nvSpPr>
        <p:spPr>
          <a:xfrm>
            <a:off x="36956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32384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27812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3240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8668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4096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06" name="Straight Arrow Connector 305"/>
          <p:cNvCxnSpPr>
            <a:stCxn id="286" idx="0"/>
          </p:cNvCxnSpPr>
          <p:nvPr/>
        </p:nvCxnSpPr>
        <p:spPr>
          <a:xfrm flipV="1">
            <a:off x="38737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a:stCxn id="289" idx="0"/>
          </p:cNvCxnSpPr>
          <p:nvPr/>
        </p:nvCxnSpPr>
        <p:spPr>
          <a:xfrm flipV="1">
            <a:off x="34165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8" name="Straight Arrow Connector 307"/>
          <p:cNvCxnSpPr/>
          <p:nvPr/>
        </p:nvCxnSpPr>
        <p:spPr>
          <a:xfrm flipV="1">
            <a:off x="2959333" y="4876800"/>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p:nvPr/>
        </p:nvCxnSpPr>
        <p:spPr>
          <a:xfrm flipV="1">
            <a:off x="2497705" y="4876800"/>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a:stCxn id="295" idx="0"/>
          </p:cNvCxnSpPr>
          <p:nvPr/>
        </p:nvCxnSpPr>
        <p:spPr>
          <a:xfrm flipV="1">
            <a:off x="20449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flipV="1">
            <a:off x="1587733" y="4874996"/>
            <a:ext cx="0" cy="978529"/>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2" name="Straight Arrow Connector 311"/>
          <p:cNvCxnSpPr>
            <a:endCxn id="313" idx="3"/>
          </p:cNvCxnSpPr>
          <p:nvPr/>
        </p:nvCxnSpPr>
        <p:spPr>
          <a:xfrm flipH="1">
            <a:off x="1280160" y="5147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13" name="Rectangle 312"/>
          <p:cNvSpPr/>
          <p:nvPr/>
        </p:nvSpPr>
        <p:spPr>
          <a:xfrm>
            <a:off x="914400" y="4964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14" name="Oval 313"/>
          <p:cNvSpPr/>
          <p:nvPr/>
        </p:nvSpPr>
        <p:spPr>
          <a:xfrm>
            <a:off x="3695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5" name="Oval 314"/>
          <p:cNvSpPr/>
          <p:nvPr/>
        </p:nvSpPr>
        <p:spPr>
          <a:xfrm>
            <a:off x="32384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6" name="Oval 315"/>
          <p:cNvSpPr/>
          <p:nvPr/>
        </p:nvSpPr>
        <p:spPr>
          <a:xfrm>
            <a:off x="27812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7" name="Oval 316"/>
          <p:cNvSpPr/>
          <p:nvPr/>
        </p:nvSpPr>
        <p:spPr>
          <a:xfrm>
            <a:off x="23240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8" name="Oval 317"/>
          <p:cNvSpPr/>
          <p:nvPr/>
        </p:nvSpPr>
        <p:spPr>
          <a:xfrm>
            <a:off x="18668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9" name="Oval 318"/>
          <p:cNvSpPr/>
          <p:nvPr/>
        </p:nvSpPr>
        <p:spPr>
          <a:xfrm>
            <a:off x="1409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7" name="Rectangle 326"/>
          <p:cNvSpPr/>
          <p:nvPr/>
        </p:nvSpPr>
        <p:spPr>
          <a:xfrm>
            <a:off x="1402080" y="2742224"/>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solidFill>
                  <a:srgbClr val="FFFFFF"/>
                </a:solidFill>
                <a:latin typeface="Calibri"/>
              </a:rPr>
              <a:t>Source</a:t>
            </a:r>
            <a:endParaRPr lang="en-US" sz="3200" b="1" i="1">
              <a:solidFill>
                <a:srgbClr val="FFFFFF"/>
              </a:solidFill>
              <a:latin typeface="Calibri"/>
            </a:endParaRPr>
          </a:p>
        </p:txBody>
      </p:sp>
      <p:sp>
        <p:nvSpPr>
          <p:cNvPr id="328" name="Rectangle 327"/>
          <p:cNvSpPr/>
          <p:nvPr/>
        </p:nvSpPr>
        <p:spPr>
          <a:xfrm>
            <a:off x="1401651" y="4968584"/>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solidFill>
                  <a:srgbClr val="FFFFFF"/>
                </a:solidFill>
                <a:latin typeface="Calibri"/>
              </a:rPr>
              <a:t>Destination</a:t>
            </a:r>
            <a:endParaRPr lang="en-US" sz="3200" b="1" i="1">
              <a:solidFill>
                <a:srgbClr val="FFFFFF"/>
              </a:solidFill>
              <a:latin typeface="Calibri"/>
            </a:endParaRPr>
          </a:p>
        </p:txBody>
      </p:sp>
      <p:grpSp>
        <p:nvGrpSpPr>
          <p:cNvPr id="329" name="Group 328"/>
          <p:cNvGrpSpPr/>
          <p:nvPr/>
        </p:nvGrpSpPr>
        <p:grpSpPr>
          <a:xfrm>
            <a:off x="1416801" y="2756813"/>
            <a:ext cx="2651760" cy="2585086"/>
            <a:chOff x="9533989" y="3384689"/>
            <a:chExt cx="2651760" cy="2585086"/>
          </a:xfrm>
        </p:grpSpPr>
        <p:cxnSp>
          <p:nvCxnSpPr>
            <p:cNvPr id="330" name="Straight Arrow Connector 329"/>
            <p:cNvCxnSpPr>
              <a:endCxn id="336" idx="4"/>
            </p:cNvCxnSpPr>
            <p:nvPr/>
          </p:nvCxnSpPr>
          <p:spPr>
            <a:xfrm flipV="1">
              <a:off x="9710059" y="3750449"/>
              <a:ext cx="6810" cy="145913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31" name="Oval 330"/>
            <p:cNvSpPr/>
            <p:nvPr/>
          </p:nvSpPr>
          <p:spPr>
            <a:xfrm>
              <a:off x="118199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2" name="Oval 331"/>
            <p:cNvSpPr/>
            <p:nvPr/>
          </p:nvSpPr>
          <p:spPr>
            <a:xfrm>
              <a:off x="113627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3" name="Oval 332"/>
            <p:cNvSpPr/>
            <p:nvPr/>
          </p:nvSpPr>
          <p:spPr>
            <a:xfrm>
              <a:off x="109055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4" name="Oval 333"/>
            <p:cNvSpPr/>
            <p:nvPr/>
          </p:nvSpPr>
          <p:spPr>
            <a:xfrm>
              <a:off x="104483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5" name="Oval 334"/>
            <p:cNvSpPr/>
            <p:nvPr/>
          </p:nvSpPr>
          <p:spPr>
            <a:xfrm>
              <a:off x="99911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6" name="Oval 335"/>
            <p:cNvSpPr/>
            <p:nvPr/>
          </p:nvSpPr>
          <p:spPr>
            <a:xfrm>
              <a:off x="95339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37" name="Straight Arrow Connector 336"/>
            <p:cNvCxnSpPr>
              <a:stCxn id="343" idx="4"/>
            </p:cNvCxnSpPr>
            <p:nvPr/>
          </p:nvCxnSpPr>
          <p:spPr>
            <a:xfrm flipH="1" flipV="1">
              <a:off x="11998106" y="5510772"/>
              <a:ext cx="4763" cy="459003"/>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a:stCxn id="344" idx="4"/>
            </p:cNvCxnSpPr>
            <p:nvPr/>
          </p:nvCxnSpPr>
          <p:spPr>
            <a:xfrm flipH="1" flipV="1">
              <a:off x="11540906" y="5510772"/>
              <a:ext cx="4763" cy="459003"/>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a:stCxn id="345" idx="4"/>
            </p:cNvCxnSpPr>
            <p:nvPr/>
          </p:nvCxnSpPr>
          <p:spPr>
            <a:xfrm flipH="1" flipV="1">
              <a:off x="11083706" y="5512576"/>
              <a:ext cx="4763" cy="457199"/>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a:stCxn id="346" idx="4"/>
            </p:cNvCxnSpPr>
            <p:nvPr/>
          </p:nvCxnSpPr>
          <p:spPr>
            <a:xfrm flipH="1" flipV="1">
              <a:off x="10622078" y="5512576"/>
              <a:ext cx="9191" cy="457199"/>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a:stCxn id="347" idx="4"/>
            </p:cNvCxnSpPr>
            <p:nvPr/>
          </p:nvCxnSpPr>
          <p:spPr>
            <a:xfrm flipH="1" flipV="1">
              <a:off x="10169306" y="5510772"/>
              <a:ext cx="4763" cy="459003"/>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a:stCxn id="348" idx="4"/>
            </p:cNvCxnSpPr>
            <p:nvPr/>
          </p:nvCxnSpPr>
          <p:spPr>
            <a:xfrm flipH="1" flipV="1">
              <a:off x="9712106" y="5510772"/>
              <a:ext cx="4763" cy="459003"/>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43" name="Oval 342"/>
            <p:cNvSpPr/>
            <p:nvPr/>
          </p:nvSpPr>
          <p:spPr>
            <a:xfrm>
              <a:off x="118199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4" name="Oval 343"/>
            <p:cNvSpPr/>
            <p:nvPr/>
          </p:nvSpPr>
          <p:spPr>
            <a:xfrm>
              <a:off x="113627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5" name="Oval 344"/>
            <p:cNvSpPr/>
            <p:nvPr/>
          </p:nvSpPr>
          <p:spPr>
            <a:xfrm>
              <a:off x="109055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104483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7" name="Oval 346"/>
            <p:cNvSpPr/>
            <p:nvPr/>
          </p:nvSpPr>
          <p:spPr>
            <a:xfrm>
              <a:off x="99911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8" name="Oval 347"/>
            <p:cNvSpPr/>
            <p:nvPr/>
          </p:nvSpPr>
          <p:spPr>
            <a:xfrm>
              <a:off x="95339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49" name="Straight Arrow Connector 348"/>
            <p:cNvCxnSpPr>
              <a:endCxn id="335" idx="4"/>
            </p:cNvCxnSpPr>
            <p:nvPr/>
          </p:nvCxnSpPr>
          <p:spPr>
            <a:xfrm flipV="1">
              <a:off x="10162808" y="3750449"/>
              <a:ext cx="11261" cy="1507351"/>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0" name="Straight Arrow Connector 349"/>
            <p:cNvCxnSpPr>
              <a:endCxn id="334" idx="4"/>
            </p:cNvCxnSpPr>
            <p:nvPr/>
          </p:nvCxnSpPr>
          <p:spPr>
            <a:xfrm flipV="1">
              <a:off x="10622280" y="3750449"/>
              <a:ext cx="8989" cy="146153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endCxn id="333" idx="4"/>
            </p:cNvCxnSpPr>
            <p:nvPr/>
          </p:nvCxnSpPr>
          <p:spPr>
            <a:xfrm flipV="1">
              <a:off x="11077208" y="3750449"/>
              <a:ext cx="11261" cy="1433869"/>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endCxn id="332" idx="4"/>
            </p:cNvCxnSpPr>
            <p:nvPr/>
          </p:nvCxnSpPr>
          <p:spPr>
            <a:xfrm flipV="1">
              <a:off x="11534408" y="3750449"/>
              <a:ext cx="11261" cy="146153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endCxn id="331" idx="4"/>
            </p:cNvCxnSpPr>
            <p:nvPr/>
          </p:nvCxnSpPr>
          <p:spPr>
            <a:xfrm flipV="1">
              <a:off x="12000487" y="3750449"/>
              <a:ext cx="2382" cy="145913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354" name="Group 353"/>
            <p:cNvGrpSpPr/>
            <p:nvPr/>
          </p:nvGrpSpPr>
          <p:grpSpPr>
            <a:xfrm>
              <a:off x="9704481" y="5210175"/>
              <a:ext cx="2289399" cy="304800"/>
              <a:chOff x="1571327" y="4572000"/>
              <a:chExt cx="2289399" cy="304800"/>
            </a:xfrm>
          </p:grpSpPr>
          <p:cxnSp>
            <p:nvCxnSpPr>
              <p:cNvPr id="355" name="Straight Arrow Connector 354"/>
              <p:cNvCxnSpPr/>
              <p:nvPr/>
            </p:nvCxnSpPr>
            <p:spPr>
              <a:xfrm flipV="1">
                <a:off x="1571327" y="4572000"/>
                <a:ext cx="0" cy="304800"/>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p:nvPr/>
            </p:nvCxnSpPr>
            <p:spPr>
              <a:xfrm flipH="1" flipV="1">
                <a:off x="2029654" y="4573804"/>
                <a:ext cx="685" cy="301192"/>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p:nvPr/>
            </p:nvCxnSpPr>
            <p:spPr>
              <a:xfrm flipH="1" flipV="1">
                <a:off x="2486854" y="4573804"/>
                <a:ext cx="2272" cy="301192"/>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p:nvPr/>
            </p:nvCxnSpPr>
            <p:spPr>
              <a:xfrm flipH="1" flipV="1">
                <a:off x="2944054" y="4573804"/>
                <a:ext cx="2272" cy="301192"/>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flipH="1" flipV="1">
                <a:off x="3401254" y="4573804"/>
                <a:ext cx="2272" cy="301192"/>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p:nvPr/>
            </p:nvCxnSpPr>
            <p:spPr>
              <a:xfrm flipH="1" flipV="1">
                <a:off x="3860501" y="4572000"/>
                <a:ext cx="225" cy="302996"/>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grpSp>
      </p:grpSp>
      <p:grpSp>
        <p:nvGrpSpPr>
          <p:cNvPr id="187" name="Group 186"/>
          <p:cNvGrpSpPr/>
          <p:nvPr/>
        </p:nvGrpSpPr>
        <p:grpSpPr>
          <a:xfrm>
            <a:off x="1580802" y="4572000"/>
            <a:ext cx="2294162" cy="304800"/>
            <a:chOff x="1725846" y="4724400"/>
            <a:chExt cx="2294162" cy="304800"/>
          </a:xfrm>
        </p:grpSpPr>
        <p:cxnSp>
          <p:nvCxnSpPr>
            <p:cNvPr id="188" name="Straight Arrow Connector 187"/>
            <p:cNvCxnSpPr/>
            <p:nvPr/>
          </p:nvCxnSpPr>
          <p:spPr>
            <a:xfrm flipV="1">
              <a:off x="1725846" y="4724400"/>
              <a:ext cx="6931" cy="304800"/>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H="1" flipV="1">
              <a:off x="2187930" y="4724400"/>
              <a:ext cx="1691"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V="1">
              <a:off x="2648408" y="4726204"/>
              <a:ext cx="0"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flipV="1">
              <a:off x="31023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H="1" flipV="1">
              <a:off x="35595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H="1" flipV="1">
              <a:off x="40167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7776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2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2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32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4" name="Group 293"/>
          <p:cNvGrpSpPr/>
          <p:nvPr/>
        </p:nvGrpSpPr>
        <p:grpSpPr>
          <a:xfrm>
            <a:off x="1588645" y="4553876"/>
            <a:ext cx="2289399" cy="304800"/>
            <a:chOff x="1571327" y="4572000"/>
            <a:chExt cx="2289399" cy="304800"/>
          </a:xfrm>
        </p:grpSpPr>
        <p:cxnSp>
          <p:nvCxnSpPr>
            <p:cNvPr id="295" name="Straight Arrow Connector 294"/>
            <p:cNvCxnSpPr/>
            <p:nvPr/>
          </p:nvCxnSpPr>
          <p:spPr>
            <a:xfrm flipV="1">
              <a:off x="1571327" y="4572000"/>
              <a:ext cx="0" cy="304800"/>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p:nvPr/>
          </p:nvCxnSpPr>
          <p:spPr>
            <a:xfrm flipH="1" flipV="1">
              <a:off x="2029654" y="4573804"/>
              <a:ext cx="685" cy="301192"/>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H="1" flipV="1">
              <a:off x="2486854" y="4573804"/>
              <a:ext cx="2272" cy="301192"/>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H="1" flipV="1">
              <a:off x="2944054" y="4573804"/>
              <a:ext cx="2272" cy="301192"/>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H="1" flipV="1">
              <a:off x="3401254" y="4573804"/>
              <a:ext cx="2272" cy="301192"/>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H="1" flipV="1">
              <a:off x="3860501" y="4572000"/>
              <a:ext cx="225" cy="302996"/>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 y="0"/>
            <a:ext cx="9143999" cy="838200"/>
          </a:xfrm>
        </p:spPr>
        <p:txBody>
          <a:bodyPr>
            <a:normAutofit/>
          </a:bodyPr>
          <a:lstStyle/>
          <a:p>
            <a:r>
              <a:rPr lang="en-US" dirty="0" smtClean="0"/>
              <a:t>   Inter-Segment Migration</a:t>
            </a:r>
            <a:endParaRPr lang="en-US" dirty="0"/>
          </a:p>
        </p:txBody>
      </p:sp>
      <p:grpSp>
        <p:nvGrpSpPr>
          <p:cNvPr id="4" name="Group 3"/>
          <p:cNvGrpSpPr/>
          <p:nvPr/>
        </p:nvGrpSpPr>
        <p:grpSpPr>
          <a:xfrm>
            <a:off x="4330168" y="2737763"/>
            <a:ext cx="4204232" cy="3510637"/>
            <a:chOff x="4330168" y="2737763"/>
            <a:chExt cx="4204232" cy="3510637"/>
          </a:xfrm>
        </p:grpSpPr>
        <p:cxnSp>
          <p:nvCxnSpPr>
            <p:cNvPr id="176" name="Straight Arrow Connector 175"/>
            <p:cNvCxnSpPr/>
            <p:nvPr/>
          </p:nvCxnSpPr>
          <p:spPr>
            <a:xfrm>
              <a:off x="4406366" y="50292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H="1" flipV="1">
              <a:off x="4330168" y="49475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4330168" y="57131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4419600" y="51815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187" name="Straight Arrow Connector 186"/>
            <p:cNvCxnSpPr/>
            <p:nvPr/>
          </p:nvCxnSpPr>
          <p:spPr>
            <a:xfrm>
              <a:off x="4419598"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flipH="1" flipV="1">
              <a:off x="4343400"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4343400"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0" name="Rectangle 189"/>
            <p:cNvSpPr/>
            <p:nvPr/>
          </p:nvSpPr>
          <p:spPr>
            <a:xfrm>
              <a:off x="4432832" y="34290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191" name="Rectangle 190"/>
            <p:cNvSpPr/>
            <p:nvPr/>
          </p:nvSpPr>
          <p:spPr>
            <a:xfrm>
              <a:off x="4419600" y="44957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192" name="Rectangle 191"/>
            <p:cNvSpPr/>
            <p:nvPr/>
          </p:nvSpPr>
          <p:spPr>
            <a:xfrm>
              <a:off x="4419599" y="58673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prstClr val="black"/>
                  </a:solidFill>
                  <a:latin typeface="Calibri"/>
                </a:rPr>
                <a:t>Sense Amplifier</a:t>
              </a:r>
              <a:endParaRPr lang="en-US" sz="3200" b="1" i="1" dirty="0">
                <a:solidFill>
                  <a:prstClr val="black"/>
                </a:solidFill>
                <a:latin typeface="Calibri"/>
              </a:endParaRPr>
            </a:p>
          </p:txBody>
        </p:sp>
      </p:grpSp>
      <p:grpSp>
        <p:nvGrpSpPr>
          <p:cNvPr id="193" name="Group 192"/>
          <p:cNvGrpSpPr/>
          <p:nvPr/>
        </p:nvGrpSpPr>
        <p:grpSpPr>
          <a:xfrm>
            <a:off x="914400" y="2590800"/>
            <a:ext cx="3309853" cy="3644089"/>
            <a:chOff x="2628900" y="6744453"/>
            <a:chExt cx="3309853" cy="3644089"/>
          </a:xfrm>
        </p:grpSpPr>
        <p:cxnSp>
          <p:nvCxnSpPr>
            <p:cNvPr id="194" name="Straight Arrow Connector 193"/>
            <p:cNvCxnSpPr>
              <a:endCxn id="195" idx="3"/>
            </p:cNvCxnSpPr>
            <p:nvPr/>
          </p:nvCxnSpPr>
          <p:spPr>
            <a:xfrm flipH="1">
              <a:off x="2994660" y="7548263"/>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2628900" y="7365383"/>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96" name="Oval 195"/>
            <p:cNvSpPr/>
            <p:nvPr/>
          </p:nvSpPr>
          <p:spPr>
            <a:xfrm>
              <a:off x="54101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7" name="Oval 196"/>
            <p:cNvSpPr/>
            <p:nvPr/>
          </p:nvSpPr>
          <p:spPr>
            <a:xfrm>
              <a:off x="49529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8" name="Oval 197"/>
            <p:cNvSpPr/>
            <p:nvPr/>
          </p:nvSpPr>
          <p:spPr>
            <a:xfrm>
              <a:off x="44957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9" name="Oval 198"/>
            <p:cNvSpPr/>
            <p:nvPr/>
          </p:nvSpPr>
          <p:spPr>
            <a:xfrm>
              <a:off x="40385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Oval 215"/>
            <p:cNvSpPr/>
            <p:nvPr/>
          </p:nvSpPr>
          <p:spPr>
            <a:xfrm>
              <a:off x="35813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7" name="Oval 216"/>
            <p:cNvSpPr/>
            <p:nvPr/>
          </p:nvSpPr>
          <p:spPr>
            <a:xfrm>
              <a:off x="31241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8" name="Straight Arrow Connector 217"/>
            <p:cNvCxnSpPr>
              <a:endCxn id="219" idx="3"/>
            </p:cNvCxnSpPr>
            <p:nvPr/>
          </p:nvCxnSpPr>
          <p:spPr>
            <a:xfrm flipH="1">
              <a:off x="2994660" y="8005463"/>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628900" y="7822583"/>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0" name="Oval 219"/>
            <p:cNvSpPr/>
            <p:nvPr/>
          </p:nvSpPr>
          <p:spPr>
            <a:xfrm>
              <a:off x="54101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1" name="Oval 220"/>
            <p:cNvSpPr/>
            <p:nvPr/>
          </p:nvSpPr>
          <p:spPr>
            <a:xfrm>
              <a:off x="49529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44957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40385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35813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31241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6" name="Straight Arrow Connector 225"/>
            <p:cNvCxnSpPr>
              <a:endCxn id="227" idx="3"/>
            </p:cNvCxnSpPr>
            <p:nvPr/>
          </p:nvCxnSpPr>
          <p:spPr>
            <a:xfrm flipH="1">
              <a:off x="2994660" y="8462663"/>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2628900" y="8279783"/>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8" name="Oval 227"/>
            <p:cNvSpPr/>
            <p:nvPr/>
          </p:nvSpPr>
          <p:spPr>
            <a:xfrm>
              <a:off x="54101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9" name="Oval 228"/>
            <p:cNvSpPr/>
            <p:nvPr/>
          </p:nvSpPr>
          <p:spPr>
            <a:xfrm>
              <a:off x="49529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44957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40385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35813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31241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Rectangle 240"/>
            <p:cNvSpPr/>
            <p:nvPr/>
          </p:nvSpPr>
          <p:spPr>
            <a:xfrm>
              <a:off x="3119353" y="10021053"/>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2" name="Straight Arrow Connector 241"/>
            <p:cNvCxnSpPr/>
            <p:nvPr/>
          </p:nvCxnSpPr>
          <p:spPr>
            <a:xfrm flipV="1">
              <a:off x="55861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flipV="1">
              <a:off x="51289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flipV="1">
              <a:off x="46717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flipV="1">
              <a:off x="42145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flipV="1">
              <a:off x="37573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flipV="1">
              <a:off x="33001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a:endCxn id="250" idx="3"/>
            </p:cNvCxnSpPr>
            <p:nvPr/>
          </p:nvCxnSpPr>
          <p:spPr>
            <a:xfrm flipH="1">
              <a:off x="2994660" y="7081537"/>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54053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0" name="Rectangle 249"/>
            <p:cNvSpPr/>
            <p:nvPr/>
          </p:nvSpPr>
          <p:spPr>
            <a:xfrm>
              <a:off x="2628900" y="6898657"/>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1" name="Oval 250"/>
            <p:cNvSpPr/>
            <p:nvPr/>
          </p:nvSpPr>
          <p:spPr>
            <a:xfrm>
              <a:off x="54101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2" name="Rectangle 251"/>
            <p:cNvSpPr/>
            <p:nvPr/>
          </p:nvSpPr>
          <p:spPr>
            <a:xfrm>
              <a:off x="49481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49529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Rectangle 253"/>
            <p:cNvSpPr/>
            <p:nvPr/>
          </p:nvSpPr>
          <p:spPr>
            <a:xfrm>
              <a:off x="44909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5" name="Oval 254"/>
            <p:cNvSpPr/>
            <p:nvPr/>
          </p:nvSpPr>
          <p:spPr>
            <a:xfrm>
              <a:off x="44957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Rectangle 255"/>
            <p:cNvSpPr/>
            <p:nvPr/>
          </p:nvSpPr>
          <p:spPr>
            <a:xfrm>
              <a:off x="40337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7" name="Oval 256"/>
            <p:cNvSpPr/>
            <p:nvPr/>
          </p:nvSpPr>
          <p:spPr>
            <a:xfrm>
              <a:off x="40385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Rectangle 257"/>
            <p:cNvSpPr/>
            <p:nvPr/>
          </p:nvSpPr>
          <p:spPr>
            <a:xfrm>
              <a:off x="35765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9" name="Oval 258"/>
            <p:cNvSpPr/>
            <p:nvPr/>
          </p:nvSpPr>
          <p:spPr>
            <a:xfrm>
              <a:off x="35813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31241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1" name="Straight Arrow Connector 260"/>
            <p:cNvCxnSpPr>
              <a:endCxn id="262" idx="3"/>
            </p:cNvCxnSpPr>
            <p:nvPr/>
          </p:nvCxnSpPr>
          <p:spPr>
            <a:xfrm flipH="1">
              <a:off x="2994660" y="9758063"/>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2" name="Rectangle 261"/>
            <p:cNvSpPr/>
            <p:nvPr/>
          </p:nvSpPr>
          <p:spPr>
            <a:xfrm>
              <a:off x="2628900" y="9575183"/>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3" name="Oval 262"/>
            <p:cNvSpPr/>
            <p:nvPr/>
          </p:nvSpPr>
          <p:spPr>
            <a:xfrm>
              <a:off x="54101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49529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44957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40385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Oval 266"/>
            <p:cNvSpPr/>
            <p:nvPr/>
          </p:nvSpPr>
          <p:spPr>
            <a:xfrm>
              <a:off x="35813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8" name="Oval 267"/>
            <p:cNvSpPr/>
            <p:nvPr/>
          </p:nvSpPr>
          <p:spPr>
            <a:xfrm>
              <a:off x="31241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9" name="Straight Arrow Connector 268"/>
            <p:cNvCxnSpPr>
              <a:stCxn id="249" idx="0"/>
            </p:cNvCxnSpPr>
            <p:nvPr/>
          </p:nvCxnSpPr>
          <p:spPr>
            <a:xfrm flipV="1">
              <a:off x="5588233" y="9028649"/>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a:stCxn id="252" idx="0"/>
            </p:cNvCxnSpPr>
            <p:nvPr/>
          </p:nvCxnSpPr>
          <p:spPr>
            <a:xfrm flipV="1">
              <a:off x="5131033" y="9028649"/>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flipV="1">
              <a:off x="4673833" y="9030453"/>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flipV="1">
              <a:off x="4212205" y="9030453"/>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a:stCxn id="258" idx="0"/>
            </p:cNvCxnSpPr>
            <p:nvPr/>
          </p:nvCxnSpPr>
          <p:spPr>
            <a:xfrm flipV="1">
              <a:off x="3759433" y="9028649"/>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p:nvPr/>
          </p:nvCxnSpPr>
          <p:spPr>
            <a:xfrm flipV="1">
              <a:off x="3302233" y="9028649"/>
              <a:ext cx="0" cy="978529"/>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a:endCxn id="276" idx="3"/>
            </p:cNvCxnSpPr>
            <p:nvPr/>
          </p:nvCxnSpPr>
          <p:spPr>
            <a:xfrm flipH="1">
              <a:off x="2994660" y="9300863"/>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6" name="Rectangle 275"/>
            <p:cNvSpPr/>
            <p:nvPr/>
          </p:nvSpPr>
          <p:spPr>
            <a:xfrm>
              <a:off x="2628900" y="9117983"/>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7" name="Oval 276"/>
            <p:cNvSpPr/>
            <p:nvPr/>
          </p:nvSpPr>
          <p:spPr>
            <a:xfrm>
              <a:off x="54101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49529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44957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40385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35813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2" name="Oval 281"/>
            <p:cNvSpPr/>
            <p:nvPr/>
          </p:nvSpPr>
          <p:spPr>
            <a:xfrm>
              <a:off x="31241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90" name="Rectangle 289"/>
          <p:cNvSpPr/>
          <p:nvPr/>
        </p:nvSpPr>
        <p:spPr>
          <a:xfrm>
            <a:off x="1402080" y="2742224"/>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369" name="Rectangle 368"/>
          <p:cNvSpPr/>
          <p:nvPr/>
        </p:nvSpPr>
        <p:spPr>
          <a:xfrm>
            <a:off x="1403350" y="2743200"/>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370" name="Rectangle 369"/>
          <p:cNvSpPr/>
          <p:nvPr/>
        </p:nvSpPr>
        <p:spPr>
          <a:xfrm>
            <a:off x="1402421" y="5862566"/>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100" name="Content Placeholder 2"/>
          <p:cNvSpPr>
            <a:spLocks noGrp="1"/>
          </p:cNvSpPr>
          <p:nvPr>
            <p:ph idx="1"/>
          </p:nvPr>
        </p:nvSpPr>
        <p:spPr>
          <a:xfrm>
            <a:off x="305835" y="762000"/>
            <a:ext cx="8533366" cy="1981200"/>
          </a:xfrm>
        </p:spPr>
        <p:txBody>
          <a:bodyPr/>
          <a:lstStyle/>
          <a:p>
            <a:pPr>
              <a:lnSpc>
                <a:spcPct val="90000"/>
              </a:lnSpc>
            </a:pPr>
            <a:r>
              <a:rPr lang="en-US" sz="3200" b="1" dirty="0" smtClean="0"/>
              <a:t>Our way: </a:t>
            </a:r>
          </a:p>
          <a:p>
            <a:pPr lvl="1">
              <a:lnSpc>
                <a:spcPct val="90000"/>
              </a:lnSpc>
            </a:pPr>
            <a:r>
              <a:rPr lang="en-US" sz="2800" dirty="0" smtClean="0">
                <a:solidFill>
                  <a:schemeClr val="tx2">
                    <a:lumMod val="75000"/>
                  </a:schemeClr>
                </a:solidFill>
              </a:rPr>
              <a:t>Source and destination cells </a:t>
            </a:r>
            <a:r>
              <a:rPr lang="en-US" sz="2800" b="1" i="1" dirty="0" smtClean="0">
                <a:solidFill>
                  <a:schemeClr val="tx2">
                    <a:lumMod val="75000"/>
                  </a:schemeClr>
                </a:solidFill>
              </a:rPr>
              <a:t>share</a:t>
            </a:r>
            <a:r>
              <a:rPr lang="en-US" sz="2800" dirty="0" smtClean="0">
                <a:solidFill>
                  <a:schemeClr val="tx2">
                    <a:lumMod val="75000"/>
                  </a:schemeClr>
                </a:solidFill>
              </a:rPr>
              <a:t> </a:t>
            </a:r>
            <a:r>
              <a:rPr lang="en-US" sz="2800" b="1" i="1" dirty="0" err="1" smtClean="0">
                <a:solidFill>
                  <a:schemeClr val="tx2">
                    <a:lumMod val="75000"/>
                  </a:schemeClr>
                </a:solidFill>
              </a:rPr>
              <a:t>bitlines</a:t>
            </a:r>
            <a:endParaRPr lang="en-US" sz="2800" b="1" i="1" dirty="0" smtClean="0">
              <a:solidFill>
                <a:schemeClr val="tx2">
                  <a:lumMod val="75000"/>
                </a:schemeClr>
              </a:solidFill>
            </a:endParaRPr>
          </a:p>
          <a:p>
            <a:pPr lvl="1">
              <a:lnSpc>
                <a:spcPct val="90000"/>
              </a:lnSpc>
            </a:pPr>
            <a:r>
              <a:rPr lang="en-US" sz="2800" dirty="0" smtClean="0"/>
              <a:t>Transfer data from source to destination across</a:t>
            </a:r>
            <a:r>
              <a:rPr lang="en-US" sz="2800" b="1" i="1" dirty="0" smtClean="0"/>
              <a:t> shared </a:t>
            </a:r>
            <a:r>
              <a:rPr lang="en-US" sz="2800" b="1" i="1" dirty="0" err="1" smtClean="0"/>
              <a:t>bitlines</a:t>
            </a:r>
            <a:r>
              <a:rPr lang="en-US" sz="2800" dirty="0" smtClean="0"/>
              <a:t> concurrently</a:t>
            </a:r>
          </a:p>
        </p:txBody>
      </p:sp>
      <p:sp>
        <p:nvSpPr>
          <p:cNvPr id="292" name="Rounded Rectangular Callout 291"/>
          <p:cNvSpPr/>
          <p:nvPr/>
        </p:nvSpPr>
        <p:spPr>
          <a:xfrm>
            <a:off x="4311521" y="3823232"/>
            <a:ext cx="4680079" cy="884595"/>
          </a:xfrm>
          <a:prstGeom prst="wedgeRoundRectCallout">
            <a:avLst>
              <a:gd name="adj1" fmla="val -51805"/>
              <a:gd name="adj2" fmla="val 9935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b="1" dirty="0" smtClean="0">
                <a:solidFill>
                  <a:prstClr val="white"/>
                </a:solidFill>
                <a:latin typeface="Calibri"/>
              </a:rPr>
              <a:t>Step 2: </a:t>
            </a:r>
            <a:r>
              <a:rPr lang="en-US" sz="2800" dirty="0" smtClean="0">
                <a:solidFill>
                  <a:prstClr val="white"/>
                </a:solidFill>
                <a:latin typeface="Calibri"/>
              </a:rPr>
              <a:t>Activate destination row to connect cell and </a:t>
            </a:r>
            <a:r>
              <a:rPr lang="en-US" sz="2800" dirty="0" err="1" smtClean="0">
                <a:solidFill>
                  <a:prstClr val="white"/>
                </a:solidFill>
                <a:latin typeface="Calibri"/>
              </a:rPr>
              <a:t>bitline</a:t>
            </a:r>
            <a:endParaRPr lang="en-US" sz="2800" dirty="0">
              <a:solidFill>
                <a:prstClr val="white"/>
              </a:solidFill>
              <a:latin typeface="Calibri"/>
            </a:endParaRPr>
          </a:p>
        </p:txBody>
      </p:sp>
      <p:sp>
        <p:nvSpPr>
          <p:cNvPr id="293" name="Rounded Rectangular Callout 292"/>
          <p:cNvSpPr/>
          <p:nvPr/>
        </p:nvSpPr>
        <p:spPr>
          <a:xfrm>
            <a:off x="4311521" y="1885948"/>
            <a:ext cx="4680078" cy="627340"/>
          </a:xfrm>
          <a:prstGeom prst="wedgeRoundRectCallout">
            <a:avLst>
              <a:gd name="adj1" fmla="val -51251"/>
              <a:gd name="adj2" fmla="val 11554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b="1" dirty="0" smtClean="0">
                <a:solidFill>
                  <a:prstClr val="white"/>
                </a:solidFill>
                <a:latin typeface="Calibri"/>
              </a:rPr>
              <a:t>Step 1: </a:t>
            </a:r>
            <a:r>
              <a:rPr lang="en-US" sz="2800" dirty="0" smtClean="0">
                <a:solidFill>
                  <a:prstClr val="white"/>
                </a:solidFill>
                <a:latin typeface="Calibri"/>
              </a:rPr>
              <a:t>Activate source row</a:t>
            </a:r>
            <a:endParaRPr lang="en-US" sz="2800" dirty="0">
              <a:solidFill>
                <a:prstClr val="white"/>
              </a:solidFill>
              <a:latin typeface="Calibri"/>
            </a:endParaRPr>
          </a:p>
        </p:txBody>
      </p:sp>
      <p:sp>
        <p:nvSpPr>
          <p:cNvPr id="371" name="Content Placeholder 2"/>
          <p:cNvSpPr txBox="1">
            <a:spLocks/>
          </p:cNvSpPr>
          <p:nvPr/>
        </p:nvSpPr>
        <p:spPr>
          <a:xfrm>
            <a:off x="762000" y="3215640"/>
            <a:ext cx="8229600" cy="548640"/>
          </a:xfrm>
          <a:prstGeom prst="rect">
            <a:avLst/>
          </a:prstGeom>
          <a:solidFill>
            <a:srgbClr val="FFFF00"/>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Additional ~4ns over row </a:t>
            </a:r>
            <a:r>
              <a:rPr lang="en-US" sz="3200" b="1" dirty="0">
                <a:solidFill>
                  <a:prstClr val="black"/>
                </a:solidFill>
                <a:latin typeface="Calibri"/>
              </a:rPr>
              <a:t>a</a:t>
            </a:r>
            <a:r>
              <a:rPr lang="en-US" sz="3200" b="1" dirty="0" smtClean="0">
                <a:solidFill>
                  <a:prstClr val="black"/>
                </a:solidFill>
                <a:latin typeface="Calibri"/>
              </a:rPr>
              <a:t>ccess </a:t>
            </a:r>
            <a:r>
              <a:rPr lang="en-US" sz="3200" b="1" dirty="0">
                <a:solidFill>
                  <a:prstClr val="black"/>
                </a:solidFill>
                <a:latin typeface="Calibri"/>
              </a:rPr>
              <a:t>l</a:t>
            </a:r>
            <a:r>
              <a:rPr lang="en-US" sz="3200" b="1" dirty="0" smtClean="0">
                <a:solidFill>
                  <a:prstClr val="black"/>
                </a:solidFill>
                <a:latin typeface="Calibri"/>
              </a:rPr>
              <a:t>atency</a:t>
            </a:r>
          </a:p>
        </p:txBody>
      </p:sp>
      <p:sp>
        <p:nvSpPr>
          <p:cNvPr id="102" name="Content Placeholder 2"/>
          <p:cNvSpPr txBox="1">
            <a:spLocks/>
          </p:cNvSpPr>
          <p:nvPr/>
        </p:nvSpPr>
        <p:spPr>
          <a:xfrm>
            <a:off x="762000" y="2680123"/>
            <a:ext cx="8229600" cy="548640"/>
          </a:xfrm>
          <a:prstGeom prst="rect">
            <a:avLst/>
          </a:prstGeom>
          <a:solidFill>
            <a:srgbClr val="FFFF00"/>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Migration is overlapped with source row access</a:t>
            </a:r>
          </a:p>
        </p:txBody>
      </p:sp>
    </p:spTree>
    <p:extLst>
      <p:ext uri="{BB962C8B-B14F-4D97-AF65-F5344CB8AC3E}">
        <p14:creationId xmlns:p14="http://schemas.microsoft.com/office/powerpoint/2010/main" val="3064117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90"/>
                                        </p:tgtEl>
                                        <p:attrNameLst>
                                          <p:attrName>style.visibility</p:attrName>
                                        </p:attrNameLst>
                                      </p:cBhvr>
                                      <p:to>
                                        <p:strVal val="visible"/>
                                      </p:to>
                                    </p:set>
                                    <p:animEffect transition="in" filter="fade">
                                      <p:cBhvr>
                                        <p:cTn id="13" dur="500"/>
                                        <p:tgtEl>
                                          <p:spTgt spid="2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9"/>
                                        </p:tgtEl>
                                        <p:attrNameLst>
                                          <p:attrName>style.visibility</p:attrName>
                                        </p:attrNameLst>
                                      </p:cBhvr>
                                      <p:to>
                                        <p:strVal val="visible"/>
                                      </p:to>
                                    </p:set>
                                    <p:animEffect transition="in" filter="fade">
                                      <p:cBhvr>
                                        <p:cTn id="16" dur="500"/>
                                        <p:tgtEl>
                                          <p:spTgt spid="36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61111E-6 0.00371 L -3.61111E-6 0.45417 " pathEditMode="relative" rAng="0" ptsTypes="AA">
                                      <p:cBhvr>
                                        <p:cTn id="20" dur="2000" fill="hold"/>
                                        <p:tgtEl>
                                          <p:spTgt spid="290"/>
                                        </p:tgtEl>
                                        <p:attrNameLst>
                                          <p:attrName>ppt_x</p:attrName>
                                          <p:attrName>ppt_y</p:attrName>
                                        </p:attrNameLst>
                                      </p:cBhvr>
                                      <p:rCtr x="0" y="22523"/>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2"/>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370"/>
                                        </p:tgtEl>
                                        <p:attrNameLst>
                                          <p:attrName>style.visibility</p:attrName>
                                        </p:attrNameLst>
                                      </p:cBhvr>
                                      <p:to>
                                        <p:strVal val="visible"/>
                                      </p:to>
                                    </p:set>
                                    <p:animEffect transition="in" filter="fade">
                                      <p:cBhvr>
                                        <p:cTn id="27" dur="500"/>
                                        <p:tgtEl>
                                          <p:spTgt spid="37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3.61111E-6 -0.00463 L -3.61111E-6 -0.13148 " pathEditMode="relative" rAng="0" ptsTypes="AA">
                                      <p:cBhvr>
                                        <p:cTn id="31" dur="2000" fill="hold"/>
                                        <p:tgtEl>
                                          <p:spTgt spid="370"/>
                                        </p:tgtEl>
                                        <p:attrNameLst>
                                          <p:attrName>ppt_x</p:attrName>
                                          <p:attrName>ppt_y</p:attrName>
                                        </p:attrNameLst>
                                      </p:cBhvr>
                                      <p:rCtr x="0" y="-6343"/>
                                    </p:animMotion>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290" grpId="1" animBg="1"/>
      <p:bldP spid="369" grpId="0" animBg="1"/>
      <p:bldP spid="370" grpId="0" animBg="1"/>
      <p:bldP spid="370" grpId="1" animBg="1"/>
      <p:bldP spid="292" grpId="0" animBg="1"/>
      <p:bldP spid="293" grpId="0" animBg="1"/>
      <p:bldP spid="371" grpId="0" animBg="1"/>
      <p:bldP spid="10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flipV="1">
            <a:off x="2819401" y="1219200"/>
            <a:ext cx="2743200" cy="2743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36" name="Rectangle 35"/>
          <p:cNvSpPr/>
          <p:nvPr/>
        </p:nvSpPr>
        <p:spPr>
          <a:xfrm rot="10800000" flipV="1">
            <a:off x="2971800" y="1371600"/>
            <a:ext cx="2438393"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37" name="Rectangle 36"/>
          <p:cNvSpPr/>
          <p:nvPr/>
        </p:nvSpPr>
        <p:spPr>
          <a:xfrm>
            <a:off x="2971802" y="1371600"/>
            <a:ext cx="2438395" cy="304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err="1">
                <a:solidFill>
                  <a:prstClr val="black"/>
                </a:solidFill>
                <a:latin typeface="Calibri"/>
              </a:rPr>
              <a:t>s</a:t>
            </a:r>
            <a:r>
              <a:rPr lang="en-US" sz="2800" b="1" i="1" err="1" smtClean="0">
                <a:solidFill>
                  <a:prstClr val="black"/>
                </a:solidFill>
                <a:latin typeface="Calibri"/>
              </a:rPr>
              <a:t>ubarray</a:t>
            </a:r>
            <a:endParaRPr lang="en-US" sz="2800" b="1" i="1">
              <a:solidFill>
                <a:prstClr val="black"/>
              </a:solidFill>
              <a:latin typeface="Calibri"/>
            </a:endParaRPr>
          </a:p>
        </p:txBody>
      </p:sp>
      <p:sp>
        <p:nvSpPr>
          <p:cNvPr id="2" name="Title 1"/>
          <p:cNvSpPr>
            <a:spLocks noGrp="1"/>
          </p:cNvSpPr>
          <p:nvPr>
            <p:ph type="title"/>
          </p:nvPr>
        </p:nvSpPr>
        <p:spPr>
          <a:xfrm>
            <a:off x="0" y="0"/>
            <a:ext cx="9144000" cy="838200"/>
          </a:xfrm>
        </p:spPr>
        <p:txBody>
          <a:bodyPr>
            <a:normAutofit fontScale="90000"/>
          </a:bodyPr>
          <a:lstStyle/>
          <a:p>
            <a:r>
              <a:rPr lang="en-US" dirty="0" smtClean="0"/>
              <a:t>   Near Segment as Hardware-Managed Cache</a:t>
            </a:r>
            <a:endParaRPr lang="en-US" dirty="0"/>
          </a:p>
        </p:txBody>
      </p:sp>
      <p:sp>
        <p:nvSpPr>
          <p:cNvPr id="46" name="Rectangle 45"/>
          <p:cNvSpPr/>
          <p:nvPr/>
        </p:nvSpPr>
        <p:spPr>
          <a:xfrm>
            <a:off x="2819400" y="838200"/>
            <a:ext cx="2743201"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TL-DRAM</a:t>
            </a:r>
            <a:endParaRPr lang="en-US" sz="2800" b="1" i="1">
              <a:solidFill>
                <a:prstClr val="black"/>
              </a:solidFill>
              <a:latin typeface="Calibri"/>
            </a:endParaRPr>
          </a:p>
        </p:txBody>
      </p:sp>
      <p:sp>
        <p:nvSpPr>
          <p:cNvPr id="57" name="Rectangle 56"/>
          <p:cNvSpPr/>
          <p:nvPr/>
        </p:nvSpPr>
        <p:spPr>
          <a:xfrm rot="10800000" flipV="1">
            <a:off x="2971792" y="32766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59" name="Straight Connector 58"/>
          <p:cNvCxnSpPr/>
          <p:nvPr/>
        </p:nvCxnSpPr>
        <p:spPr>
          <a:xfrm flipV="1">
            <a:off x="4191001" y="2819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2971801" y="3276599"/>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24" name="Rectangle 23"/>
          <p:cNvSpPr/>
          <p:nvPr/>
        </p:nvSpPr>
        <p:spPr>
          <a:xfrm>
            <a:off x="5562600" y="2209798"/>
            <a:ext cx="1447799" cy="304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prstClr val="black"/>
                </a:solidFill>
                <a:latin typeface="Calibri"/>
              </a:rPr>
              <a:t>c</a:t>
            </a:r>
            <a:r>
              <a:rPr lang="en-US" sz="2800" b="1" smtClean="0">
                <a:solidFill>
                  <a:prstClr val="black"/>
                </a:solidFill>
                <a:latin typeface="Calibri"/>
              </a:rPr>
              <a:t>ache</a:t>
            </a:r>
            <a:endParaRPr lang="en-US" sz="2800" b="1">
              <a:solidFill>
                <a:prstClr val="black"/>
              </a:solidFill>
              <a:latin typeface="Calibri"/>
            </a:endParaRPr>
          </a:p>
        </p:txBody>
      </p:sp>
      <p:sp>
        <p:nvSpPr>
          <p:cNvPr id="26" name="Rectangle 25"/>
          <p:cNvSpPr/>
          <p:nvPr/>
        </p:nvSpPr>
        <p:spPr>
          <a:xfrm>
            <a:off x="5562601" y="1447800"/>
            <a:ext cx="12192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smtClean="0">
                <a:solidFill>
                  <a:prstClr val="black"/>
                </a:solidFill>
                <a:latin typeface="Calibri"/>
              </a:rPr>
              <a:t>main</a:t>
            </a:r>
          </a:p>
        </p:txBody>
      </p:sp>
      <p:sp>
        <p:nvSpPr>
          <p:cNvPr id="27" name="Rectangle 26"/>
          <p:cNvSpPr/>
          <p:nvPr/>
        </p:nvSpPr>
        <p:spPr>
          <a:xfrm>
            <a:off x="5562600" y="1752600"/>
            <a:ext cx="190499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Calibri"/>
              </a:rPr>
              <a:t>memory</a:t>
            </a:r>
          </a:p>
        </p:txBody>
      </p:sp>
      <p:sp>
        <p:nvSpPr>
          <p:cNvPr id="29" name="Content Placeholder 2"/>
          <p:cNvSpPr>
            <a:spLocks noGrp="1"/>
          </p:cNvSpPr>
          <p:nvPr>
            <p:ph idx="1"/>
          </p:nvPr>
        </p:nvSpPr>
        <p:spPr>
          <a:xfrm>
            <a:off x="228600" y="4419600"/>
            <a:ext cx="8839200" cy="1752600"/>
          </a:xfrm>
        </p:spPr>
        <p:txBody>
          <a:bodyPr/>
          <a:lstStyle/>
          <a:p>
            <a:pPr>
              <a:lnSpc>
                <a:spcPct val="85000"/>
              </a:lnSpc>
            </a:pPr>
            <a:endParaRPr lang="en-US" b="1" dirty="0" smtClean="0"/>
          </a:p>
          <a:p>
            <a:pPr>
              <a:lnSpc>
                <a:spcPct val="85000"/>
              </a:lnSpc>
            </a:pPr>
            <a:r>
              <a:rPr lang="en-US" b="1" dirty="0" smtClean="0"/>
              <a:t>Challenge 1: </a:t>
            </a:r>
            <a:r>
              <a:rPr lang="en-US" dirty="0"/>
              <a:t>How to </a:t>
            </a:r>
            <a:r>
              <a:rPr lang="en-US" dirty="0" smtClean="0"/>
              <a:t>efficiently migrate a row between segments?</a:t>
            </a:r>
            <a:endParaRPr lang="en-US" b="1" dirty="0">
              <a:solidFill>
                <a:srgbClr val="FF0000"/>
              </a:solidFill>
            </a:endParaRPr>
          </a:p>
          <a:p>
            <a:pPr>
              <a:lnSpc>
                <a:spcPct val="85000"/>
              </a:lnSpc>
            </a:pPr>
            <a:r>
              <a:rPr lang="en-US" b="1" dirty="0" smtClean="0"/>
              <a:t>Challenge 2: </a:t>
            </a:r>
            <a:r>
              <a:rPr lang="en-US" dirty="0"/>
              <a:t>How to </a:t>
            </a:r>
            <a:r>
              <a:rPr lang="en-US" dirty="0" smtClean="0"/>
              <a:t>efficiently manage the cache?</a:t>
            </a:r>
            <a:endParaRPr lang="en-US" dirty="0"/>
          </a:p>
          <a:p>
            <a:pPr marL="0" indent="0">
              <a:lnSpc>
                <a:spcPct val="85000"/>
              </a:lnSpc>
              <a:buNone/>
            </a:pPr>
            <a:endParaRPr lang="en-US" b="1" dirty="0" smtClean="0">
              <a:solidFill>
                <a:srgbClr val="FF0000"/>
              </a:solidFill>
            </a:endParaRPr>
          </a:p>
        </p:txBody>
      </p:sp>
      <p:grpSp>
        <p:nvGrpSpPr>
          <p:cNvPr id="3" name="Group 2"/>
          <p:cNvGrpSpPr/>
          <p:nvPr/>
        </p:nvGrpSpPr>
        <p:grpSpPr>
          <a:xfrm>
            <a:off x="2971794" y="1371599"/>
            <a:ext cx="2438412" cy="1447801"/>
            <a:chOff x="2971794" y="1371599"/>
            <a:chExt cx="2438412" cy="1447801"/>
          </a:xfrm>
        </p:grpSpPr>
        <p:sp>
          <p:nvSpPr>
            <p:cNvPr id="61" name="Rectangle 60"/>
            <p:cNvSpPr/>
            <p:nvPr/>
          </p:nvSpPr>
          <p:spPr>
            <a:xfrm rot="10800000" flipV="1">
              <a:off x="2971794" y="1371599"/>
              <a:ext cx="2438393" cy="838199"/>
            </a:xfrm>
            <a:prstGeom prst="rect">
              <a:avLst/>
            </a:prstGeom>
            <a:solidFill>
              <a:schemeClr val="accent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63" name="Rectangle 62"/>
            <p:cNvSpPr/>
            <p:nvPr/>
          </p:nvSpPr>
          <p:spPr>
            <a:xfrm>
              <a:off x="2971801" y="1371600"/>
              <a:ext cx="2438395" cy="83819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white"/>
                  </a:solidFill>
                  <a:latin typeface="Calibri"/>
                </a:rPr>
                <a:t>far segment</a:t>
              </a:r>
              <a:endParaRPr lang="en-US" sz="2800" b="1" i="1">
                <a:solidFill>
                  <a:prstClr val="white"/>
                </a:solidFill>
                <a:latin typeface="Calibri"/>
              </a:endParaRPr>
            </a:p>
          </p:txBody>
        </p:sp>
        <p:sp>
          <p:nvSpPr>
            <p:cNvPr id="22" name="Rectangle 21"/>
            <p:cNvSpPr/>
            <p:nvPr/>
          </p:nvSpPr>
          <p:spPr>
            <a:xfrm rot="10800000" flipV="1">
              <a:off x="2971798" y="2209800"/>
              <a:ext cx="2438393" cy="304800"/>
            </a:xfrm>
            <a:prstGeom prst="rect">
              <a:avLst/>
            </a:prstGeom>
            <a:solidFill>
              <a:schemeClr val="accent3">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23" name="Rectangle 22"/>
            <p:cNvSpPr/>
            <p:nvPr/>
          </p:nvSpPr>
          <p:spPr>
            <a:xfrm>
              <a:off x="2971801" y="2158999"/>
              <a:ext cx="2438405" cy="30479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white"/>
                  </a:solidFill>
                  <a:latin typeface="Calibri"/>
                </a:rPr>
                <a:t>n</a:t>
              </a:r>
              <a:r>
                <a:rPr lang="en-US" sz="2800" b="1" i="1" smtClean="0">
                  <a:solidFill>
                    <a:prstClr val="white"/>
                  </a:solidFill>
                  <a:latin typeface="Calibri"/>
                </a:rPr>
                <a:t>ear segment</a:t>
              </a:r>
              <a:endParaRPr lang="en-US" sz="2800" b="1" i="1">
                <a:solidFill>
                  <a:prstClr val="white"/>
                </a:solidFill>
                <a:latin typeface="Calibri"/>
              </a:endParaRPr>
            </a:p>
          </p:txBody>
        </p:sp>
        <p:sp>
          <p:nvSpPr>
            <p:cNvPr id="30" name="Rectangle 29"/>
            <p:cNvSpPr/>
            <p:nvPr/>
          </p:nvSpPr>
          <p:spPr>
            <a:xfrm rot="10800000" flipV="1">
              <a:off x="2971800" y="2514600"/>
              <a:ext cx="2438393" cy="304800"/>
            </a:xfrm>
            <a:prstGeom prst="rect">
              <a:avLst/>
            </a:prstGeom>
            <a:solidFill>
              <a:schemeClr val="tx1">
                <a:lumMod val="75000"/>
                <a:lumOff val="2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Calibri"/>
              </a:endParaRPr>
            </a:p>
          </p:txBody>
        </p:sp>
        <p:sp>
          <p:nvSpPr>
            <p:cNvPr id="31" name="Rectangle 30"/>
            <p:cNvSpPr/>
            <p:nvPr/>
          </p:nvSpPr>
          <p:spPr>
            <a:xfrm>
              <a:off x="2971803" y="2508250"/>
              <a:ext cx="2438385" cy="30479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white"/>
                  </a:solidFill>
                  <a:latin typeface="Calibri"/>
                </a:rPr>
                <a:t>sense amplifier</a:t>
              </a:r>
              <a:endParaRPr lang="en-US" sz="2800" b="1" i="1">
                <a:solidFill>
                  <a:prstClr val="white"/>
                </a:solidFill>
                <a:latin typeface="Calibri"/>
              </a:endParaRPr>
            </a:p>
          </p:txBody>
        </p:sp>
      </p:grpSp>
      <p:cxnSp>
        <p:nvCxnSpPr>
          <p:cNvPr id="33" name="Straight Connector 32"/>
          <p:cNvCxnSpPr/>
          <p:nvPr/>
        </p:nvCxnSpPr>
        <p:spPr>
          <a:xfrm>
            <a:off x="2819400" y="44958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191001" y="3962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590800" y="4038600"/>
            <a:ext cx="1676400"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25" name="Rounded Rectangle 24"/>
          <p:cNvSpPr/>
          <p:nvPr/>
        </p:nvSpPr>
        <p:spPr>
          <a:xfrm>
            <a:off x="228600" y="5715000"/>
            <a:ext cx="83820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424605838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mtClean="0"/>
              <a:t>   Evaluation Methodology</a:t>
            </a:r>
            <a:endParaRPr lang="en-US"/>
          </a:p>
        </p:txBody>
      </p:sp>
      <p:sp>
        <p:nvSpPr>
          <p:cNvPr id="3" name="Content Placeholder 2"/>
          <p:cNvSpPr>
            <a:spLocks noGrp="1"/>
          </p:cNvSpPr>
          <p:nvPr>
            <p:ph idx="1"/>
          </p:nvPr>
        </p:nvSpPr>
        <p:spPr>
          <a:xfrm>
            <a:off x="304800" y="762000"/>
            <a:ext cx="8534400" cy="5867400"/>
          </a:xfrm>
        </p:spPr>
        <p:txBody>
          <a:bodyPr/>
          <a:lstStyle/>
          <a:p>
            <a:pPr>
              <a:lnSpc>
                <a:spcPct val="85000"/>
              </a:lnSpc>
            </a:pPr>
            <a:r>
              <a:rPr lang="en-US" sz="3200" b="1" dirty="0" smtClean="0"/>
              <a:t>System </a:t>
            </a:r>
            <a:r>
              <a:rPr lang="en-US" sz="3200" b="1" dirty="0"/>
              <a:t>s</a:t>
            </a:r>
            <a:r>
              <a:rPr lang="en-US" sz="3200" b="1" dirty="0" smtClean="0"/>
              <a:t>imulator</a:t>
            </a:r>
            <a:endParaRPr lang="en-US" sz="3200" b="1" dirty="0"/>
          </a:p>
          <a:p>
            <a:pPr lvl="1">
              <a:lnSpc>
                <a:spcPct val="85000"/>
              </a:lnSpc>
            </a:pPr>
            <a:r>
              <a:rPr lang="en-US" sz="2800" dirty="0" smtClean="0"/>
              <a:t>CPU: Instruction-trace-based x86 simulator</a:t>
            </a:r>
          </a:p>
          <a:p>
            <a:pPr lvl="1">
              <a:lnSpc>
                <a:spcPct val="85000"/>
              </a:lnSpc>
            </a:pPr>
            <a:r>
              <a:rPr lang="en-US" sz="2800" dirty="0" smtClean="0"/>
              <a:t>Memory</a:t>
            </a:r>
            <a:r>
              <a:rPr lang="en-US" sz="2800" dirty="0"/>
              <a:t>: </a:t>
            </a:r>
            <a:r>
              <a:rPr lang="en-US" sz="2800" dirty="0" smtClean="0"/>
              <a:t>Cycle-accurate </a:t>
            </a:r>
            <a:r>
              <a:rPr lang="en-US" sz="2800" dirty="0"/>
              <a:t>DDR3 DRAM </a:t>
            </a:r>
            <a:r>
              <a:rPr lang="en-US" sz="2800" dirty="0" smtClean="0"/>
              <a:t>simulator</a:t>
            </a:r>
          </a:p>
          <a:p>
            <a:pPr lvl="1">
              <a:lnSpc>
                <a:spcPct val="85000"/>
              </a:lnSpc>
            </a:pPr>
            <a:endParaRPr lang="en-US" sz="2800" dirty="0"/>
          </a:p>
          <a:p>
            <a:pPr>
              <a:lnSpc>
                <a:spcPct val="85000"/>
              </a:lnSpc>
            </a:pPr>
            <a:r>
              <a:rPr lang="en-US" sz="3200" b="1" dirty="0" smtClean="0"/>
              <a:t>Workloads</a:t>
            </a:r>
            <a:endParaRPr lang="en-US" sz="3200" b="1" dirty="0"/>
          </a:p>
          <a:p>
            <a:pPr lvl="1">
              <a:lnSpc>
                <a:spcPct val="85000"/>
              </a:lnSpc>
            </a:pPr>
            <a:r>
              <a:rPr lang="en-US" sz="2800" dirty="0" smtClean="0"/>
              <a:t>32 Benchmarks from TPC</a:t>
            </a:r>
            <a:r>
              <a:rPr lang="en-US" sz="2800" dirty="0"/>
              <a:t>, STREAM, SPEC </a:t>
            </a:r>
            <a:r>
              <a:rPr lang="en-US" sz="2800" dirty="0" smtClean="0"/>
              <a:t>CPU2006</a:t>
            </a:r>
          </a:p>
          <a:p>
            <a:pPr lvl="1">
              <a:lnSpc>
                <a:spcPct val="85000"/>
              </a:lnSpc>
            </a:pPr>
            <a:endParaRPr lang="en-US" sz="2800" dirty="0" smtClean="0"/>
          </a:p>
          <a:p>
            <a:pPr>
              <a:lnSpc>
                <a:spcPct val="85000"/>
              </a:lnSpc>
            </a:pPr>
            <a:r>
              <a:rPr lang="en-US" sz="3200" b="1" dirty="0" smtClean="0"/>
              <a:t>Performance Metrics</a:t>
            </a:r>
          </a:p>
          <a:p>
            <a:pPr lvl="1">
              <a:lnSpc>
                <a:spcPct val="85000"/>
              </a:lnSpc>
            </a:pPr>
            <a:r>
              <a:rPr lang="en-US" sz="2800" dirty="0" smtClean="0"/>
              <a:t>Single-core: Instructions-Per-Cycle</a:t>
            </a:r>
          </a:p>
          <a:p>
            <a:pPr lvl="1">
              <a:lnSpc>
                <a:spcPct val="85000"/>
              </a:lnSpc>
            </a:pPr>
            <a:r>
              <a:rPr lang="en-US" sz="2800" dirty="0" smtClean="0"/>
              <a:t>Multi-core: Weighted </a:t>
            </a:r>
            <a:r>
              <a:rPr lang="en-US" sz="2800" dirty="0"/>
              <a:t>s</a:t>
            </a:r>
            <a:r>
              <a:rPr lang="en-US" sz="2800" dirty="0" smtClean="0"/>
              <a:t>peedup</a:t>
            </a:r>
          </a:p>
          <a:p>
            <a:pPr lvl="1">
              <a:lnSpc>
                <a:spcPct val="85000"/>
              </a:lnSpc>
            </a:pPr>
            <a:endParaRPr lang="en-US" sz="3200" dirty="0"/>
          </a:p>
          <a:p>
            <a:pPr marL="457200" lvl="1" indent="0">
              <a:lnSpc>
                <a:spcPct val="85000"/>
              </a:lnSpc>
              <a:buNone/>
            </a:pPr>
            <a:endParaRPr lang="en-US" sz="3200" b="1" dirty="0"/>
          </a:p>
        </p:txBody>
      </p:sp>
    </p:spTree>
    <p:extLst>
      <p:ext uri="{BB962C8B-B14F-4D97-AF65-F5344CB8AC3E}">
        <p14:creationId xmlns:p14="http://schemas.microsoft.com/office/powerpoint/2010/main" val="128297146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mtClean="0"/>
              <a:t>  Configurations</a:t>
            </a:r>
            <a:endParaRPr lang="en-US"/>
          </a:p>
        </p:txBody>
      </p:sp>
      <p:sp>
        <p:nvSpPr>
          <p:cNvPr id="3" name="Content Placeholder 2"/>
          <p:cNvSpPr>
            <a:spLocks noGrp="1"/>
          </p:cNvSpPr>
          <p:nvPr>
            <p:ph idx="1"/>
          </p:nvPr>
        </p:nvSpPr>
        <p:spPr>
          <a:xfrm>
            <a:off x="304800" y="762000"/>
            <a:ext cx="8534400" cy="5867400"/>
          </a:xfrm>
        </p:spPr>
        <p:txBody>
          <a:bodyPr/>
          <a:lstStyle/>
          <a:p>
            <a:pPr>
              <a:lnSpc>
                <a:spcPct val="85000"/>
              </a:lnSpc>
            </a:pPr>
            <a:r>
              <a:rPr lang="en-US" sz="3200" b="1" dirty="0"/>
              <a:t>System configuration</a:t>
            </a:r>
          </a:p>
          <a:p>
            <a:pPr lvl="1">
              <a:lnSpc>
                <a:spcPct val="85000"/>
              </a:lnSpc>
            </a:pPr>
            <a:r>
              <a:rPr lang="en-US" sz="2800" dirty="0"/>
              <a:t>CPU: 5.3GHz</a:t>
            </a:r>
          </a:p>
          <a:p>
            <a:pPr lvl="1">
              <a:lnSpc>
                <a:spcPct val="85000"/>
              </a:lnSpc>
            </a:pPr>
            <a:r>
              <a:rPr lang="en-US" sz="2800" dirty="0"/>
              <a:t>LLC: 512kB private per core</a:t>
            </a:r>
          </a:p>
          <a:p>
            <a:pPr lvl="1">
              <a:lnSpc>
                <a:spcPct val="85000"/>
              </a:lnSpc>
            </a:pPr>
            <a:r>
              <a:rPr lang="en-US" sz="2800" b="1" dirty="0"/>
              <a:t>Memory: DDR3-1066</a:t>
            </a:r>
          </a:p>
          <a:p>
            <a:pPr lvl="2">
              <a:lnSpc>
                <a:spcPct val="85000"/>
              </a:lnSpc>
            </a:pPr>
            <a:r>
              <a:rPr lang="en-US" sz="2600" dirty="0"/>
              <a:t>1-2 channel, 1 rank/channel</a:t>
            </a:r>
          </a:p>
          <a:p>
            <a:pPr lvl="2">
              <a:lnSpc>
                <a:spcPct val="85000"/>
              </a:lnSpc>
            </a:pPr>
            <a:r>
              <a:rPr lang="en-US" sz="2600" dirty="0"/>
              <a:t>8 banks, 32 </a:t>
            </a:r>
            <a:r>
              <a:rPr lang="en-US" sz="2600" dirty="0" err="1"/>
              <a:t>subarrays</a:t>
            </a:r>
            <a:r>
              <a:rPr lang="en-US" sz="2600" dirty="0"/>
              <a:t>/bank, </a:t>
            </a:r>
            <a:r>
              <a:rPr lang="en-US" sz="2600" b="1" dirty="0"/>
              <a:t>512 cells/</a:t>
            </a:r>
            <a:r>
              <a:rPr lang="en-US" sz="2600" b="1" dirty="0" err="1"/>
              <a:t>bitline</a:t>
            </a:r>
            <a:endParaRPr lang="en-US" sz="2600" b="1" dirty="0"/>
          </a:p>
          <a:p>
            <a:pPr lvl="2">
              <a:lnSpc>
                <a:spcPct val="85000"/>
              </a:lnSpc>
            </a:pPr>
            <a:r>
              <a:rPr lang="en-US" sz="2600" dirty="0"/>
              <a:t>Row-interleaved mapping &amp; closed-row policy</a:t>
            </a:r>
          </a:p>
          <a:p>
            <a:pPr>
              <a:lnSpc>
                <a:spcPct val="85000"/>
              </a:lnSpc>
            </a:pPr>
            <a:endParaRPr lang="en-US" sz="3200" b="1" dirty="0" smtClean="0"/>
          </a:p>
          <a:p>
            <a:pPr>
              <a:lnSpc>
                <a:spcPct val="85000"/>
              </a:lnSpc>
            </a:pPr>
            <a:r>
              <a:rPr lang="en-US" sz="3200" b="1" dirty="0" smtClean="0"/>
              <a:t>TL</a:t>
            </a:r>
            <a:r>
              <a:rPr lang="en-US" sz="3200" b="1" dirty="0"/>
              <a:t>-DRAM </a:t>
            </a:r>
            <a:r>
              <a:rPr lang="en-US" sz="3200" b="1" dirty="0" smtClean="0"/>
              <a:t>configuration</a:t>
            </a:r>
            <a:endParaRPr lang="en-US" sz="2800" dirty="0"/>
          </a:p>
          <a:p>
            <a:pPr lvl="1">
              <a:lnSpc>
                <a:spcPct val="85000"/>
              </a:lnSpc>
            </a:pPr>
            <a:r>
              <a:rPr lang="en-US" sz="2800" dirty="0"/>
              <a:t>Total </a:t>
            </a:r>
            <a:r>
              <a:rPr lang="en-US" sz="2800" dirty="0" err="1"/>
              <a:t>bitline</a:t>
            </a:r>
            <a:r>
              <a:rPr lang="en-US" sz="2800" dirty="0"/>
              <a:t> length: </a:t>
            </a:r>
            <a:r>
              <a:rPr lang="en-US" sz="2800" b="1" dirty="0"/>
              <a:t>512 </a:t>
            </a:r>
            <a:r>
              <a:rPr lang="en-US" sz="2800" b="1" dirty="0" smtClean="0"/>
              <a:t>cells/</a:t>
            </a:r>
            <a:r>
              <a:rPr lang="en-US" sz="2800" b="1" dirty="0" err="1" smtClean="0"/>
              <a:t>bitline</a:t>
            </a:r>
            <a:endParaRPr lang="en-US" sz="2800" b="1" dirty="0"/>
          </a:p>
          <a:p>
            <a:pPr lvl="1">
              <a:lnSpc>
                <a:spcPct val="85000"/>
              </a:lnSpc>
            </a:pPr>
            <a:r>
              <a:rPr lang="en-US" sz="2800" dirty="0"/>
              <a:t>Near segment length: 1-256 </a:t>
            </a:r>
            <a:r>
              <a:rPr lang="en-US" sz="2800" dirty="0" smtClean="0"/>
              <a:t>cells</a:t>
            </a:r>
          </a:p>
          <a:p>
            <a:pPr lvl="1">
              <a:lnSpc>
                <a:spcPct val="85000"/>
              </a:lnSpc>
            </a:pPr>
            <a:r>
              <a:rPr lang="en-US" sz="2800" dirty="0" smtClean="0"/>
              <a:t>Hardware-managed inclusive cache: near segment</a:t>
            </a:r>
            <a:endParaRPr lang="en-US" sz="2800" dirty="0"/>
          </a:p>
          <a:p>
            <a:pPr>
              <a:lnSpc>
                <a:spcPct val="85000"/>
              </a:lnSpc>
            </a:pPr>
            <a:endParaRPr lang="en-US" sz="3200" b="1" dirty="0" smtClean="0"/>
          </a:p>
          <a:p>
            <a:pPr lvl="1">
              <a:lnSpc>
                <a:spcPct val="85000"/>
              </a:lnSpc>
            </a:pPr>
            <a:endParaRPr lang="en-US" sz="2800" dirty="0" smtClean="0"/>
          </a:p>
        </p:txBody>
      </p:sp>
    </p:spTree>
    <p:extLst>
      <p:ext uri="{BB962C8B-B14F-4D97-AF65-F5344CB8AC3E}">
        <p14:creationId xmlns:p14="http://schemas.microsoft.com/office/powerpoint/2010/main" val="241915085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3951158390"/>
              </p:ext>
            </p:extLst>
          </p:nvPr>
        </p:nvGraphicFramePr>
        <p:xfrm>
          <a:off x="832431" y="914400"/>
          <a:ext cx="3355729" cy="39931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2075118250"/>
              </p:ext>
            </p:extLst>
          </p:nvPr>
        </p:nvGraphicFramePr>
        <p:xfrm>
          <a:off x="5083421" y="914400"/>
          <a:ext cx="3355729" cy="399317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0" y="0"/>
            <a:ext cx="9144000" cy="838200"/>
          </a:xfrm>
        </p:spPr>
        <p:txBody>
          <a:bodyPr>
            <a:normAutofit/>
          </a:bodyPr>
          <a:lstStyle/>
          <a:p>
            <a:r>
              <a:rPr lang="en-US" dirty="0" smtClean="0"/>
              <a:t>   Performance &amp; Power Consumption  </a:t>
            </a:r>
            <a:endParaRPr lang="en-US" dirty="0"/>
          </a:p>
        </p:txBody>
      </p:sp>
      <p:sp>
        <p:nvSpPr>
          <p:cNvPr id="23" name="TextBox 1"/>
          <p:cNvSpPr txBox="1"/>
          <p:nvPr/>
        </p:nvSpPr>
        <p:spPr>
          <a:xfrm>
            <a:off x="2241550" y="1000123"/>
            <a:ext cx="1257300"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11.5%</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19" name="Rectangle 18"/>
          <p:cNvSpPr/>
          <p:nvPr/>
        </p:nvSpPr>
        <p:spPr>
          <a:xfrm rot="16200000">
            <a:off x="-1261544" y="2514599"/>
            <a:ext cx="3657601" cy="6096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prstClr val="black"/>
                </a:solidFill>
                <a:latin typeface="Calibri"/>
              </a:rPr>
              <a:t>Normalized Performance</a:t>
            </a:r>
            <a:endParaRPr lang="en-US" sz="2600" b="1" dirty="0">
              <a:solidFill>
                <a:prstClr val="black"/>
              </a:solidFill>
              <a:latin typeface="Calibri"/>
            </a:endParaRPr>
          </a:p>
        </p:txBody>
      </p:sp>
      <p:sp>
        <p:nvSpPr>
          <p:cNvPr id="20" name="Rectangle 19"/>
          <p:cNvSpPr/>
          <p:nvPr/>
        </p:nvSpPr>
        <p:spPr>
          <a:xfrm>
            <a:off x="567256" y="4837138"/>
            <a:ext cx="3547544" cy="4572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b="1" dirty="0" smtClean="0">
                <a:solidFill>
                  <a:prstClr val="black"/>
                </a:solidFill>
                <a:latin typeface="Calibri"/>
              </a:rPr>
              <a:t>Core-Count (Channel)</a:t>
            </a:r>
            <a:endParaRPr lang="en-US" sz="2600" b="1" dirty="0">
              <a:solidFill>
                <a:prstClr val="black"/>
              </a:solidFill>
              <a:latin typeface="Calibri"/>
            </a:endParaRPr>
          </a:p>
        </p:txBody>
      </p:sp>
      <p:sp>
        <p:nvSpPr>
          <p:cNvPr id="26" name="Rectangle 25"/>
          <p:cNvSpPr/>
          <p:nvPr/>
        </p:nvSpPr>
        <p:spPr>
          <a:xfrm rot="16200000">
            <a:off x="3098992" y="2476498"/>
            <a:ext cx="3581401" cy="6096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prstClr val="black"/>
                </a:solidFill>
                <a:latin typeface="Calibri"/>
              </a:rPr>
              <a:t>Normalized Power</a:t>
            </a:r>
            <a:endParaRPr lang="en-US" sz="2600" b="1" dirty="0">
              <a:solidFill>
                <a:prstClr val="black"/>
              </a:solidFill>
              <a:latin typeface="Calibri"/>
            </a:endParaRPr>
          </a:p>
        </p:txBody>
      </p:sp>
      <p:sp>
        <p:nvSpPr>
          <p:cNvPr id="28" name="Rectangle 27"/>
          <p:cNvSpPr/>
          <p:nvPr/>
        </p:nvSpPr>
        <p:spPr>
          <a:xfrm>
            <a:off x="4953000" y="4837138"/>
            <a:ext cx="3429000" cy="4572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b="1" dirty="0" smtClean="0">
                <a:solidFill>
                  <a:prstClr val="black"/>
                </a:solidFill>
                <a:latin typeface="Calibri"/>
              </a:rPr>
              <a:t>Core-Count (Channel)</a:t>
            </a:r>
            <a:endParaRPr lang="en-US" sz="2600" b="1" dirty="0">
              <a:solidFill>
                <a:prstClr val="black"/>
              </a:solidFill>
              <a:latin typeface="Calibri"/>
            </a:endParaRPr>
          </a:p>
        </p:txBody>
      </p:sp>
      <p:sp>
        <p:nvSpPr>
          <p:cNvPr id="32" name="TextBox 1"/>
          <p:cNvSpPr txBox="1"/>
          <p:nvPr/>
        </p:nvSpPr>
        <p:spPr>
          <a:xfrm>
            <a:off x="3149600" y="1000123"/>
            <a:ext cx="1069729"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10.7%</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22" name="TextBox 1"/>
          <p:cNvSpPr txBox="1"/>
          <p:nvPr/>
        </p:nvSpPr>
        <p:spPr>
          <a:xfrm>
            <a:off x="1546471" y="1000123"/>
            <a:ext cx="1069729"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12.4%</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cxnSp>
        <p:nvCxnSpPr>
          <p:cNvPr id="38" name="Straight Arrow Connector 37"/>
          <p:cNvCxnSpPr/>
          <p:nvPr/>
        </p:nvCxnSpPr>
        <p:spPr>
          <a:xfrm flipH="1">
            <a:off x="1590675" y="1676400"/>
            <a:ext cx="2438402" cy="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839531" y="1676400"/>
            <a:ext cx="2438402" cy="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0" name="TextBox 1"/>
          <p:cNvSpPr txBox="1"/>
          <p:nvPr/>
        </p:nvSpPr>
        <p:spPr>
          <a:xfrm>
            <a:off x="5805489" y="1288595"/>
            <a:ext cx="990600" cy="38780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–23%</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1" name="Down Arrow 40"/>
          <p:cNvSpPr/>
          <p:nvPr/>
        </p:nvSpPr>
        <p:spPr>
          <a:xfrm>
            <a:off x="6175683" y="1676400"/>
            <a:ext cx="233629" cy="638172"/>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2" name="Down Arrow 41"/>
          <p:cNvSpPr/>
          <p:nvPr/>
        </p:nvSpPr>
        <p:spPr>
          <a:xfrm>
            <a:off x="6981559" y="1683207"/>
            <a:ext cx="233629" cy="669470"/>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3" name="TextBox 1"/>
          <p:cNvSpPr txBox="1"/>
          <p:nvPr/>
        </p:nvSpPr>
        <p:spPr>
          <a:xfrm>
            <a:off x="6600822" y="1288595"/>
            <a:ext cx="990600" cy="3878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–24%</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4" name="Down Arrow 43"/>
          <p:cNvSpPr/>
          <p:nvPr/>
        </p:nvSpPr>
        <p:spPr>
          <a:xfrm>
            <a:off x="7781926" y="1683206"/>
            <a:ext cx="233629" cy="719479"/>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5" name="TextBox 1"/>
          <p:cNvSpPr txBox="1"/>
          <p:nvPr/>
        </p:nvSpPr>
        <p:spPr>
          <a:xfrm>
            <a:off x="7400926" y="1295400"/>
            <a:ext cx="990600" cy="3878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–26%</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6" name="TextBox 45"/>
          <p:cNvSpPr txBox="1"/>
          <p:nvPr/>
        </p:nvSpPr>
        <p:spPr>
          <a:xfrm>
            <a:off x="314324" y="5323582"/>
            <a:ext cx="8601076" cy="1077218"/>
          </a:xfrm>
          <a:prstGeom prst="rect">
            <a:avLst/>
          </a:prstGeom>
          <a:noFill/>
        </p:spPr>
        <p:txBody>
          <a:bodyPr wrap="square" rtlCol="0">
            <a:spAutoFit/>
          </a:bodyPr>
          <a:lstStyle/>
          <a:p>
            <a:r>
              <a:rPr lang="en-US" sz="3200" b="1" i="1" dirty="0" smtClean="0">
                <a:solidFill>
                  <a:srgbClr val="4F81BD">
                    <a:lumMod val="75000"/>
                  </a:srgbClr>
                </a:solidFill>
                <a:latin typeface="Calibri"/>
              </a:rPr>
              <a:t>Using near segment as a cache improves performance and reduces power consumption</a:t>
            </a:r>
            <a:endParaRPr lang="en-US" sz="3200" b="1" i="1" dirty="0">
              <a:solidFill>
                <a:srgbClr val="4F81BD">
                  <a:lumMod val="75000"/>
                </a:srgbClr>
              </a:solidFill>
              <a:latin typeface="Calibri"/>
            </a:endParaRPr>
          </a:p>
        </p:txBody>
      </p:sp>
    </p:spTree>
    <p:extLst>
      <p:ext uri="{BB962C8B-B14F-4D97-AF65-F5344CB8AC3E}">
        <p14:creationId xmlns:p14="http://schemas.microsoft.com/office/powerpoint/2010/main" val="1363796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P spid="23" grpId="0"/>
      <p:bldP spid="26" grpId="0"/>
      <p:bldP spid="28" grpId="0"/>
      <p:bldP spid="32" grpId="0"/>
      <p:bldP spid="22" grpId="0"/>
      <p:bldP spid="40" grpId="0"/>
      <p:bldP spid="41" grpId="0" animBg="1"/>
      <p:bldP spid="42" grpId="0" animBg="1"/>
      <p:bldP spid="43" grpId="0"/>
      <p:bldP spid="44" grpId="0" animBg="1"/>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latin typeface="Garamond" charset="0"/>
                <a:ea typeface="ＭＳ Ｐゴシック" charset="0"/>
                <a:cs typeface="ＭＳ Ｐゴシック" charset="0"/>
              </a:rPr>
              <a:t>Major Trends Affecting Main Memory (I)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6CDE87C-4DFB-8147-A2EF-37268286C75D}" type="slidenum">
              <a:rPr lang="en-US" sz="1600">
                <a:solidFill>
                  <a:srgbClr val="000000"/>
                </a:solidFill>
                <a:latin typeface="Garamond" charset="0"/>
              </a:rPr>
              <a:pPr eaLnBrk="1" hangingPunct="1"/>
              <a:t>7</a:t>
            </a:fld>
            <a:endParaRPr lang="en-US" sz="1600" dirty="0">
              <a:solidFill>
                <a:srgbClr val="000000"/>
              </a:solidFill>
              <a:latin typeface="Garamond" charset="0"/>
            </a:endParaRPr>
          </a:p>
        </p:txBody>
      </p:sp>
    </p:spTree>
    <p:extLst>
      <p:ext uri="{BB962C8B-B14F-4D97-AF65-F5344CB8AC3E}">
        <p14:creationId xmlns:p14="http://schemas.microsoft.com/office/powerpoint/2010/main" val="7510494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3420878046"/>
              </p:ext>
            </p:extLst>
          </p:nvPr>
        </p:nvGraphicFramePr>
        <p:xfrm>
          <a:off x="873630" y="1104423"/>
          <a:ext cx="793242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 y="0"/>
            <a:ext cx="9144001" cy="838200"/>
          </a:xfrm>
        </p:spPr>
        <p:txBody>
          <a:bodyPr>
            <a:noAutofit/>
          </a:bodyPr>
          <a:lstStyle/>
          <a:p>
            <a:r>
              <a:rPr lang="en-US" sz="3900" dirty="0" smtClean="0"/>
              <a:t> Single-Core: Varying Near Segment Length</a:t>
            </a:r>
            <a:endParaRPr lang="en-US" sz="3900" dirty="0"/>
          </a:p>
        </p:txBody>
      </p:sp>
      <p:sp>
        <p:nvSpPr>
          <p:cNvPr id="7" name="TextBox 6"/>
          <p:cNvSpPr txBox="1"/>
          <p:nvPr/>
        </p:nvSpPr>
        <p:spPr>
          <a:xfrm>
            <a:off x="360044" y="5392162"/>
            <a:ext cx="8601076" cy="1077218"/>
          </a:xfrm>
          <a:prstGeom prst="rect">
            <a:avLst/>
          </a:prstGeom>
          <a:noFill/>
        </p:spPr>
        <p:txBody>
          <a:bodyPr wrap="square" rtlCol="0">
            <a:spAutoFit/>
          </a:bodyPr>
          <a:lstStyle/>
          <a:p>
            <a:r>
              <a:rPr lang="en-US" sz="3200" b="1" i="1" dirty="0" smtClean="0">
                <a:solidFill>
                  <a:srgbClr val="4F81BD">
                    <a:lumMod val="75000"/>
                  </a:srgbClr>
                </a:solidFill>
                <a:latin typeface="Calibri"/>
              </a:rPr>
              <a:t>By adjusting the near segment length, we can trade off cache capacity for cache latency  </a:t>
            </a:r>
            <a:endParaRPr lang="en-US" sz="3200" b="1" i="1" dirty="0">
              <a:solidFill>
                <a:srgbClr val="4F81BD">
                  <a:lumMod val="75000"/>
                </a:srgbClr>
              </a:solidFill>
              <a:latin typeface="Calibri"/>
            </a:endParaRPr>
          </a:p>
        </p:txBody>
      </p:sp>
      <p:sp>
        <p:nvSpPr>
          <p:cNvPr id="9" name="Left Arrow 8"/>
          <p:cNvSpPr/>
          <p:nvPr/>
        </p:nvSpPr>
        <p:spPr>
          <a:xfrm flipH="1">
            <a:off x="1709195" y="2438399"/>
            <a:ext cx="6563331" cy="874971"/>
          </a:xfrm>
          <a:prstGeom prst="lef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tIns="0" bIns="45720" rtlCol="0" anchor="ctr"/>
          <a:lstStyle/>
          <a:p>
            <a:pPr algn="ctr"/>
            <a:r>
              <a:rPr lang="en-US" sz="3200" b="1" dirty="0" smtClean="0">
                <a:solidFill>
                  <a:prstClr val="white"/>
                </a:solidFill>
                <a:latin typeface="Calibri"/>
              </a:rPr>
              <a:t>Larger cache capacity</a:t>
            </a:r>
            <a:endParaRPr lang="en-US" sz="3200" b="1" dirty="0">
              <a:solidFill>
                <a:prstClr val="white"/>
              </a:solidFill>
              <a:latin typeface="Calibri"/>
            </a:endParaRPr>
          </a:p>
        </p:txBody>
      </p:sp>
      <p:sp>
        <p:nvSpPr>
          <p:cNvPr id="10" name="Left Arrow 9"/>
          <p:cNvSpPr/>
          <p:nvPr/>
        </p:nvSpPr>
        <p:spPr>
          <a:xfrm flipH="1">
            <a:off x="1709197" y="3313370"/>
            <a:ext cx="6563330" cy="87763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45720" rtlCol="0" anchor="ctr"/>
          <a:lstStyle/>
          <a:p>
            <a:pPr algn="ctr"/>
            <a:r>
              <a:rPr lang="en-US" sz="3200" b="1" dirty="0" smtClean="0">
                <a:solidFill>
                  <a:prstClr val="white"/>
                </a:solidFill>
                <a:latin typeface="Calibri"/>
              </a:rPr>
              <a:t>Higher cache access latency</a:t>
            </a:r>
            <a:endParaRPr lang="en-US" sz="3200" b="1" dirty="0">
              <a:solidFill>
                <a:prstClr val="white"/>
              </a:solidFill>
              <a:latin typeface="Calibri"/>
            </a:endParaRPr>
          </a:p>
        </p:txBody>
      </p:sp>
      <p:sp>
        <p:nvSpPr>
          <p:cNvPr id="3" name="Oval 2"/>
          <p:cNvSpPr/>
          <p:nvPr/>
        </p:nvSpPr>
        <p:spPr>
          <a:xfrm>
            <a:off x="5360964" y="1524000"/>
            <a:ext cx="762000" cy="685800"/>
          </a:xfrm>
          <a:prstGeom prst="ellipse">
            <a:avLst/>
          </a:prstGeom>
          <a:noFill/>
          <a:ln w="508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 name="TextBox 1"/>
          <p:cNvSpPr txBox="1"/>
          <p:nvPr/>
        </p:nvSpPr>
        <p:spPr>
          <a:xfrm>
            <a:off x="5979033" y="838200"/>
            <a:ext cx="2285999" cy="101048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800" b="1" dirty="0" smtClean="0">
                <a:solidFill>
                  <a:srgbClr val="008000"/>
                </a:solidFill>
                <a:latin typeface="Calibri"/>
              </a:rPr>
              <a:t>Maximum IPC Improvement</a:t>
            </a:r>
            <a:endParaRPr lang="en-US" sz="2800" b="1" dirty="0">
              <a:solidFill>
                <a:srgbClr val="008000"/>
              </a:solidFill>
              <a:latin typeface="Calibri"/>
            </a:endParaRPr>
          </a:p>
          <a:p>
            <a:pPr algn="ctr"/>
            <a:endParaRPr lang="en-US" sz="2800" b="1" dirty="0">
              <a:solidFill>
                <a:srgbClr val="9BBB59">
                  <a:lumMod val="75000"/>
                </a:srgbClr>
              </a:solidFill>
              <a:latin typeface="Calibri"/>
            </a:endParaRPr>
          </a:p>
        </p:txBody>
      </p:sp>
      <p:sp>
        <p:nvSpPr>
          <p:cNvPr id="17" name="TextBox 1"/>
          <p:cNvSpPr txBox="1"/>
          <p:nvPr/>
        </p:nvSpPr>
        <p:spPr>
          <a:xfrm rot="16200000">
            <a:off x="-1323358" y="2808780"/>
            <a:ext cx="3924780" cy="51605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400" b="1" dirty="0">
                <a:solidFill>
                  <a:prstClr val="black"/>
                </a:solidFill>
                <a:latin typeface="Calibri"/>
              </a:rPr>
              <a:t> </a:t>
            </a:r>
            <a:r>
              <a:rPr lang="en-US" sz="2400" b="1" dirty="0" smtClean="0">
                <a:solidFill>
                  <a:prstClr val="black"/>
                </a:solidFill>
                <a:latin typeface="Calibri"/>
              </a:rPr>
              <a:t>Performance </a:t>
            </a:r>
            <a:r>
              <a:rPr lang="en-US" sz="2400" b="1" dirty="0">
                <a:solidFill>
                  <a:prstClr val="black"/>
                </a:solidFill>
                <a:latin typeface="Calibri"/>
              </a:rPr>
              <a:t>Improvement</a:t>
            </a:r>
          </a:p>
          <a:p>
            <a:pPr algn="ctr"/>
            <a:endParaRPr lang="en-US" sz="2400" b="1" dirty="0">
              <a:solidFill>
                <a:prstClr val="black"/>
              </a:solidFill>
              <a:latin typeface="Calibri"/>
            </a:endParaRPr>
          </a:p>
        </p:txBody>
      </p:sp>
      <p:sp>
        <p:nvSpPr>
          <p:cNvPr id="18" name="TextBox 1"/>
          <p:cNvSpPr txBox="1"/>
          <p:nvPr/>
        </p:nvSpPr>
        <p:spPr>
          <a:xfrm>
            <a:off x="1743101" y="4953000"/>
            <a:ext cx="6633556" cy="36492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400" b="1" dirty="0">
                <a:solidFill>
                  <a:prstClr val="black"/>
                </a:solidFill>
                <a:latin typeface="Calibri"/>
              </a:rPr>
              <a:t>Near Segment Length (cells)</a:t>
            </a:r>
          </a:p>
          <a:p>
            <a:pPr algn="ctr"/>
            <a:endParaRPr lang="en-US" sz="2400" b="1" dirty="0">
              <a:solidFill>
                <a:prstClr val="black"/>
              </a:solidFill>
              <a:latin typeface="Calibri"/>
            </a:endParaRPr>
          </a:p>
        </p:txBody>
      </p:sp>
    </p:spTree>
    <p:extLst>
      <p:ext uri="{BB962C8B-B14F-4D97-AF65-F5344CB8AC3E}">
        <p14:creationId xmlns:p14="http://schemas.microsoft.com/office/powerpoint/2010/main" val="1505183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0.7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strVal val="#ppt_w*0.7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3" grpId="0" animBg="1"/>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Other Mechanisms &amp; Results</a:t>
            </a:r>
            <a:endParaRPr lang="en-US" dirty="0"/>
          </a:p>
        </p:txBody>
      </p:sp>
      <p:sp>
        <p:nvSpPr>
          <p:cNvPr id="21" name="Content Placeholder 2"/>
          <p:cNvSpPr>
            <a:spLocks noGrp="1"/>
          </p:cNvSpPr>
          <p:nvPr>
            <p:ph idx="1"/>
          </p:nvPr>
        </p:nvSpPr>
        <p:spPr>
          <a:xfrm>
            <a:off x="305834" y="914400"/>
            <a:ext cx="8533365" cy="5486400"/>
          </a:xfrm>
        </p:spPr>
        <p:txBody>
          <a:bodyPr/>
          <a:lstStyle/>
          <a:p>
            <a:pPr>
              <a:lnSpc>
                <a:spcPct val="90000"/>
              </a:lnSpc>
            </a:pPr>
            <a:r>
              <a:rPr lang="en-US" b="1" dirty="0" smtClean="0">
                <a:solidFill>
                  <a:srgbClr val="0000FF"/>
                </a:solidFill>
              </a:rPr>
              <a:t>More mechanisms </a:t>
            </a:r>
            <a:r>
              <a:rPr lang="en-US" dirty="0" smtClean="0">
                <a:solidFill>
                  <a:srgbClr val="0000FF"/>
                </a:solidFill>
              </a:rPr>
              <a:t>for leveraging TL-DRAM</a:t>
            </a:r>
          </a:p>
          <a:p>
            <a:pPr lvl="1">
              <a:lnSpc>
                <a:spcPct val="90000"/>
              </a:lnSpc>
            </a:pPr>
            <a:r>
              <a:rPr lang="en-US" sz="2600" dirty="0" smtClean="0"/>
              <a:t>Hardware-managed </a:t>
            </a:r>
            <a:r>
              <a:rPr lang="en-US" sz="2600" b="1" i="1" dirty="0" smtClean="0"/>
              <a:t>exclusive</a:t>
            </a:r>
            <a:r>
              <a:rPr lang="en-US" sz="2600" dirty="0" smtClean="0"/>
              <a:t> caching mechanism</a:t>
            </a:r>
          </a:p>
          <a:p>
            <a:pPr lvl="1">
              <a:lnSpc>
                <a:spcPct val="90000"/>
              </a:lnSpc>
            </a:pPr>
            <a:r>
              <a:rPr lang="en-US" sz="2600" dirty="0" smtClean="0"/>
              <a:t>Profile-based page mapping to near segment</a:t>
            </a:r>
          </a:p>
          <a:p>
            <a:pPr lvl="1">
              <a:lnSpc>
                <a:spcPct val="90000"/>
              </a:lnSpc>
            </a:pPr>
            <a:r>
              <a:rPr lang="en-US" sz="2600" dirty="0" smtClean="0">
                <a:solidFill>
                  <a:srgbClr val="008000"/>
                </a:solidFill>
              </a:rPr>
              <a:t>TL-DRAM improves performance and reduces power consumption with other mechanisms</a:t>
            </a:r>
          </a:p>
          <a:p>
            <a:pPr>
              <a:lnSpc>
                <a:spcPct val="90000"/>
              </a:lnSpc>
            </a:pPr>
            <a:r>
              <a:rPr lang="en-US" b="1" dirty="0" smtClean="0">
                <a:solidFill>
                  <a:srgbClr val="0000FF"/>
                </a:solidFill>
              </a:rPr>
              <a:t>More than two </a:t>
            </a:r>
            <a:r>
              <a:rPr lang="en-US" b="1" dirty="0">
                <a:solidFill>
                  <a:srgbClr val="0000FF"/>
                </a:solidFill>
              </a:rPr>
              <a:t>t</a:t>
            </a:r>
            <a:r>
              <a:rPr lang="en-US" b="1" dirty="0" smtClean="0">
                <a:solidFill>
                  <a:srgbClr val="0000FF"/>
                </a:solidFill>
              </a:rPr>
              <a:t>iers</a:t>
            </a:r>
          </a:p>
          <a:p>
            <a:pPr lvl="1">
              <a:lnSpc>
                <a:spcPct val="90000"/>
              </a:lnSpc>
            </a:pPr>
            <a:r>
              <a:rPr lang="en-US" sz="2600" dirty="0" smtClean="0"/>
              <a:t>Latency evaluation for three-tier TL-DRAM</a:t>
            </a:r>
            <a:endParaRPr lang="en-US" sz="2600" dirty="0"/>
          </a:p>
          <a:p>
            <a:pPr>
              <a:lnSpc>
                <a:spcPct val="90000"/>
              </a:lnSpc>
            </a:pPr>
            <a:r>
              <a:rPr lang="en-US" b="1" dirty="0" smtClean="0">
                <a:solidFill>
                  <a:srgbClr val="0000FF"/>
                </a:solidFill>
              </a:rPr>
              <a:t>Detailed circuit evaluation</a:t>
            </a:r>
            <a:r>
              <a:rPr lang="en-US" dirty="0" smtClean="0">
                <a:solidFill>
                  <a:srgbClr val="0000FF"/>
                </a:solidFill>
              </a:rPr>
              <a:t>                                               </a:t>
            </a:r>
            <a:r>
              <a:rPr lang="en-US" dirty="0" smtClean="0"/>
              <a:t>for DRAM latency and power consumption</a:t>
            </a:r>
          </a:p>
          <a:p>
            <a:pPr lvl="1">
              <a:lnSpc>
                <a:spcPct val="90000"/>
              </a:lnSpc>
            </a:pPr>
            <a:r>
              <a:rPr lang="en-US" sz="2600" dirty="0" smtClean="0"/>
              <a:t>Examination of </a:t>
            </a:r>
            <a:r>
              <a:rPr lang="en-US" sz="2600" dirty="0" err="1" smtClean="0"/>
              <a:t>tRC</a:t>
            </a:r>
            <a:r>
              <a:rPr lang="en-US" sz="2600" dirty="0" smtClean="0"/>
              <a:t> and </a:t>
            </a:r>
            <a:r>
              <a:rPr lang="en-US" sz="2600" dirty="0" err="1" smtClean="0"/>
              <a:t>tRCD</a:t>
            </a:r>
            <a:endParaRPr lang="en-US" sz="2600" dirty="0" smtClean="0"/>
          </a:p>
          <a:p>
            <a:pPr>
              <a:lnSpc>
                <a:spcPct val="90000"/>
              </a:lnSpc>
            </a:pPr>
            <a:r>
              <a:rPr lang="en-US" b="1" dirty="0" smtClean="0">
                <a:solidFill>
                  <a:srgbClr val="0000FF"/>
                </a:solidFill>
              </a:rPr>
              <a:t>Implementation details </a:t>
            </a:r>
            <a:r>
              <a:rPr lang="en-US" dirty="0" smtClean="0">
                <a:solidFill>
                  <a:srgbClr val="0000FF"/>
                </a:solidFill>
              </a:rPr>
              <a:t>and </a:t>
            </a:r>
            <a:r>
              <a:rPr lang="en-US" b="1" dirty="0" smtClean="0">
                <a:solidFill>
                  <a:srgbClr val="0000FF"/>
                </a:solidFill>
              </a:rPr>
              <a:t>storage cost analysis       </a:t>
            </a:r>
            <a:r>
              <a:rPr lang="en-US" dirty="0" smtClean="0"/>
              <a:t>in memory controller</a:t>
            </a:r>
            <a:endParaRPr lang="en-US" dirty="0"/>
          </a:p>
          <a:p>
            <a:pPr lvl="1">
              <a:lnSpc>
                <a:spcPct val="90000"/>
              </a:lnSpc>
            </a:pPr>
            <a:endParaRPr lang="en-US" sz="3200" dirty="0" smtClean="0"/>
          </a:p>
          <a:p>
            <a:pPr lvl="1">
              <a:lnSpc>
                <a:spcPct val="90000"/>
              </a:lnSpc>
            </a:pPr>
            <a:endParaRPr lang="en-US" sz="3200" dirty="0" smtClean="0"/>
          </a:p>
          <a:p>
            <a:pPr>
              <a:lnSpc>
                <a:spcPct val="90000"/>
              </a:lnSpc>
            </a:pPr>
            <a:endParaRPr lang="en-US" sz="3200" b="1" dirty="0" smtClean="0">
              <a:solidFill>
                <a:schemeClr val="bg1">
                  <a:lumMod val="50000"/>
                </a:schemeClr>
              </a:solidFill>
            </a:endParaRPr>
          </a:p>
          <a:p>
            <a:pPr marL="457200" lvl="1" indent="0">
              <a:lnSpc>
                <a:spcPct val="90000"/>
              </a:lnSpc>
              <a:buNone/>
            </a:pPr>
            <a:endParaRPr lang="en-US" sz="3200" dirty="0" smtClean="0"/>
          </a:p>
          <a:p>
            <a:pPr lvl="1">
              <a:lnSpc>
                <a:spcPct val="90000"/>
              </a:lnSpc>
            </a:pPr>
            <a:endParaRPr lang="en-US" sz="3200" dirty="0" smtClean="0"/>
          </a:p>
          <a:p>
            <a:pPr>
              <a:lnSpc>
                <a:spcPct val="90000"/>
              </a:lnSpc>
            </a:pPr>
            <a:endParaRPr lang="en-US" sz="3200" dirty="0"/>
          </a:p>
        </p:txBody>
      </p:sp>
    </p:spTree>
    <p:extLst>
      <p:ext uri="{BB962C8B-B14F-4D97-AF65-F5344CB8AC3E}">
        <p14:creationId xmlns:p14="http://schemas.microsoft.com/office/powerpoint/2010/main" val="2576352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Summary of TL-DRAM</a:t>
            </a:r>
            <a:endParaRPr lang="en-US" dirty="0"/>
          </a:p>
        </p:txBody>
      </p:sp>
      <p:sp>
        <p:nvSpPr>
          <p:cNvPr id="3" name="Content Placeholder 2"/>
          <p:cNvSpPr>
            <a:spLocks noGrp="1"/>
          </p:cNvSpPr>
          <p:nvPr>
            <p:ph idx="1"/>
          </p:nvPr>
        </p:nvSpPr>
        <p:spPr>
          <a:xfrm>
            <a:off x="228600" y="914400"/>
            <a:ext cx="9067800" cy="5410200"/>
          </a:xfrm>
        </p:spPr>
        <p:txBody>
          <a:bodyPr/>
          <a:lstStyle/>
          <a:p>
            <a:pPr marL="227013" indent="-227013"/>
            <a:r>
              <a:rPr lang="en-US" sz="2600" b="1" u="sng" dirty="0" smtClean="0">
                <a:solidFill>
                  <a:srgbClr val="FF0000"/>
                </a:solidFill>
              </a:rPr>
              <a:t>Problem</a:t>
            </a:r>
            <a:r>
              <a:rPr lang="en-US" sz="2600" b="1" dirty="0" smtClean="0">
                <a:solidFill>
                  <a:srgbClr val="FF0000"/>
                </a:solidFill>
              </a:rPr>
              <a:t>: DRAM latency is a critical performance bottleneck </a:t>
            </a:r>
          </a:p>
          <a:p>
            <a:pPr marL="227013" indent="-227013"/>
            <a:r>
              <a:rPr lang="en-US" sz="2600" b="1" u="sng" dirty="0" smtClean="0"/>
              <a:t>Our Goal</a:t>
            </a:r>
            <a:r>
              <a:rPr lang="en-US" sz="2600" dirty="0" smtClean="0"/>
              <a:t>: Reduce DRAM latency with low area cost</a:t>
            </a:r>
          </a:p>
          <a:p>
            <a:pPr marL="227013" indent="-227013"/>
            <a:r>
              <a:rPr lang="en-US" sz="2600" b="1" u="sng" dirty="0" smtClean="0"/>
              <a:t>Observation</a:t>
            </a:r>
            <a:r>
              <a:rPr lang="en-US" sz="2600" dirty="0" smtClean="0"/>
              <a:t>: Long </a:t>
            </a:r>
            <a:r>
              <a:rPr lang="en-US" sz="2600" dirty="0" err="1" smtClean="0"/>
              <a:t>bitlines</a:t>
            </a:r>
            <a:r>
              <a:rPr lang="en-US" sz="2600" dirty="0" smtClean="0"/>
              <a:t> in DRAM are the dominant source   of DRAM latency</a:t>
            </a:r>
            <a:endParaRPr lang="en-US" sz="2600" dirty="0"/>
          </a:p>
          <a:p>
            <a:pPr marL="227013" indent="-227013"/>
            <a:r>
              <a:rPr lang="en-US" sz="2600" b="1" u="sng" dirty="0" smtClean="0">
                <a:solidFill>
                  <a:srgbClr val="008000"/>
                </a:solidFill>
              </a:rPr>
              <a:t>Key Idea</a:t>
            </a:r>
            <a:r>
              <a:rPr lang="en-US" sz="2600" b="1" dirty="0" smtClean="0">
                <a:solidFill>
                  <a:srgbClr val="008000"/>
                </a:solidFill>
              </a:rPr>
              <a:t>: Divide long </a:t>
            </a:r>
            <a:r>
              <a:rPr lang="en-US" sz="2600" b="1" dirty="0" err="1" smtClean="0">
                <a:solidFill>
                  <a:srgbClr val="008000"/>
                </a:solidFill>
              </a:rPr>
              <a:t>bitlines</a:t>
            </a:r>
            <a:r>
              <a:rPr lang="en-US" sz="2600" b="1" dirty="0" smtClean="0">
                <a:solidFill>
                  <a:srgbClr val="008000"/>
                </a:solidFill>
              </a:rPr>
              <a:t> into two shorter segments</a:t>
            </a:r>
          </a:p>
          <a:p>
            <a:pPr marL="627063" lvl="1" indent="-227013"/>
            <a:r>
              <a:rPr lang="en-US" sz="2600" b="1" dirty="0" smtClean="0"/>
              <a:t>Fast </a:t>
            </a:r>
            <a:r>
              <a:rPr lang="en-US" sz="2600" b="1" dirty="0"/>
              <a:t>and slow </a:t>
            </a:r>
            <a:r>
              <a:rPr lang="en-US" sz="2600" b="1" dirty="0" smtClean="0"/>
              <a:t>segments</a:t>
            </a:r>
            <a:endParaRPr lang="en-US" sz="2600" b="1" dirty="0" smtClean="0">
              <a:solidFill>
                <a:srgbClr val="008000"/>
              </a:solidFill>
            </a:endParaRPr>
          </a:p>
          <a:p>
            <a:pPr marL="227013" indent="-227013"/>
            <a:r>
              <a:rPr lang="en-US" sz="2600" b="1" u="sng" dirty="0">
                <a:solidFill>
                  <a:srgbClr val="0000FF"/>
                </a:solidFill>
              </a:rPr>
              <a:t>Tiered-latency DRAM</a:t>
            </a:r>
            <a:r>
              <a:rPr lang="en-US" sz="2600" b="1" dirty="0"/>
              <a:t>: </a:t>
            </a:r>
            <a:r>
              <a:rPr lang="en-US" sz="2600" b="1" dirty="0" smtClean="0"/>
              <a:t>Enables </a:t>
            </a:r>
            <a:r>
              <a:rPr lang="en-US" sz="2600" b="1" dirty="0" smtClean="0">
                <a:solidFill>
                  <a:srgbClr val="0000FF"/>
                </a:solidFill>
              </a:rPr>
              <a:t>latency </a:t>
            </a:r>
            <a:r>
              <a:rPr lang="en-US" sz="2600" b="1" dirty="0">
                <a:solidFill>
                  <a:srgbClr val="0000FF"/>
                </a:solidFill>
              </a:rPr>
              <a:t>heterogeneity </a:t>
            </a:r>
            <a:r>
              <a:rPr lang="en-US" sz="2600" b="1" dirty="0"/>
              <a:t>in </a:t>
            </a:r>
            <a:r>
              <a:rPr lang="en-US" sz="2600" b="1" dirty="0" smtClean="0"/>
              <a:t>DRAM</a:t>
            </a:r>
          </a:p>
          <a:p>
            <a:pPr marL="627063" lvl="1" indent="-227013"/>
            <a:r>
              <a:rPr lang="en-US" sz="2600" b="1" dirty="0" smtClean="0">
                <a:sym typeface="Wingdings"/>
              </a:rPr>
              <a:t>Can leverage this in many ways to improve performance and reduce power consumption</a:t>
            </a:r>
            <a:endParaRPr lang="en-US" sz="2600" b="1" dirty="0" smtClean="0"/>
          </a:p>
          <a:p>
            <a:pPr marL="227013" indent="-227013"/>
            <a:r>
              <a:rPr lang="en-US" sz="2600" b="1" u="sng" dirty="0" smtClean="0"/>
              <a:t>Results</a:t>
            </a:r>
            <a:r>
              <a:rPr lang="en-US" sz="2600" dirty="0" smtClean="0"/>
              <a:t>: When the fast segment is used as a cache to the slow segment </a:t>
            </a:r>
            <a:r>
              <a:rPr lang="en-US" sz="2600" dirty="0" smtClean="0">
                <a:sym typeface="Wingdings"/>
              </a:rPr>
              <a:t> Significant performance improvement (&gt;12%) and power reduction (&gt;23%) at low area cost (3%)</a:t>
            </a:r>
            <a:endParaRPr lang="en-US" sz="2600" dirty="0" smtClean="0"/>
          </a:p>
        </p:txBody>
      </p:sp>
    </p:spTree>
    <p:extLst>
      <p:ext uri="{BB962C8B-B14F-4D97-AF65-F5344CB8AC3E}">
        <p14:creationId xmlns:p14="http://schemas.microsoft.com/office/powerpoint/2010/main" val="11581156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solidFill>
                  <a:srgbClr val="0000FF"/>
                </a:solidFill>
                <a:latin typeface="Tahoma" charset="0"/>
                <a:ea typeface="ＭＳ Ｐゴシック" charset="0"/>
                <a:cs typeface="ＭＳ Ｐゴシック" charset="0"/>
              </a:rPr>
              <a:t>Three New Techniques for DRAM</a:t>
            </a:r>
          </a:p>
          <a:p>
            <a:pPr lvl="1" eaLnBrk="1" hangingPunct="1"/>
            <a:r>
              <a:rPr lang="en-US" dirty="0" smtClean="0">
                <a:latin typeface="Tahoma" charset="0"/>
                <a:ea typeface="ＭＳ Ｐゴシック" charset="0"/>
                <a:cs typeface="ＭＳ Ｐゴシック" charset="0"/>
              </a:rPr>
              <a:t>RAIDR: Reducing Refresh Impact</a:t>
            </a:r>
          </a:p>
          <a:p>
            <a:pPr lvl="1" eaLnBrk="1" hangingPunct="1"/>
            <a:r>
              <a:rPr lang="en-US" dirty="0" smtClean="0">
                <a:solidFill>
                  <a:srgbClr val="000000"/>
                </a:solidFill>
                <a:latin typeface="Tahoma" charset="0"/>
                <a:ea typeface="ＭＳ Ｐゴシック" charset="0"/>
                <a:cs typeface="ＭＳ Ｐゴシック" charset="0"/>
              </a:rPr>
              <a:t>TL-DRAM: Reducing DRAM Latency</a:t>
            </a:r>
          </a:p>
          <a:p>
            <a:pPr lvl="1" eaLnBrk="1" hangingPunct="1"/>
            <a:r>
              <a:rPr lang="en-US" dirty="0" smtClean="0">
                <a:solidFill>
                  <a:srgbClr val="0000FF"/>
                </a:solidFill>
                <a:latin typeface="Tahoma" charset="0"/>
                <a:ea typeface="ＭＳ Ｐゴシック" charset="0"/>
                <a:cs typeface="ＭＳ Ｐゴシック" charset="0"/>
              </a:rPr>
              <a:t>SALP: Reducing Bank Conflict Impact</a:t>
            </a:r>
          </a:p>
          <a:p>
            <a:pPr eaLnBrk="1" hangingPunct="1"/>
            <a:r>
              <a:rPr lang="en-US" dirty="0" smtClean="0">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73</a:t>
            </a:fld>
            <a:endParaRPr lang="en-US" sz="1600">
              <a:solidFill>
                <a:srgbClr val="000000"/>
              </a:solidFill>
              <a:latin typeface="Garamond" charset="0"/>
            </a:endParaRPr>
          </a:p>
        </p:txBody>
      </p:sp>
    </p:spTree>
    <p:extLst>
      <p:ext uri="{BB962C8B-B14F-4D97-AF65-F5344CB8AC3E}">
        <p14:creationId xmlns:p14="http://schemas.microsoft.com/office/powerpoint/2010/main" val="10419936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Memory Bank Conflict Problem</a:t>
            </a:r>
            <a:endParaRPr lang="en-US" dirty="0"/>
          </a:p>
        </p:txBody>
      </p:sp>
      <p:sp>
        <p:nvSpPr>
          <p:cNvPr id="3" name="Content Placeholder 2"/>
          <p:cNvSpPr>
            <a:spLocks noGrp="1"/>
          </p:cNvSpPr>
          <p:nvPr>
            <p:ph idx="1"/>
          </p:nvPr>
        </p:nvSpPr>
        <p:spPr>
          <a:xfrm>
            <a:off x="228600" y="1124744"/>
            <a:ext cx="8807896" cy="5123656"/>
          </a:xfrm>
        </p:spPr>
        <p:txBody>
          <a:bodyPr/>
          <a:lstStyle/>
          <a:p>
            <a:r>
              <a:rPr lang="en-US" dirty="0" smtClean="0"/>
              <a:t>Two requests to the same bank are serviced serially</a:t>
            </a:r>
          </a:p>
          <a:p>
            <a:r>
              <a:rPr lang="en-US" dirty="0" smtClean="0"/>
              <a:t>Problem: Costly </a:t>
            </a:r>
            <a:r>
              <a:rPr lang="en-US" dirty="0"/>
              <a:t>in terms of performance and </a:t>
            </a:r>
            <a:r>
              <a:rPr lang="en-US" dirty="0" smtClean="0"/>
              <a:t>power</a:t>
            </a:r>
            <a:endParaRPr lang="en-US" dirty="0"/>
          </a:p>
          <a:p>
            <a:r>
              <a:rPr lang="en-US" dirty="0" smtClean="0"/>
              <a:t>Goal: We </a:t>
            </a:r>
            <a:r>
              <a:rPr lang="en-US" dirty="0"/>
              <a:t>would like to reduce </a:t>
            </a:r>
            <a:r>
              <a:rPr lang="en-US" dirty="0" smtClean="0"/>
              <a:t>bank conflicts without </a:t>
            </a:r>
            <a:r>
              <a:rPr lang="en-US" dirty="0"/>
              <a:t>increasing the number of </a:t>
            </a:r>
            <a:r>
              <a:rPr lang="en-US" dirty="0" smtClean="0"/>
              <a:t>banks (at low cost)</a:t>
            </a:r>
          </a:p>
          <a:p>
            <a:endParaRPr lang="en-US" dirty="0"/>
          </a:p>
          <a:p>
            <a:r>
              <a:rPr lang="en-US" dirty="0" smtClean="0"/>
              <a:t>Idea: </a:t>
            </a:r>
            <a:r>
              <a:rPr lang="en-US" dirty="0" smtClean="0">
                <a:solidFill>
                  <a:srgbClr val="FF0000"/>
                </a:solidFill>
              </a:rPr>
              <a:t>Exploit the internal sub-array structure of a DRAM bank to parallelize bank conflicts</a:t>
            </a:r>
          </a:p>
          <a:p>
            <a:pPr lvl="1"/>
            <a:r>
              <a:rPr lang="en-US" dirty="0">
                <a:solidFill>
                  <a:srgbClr val="FF0000"/>
                </a:solidFill>
              </a:rPr>
              <a:t>By reducing global sharing of hardware between sub</a:t>
            </a:r>
            <a:r>
              <a:rPr lang="en-US" dirty="0" smtClean="0">
                <a:solidFill>
                  <a:srgbClr val="FF0000"/>
                </a:solidFill>
              </a:rPr>
              <a:t>-arrays</a:t>
            </a:r>
            <a:endParaRPr lang="en-US" dirty="0">
              <a:solidFill>
                <a:srgbClr val="FF0000"/>
              </a:solidFill>
            </a:endParaRPr>
          </a:p>
          <a:p>
            <a:pPr lvl="1"/>
            <a:endParaRPr lang="en-US" dirty="0" smtClean="0">
              <a:solidFill>
                <a:srgbClr val="FF0000"/>
              </a:solidFill>
            </a:endParaRPr>
          </a:p>
          <a:p>
            <a:r>
              <a:rPr lang="en-US" dirty="0" smtClean="0">
                <a:solidFill>
                  <a:srgbClr val="000000"/>
                </a:solidFill>
                <a:latin typeface="Tahoma" charset="0"/>
                <a:ea typeface="ＭＳ Ｐゴシック" charset="0"/>
                <a:cs typeface="ＭＳ Ｐゴシック" charset="0"/>
              </a:rPr>
              <a:t>Kim</a:t>
            </a:r>
            <a:r>
              <a:rPr lang="en-US" dirty="0">
                <a:solidFill>
                  <a:srgbClr val="000000"/>
                </a:solidFill>
                <a:latin typeface="Tahoma" charset="0"/>
                <a:ea typeface="ＭＳ Ｐゴシック" charset="0"/>
                <a:cs typeface="ＭＳ Ｐゴシック" charset="0"/>
              </a:rPr>
              <a:t>, Seshadri, Lee, Liu, Mutlu, “</a:t>
            </a:r>
            <a:r>
              <a:rPr lang="en-US" dirty="0">
                <a:solidFill>
                  <a:srgbClr val="0000FF"/>
                </a:solidFill>
                <a:latin typeface="Tahoma" charset="0"/>
                <a:ea typeface="ＭＳ Ｐゴシック" charset="0"/>
                <a:cs typeface="ＭＳ Ｐゴシック" charset="0"/>
              </a:rPr>
              <a:t>A Case for Exploiting Subarray-Level Parallelism in DRAM</a:t>
            </a:r>
            <a:r>
              <a:rPr lang="en-US" dirty="0">
                <a:solidFill>
                  <a:srgbClr val="000000"/>
                </a:solidFill>
                <a:latin typeface="Tahoma" charset="0"/>
                <a:ea typeface="ＭＳ Ｐゴシック" charset="0"/>
                <a:cs typeface="ＭＳ Ｐゴシック" charset="0"/>
              </a:rPr>
              <a:t>,” ISCA </a:t>
            </a:r>
            <a:r>
              <a:rPr lang="en-US" dirty="0" smtClean="0">
                <a:solidFill>
                  <a:srgbClr val="000000"/>
                </a:solidFill>
                <a:latin typeface="Tahoma" charset="0"/>
                <a:ea typeface="ＭＳ Ｐゴシック" charset="0"/>
                <a:cs typeface="ＭＳ Ｐゴシック" charset="0"/>
              </a:rPr>
              <a:t>2012</a:t>
            </a:r>
            <a:r>
              <a:rPr lang="en-US" dirty="0" smtClean="0"/>
              <a:t>.</a:t>
            </a:r>
            <a:endParaRPr lang="en-US" dirty="0" smtClean="0">
              <a:hlinkClick r:id="rId2" action="ppaction://hlinkpres?slideindex=1&amp;slidetitle="/>
            </a:endParaRPr>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74</a:t>
            </a:fld>
            <a:endParaRPr lang="en-US" altLang="en-US"/>
          </a:p>
        </p:txBody>
      </p:sp>
    </p:spTree>
    <p:extLst>
      <p:ext uri="{BB962C8B-B14F-4D97-AF65-F5344CB8AC3E}">
        <p14:creationId xmlns:p14="http://schemas.microsoft.com/office/powerpoint/2010/main" val="555724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1" name="Curved Connector 170"/>
          <p:cNvCxnSpPr>
            <a:stCxn id="118" idx="2"/>
          </p:cNvCxnSpPr>
          <p:nvPr/>
        </p:nvCxnSpPr>
        <p:spPr>
          <a:xfrm rot="16200000" flipH="1">
            <a:off x="3698066" y="5508025"/>
            <a:ext cx="494855" cy="209556"/>
          </a:xfrm>
          <a:prstGeom prst="curvedConnector3">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4" name="Curved Connector 173"/>
          <p:cNvCxnSpPr>
            <a:stCxn id="119" idx="2"/>
            <a:endCxn id="170" idx="0"/>
          </p:cNvCxnSpPr>
          <p:nvPr/>
        </p:nvCxnSpPr>
        <p:spPr>
          <a:xfrm rot="5400000">
            <a:off x="5142948" y="5486060"/>
            <a:ext cx="494854" cy="253484"/>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7" name="Curved Connector 176"/>
          <p:cNvCxnSpPr>
            <a:stCxn id="120" idx="2"/>
          </p:cNvCxnSpPr>
          <p:nvPr/>
        </p:nvCxnSpPr>
        <p:spPr>
          <a:xfrm rot="5400000">
            <a:off x="6416382" y="5502194"/>
            <a:ext cx="494853" cy="221216"/>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1" name="Curved Connector 150"/>
          <p:cNvCxnSpPr>
            <a:stCxn id="113" idx="2"/>
          </p:cNvCxnSpPr>
          <p:nvPr/>
        </p:nvCxnSpPr>
        <p:spPr>
          <a:xfrm rot="16200000" flipH="1">
            <a:off x="3278959" y="5508032"/>
            <a:ext cx="494856" cy="209544"/>
          </a:xfrm>
          <a:prstGeom prst="curvedConnector3">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2" name="Curved Connector 151"/>
          <p:cNvCxnSpPr/>
          <p:nvPr/>
        </p:nvCxnSpPr>
        <p:spPr>
          <a:xfrm rot="5400000">
            <a:off x="4326708" y="5508027"/>
            <a:ext cx="494862" cy="209544"/>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145267" y="5129947"/>
            <a:ext cx="6248400" cy="0"/>
          </a:xfrm>
          <a:prstGeom prst="straightConnector1">
            <a:avLst/>
          </a:prstGeom>
          <a:ln w="254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154594" y="3062900"/>
            <a:ext cx="6248401" cy="0"/>
          </a:xfrm>
          <a:prstGeom prst="straightConnector1">
            <a:avLst/>
          </a:prstGeom>
          <a:ln w="254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75</a:t>
            </a:fld>
            <a:endParaRPr lang="en-US">
              <a:solidFill>
                <a:prstClr val="black">
                  <a:tint val="75000"/>
                </a:prstClr>
              </a:solidFill>
              <a:latin typeface="Calibri"/>
            </a:endParaRPr>
          </a:p>
        </p:txBody>
      </p:sp>
      <p:cxnSp>
        <p:nvCxnSpPr>
          <p:cNvPr id="13" name="Straight Arrow Connector 12"/>
          <p:cNvCxnSpPr/>
          <p:nvPr/>
        </p:nvCxnSpPr>
        <p:spPr>
          <a:xfrm>
            <a:off x="2145264" y="2063728"/>
            <a:ext cx="6248400" cy="0"/>
          </a:xfrm>
          <a:prstGeom prst="straightConnector1">
            <a:avLst/>
          </a:prstGeom>
          <a:ln w="254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97281" y="2204075"/>
            <a:ext cx="1066801" cy="270421"/>
          </a:xfrm>
          <a:prstGeom prst="rect">
            <a:avLst/>
          </a:prstGeom>
          <a:noFill/>
        </p:spPr>
        <p:txBody>
          <a:bodyPr wrap="square" rtlCol="0" anchor="ctr">
            <a:noAutofit/>
          </a:bodyPr>
          <a:lstStyle/>
          <a:p>
            <a:pPr algn="ctr"/>
            <a:r>
              <a:rPr lang="en-US" sz="3200" i="1" smtClean="0">
                <a:solidFill>
                  <a:prstClr val="black"/>
                </a:solidFill>
                <a:latin typeface="Calibri"/>
              </a:rPr>
              <a:t>time</a:t>
            </a:r>
            <a:endParaRPr lang="en-US" sz="2800" i="1">
              <a:solidFill>
                <a:prstClr val="black"/>
              </a:solidFill>
              <a:latin typeface="Calibri"/>
            </a:endParaRPr>
          </a:p>
        </p:txBody>
      </p:sp>
      <p:sp>
        <p:nvSpPr>
          <p:cNvPr id="36" name="req0"/>
          <p:cNvSpPr/>
          <p:nvPr/>
        </p:nvSpPr>
        <p:spPr>
          <a:xfrm>
            <a:off x="2373864" y="1835129"/>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37" name="req1"/>
          <p:cNvSpPr/>
          <p:nvPr/>
        </p:nvSpPr>
        <p:spPr>
          <a:xfrm>
            <a:off x="3212064" y="1835128"/>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38" name="req0"/>
          <p:cNvSpPr/>
          <p:nvPr/>
        </p:nvSpPr>
        <p:spPr>
          <a:xfrm>
            <a:off x="2373864" y="2834299"/>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39" name="req1"/>
          <p:cNvSpPr/>
          <p:nvPr/>
        </p:nvSpPr>
        <p:spPr>
          <a:xfrm>
            <a:off x="3212064" y="2834301"/>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46" name="TextBox 45"/>
          <p:cNvSpPr txBox="1"/>
          <p:nvPr/>
        </p:nvSpPr>
        <p:spPr>
          <a:xfrm>
            <a:off x="7797281" y="3203251"/>
            <a:ext cx="1066801" cy="270421"/>
          </a:xfrm>
          <a:prstGeom prst="rect">
            <a:avLst/>
          </a:prstGeom>
          <a:noFill/>
        </p:spPr>
        <p:txBody>
          <a:bodyPr wrap="square" rtlCol="0" anchor="ctr">
            <a:noAutofit/>
          </a:bodyPr>
          <a:lstStyle/>
          <a:p>
            <a:pPr algn="ctr"/>
            <a:r>
              <a:rPr lang="en-US" sz="3200" i="1" smtClean="0">
                <a:solidFill>
                  <a:prstClr val="black"/>
                </a:solidFill>
                <a:latin typeface="Calibri"/>
              </a:rPr>
              <a:t>time</a:t>
            </a:r>
            <a:endParaRPr lang="en-US" sz="2800" i="1">
              <a:solidFill>
                <a:prstClr val="black"/>
              </a:solidFill>
              <a:latin typeface="Calibri"/>
            </a:endParaRPr>
          </a:p>
        </p:txBody>
      </p:sp>
      <p:sp>
        <p:nvSpPr>
          <p:cNvPr id="47" name="moverow0"/>
          <p:cNvSpPr/>
          <p:nvPr/>
        </p:nvSpPr>
        <p:spPr>
          <a:xfrm>
            <a:off x="451447" y="1685925"/>
            <a:ext cx="1389017" cy="219075"/>
          </a:xfrm>
          <a:prstGeom prst="rect">
            <a:avLst/>
          </a:prstGeom>
          <a:solidFill>
            <a:srgbClr val="0070C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5" name="Rectangle 4"/>
          <p:cNvSpPr/>
          <p:nvPr/>
        </p:nvSpPr>
        <p:spPr>
          <a:xfrm>
            <a:off x="451447" y="1676400"/>
            <a:ext cx="1389017"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Bank</a:t>
            </a:r>
            <a:endParaRPr lang="en-US" sz="4000" b="1">
              <a:solidFill>
                <a:prstClr val="black"/>
              </a:solidFill>
              <a:latin typeface="Calibri"/>
            </a:endParaRPr>
          </a:p>
        </p:txBody>
      </p:sp>
      <p:sp>
        <p:nvSpPr>
          <p:cNvPr id="52" name="TextBox 51"/>
          <p:cNvSpPr txBox="1"/>
          <p:nvPr/>
        </p:nvSpPr>
        <p:spPr>
          <a:xfrm>
            <a:off x="7797284" y="5268447"/>
            <a:ext cx="1066801" cy="270421"/>
          </a:xfrm>
          <a:prstGeom prst="rect">
            <a:avLst/>
          </a:prstGeom>
          <a:noFill/>
        </p:spPr>
        <p:txBody>
          <a:bodyPr wrap="square" rtlCol="0" anchor="ctr">
            <a:noAutofit/>
          </a:bodyPr>
          <a:lstStyle/>
          <a:p>
            <a:pPr algn="ctr"/>
            <a:r>
              <a:rPr lang="en-US" sz="3200" i="1" smtClean="0">
                <a:solidFill>
                  <a:prstClr val="black"/>
                </a:solidFill>
                <a:latin typeface="Calibri"/>
              </a:rPr>
              <a:t>time</a:t>
            </a:r>
            <a:endParaRPr lang="en-US" sz="2800" i="1">
              <a:solidFill>
                <a:prstClr val="black"/>
              </a:solidFill>
              <a:latin typeface="Calibri"/>
            </a:endParaRPr>
          </a:p>
        </p:txBody>
      </p:sp>
      <p:sp>
        <p:nvSpPr>
          <p:cNvPr id="59" name="moverow0"/>
          <p:cNvSpPr/>
          <p:nvPr/>
        </p:nvSpPr>
        <p:spPr>
          <a:xfrm>
            <a:off x="451447" y="2891789"/>
            <a:ext cx="1389017" cy="219075"/>
          </a:xfrm>
          <a:prstGeom prst="rect">
            <a:avLst/>
          </a:prstGeom>
          <a:solidFill>
            <a:schemeClr val="tx1">
              <a:lumMod val="75000"/>
              <a:lumOff val="25000"/>
              <a:alpha val="7490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8" name="Rectangle 7"/>
          <p:cNvSpPr/>
          <p:nvPr/>
        </p:nvSpPr>
        <p:spPr>
          <a:xfrm>
            <a:off x="451447" y="2675572"/>
            <a:ext cx="1389017"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Bank</a:t>
            </a:r>
            <a:endParaRPr lang="en-US" sz="4000" b="1">
              <a:solidFill>
                <a:prstClr val="black"/>
              </a:solidFill>
              <a:latin typeface="Calibri"/>
            </a:endParaRPr>
          </a:p>
        </p:txBody>
      </p:sp>
      <p:sp>
        <p:nvSpPr>
          <p:cNvPr id="60" name="moverow0"/>
          <p:cNvSpPr/>
          <p:nvPr/>
        </p:nvSpPr>
        <p:spPr>
          <a:xfrm>
            <a:off x="451447" y="4740767"/>
            <a:ext cx="1389017" cy="219075"/>
          </a:xfrm>
          <a:prstGeom prst="rect">
            <a:avLst/>
          </a:prstGeom>
          <a:solidFill>
            <a:srgbClr val="0070C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62" name="moverow0"/>
          <p:cNvSpPr/>
          <p:nvPr/>
        </p:nvSpPr>
        <p:spPr>
          <a:xfrm>
            <a:off x="451448" y="4959842"/>
            <a:ext cx="1389017" cy="219075"/>
          </a:xfrm>
          <a:prstGeom prst="rect">
            <a:avLst/>
          </a:prstGeom>
          <a:solidFill>
            <a:schemeClr val="tx1">
              <a:lumMod val="75000"/>
              <a:lumOff val="25000"/>
              <a:alpha val="7490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54" name="Rectangle 53"/>
          <p:cNvSpPr/>
          <p:nvPr/>
        </p:nvSpPr>
        <p:spPr>
          <a:xfrm>
            <a:off x="451449" y="4740767"/>
            <a:ext cx="1389017"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Bank</a:t>
            </a:r>
            <a:endParaRPr lang="en-US" sz="4000" b="1">
              <a:solidFill>
                <a:prstClr val="black"/>
              </a:solidFill>
              <a:latin typeface="Calibri"/>
            </a:endParaRPr>
          </a:p>
        </p:txBody>
      </p:sp>
      <p:sp>
        <p:nvSpPr>
          <p:cNvPr id="63" name="TextBox 62"/>
          <p:cNvSpPr txBox="1"/>
          <p:nvPr/>
        </p:nvSpPr>
        <p:spPr>
          <a:xfrm>
            <a:off x="304800" y="990600"/>
            <a:ext cx="5981700" cy="422821"/>
          </a:xfrm>
          <a:prstGeom prst="rect">
            <a:avLst/>
          </a:prstGeom>
          <a:noFill/>
        </p:spPr>
        <p:txBody>
          <a:bodyPr wrap="square" rtlCol="0" anchor="ctr">
            <a:noAutofit/>
          </a:bodyPr>
          <a:lstStyle/>
          <a:p>
            <a:pPr marL="342900" indent="-342900">
              <a:buFont typeface="Arial" pitchFamily="34" charset="0"/>
              <a:buChar char="•"/>
            </a:pPr>
            <a:r>
              <a:rPr lang="en-US" sz="4000" b="1" smtClean="0">
                <a:solidFill>
                  <a:prstClr val="black"/>
                </a:solidFill>
                <a:latin typeface="Calibri"/>
              </a:rPr>
              <a:t>Two Banks</a:t>
            </a:r>
            <a:endParaRPr lang="en-US" sz="3600" b="1">
              <a:solidFill>
                <a:prstClr val="black"/>
              </a:solidFill>
              <a:latin typeface="Calibri"/>
            </a:endParaRPr>
          </a:p>
        </p:txBody>
      </p:sp>
      <p:sp>
        <p:nvSpPr>
          <p:cNvPr id="68" name="TextBox 67"/>
          <p:cNvSpPr txBox="1"/>
          <p:nvPr/>
        </p:nvSpPr>
        <p:spPr>
          <a:xfrm>
            <a:off x="304801" y="4035015"/>
            <a:ext cx="3116808" cy="422821"/>
          </a:xfrm>
          <a:prstGeom prst="rect">
            <a:avLst/>
          </a:prstGeom>
          <a:noFill/>
        </p:spPr>
        <p:txBody>
          <a:bodyPr wrap="square" rtlCol="0" anchor="ctr">
            <a:noAutofit/>
          </a:bodyPr>
          <a:lstStyle/>
          <a:p>
            <a:pPr marL="342900" indent="-342900">
              <a:buFont typeface="Arial" pitchFamily="34" charset="0"/>
              <a:buChar char="•"/>
              <a:tabLst>
                <a:tab pos="342900" algn="l"/>
              </a:tabLst>
            </a:pPr>
            <a:r>
              <a:rPr lang="en-US" sz="3600" b="1" smtClean="0">
                <a:solidFill>
                  <a:prstClr val="black"/>
                </a:solidFill>
                <a:latin typeface="Calibri"/>
              </a:rPr>
              <a:t>One Bank</a:t>
            </a:r>
            <a:endParaRPr lang="en-US" sz="3200" b="1">
              <a:solidFill>
                <a:prstClr val="black"/>
              </a:solidFill>
              <a:latin typeface="Calibri"/>
            </a:endParaRPr>
          </a:p>
        </p:txBody>
      </p:sp>
      <p:sp>
        <p:nvSpPr>
          <p:cNvPr id="77" name="TextBox 76"/>
          <p:cNvSpPr txBox="1"/>
          <p:nvPr/>
        </p:nvSpPr>
        <p:spPr>
          <a:xfrm>
            <a:off x="2366079" y="5860230"/>
            <a:ext cx="3631549" cy="384585"/>
          </a:xfrm>
          <a:prstGeom prst="rect">
            <a:avLst/>
          </a:prstGeom>
          <a:noFill/>
        </p:spPr>
        <p:txBody>
          <a:bodyPr wrap="square" rtlCol="0" anchor="ctr">
            <a:noAutofit/>
          </a:bodyPr>
          <a:lstStyle/>
          <a:p>
            <a:r>
              <a:rPr lang="en-US" sz="4400" i="1" smtClean="0">
                <a:solidFill>
                  <a:srgbClr val="FF0000"/>
                </a:solidFill>
                <a:latin typeface="Calibri"/>
              </a:rPr>
              <a:t>1. Serialization</a:t>
            </a:r>
            <a:endParaRPr lang="en-US" sz="4000" i="1">
              <a:solidFill>
                <a:srgbClr val="FF0000"/>
              </a:solidFill>
              <a:latin typeface="Calibri"/>
            </a:endParaRPr>
          </a:p>
        </p:txBody>
      </p:sp>
      <p:sp>
        <p:nvSpPr>
          <p:cNvPr id="49" name="req0"/>
          <p:cNvSpPr/>
          <p:nvPr/>
        </p:nvSpPr>
        <p:spPr>
          <a:xfrm>
            <a:off x="2373865" y="4908169"/>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50" name="req1"/>
          <p:cNvSpPr/>
          <p:nvPr/>
        </p:nvSpPr>
        <p:spPr>
          <a:xfrm>
            <a:off x="3212065" y="4908171"/>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56" name="req2"/>
          <p:cNvSpPr/>
          <p:nvPr/>
        </p:nvSpPr>
        <p:spPr>
          <a:xfrm>
            <a:off x="4050257"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57" name="req3"/>
          <p:cNvSpPr/>
          <p:nvPr/>
        </p:nvSpPr>
        <p:spPr>
          <a:xfrm>
            <a:off x="4888467"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06" name="req0wr"/>
          <p:cNvSpPr/>
          <p:nvPr/>
        </p:nvSpPr>
        <p:spPr>
          <a:xfrm>
            <a:off x="2373860"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07" name="wr0"/>
          <p:cNvSpPr/>
          <p:nvPr/>
        </p:nvSpPr>
        <p:spPr>
          <a:xfrm>
            <a:off x="3212057"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08" name="req1wr"/>
          <p:cNvSpPr/>
          <p:nvPr/>
        </p:nvSpPr>
        <p:spPr>
          <a:xfrm>
            <a:off x="3631157"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09" name="wr1"/>
          <p:cNvSpPr/>
          <p:nvPr/>
        </p:nvSpPr>
        <p:spPr>
          <a:xfrm>
            <a:off x="446935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10" name="req2"/>
          <p:cNvSpPr/>
          <p:nvPr/>
        </p:nvSpPr>
        <p:spPr>
          <a:xfrm>
            <a:off x="4888460"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1" name="req3"/>
          <p:cNvSpPr/>
          <p:nvPr/>
        </p:nvSpPr>
        <p:spPr>
          <a:xfrm>
            <a:off x="5726660"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2" name="req0rl"/>
          <p:cNvSpPr/>
          <p:nvPr/>
        </p:nvSpPr>
        <p:spPr>
          <a:xfrm>
            <a:off x="2373867"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13" name="wr0"/>
          <p:cNvSpPr/>
          <p:nvPr/>
        </p:nvSpPr>
        <p:spPr>
          <a:xfrm>
            <a:off x="321206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14" name="req1rl"/>
          <p:cNvSpPr/>
          <p:nvPr/>
        </p:nvSpPr>
        <p:spPr>
          <a:xfrm>
            <a:off x="4050267"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15" name="wr1"/>
          <p:cNvSpPr/>
          <p:nvPr/>
        </p:nvSpPr>
        <p:spPr>
          <a:xfrm>
            <a:off x="488846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16" name="req2rl"/>
          <p:cNvSpPr/>
          <p:nvPr/>
        </p:nvSpPr>
        <p:spPr>
          <a:xfrm>
            <a:off x="5726660"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7" name="req3rl"/>
          <p:cNvSpPr/>
          <p:nvPr/>
        </p:nvSpPr>
        <p:spPr>
          <a:xfrm>
            <a:off x="6983966"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8" name="rl0"/>
          <p:cNvSpPr/>
          <p:nvPr/>
        </p:nvSpPr>
        <p:spPr>
          <a:xfrm>
            <a:off x="363116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119" name="rl1"/>
          <p:cNvSpPr/>
          <p:nvPr/>
        </p:nvSpPr>
        <p:spPr>
          <a:xfrm>
            <a:off x="5307566" y="4908176"/>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120" name="rl2"/>
          <p:cNvSpPr/>
          <p:nvPr/>
        </p:nvSpPr>
        <p:spPr>
          <a:xfrm>
            <a:off x="6564865"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121" name="TextBox 120"/>
          <p:cNvSpPr txBox="1"/>
          <p:nvPr/>
        </p:nvSpPr>
        <p:spPr>
          <a:xfrm>
            <a:off x="2366080" y="5863815"/>
            <a:ext cx="3920420" cy="384585"/>
          </a:xfrm>
          <a:prstGeom prst="rect">
            <a:avLst/>
          </a:prstGeom>
          <a:noFill/>
        </p:spPr>
        <p:txBody>
          <a:bodyPr wrap="square" rtlCol="0" anchor="ctr">
            <a:noAutofit/>
          </a:bodyPr>
          <a:lstStyle/>
          <a:p>
            <a:r>
              <a:rPr lang="en-US" sz="4400" i="1" smtClean="0">
                <a:solidFill>
                  <a:srgbClr val="FF0000"/>
                </a:solidFill>
                <a:latin typeface="Calibri"/>
              </a:rPr>
              <a:t>2. Write Penalty</a:t>
            </a:r>
            <a:endParaRPr lang="en-US" sz="4000" i="1">
              <a:solidFill>
                <a:srgbClr val="FF0000"/>
              </a:solidFill>
              <a:latin typeface="Calibri"/>
            </a:endParaRPr>
          </a:p>
        </p:txBody>
      </p:sp>
      <p:cxnSp>
        <p:nvCxnSpPr>
          <p:cNvPr id="136" name="ser0"/>
          <p:cNvCxnSpPr/>
          <p:nvPr/>
        </p:nvCxnSpPr>
        <p:spPr>
          <a:xfrm flipH="1">
            <a:off x="3212068" y="4663470"/>
            <a:ext cx="1" cy="100314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7" name="ser1"/>
          <p:cNvCxnSpPr/>
          <p:nvPr/>
        </p:nvCxnSpPr>
        <p:spPr>
          <a:xfrm>
            <a:off x="4050267" y="4663470"/>
            <a:ext cx="2" cy="100314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8" name="ser2"/>
          <p:cNvCxnSpPr/>
          <p:nvPr/>
        </p:nvCxnSpPr>
        <p:spPr>
          <a:xfrm>
            <a:off x="4888470" y="4663470"/>
            <a:ext cx="0" cy="100314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2373866" y="5860229"/>
            <a:ext cx="5779534" cy="384585"/>
          </a:xfrm>
          <a:prstGeom prst="rect">
            <a:avLst/>
          </a:prstGeom>
          <a:noFill/>
        </p:spPr>
        <p:txBody>
          <a:bodyPr wrap="square" rtlCol="0" anchor="ctr">
            <a:noAutofit/>
          </a:bodyPr>
          <a:lstStyle/>
          <a:p>
            <a:r>
              <a:rPr lang="en-US" sz="4400" i="1" smtClean="0">
                <a:solidFill>
                  <a:srgbClr val="FF0000"/>
                </a:solidFill>
                <a:latin typeface="Calibri"/>
              </a:rPr>
              <a:t>3. Thrashing Row-Buffer</a:t>
            </a:r>
            <a:endParaRPr lang="en-US" sz="4000" i="1">
              <a:solidFill>
                <a:srgbClr val="FF0000"/>
              </a:solidFill>
              <a:latin typeface="Calibri"/>
            </a:endParaRPr>
          </a:p>
        </p:txBody>
      </p:sp>
      <p:cxnSp>
        <p:nvCxnSpPr>
          <p:cNvPr id="181" name="Straight Connector 180"/>
          <p:cNvCxnSpPr/>
          <p:nvPr/>
        </p:nvCxnSpPr>
        <p:spPr>
          <a:xfrm>
            <a:off x="0" y="38100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TextBox 182"/>
          <p:cNvSpPr txBox="1"/>
          <p:nvPr/>
        </p:nvSpPr>
        <p:spPr>
          <a:xfrm>
            <a:off x="4517175" y="1068019"/>
            <a:ext cx="3858011" cy="384585"/>
          </a:xfrm>
          <a:prstGeom prst="rect">
            <a:avLst/>
          </a:prstGeom>
          <a:noFill/>
        </p:spPr>
        <p:txBody>
          <a:bodyPr wrap="square" rtlCol="0" anchor="ctr">
            <a:noAutofit/>
          </a:bodyPr>
          <a:lstStyle/>
          <a:p>
            <a:r>
              <a:rPr lang="en-US" sz="4000" i="1" smtClean="0">
                <a:solidFill>
                  <a:srgbClr val="FF0000"/>
                </a:solidFill>
                <a:latin typeface="Calibri"/>
              </a:rPr>
              <a:t>Served in parallel</a:t>
            </a:r>
            <a:endParaRPr lang="en-US" sz="4000" i="1">
              <a:solidFill>
                <a:srgbClr val="FF0000"/>
              </a:solidFill>
              <a:latin typeface="Calibri"/>
            </a:endParaRPr>
          </a:p>
        </p:txBody>
      </p:sp>
      <p:cxnSp>
        <p:nvCxnSpPr>
          <p:cNvPr id="184" name="Curved Connector 183"/>
          <p:cNvCxnSpPr>
            <a:stCxn id="182" idx="0"/>
            <a:endCxn id="183" idx="1"/>
          </p:cNvCxnSpPr>
          <p:nvPr/>
        </p:nvCxnSpPr>
        <p:spPr>
          <a:xfrm rot="5400000" flipH="1" flipV="1">
            <a:off x="3447030" y="606256"/>
            <a:ext cx="416088" cy="1724201"/>
          </a:xfrm>
          <a:prstGeom prst="curved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82" name="Rounded Rectangle 181"/>
          <p:cNvSpPr/>
          <p:nvPr/>
        </p:nvSpPr>
        <p:spPr>
          <a:xfrm>
            <a:off x="2373879" y="1676400"/>
            <a:ext cx="838190" cy="1761172"/>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2" name="Rounded Rectangle 191"/>
          <p:cNvSpPr/>
          <p:nvPr/>
        </p:nvSpPr>
        <p:spPr>
          <a:xfrm>
            <a:off x="3208175" y="1676400"/>
            <a:ext cx="838190" cy="1761172"/>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93" name="Curved Connector 192"/>
          <p:cNvCxnSpPr>
            <a:stCxn id="192" idx="0"/>
            <a:endCxn id="183" idx="1"/>
          </p:cNvCxnSpPr>
          <p:nvPr/>
        </p:nvCxnSpPr>
        <p:spPr>
          <a:xfrm rot="5400000" flipH="1" flipV="1">
            <a:off x="3864178" y="1023404"/>
            <a:ext cx="416088" cy="889905"/>
          </a:xfrm>
          <a:prstGeom prst="curved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9" name="end0"/>
          <p:cNvCxnSpPr/>
          <p:nvPr/>
        </p:nvCxnSpPr>
        <p:spPr>
          <a:xfrm>
            <a:off x="4046364" y="1413421"/>
            <a:ext cx="0" cy="3250049"/>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1" name="end1"/>
          <p:cNvCxnSpPr/>
          <p:nvPr/>
        </p:nvCxnSpPr>
        <p:spPr>
          <a:xfrm>
            <a:off x="7822166" y="4246425"/>
            <a:ext cx="0" cy="1544775"/>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13" name="wasted"/>
          <p:cNvCxnSpPr/>
          <p:nvPr/>
        </p:nvCxnSpPr>
        <p:spPr>
          <a:xfrm>
            <a:off x="4181852" y="4495800"/>
            <a:ext cx="3514348" cy="0"/>
          </a:xfrm>
          <a:prstGeom prst="line">
            <a:avLst/>
          </a:prstGeom>
          <a:ln w="57150">
            <a:solidFill>
              <a:srgbClr val="FF0000"/>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221" name="TextBox 220"/>
          <p:cNvSpPr txBox="1"/>
          <p:nvPr/>
        </p:nvSpPr>
        <p:spPr>
          <a:xfrm>
            <a:off x="4050272" y="3962400"/>
            <a:ext cx="3747009" cy="422821"/>
          </a:xfrm>
          <a:prstGeom prst="rect">
            <a:avLst/>
          </a:prstGeom>
          <a:noFill/>
        </p:spPr>
        <p:txBody>
          <a:bodyPr wrap="square" rtlCol="0" anchor="ctr">
            <a:noAutofit/>
          </a:bodyPr>
          <a:lstStyle/>
          <a:p>
            <a:pPr algn="ctr"/>
            <a:r>
              <a:rPr lang="en-US" sz="4000" smtClean="0">
                <a:solidFill>
                  <a:srgbClr val="FF0000"/>
                </a:solidFill>
                <a:latin typeface="Calibri"/>
              </a:rPr>
              <a:t>Wasted</a:t>
            </a:r>
            <a:endParaRPr lang="en-US" sz="4000">
              <a:solidFill>
                <a:srgbClr val="FF0000"/>
              </a:solidFill>
              <a:latin typeface="Calibri"/>
            </a:endParaRPr>
          </a:p>
        </p:txBody>
      </p:sp>
      <p:sp>
        <p:nvSpPr>
          <p:cNvPr id="66" name="Title 1"/>
          <p:cNvSpPr>
            <a:spLocks noGrp="1"/>
          </p:cNvSpPr>
          <p:nvPr>
            <p:ph type="title"/>
          </p:nvPr>
        </p:nvSpPr>
        <p:spPr>
          <a:xfrm>
            <a:off x="228600" y="-27384"/>
            <a:ext cx="8915400" cy="1066800"/>
          </a:xfrm>
        </p:spPr>
        <p:txBody>
          <a:bodyPr>
            <a:noAutofit/>
          </a:bodyPr>
          <a:lstStyle/>
          <a:p>
            <a:r>
              <a:rPr lang="en-US" b="0" kern="0" dirty="0" smtClean="0">
                <a:solidFill>
                  <a:srgbClr val="006633"/>
                </a:solidFill>
                <a:latin typeface="Garamond"/>
              </a:rPr>
              <a:t>The Problem with Memory </a:t>
            </a:r>
            <a:r>
              <a:rPr lang="en-US" b="0" kern="0" dirty="0">
                <a:solidFill>
                  <a:srgbClr val="006633"/>
                </a:solidFill>
                <a:latin typeface="Garamond"/>
              </a:rPr>
              <a:t>Bank Conflicts</a:t>
            </a:r>
            <a:endParaRPr lang="en-US" dirty="0"/>
          </a:p>
        </p:txBody>
      </p:sp>
    </p:spTree>
    <p:extLst>
      <p:ext uri="{BB962C8B-B14F-4D97-AF65-F5344CB8AC3E}">
        <p14:creationId xmlns:p14="http://schemas.microsoft.com/office/powerpoint/2010/main" val="2937325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8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8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8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9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9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1"/>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77"/>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3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37"/>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3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49"/>
                                        </p:tgtEl>
                                      </p:cBhvr>
                                    </p:animEffect>
                                    <p:set>
                                      <p:cBhvr>
                                        <p:cTn id="77" dur="1" fill="hold">
                                          <p:stCondLst>
                                            <p:cond delay="499"/>
                                          </p:stCondLst>
                                        </p:cTn>
                                        <p:tgtEl>
                                          <p:spTgt spid="49"/>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50"/>
                                        </p:tgtEl>
                                      </p:cBhvr>
                                    </p:animEffect>
                                    <p:set>
                                      <p:cBhvr>
                                        <p:cTn id="80" dur="1" fill="hold">
                                          <p:stCondLst>
                                            <p:cond delay="499"/>
                                          </p:stCondLst>
                                        </p:cTn>
                                        <p:tgtEl>
                                          <p:spTgt spid="50"/>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56"/>
                                        </p:tgtEl>
                                      </p:cBhvr>
                                    </p:animEffect>
                                    <p:set>
                                      <p:cBhvr>
                                        <p:cTn id="83" dur="1" fill="hold">
                                          <p:stCondLst>
                                            <p:cond delay="499"/>
                                          </p:stCondLst>
                                        </p:cTn>
                                        <p:tgtEl>
                                          <p:spTgt spid="56"/>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57"/>
                                        </p:tgtEl>
                                      </p:cBhvr>
                                    </p:animEffect>
                                    <p:set>
                                      <p:cBhvr>
                                        <p:cTn id="86" dur="1" fill="hold">
                                          <p:stCondLst>
                                            <p:cond delay="499"/>
                                          </p:stCondLst>
                                        </p:cTn>
                                        <p:tgtEl>
                                          <p:spTgt spid="57"/>
                                        </p:tgtEl>
                                        <p:attrNameLst>
                                          <p:attrName>style.visibility</p:attrName>
                                        </p:attrNameLst>
                                      </p:cBhvr>
                                      <p:to>
                                        <p:strVal val="hidden"/>
                                      </p:to>
                                    </p:set>
                                  </p:childTnLst>
                                </p:cTn>
                              </p:par>
                              <p:par>
                                <p:cTn id="87" presetID="10" presetClass="entr" presetSubtype="0" fill="hold" grpId="0" nodeType="withEffect">
                                  <p:stCondLst>
                                    <p:cond delay="0"/>
                                  </p:stCondLst>
                                  <p:childTnLst>
                                    <p:set>
                                      <p:cBhvr>
                                        <p:cTn id="88" dur="1" fill="hold">
                                          <p:stCondLst>
                                            <p:cond delay="0"/>
                                          </p:stCondLst>
                                        </p:cTn>
                                        <p:tgtEl>
                                          <p:spTgt spid="106"/>
                                        </p:tgtEl>
                                        <p:attrNameLst>
                                          <p:attrName>style.visibility</p:attrName>
                                        </p:attrNameLst>
                                      </p:cBhvr>
                                      <p:to>
                                        <p:strVal val="visible"/>
                                      </p:to>
                                    </p:set>
                                    <p:animEffect transition="in" filter="fade">
                                      <p:cBhvr>
                                        <p:cTn id="89" dur="500"/>
                                        <p:tgtEl>
                                          <p:spTgt spid="10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07"/>
                                        </p:tgtEl>
                                        <p:attrNameLst>
                                          <p:attrName>style.visibility</p:attrName>
                                        </p:attrNameLst>
                                      </p:cBhvr>
                                      <p:to>
                                        <p:strVal val="visible"/>
                                      </p:to>
                                    </p:set>
                                    <p:animEffect transition="in" filter="fade">
                                      <p:cBhvr>
                                        <p:cTn id="92" dur="500"/>
                                        <p:tgtEl>
                                          <p:spTgt spid="10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fade">
                                      <p:cBhvr>
                                        <p:cTn id="95" dur="500"/>
                                        <p:tgtEl>
                                          <p:spTgt spid="10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09"/>
                                        </p:tgtEl>
                                        <p:attrNameLst>
                                          <p:attrName>style.visibility</p:attrName>
                                        </p:attrNameLst>
                                      </p:cBhvr>
                                      <p:to>
                                        <p:strVal val="visible"/>
                                      </p:to>
                                    </p:set>
                                    <p:animEffect transition="in" filter="fade">
                                      <p:cBhvr>
                                        <p:cTn id="98" dur="500"/>
                                        <p:tgtEl>
                                          <p:spTgt spid="10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10"/>
                                        </p:tgtEl>
                                        <p:attrNameLst>
                                          <p:attrName>style.visibility</p:attrName>
                                        </p:attrNameLst>
                                      </p:cBhvr>
                                      <p:to>
                                        <p:strVal val="visible"/>
                                      </p:to>
                                    </p:set>
                                    <p:animEffect transition="in" filter="fade">
                                      <p:cBhvr>
                                        <p:cTn id="101" dur="500"/>
                                        <p:tgtEl>
                                          <p:spTgt spid="11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11"/>
                                        </p:tgtEl>
                                        <p:attrNameLst>
                                          <p:attrName>style.visibility</p:attrName>
                                        </p:attrNameLst>
                                      </p:cBhvr>
                                      <p:to>
                                        <p:strVal val="visible"/>
                                      </p:to>
                                    </p:set>
                                    <p:animEffect transition="in" filter="fade">
                                      <p:cBhvr>
                                        <p:cTn id="104" dur="500"/>
                                        <p:tgtEl>
                                          <p:spTgt spid="111"/>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2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5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5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121"/>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152"/>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151"/>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grpId="1" nodeType="clickEffect">
                                  <p:stCondLst>
                                    <p:cond delay="0"/>
                                  </p:stCondLst>
                                  <p:childTnLst>
                                    <p:animEffect transition="out" filter="fade">
                                      <p:cBhvr>
                                        <p:cTn id="124" dur="500"/>
                                        <p:tgtEl>
                                          <p:spTgt spid="106"/>
                                        </p:tgtEl>
                                      </p:cBhvr>
                                    </p:animEffect>
                                    <p:set>
                                      <p:cBhvr>
                                        <p:cTn id="125" dur="1" fill="hold">
                                          <p:stCondLst>
                                            <p:cond delay="499"/>
                                          </p:stCondLst>
                                        </p:cTn>
                                        <p:tgtEl>
                                          <p:spTgt spid="106"/>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07"/>
                                        </p:tgtEl>
                                      </p:cBhvr>
                                    </p:animEffect>
                                    <p:set>
                                      <p:cBhvr>
                                        <p:cTn id="128" dur="1" fill="hold">
                                          <p:stCondLst>
                                            <p:cond delay="499"/>
                                          </p:stCondLst>
                                        </p:cTn>
                                        <p:tgtEl>
                                          <p:spTgt spid="107"/>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08"/>
                                        </p:tgtEl>
                                      </p:cBhvr>
                                    </p:animEffect>
                                    <p:set>
                                      <p:cBhvr>
                                        <p:cTn id="131" dur="1" fill="hold">
                                          <p:stCondLst>
                                            <p:cond delay="499"/>
                                          </p:stCondLst>
                                        </p:cTn>
                                        <p:tgtEl>
                                          <p:spTgt spid="108"/>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09"/>
                                        </p:tgtEl>
                                      </p:cBhvr>
                                    </p:animEffect>
                                    <p:set>
                                      <p:cBhvr>
                                        <p:cTn id="134" dur="1" fill="hold">
                                          <p:stCondLst>
                                            <p:cond delay="499"/>
                                          </p:stCondLst>
                                        </p:cTn>
                                        <p:tgtEl>
                                          <p:spTgt spid="109"/>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110"/>
                                        </p:tgtEl>
                                      </p:cBhvr>
                                    </p:animEffect>
                                    <p:set>
                                      <p:cBhvr>
                                        <p:cTn id="137" dur="1" fill="hold">
                                          <p:stCondLst>
                                            <p:cond delay="499"/>
                                          </p:stCondLst>
                                        </p:cTn>
                                        <p:tgtEl>
                                          <p:spTgt spid="110"/>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111"/>
                                        </p:tgtEl>
                                      </p:cBhvr>
                                    </p:animEffect>
                                    <p:set>
                                      <p:cBhvr>
                                        <p:cTn id="140" dur="1" fill="hold">
                                          <p:stCondLst>
                                            <p:cond delay="499"/>
                                          </p:stCondLst>
                                        </p:cTn>
                                        <p:tgtEl>
                                          <p:spTgt spid="111"/>
                                        </p:tgtEl>
                                        <p:attrNameLst>
                                          <p:attrName>style.visibility</p:attrName>
                                        </p:attrNameLst>
                                      </p:cBhvr>
                                      <p:to>
                                        <p:strVal val="hidden"/>
                                      </p:to>
                                    </p:set>
                                  </p:childTnLst>
                                </p:cTn>
                              </p:par>
                              <p:par>
                                <p:cTn id="141" presetID="10" presetClass="entr" presetSubtype="0" fill="hold" grpId="0" nodeType="withEffect">
                                  <p:stCondLst>
                                    <p:cond delay="0"/>
                                  </p:stCondLst>
                                  <p:childTnLst>
                                    <p:set>
                                      <p:cBhvr>
                                        <p:cTn id="142" dur="1" fill="hold">
                                          <p:stCondLst>
                                            <p:cond delay="0"/>
                                          </p:stCondLst>
                                        </p:cTn>
                                        <p:tgtEl>
                                          <p:spTgt spid="112"/>
                                        </p:tgtEl>
                                        <p:attrNameLst>
                                          <p:attrName>style.visibility</p:attrName>
                                        </p:attrNameLst>
                                      </p:cBhvr>
                                      <p:to>
                                        <p:strVal val="visible"/>
                                      </p:to>
                                    </p:set>
                                    <p:animEffect transition="in" filter="fade">
                                      <p:cBhvr>
                                        <p:cTn id="143" dur="500"/>
                                        <p:tgtEl>
                                          <p:spTgt spid="11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13"/>
                                        </p:tgtEl>
                                        <p:attrNameLst>
                                          <p:attrName>style.visibility</p:attrName>
                                        </p:attrNameLst>
                                      </p:cBhvr>
                                      <p:to>
                                        <p:strVal val="visible"/>
                                      </p:to>
                                    </p:set>
                                    <p:animEffect transition="in" filter="fade">
                                      <p:cBhvr>
                                        <p:cTn id="146" dur="500"/>
                                        <p:tgtEl>
                                          <p:spTgt spid="11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14"/>
                                        </p:tgtEl>
                                        <p:attrNameLst>
                                          <p:attrName>style.visibility</p:attrName>
                                        </p:attrNameLst>
                                      </p:cBhvr>
                                      <p:to>
                                        <p:strVal val="visible"/>
                                      </p:to>
                                    </p:set>
                                    <p:animEffect transition="in" filter="fade">
                                      <p:cBhvr>
                                        <p:cTn id="149" dur="500"/>
                                        <p:tgtEl>
                                          <p:spTgt spid="11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15"/>
                                        </p:tgtEl>
                                        <p:attrNameLst>
                                          <p:attrName>style.visibility</p:attrName>
                                        </p:attrNameLst>
                                      </p:cBhvr>
                                      <p:to>
                                        <p:strVal val="visible"/>
                                      </p:to>
                                    </p:set>
                                    <p:animEffect transition="in" filter="fade">
                                      <p:cBhvr>
                                        <p:cTn id="152" dur="500"/>
                                        <p:tgtEl>
                                          <p:spTgt spid="11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16"/>
                                        </p:tgtEl>
                                        <p:attrNameLst>
                                          <p:attrName>style.visibility</p:attrName>
                                        </p:attrNameLst>
                                      </p:cBhvr>
                                      <p:to>
                                        <p:strVal val="visible"/>
                                      </p:to>
                                    </p:set>
                                    <p:animEffect transition="in" filter="fade">
                                      <p:cBhvr>
                                        <p:cTn id="155" dur="500"/>
                                        <p:tgtEl>
                                          <p:spTgt spid="11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17"/>
                                        </p:tgtEl>
                                        <p:attrNameLst>
                                          <p:attrName>style.visibility</p:attrName>
                                        </p:attrNameLst>
                                      </p:cBhvr>
                                      <p:to>
                                        <p:strVal val="visible"/>
                                      </p:to>
                                    </p:set>
                                    <p:animEffect transition="in" filter="fade">
                                      <p:cBhvr>
                                        <p:cTn id="158" dur="500"/>
                                        <p:tgtEl>
                                          <p:spTgt spid="11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18"/>
                                        </p:tgtEl>
                                        <p:attrNameLst>
                                          <p:attrName>style.visibility</p:attrName>
                                        </p:attrNameLst>
                                      </p:cBhvr>
                                      <p:to>
                                        <p:strVal val="visible"/>
                                      </p:to>
                                    </p:set>
                                    <p:animEffect transition="in" filter="fade">
                                      <p:cBhvr>
                                        <p:cTn id="161" dur="500"/>
                                        <p:tgtEl>
                                          <p:spTgt spid="11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19"/>
                                        </p:tgtEl>
                                        <p:attrNameLst>
                                          <p:attrName>style.visibility</p:attrName>
                                        </p:attrNameLst>
                                      </p:cBhvr>
                                      <p:to>
                                        <p:strVal val="visible"/>
                                      </p:to>
                                    </p:set>
                                    <p:animEffect transition="in" filter="fade">
                                      <p:cBhvr>
                                        <p:cTn id="164" dur="500"/>
                                        <p:tgtEl>
                                          <p:spTgt spid="11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20"/>
                                        </p:tgtEl>
                                        <p:attrNameLst>
                                          <p:attrName>style.visibility</p:attrName>
                                        </p:attrNameLst>
                                      </p:cBhvr>
                                      <p:to>
                                        <p:strVal val="visible"/>
                                      </p:to>
                                    </p:set>
                                    <p:animEffect transition="in" filter="fade">
                                      <p:cBhvr>
                                        <p:cTn id="167" dur="500"/>
                                        <p:tgtEl>
                                          <p:spTgt spid="120"/>
                                        </p:tgtEl>
                                      </p:cBhvr>
                                    </p:animEffec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70"/>
                                        </p:tgtEl>
                                        <p:attrNameLst>
                                          <p:attrName>style.visibility</p:attrName>
                                        </p:attrNameLst>
                                      </p:cBhvr>
                                      <p:to>
                                        <p:strVal val="visible"/>
                                      </p:to>
                                    </p:set>
                                  </p:childTnLst>
                                </p:cTn>
                              </p:par>
                              <p:par>
                                <p:cTn id="172" presetID="1" presetClass="entr" presetSubtype="0" fill="hold" nodeType="withEffect">
                                  <p:stCondLst>
                                    <p:cond delay="0"/>
                                  </p:stCondLst>
                                  <p:childTnLst>
                                    <p:set>
                                      <p:cBhvr>
                                        <p:cTn id="173" dur="1" fill="hold">
                                          <p:stCondLst>
                                            <p:cond delay="0"/>
                                          </p:stCondLst>
                                        </p:cTn>
                                        <p:tgtEl>
                                          <p:spTgt spid="171"/>
                                        </p:tgtEl>
                                        <p:attrNameLst>
                                          <p:attrName>style.visibility</p:attrName>
                                        </p:attrNameLst>
                                      </p:cBhvr>
                                      <p:to>
                                        <p:strVal val="visible"/>
                                      </p:to>
                                    </p:set>
                                  </p:childTnLst>
                                </p:cTn>
                              </p:par>
                              <p:par>
                                <p:cTn id="174" presetID="1" presetClass="entr" presetSubtype="0" fill="hold" nodeType="withEffect">
                                  <p:stCondLst>
                                    <p:cond delay="0"/>
                                  </p:stCondLst>
                                  <p:childTnLst>
                                    <p:set>
                                      <p:cBhvr>
                                        <p:cTn id="175" dur="1" fill="hold">
                                          <p:stCondLst>
                                            <p:cond delay="0"/>
                                          </p:stCondLst>
                                        </p:cTn>
                                        <p:tgtEl>
                                          <p:spTgt spid="174"/>
                                        </p:tgtEl>
                                        <p:attrNameLst>
                                          <p:attrName>style.visibility</p:attrName>
                                        </p:attrNameLst>
                                      </p:cBhvr>
                                      <p:to>
                                        <p:strVal val="visible"/>
                                      </p:to>
                                    </p:set>
                                  </p:childTnLst>
                                </p:cTn>
                              </p:par>
                              <p:par>
                                <p:cTn id="176" presetID="1" presetClass="entr" presetSubtype="0" fill="hold" nodeType="withEffect">
                                  <p:stCondLst>
                                    <p:cond delay="0"/>
                                  </p:stCondLst>
                                  <p:childTnLst>
                                    <p:set>
                                      <p:cBhvr>
                                        <p:cTn id="177" dur="1" fill="hold">
                                          <p:stCondLst>
                                            <p:cond delay="0"/>
                                          </p:stCondLst>
                                        </p:cTn>
                                        <p:tgtEl>
                                          <p:spTgt spid="177"/>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xit" presetSubtype="0" fill="hold" grpId="1" nodeType="clickEffect">
                                  <p:stCondLst>
                                    <p:cond delay="0"/>
                                  </p:stCondLst>
                                  <p:childTnLst>
                                    <p:set>
                                      <p:cBhvr>
                                        <p:cTn id="181" dur="1" fill="hold">
                                          <p:stCondLst>
                                            <p:cond delay="0"/>
                                          </p:stCondLst>
                                        </p:cTn>
                                        <p:tgtEl>
                                          <p:spTgt spid="170"/>
                                        </p:tgtEl>
                                        <p:attrNameLst>
                                          <p:attrName>style.visibility</p:attrName>
                                        </p:attrNameLst>
                                      </p:cBhvr>
                                      <p:to>
                                        <p:strVal val="hidden"/>
                                      </p:to>
                                    </p:set>
                                  </p:childTnLst>
                                </p:cTn>
                              </p:par>
                              <p:par>
                                <p:cTn id="182" presetID="1" presetClass="exit" presetSubtype="0" fill="hold" nodeType="withEffect">
                                  <p:stCondLst>
                                    <p:cond delay="0"/>
                                  </p:stCondLst>
                                  <p:childTnLst>
                                    <p:set>
                                      <p:cBhvr>
                                        <p:cTn id="183" dur="1" fill="hold">
                                          <p:stCondLst>
                                            <p:cond delay="0"/>
                                          </p:stCondLst>
                                        </p:cTn>
                                        <p:tgtEl>
                                          <p:spTgt spid="171"/>
                                        </p:tgtEl>
                                        <p:attrNameLst>
                                          <p:attrName>style.visibility</p:attrName>
                                        </p:attrNameLst>
                                      </p:cBhvr>
                                      <p:to>
                                        <p:strVal val="hidden"/>
                                      </p:to>
                                    </p:set>
                                  </p:childTnLst>
                                </p:cTn>
                              </p:par>
                              <p:par>
                                <p:cTn id="184" presetID="1" presetClass="exit" presetSubtype="0" fill="hold" nodeType="withEffect">
                                  <p:stCondLst>
                                    <p:cond delay="0"/>
                                  </p:stCondLst>
                                  <p:childTnLst>
                                    <p:set>
                                      <p:cBhvr>
                                        <p:cTn id="185" dur="1" fill="hold">
                                          <p:stCondLst>
                                            <p:cond delay="0"/>
                                          </p:stCondLst>
                                        </p:cTn>
                                        <p:tgtEl>
                                          <p:spTgt spid="174"/>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177"/>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nodeType="clickEffect">
                                  <p:stCondLst>
                                    <p:cond delay="0"/>
                                  </p:stCondLst>
                                  <p:childTnLst>
                                    <p:set>
                                      <p:cBhvr>
                                        <p:cTn id="191" dur="1" fill="hold">
                                          <p:stCondLst>
                                            <p:cond delay="0"/>
                                          </p:stCondLst>
                                        </p:cTn>
                                        <p:tgtEl>
                                          <p:spTgt spid="213"/>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221"/>
                                        </p:tgtEl>
                                        <p:attrNameLst>
                                          <p:attrName>style.visibility</p:attrName>
                                        </p:attrNameLst>
                                      </p:cBhvr>
                                      <p:to>
                                        <p:strVal val="visible"/>
                                      </p:to>
                                    </p:set>
                                  </p:childTnLst>
                                </p:cTn>
                              </p:par>
                              <p:par>
                                <p:cTn id="194" presetID="1" presetClass="entr" presetSubtype="0" fill="hold" nodeType="withEffect">
                                  <p:stCondLst>
                                    <p:cond delay="0"/>
                                  </p:stCondLst>
                                  <p:childTnLst>
                                    <p:set>
                                      <p:cBhvr>
                                        <p:cTn id="195" dur="1" fill="hold">
                                          <p:stCondLst>
                                            <p:cond delay="0"/>
                                          </p:stCondLst>
                                        </p:cTn>
                                        <p:tgtEl>
                                          <p:spTgt spid="199"/>
                                        </p:tgtEl>
                                        <p:attrNameLst>
                                          <p:attrName>style.visibility</p:attrName>
                                        </p:attrNameLst>
                                      </p:cBhvr>
                                      <p:to>
                                        <p:strVal val="visible"/>
                                      </p:to>
                                    </p:set>
                                  </p:childTnLst>
                                </p:cTn>
                              </p:par>
                              <p:par>
                                <p:cTn id="196" presetID="1" presetClass="entr" presetSubtype="0" fill="hold" nodeType="withEffect">
                                  <p:stCondLst>
                                    <p:cond delay="0"/>
                                  </p:stCondLst>
                                  <p:childTnLst>
                                    <p:set>
                                      <p:cBhvr>
                                        <p:cTn id="197"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0" grpId="0" animBg="1"/>
      <p:bldP spid="62" grpId="0" animBg="1"/>
      <p:bldP spid="54" grpId="0" animBg="1"/>
      <p:bldP spid="68" grpId="0"/>
      <p:bldP spid="77" grpId="0"/>
      <p:bldP spid="77" grpId="1"/>
      <p:bldP spid="49" grpId="0" animBg="1"/>
      <p:bldP spid="49" grpId="1" animBg="1"/>
      <p:bldP spid="50" grpId="0" animBg="1"/>
      <p:bldP spid="50" grpId="1" animBg="1"/>
      <p:bldP spid="56" grpId="0" animBg="1"/>
      <p:bldP spid="56" grpId="1" animBg="1"/>
      <p:bldP spid="57" grpId="0" animBg="1"/>
      <p:bldP spid="57"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p:bldP spid="121" grpId="1"/>
      <p:bldP spid="170" grpId="0"/>
      <p:bldP spid="170" grpId="1"/>
      <p:bldP spid="183" grpId="0"/>
      <p:bldP spid="183" grpId="1"/>
      <p:bldP spid="182" grpId="0" animBg="1"/>
      <p:bldP spid="182" grpId="1" animBg="1"/>
      <p:bldP spid="192" grpId="0" animBg="1"/>
      <p:bldP spid="192" grpId="1" animBg="1"/>
      <p:bldP spid="22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Goal</a:t>
            </a:r>
            <a:endParaRPr lang="en-US" sz="4400"/>
          </a:p>
        </p:txBody>
      </p:sp>
      <p:sp>
        <p:nvSpPr>
          <p:cNvPr id="3" name="Content Placeholder 2"/>
          <p:cNvSpPr>
            <a:spLocks noGrp="1"/>
          </p:cNvSpPr>
          <p:nvPr>
            <p:ph idx="1"/>
          </p:nvPr>
        </p:nvSpPr>
        <p:spPr/>
        <p:txBody>
          <a:bodyPr/>
          <a:lstStyle/>
          <a:p>
            <a:r>
              <a:rPr lang="en-US" sz="3600" b="1" dirty="0" smtClean="0"/>
              <a:t>Goal: </a:t>
            </a:r>
            <a:r>
              <a:rPr lang="en-US" sz="3600" i="1" dirty="0" smtClean="0">
                <a:solidFill>
                  <a:schemeClr val="tx2"/>
                </a:solidFill>
              </a:rPr>
              <a:t>Mitigate </a:t>
            </a:r>
            <a:r>
              <a:rPr lang="en-US" sz="3600" i="1" dirty="0">
                <a:solidFill>
                  <a:schemeClr val="tx2"/>
                </a:solidFill>
              </a:rPr>
              <a:t>the detrimental effects of </a:t>
            </a:r>
            <a:r>
              <a:rPr lang="en-US" sz="3600" b="1" i="1" dirty="0" smtClean="0">
                <a:solidFill>
                  <a:schemeClr val="tx2"/>
                </a:solidFill>
              </a:rPr>
              <a:t>bank </a:t>
            </a:r>
            <a:r>
              <a:rPr lang="en-US" sz="3600" b="1" i="1" dirty="0">
                <a:solidFill>
                  <a:schemeClr val="tx2"/>
                </a:solidFill>
              </a:rPr>
              <a:t>conflicts </a:t>
            </a:r>
            <a:r>
              <a:rPr lang="en-US" sz="3600" i="1" dirty="0">
                <a:solidFill>
                  <a:schemeClr val="tx2"/>
                </a:solidFill>
              </a:rPr>
              <a:t>in a cost-effective </a:t>
            </a:r>
            <a:r>
              <a:rPr lang="en-US" sz="3600" i="1" dirty="0" smtClean="0">
                <a:solidFill>
                  <a:schemeClr val="tx2"/>
                </a:solidFill>
              </a:rPr>
              <a:t>manner</a:t>
            </a:r>
          </a:p>
          <a:p>
            <a:pPr marL="0" indent="0">
              <a:buNone/>
            </a:pPr>
            <a:endParaRPr lang="en-US" sz="3200" i="1" dirty="0">
              <a:solidFill>
                <a:schemeClr val="tx2"/>
              </a:solidFill>
            </a:endParaRPr>
          </a:p>
          <a:p>
            <a:r>
              <a:rPr lang="en-US" sz="3600" b="1" dirty="0"/>
              <a:t>N</a:t>
            </a:r>
            <a:r>
              <a:rPr lang="en-US" sz="3600" b="1" dirty="0" smtClean="0"/>
              <a:t>aïve solution: </a:t>
            </a:r>
            <a:r>
              <a:rPr lang="en-US" sz="3600" dirty="0" smtClean="0"/>
              <a:t>Add more banks</a:t>
            </a:r>
          </a:p>
          <a:p>
            <a:pPr marL="858838" lvl="1" indent="-401638"/>
            <a:r>
              <a:rPr lang="en-US" sz="3600" dirty="0" smtClean="0">
                <a:solidFill>
                  <a:srgbClr val="FF0000"/>
                </a:solidFill>
              </a:rPr>
              <a:t>Very expensive</a:t>
            </a:r>
          </a:p>
          <a:p>
            <a:endParaRPr lang="en-US" sz="3200" dirty="0" smtClean="0"/>
          </a:p>
          <a:p>
            <a:r>
              <a:rPr lang="en-US" sz="3600" b="1" dirty="0" smtClean="0"/>
              <a:t>Cost-effective solution: </a:t>
            </a:r>
            <a:r>
              <a:rPr lang="en-US" sz="3600" dirty="0" smtClean="0"/>
              <a:t>Approximate the benefits of more banks without adding more banks</a:t>
            </a:r>
          </a:p>
        </p:txBody>
      </p:sp>
      <p:sp>
        <p:nvSpPr>
          <p:cNvPr id="4" name="Slide Number Placeholder 3"/>
          <p:cNvSpPr>
            <a:spLocks noGrp="1"/>
          </p:cNvSpPr>
          <p:nvPr>
            <p:ph type="sldNum" sz="quarter" idx="12"/>
          </p:nvPr>
        </p:nvSpPr>
        <p:spPr/>
        <p:txBody>
          <a:bodyPr/>
          <a:lstStyle/>
          <a:p>
            <a:fld id="{8B363EBC-A636-4E4F-B313-DA526F248DF6}" type="slidenum">
              <a:rPr lang="en-US" smtClean="0"/>
              <a:t>76</a:t>
            </a:fld>
            <a:endParaRPr lang="en-US"/>
          </a:p>
        </p:txBody>
      </p:sp>
    </p:spTree>
    <p:extLst>
      <p:ext uri="{BB962C8B-B14F-4D97-AF65-F5344CB8AC3E}">
        <p14:creationId xmlns:p14="http://schemas.microsoft.com/office/powerpoint/2010/main" val="826687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4000" smtClean="0">
                <a:solidFill>
                  <a:schemeClr val="tx2"/>
                </a:solidFill>
              </a:rPr>
              <a:t>A DRAM bank is divided into </a:t>
            </a:r>
            <a:r>
              <a:rPr lang="en-US" sz="4000" b="1" i="1" smtClean="0">
                <a:solidFill>
                  <a:schemeClr val="tx2"/>
                </a:solidFill>
              </a:rPr>
              <a:t>subarrays</a:t>
            </a:r>
            <a:endParaRPr lang="en-US" sz="4000" b="1" i="1">
              <a:solidFill>
                <a:schemeClr val="tx2"/>
              </a:solidFill>
            </a:endParaRPr>
          </a:p>
        </p:txBody>
      </p:sp>
      <p:sp>
        <p:nvSpPr>
          <p:cNvPr id="2" name="Title 1"/>
          <p:cNvSpPr>
            <a:spLocks noGrp="1"/>
          </p:cNvSpPr>
          <p:nvPr>
            <p:ph type="title"/>
          </p:nvPr>
        </p:nvSpPr>
        <p:spPr/>
        <p:txBody>
          <a:bodyPr>
            <a:normAutofit/>
          </a:bodyPr>
          <a:lstStyle/>
          <a:p>
            <a:r>
              <a:rPr lang="en-US" sz="4400" smtClean="0"/>
              <a:t>Key Observation #1</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77</a:t>
            </a:fld>
            <a:endParaRPr lang="en-US">
              <a:solidFill>
                <a:prstClr val="black"/>
              </a:solidFill>
              <a:latin typeface="Calibri"/>
            </a:endParaRPr>
          </a:p>
        </p:txBody>
      </p:sp>
      <p:sp>
        <p:nvSpPr>
          <p:cNvPr id="5" name="row0"/>
          <p:cNvSpPr/>
          <p:nvPr/>
        </p:nvSpPr>
        <p:spPr>
          <a:xfrm>
            <a:off x="1148444" y="40386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6" name="bankblank"/>
          <p:cNvSpPr/>
          <p:nvPr/>
        </p:nvSpPr>
        <p:spPr>
          <a:xfrm>
            <a:off x="1148444" y="2667000"/>
            <a:ext cx="2443164" cy="18288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7" name="row-buffer"/>
          <p:cNvSpPr/>
          <p:nvPr/>
        </p:nvSpPr>
        <p:spPr>
          <a:xfrm>
            <a:off x="1148445" y="4800600"/>
            <a:ext cx="2443164"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Row-Buffer</a:t>
            </a:r>
            <a:endParaRPr lang="en-US" sz="3200">
              <a:solidFill>
                <a:prstClr val="black"/>
              </a:solidFill>
              <a:latin typeface="Calibri"/>
            </a:endParaRPr>
          </a:p>
        </p:txBody>
      </p:sp>
      <p:sp>
        <p:nvSpPr>
          <p:cNvPr id="8" name="row1"/>
          <p:cNvSpPr/>
          <p:nvPr/>
        </p:nvSpPr>
        <p:spPr>
          <a:xfrm>
            <a:off x="1148445" y="35814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9" name="row2"/>
          <p:cNvSpPr/>
          <p:nvPr/>
        </p:nvSpPr>
        <p:spPr>
          <a:xfrm>
            <a:off x="1148444" y="31242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10" name="row3"/>
          <p:cNvSpPr/>
          <p:nvPr/>
        </p:nvSpPr>
        <p:spPr>
          <a:xfrm>
            <a:off x="1148444" y="26670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12" name="smallrow"/>
          <p:cNvSpPr/>
          <p:nvPr/>
        </p:nvSpPr>
        <p:spPr>
          <a:xfrm>
            <a:off x="1148444" y="42672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3" name="smallrow"/>
          <p:cNvSpPr/>
          <p:nvPr/>
        </p:nvSpPr>
        <p:spPr>
          <a:xfrm>
            <a:off x="1148444" y="40386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4" name="smallrow"/>
          <p:cNvSpPr/>
          <p:nvPr/>
        </p:nvSpPr>
        <p:spPr>
          <a:xfrm>
            <a:off x="1148444" y="38100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5" name="smallrow"/>
          <p:cNvSpPr/>
          <p:nvPr/>
        </p:nvSpPr>
        <p:spPr>
          <a:xfrm>
            <a:off x="1148444" y="35814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6" name="smallrow"/>
          <p:cNvSpPr/>
          <p:nvPr/>
        </p:nvSpPr>
        <p:spPr>
          <a:xfrm>
            <a:off x="1148444" y="33528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7" name="smallrow"/>
          <p:cNvSpPr/>
          <p:nvPr/>
        </p:nvSpPr>
        <p:spPr>
          <a:xfrm>
            <a:off x="1148444" y="31242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8" name="smallrow"/>
          <p:cNvSpPr/>
          <p:nvPr/>
        </p:nvSpPr>
        <p:spPr>
          <a:xfrm>
            <a:off x="1148445" y="28956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9" name="smallrow"/>
          <p:cNvSpPr/>
          <p:nvPr/>
        </p:nvSpPr>
        <p:spPr>
          <a:xfrm>
            <a:off x="1148444" y="26670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1" name="Right Bracket 20"/>
          <p:cNvSpPr/>
          <p:nvPr/>
        </p:nvSpPr>
        <p:spPr>
          <a:xfrm>
            <a:off x="3833477" y="2667000"/>
            <a:ext cx="152400" cy="1828800"/>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2" name="TextBox 21"/>
          <p:cNvSpPr txBox="1"/>
          <p:nvPr/>
        </p:nvSpPr>
        <p:spPr>
          <a:xfrm>
            <a:off x="3985877" y="3425279"/>
            <a:ext cx="1957723" cy="270421"/>
          </a:xfrm>
          <a:prstGeom prst="rect">
            <a:avLst/>
          </a:prstGeom>
          <a:noFill/>
        </p:spPr>
        <p:txBody>
          <a:bodyPr wrap="square" rtlCol="0" anchor="ctr">
            <a:noAutofit/>
          </a:bodyPr>
          <a:lstStyle/>
          <a:p>
            <a:pPr algn="ctr"/>
            <a:r>
              <a:rPr lang="en-US" sz="3600" i="1" smtClean="0">
                <a:solidFill>
                  <a:prstClr val="black"/>
                </a:solidFill>
                <a:latin typeface="Calibri"/>
              </a:rPr>
              <a:t>32k rows</a:t>
            </a:r>
            <a:endParaRPr lang="en-US" sz="3200" i="1">
              <a:solidFill>
                <a:prstClr val="black"/>
              </a:solidFill>
              <a:latin typeface="Calibri"/>
            </a:endParaRPr>
          </a:p>
        </p:txBody>
      </p:sp>
      <p:sp>
        <p:nvSpPr>
          <p:cNvPr id="23" name="TextBox 22"/>
          <p:cNvSpPr txBox="1"/>
          <p:nvPr/>
        </p:nvSpPr>
        <p:spPr>
          <a:xfrm>
            <a:off x="655526" y="1905000"/>
            <a:ext cx="3429000" cy="457199"/>
          </a:xfrm>
          <a:prstGeom prst="rect">
            <a:avLst/>
          </a:prstGeom>
          <a:noFill/>
        </p:spPr>
        <p:txBody>
          <a:bodyPr wrap="square" rtlCol="0" anchor="ctr">
            <a:noAutofit/>
          </a:bodyPr>
          <a:lstStyle/>
          <a:p>
            <a:pPr algn="ctr"/>
            <a:r>
              <a:rPr lang="en-US" sz="4000" b="1" i="1" smtClean="0">
                <a:solidFill>
                  <a:prstClr val="black"/>
                </a:solidFill>
                <a:latin typeface="Calibri"/>
              </a:rPr>
              <a:t>Logical Bank</a:t>
            </a:r>
            <a:endParaRPr lang="en-US" sz="3600" b="1" i="1">
              <a:solidFill>
                <a:prstClr val="black"/>
              </a:solidFill>
              <a:latin typeface="Calibri"/>
            </a:endParaRPr>
          </a:p>
        </p:txBody>
      </p:sp>
      <p:sp>
        <p:nvSpPr>
          <p:cNvPr id="24" name="smallrow"/>
          <p:cNvSpPr/>
          <p:nvPr/>
        </p:nvSpPr>
        <p:spPr>
          <a:xfrm>
            <a:off x="1160886" y="41529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5" name="smallrow"/>
          <p:cNvSpPr/>
          <p:nvPr/>
        </p:nvSpPr>
        <p:spPr>
          <a:xfrm>
            <a:off x="1160886" y="36957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6" name="smallrow"/>
          <p:cNvSpPr/>
          <p:nvPr/>
        </p:nvSpPr>
        <p:spPr>
          <a:xfrm>
            <a:off x="1148444" y="32385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7" name="smallrow"/>
          <p:cNvSpPr/>
          <p:nvPr/>
        </p:nvSpPr>
        <p:spPr>
          <a:xfrm>
            <a:off x="1148444" y="27813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8" name="TextBox 27"/>
          <p:cNvSpPr txBox="1"/>
          <p:nvPr/>
        </p:nvSpPr>
        <p:spPr>
          <a:xfrm>
            <a:off x="304800" y="5410199"/>
            <a:ext cx="4130451" cy="1034129"/>
          </a:xfrm>
          <a:prstGeom prst="rect">
            <a:avLst/>
          </a:prstGeom>
          <a:noFill/>
        </p:spPr>
        <p:txBody>
          <a:bodyPr wrap="square" rtlCol="0">
            <a:spAutoFit/>
          </a:bodyPr>
          <a:lstStyle/>
          <a:p>
            <a:pPr algn="ctr">
              <a:lnSpc>
                <a:spcPct val="90000"/>
              </a:lnSpc>
            </a:pPr>
            <a:r>
              <a:rPr lang="en-US" sz="3400" smtClean="0">
                <a:solidFill>
                  <a:prstClr val="black"/>
                </a:solidFill>
                <a:latin typeface="Calibri"/>
              </a:rPr>
              <a:t>A </a:t>
            </a:r>
            <a:r>
              <a:rPr lang="en-US" sz="3400" i="1" u="sng" smtClean="0">
                <a:solidFill>
                  <a:prstClr val="black"/>
                </a:solidFill>
                <a:latin typeface="Calibri"/>
              </a:rPr>
              <a:t>single</a:t>
            </a:r>
            <a:r>
              <a:rPr lang="en-US" sz="3400" smtClean="0">
                <a:solidFill>
                  <a:prstClr val="black"/>
                </a:solidFill>
                <a:latin typeface="Calibri"/>
              </a:rPr>
              <a:t> row-buffer </a:t>
            </a:r>
            <a:r>
              <a:rPr lang="en-US" sz="3400" smtClean="0">
                <a:solidFill>
                  <a:srgbClr val="FF0000"/>
                </a:solidFill>
                <a:latin typeface="Calibri"/>
              </a:rPr>
              <a:t>cannot</a:t>
            </a:r>
            <a:r>
              <a:rPr lang="en-US" sz="3400" smtClean="0">
                <a:solidFill>
                  <a:prstClr val="black"/>
                </a:solidFill>
                <a:latin typeface="Calibri"/>
              </a:rPr>
              <a:t> drive </a:t>
            </a:r>
            <a:r>
              <a:rPr lang="en-US" sz="3400" i="1" u="sng" smtClean="0">
                <a:solidFill>
                  <a:prstClr val="black"/>
                </a:solidFill>
                <a:latin typeface="Calibri"/>
              </a:rPr>
              <a:t>all</a:t>
            </a:r>
            <a:r>
              <a:rPr lang="en-US" sz="3400" smtClean="0">
                <a:solidFill>
                  <a:prstClr val="black"/>
                </a:solidFill>
                <a:latin typeface="Calibri"/>
              </a:rPr>
              <a:t> rows</a:t>
            </a:r>
            <a:endParaRPr lang="en-US" sz="3400">
              <a:solidFill>
                <a:prstClr val="black"/>
              </a:solidFill>
              <a:latin typeface="Calibri"/>
            </a:endParaRPr>
          </a:p>
        </p:txBody>
      </p:sp>
      <p:sp>
        <p:nvSpPr>
          <p:cNvPr id="33" name="bankblank"/>
          <p:cNvSpPr/>
          <p:nvPr/>
        </p:nvSpPr>
        <p:spPr>
          <a:xfrm>
            <a:off x="5369717" y="2665807"/>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4" name="row-buffer"/>
          <p:cNvSpPr/>
          <p:nvPr/>
        </p:nvSpPr>
        <p:spPr>
          <a:xfrm>
            <a:off x="5369717" y="4799407"/>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36" name="TextBox 35"/>
          <p:cNvSpPr txBox="1"/>
          <p:nvPr/>
        </p:nvSpPr>
        <p:spPr>
          <a:xfrm>
            <a:off x="4876799" y="1903807"/>
            <a:ext cx="3429000" cy="457199"/>
          </a:xfrm>
          <a:prstGeom prst="rect">
            <a:avLst/>
          </a:prstGeom>
          <a:noFill/>
        </p:spPr>
        <p:txBody>
          <a:bodyPr wrap="square" rtlCol="0" anchor="ctr">
            <a:noAutofit/>
          </a:bodyPr>
          <a:lstStyle/>
          <a:p>
            <a:pPr algn="ctr"/>
            <a:r>
              <a:rPr lang="en-US" sz="4000" b="1" i="1" smtClean="0">
                <a:solidFill>
                  <a:prstClr val="black"/>
                </a:solidFill>
                <a:latin typeface="Calibri"/>
              </a:rPr>
              <a:t>Physical Bank</a:t>
            </a:r>
            <a:endParaRPr lang="en-US" sz="3600" b="1" i="1">
              <a:solidFill>
                <a:prstClr val="black"/>
              </a:solidFill>
              <a:latin typeface="Calibri"/>
            </a:endParaRPr>
          </a:p>
        </p:txBody>
      </p:sp>
      <p:sp>
        <p:nvSpPr>
          <p:cNvPr id="38" name="smallrow"/>
          <p:cNvSpPr/>
          <p:nvPr/>
        </p:nvSpPr>
        <p:spPr>
          <a:xfrm>
            <a:off x="5369717" y="2661452"/>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9" name="smallrow"/>
          <p:cNvSpPr/>
          <p:nvPr/>
        </p:nvSpPr>
        <p:spPr>
          <a:xfrm>
            <a:off x="5369717" y="2781300"/>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0" name="smallrow"/>
          <p:cNvSpPr/>
          <p:nvPr/>
        </p:nvSpPr>
        <p:spPr>
          <a:xfrm>
            <a:off x="5369717" y="2901148"/>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row-buffer"/>
          <p:cNvSpPr/>
          <p:nvPr/>
        </p:nvSpPr>
        <p:spPr>
          <a:xfrm>
            <a:off x="5369717" y="3020996"/>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smtClean="0">
                <a:solidFill>
                  <a:prstClr val="black"/>
                </a:solidFill>
                <a:latin typeface="Calibri"/>
              </a:rPr>
              <a:t>Local Row-Buf</a:t>
            </a:r>
            <a:endParaRPr lang="en-US" sz="3000" b="1">
              <a:solidFill>
                <a:prstClr val="black"/>
              </a:solidFill>
              <a:latin typeface="Calibri"/>
            </a:endParaRPr>
          </a:p>
        </p:txBody>
      </p:sp>
      <p:sp>
        <p:nvSpPr>
          <p:cNvPr id="44" name="bankblank"/>
          <p:cNvSpPr/>
          <p:nvPr/>
        </p:nvSpPr>
        <p:spPr>
          <a:xfrm>
            <a:off x="5369717" y="3716331"/>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5" name="smallrow"/>
          <p:cNvSpPr/>
          <p:nvPr/>
        </p:nvSpPr>
        <p:spPr>
          <a:xfrm>
            <a:off x="5369717" y="3711976"/>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6" name="smallrow"/>
          <p:cNvSpPr/>
          <p:nvPr/>
        </p:nvSpPr>
        <p:spPr>
          <a:xfrm>
            <a:off x="5369717" y="3831824"/>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7" name="smallrow"/>
          <p:cNvSpPr/>
          <p:nvPr/>
        </p:nvSpPr>
        <p:spPr>
          <a:xfrm>
            <a:off x="5369717" y="3951672"/>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8" name="row-buffer"/>
          <p:cNvSpPr/>
          <p:nvPr/>
        </p:nvSpPr>
        <p:spPr>
          <a:xfrm>
            <a:off x="5369717" y="4071520"/>
            <a:ext cx="2631282" cy="457200"/>
          </a:xfrm>
          <a:prstGeom prst="rect">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49" name="subarray"/>
          <p:cNvSpPr/>
          <p:nvPr/>
        </p:nvSpPr>
        <p:spPr>
          <a:xfrm>
            <a:off x="5369717" y="3716331"/>
            <a:ext cx="2631282" cy="812389"/>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1</a:t>
            </a:r>
            <a:endParaRPr lang="en-US" sz="4000" b="1" baseline="-25000">
              <a:solidFill>
                <a:prstClr val="white"/>
              </a:solidFill>
              <a:latin typeface="Calibri"/>
            </a:endParaRPr>
          </a:p>
        </p:txBody>
      </p:sp>
      <p:sp>
        <p:nvSpPr>
          <p:cNvPr id="50" name="subarray"/>
          <p:cNvSpPr/>
          <p:nvPr/>
        </p:nvSpPr>
        <p:spPr>
          <a:xfrm>
            <a:off x="5369717" y="2667000"/>
            <a:ext cx="2631282" cy="816744"/>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64</a:t>
            </a:r>
            <a:endParaRPr lang="en-US" sz="4000" b="1" baseline="-25000">
              <a:solidFill>
                <a:prstClr val="white"/>
              </a:solidFill>
              <a:latin typeface="Calibri"/>
            </a:endParaRPr>
          </a:p>
        </p:txBody>
      </p:sp>
      <p:sp>
        <p:nvSpPr>
          <p:cNvPr id="51" name="TextBox 50"/>
          <p:cNvSpPr txBox="1"/>
          <p:nvPr/>
        </p:nvSpPr>
        <p:spPr>
          <a:xfrm>
            <a:off x="4302916" y="5410198"/>
            <a:ext cx="4764884" cy="1034129"/>
          </a:xfrm>
          <a:prstGeom prst="rect">
            <a:avLst/>
          </a:prstGeom>
          <a:noFill/>
        </p:spPr>
        <p:txBody>
          <a:bodyPr wrap="square" rtlCol="0">
            <a:spAutoFit/>
          </a:bodyPr>
          <a:lstStyle/>
          <a:p>
            <a:pPr algn="ctr">
              <a:lnSpc>
                <a:spcPct val="90000"/>
              </a:lnSpc>
            </a:pPr>
            <a:r>
              <a:rPr lang="en-US" sz="3400" smtClean="0">
                <a:solidFill>
                  <a:prstClr val="black"/>
                </a:solidFill>
                <a:latin typeface="Calibri"/>
              </a:rPr>
              <a:t>Many </a:t>
            </a:r>
            <a:r>
              <a:rPr lang="en-US" sz="3400" b="1" i="1" smtClean="0">
                <a:solidFill>
                  <a:srgbClr val="1F497D"/>
                </a:solidFill>
                <a:latin typeface="Calibri"/>
              </a:rPr>
              <a:t>local row-buffers</a:t>
            </a:r>
            <a:r>
              <a:rPr lang="en-US" sz="3400" smtClean="0">
                <a:solidFill>
                  <a:prstClr val="black"/>
                </a:solidFill>
                <a:latin typeface="Calibri"/>
              </a:rPr>
              <a:t>, one at each </a:t>
            </a:r>
            <a:r>
              <a:rPr lang="en-US" sz="3400" b="1" i="1" smtClean="0">
                <a:solidFill>
                  <a:srgbClr val="1F497D"/>
                </a:solidFill>
                <a:latin typeface="Calibri"/>
              </a:rPr>
              <a:t>subarray</a:t>
            </a:r>
            <a:endParaRPr lang="en-US" sz="3400" b="1" i="1">
              <a:solidFill>
                <a:srgbClr val="1F497D"/>
              </a:solidFill>
              <a:latin typeface="Calibri"/>
            </a:endParaRPr>
          </a:p>
        </p:txBody>
      </p:sp>
    </p:spTree>
    <p:extLst>
      <p:ext uri="{BB962C8B-B14F-4D97-AF65-F5344CB8AC3E}">
        <p14:creationId xmlns:p14="http://schemas.microsoft.com/office/powerpoint/2010/main" val="2577235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500"/>
                                        <p:tgtEl>
                                          <p:spTgt spid="4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fade">
                                      <p:cBhvr>
                                        <p:cTn id="104" dur="500"/>
                                        <p:tgtEl>
                                          <p:spTgt spid="4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500"/>
                                        <p:tgtEl>
                                          <p:spTgt spid="3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500"/>
                                        <p:tgtEl>
                                          <p:spTgt spid="3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fade">
                                      <p:cBhvr>
                                        <p:cTn id="113" dur="500"/>
                                        <p:tgtEl>
                                          <p:spTgt spid="40"/>
                                        </p:tgtEl>
                                      </p:cBhvr>
                                    </p:animEffect>
                                  </p:childTnLst>
                                </p:cTn>
                              </p:par>
                              <p:par>
                                <p:cTn id="114" presetID="10" presetClass="exit" presetSubtype="0" fill="hold" grpId="1" nodeType="withEffect">
                                  <p:stCondLst>
                                    <p:cond delay="0"/>
                                  </p:stCondLst>
                                  <p:childTnLst>
                                    <p:animEffect transition="out" filter="fade">
                                      <p:cBhvr>
                                        <p:cTn id="115" dur="500"/>
                                        <p:tgtEl>
                                          <p:spTgt spid="50"/>
                                        </p:tgtEl>
                                      </p:cBhvr>
                                    </p:animEffect>
                                    <p:set>
                                      <p:cBhvr>
                                        <p:cTn id="116" dur="1" fill="hold">
                                          <p:stCondLst>
                                            <p:cond delay="499"/>
                                          </p:stCondLst>
                                        </p:cTn>
                                        <p:tgtEl>
                                          <p:spTgt spid="50"/>
                                        </p:tgtEl>
                                        <p:attrNameLst>
                                          <p:attrName>style.visibility</p:attrName>
                                        </p:attrNameLst>
                                      </p:cBhvr>
                                      <p:to>
                                        <p:strVal val="hidden"/>
                                      </p:to>
                                    </p:set>
                                  </p:childTnLst>
                                </p:cTn>
                              </p:par>
                              <p:par>
                                <p:cTn id="117" presetID="10" presetClass="entr" presetSubtype="0" fill="hold" grpId="0" nodeType="withEffect">
                                  <p:stCondLst>
                                    <p:cond delay="0"/>
                                  </p:stCondLst>
                                  <p:childTnLst>
                                    <p:set>
                                      <p:cBhvr>
                                        <p:cTn id="118" dur="1" fill="hold">
                                          <p:stCondLst>
                                            <p:cond delay="0"/>
                                          </p:stCondLst>
                                        </p:cTn>
                                        <p:tgtEl>
                                          <p:spTgt spid="51"/>
                                        </p:tgtEl>
                                        <p:attrNameLst>
                                          <p:attrName>style.visibility</p:attrName>
                                        </p:attrNameLst>
                                      </p:cBhvr>
                                      <p:to>
                                        <p:strVal val="visible"/>
                                      </p:to>
                                    </p:set>
                                    <p:animEffect transition="in" filter="fade">
                                      <p:cBhvr>
                                        <p:cTn id="11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1" grpId="0" animBg="1"/>
      <p:bldP spid="21" grpId="1" animBg="1"/>
      <p:bldP spid="22" grpId="0"/>
      <p:bldP spid="22" grpId="1"/>
      <p:bldP spid="24" grpId="0" animBg="1"/>
      <p:bldP spid="25" grpId="0" animBg="1"/>
      <p:bldP spid="26" grpId="0" animBg="1"/>
      <p:bldP spid="27" grpId="0" animBg="1"/>
      <p:bldP spid="28" grpId="0"/>
      <p:bldP spid="33" grpId="0" animBg="1"/>
      <p:bldP spid="34" grpId="0" animBg="1"/>
      <p:bldP spid="36" grpId="0"/>
      <p:bldP spid="38" grpId="0" animBg="1"/>
      <p:bldP spid="39" grpId="0" animBg="1"/>
      <p:bldP spid="40" grpId="0" animBg="1"/>
      <p:bldP spid="43" grpId="0" animBg="1"/>
      <p:bldP spid="44" grpId="0" animBg="1"/>
      <p:bldP spid="45" grpId="0" animBg="1"/>
      <p:bldP spid="46" grpId="0" animBg="1"/>
      <p:bldP spid="47" grpId="0" animBg="1"/>
      <p:bldP spid="48" grpId="0" animBg="1"/>
      <p:bldP spid="49" grpId="0" animBg="1"/>
      <p:bldP spid="50" grpId="0" animBg="1"/>
      <p:bldP spid="50" grpId="1" animBg="1"/>
      <p:bldP spid="5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849086" y="2057400"/>
            <a:ext cx="5715000" cy="4419599"/>
          </a:xfrm>
          <a:prstGeom prst="roundRect">
            <a:avLst>
              <a:gd name="adj" fmla="val 11769"/>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7" name="Rounded Rectangle 46"/>
          <p:cNvSpPr/>
          <p:nvPr/>
        </p:nvSpPr>
        <p:spPr>
          <a:xfrm>
            <a:off x="1162446" y="2184701"/>
            <a:ext cx="935381" cy="3412538"/>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Rounded Rectangle 29"/>
          <p:cNvSpPr/>
          <p:nvPr/>
        </p:nvSpPr>
        <p:spPr>
          <a:xfrm>
            <a:off x="3191726" y="5592605"/>
            <a:ext cx="2975202" cy="726233"/>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sz="4400" smtClean="0"/>
              <a:t>Key Observation #2</a:t>
            </a:r>
            <a:endParaRPr lang="en-US" sz="4400"/>
          </a:p>
        </p:txBody>
      </p:sp>
      <p:sp>
        <p:nvSpPr>
          <p:cNvPr id="3" name="Content Placeholder 2"/>
          <p:cNvSpPr>
            <a:spLocks noGrp="1"/>
          </p:cNvSpPr>
          <p:nvPr>
            <p:ph idx="1"/>
          </p:nvPr>
        </p:nvSpPr>
        <p:spPr>
          <a:xfrm>
            <a:off x="304800" y="914400"/>
            <a:ext cx="8534400" cy="5441950"/>
          </a:xfrm>
        </p:spPr>
        <p:txBody>
          <a:bodyPr/>
          <a:lstStyle/>
          <a:p>
            <a:pPr marL="0" indent="0">
              <a:lnSpc>
                <a:spcPct val="70000"/>
              </a:lnSpc>
              <a:buNone/>
            </a:pPr>
            <a:r>
              <a:rPr lang="en-US" sz="4000" smtClean="0">
                <a:solidFill>
                  <a:schemeClr val="tx2"/>
                </a:solidFill>
              </a:rPr>
              <a:t>Each subarray is mostly independent… </a:t>
            </a:r>
          </a:p>
          <a:p>
            <a:pPr marL="855663" lvl="1" indent="-398463">
              <a:lnSpc>
                <a:spcPct val="70000"/>
              </a:lnSpc>
            </a:pPr>
            <a:r>
              <a:rPr lang="en-US" sz="3200" smtClean="0"/>
              <a:t>except occasionally sharing </a:t>
            </a:r>
            <a:r>
              <a:rPr lang="en-US" sz="3200" b="1" i="1" smtClean="0">
                <a:solidFill>
                  <a:srgbClr val="FF0000"/>
                </a:solidFill>
              </a:rPr>
              <a:t>global structures</a:t>
            </a:r>
            <a:endParaRPr lang="en-US" sz="3200" b="1" i="1">
              <a:solidFill>
                <a:srgbClr val="FF0000"/>
              </a:solidFill>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78</a:t>
            </a:fld>
            <a:endParaRPr lang="en-US">
              <a:solidFill>
                <a:prstClr val="black"/>
              </a:solidFill>
              <a:latin typeface="Calibri"/>
            </a:endParaRPr>
          </a:p>
        </p:txBody>
      </p:sp>
      <p:sp>
        <p:nvSpPr>
          <p:cNvPr id="5" name="row-buffer"/>
          <p:cNvSpPr/>
          <p:nvPr/>
        </p:nvSpPr>
        <p:spPr>
          <a:xfrm>
            <a:off x="3363686" y="5727123"/>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10" name="decoder"/>
          <p:cNvSpPr/>
          <p:nvPr/>
        </p:nvSpPr>
        <p:spPr>
          <a:xfrm rot="16200000">
            <a:off x="2513307" y="2613740"/>
            <a:ext cx="8006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1" name="decoder"/>
          <p:cNvSpPr/>
          <p:nvPr/>
        </p:nvSpPr>
        <p:spPr>
          <a:xfrm rot="16200000">
            <a:off x="113490" y="3629029"/>
            <a:ext cx="3033295" cy="5238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prstClr val="white"/>
                </a:solidFill>
                <a:latin typeface="Calibri"/>
              </a:rPr>
              <a:t>Global Decoder</a:t>
            </a:r>
            <a:endParaRPr lang="en-US" sz="3200">
              <a:solidFill>
                <a:prstClr val="white"/>
              </a:solidFill>
              <a:latin typeface="Calibri"/>
            </a:endParaRPr>
          </a:p>
        </p:txBody>
      </p:sp>
      <p:sp>
        <p:nvSpPr>
          <p:cNvPr id="19" name="decoder"/>
          <p:cNvSpPr/>
          <p:nvPr/>
        </p:nvSpPr>
        <p:spPr>
          <a:xfrm rot="16200000">
            <a:off x="2505257" y="4678999"/>
            <a:ext cx="8167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23" name="Straight Connector 22"/>
          <p:cNvCxnSpPr/>
          <p:nvPr/>
        </p:nvCxnSpPr>
        <p:spPr>
          <a:xfrm>
            <a:off x="2358795" y="2355273"/>
            <a:ext cx="0" cy="30523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2"/>
          </p:cNvCxnSpPr>
          <p:nvPr/>
        </p:nvCxnSpPr>
        <p:spPr>
          <a:xfrm>
            <a:off x="1892079" y="3890970"/>
            <a:ext cx="4667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0" idx="0"/>
          </p:cNvCxnSpPr>
          <p:nvPr/>
        </p:nvCxnSpPr>
        <p:spPr>
          <a:xfrm>
            <a:off x="2358795" y="2784169"/>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9" idx="0"/>
          </p:cNvCxnSpPr>
          <p:nvPr/>
        </p:nvCxnSpPr>
        <p:spPr>
          <a:xfrm>
            <a:off x="2358795" y="4849428"/>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19200" y="5727123"/>
            <a:ext cx="1811111" cy="457199"/>
          </a:xfrm>
          <a:prstGeom prst="rect">
            <a:avLst/>
          </a:prstGeom>
          <a:noFill/>
        </p:spPr>
        <p:txBody>
          <a:bodyPr wrap="square" rtlCol="0" anchor="ctr">
            <a:noAutofit/>
          </a:bodyPr>
          <a:lstStyle/>
          <a:p>
            <a:r>
              <a:rPr lang="en-US" sz="4800" b="1" i="1" smtClean="0">
                <a:solidFill>
                  <a:prstClr val="black"/>
                </a:solidFill>
                <a:latin typeface="Calibri"/>
              </a:rPr>
              <a:t>Bank</a:t>
            </a:r>
            <a:endParaRPr lang="en-US" sz="4400" b="1" i="1">
              <a:solidFill>
                <a:prstClr val="black"/>
              </a:solidFill>
              <a:latin typeface="Calibri"/>
            </a:endParaRPr>
          </a:p>
        </p:txBody>
      </p:sp>
      <p:cxnSp>
        <p:nvCxnSpPr>
          <p:cNvPr id="31" name="Curved Connector 30"/>
          <p:cNvCxnSpPr>
            <a:stCxn id="30" idx="3"/>
          </p:cNvCxnSpPr>
          <p:nvPr/>
        </p:nvCxnSpPr>
        <p:spPr>
          <a:xfrm flipV="1">
            <a:off x="6166928" y="1915727"/>
            <a:ext cx="1376872" cy="4039995"/>
          </a:xfrm>
          <a:prstGeom prst="curvedConnector2">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p:nvPr/>
        </p:nvCxnSpPr>
        <p:spPr>
          <a:xfrm flipV="1">
            <a:off x="2097827" y="1915727"/>
            <a:ext cx="4912573" cy="1665674"/>
          </a:xfrm>
          <a:prstGeom prst="curvedConnector3">
            <a:avLst>
              <a:gd name="adj1" fmla="val 100142"/>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bankblank"/>
          <p:cNvSpPr/>
          <p:nvPr/>
        </p:nvSpPr>
        <p:spPr>
          <a:xfrm>
            <a:off x="3363118" y="2366555"/>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5" name="smallrow"/>
          <p:cNvSpPr/>
          <p:nvPr/>
        </p:nvSpPr>
        <p:spPr>
          <a:xfrm>
            <a:off x="3363118" y="2362200"/>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6" name="smallrow"/>
          <p:cNvSpPr/>
          <p:nvPr/>
        </p:nvSpPr>
        <p:spPr>
          <a:xfrm>
            <a:off x="3363118" y="2482048"/>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7" name="smallrow"/>
          <p:cNvSpPr/>
          <p:nvPr/>
        </p:nvSpPr>
        <p:spPr>
          <a:xfrm>
            <a:off x="3363118" y="2601896"/>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8" name="row-buffer"/>
          <p:cNvSpPr/>
          <p:nvPr/>
        </p:nvSpPr>
        <p:spPr>
          <a:xfrm>
            <a:off x="3363118" y="2721744"/>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9" name="bankblank"/>
          <p:cNvSpPr/>
          <p:nvPr/>
        </p:nvSpPr>
        <p:spPr>
          <a:xfrm>
            <a:off x="3363118" y="4445411"/>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0" name="smallrow"/>
          <p:cNvSpPr/>
          <p:nvPr/>
        </p:nvSpPr>
        <p:spPr>
          <a:xfrm>
            <a:off x="3363118" y="4441056"/>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1" name="smallrow"/>
          <p:cNvSpPr/>
          <p:nvPr/>
        </p:nvSpPr>
        <p:spPr>
          <a:xfrm>
            <a:off x="3363118" y="4560904"/>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2" name="smallrow"/>
          <p:cNvSpPr/>
          <p:nvPr/>
        </p:nvSpPr>
        <p:spPr>
          <a:xfrm>
            <a:off x="3363118" y="4680752"/>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row-buffer"/>
          <p:cNvSpPr/>
          <p:nvPr/>
        </p:nvSpPr>
        <p:spPr>
          <a:xfrm>
            <a:off x="3363118" y="4800600"/>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44" name="subarray"/>
          <p:cNvSpPr/>
          <p:nvPr/>
        </p:nvSpPr>
        <p:spPr>
          <a:xfrm>
            <a:off x="3363118" y="4445411"/>
            <a:ext cx="2631282" cy="812389"/>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1</a:t>
            </a:r>
            <a:endParaRPr lang="en-US" sz="4000" b="1" baseline="-25000">
              <a:solidFill>
                <a:prstClr val="white"/>
              </a:solidFill>
              <a:latin typeface="Calibri"/>
            </a:endParaRPr>
          </a:p>
        </p:txBody>
      </p:sp>
      <p:sp>
        <p:nvSpPr>
          <p:cNvPr id="45" name="subarray"/>
          <p:cNvSpPr/>
          <p:nvPr/>
        </p:nvSpPr>
        <p:spPr>
          <a:xfrm>
            <a:off x="3363686" y="2355273"/>
            <a:ext cx="2631282" cy="816744"/>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64</a:t>
            </a:r>
            <a:endParaRPr lang="en-US" sz="4000" b="1" baseline="-25000">
              <a:solidFill>
                <a:prstClr val="white"/>
              </a:solidFill>
              <a:latin typeface="Calibri"/>
            </a:endParaRPr>
          </a:p>
        </p:txBody>
      </p:sp>
      <p:sp>
        <p:nvSpPr>
          <p:cNvPr id="51" name="TextBox 50"/>
          <p:cNvSpPr txBox="1"/>
          <p:nvPr/>
        </p:nvSpPr>
        <p:spPr>
          <a:xfrm rot="16200000">
            <a:off x="3966747" y="3535357"/>
            <a:ext cx="1266467" cy="553639"/>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spTree>
    <p:extLst>
      <p:ext uri="{BB962C8B-B14F-4D97-AF65-F5344CB8AC3E}">
        <p14:creationId xmlns:p14="http://schemas.microsoft.com/office/powerpoint/2010/main" val="2436997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5"/>
                                        </p:tgtEl>
                                      </p:cBhvr>
                                    </p:animEffect>
                                    <p:set>
                                      <p:cBhvr>
                                        <p:cTn id="17" dur="1" fill="hold">
                                          <p:stCondLst>
                                            <p:cond delay="499"/>
                                          </p:stCondLst>
                                        </p:cTn>
                                        <p:tgtEl>
                                          <p:spTgt spid="45"/>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44"/>
                                        </p:tgtEl>
                                      </p:cBhvr>
                                    </p:animEffect>
                                    <p:set>
                                      <p:cBhvr>
                                        <p:cTn id="20" dur="1" fill="hold">
                                          <p:stCondLst>
                                            <p:cond delay="499"/>
                                          </p:stCondLst>
                                        </p:cTn>
                                        <p:tgtEl>
                                          <p:spTgt spid="4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0" grpId="0" animBg="1"/>
      <p:bldP spid="10" grpId="0" animBg="1"/>
      <p:bldP spid="11" grpId="0" animBg="1"/>
      <p:bldP spid="19" grpId="0" animBg="1"/>
      <p:bldP spid="44" grpId="0" animBg="1"/>
      <p:bldP spid="4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1752600" y="1536121"/>
            <a:ext cx="5715000" cy="4419599"/>
          </a:xfrm>
          <a:prstGeom prst="roundRect">
            <a:avLst>
              <a:gd name="adj" fmla="val 11769"/>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7" name="Rounded Rectangle 46"/>
          <p:cNvSpPr/>
          <p:nvPr/>
        </p:nvSpPr>
        <p:spPr>
          <a:xfrm>
            <a:off x="2065960" y="1663422"/>
            <a:ext cx="935381" cy="3412538"/>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Rounded Rectangle 29"/>
          <p:cNvSpPr/>
          <p:nvPr/>
        </p:nvSpPr>
        <p:spPr>
          <a:xfrm>
            <a:off x="4095240" y="5071326"/>
            <a:ext cx="2975202" cy="726233"/>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sz="4400"/>
              <a:t>Key Idea: Reduce Sharing of Globals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79</a:t>
            </a:fld>
            <a:endParaRPr lang="en-US">
              <a:solidFill>
                <a:prstClr val="black"/>
              </a:solidFill>
              <a:latin typeface="Calibri"/>
            </a:endParaRPr>
          </a:p>
        </p:txBody>
      </p:sp>
      <p:sp>
        <p:nvSpPr>
          <p:cNvPr id="5" name="row-buffer"/>
          <p:cNvSpPr/>
          <p:nvPr/>
        </p:nvSpPr>
        <p:spPr>
          <a:xfrm>
            <a:off x="4267200" y="5205844"/>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10" name="decoder"/>
          <p:cNvSpPr/>
          <p:nvPr/>
        </p:nvSpPr>
        <p:spPr>
          <a:xfrm rot="16200000">
            <a:off x="3416821" y="2092461"/>
            <a:ext cx="8006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1" name="decoder"/>
          <p:cNvSpPr/>
          <p:nvPr/>
        </p:nvSpPr>
        <p:spPr>
          <a:xfrm rot="16200000">
            <a:off x="1017004" y="3107750"/>
            <a:ext cx="3033295" cy="5238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prstClr val="white"/>
                </a:solidFill>
                <a:latin typeface="Calibri"/>
              </a:rPr>
              <a:t>Global Decoder</a:t>
            </a:r>
            <a:endParaRPr lang="en-US" sz="3200">
              <a:solidFill>
                <a:prstClr val="white"/>
              </a:solidFill>
              <a:latin typeface="Calibri"/>
            </a:endParaRPr>
          </a:p>
        </p:txBody>
      </p:sp>
      <p:sp>
        <p:nvSpPr>
          <p:cNvPr id="19" name="decoder"/>
          <p:cNvSpPr/>
          <p:nvPr/>
        </p:nvSpPr>
        <p:spPr>
          <a:xfrm rot="16200000">
            <a:off x="3408771" y="4157720"/>
            <a:ext cx="8167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23" name="Straight Connector 22"/>
          <p:cNvCxnSpPr/>
          <p:nvPr/>
        </p:nvCxnSpPr>
        <p:spPr>
          <a:xfrm>
            <a:off x="3262309" y="1833994"/>
            <a:ext cx="0" cy="30523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2"/>
          </p:cNvCxnSpPr>
          <p:nvPr/>
        </p:nvCxnSpPr>
        <p:spPr>
          <a:xfrm>
            <a:off x="2795593" y="3369691"/>
            <a:ext cx="4667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0" idx="0"/>
          </p:cNvCxnSpPr>
          <p:nvPr/>
        </p:nvCxnSpPr>
        <p:spPr>
          <a:xfrm>
            <a:off x="3262309" y="2262890"/>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9" idx="0"/>
          </p:cNvCxnSpPr>
          <p:nvPr/>
        </p:nvCxnSpPr>
        <p:spPr>
          <a:xfrm>
            <a:off x="3262309" y="4328149"/>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122714" y="5205844"/>
            <a:ext cx="1811111" cy="457199"/>
          </a:xfrm>
          <a:prstGeom prst="rect">
            <a:avLst/>
          </a:prstGeom>
          <a:noFill/>
        </p:spPr>
        <p:txBody>
          <a:bodyPr wrap="square" rtlCol="0" anchor="ctr">
            <a:noAutofit/>
          </a:bodyPr>
          <a:lstStyle/>
          <a:p>
            <a:r>
              <a:rPr lang="en-US" sz="4800" b="1" i="1" smtClean="0">
                <a:solidFill>
                  <a:prstClr val="black"/>
                </a:solidFill>
                <a:latin typeface="Calibri"/>
              </a:rPr>
              <a:t>Bank</a:t>
            </a:r>
            <a:endParaRPr lang="en-US" sz="4400" b="1" i="1">
              <a:solidFill>
                <a:prstClr val="black"/>
              </a:solidFill>
              <a:latin typeface="Calibri"/>
            </a:endParaRPr>
          </a:p>
        </p:txBody>
      </p:sp>
      <p:sp>
        <p:nvSpPr>
          <p:cNvPr id="34" name="bankblank"/>
          <p:cNvSpPr/>
          <p:nvPr/>
        </p:nvSpPr>
        <p:spPr>
          <a:xfrm>
            <a:off x="4266632" y="1845276"/>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5" name="smallrow"/>
          <p:cNvSpPr/>
          <p:nvPr/>
        </p:nvSpPr>
        <p:spPr>
          <a:xfrm>
            <a:off x="4266632" y="1840921"/>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6" name="smallrow"/>
          <p:cNvSpPr/>
          <p:nvPr/>
        </p:nvSpPr>
        <p:spPr>
          <a:xfrm>
            <a:off x="4266632" y="1960769"/>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7" name="smallrow"/>
          <p:cNvSpPr/>
          <p:nvPr/>
        </p:nvSpPr>
        <p:spPr>
          <a:xfrm>
            <a:off x="4266632" y="2080617"/>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8" name="row-buffer"/>
          <p:cNvSpPr/>
          <p:nvPr/>
        </p:nvSpPr>
        <p:spPr>
          <a:xfrm>
            <a:off x="4266632" y="2200465"/>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9" name="bankblank"/>
          <p:cNvSpPr/>
          <p:nvPr/>
        </p:nvSpPr>
        <p:spPr>
          <a:xfrm>
            <a:off x="4266632" y="3924132"/>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0" name="smallrow"/>
          <p:cNvSpPr/>
          <p:nvPr/>
        </p:nvSpPr>
        <p:spPr>
          <a:xfrm>
            <a:off x="4266632" y="3919777"/>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1" name="smallrow"/>
          <p:cNvSpPr/>
          <p:nvPr/>
        </p:nvSpPr>
        <p:spPr>
          <a:xfrm>
            <a:off x="4266632" y="4039625"/>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2" name="smallrow"/>
          <p:cNvSpPr/>
          <p:nvPr/>
        </p:nvSpPr>
        <p:spPr>
          <a:xfrm>
            <a:off x="4266632" y="4159473"/>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row-buffer"/>
          <p:cNvSpPr/>
          <p:nvPr/>
        </p:nvSpPr>
        <p:spPr>
          <a:xfrm>
            <a:off x="4266632" y="4279321"/>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51" name="TextBox 50"/>
          <p:cNvSpPr txBox="1"/>
          <p:nvPr/>
        </p:nvSpPr>
        <p:spPr>
          <a:xfrm rot="16200000">
            <a:off x="4870261" y="3014078"/>
            <a:ext cx="1266467" cy="553639"/>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cxnSp>
        <p:nvCxnSpPr>
          <p:cNvPr id="33" name="Curved Connector 32"/>
          <p:cNvCxnSpPr>
            <a:stCxn id="47" idx="1"/>
            <a:endCxn id="46" idx="1"/>
          </p:cNvCxnSpPr>
          <p:nvPr/>
        </p:nvCxnSpPr>
        <p:spPr>
          <a:xfrm rot="10800000">
            <a:off x="838200" y="1161367"/>
            <a:ext cx="1227760" cy="2208325"/>
          </a:xfrm>
          <a:prstGeom prst="curvedConnector3">
            <a:avLst>
              <a:gd name="adj1" fmla="val 135482"/>
            </a:avLst>
          </a:prstGeom>
          <a:ln w="571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38200" y="838200"/>
            <a:ext cx="7391401" cy="646331"/>
          </a:xfrm>
          <a:prstGeom prst="rect">
            <a:avLst/>
          </a:prstGeom>
          <a:noFill/>
        </p:spPr>
        <p:txBody>
          <a:bodyPr wrap="square" rtlCol="0">
            <a:spAutoFit/>
          </a:bodyPr>
          <a:lstStyle/>
          <a:p>
            <a:pPr>
              <a:lnSpc>
                <a:spcPct val="90000"/>
              </a:lnSpc>
            </a:pPr>
            <a:r>
              <a:rPr lang="en-US" sz="4000">
                <a:solidFill>
                  <a:srgbClr val="1F497D"/>
                </a:solidFill>
                <a:latin typeface="Calibri"/>
              </a:rPr>
              <a:t>1</a:t>
            </a:r>
            <a:r>
              <a:rPr lang="en-US" sz="4000" smtClean="0">
                <a:solidFill>
                  <a:srgbClr val="1F497D"/>
                </a:solidFill>
                <a:latin typeface="Calibri"/>
              </a:rPr>
              <a:t>. Parallel access to subarrays</a:t>
            </a:r>
            <a:endParaRPr lang="en-US" sz="4000">
              <a:solidFill>
                <a:srgbClr val="1F497D"/>
              </a:solidFill>
              <a:latin typeface="Calibri"/>
            </a:endParaRPr>
          </a:p>
        </p:txBody>
      </p:sp>
      <p:cxnSp>
        <p:nvCxnSpPr>
          <p:cNvPr id="49" name="Curved Connector 48"/>
          <p:cNvCxnSpPr>
            <a:stCxn id="30" idx="1"/>
            <a:endCxn id="50" idx="1"/>
          </p:cNvCxnSpPr>
          <p:nvPr/>
        </p:nvCxnSpPr>
        <p:spPr>
          <a:xfrm rot="10800000" flipV="1">
            <a:off x="914400" y="5434443"/>
            <a:ext cx="3180841" cy="849572"/>
          </a:xfrm>
          <a:prstGeom prst="curvedConnector3">
            <a:avLst>
              <a:gd name="adj1" fmla="val 107187"/>
            </a:avLst>
          </a:prstGeom>
          <a:ln w="571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14399" y="5955720"/>
            <a:ext cx="7772401" cy="656590"/>
          </a:xfrm>
          <a:prstGeom prst="rect">
            <a:avLst/>
          </a:prstGeom>
          <a:noFill/>
        </p:spPr>
        <p:txBody>
          <a:bodyPr wrap="square" rtlCol="0">
            <a:spAutoFit/>
          </a:bodyPr>
          <a:lstStyle/>
          <a:p>
            <a:pPr>
              <a:lnSpc>
                <a:spcPct val="90000"/>
              </a:lnSpc>
            </a:pPr>
            <a:r>
              <a:rPr lang="en-US" sz="4000" dirty="0" smtClean="0">
                <a:solidFill>
                  <a:srgbClr val="1F497D"/>
                </a:solidFill>
                <a:latin typeface="Calibri"/>
              </a:rPr>
              <a:t>2. Utilize multiple local row-buffers</a:t>
            </a:r>
            <a:endParaRPr lang="en-US" sz="4000" dirty="0">
              <a:solidFill>
                <a:srgbClr val="1F497D"/>
              </a:solidFill>
              <a:latin typeface="Calibri"/>
            </a:endParaRPr>
          </a:p>
        </p:txBody>
      </p:sp>
    </p:spTree>
    <p:extLst>
      <p:ext uri="{BB962C8B-B14F-4D97-AF65-F5344CB8AC3E}">
        <p14:creationId xmlns:p14="http://schemas.microsoft.com/office/powerpoint/2010/main" val="21645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latin typeface="Garamond" charset="0"/>
                <a:ea typeface="ＭＳ Ｐゴシック" charset="0"/>
                <a:cs typeface="ＭＳ Ｐゴシック" charset="0"/>
              </a:rPr>
              <a:t>Major Trends Affecting Main Memory (II)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r>
              <a:rPr lang="en-US" dirty="0">
                <a:solidFill>
                  <a:srgbClr val="FF0000"/>
                </a:solidFill>
                <a:latin typeface="Tahoma" charset="0"/>
                <a:ea typeface="ＭＳ Ｐゴシック" charset="0"/>
              </a:rPr>
              <a:t>Multi-core</a:t>
            </a:r>
            <a:r>
              <a:rPr lang="en-US" dirty="0">
                <a:latin typeface="Tahoma" charset="0"/>
                <a:ea typeface="ＭＳ Ｐゴシック" charset="0"/>
              </a:rPr>
              <a:t>: increasing number of cores</a:t>
            </a:r>
          </a:p>
          <a:p>
            <a:pPr lvl="1"/>
            <a:r>
              <a:rPr lang="en-US" dirty="0">
                <a:solidFill>
                  <a:srgbClr val="FF0000"/>
                </a:solidFill>
                <a:latin typeface="Tahoma" charset="0"/>
                <a:ea typeface="ＭＳ Ｐゴシック" charset="0"/>
              </a:rPr>
              <a:t>Data-intensive applications</a:t>
            </a:r>
            <a:r>
              <a:rPr lang="en-US" dirty="0">
                <a:latin typeface="Tahoma" charset="0"/>
                <a:ea typeface="ＭＳ Ｐゴシック" charset="0"/>
              </a:rPr>
              <a:t>: increasing demand/hunger for data</a:t>
            </a:r>
          </a:p>
          <a:p>
            <a:pPr lvl="1"/>
            <a:r>
              <a:rPr lang="en-US" dirty="0">
                <a:solidFill>
                  <a:srgbClr val="FF0000"/>
                </a:solidFill>
                <a:latin typeface="Tahoma" charset="0"/>
                <a:ea typeface="ＭＳ Ｐゴシック" charset="0"/>
              </a:rPr>
              <a:t>Consolidation</a:t>
            </a:r>
            <a:r>
              <a:rPr lang="en-US" dirty="0">
                <a:latin typeface="Tahoma" charset="0"/>
                <a:ea typeface="ＭＳ Ｐゴシック" charset="0"/>
              </a:rPr>
              <a:t>: </a:t>
            </a:r>
            <a:r>
              <a:rPr lang="en-US" dirty="0" smtClean="0">
                <a:latin typeface="Tahoma" charset="0"/>
                <a:ea typeface="ＭＳ Ｐゴシック" charset="0"/>
              </a:rPr>
              <a:t>cloud </a:t>
            </a:r>
            <a:r>
              <a:rPr lang="en-US" dirty="0">
                <a:latin typeface="Tahoma" charset="0"/>
                <a:ea typeface="ＭＳ Ｐゴシック" charset="0"/>
              </a:rPr>
              <a:t>computing, GPUs, mobile</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66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E096BAB-925E-464D-8476-CD2FB2182577}" type="slidenum">
              <a:rPr lang="en-US" sz="1600">
                <a:solidFill>
                  <a:srgbClr val="000000"/>
                </a:solidFill>
                <a:latin typeface="Garamond" charset="0"/>
              </a:rPr>
              <a:pPr eaLnBrk="1" hangingPunct="1"/>
              <a:t>8</a:t>
            </a:fld>
            <a:endParaRPr lang="en-US" sz="1600" dirty="0">
              <a:solidFill>
                <a:srgbClr val="000000"/>
              </a:solidFill>
              <a:latin typeface="Garamond" charset="0"/>
            </a:endParaRPr>
          </a:p>
        </p:txBody>
      </p:sp>
    </p:spTree>
    <p:extLst>
      <p:ext uri="{BB962C8B-B14F-4D97-AF65-F5344CB8AC3E}">
        <p14:creationId xmlns:p14="http://schemas.microsoft.com/office/powerpoint/2010/main" val="1742173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624483" y="1143000"/>
            <a:ext cx="3724275" cy="5213350"/>
          </a:xfrm>
          <a:prstGeom prst="roundRect">
            <a:avLst>
              <a:gd name="adj" fmla="val 11769"/>
            </a:avLst>
          </a:prstGeom>
          <a:solidFill>
            <a:schemeClr val="bg1"/>
          </a:solid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sz="4400" smtClean="0"/>
              <a:t>Overview of Our Mechanism</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80</a:t>
            </a:fld>
            <a:endParaRPr lang="en-US">
              <a:solidFill>
                <a:prstClr val="black"/>
              </a:solidFill>
              <a:latin typeface="Calibri"/>
            </a:endParaRPr>
          </a:p>
        </p:txBody>
      </p:sp>
      <p:sp>
        <p:nvSpPr>
          <p:cNvPr id="9" name="TextBox 8"/>
          <p:cNvSpPr txBox="1"/>
          <p:nvPr/>
        </p:nvSpPr>
        <p:spPr>
          <a:xfrm rot="16200000">
            <a:off x="1963619" y="3034479"/>
            <a:ext cx="1046005" cy="553639"/>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sp>
        <p:nvSpPr>
          <p:cNvPr id="22" name="row-buffer"/>
          <p:cNvSpPr/>
          <p:nvPr/>
        </p:nvSpPr>
        <p:spPr>
          <a:xfrm>
            <a:off x="1170980" y="1873895"/>
            <a:ext cx="2631282" cy="457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23" name="row-buffer"/>
          <p:cNvSpPr/>
          <p:nvPr/>
        </p:nvSpPr>
        <p:spPr>
          <a:xfrm>
            <a:off x="1169425" y="1416695"/>
            <a:ext cx="2631282" cy="457200"/>
          </a:xfrm>
          <a:prstGeom prst="rect">
            <a:avLst/>
          </a:prstGeom>
          <a:solidFill>
            <a:srgbClr val="0070C0">
              <a:alpha val="75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25" name="row-buffer"/>
          <p:cNvSpPr/>
          <p:nvPr/>
        </p:nvSpPr>
        <p:spPr>
          <a:xfrm>
            <a:off x="1170980" y="4291501"/>
            <a:ext cx="2631282" cy="457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27" name="row-buffer"/>
          <p:cNvSpPr/>
          <p:nvPr/>
        </p:nvSpPr>
        <p:spPr>
          <a:xfrm>
            <a:off x="1169425" y="3834301"/>
            <a:ext cx="2631282" cy="457200"/>
          </a:xfrm>
          <a:prstGeom prst="rect">
            <a:avLst/>
          </a:prstGeom>
          <a:solidFill>
            <a:srgbClr val="FFC000">
              <a:alpha val="75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31" name="moverow0"/>
          <p:cNvSpPr/>
          <p:nvPr/>
        </p:nvSpPr>
        <p:spPr>
          <a:xfrm>
            <a:off x="1170980" y="1416695"/>
            <a:ext cx="2631282" cy="457200"/>
          </a:xfrm>
          <a:prstGeom prst="rect">
            <a:avLst/>
          </a:prstGeom>
          <a:solidFill>
            <a:srgbClr val="0070C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15" name="bankblank"/>
          <p:cNvSpPr/>
          <p:nvPr/>
        </p:nvSpPr>
        <p:spPr>
          <a:xfrm>
            <a:off x="1170980" y="1416696"/>
            <a:ext cx="2631282" cy="914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2" name="moverow1"/>
          <p:cNvSpPr/>
          <p:nvPr/>
        </p:nvSpPr>
        <p:spPr>
          <a:xfrm>
            <a:off x="1170980" y="3834301"/>
            <a:ext cx="2631282" cy="457200"/>
          </a:xfrm>
          <a:prstGeom prst="rect">
            <a:avLst/>
          </a:prstGeom>
          <a:solidFill>
            <a:srgbClr val="FFC00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26" name="bankblank"/>
          <p:cNvSpPr/>
          <p:nvPr/>
        </p:nvSpPr>
        <p:spPr>
          <a:xfrm>
            <a:off x="1170980" y="3834302"/>
            <a:ext cx="2631282" cy="914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3" name="req1"/>
          <p:cNvSpPr/>
          <p:nvPr/>
        </p:nvSpPr>
        <p:spPr>
          <a:xfrm>
            <a:off x="5918200" y="3078959"/>
            <a:ext cx="762000" cy="457199"/>
          </a:xfrm>
          <a:prstGeom prst="roundRect">
            <a:avLst/>
          </a:prstGeom>
          <a:solidFill>
            <a:srgbClr val="FFC00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black">
                    <a:lumMod val="95000"/>
                    <a:lumOff val="5000"/>
                  </a:prstClr>
                </a:solidFill>
                <a:latin typeface="Calibri"/>
              </a:rPr>
              <a:t>Req</a:t>
            </a:r>
            <a:endParaRPr lang="en-US" sz="3200">
              <a:solidFill>
                <a:prstClr val="black">
                  <a:lumMod val="95000"/>
                  <a:lumOff val="5000"/>
                </a:prstClr>
              </a:solidFill>
              <a:latin typeface="Calibri"/>
            </a:endParaRPr>
          </a:p>
        </p:txBody>
      </p:sp>
      <p:sp>
        <p:nvSpPr>
          <p:cNvPr id="34" name="req0"/>
          <p:cNvSpPr/>
          <p:nvPr/>
        </p:nvSpPr>
        <p:spPr>
          <a:xfrm>
            <a:off x="4953000" y="3078959"/>
            <a:ext cx="762000" cy="457199"/>
          </a:xfrm>
          <a:prstGeom prst="roundRect">
            <a:avLst/>
          </a:prstGeom>
          <a:solidFill>
            <a:srgbClr val="0070C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white"/>
                </a:solidFill>
                <a:latin typeface="Calibri"/>
              </a:rPr>
              <a:t>Req</a:t>
            </a:r>
            <a:endParaRPr lang="en-US" sz="3200">
              <a:solidFill>
                <a:prstClr val="white"/>
              </a:solidFill>
              <a:latin typeface="Calibri"/>
            </a:endParaRPr>
          </a:p>
        </p:txBody>
      </p:sp>
      <p:sp>
        <p:nvSpPr>
          <p:cNvPr id="5" name="row-buffer"/>
          <p:cNvSpPr/>
          <p:nvPr/>
        </p:nvSpPr>
        <p:spPr>
          <a:xfrm>
            <a:off x="1169425" y="5562600"/>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24" name="row-buffer"/>
          <p:cNvSpPr/>
          <p:nvPr/>
        </p:nvSpPr>
        <p:spPr>
          <a:xfrm>
            <a:off x="1170980" y="4748701"/>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6" name="req2"/>
          <p:cNvSpPr/>
          <p:nvPr/>
        </p:nvSpPr>
        <p:spPr>
          <a:xfrm>
            <a:off x="6883400" y="3078959"/>
            <a:ext cx="762000" cy="457199"/>
          </a:xfrm>
          <a:prstGeom prst="roundRect">
            <a:avLst/>
          </a:prstGeom>
          <a:solidFill>
            <a:srgbClr val="0070C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white"/>
                </a:solidFill>
                <a:latin typeface="Calibri"/>
              </a:rPr>
              <a:t>Req</a:t>
            </a:r>
            <a:endParaRPr lang="en-US" sz="3200">
              <a:solidFill>
                <a:prstClr val="white"/>
              </a:solidFill>
              <a:latin typeface="Calibri"/>
            </a:endParaRPr>
          </a:p>
        </p:txBody>
      </p:sp>
      <p:sp>
        <p:nvSpPr>
          <p:cNvPr id="64" name="filler"/>
          <p:cNvSpPr/>
          <p:nvPr/>
        </p:nvSpPr>
        <p:spPr>
          <a:xfrm>
            <a:off x="2486620" y="1416696"/>
            <a:ext cx="1314087" cy="13636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19" name="row-buffer"/>
          <p:cNvSpPr/>
          <p:nvPr/>
        </p:nvSpPr>
        <p:spPr>
          <a:xfrm>
            <a:off x="1170980" y="2331095"/>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5" name="req3"/>
          <p:cNvSpPr/>
          <p:nvPr/>
        </p:nvSpPr>
        <p:spPr>
          <a:xfrm>
            <a:off x="7848600" y="3078959"/>
            <a:ext cx="762000" cy="457199"/>
          </a:xfrm>
          <a:prstGeom prst="roundRect">
            <a:avLst/>
          </a:prstGeom>
          <a:solidFill>
            <a:srgbClr val="FFC00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black">
                    <a:lumMod val="95000"/>
                    <a:lumOff val="5000"/>
                  </a:prstClr>
                </a:solidFill>
                <a:latin typeface="Calibri"/>
              </a:rPr>
              <a:t>Req</a:t>
            </a:r>
            <a:endParaRPr lang="en-US" sz="3200">
              <a:solidFill>
                <a:prstClr val="black">
                  <a:lumMod val="95000"/>
                  <a:lumOff val="5000"/>
                </a:prstClr>
              </a:solidFill>
              <a:latin typeface="Calibri"/>
            </a:endParaRPr>
          </a:p>
        </p:txBody>
      </p:sp>
      <p:sp>
        <p:nvSpPr>
          <p:cNvPr id="28" name="bankconflict"/>
          <p:cNvSpPr txBox="1"/>
          <p:nvPr/>
        </p:nvSpPr>
        <p:spPr>
          <a:xfrm>
            <a:off x="4572000" y="2331095"/>
            <a:ext cx="4419600" cy="2009030"/>
          </a:xfrm>
          <a:prstGeom prst="rect">
            <a:avLst/>
          </a:prstGeom>
          <a:noFill/>
        </p:spPr>
        <p:txBody>
          <a:bodyPr wrap="square" rtlCol="0" anchor="ctr">
            <a:noAutofit/>
          </a:bodyPr>
          <a:lstStyle/>
          <a:p>
            <a:r>
              <a:rPr lang="en-US" sz="4200" i="1" smtClean="0">
                <a:solidFill>
                  <a:srgbClr val="00B050"/>
                </a:solidFill>
                <a:latin typeface="Calibri"/>
              </a:rPr>
              <a:t>1. Parallelize</a:t>
            </a:r>
          </a:p>
          <a:p>
            <a:endParaRPr lang="en-US" sz="1200" i="1" smtClean="0">
              <a:solidFill>
                <a:srgbClr val="00B050"/>
              </a:solidFill>
              <a:latin typeface="Calibri"/>
            </a:endParaRPr>
          </a:p>
          <a:p>
            <a:pPr marL="512763" indent="-512763">
              <a:lnSpc>
                <a:spcPct val="80000"/>
              </a:lnSpc>
            </a:pPr>
            <a:r>
              <a:rPr lang="en-US" sz="4200" i="1" smtClean="0">
                <a:solidFill>
                  <a:srgbClr val="00B050"/>
                </a:solidFill>
                <a:latin typeface="Calibri"/>
              </a:rPr>
              <a:t>2. Utilize multiple local row-buffers</a:t>
            </a:r>
            <a:endParaRPr lang="en-US" sz="4200" i="1">
              <a:solidFill>
                <a:srgbClr val="00B050"/>
              </a:solidFill>
              <a:latin typeface="Calibri"/>
            </a:endParaRPr>
          </a:p>
        </p:txBody>
      </p:sp>
      <p:sp>
        <p:nvSpPr>
          <p:cNvPr id="30" name="subarray"/>
          <p:cNvSpPr/>
          <p:nvPr/>
        </p:nvSpPr>
        <p:spPr>
          <a:xfrm>
            <a:off x="1170980" y="1416696"/>
            <a:ext cx="2629727" cy="1363638"/>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prstClr val="white"/>
                </a:solidFill>
                <a:latin typeface="Calibri"/>
              </a:rPr>
              <a:t>Subarray</a:t>
            </a:r>
            <a:r>
              <a:rPr lang="en-US" sz="3600" baseline="-25000" smtClean="0">
                <a:solidFill>
                  <a:prstClr val="white"/>
                </a:solidFill>
                <a:latin typeface="Calibri"/>
              </a:rPr>
              <a:t>64</a:t>
            </a:r>
            <a:endParaRPr lang="en-US" sz="3600" baseline="-25000">
              <a:solidFill>
                <a:prstClr val="white"/>
              </a:solidFill>
              <a:latin typeface="Calibri"/>
            </a:endParaRPr>
          </a:p>
        </p:txBody>
      </p:sp>
      <p:sp>
        <p:nvSpPr>
          <p:cNvPr id="38" name="subarray"/>
          <p:cNvSpPr/>
          <p:nvPr/>
        </p:nvSpPr>
        <p:spPr>
          <a:xfrm>
            <a:off x="1170980" y="3834301"/>
            <a:ext cx="2629727" cy="13716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prstClr val="white"/>
                </a:solidFill>
                <a:latin typeface="Calibri"/>
              </a:rPr>
              <a:t>Subarray</a:t>
            </a:r>
            <a:r>
              <a:rPr lang="en-US" sz="3600" baseline="-25000" smtClean="0">
                <a:solidFill>
                  <a:prstClr val="white"/>
                </a:solidFill>
                <a:latin typeface="Calibri"/>
              </a:rPr>
              <a:t>1</a:t>
            </a:r>
            <a:endParaRPr lang="en-US" sz="3600" baseline="-25000">
              <a:solidFill>
                <a:prstClr val="white"/>
              </a:solidFill>
              <a:latin typeface="Calibri"/>
            </a:endParaRPr>
          </a:p>
        </p:txBody>
      </p:sp>
      <p:sp>
        <p:nvSpPr>
          <p:cNvPr id="37" name="bankconflict"/>
          <p:cNvSpPr txBox="1"/>
          <p:nvPr/>
        </p:nvSpPr>
        <p:spPr>
          <a:xfrm>
            <a:off x="4419600" y="3464040"/>
            <a:ext cx="4724400" cy="1641360"/>
          </a:xfrm>
          <a:prstGeom prst="rect">
            <a:avLst/>
          </a:prstGeom>
          <a:noFill/>
        </p:spPr>
        <p:txBody>
          <a:bodyPr wrap="square" rtlCol="0" anchor="ctr">
            <a:noAutofit/>
          </a:bodyPr>
          <a:lstStyle/>
          <a:p>
            <a:pPr algn="ctr">
              <a:lnSpc>
                <a:spcPct val="90000"/>
              </a:lnSpc>
            </a:pPr>
            <a:r>
              <a:rPr lang="en-US" sz="4400" i="1" smtClean="0">
                <a:solidFill>
                  <a:prstClr val="black"/>
                </a:solidFill>
                <a:latin typeface="Calibri"/>
              </a:rPr>
              <a:t>To same bank...</a:t>
            </a:r>
          </a:p>
          <a:p>
            <a:pPr algn="ctr">
              <a:lnSpc>
                <a:spcPct val="90000"/>
              </a:lnSpc>
            </a:pPr>
            <a:r>
              <a:rPr lang="en-US" sz="4400" i="1" smtClean="0">
                <a:solidFill>
                  <a:prstClr val="black"/>
                </a:solidFill>
                <a:latin typeface="Calibri"/>
              </a:rPr>
              <a:t>but diff. subarrays</a:t>
            </a:r>
            <a:endParaRPr lang="en-US" sz="4000" i="1">
              <a:solidFill>
                <a:prstClr val="black"/>
              </a:solidFill>
              <a:latin typeface="Calibri"/>
            </a:endParaRPr>
          </a:p>
        </p:txBody>
      </p:sp>
    </p:spTree>
    <p:extLst>
      <p:ext uri="{BB962C8B-B14F-4D97-AF65-F5344CB8AC3E}">
        <p14:creationId xmlns:p14="http://schemas.microsoft.com/office/powerpoint/2010/main" val="1693755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500"/>
                                        <p:tgtEl>
                                          <p:spTgt spid="3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
                                            <p:txEl>
                                              <p:pRg st="1" end="1"/>
                                            </p:txEl>
                                          </p:spTgt>
                                        </p:tgtEl>
                                        <p:attrNameLst>
                                          <p:attrName>style.visibility</p:attrName>
                                        </p:attrNameLst>
                                      </p:cBhvr>
                                      <p:to>
                                        <p:strVal val="visible"/>
                                      </p:to>
                                    </p:set>
                                    <p:animEffect transition="in" filter="fade">
                                      <p:cBhvr>
                                        <p:cTn id="10" dur="500"/>
                                        <p:tgtEl>
                                          <p:spTgt spid="3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xit" presetSubtype="0" fill="hold" grpId="0" nodeType="withEffect">
                                  <p:stCondLst>
                                    <p:cond delay="0"/>
                                  </p:stCondLst>
                                  <p:childTnLst>
                                    <p:animEffect transition="out" filter="fad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37">
                                            <p:txEl>
                                              <p:pRg st="0" end="0"/>
                                            </p:txEl>
                                          </p:spTgt>
                                        </p:tgtEl>
                                      </p:cBhvr>
                                    </p:animEffect>
                                    <p:set>
                                      <p:cBhvr>
                                        <p:cTn id="36" dur="1" fill="hold">
                                          <p:stCondLst>
                                            <p:cond delay="499"/>
                                          </p:stCondLst>
                                        </p:cTn>
                                        <p:tgtEl>
                                          <p:spTgt spid="37">
                                            <p:txEl>
                                              <p:pRg st="0" end="0"/>
                                            </p:txEl>
                                          </p:spTgt>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37">
                                            <p:txEl>
                                              <p:pRg st="1" end="1"/>
                                            </p:txEl>
                                          </p:spTgt>
                                        </p:tgtEl>
                                      </p:cBhvr>
                                    </p:animEffect>
                                    <p:set>
                                      <p:cBhvr>
                                        <p:cTn id="39" dur="1" fill="hold">
                                          <p:stCondLst>
                                            <p:cond delay="499"/>
                                          </p:stCondLst>
                                        </p:cTn>
                                        <p:tgtEl>
                                          <p:spTgt spid="37">
                                            <p:txEl>
                                              <p:pRg st="1" end="1"/>
                                            </p:txEl>
                                          </p:spTgt>
                                        </p:tgtEl>
                                        <p:attrNameLst>
                                          <p:attrName>style.visibility</p:attrName>
                                        </p:attrNameLst>
                                      </p:cBhvr>
                                      <p:to>
                                        <p:strVal val="hidden"/>
                                      </p:to>
                                    </p:set>
                                  </p:childTnLst>
                                </p:cTn>
                              </p:par>
                            </p:childTnLst>
                          </p:cTn>
                        </p:par>
                        <p:par>
                          <p:cTn id="40" fill="hold">
                            <p:stCondLst>
                              <p:cond delay="500"/>
                            </p:stCondLst>
                            <p:childTnLst>
                              <p:par>
                                <p:cTn id="41" presetID="42" presetClass="path" presetSubtype="0" accel="50000" decel="50000" fill="hold" grpId="1" nodeType="afterEffect">
                                  <p:stCondLst>
                                    <p:cond delay="0"/>
                                  </p:stCondLst>
                                  <p:childTnLst>
                                    <p:animMotion origin="layout" path="M -3.33333E-6 2.59259E-6 L -3.33333E-6 -0.1713 " pathEditMode="relative" rAng="0" ptsTypes="AA">
                                      <p:cBhvr>
                                        <p:cTn id="42" dur="2000" fill="hold"/>
                                        <p:tgtEl>
                                          <p:spTgt spid="34"/>
                                        </p:tgtEl>
                                        <p:attrNameLst>
                                          <p:attrName>ppt_x</p:attrName>
                                          <p:attrName>ppt_y</p:attrName>
                                        </p:attrNameLst>
                                      </p:cBhvr>
                                      <p:rCtr x="0" y="-8565"/>
                                    </p:animMotion>
                                  </p:childTnLst>
                                </p:cTn>
                              </p:par>
                              <p:par>
                                <p:cTn id="43" presetID="42" presetClass="path" presetSubtype="0" accel="50000" decel="50000" fill="hold" grpId="1" nodeType="withEffect">
                                  <p:stCondLst>
                                    <p:cond delay="0"/>
                                  </p:stCondLst>
                                  <p:childTnLst>
                                    <p:animMotion origin="layout" path="M -4.44444E-6 2.59259E-6 L -0.10277 -0.1713 " pathEditMode="relative" rAng="0" ptsTypes="AA">
                                      <p:cBhvr>
                                        <p:cTn id="44" dur="2000" fill="hold"/>
                                        <p:tgtEl>
                                          <p:spTgt spid="36"/>
                                        </p:tgtEl>
                                        <p:attrNameLst>
                                          <p:attrName>ppt_x</p:attrName>
                                          <p:attrName>ppt_y</p:attrName>
                                        </p:attrNameLst>
                                      </p:cBhvr>
                                      <p:rCtr x="-5139" y="-8565"/>
                                    </p:animMotion>
                                  </p:childTnLst>
                                </p:cTn>
                              </p:par>
                              <p:par>
                                <p:cTn id="45" presetID="42" presetClass="path" presetSubtype="0" accel="50000" decel="50000" fill="hold" grpId="1" nodeType="withEffect">
                                  <p:stCondLst>
                                    <p:cond delay="0"/>
                                  </p:stCondLst>
                                  <p:childTnLst>
                                    <p:animMotion origin="layout" path="M 1.11111E-6 2.59259E-6 L -0.10556 0.18426 " pathEditMode="relative" rAng="0" ptsTypes="AA">
                                      <p:cBhvr>
                                        <p:cTn id="46" dur="2000" fill="hold"/>
                                        <p:tgtEl>
                                          <p:spTgt spid="33"/>
                                        </p:tgtEl>
                                        <p:attrNameLst>
                                          <p:attrName>ppt_x</p:attrName>
                                          <p:attrName>ppt_y</p:attrName>
                                        </p:attrNameLst>
                                      </p:cBhvr>
                                      <p:rCtr x="-5278" y="9213"/>
                                    </p:animMotion>
                                  </p:childTnLst>
                                </p:cTn>
                              </p:par>
                              <p:par>
                                <p:cTn id="47" presetID="42" presetClass="path" presetSubtype="0" accel="50000" decel="50000" fill="hold" grpId="1" nodeType="withEffect">
                                  <p:stCondLst>
                                    <p:cond delay="0"/>
                                  </p:stCondLst>
                                  <p:childTnLst>
                                    <p:animMotion origin="layout" path="M 0 2.59259E-6 L -0.20833 0.18426 " pathEditMode="relative" rAng="0" ptsTypes="AA">
                                      <p:cBhvr>
                                        <p:cTn id="48" dur="2000" fill="hold"/>
                                        <p:tgtEl>
                                          <p:spTgt spid="35"/>
                                        </p:tgtEl>
                                        <p:attrNameLst>
                                          <p:attrName>ppt_x</p:attrName>
                                          <p:attrName>ppt_y</p:attrName>
                                        </p:attrNameLst>
                                      </p:cBhvr>
                                      <p:rCtr x="-10417" y="9213"/>
                                    </p:animMotion>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42" presetClass="path" presetSubtype="0" accel="50000" decel="50000" fill="hold" grpId="1" nodeType="withEffect">
                                  <p:stCondLst>
                                    <p:cond delay="0"/>
                                  </p:stCondLst>
                                  <p:childTnLst>
                                    <p:animMotion origin="layout" path="M 3.05556E-6 -4.81481E-6 L 0.00069 0.13797 " pathEditMode="relative" rAng="0" ptsTypes="AA">
                                      <p:cBhvr>
                                        <p:cTn id="59" dur="2000" fill="hold"/>
                                        <p:tgtEl>
                                          <p:spTgt spid="31"/>
                                        </p:tgtEl>
                                        <p:attrNameLst>
                                          <p:attrName>ppt_x</p:attrName>
                                          <p:attrName>ppt_y</p:attrName>
                                        </p:attrNameLst>
                                      </p:cBhvr>
                                      <p:rCtr x="35" y="6898"/>
                                    </p:animMotion>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42" presetClass="path" presetSubtype="0" accel="50000" decel="50000" fill="hold" grpId="1" nodeType="withEffect">
                                  <p:stCondLst>
                                    <p:cond delay="0"/>
                                  </p:stCondLst>
                                  <p:childTnLst>
                                    <p:animMotion origin="layout" path="M 5E-6 -1.11111E-6 L 0.00156 0.13796 " pathEditMode="relative" rAng="0" ptsTypes="AA">
                                      <p:cBhvr>
                                        <p:cTn id="64" dur="2000" fill="hold"/>
                                        <p:tgtEl>
                                          <p:spTgt spid="32"/>
                                        </p:tgtEl>
                                        <p:attrNameLst>
                                          <p:attrName>ppt_x</p:attrName>
                                          <p:attrName>ppt_y</p:attrName>
                                        </p:attrNameLst>
                                      </p:cBhvr>
                                      <p:rCtr x="69" y="6898"/>
                                    </p:animMotion>
                                  </p:childTnLst>
                                </p:cTn>
                              </p:par>
                            </p:childTnLst>
                          </p:cTn>
                        </p:par>
                        <p:par>
                          <p:cTn id="65" fill="hold">
                            <p:stCondLst>
                              <p:cond delay="2000"/>
                            </p:stCondLst>
                            <p:childTnLst>
                              <p:par>
                                <p:cTn id="66" presetID="10" presetClass="entr" presetSubtype="0" fill="hold" nodeType="afterEffect">
                                  <p:stCondLst>
                                    <p:cond delay="0"/>
                                  </p:stCondLst>
                                  <p:childTnLst>
                                    <p:set>
                                      <p:cBhvr>
                                        <p:cTn id="67" dur="1" fill="hold">
                                          <p:stCondLst>
                                            <p:cond delay="0"/>
                                          </p:stCondLst>
                                        </p:cTn>
                                        <p:tgtEl>
                                          <p:spTgt spid="28">
                                            <p:txEl>
                                              <p:pRg st="2" end="2"/>
                                            </p:txEl>
                                          </p:spTgt>
                                        </p:tgtEl>
                                        <p:attrNameLst>
                                          <p:attrName>style.visibility</p:attrName>
                                        </p:attrNameLst>
                                      </p:cBhvr>
                                      <p:to>
                                        <p:strVal val="visible"/>
                                      </p:to>
                                    </p:set>
                                    <p:animEffect transition="in" filter="fade">
                                      <p:cBhvr>
                                        <p:cTn id="68"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33" grpId="0" animBg="1"/>
      <p:bldP spid="33" grpId="1" animBg="1"/>
      <p:bldP spid="34" grpId="0" animBg="1"/>
      <p:bldP spid="34" grpId="1" animBg="1"/>
      <p:bldP spid="36" grpId="0" animBg="1"/>
      <p:bldP spid="36" grpId="1" animBg="1"/>
      <p:bldP spid="35" grpId="0" animBg="1"/>
      <p:bldP spid="35" grpId="1" animBg="1"/>
      <p:bldP spid="30" grpId="0" animBg="1"/>
      <p:bldP spid="38" grpId="0" animBg="1"/>
      <p:bldP spid="37" grpId="0"/>
      <p:bldP spid="37" grpId="1" build="allAtOnce"/>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Challenges: Global Structures</a:t>
            </a:r>
            <a:endParaRPr lang="en-US" sz="4400"/>
          </a:p>
        </p:txBody>
      </p:sp>
      <p:sp>
        <p:nvSpPr>
          <p:cNvPr id="3" name="Content Placeholder 2"/>
          <p:cNvSpPr>
            <a:spLocks noGrp="1"/>
          </p:cNvSpPr>
          <p:nvPr>
            <p:ph idx="1"/>
          </p:nvPr>
        </p:nvSpPr>
        <p:spPr/>
        <p:txBody>
          <a:bodyPr/>
          <a:lstStyle/>
          <a:p>
            <a:pPr marL="0" lvl="1" indent="0">
              <a:buNone/>
            </a:pPr>
            <a:r>
              <a:rPr lang="en-US" sz="4400" b="1" smtClean="0">
                <a:solidFill>
                  <a:srgbClr val="FF0000"/>
                </a:solidFill>
              </a:rPr>
              <a:t>1. Global Address Latch</a:t>
            </a:r>
          </a:p>
          <a:p>
            <a:pPr marL="0" lvl="1" indent="0">
              <a:buFont typeface="+mj-lt"/>
              <a:buAutoNum type="arabicPeriod"/>
            </a:pPr>
            <a:endParaRPr lang="en-US" sz="4000" smtClean="0"/>
          </a:p>
          <a:p>
            <a:pPr marL="0" lvl="1" indent="0">
              <a:buFont typeface="+mj-lt"/>
              <a:buAutoNum type="arabicPeriod"/>
            </a:pPr>
            <a:endParaRPr lang="en-US" sz="4400" b="1" smtClean="0">
              <a:solidFill>
                <a:schemeClr val="bg1">
                  <a:lumMod val="85000"/>
                </a:schemeClr>
              </a:solidFill>
            </a:endParaRPr>
          </a:p>
          <a:p>
            <a:pPr marL="0" lvl="1" indent="0">
              <a:buNone/>
            </a:pPr>
            <a:r>
              <a:rPr lang="en-US" sz="4400" b="1" smtClean="0">
                <a:solidFill>
                  <a:schemeClr val="bg1">
                    <a:lumMod val="85000"/>
                  </a:schemeClr>
                </a:solidFill>
              </a:rPr>
              <a:t>2. Global Bitlines</a:t>
            </a:r>
            <a:endParaRPr lang="en-US" sz="4400" b="1">
              <a:solidFill>
                <a:schemeClr val="bg1">
                  <a:lumMod val="85000"/>
                </a:schemeClr>
              </a:solidFill>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81</a:t>
            </a:fld>
            <a:endParaRPr lang="en-US">
              <a:solidFill>
                <a:prstClr val="black"/>
              </a:solidFill>
              <a:latin typeface="Calibri"/>
            </a:endParaRPr>
          </a:p>
        </p:txBody>
      </p:sp>
    </p:spTree>
    <p:extLst>
      <p:ext uri="{BB962C8B-B14F-4D97-AF65-F5344CB8AC3E}">
        <p14:creationId xmlns:p14="http://schemas.microsoft.com/office/powerpoint/2010/main" val="77567408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localrb"/>
          <p:cNvSpPr txBox="1"/>
          <p:nvPr/>
        </p:nvSpPr>
        <p:spPr>
          <a:xfrm>
            <a:off x="7160416" y="2591350"/>
            <a:ext cx="1831184"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85" name="localrb"/>
          <p:cNvSpPr txBox="1"/>
          <p:nvPr/>
        </p:nvSpPr>
        <p:spPr>
          <a:xfrm>
            <a:off x="7160416" y="4953550"/>
            <a:ext cx="1831184"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88" name="localrb"/>
          <p:cNvSpPr txBox="1"/>
          <p:nvPr/>
        </p:nvSpPr>
        <p:spPr>
          <a:xfrm>
            <a:off x="7160416" y="5664200"/>
            <a:ext cx="1831184"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Global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cxnSp>
        <p:nvCxnSpPr>
          <p:cNvPr id="105" name="black"/>
          <p:cNvCxnSpPr/>
          <p:nvPr/>
        </p:nvCxnSpPr>
        <p:spPr>
          <a:xfrm>
            <a:off x="2460646" y="3443898"/>
            <a:ext cx="1470051"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black"/>
          <p:cNvCxnSpPr/>
          <p:nvPr/>
        </p:nvCxnSpPr>
        <p:spPr>
          <a:xfrm>
            <a:off x="3451248" y="3443898"/>
            <a:ext cx="479448" cy="3"/>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smtClean="0"/>
              <a:t>Challenge #1. Global Address Latch</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82</a:t>
            </a:fld>
            <a:endParaRPr lang="en-US">
              <a:solidFill>
                <a:prstClr val="black"/>
              </a:solidFill>
              <a:latin typeface="Calibri"/>
            </a:endParaRPr>
          </a:p>
        </p:txBody>
      </p:sp>
      <p:sp>
        <p:nvSpPr>
          <p:cNvPr id="50" name="smallrow"/>
          <p:cNvSpPr/>
          <p:nvPr/>
        </p:nvSpPr>
        <p:spPr>
          <a:xfrm>
            <a:off x="5157039" y="205740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1" name="TextBox 50"/>
          <p:cNvSpPr txBox="1"/>
          <p:nvPr/>
        </p:nvSpPr>
        <p:spPr>
          <a:xfrm rot="16200000">
            <a:off x="5585246" y="3143014"/>
            <a:ext cx="978910" cy="637581"/>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cxnSp>
        <p:nvCxnSpPr>
          <p:cNvPr id="52" name="Straight Connector 51"/>
          <p:cNvCxnSpPr/>
          <p:nvPr/>
        </p:nvCxnSpPr>
        <p:spPr>
          <a:xfrm>
            <a:off x="4739309" y="2286003"/>
            <a:ext cx="2750539"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black"/>
          <p:cNvCxnSpPr/>
          <p:nvPr/>
        </p:nvCxnSpPr>
        <p:spPr>
          <a:xfrm>
            <a:off x="3930696" y="1600203"/>
            <a:ext cx="0" cy="372211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black"/>
          <p:cNvCxnSpPr/>
          <p:nvPr/>
        </p:nvCxnSpPr>
        <p:spPr>
          <a:xfrm>
            <a:off x="3930696" y="2057403"/>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black"/>
          <p:cNvCxnSpPr>
            <a:stCxn id="76" idx="2"/>
          </p:cNvCxnSpPr>
          <p:nvPr/>
        </p:nvCxnSpPr>
        <p:spPr>
          <a:xfrm>
            <a:off x="2460645" y="3443901"/>
            <a:ext cx="457203"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56" name="smallrow"/>
          <p:cNvSpPr/>
          <p:nvPr/>
        </p:nvSpPr>
        <p:spPr>
          <a:xfrm>
            <a:off x="5166564" y="1600203"/>
            <a:ext cx="1866084"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7" name="smallrow"/>
          <p:cNvSpPr/>
          <p:nvPr/>
        </p:nvSpPr>
        <p:spPr>
          <a:xfrm>
            <a:off x="5157039" y="440791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8" name="smallrow"/>
          <p:cNvSpPr/>
          <p:nvPr/>
        </p:nvSpPr>
        <p:spPr>
          <a:xfrm>
            <a:off x="5166564" y="3950713"/>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cxnSp>
        <p:nvCxnSpPr>
          <p:cNvPr id="59" name="Straight Connector 58"/>
          <p:cNvCxnSpPr/>
          <p:nvPr/>
        </p:nvCxnSpPr>
        <p:spPr>
          <a:xfrm flipV="1">
            <a:off x="4739308" y="4636512"/>
            <a:ext cx="2750540" cy="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black"/>
          <p:cNvCxnSpPr>
            <a:endCxn id="84" idx="0"/>
          </p:cNvCxnSpPr>
          <p:nvPr/>
        </p:nvCxnSpPr>
        <p:spPr>
          <a:xfrm>
            <a:off x="3930696" y="4407912"/>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wlorangelowered"/>
          <p:cNvCxnSpPr/>
          <p:nvPr/>
        </p:nvCxnSpPr>
        <p:spPr>
          <a:xfrm>
            <a:off x="4708828" y="4179312"/>
            <a:ext cx="2781020" cy="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addr_arrow"/>
          <p:cNvCxnSpPr>
            <a:endCxn id="76" idx="0"/>
          </p:cNvCxnSpPr>
          <p:nvPr/>
        </p:nvCxnSpPr>
        <p:spPr>
          <a:xfrm>
            <a:off x="304800" y="3443900"/>
            <a:ext cx="1587563" cy="1"/>
          </a:xfrm>
          <a:prstGeom prst="straightConnector1">
            <a:avLst/>
          </a:prstGeom>
          <a:ln w="76200">
            <a:solidFill>
              <a:srgbClr val="0070C0"/>
            </a:solidFill>
            <a:tailEnd type="arrow" w="lg" len="med"/>
          </a:ln>
        </p:spPr>
        <p:style>
          <a:lnRef idx="1">
            <a:schemeClr val="accent1"/>
          </a:lnRef>
          <a:fillRef idx="0">
            <a:schemeClr val="accent1"/>
          </a:fillRef>
          <a:effectRef idx="0">
            <a:schemeClr val="accent1"/>
          </a:effectRef>
          <a:fontRef idx="minor">
            <a:schemeClr val="tx1"/>
          </a:fontRef>
        </p:style>
      </p:cxnSp>
      <p:sp>
        <p:nvSpPr>
          <p:cNvPr id="63" name="addr"/>
          <p:cNvSpPr txBox="1"/>
          <p:nvPr/>
        </p:nvSpPr>
        <p:spPr>
          <a:xfrm>
            <a:off x="304800" y="2853348"/>
            <a:ext cx="1398639" cy="457200"/>
          </a:xfrm>
          <a:prstGeom prst="rect">
            <a:avLst/>
          </a:prstGeom>
          <a:noFill/>
        </p:spPr>
        <p:txBody>
          <a:bodyPr wrap="square" rtlCol="0" anchor="ctr">
            <a:noAutofit/>
          </a:bodyPr>
          <a:lstStyle/>
          <a:p>
            <a:pPr algn="ctr"/>
            <a:r>
              <a:rPr lang="en-US" sz="4400" i="1" smtClean="0">
                <a:solidFill>
                  <a:srgbClr val="0070C0"/>
                </a:solidFill>
                <a:latin typeface="Calibri"/>
              </a:rPr>
              <a:t>addr</a:t>
            </a:r>
            <a:endParaRPr lang="en-US" sz="4000" i="1">
              <a:solidFill>
                <a:srgbClr val="0070C0"/>
              </a:solidFill>
              <a:latin typeface="Calibri"/>
            </a:endParaRPr>
          </a:p>
        </p:txBody>
      </p:sp>
      <p:cxnSp>
        <p:nvCxnSpPr>
          <p:cNvPr id="64" name="blue"/>
          <p:cNvCxnSpPr/>
          <p:nvPr/>
        </p:nvCxnSpPr>
        <p:spPr>
          <a:xfrm>
            <a:off x="3930696" y="1600203"/>
            <a:ext cx="0" cy="372211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blue"/>
          <p:cNvCxnSpPr/>
          <p:nvPr/>
        </p:nvCxnSpPr>
        <p:spPr>
          <a:xfrm>
            <a:off x="3930696" y="2057403"/>
            <a:ext cx="45720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blue"/>
          <p:cNvCxnSpPr/>
          <p:nvPr/>
        </p:nvCxnSpPr>
        <p:spPr>
          <a:xfrm>
            <a:off x="2460645" y="3443901"/>
            <a:ext cx="457203"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blue"/>
          <p:cNvCxnSpPr/>
          <p:nvPr/>
        </p:nvCxnSpPr>
        <p:spPr>
          <a:xfrm>
            <a:off x="3900215" y="4407912"/>
            <a:ext cx="45720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wlbluelowered"/>
          <p:cNvCxnSpPr/>
          <p:nvPr/>
        </p:nvCxnSpPr>
        <p:spPr>
          <a:xfrm flipV="1">
            <a:off x="4739309" y="1828800"/>
            <a:ext cx="2750539" cy="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9" name="wl0_vdd"/>
          <p:cNvSpPr txBox="1"/>
          <p:nvPr/>
        </p:nvSpPr>
        <p:spPr>
          <a:xfrm>
            <a:off x="7572986" y="1600200"/>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cxnSp>
        <p:nvCxnSpPr>
          <p:cNvPr id="70" name="orangeaddr_arrow"/>
          <p:cNvCxnSpPr/>
          <p:nvPr/>
        </p:nvCxnSpPr>
        <p:spPr>
          <a:xfrm>
            <a:off x="304800" y="3446264"/>
            <a:ext cx="1587563" cy="1"/>
          </a:xfrm>
          <a:prstGeom prst="straightConnector1">
            <a:avLst/>
          </a:prstGeom>
          <a:ln w="76200">
            <a:solidFill>
              <a:srgbClr val="EEB500"/>
            </a:solidFill>
            <a:tailEnd type="arrow" w="lg" len="med"/>
          </a:ln>
        </p:spPr>
        <p:style>
          <a:lnRef idx="1">
            <a:schemeClr val="accent1"/>
          </a:lnRef>
          <a:fillRef idx="0">
            <a:schemeClr val="accent1"/>
          </a:fillRef>
          <a:effectRef idx="0">
            <a:schemeClr val="accent1"/>
          </a:effectRef>
          <a:fontRef idx="minor">
            <a:schemeClr val="tx1"/>
          </a:fontRef>
        </p:style>
      </p:cxnSp>
      <p:sp>
        <p:nvSpPr>
          <p:cNvPr id="71" name="orangeaddr"/>
          <p:cNvSpPr txBox="1"/>
          <p:nvPr/>
        </p:nvSpPr>
        <p:spPr>
          <a:xfrm>
            <a:off x="304800" y="2855712"/>
            <a:ext cx="1398639" cy="457200"/>
          </a:xfrm>
          <a:prstGeom prst="rect">
            <a:avLst/>
          </a:prstGeom>
          <a:noFill/>
        </p:spPr>
        <p:txBody>
          <a:bodyPr wrap="square" rtlCol="0" anchor="ctr">
            <a:noAutofit/>
          </a:bodyPr>
          <a:lstStyle/>
          <a:p>
            <a:pPr algn="ctr"/>
            <a:r>
              <a:rPr lang="en-US" sz="4400" i="1" smtClean="0">
                <a:solidFill>
                  <a:srgbClr val="EEB500"/>
                </a:solidFill>
                <a:latin typeface="Calibri"/>
              </a:rPr>
              <a:t>addr</a:t>
            </a:r>
            <a:endParaRPr lang="en-US" sz="4000" i="1">
              <a:solidFill>
                <a:srgbClr val="EEB500"/>
              </a:solidFill>
              <a:latin typeface="Calibri"/>
            </a:endParaRPr>
          </a:p>
        </p:txBody>
      </p:sp>
      <p:cxnSp>
        <p:nvCxnSpPr>
          <p:cNvPr id="73" name="orange"/>
          <p:cNvCxnSpPr/>
          <p:nvPr/>
        </p:nvCxnSpPr>
        <p:spPr>
          <a:xfrm>
            <a:off x="3930696" y="2057403"/>
            <a:ext cx="457206" cy="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cxnSp>
        <p:nvCxnSpPr>
          <p:cNvPr id="74" name="orange"/>
          <p:cNvCxnSpPr/>
          <p:nvPr/>
        </p:nvCxnSpPr>
        <p:spPr>
          <a:xfrm>
            <a:off x="2460645" y="3443901"/>
            <a:ext cx="457203" cy="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cxnSp>
        <p:nvCxnSpPr>
          <p:cNvPr id="75" name="orange"/>
          <p:cNvCxnSpPr>
            <a:endCxn id="87" idx="0"/>
          </p:cNvCxnSpPr>
          <p:nvPr/>
        </p:nvCxnSpPr>
        <p:spPr>
          <a:xfrm flipV="1">
            <a:off x="3930696" y="4407909"/>
            <a:ext cx="457206" cy="3"/>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76" name="globaldecoder"/>
          <p:cNvSpPr/>
          <p:nvPr/>
        </p:nvSpPr>
        <p:spPr>
          <a:xfrm rot="16200000">
            <a:off x="332804" y="3159760"/>
            <a:ext cx="3687400" cy="5682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smtClean="0">
                <a:solidFill>
                  <a:prstClr val="white"/>
                </a:solidFill>
                <a:latin typeface="Calibri"/>
              </a:rPr>
              <a:t>Global Decoder</a:t>
            </a:r>
            <a:endParaRPr lang="en-US" sz="3600">
              <a:solidFill>
                <a:prstClr val="white"/>
              </a:solidFill>
              <a:latin typeface="Calibri"/>
            </a:endParaRPr>
          </a:p>
        </p:txBody>
      </p:sp>
      <p:sp>
        <p:nvSpPr>
          <p:cNvPr id="77" name="wl1_vdd"/>
          <p:cNvSpPr txBox="1"/>
          <p:nvPr/>
        </p:nvSpPr>
        <p:spPr>
          <a:xfrm>
            <a:off x="7572985" y="3950709"/>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cxnSp>
        <p:nvCxnSpPr>
          <p:cNvPr id="99" name="blue"/>
          <p:cNvCxnSpPr/>
          <p:nvPr/>
        </p:nvCxnSpPr>
        <p:spPr>
          <a:xfrm>
            <a:off x="3451248" y="3443901"/>
            <a:ext cx="479448"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0" name="orange"/>
          <p:cNvCxnSpPr/>
          <p:nvPr/>
        </p:nvCxnSpPr>
        <p:spPr>
          <a:xfrm>
            <a:off x="3451248" y="3443901"/>
            <a:ext cx="479448" cy="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45" name="globallatch"/>
          <p:cNvSpPr/>
          <p:nvPr/>
        </p:nvSpPr>
        <p:spPr>
          <a:xfrm rot="16200000">
            <a:off x="2260938" y="3184396"/>
            <a:ext cx="1869464" cy="519006"/>
          </a:xfrm>
          <a:prstGeom prst="hexagon">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103" name="bluegloballatch"/>
          <p:cNvSpPr/>
          <p:nvPr/>
        </p:nvSpPr>
        <p:spPr>
          <a:xfrm rot="16200000">
            <a:off x="2260938" y="3184397"/>
            <a:ext cx="1869464" cy="519006"/>
          </a:xfrm>
          <a:prstGeom prst="hexagon">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108" name="movebluerow"/>
          <p:cNvSpPr/>
          <p:nvPr/>
        </p:nvSpPr>
        <p:spPr>
          <a:xfrm>
            <a:off x="5157039" y="1600200"/>
            <a:ext cx="1875609"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79" name="bankblank"/>
          <p:cNvSpPr/>
          <p:nvPr/>
        </p:nvSpPr>
        <p:spPr>
          <a:xfrm>
            <a:off x="5157038" y="160020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cxnSp>
        <p:nvCxnSpPr>
          <p:cNvPr id="80" name="wlblueraised"/>
          <p:cNvCxnSpPr/>
          <p:nvPr/>
        </p:nvCxnSpPr>
        <p:spPr>
          <a:xfrm flipV="1">
            <a:off x="4739309" y="1828800"/>
            <a:ext cx="2750539" cy="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91" name="row-buffer"/>
          <p:cNvSpPr/>
          <p:nvPr/>
        </p:nvSpPr>
        <p:spPr>
          <a:xfrm>
            <a:off x="5157038" y="251460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86" name="bluedecoder"/>
          <p:cNvSpPr/>
          <p:nvPr/>
        </p:nvSpPr>
        <p:spPr>
          <a:xfrm rot="16200000">
            <a:off x="4106405" y="1881700"/>
            <a:ext cx="914402" cy="351407"/>
          </a:xfrm>
          <a:prstGeom prst="trapezoid">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09" name="orangegloballatch"/>
          <p:cNvSpPr/>
          <p:nvPr/>
        </p:nvSpPr>
        <p:spPr>
          <a:xfrm rot="16200000">
            <a:off x="2260939" y="3184395"/>
            <a:ext cx="1869464" cy="519006"/>
          </a:xfrm>
          <a:prstGeom prst="hexagon">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Latch</a:t>
            </a:r>
            <a:endParaRPr lang="en-US" sz="4000" b="1">
              <a:solidFill>
                <a:prstClr val="black"/>
              </a:solidFill>
              <a:latin typeface="Calibri"/>
            </a:endParaRPr>
          </a:p>
        </p:txBody>
      </p:sp>
      <p:sp>
        <p:nvSpPr>
          <p:cNvPr id="107" name="decoder"/>
          <p:cNvSpPr/>
          <p:nvPr/>
        </p:nvSpPr>
        <p:spPr>
          <a:xfrm rot="16200000">
            <a:off x="4106406" y="1881702"/>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72" name="orange"/>
          <p:cNvCxnSpPr/>
          <p:nvPr/>
        </p:nvCxnSpPr>
        <p:spPr>
          <a:xfrm>
            <a:off x="3930696" y="1600203"/>
            <a:ext cx="0" cy="372211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111" name="moveorangerow"/>
          <p:cNvSpPr/>
          <p:nvPr/>
        </p:nvSpPr>
        <p:spPr>
          <a:xfrm>
            <a:off x="5166564" y="3951260"/>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82" name="bankblank"/>
          <p:cNvSpPr/>
          <p:nvPr/>
        </p:nvSpPr>
        <p:spPr>
          <a:xfrm>
            <a:off x="5157038" y="395071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94" name="row-buffer"/>
          <p:cNvSpPr/>
          <p:nvPr/>
        </p:nvSpPr>
        <p:spPr>
          <a:xfrm>
            <a:off x="5157039" y="5613234"/>
            <a:ext cx="1875609"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cxnSp>
        <p:nvCxnSpPr>
          <p:cNvPr id="83" name="wlorangeraised"/>
          <p:cNvCxnSpPr/>
          <p:nvPr/>
        </p:nvCxnSpPr>
        <p:spPr>
          <a:xfrm>
            <a:off x="4739308" y="4179312"/>
            <a:ext cx="2750540" cy="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4" name="decoder"/>
          <p:cNvSpPr/>
          <p:nvPr/>
        </p:nvSpPr>
        <p:spPr>
          <a:xfrm rot="16200000">
            <a:off x="4106404" y="4232208"/>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87" name="orangedecoder"/>
          <p:cNvSpPr/>
          <p:nvPr/>
        </p:nvSpPr>
        <p:spPr>
          <a:xfrm rot="16200000">
            <a:off x="4106404" y="4232205"/>
            <a:ext cx="914402" cy="351407"/>
          </a:xfrm>
          <a:prstGeom prst="trapezoid">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89" name="row-buffer"/>
          <p:cNvSpPr/>
          <p:nvPr/>
        </p:nvSpPr>
        <p:spPr>
          <a:xfrm>
            <a:off x="5157038" y="486511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112" name="PRECHARGED"/>
          <p:cNvSpPr txBox="1"/>
          <p:nvPr/>
        </p:nvSpPr>
        <p:spPr>
          <a:xfrm rot="20997652">
            <a:off x="3979929" y="2490073"/>
            <a:ext cx="4239356" cy="457200"/>
          </a:xfrm>
          <a:prstGeom prst="rect">
            <a:avLst/>
          </a:prstGeom>
          <a:noFill/>
        </p:spPr>
        <p:txBody>
          <a:bodyPr wrap="square" rtlCol="0" anchor="ctr">
            <a:noAutofit/>
          </a:bodyPr>
          <a:lstStyle/>
          <a:p>
            <a:pPr algn="ctr"/>
            <a:r>
              <a:rPr lang="en-US" sz="5400" b="1" i="1" smtClean="0">
                <a:solidFill>
                  <a:srgbClr val="FF0000"/>
                </a:solidFill>
                <a:latin typeface="Calibri"/>
              </a:rPr>
              <a:t>PRECHARGED</a:t>
            </a:r>
            <a:endParaRPr lang="en-US" sz="5400" b="1" i="1">
              <a:solidFill>
                <a:srgbClr val="FF0000"/>
              </a:solidFill>
              <a:latin typeface="Calibri"/>
            </a:endParaRPr>
          </a:p>
        </p:txBody>
      </p:sp>
      <p:sp>
        <p:nvSpPr>
          <p:cNvPr id="113" name="ACTIVATED"/>
          <p:cNvSpPr txBox="1"/>
          <p:nvPr/>
        </p:nvSpPr>
        <p:spPr>
          <a:xfrm rot="20997652">
            <a:off x="4210920" y="4865114"/>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sp>
        <p:nvSpPr>
          <p:cNvPr id="81" name="ACTIVATED"/>
          <p:cNvSpPr txBox="1"/>
          <p:nvPr/>
        </p:nvSpPr>
        <p:spPr>
          <a:xfrm rot="20997652">
            <a:off x="4224180" y="2493662"/>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spTree>
    <p:extLst>
      <p:ext uri="{BB962C8B-B14F-4D97-AF65-F5344CB8AC3E}">
        <p14:creationId xmlns:p14="http://schemas.microsoft.com/office/powerpoint/2010/main" val="1858446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3" nodeType="clickEffect">
                                  <p:stCondLst>
                                    <p:cond delay="0"/>
                                  </p:stCondLst>
                                  <p:childTnLst>
                                    <p:animEffect transition="out" filter="fade">
                                      <p:cBhvr>
                                        <p:cTn id="6" dur="500" tmFilter="0, 0; .2, .5; .8, .5; 1, 0"/>
                                        <p:tgtEl>
                                          <p:spTgt spid="45"/>
                                        </p:tgtEl>
                                      </p:cBhvr>
                                    </p:animEffect>
                                    <p:animScale>
                                      <p:cBhvr>
                                        <p:cTn id="7" dur="250" autoRev="1" fill="hold"/>
                                        <p:tgtEl>
                                          <p:spTgt spid="4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10"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3"/>
                                        </p:tgtEl>
                                        <p:attrNameLst>
                                          <p:attrName>style.visibility</p:attrName>
                                        </p:attrNameLst>
                                      </p:cBhvr>
                                      <p:to>
                                        <p:strVal val="visible"/>
                                      </p:to>
                                    </p:set>
                                    <p:animEffect transition="in" filter="fade">
                                      <p:cBhvr>
                                        <p:cTn id="21" dur="500"/>
                                        <p:tgtEl>
                                          <p:spTgt spid="103"/>
                                        </p:tgtEl>
                                      </p:cBhvr>
                                    </p:animEffect>
                                  </p:childTnLst>
                                </p:cTn>
                              </p:par>
                              <p:par>
                                <p:cTn id="22" presetID="10" presetClass="exit" presetSubtype="0" fill="hold" grpId="0" nodeType="withEffect">
                                  <p:stCondLst>
                                    <p:cond delay="0"/>
                                  </p:stCondLst>
                                  <p:childTnLst>
                                    <p:animEffect transition="out" filter="fade">
                                      <p:cBhvr>
                                        <p:cTn id="23" dur="500"/>
                                        <p:tgtEl>
                                          <p:spTgt spid="45"/>
                                        </p:tgtEl>
                                      </p:cBhvr>
                                    </p:animEffect>
                                    <p:set>
                                      <p:cBhvr>
                                        <p:cTn id="24" dur="1" fill="hold">
                                          <p:stCondLst>
                                            <p:cond delay="499"/>
                                          </p:stCondLst>
                                        </p:cTn>
                                        <p:tgtEl>
                                          <p:spTgt spid="4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05"/>
                                        </p:tgtEl>
                                      </p:cBhvr>
                                    </p:animEffect>
                                    <p:set>
                                      <p:cBhvr>
                                        <p:cTn id="27" dur="1" fill="hold">
                                          <p:stCondLst>
                                            <p:cond delay="499"/>
                                          </p:stCondLst>
                                        </p:cTn>
                                        <p:tgtEl>
                                          <p:spTgt spid="105"/>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5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63"/>
                                        </p:tgtEl>
                                      </p:cBhvr>
                                    </p:animEffect>
                                    <p:set>
                                      <p:cBhvr>
                                        <p:cTn id="34" dur="1" fill="hold">
                                          <p:stCondLst>
                                            <p:cond delay="499"/>
                                          </p:stCondLst>
                                        </p:cTn>
                                        <p:tgtEl>
                                          <p:spTgt spid="6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62"/>
                                        </p:tgtEl>
                                      </p:cBhvr>
                                    </p:animEffect>
                                    <p:set>
                                      <p:cBhvr>
                                        <p:cTn id="37" dur="1" fill="hold">
                                          <p:stCondLst>
                                            <p:cond delay="499"/>
                                          </p:stCondLst>
                                        </p:cTn>
                                        <p:tgtEl>
                                          <p:spTgt spid="62"/>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childTnLst>
                                </p:cTn>
                              </p:par>
                              <p:par>
                                <p:cTn id="41" presetID="10"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par>
                                <p:cTn id="44" presetID="10" presetClass="entr" presetSubtype="0" fill="hold"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par>
                                <p:cTn id="47" presetID="10" presetClass="entr" presetSubtype="0" fill="hold" nodeType="with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fade">
                                      <p:cBhvr>
                                        <p:cTn id="49" dur="500"/>
                                        <p:tgtEl>
                                          <p:spTgt spid="99"/>
                                        </p:tgtEl>
                                      </p:cBhvr>
                                    </p:animEffect>
                                  </p:childTnLst>
                                </p:cTn>
                              </p:par>
                              <p:par>
                                <p:cTn id="50" presetID="10" presetClass="exit" presetSubtype="0" fill="hold" nodeType="withEffect">
                                  <p:stCondLst>
                                    <p:cond delay="0"/>
                                  </p:stCondLst>
                                  <p:childTnLst>
                                    <p:animEffect transition="out" filter="fade">
                                      <p:cBhvr>
                                        <p:cTn id="51" dur="500"/>
                                        <p:tgtEl>
                                          <p:spTgt spid="55"/>
                                        </p:tgtEl>
                                      </p:cBhvr>
                                    </p:animEffect>
                                    <p:set>
                                      <p:cBhvr>
                                        <p:cTn id="52" dur="1" fill="hold">
                                          <p:stCondLst>
                                            <p:cond delay="499"/>
                                          </p:stCondLst>
                                        </p:cTn>
                                        <p:tgtEl>
                                          <p:spTgt spid="5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98"/>
                                        </p:tgtEl>
                                      </p:cBhvr>
                                    </p:animEffect>
                                    <p:set>
                                      <p:cBhvr>
                                        <p:cTn id="55" dur="1" fill="hold">
                                          <p:stCondLst>
                                            <p:cond delay="499"/>
                                          </p:stCondLst>
                                        </p:cTn>
                                        <p:tgtEl>
                                          <p:spTgt spid="98"/>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53"/>
                                        </p:tgtEl>
                                      </p:cBhvr>
                                    </p:animEffect>
                                    <p:set>
                                      <p:cBhvr>
                                        <p:cTn id="58" dur="1" fill="hold">
                                          <p:stCondLst>
                                            <p:cond delay="499"/>
                                          </p:stCondLst>
                                        </p:cTn>
                                        <p:tgtEl>
                                          <p:spTgt spid="5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60"/>
                                        </p:tgtEl>
                                      </p:cBhvr>
                                    </p:animEffect>
                                    <p:set>
                                      <p:cBhvr>
                                        <p:cTn id="61" dur="1" fill="hold">
                                          <p:stCondLst>
                                            <p:cond delay="499"/>
                                          </p:stCondLst>
                                        </p:cTn>
                                        <p:tgtEl>
                                          <p:spTgt spid="60"/>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54"/>
                                        </p:tgtEl>
                                      </p:cBhvr>
                                    </p:animEffect>
                                    <p:set>
                                      <p:cBhvr>
                                        <p:cTn id="64" dur="1" fill="hold">
                                          <p:stCondLst>
                                            <p:cond delay="499"/>
                                          </p:stCondLst>
                                        </p:cTn>
                                        <p:tgtEl>
                                          <p:spTgt spid="54"/>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fade">
                                      <p:cBhvr>
                                        <p:cTn id="67" dur="500"/>
                                        <p:tgtEl>
                                          <p:spTgt spid="86"/>
                                        </p:tgtEl>
                                      </p:cBhvr>
                                    </p:animEffect>
                                  </p:childTnLst>
                                </p:cTn>
                              </p:par>
                              <p:par>
                                <p:cTn id="68" presetID="10" presetClass="exit" presetSubtype="0" fill="hold" grpId="0" nodeType="withEffect">
                                  <p:stCondLst>
                                    <p:cond delay="0"/>
                                  </p:stCondLst>
                                  <p:childTnLst>
                                    <p:animEffect transition="out" filter="fade">
                                      <p:cBhvr>
                                        <p:cTn id="69" dur="500"/>
                                        <p:tgtEl>
                                          <p:spTgt spid="107"/>
                                        </p:tgtEl>
                                      </p:cBhvr>
                                    </p:animEffect>
                                    <p:set>
                                      <p:cBhvr>
                                        <p:cTn id="70" dur="1" fill="hold">
                                          <p:stCondLst>
                                            <p:cond delay="499"/>
                                          </p:stCondLst>
                                        </p:cTn>
                                        <p:tgtEl>
                                          <p:spTgt spid="107"/>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childTnLst>
                                </p:cTn>
                              </p:par>
                              <p:par>
                                <p:cTn id="74" presetID="10" presetClass="entr" presetSubtype="0" fill="hold"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childTnLst>
                                </p:cTn>
                              </p:par>
                              <p:par>
                                <p:cTn id="77" presetID="10" presetClass="exit" presetSubtype="0" fill="hold" nodeType="withEffect">
                                  <p:stCondLst>
                                    <p:cond delay="0"/>
                                  </p:stCondLst>
                                  <p:childTnLst>
                                    <p:animEffect transition="out" filter="fade">
                                      <p:cBhvr>
                                        <p:cTn id="78" dur="500"/>
                                        <p:tgtEl>
                                          <p:spTgt spid="68"/>
                                        </p:tgtEl>
                                      </p:cBhvr>
                                    </p:animEffect>
                                    <p:set>
                                      <p:cBhvr>
                                        <p:cTn id="79" dur="1" fill="hold">
                                          <p:stCondLst>
                                            <p:cond delay="499"/>
                                          </p:stCondLst>
                                        </p:cTn>
                                        <p:tgtEl>
                                          <p:spTgt spid="68"/>
                                        </p:tgtEl>
                                        <p:attrNameLst>
                                          <p:attrName>style.visibility</p:attrName>
                                        </p:attrNameLst>
                                      </p:cBhvr>
                                      <p:to>
                                        <p:strVal val="hidden"/>
                                      </p:to>
                                    </p:set>
                                  </p:childTnLst>
                                </p:cTn>
                              </p:par>
                              <p:par>
                                <p:cTn id="80" presetID="10" presetClass="entr" presetSubtype="0" fill="hold" grpId="1" nodeType="with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fade">
                                      <p:cBhvr>
                                        <p:cTn id="82" dur="500"/>
                                        <p:tgtEl>
                                          <p:spTgt spid="108"/>
                                        </p:tgtEl>
                                      </p:cBhvr>
                                    </p:animEffect>
                                  </p:childTnLst>
                                </p:cTn>
                              </p:par>
                              <p:par>
                                <p:cTn id="83" presetID="42" presetClass="path" presetSubtype="0" accel="50000" decel="50000" fill="hold" grpId="0" nodeType="withEffect">
                                  <p:stCondLst>
                                    <p:cond delay="0"/>
                                  </p:stCondLst>
                                  <p:childTnLst>
                                    <p:animMotion origin="layout" path="M -1.38889E-6 -2.59259E-6 L -1.38889E-6 0.13588 " pathEditMode="relative" rAng="0" ptsTypes="AA">
                                      <p:cBhvr>
                                        <p:cTn id="84" dur="2000" fill="hold"/>
                                        <p:tgtEl>
                                          <p:spTgt spid="108"/>
                                        </p:tgtEl>
                                        <p:attrNameLst>
                                          <p:attrName>ppt_x</p:attrName>
                                          <p:attrName>ppt_y</p:attrName>
                                        </p:attrNameLst>
                                      </p:cBhvr>
                                      <p:rCtr x="0" y="6782"/>
                                    </p:animMotion>
                                  </p:childTnLst>
                                </p:cTn>
                              </p:par>
                            </p:childTnLst>
                          </p:cTn>
                        </p:par>
                        <p:par>
                          <p:cTn id="85" fill="hold">
                            <p:stCondLst>
                              <p:cond delay="2000"/>
                            </p:stCondLst>
                            <p:childTnLst>
                              <p:par>
                                <p:cTn id="86" presetID="1" presetClass="entr" presetSubtype="0" fill="hold" grpId="0" nodeType="afterEffect">
                                  <p:stCondLst>
                                    <p:cond delay="0"/>
                                  </p:stCondLst>
                                  <p:childTnLst>
                                    <p:set>
                                      <p:cBhvr>
                                        <p:cTn id="87" dur="1" fill="hold">
                                          <p:stCondLst>
                                            <p:cond delay="0"/>
                                          </p:stCondLst>
                                        </p:cTn>
                                        <p:tgtEl>
                                          <p:spTgt spid="81"/>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81"/>
                                        </p:tgtEl>
                                      </p:cBhvr>
                                    </p:animEffect>
                                    <p:set>
                                      <p:cBhvr>
                                        <p:cTn id="92" dur="1" fill="hold">
                                          <p:stCondLst>
                                            <p:cond delay="499"/>
                                          </p:stCondLst>
                                        </p:cTn>
                                        <p:tgtEl>
                                          <p:spTgt spid="81"/>
                                        </p:tgtEl>
                                        <p:attrNameLst>
                                          <p:attrName>style.visibility</p:attrName>
                                        </p:attrNameLst>
                                      </p:cBhvr>
                                      <p:to>
                                        <p:strVal val="hidden"/>
                                      </p:to>
                                    </p:set>
                                  </p:childTnLst>
                                </p:cTn>
                              </p:par>
                              <p:par>
                                <p:cTn id="93" presetID="10" presetClass="entr" presetSubtype="0" fill="hold" grpId="0" nodeType="with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fade">
                                      <p:cBhvr>
                                        <p:cTn id="95" dur="500"/>
                                        <p:tgtEl>
                                          <p:spTgt spid="11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66"/>
                                        </p:tgtEl>
                                      </p:cBhvr>
                                    </p:animEffect>
                                    <p:set>
                                      <p:cBhvr>
                                        <p:cTn id="100" dur="1" fill="hold">
                                          <p:stCondLst>
                                            <p:cond delay="499"/>
                                          </p:stCondLst>
                                        </p:cTn>
                                        <p:tgtEl>
                                          <p:spTgt spid="66"/>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67"/>
                                        </p:tgtEl>
                                      </p:cBhvr>
                                    </p:animEffect>
                                    <p:set>
                                      <p:cBhvr>
                                        <p:cTn id="103" dur="1" fill="hold">
                                          <p:stCondLst>
                                            <p:cond delay="499"/>
                                          </p:stCondLst>
                                        </p:cTn>
                                        <p:tgtEl>
                                          <p:spTgt spid="67"/>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65"/>
                                        </p:tgtEl>
                                      </p:cBhvr>
                                    </p:animEffect>
                                    <p:set>
                                      <p:cBhvr>
                                        <p:cTn id="106" dur="1" fill="hold">
                                          <p:stCondLst>
                                            <p:cond delay="499"/>
                                          </p:stCondLst>
                                        </p:cTn>
                                        <p:tgtEl>
                                          <p:spTgt spid="65"/>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64"/>
                                        </p:tgtEl>
                                      </p:cBhvr>
                                    </p:animEffect>
                                    <p:set>
                                      <p:cBhvr>
                                        <p:cTn id="109" dur="1" fill="hold">
                                          <p:stCondLst>
                                            <p:cond delay="499"/>
                                          </p:stCondLst>
                                        </p:cTn>
                                        <p:tgtEl>
                                          <p:spTgt spid="64"/>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99"/>
                                        </p:tgtEl>
                                      </p:cBhvr>
                                    </p:animEffect>
                                    <p:set>
                                      <p:cBhvr>
                                        <p:cTn id="112" dur="1" fill="hold">
                                          <p:stCondLst>
                                            <p:cond delay="499"/>
                                          </p:stCondLst>
                                        </p:cTn>
                                        <p:tgtEl>
                                          <p:spTgt spid="99"/>
                                        </p:tgtEl>
                                        <p:attrNameLst>
                                          <p:attrName>style.visibility</p:attrName>
                                        </p:attrNameLst>
                                      </p:cBhvr>
                                      <p:to>
                                        <p:strVal val="hidden"/>
                                      </p:to>
                                    </p:set>
                                  </p:childTnLst>
                                </p:cTn>
                              </p:par>
                              <p:par>
                                <p:cTn id="113" presetID="10" presetClass="exit" presetSubtype="0" fill="hold" grpId="2" nodeType="withEffect">
                                  <p:stCondLst>
                                    <p:cond delay="0"/>
                                  </p:stCondLst>
                                  <p:childTnLst>
                                    <p:animEffect transition="out" filter="fade">
                                      <p:cBhvr>
                                        <p:cTn id="114" dur="500"/>
                                        <p:tgtEl>
                                          <p:spTgt spid="108"/>
                                        </p:tgtEl>
                                      </p:cBhvr>
                                    </p:animEffect>
                                    <p:set>
                                      <p:cBhvr>
                                        <p:cTn id="115" dur="1" fill="hold">
                                          <p:stCondLst>
                                            <p:cond delay="499"/>
                                          </p:stCondLst>
                                        </p:cTn>
                                        <p:tgtEl>
                                          <p:spTgt spid="108"/>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03"/>
                                        </p:tgtEl>
                                      </p:cBhvr>
                                    </p:animEffect>
                                    <p:set>
                                      <p:cBhvr>
                                        <p:cTn id="118" dur="1" fill="hold">
                                          <p:stCondLst>
                                            <p:cond delay="499"/>
                                          </p:stCondLst>
                                        </p:cTn>
                                        <p:tgtEl>
                                          <p:spTgt spid="103"/>
                                        </p:tgtEl>
                                        <p:attrNameLst>
                                          <p:attrName>style.visibility</p:attrName>
                                        </p:attrNameLst>
                                      </p:cBhvr>
                                      <p:to>
                                        <p:strVal val="hidden"/>
                                      </p:to>
                                    </p:set>
                                  </p:childTnLst>
                                </p:cTn>
                              </p:par>
                              <p:par>
                                <p:cTn id="119" presetID="10" presetClass="entr" presetSubtype="0" fill="hold" grpId="1"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fade">
                                      <p:cBhvr>
                                        <p:cTn id="121" dur="500"/>
                                        <p:tgtEl>
                                          <p:spTgt spid="45"/>
                                        </p:tgtEl>
                                      </p:cBhvr>
                                    </p:animEffect>
                                  </p:childTnLst>
                                </p:cTn>
                              </p:par>
                              <p:par>
                                <p:cTn id="122" presetID="10" presetClass="entr" presetSubtype="0" fill="hold" nodeType="withEffect">
                                  <p:stCondLst>
                                    <p:cond delay="0"/>
                                  </p:stCondLst>
                                  <p:childTnLst>
                                    <p:set>
                                      <p:cBhvr>
                                        <p:cTn id="123" dur="1" fill="hold">
                                          <p:stCondLst>
                                            <p:cond delay="0"/>
                                          </p:stCondLst>
                                        </p:cTn>
                                        <p:tgtEl>
                                          <p:spTgt spid="105"/>
                                        </p:tgtEl>
                                        <p:attrNameLst>
                                          <p:attrName>style.visibility</p:attrName>
                                        </p:attrNameLst>
                                      </p:cBhvr>
                                      <p:to>
                                        <p:strVal val="visible"/>
                                      </p:to>
                                    </p:set>
                                    <p:animEffect transition="in" filter="fade">
                                      <p:cBhvr>
                                        <p:cTn id="124" dur="500"/>
                                        <p:tgtEl>
                                          <p:spTgt spid="105"/>
                                        </p:tgtEl>
                                      </p:cBhvr>
                                    </p:animEffect>
                                  </p:childTnLst>
                                </p:cTn>
                              </p:par>
                              <p:par>
                                <p:cTn id="125" presetID="10" presetClass="entr" presetSubtype="0" fill="hold" nodeType="with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fade">
                                      <p:cBhvr>
                                        <p:cTn id="127" dur="500"/>
                                        <p:tgtEl>
                                          <p:spTgt spid="55"/>
                                        </p:tgtEl>
                                      </p:cBhvr>
                                    </p:animEffect>
                                  </p:childTnLst>
                                </p:cTn>
                              </p:par>
                              <p:par>
                                <p:cTn id="128" presetID="10" presetClass="entr" presetSubtype="0" fill="hold" nodeType="withEffect">
                                  <p:stCondLst>
                                    <p:cond delay="0"/>
                                  </p:stCondLst>
                                  <p:childTnLst>
                                    <p:set>
                                      <p:cBhvr>
                                        <p:cTn id="129" dur="1" fill="hold">
                                          <p:stCondLst>
                                            <p:cond delay="0"/>
                                          </p:stCondLst>
                                        </p:cTn>
                                        <p:tgtEl>
                                          <p:spTgt spid="98"/>
                                        </p:tgtEl>
                                        <p:attrNameLst>
                                          <p:attrName>style.visibility</p:attrName>
                                        </p:attrNameLst>
                                      </p:cBhvr>
                                      <p:to>
                                        <p:strVal val="visible"/>
                                      </p:to>
                                    </p:set>
                                    <p:animEffect transition="in" filter="fade">
                                      <p:cBhvr>
                                        <p:cTn id="130" dur="500"/>
                                        <p:tgtEl>
                                          <p:spTgt spid="98"/>
                                        </p:tgtEl>
                                      </p:cBhvr>
                                    </p:animEffect>
                                  </p:childTnLst>
                                </p:cTn>
                              </p:par>
                              <p:par>
                                <p:cTn id="131" presetID="10" presetClass="entr" presetSubtype="0" fill="hold" nodeType="withEffect">
                                  <p:stCondLst>
                                    <p:cond delay="0"/>
                                  </p:stCondLst>
                                  <p:childTnLst>
                                    <p:set>
                                      <p:cBhvr>
                                        <p:cTn id="132" dur="1" fill="hold">
                                          <p:stCondLst>
                                            <p:cond delay="0"/>
                                          </p:stCondLst>
                                        </p:cTn>
                                        <p:tgtEl>
                                          <p:spTgt spid="53"/>
                                        </p:tgtEl>
                                        <p:attrNameLst>
                                          <p:attrName>style.visibility</p:attrName>
                                        </p:attrNameLst>
                                      </p:cBhvr>
                                      <p:to>
                                        <p:strVal val="visible"/>
                                      </p:to>
                                    </p:set>
                                    <p:animEffect transition="in" filter="fade">
                                      <p:cBhvr>
                                        <p:cTn id="133" dur="500"/>
                                        <p:tgtEl>
                                          <p:spTgt spid="53"/>
                                        </p:tgtEl>
                                      </p:cBhvr>
                                    </p:animEffect>
                                  </p:childTnLst>
                                </p:cTn>
                              </p:par>
                              <p:par>
                                <p:cTn id="134" presetID="10" presetClass="entr" presetSubtype="0" fill="hold" nodeType="withEffect">
                                  <p:stCondLst>
                                    <p:cond delay="0"/>
                                  </p:stCondLst>
                                  <p:childTnLst>
                                    <p:set>
                                      <p:cBhvr>
                                        <p:cTn id="135" dur="1" fill="hold">
                                          <p:stCondLst>
                                            <p:cond delay="0"/>
                                          </p:stCondLst>
                                        </p:cTn>
                                        <p:tgtEl>
                                          <p:spTgt spid="54"/>
                                        </p:tgtEl>
                                        <p:attrNameLst>
                                          <p:attrName>style.visibility</p:attrName>
                                        </p:attrNameLst>
                                      </p:cBhvr>
                                      <p:to>
                                        <p:strVal val="visible"/>
                                      </p:to>
                                    </p:set>
                                    <p:animEffect transition="in" filter="fade">
                                      <p:cBhvr>
                                        <p:cTn id="136" dur="500"/>
                                        <p:tgtEl>
                                          <p:spTgt spid="54"/>
                                        </p:tgtEl>
                                      </p:cBhvr>
                                    </p:animEffect>
                                  </p:childTnLst>
                                </p:cTn>
                              </p:par>
                              <p:par>
                                <p:cTn id="137" presetID="10" presetClass="entr" presetSubtype="0" fill="hold" nodeType="with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fade">
                                      <p:cBhvr>
                                        <p:cTn id="139" dur="500"/>
                                        <p:tgtEl>
                                          <p:spTgt spid="60"/>
                                        </p:tgtEl>
                                      </p:cBhvr>
                                    </p:animEffect>
                                  </p:childTnLst>
                                </p:cTn>
                              </p:par>
                              <p:par>
                                <p:cTn id="140" presetID="10" presetClass="exit" presetSubtype="0" fill="hold" grpId="1" nodeType="withEffect">
                                  <p:stCondLst>
                                    <p:cond delay="0"/>
                                  </p:stCondLst>
                                  <p:childTnLst>
                                    <p:animEffect transition="out" filter="fade">
                                      <p:cBhvr>
                                        <p:cTn id="141" dur="500"/>
                                        <p:tgtEl>
                                          <p:spTgt spid="86"/>
                                        </p:tgtEl>
                                      </p:cBhvr>
                                    </p:animEffect>
                                    <p:set>
                                      <p:cBhvr>
                                        <p:cTn id="142" dur="1" fill="hold">
                                          <p:stCondLst>
                                            <p:cond delay="499"/>
                                          </p:stCondLst>
                                        </p:cTn>
                                        <p:tgtEl>
                                          <p:spTgt spid="86"/>
                                        </p:tgtEl>
                                        <p:attrNameLst>
                                          <p:attrName>style.visibility</p:attrName>
                                        </p:attrNameLst>
                                      </p:cBhvr>
                                      <p:to>
                                        <p:strVal val="hidden"/>
                                      </p:to>
                                    </p:set>
                                  </p:childTnLst>
                                </p:cTn>
                              </p:par>
                              <p:par>
                                <p:cTn id="143" presetID="10" presetClass="entr" presetSubtype="0" fill="hold" grpId="1" nodeType="withEffect">
                                  <p:stCondLst>
                                    <p:cond delay="0"/>
                                  </p:stCondLst>
                                  <p:childTnLst>
                                    <p:set>
                                      <p:cBhvr>
                                        <p:cTn id="144" dur="1" fill="hold">
                                          <p:stCondLst>
                                            <p:cond delay="0"/>
                                          </p:stCondLst>
                                        </p:cTn>
                                        <p:tgtEl>
                                          <p:spTgt spid="107"/>
                                        </p:tgtEl>
                                        <p:attrNameLst>
                                          <p:attrName>style.visibility</p:attrName>
                                        </p:attrNameLst>
                                      </p:cBhvr>
                                      <p:to>
                                        <p:strVal val="visible"/>
                                      </p:to>
                                    </p:set>
                                    <p:animEffect transition="in" filter="fade">
                                      <p:cBhvr>
                                        <p:cTn id="145" dur="500"/>
                                        <p:tgtEl>
                                          <p:spTgt spid="107"/>
                                        </p:tgtEl>
                                      </p:cBhvr>
                                    </p:animEffect>
                                  </p:childTnLst>
                                </p:cTn>
                              </p:par>
                              <p:par>
                                <p:cTn id="146" presetID="10" presetClass="exit" presetSubtype="0" fill="hold" nodeType="withEffect">
                                  <p:stCondLst>
                                    <p:cond delay="0"/>
                                  </p:stCondLst>
                                  <p:childTnLst>
                                    <p:animEffect transition="out" filter="fade">
                                      <p:cBhvr>
                                        <p:cTn id="147" dur="500"/>
                                        <p:tgtEl>
                                          <p:spTgt spid="80"/>
                                        </p:tgtEl>
                                      </p:cBhvr>
                                    </p:animEffect>
                                    <p:set>
                                      <p:cBhvr>
                                        <p:cTn id="148" dur="1" fill="hold">
                                          <p:stCondLst>
                                            <p:cond delay="499"/>
                                          </p:stCondLst>
                                        </p:cTn>
                                        <p:tgtEl>
                                          <p:spTgt spid="80"/>
                                        </p:tgtEl>
                                        <p:attrNameLst>
                                          <p:attrName>style.visibility</p:attrName>
                                        </p:attrNameLst>
                                      </p:cBhvr>
                                      <p:to>
                                        <p:strVal val="hidden"/>
                                      </p:to>
                                    </p:set>
                                  </p:childTnLst>
                                </p:cTn>
                              </p:par>
                              <p:par>
                                <p:cTn id="149" presetID="10" presetClass="entr" presetSubtype="0" fill="hold" nodeType="withEffect">
                                  <p:stCondLst>
                                    <p:cond delay="0"/>
                                  </p:stCondLst>
                                  <p:childTnLst>
                                    <p:set>
                                      <p:cBhvr>
                                        <p:cTn id="150" dur="1" fill="hold">
                                          <p:stCondLst>
                                            <p:cond delay="0"/>
                                          </p:stCondLst>
                                        </p:cTn>
                                        <p:tgtEl>
                                          <p:spTgt spid="68"/>
                                        </p:tgtEl>
                                        <p:attrNameLst>
                                          <p:attrName>style.visibility</p:attrName>
                                        </p:attrNameLst>
                                      </p:cBhvr>
                                      <p:to>
                                        <p:strVal val="visible"/>
                                      </p:to>
                                    </p:set>
                                    <p:animEffect transition="in" filter="fade">
                                      <p:cBhvr>
                                        <p:cTn id="151" dur="500"/>
                                        <p:tgtEl>
                                          <p:spTgt spid="68"/>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70"/>
                                        </p:tgtEl>
                                        <p:attrNameLst>
                                          <p:attrName>style.visibility</p:attrName>
                                        </p:attrNameLst>
                                      </p:cBhvr>
                                      <p:to>
                                        <p:strVal val="visible"/>
                                      </p:to>
                                    </p:set>
                                    <p:animEffect transition="in" filter="fade">
                                      <p:cBhvr>
                                        <p:cTn id="156" dur="500"/>
                                        <p:tgtEl>
                                          <p:spTgt spid="7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71"/>
                                        </p:tgtEl>
                                        <p:attrNameLst>
                                          <p:attrName>style.visibility</p:attrName>
                                        </p:attrNameLst>
                                      </p:cBhvr>
                                      <p:to>
                                        <p:strVal val="visible"/>
                                      </p:to>
                                    </p:set>
                                    <p:animEffect transition="in" filter="fade">
                                      <p:cBhvr>
                                        <p:cTn id="159" dur="500"/>
                                        <p:tgtEl>
                                          <p:spTgt spid="7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09"/>
                                        </p:tgtEl>
                                        <p:attrNameLst>
                                          <p:attrName>style.visibility</p:attrName>
                                        </p:attrNameLst>
                                      </p:cBhvr>
                                      <p:to>
                                        <p:strVal val="visible"/>
                                      </p:to>
                                    </p:set>
                                    <p:animEffect transition="in" filter="fade">
                                      <p:cBhvr>
                                        <p:cTn id="162" dur="500"/>
                                        <p:tgtEl>
                                          <p:spTgt spid="109"/>
                                        </p:tgtEl>
                                      </p:cBhvr>
                                    </p:animEffect>
                                  </p:childTnLst>
                                </p:cTn>
                              </p:par>
                              <p:par>
                                <p:cTn id="163" presetID="10" presetClass="exit" presetSubtype="0" fill="hold" grpId="2" nodeType="withEffect">
                                  <p:stCondLst>
                                    <p:cond delay="0"/>
                                  </p:stCondLst>
                                  <p:childTnLst>
                                    <p:animEffect transition="out" filter="fade">
                                      <p:cBhvr>
                                        <p:cTn id="164" dur="500"/>
                                        <p:tgtEl>
                                          <p:spTgt spid="45"/>
                                        </p:tgtEl>
                                      </p:cBhvr>
                                    </p:animEffect>
                                    <p:set>
                                      <p:cBhvr>
                                        <p:cTn id="165" dur="1" fill="hold">
                                          <p:stCondLst>
                                            <p:cond delay="499"/>
                                          </p:stCondLst>
                                        </p:cTn>
                                        <p:tgtEl>
                                          <p:spTgt spid="45"/>
                                        </p:tgtEl>
                                        <p:attrNameLst>
                                          <p:attrName>style.visibility</p:attrName>
                                        </p:attrNameLst>
                                      </p:cBhvr>
                                      <p:to>
                                        <p:strVal val="hidden"/>
                                      </p:to>
                                    </p:set>
                                  </p:childTnLst>
                                </p:cTn>
                              </p:par>
                              <p:par>
                                <p:cTn id="166" presetID="10" presetClass="entr" presetSubtype="0" fill="hold" nodeType="withEffect">
                                  <p:stCondLst>
                                    <p:cond delay="0"/>
                                  </p:stCondLst>
                                  <p:childTnLst>
                                    <p:set>
                                      <p:cBhvr>
                                        <p:cTn id="167" dur="1" fill="hold">
                                          <p:stCondLst>
                                            <p:cond delay="0"/>
                                          </p:stCondLst>
                                        </p:cTn>
                                        <p:tgtEl>
                                          <p:spTgt spid="74"/>
                                        </p:tgtEl>
                                        <p:attrNameLst>
                                          <p:attrName>style.visibility</p:attrName>
                                        </p:attrNameLst>
                                      </p:cBhvr>
                                      <p:to>
                                        <p:strVal val="visible"/>
                                      </p:to>
                                    </p:set>
                                    <p:animEffect transition="in" filter="fade">
                                      <p:cBhvr>
                                        <p:cTn id="168" dur="500"/>
                                        <p:tgtEl>
                                          <p:spTgt spid="74"/>
                                        </p:tgtEl>
                                      </p:cBhvr>
                                    </p:animEffect>
                                  </p:childTnLst>
                                </p:cTn>
                              </p:par>
                              <p:par>
                                <p:cTn id="169" presetID="10" presetClass="exit" presetSubtype="0" fill="hold" nodeType="withEffect">
                                  <p:stCondLst>
                                    <p:cond delay="0"/>
                                  </p:stCondLst>
                                  <p:childTnLst>
                                    <p:animEffect transition="out" filter="fade">
                                      <p:cBhvr>
                                        <p:cTn id="170" dur="500"/>
                                        <p:tgtEl>
                                          <p:spTgt spid="55"/>
                                        </p:tgtEl>
                                      </p:cBhvr>
                                    </p:animEffect>
                                    <p:set>
                                      <p:cBhvr>
                                        <p:cTn id="171" dur="1" fill="hold">
                                          <p:stCondLst>
                                            <p:cond delay="499"/>
                                          </p:stCondLst>
                                        </p:cTn>
                                        <p:tgtEl>
                                          <p:spTgt spid="55"/>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105"/>
                                        </p:tgtEl>
                                      </p:cBhvr>
                                    </p:animEffect>
                                    <p:set>
                                      <p:cBhvr>
                                        <p:cTn id="174" dur="1" fill="hold">
                                          <p:stCondLst>
                                            <p:cond delay="499"/>
                                          </p:stCondLst>
                                        </p:cTn>
                                        <p:tgtEl>
                                          <p:spTgt spid="105"/>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0" presetClass="exit" presetSubtype="0" fill="hold" nodeType="clickEffect">
                                  <p:stCondLst>
                                    <p:cond delay="0"/>
                                  </p:stCondLst>
                                  <p:childTnLst>
                                    <p:animEffect transition="out" filter="fade">
                                      <p:cBhvr>
                                        <p:cTn id="178" dur="500"/>
                                        <p:tgtEl>
                                          <p:spTgt spid="70"/>
                                        </p:tgtEl>
                                      </p:cBhvr>
                                    </p:animEffect>
                                    <p:set>
                                      <p:cBhvr>
                                        <p:cTn id="179" dur="1" fill="hold">
                                          <p:stCondLst>
                                            <p:cond delay="499"/>
                                          </p:stCondLst>
                                        </p:cTn>
                                        <p:tgtEl>
                                          <p:spTgt spid="70"/>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71"/>
                                        </p:tgtEl>
                                      </p:cBhvr>
                                    </p:animEffect>
                                    <p:set>
                                      <p:cBhvr>
                                        <p:cTn id="182" dur="1" fill="hold">
                                          <p:stCondLst>
                                            <p:cond delay="499"/>
                                          </p:stCondLst>
                                        </p:cTn>
                                        <p:tgtEl>
                                          <p:spTgt spid="71"/>
                                        </p:tgtEl>
                                        <p:attrNameLst>
                                          <p:attrName>style.visibility</p:attrName>
                                        </p:attrNameLst>
                                      </p:cBhvr>
                                      <p:to>
                                        <p:strVal val="hidden"/>
                                      </p:to>
                                    </p:set>
                                  </p:childTnLst>
                                </p:cTn>
                              </p:par>
                              <p:par>
                                <p:cTn id="183" presetID="10" presetClass="entr" presetSubtype="0" fill="hold" nodeType="withEffect">
                                  <p:stCondLst>
                                    <p:cond delay="0"/>
                                  </p:stCondLst>
                                  <p:childTnLst>
                                    <p:set>
                                      <p:cBhvr>
                                        <p:cTn id="184" dur="1" fill="hold">
                                          <p:stCondLst>
                                            <p:cond delay="0"/>
                                          </p:stCondLst>
                                        </p:cTn>
                                        <p:tgtEl>
                                          <p:spTgt spid="75"/>
                                        </p:tgtEl>
                                        <p:attrNameLst>
                                          <p:attrName>style.visibility</p:attrName>
                                        </p:attrNameLst>
                                      </p:cBhvr>
                                      <p:to>
                                        <p:strVal val="visible"/>
                                      </p:to>
                                    </p:set>
                                    <p:animEffect transition="in" filter="fade">
                                      <p:cBhvr>
                                        <p:cTn id="185" dur="500"/>
                                        <p:tgtEl>
                                          <p:spTgt spid="75"/>
                                        </p:tgtEl>
                                      </p:cBhvr>
                                    </p:animEffect>
                                  </p:childTnLst>
                                </p:cTn>
                              </p:par>
                              <p:par>
                                <p:cTn id="186" presetID="10" presetClass="entr" presetSubtype="0" fill="hold" nodeType="withEffect">
                                  <p:stCondLst>
                                    <p:cond delay="0"/>
                                  </p:stCondLst>
                                  <p:childTnLst>
                                    <p:set>
                                      <p:cBhvr>
                                        <p:cTn id="187" dur="1" fill="hold">
                                          <p:stCondLst>
                                            <p:cond delay="0"/>
                                          </p:stCondLst>
                                        </p:cTn>
                                        <p:tgtEl>
                                          <p:spTgt spid="73"/>
                                        </p:tgtEl>
                                        <p:attrNameLst>
                                          <p:attrName>style.visibility</p:attrName>
                                        </p:attrNameLst>
                                      </p:cBhvr>
                                      <p:to>
                                        <p:strVal val="visible"/>
                                      </p:to>
                                    </p:set>
                                    <p:animEffect transition="in" filter="fade">
                                      <p:cBhvr>
                                        <p:cTn id="188" dur="500"/>
                                        <p:tgtEl>
                                          <p:spTgt spid="73"/>
                                        </p:tgtEl>
                                      </p:cBhvr>
                                    </p:animEffect>
                                  </p:childTnLst>
                                </p:cTn>
                              </p:par>
                              <p:par>
                                <p:cTn id="189" presetID="10" presetClass="entr" presetSubtype="0" fill="hold" nodeType="withEffect">
                                  <p:stCondLst>
                                    <p:cond delay="0"/>
                                  </p:stCondLst>
                                  <p:childTnLst>
                                    <p:set>
                                      <p:cBhvr>
                                        <p:cTn id="190" dur="1" fill="hold">
                                          <p:stCondLst>
                                            <p:cond delay="0"/>
                                          </p:stCondLst>
                                        </p:cTn>
                                        <p:tgtEl>
                                          <p:spTgt spid="72"/>
                                        </p:tgtEl>
                                        <p:attrNameLst>
                                          <p:attrName>style.visibility</p:attrName>
                                        </p:attrNameLst>
                                      </p:cBhvr>
                                      <p:to>
                                        <p:strVal val="visible"/>
                                      </p:to>
                                    </p:set>
                                    <p:animEffect transition="in" filter="fade">
                                      <p:cBhvr>
                                        <p:cTn id="191" dur="500"/>
                                        <p:tgtEl>
                                          <p:spTgt spid="72"/>
                                        </p:tgtEl>
                                      </p:cBhvr>
                                    </p:animEffect>
                                  </p:childTnLst>
                                </p:cTn>
                              </p:par>
                              <p:par>
                                <p:cTn id="192" presetID="10" presetClass="entr" presetSubtype="0" fill="hold" nodeType="withEffect">
                                  <p:stCondLst>
                                    <p:cond delay="0"/>
                                  </p:stCondLst>
                                  <p:childTnLst>
                                    <p:set>
                                      <p:cBhvr>
                                        <p:cTn id="193" dur="1" fill="hold">
                                          <p:stCondLst>
                                            <p:cond delay="0"/>
                                          </p:stCondLst>
                                        </p:cTn>
                                        <p:tgtEl>
                                          <p:spTgt spid="100"/>
                                        </p:tgtEl>
                                        <p:attrNameLst>
                                          <p:attrName>style.visibility</p:attrName>
                                        </p:attrNameLst>
                                      </p:cBhvr>
                                      <p:to>
                                        <p:strVal val="visible"/>
                                      </p:to>
                                    </p:set>
                                    <p:animEffect transition="in" filter="fade">
                                      <p:cBhvr>
                                        <p:cTn id="194" dur="500"/>
                                        <p:tgtEl>
                                          <p:spTgt spid="100"/>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87"/>
                                        </p:tgtEl>
                                        <p:attrNameLst>
                                          <p:attrName>style.visibility</p:attrName>
                                        </p:attrNameLst>
                                      </p:cBhvr>
                                      <p:to>
                                        <p:strVal val="visible"/>
                                      </p:to>
                                    </p:set>
                                    <p:animEffect transition="in" filter="fade">
                                      <p:cBhvr>
                                        <p:cTn id="197" dur="500"/>
                                        <p:tgtEl>
                                          <p:spTgt spid="87"/>
                                        </p:tgtEl>
                                      </p:cBhvr>
                                    </p:animEffect>
                                  </p:childTnLst>
                                </p:cTn>
                              </p:par>
                              <p:par>
                                <p:cTn id="198" presetID="10" presetClass="exit" presetSubtype="0" fill="hold" grpId="0" nodeType="withEffect">
                                  <p:stCondLst>
                                    <p:cond delay="0"/>
                                  </p:stCondLst>
                                  <p:childTnLst>
                                    <p:animEffect transition="out" filter="fade">
                                      <p:cBhvr>
                                        <p:cTn id="199" dur="500"/>
                                        <p:tgtEl>
                                          <p:spTgt spid="84"/>
                                        </p:tgtEl>
                                      </p:cBhvr>
                                    </p:animEffect>
                                    <p:set>
                                      <p:cBhvr>
                                        <p:cTn id="200" dur="1" fill="hold">
                                          <p:stCondLst>
                                            <p:cond delay="499"/>
                                          </p:stCondLst>
                                        </p:cTn>
                                        <p:tgtEl>
                                          <p:spTgt spid="84"/>
                                        </p:tgtEl>
                                        <p:attrNameLst>
                                          <p:attrName>style.visibility</p:attrName>
                                        </p:attrNameLst>
                                      </p:cBhvr>
                                      <p:to>
                                        <p:strVal val="hidden"/>
                                      </p:to>
                                    </p:set>
                                  </p:childTnLst>
                                </p:cTn>
                              </p:par>
                              <p:par>
                                <p:cTn id="201" presetID="10" presetClass="entr" presetSubtype="0" fill="hold" nodeType="withEffect">
                                  <p:stCondLst>
                                    <p:cond delay="0"/>
                                  </p:stCondLst>
                                  <p:childTnLst>
                                    <p:set>
                                      <p:cBhvr>
                                        <p:cTn id="202" dur="1" fill="hold">
                                          <p:stCondLst>
                                            <p:cond delay="0"/>
                                          </p:stCondLst>
                                        </p:cTn>
                                        <p:tgtEl>
                                          <p:spTgt spid="83"/>
                                        </p:tgtEl>
                                        <p:attrNameLst>
                                          <p:attrName>style.visibility</p:attrName>
                                        </p:attrNameLst>
                                      </p:cBhvr>
                                      <p:to>
                                        <p:strVal val="visible"/>
                                      </p:to>
                                    </p:set>
                                    <p:animEffect transition="in" filter="fade">
                                      <p:cBhvr>
                                        <p:cTn id="203" dur="500"/>
                                        <p:tgtEl>
                                          <p:spTgt spid="83"/>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77"/>
                                        </p:tgtEl>
                                        <p:attrNameLst>
                                          <p:attrName>style.visibility</p:attrName>
                                        </p:attrNameLst>
                                      </p:cBhvr>
                                      <p:to>
                                        <p:strVal val="visible"/>
                                      </p:to>
                                    </p:set>
                                    <p:animEffect transition="in" filter="fade">
                                      <p:cBhvr>
                                        <p:cTn id="206" dur="500"/>
                                        <p:tgtEl>
                                          <p:spTgt spid="77"/>
                                        </p:tgtEl>
                                      </p:cBhvr>
                                    </p:animEffect>
                                  </p:childTnLst>
                                </p:cTn>
                              </p:par>
                              <p:par>
                                <p:cTn id="207" presetID="10" presetClass="exit" presetSubtype="0" fill="hold" nodeType="withEffect">
                                  <p:stCondLst>
                                    <p:cond delay="0"/>
                                  </p:stCondLst>
                                  <p:childTnLst>
                                    <p:animEffect transition="out" filter="fade">
                                      <p:cBhvr>
                                        <p:cTn id="208" dur="500"/>
                                        <p:tgtEl>
                                          <p:spTgt spid="61"/>
                                        </p:tgtEl>
                                      </p:cBhvr>
                                    </p:animEffect>
                                    <p:set>
                                      <p:cBhvr>
                                        <p:cTn id="209" dur="1" fill="hold">
                                          <p:stCondLst>
                                            <p:cond delay="499"/>
                                          </p:stCondLst>
                                        </p:cTn>
                                        <p:tgtEl>
                                          <p:spTgt spid="61"/>
                                        </p:tgtEl>
                                        <p:attrNameLst>
                                          <p:attrName>style.visibility</p:attrName>
                                        </p:attrNameLst>
                                      </p:cBhvr>
                                      <p:to>
                                        <p:strVal val="hidden"/>
                                      </p:to>
                                    </p:set>
                                  </p:childTnLst>
                                </p:cTn>
                              </p:par>
                              <p:par>
                                <p:cTn id="210" presetID="10" presetClass="entr" presetSubtype="0" fill="hold" grpId="0" nodeType="withEffect">
                                  <p:stCondLst>
                                    <p:cond delay="0"/>
                                  </p:stCondLst>
                                  <p:childTnLst>
                                    <p:set>
                                      <p:cBhvr>
                                        <p:cTn id="211" dur="1" fill="hold">
                                          <p:stCondLst>
                                            <p:cond delay="0"/>
                                          </p:stCondLst>
                                        </p:cTn>
                                        <p:tgtEl>
                                          <p:spTgt spid="111"/>
                                        </p:tgtEl>
                                        <p:attrNameLst>
                                          <p:attrName>style.visibility</p:attrName>
                                        </p:attrNameLst>
                                      </p:cBhvr>
                                      <p:to>
                                        <p:strVal val="visible"/>
                                      </p:to>
                                    </p:set>
                                    <p:animEffect transition="in" filter="fade">
                                      <p:cBhvr>
                                        <p:cTn id="212" dur="500"/>
                                        <p:tgtEl>
                                          <p:spTgt spid="111"/>
                                        </p:tgtEl>
                                      </p:cBhvr>
                                    </p:animEffect>
                                  </p:childTnLst>
                                </p:cTn>
                              </p:par>
                              <p:par>
                                <p:cTn id="213" presetID="42" presetClass="path" presetSubtype="0" accel="50000" decel="50000" fill="hold" grpId="1" nodeType="withEffect">
                                  <p:stCondLst>
                                    <p:cond delay="0"/>
                                  </p:stCondLst>
                                  <p:childTnLst>
                                    <p:animMotion origin="layout" path="M -2.77778E-6 3.33333E-6 L -2.77778E-6 0.13426 " pathEditMode="relative" rAng="0" ptsTypes="AA">
                                      <p:cBhvr>
                                        <p:cTn id="214" dur="2000" fill="hold"/>
                                        <p:tgtEl>
                                          <p:spTgt spid="111"/>
                                        </p:tgtEl>
                                        <p:attrNameLst>
                                          <p:attrName>ppt_x</p:attrName>
                                          <p:attrName>ppt_y</p:attrName>
                                        </p:attrNameLst>
                                      </p:cBhvr>
                                      <p:rCtr x="0" y="6713"/>
                                    </p:animMotion>
                                  </p:childTnLst>
                                </p:cTn>
                              </p:par>
                            </p:childTnLst>
                          </p:cTn>
                        </p:par>
                        <p:par>
                          <p:cTn id="215" fill="hold">
                            <p:stCondLst>
                              <p:cond delay="2000"/>
                            </p:stCondLst>
                            <p:childTnLst>
                              <p:par>
                                <p:cTn id="216" presetID="1" presetClass="entr" presetSubtype="0" fill="hold" grpId="0" nodeType="afterEffect">
                                  <p:stCondLst>
                                    <p:cond delay="0"/>
                                  </p:stCondLst>
                                  <p:childTnLst>
                                    <p:set>
                                      <p:cBhvr>
                                        <p:cTn id="217"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3" grpId="1"/>
      <p:bldP spid="69" grpId="0"/>
      <p:bldP spid="71" grpId="0"/>
      <p:bldP spid="71" grpId="1"/>
      <p:bldP spid="77" grpId="0"/>
      <p:bldP spid="45" grpId="0" animBg="1"/>
      <p:bldP spid="45" grpId="1" animBg="1"/>
      <p:bldP spid="45" grpId="2" animBg="1"/>
      <p:bldP spid="45" grpId="3" animBg="1"/>
      <p:bldP spid="103" grpId="0" animBg="1"/>
      <p:bldP spid="103" grpId="1" animBg="1"/>
      <p:bldP spid="108" grpId="0" animBg="1"/>
      <p:bldP spid="108" grpId="1" animBg="1"/>
      <p:bldP spid="108" grpId="2" animBg="1"/>
      <p:bldP spid="86" grpId="0" animBg="1"/>
      <p:bldP spid="86" grpId="1" animBg="1"/>
      <p:bldP spid="109" grpId="0" animBg="1"/>
      <p:bldP spid="107" grpId="0" animBg="1"/>
      <p:bldP spid="107" grpId="1" animBg="1"/>
      <p:bldP spid="111" grpId="0" animBg="1"/>
      <p:bldP spid="111" grpId="1" animBg="1"/>
      <p:bldP spid="84" grpId="0" animBg="1"/>
      <p:bldP spid="87" grpId="0" animBg="1"/>
      <p:bldP spid="112" grpId="0"/>
      <p:bldP spid="113" grpId="0"/>
      <p:bldP spid="81" grpId="0"/>
      <p:bldP spid="81" grpId="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ocalrb"/>
          <p:cNvSpPr txBox="1"/>
          <p:nvPr/>
        </p:nvSpPr>
        <p:spPr>
          <a:xfrm>
            <a:off x="6934200" y="2591350"/>
            <a:ext cx="2057400"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57" name="localrb"/>
          <p:cNvSpPr txBox="1"/>
          <p:nvPr/>
        </p:nvSpPr>
        <p:spPr>
          <a:xfrm>
            <a:off x="6934200" y="4953550"/>
            <a:ext cx="2057400"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58" name="localrb"/>
          <p:cNvSpPr txBox="1"/>
          <p:nvPr/>
        </p:nvSpPr>
        <p:spPr>
          <a:xfrm>
            <a:off x="6934200" y="5664200"/>
            <a:ext cx="2057400"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Global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53" name="movebluerow"/>
          <p:cNvSpPr/>
          <p:nvPr/>
        </p:nvSpPr>
        <p:spPr>
          <a:xfrm>
            <a:off x="4906190" y="1600205"/>
            <a:ext cx="1875609"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4" name="movebluerow"/>
          <p:cNvSpPr/>
          <p:nvPr/>
        </p:nvSpPr>
        <p:spPr>
          <a:xfrm>
            <a:off x="4915715" y="3951265"/>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cxnSp>
        <p:nvCxnSpPr>
          <p:cNvPr id="50" name="longblack"/>
          <p:cNvCxnSpPr/>
          <p:nvPr/>
        </p:nvCxnSpPr>
        <p:spPr>
          <a:xfrm flipV="1">
            <a:off x="2647934" y="2055848"/>
            <a:ext cx="1498927" cy="1557"/>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longblack"/>
          <p:cNvCxnSpPr/>
          <p:nvPr/>
        </p:nvCxnSpPr>
        <p:spPr>
          <a:xfrm>
            <a:off x="2647934" y="4408460"/>
            <a:ext cx="1489121"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smtClean="0"/>
              <a:t>Solution #1. Subarray Address Latch</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83</a:t>
            </a:fld>
            <a:endParaRPr lang="en-US">
              <a:solidFill>
                <a:prstClr val="black"/>
              </a:solidFill>
              <a:latin typeface="Calibri"/>
            </a:endParaRPr>
          </a:p>
        </p:txBody>
      </p:sp>
      <p:cxnSp>
        <p:nvCxnSpPr>
          <p:cNvPr id="5" name="black"/>
          <p:cNvCxnSpPr/>
          <p:nvPr/>
        </p:nvCxnSpPr>
        <p:spPr>
          <a:xfrm>
            <a:off x="1177883" y="3443898"/>
            <a:ext cx="1470051"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smallrow"/>
          <p:cNvSpPr/>
          <p:nvPr/>
        </p:nvSpPr>
        <p:spPr>
          <a:xfrm>
            <a:off x="4906191" y="205740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8" name="TextBox 7"/>
          <p:cNvSpPr txBox="1"/>
          <p:nvPr/>
        </p:nvSpPr>
        <p:spPr>
          <a:xfrm rot="16200000">
            <a:off x="5334398" y="3143014"/>
            <a:ext cx="978910" cy="637581"/>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cxnSp>
        <p:nvCxnSpPr>
          <p:cNvPr id="9" name="Straight Connector 8"/>
          <p:cNvCxnSpPr/>
          <p:nvPr/>
        </p:nvCxnSpPr>
        <p:spPr>
          <a:xfrm>
            <a:off x="4488461" y="2286003"/>
            <a:ext cx="2750539"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black"/>
          <p:cNvCxnSpPr/>
          <p:nvPr/>
        </p:nvCxnSpPr>
        <p:spPr>
          <a:xfrm>
            <a:off x="2647933" y="1600203"/>
            <a:ext cx="0" cy="372211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black"/>
          <p:cNvCxnSpPr/>
          <p:nvPr/>
        </p:nvCxnSpPr>
        <p:spPr>
          <a:xfrm>
            <a:off x="3679848" y="2057403"/>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smallrow"/>
          <p:cNvSpPr/>
          <p:nvPr/>
        </p:nvSpPr>
        <p:spPr>
          <a:xfrm>
            <a:off x="4915716" y="1600203"/>
            <a:ext cx="1866084"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4" name="smallrow"/>
          <p:cNvSpPr/>
          <p:nvPr/>
        </p:nvSpPr>
        <p:spPr>
          <a:xfrm>
            <a:off x="4906191" y="440791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5" name="smallrow"/>
          <p:cNvSpPr/>
          <p:nvPr/>
        </p:nvSpPr>
        <p:spPr>
          <a:xfrm>
            <a:off x="4915716" y="3950713"/>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cxnSp>
        <p:nvCxnSpPr>
          <p:cNvPr id="16" name="Straight Connector 15"/>
          <p:cNvCxnSpPr/>
          <p:nvPr/>
        </p:nvCxnSpPr>
        <p:spPr>
          <a:xfrm flipV="1">
            <a:off x="4488460" y="4636512"/>
            <a:ext cx="2750540" cy="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black"/>
          <p:cNvCxnSpPr>
            <a:endCxn id="46" idx="0"/>
          </p:cNvCxnSpPr>
          <p:nvPr/>
        </p:nvCxnSpPr>
        <p:spPr>
          <a:xfrm>
            <a:off x="3679848" y="4407912"/>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blue"/>
          <p:cNvCxnSpPr/>
          <p:nvPr/>
        </p:nvCxnSpPr>
        <p:spPr>
          <a:xfrm>
            <a:off x="3679848" y="2057403"/>
            <a:ext cx="45720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wl0_vdd"/>
          <p:cNvSpPr txBox="1"/>
          <p:nvPr/>
        </p:nvSpPr>
        <p:spPr>
          <a:xfrm>
            <a:off x="7322138" y="1600200"/>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cxnSp>
        <p:nvCxnSpPr>
          <p:cNvPr id="27" name="orange"/>
          <p:cNvCxnSpPr>
            <a:endCxn id="47" idx="0"/>
          </p:cNvCxnSpPr>
          <p:nvPr/>
        </p:nvCxnSpPr>
        <p:spPr>
          <a:xfrm flipV="1">
            <a:off x="3679848" y="4407909"/>
            <a:ext cx="457206" cy="3"/>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28" name="globaldecoder"/>
          <p:cNvSpPr/>
          <p:nvPr/>
        </p:nvSpPr>
        <p:spPr>
          <a:xfrm rot="16200000">
            <a:off x="-949959" y="3159760"/>
            <a:ext cx="3687400" cy="5682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smtClean="0">
                <a:solidFill>
                  <a:prstClr val="white"/>
                </a:solidFill>
                <a:latin typeface="Calibri"/>
              </a:rPr>
              <a:t>Global Decoder</a:t>
            </a:r>
            <a:endParaRPr lang="en-US" sz="3600">
              <a:solidFill>
                <a:prstClr val="white"/>
              </a:solidFill>
              <a:latin typeface="Calibri"/>
            </a:endParaRPr>
          </a:p>
        </p:txBody>
      </p:sp>
      <p:sp>
        <p:nvSpPr>
          <p:cNvPr id="29" name="wl1_vdd"/>
          <p:cNvSpPr txBox="1"/>
          <p:nvPr/>
        </p:nvSpPr>
        <p:spPr>
          <a:xfrm>
            <a:off x="7322137" y="3950709"/>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sp>
        <p:nvSpPr>
          <p:cNvPr id="32" name="globallatch"/>
          <p:cNvSpPr/>
          <p:nvPr/>
        </p:nvSpPr>
        <p:spPr>
          <a:xfrm rot="16200000">
            <a:off x="978175" y="3184396"/>
            <a:ext cx="1869464" cy="519006"/>
          </a:xfrm>
          <a:prstGeom prst="hexagon">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34" name="movebluerow"/>
          <p:cNvSpPr/>
          <p:nvPr/>
        </p:nvSpPr>
        <p:spPr>
          <a:xfrm>
            <a:off x="4906191" y="1600200"/>
            <a:ext cx="1875609"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5" name="bankblank"/>
          <p:cNvSpPr/>
          <p:nvPr/>
        </p:nvSpPr>
        <p:spPr>
          <a:xfrm>
            <a:off x="4906190" y="160020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cxnSp>
        <p:nvCxnSpPr>
          <p:cNvPr id="36" name="wlblueraised"/>
          <p:cNvCxnSpPr/>
          <p:nvPr/>
        </p:nvCxnSpPr>
        <p:spPr>
          <a:xfrm>
            <a:off x="4488461" y="1828804"/>
            <a:ext cx="2750539"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37" name="row-buffer"/>
          <p:cNvSpPr/>
          <p:nvPr/>
        </p:nvSpPr>
        <p:spPr>
          <a:xfrm>
            <a:off x="4906190" y="251460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0" name="decoder"/>
          <p:cNvSpPr/>
          <p:nvPr/>
        </p:nvSpPr>
        <p:spPr>
          <a:xfrm rot="16200000">
            <a:off x="3855558" y="1881702"/>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42" name="movebluerow"/>
          <p:cNvSpPr/>
          <p:nvPr/>
        </p:nvSpPr>
        <p:spPr>
          <a:xfrm>
            <a:off x="4915716" y="3951260"/>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bankblank"/>
          <p:cNvSpPr/>
          <p:nvPr/>
        </p:nvSpPr>
        <p:spPr>
          <a:xfrm>
            <a:off x="4906190" y="395071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4" name="row-buffer"/>
          <p:cNvSpPr/>
          <p:nvPr/>
        </p:nvSpPr>
        <p:spPr>
          <a:xfrm>
            <a:off x="4906191" y="5613234"/>
            <a:ext cx="1875609"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cxnSp>
        <p:nvCxnSpPr>
          <p:cNvPr id="45" name="wlorangeraised"/>
          <p:cNvCxnSpPr/>
          <p:nvPr/>
        </p:nvCxnSpPr>
        <p:spPr>
          <a:xfrm>
            <a:off x="4488460" y="4179312"/>
            <a:ext cx="2750540" cy="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6" name="decoder"/>
          <p:cNvSpPr/>
          <p:nvPr/>
        </p:nvSpPr>
        <p:spPr>
          <a:xfrm rot="16200000">
            <a:off x="3855556" y="4232208"/>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47" name="orangedecoder"/>
          <p:cNvSpPr/>
          <p:nvPr/>
        </p:nvSpPr>
        <p:spPr>
          <a:xfrm rot="16200000">
            <a:off x="3855556" y="4232205"/>
            <a:ext cx="914402" cy="351407"/>
          </a:xfrm>
          <a:prstGeom prst="trapezoid">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48" name="row-buffer"/>
          <p:cNvSpPr/>
          <p:nvPr/>
        </p:nvSpPr>
        <p:spPr>
          <a:xfrm>
            <a:off x="4906190" y="486511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cxnSp>
        <p:nvCxnSpPr>
          <p:cNvPr id="51" name="black"/>
          <p:cNvCxnSpPr/>
          <p:nvPr/>
        </p:nvCxnSpPr>
        <p:spPr>
          <a:xfrm>
            <a:off x="2647934" y="2055848"/>
            <a:ext cx="552466" cy="1557"/>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black"/>
          <p:cNvCxnSpPr/>
          <p:nvPr/>
        </p:nvCxnSpPr>
        <p:spPr>
          <a:xfrm flipV="1">
            <a:off x="2647933" y="4407908"/>
            <a:ext cx="552467" cy="552"/>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bluegloballatch"/>
          <p:cNvSpPr/>
          <p:nvPr/>
        </p:nvSpPr>
        <p:spPr>
          <a:xfrm rot="16200000">
            <a:off x="1136418" y="3184395"/>
            <a:ext cx="1552978" cy="519006"/>
          </a:xfrm>
          <a:prstGeom prst="hexagon">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39" name="orangegloballatch"/>
          <p:cNvSpPr/>
          <p:nvPr/>
        </p:nvSpPr>
        <p:spPr>
          <a:xfrm rot="16200000">
            <a:off x="1136419" y="3184393"/>
            <a:ext cx="1552977" cy="519006"/>
          </a:xfrm>
          <a:prstGeom prst="hexagon">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000" b="1" smtClean="0">
                <a:solidFill>
                  <a:prstClr val="black"/>
                </a:solidFill>
                <a:latin typeface="Calibri"/>
              </a:rPr>
              <a:t>Latch</a:t>
            </a:r>
            <a:endParaRPr lang="en-US" sz="4000" b="1">
              <a:solidFill>
                <a:prstClr val="black"/>
              </a:solidFill>
              <a:latin typeface="Calibri"/>
            </a:endParaRPr>
          </a:p>
        </p:txBody>
      </p:sp>
      <p:sp>
        <p:nvSpPr>
          <p:cNvPr id="38" name="bluedecoder"/>
          <p:cNvSpPr/>
          <p:nvPr/>
        </p:nvSpPr>
        <p:spPr>
          <a:xfrm rot="16200000">
            <a:off x="3855557" y="1881700"/>
            <a:ext cx="914402" cy="351407"/>
          </a:xfrm>
          <a:prstGeom prst="trapezoid">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18" name="wlorangelowered"/>
          <p:cNvCxnSpPr/>
          <p:nvPr/>
        </p:nvCxnSpPr>
        <p:spPr>
          <a:xfrm>
            <a:off x="4488463" y="4179309"/>
            <a:ext cx="2750537" cy="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wlbluelowered"/>
          <p:cNvCxnSpPr/>
          <p:nvPr/>
        </p:nvCxnSpPr>
        <p:spPr>
          <a:xfrm flipV="1">
            <a:off x="4488461" y="1828800"/>
            <a:ext cx="2750539" cy="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5" name="ACTIVATED"/>
          <p:cNvSpPr txBox="1"/>
          <p:nvPr/>
        </p:nvSpPr>
        <p:spPr>
          <a:xfrm rot="20997652">
            <a:off x="3955307" y="2514604"/>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sp>
        <p:nvSpPr>
          <p:cNvPr id="56" name="ACTIVATED"/>
          <p:cNvSpPr txBox="1"/>
          <p:nvPr/>
        </p:nvSpPr>
        <p:spPr>
          <a:xfrm rot="20997652">
            <a:off x="3955307" y="4865113"/>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pic>
        <p:nvPicPr>
          <p:cNvPr id="59"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36512" y="5813543"/>
            <a:ext cx="990600" cy="990600"/>
          </a:xfrm>
          <a:prstGeom prst="rect">
            <a:avLst/>
          </a:prstGeom>
          <a:noFill/>
        </p:spPr>
      </p:pic>
      <p:sp>
        <p:nvSpPr>
          <p:cNvPr id="60" name="TextBox 59"/>
          <p:cNvSpPr txBox="1"/>
          <p:nvPr/>
        </p:nvSpPr>
        <p:spPr>
          <a:xfrm>
            <a:off x="899592" y="5806947"/>
            <a:ext cx="2843808" cy="1006429"/>
          </a:xfrm>
          <a:prstGeom prst="rect">
            <a:avLst/>
          </a:prstGeom>
          <a:noFill/>
        </p:spPr>
        <p:txBody>
          <a:bodyPr wrap="square" lIns="0" tIns="0" rIns="0" bIns="0" rtlCol="0">
            <a:spAutoFit/>
          </a:bodyPr>
          <a:lstStyle/>
          <a:p>
            <a:pPr>
              <a:lnSpc>
                <a:spcPct val="90000"/>
              </a:lnSpc>
            </a:pPr>
            <a:r>
              <a:rPr lang="en-US" sz="3600" b="1" i="1" dirty="0" smtClean="0">
                <a:solidFill>
                  <a:srgbClr val="0000FF"/>
                </a:solidFill>
                <a:latin typeface="Calibri"/>
              </a:rPr>
              <a:t>Global latch </a:t>
            </a:r>
            <a:r>
              <a:rPr lang="en-US" sz="3600" b="1" i="1" dirty="0" smtClean="0">
                <a:solidFill>
                  <a:srgbClr val="0000FF"/>
                </a:solidFill>
                <a:latin typeface="Calibri"/>
                <a:sym typeface="Wingdings"/>
              </a:rPr>
              <a:t> local latches</a:t>
            </a:r>
            <a:endParaRPr lang="en-US" sz="3600" b="1" i="1" dirty="0">
              <a:solidFill>
                <a:srgbClr val="0000FF"/>
              </a:solidFill>
              <a:latin typeface="Calibri"/>
            </a:endParaRPr>
          </a:p>
        </p:txBody>
      </p:sp>
    </p:spTree>
    <p:extLst>
      <p:ext uri="{BB962C8B-B14F-4D97-AF65-F5344CB8AC3E}">
        <p14:creationId xmlns:p14="http://schemas.microsoft.com/office/powerpoint/2010/main" val="2657485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42" presetClass="path" presetSubtype="0" accel="50000" decel="50000" fill="hold" grpId="0" nodeType="withEffect">
                                  <p:stCondLst>
                                    <p:cond delay="0"/>
                                  </p:stCondLst>
                                  <p:childTnLst>
                                    <p:animMotion origin="layout" path="M -1.38889E-6 -3.33333E-6 L 0.1658 0.14236 " pathEditMode="relative" rAng="0" ptsTypes="AA">
                                      <p:cBhvr>
                                        <p:cTn id="16" dur="2000" fill="hold"/>
                                        <p:tgtEl>
                                          <p:spTgt spid="39"/>
                                        </p:tgtEl>
                                        <p:attrNameLst>
                                          <p:attrName>ppt_x</p:attrName>
                                          <p:attrName>ppt_y</p:attrName>
                                        </p:attrNameLst>
                                      </p:cBhvr>
                                      <p:rCtr x="8281" y="7106"/>
                                    </p:animMotion>
                                  </p:childTnLst>
                                </p:cTn>
                              </p:par>
                              <p:par>
                                <p:cTn id="17" presetID="42" presetClass="path" presetSubtype="0" accel="50000" decel="50000" fill="hold" grpId="0" nodeType="withEffect">
                                  <p:stCondLst>
                                    <p:cond delay="0"/>
                                  </p:stCondLst>
                                  <p:childTnLst>
                                    <p:animMotion origin="layout" path="M -1.38889E-6 -3.33333E-6 L 0.1658 -0.20208 " pathEditMode="relative" rAng="0" ptsTypes="AA">
                                      <p:cBhvr>
                                        <p:cTn id="18" dur="2000" fill="hold"/>
                                        <p:tgtEl>
                                          <p:spTgt spid="33"/>
                                        </p:tgtEl>
                                        <p:attrNameLst>
                                          <p:attrName>ppt_x</p:attrName>
                                          <p:attrName>ppt_y</p:attrName>
                                        </p:attrNameLst>
                                      </p:cBhvr>
                                      <p:rCtr x="8281" y="-10116"/>
                                    </p:animMotion>
                                  </p:childTnLst>
                                </p:cTn>
                              </p:par>
                            </p:childTnLst>
                          </p:cTn>
                        </p:par>
                        <p:par>
                          <p:cTn id="19" fill="hold">
                            <p:stCondLst>
                              <p:cond delay="2500"/>
                            </p:stCondLst>
                            <p:childTnLst>
                              <p:par>
                                <p:cTn id="20" presetID="1" presetClass="exit" presetSubtype="0" fill="hold" nodeType="afterEffect">
                                  <p:stCondLst>
                                    <p:cond delay="0"/>
                                  </p:stCondLst>
                                  <p:childTnLst>
                                    <p:set>
                                      <p:cBhvr>
                                        <p:cTn id="21" dur="1" fill="hold">
                                          <p:stCondLst>
                                            <p:cond delay="0"/>
                                          </p:stCondLst>
                                        </p:cTn>
                                        <p:tgtEl>
                                          <p:spTgt spid="41"/>
                                        </p:tgtEl>
                                        <p:attrNameLst>
                                          <p:attrName>style.visibility</p:attrName>
                                        </p:attrNameLst>
                                      </p:cBhvr>
                                      <p:to>
                                        <p:strVal val="hidden"/>
                                      </p:to>
                                    </p:set>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5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par>
                                <p:cTn id="33" presetID="10" presetClass="exit" presetSubtype="0" fill="hold" grpId="0" nodeType="withEffect">
                                  <p:stCondLst>
                                    <p:cond delay="0"/>
                                  </p:stCondLst>
                                  <p:childTnLst>
                                    <p:animEffect transition="out" filter="fade">
                                      <p:cBhvr>
                                        <p:cTn id="34" dur="500"/>
                                        <p:tgtEl>
                                          <p:spTgt spid="40"/>
                                        </p:tgtEl>
                                      </p:cBhvr>
                                    </p:animEffect>
                                    <p:set>
                                      <p:cBhvr>
                                        <p:cTn id="35" dur="1" fill="hold">
                                          <p:stCondLst>
                                            <p:cond delay="499"/>
                                          </p:stCondLst>
                                        </p:cTn>
                                        <p:tgtEl>
                                          <p:spTgt spid="40"/>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46"/>
                                        </p:tgtEl>
                                      </p:cBhvr>
                                    </p:animEffect>
                                    <p:set>
                                      <p:cBhvr>
                                        <p:cTn id="38" dur="1" fill="hold">
                                          <p:stCondLst>
                                            <p:cond delay="499"/>
                                          </p:stCondLst>
                                        </p:cTn>
                                        <p:tgtEl>
                                          <p:spTgt spid="46"/>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xit" presetSubtype="0" fill="hold" nodeType="with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7"/>
                                        </p:tgtEl>
                                      </p:cBhvr>
                                    </p:animEffect>
                                    <p:set>
                                      <p:cBhvr>
                                        <p:cTn id="50" dur="1" fill="hold">
                                          <p:stCondLst>
                                            <p:cond delay="499"/>
                                          </p:stCondLst>
                                        </p:cTn>
                                        <p:tgtEl>
                                          <p:spTgt spid="17"/>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xit" presetSubtype="0" fill="hold" nodeType="withEffect">
                                  <p:stCondLst>
                                    <p:cond delay="0"/>
                                  </p:stCondLst>
                                  <p:childTnLst>
                                    <p:animEffect transition="out" filter="fade">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23"/>
                                        </p:tgtEl>
                                      </p:cBhvr>
                                    </p:animEffect>
                                    <p:set>
                                      <p:cBhvr>
                                        <p:cTn id="69" dur="1" fill="hold">
                                          <p:stCondLst>
                                            <p:cond delay="499"/>
                                          </p:stCondLst>
                                        </p:cTn>
                                        <p:tgtEl>
                                          <p:spTgt spid="23"/>
                                        </p:tgtEl>
                                        <p:attrNameLst>
                                          <p:attrName>style.visibility</p:attrName>
                                        </p:attrNameLst>
                                      </p:cBhvr>
                                      <p:to>
                                        <p:strVal val="hidden"/>
                                      </p:to>
                                    </p:set>
                                  </p:childTnLst>
                                </p:cTn>
                              </p:par>
                            </p:childTnLst>
                          </p:cTn>
                        </p:par>
                        <p:par>
                          <p:cTn id="70" fill="hold">
                            <p:stCondLst>
                              <p:cond delay="1000"/>
                            </p:stCondLst>
                            <p:childTnLst>
                              <p:par>
                                <p:cTn id="71" presetID="10" presetClass="entr" presetSubtype="0" fill="hold" grpId="1"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par>
                                <p:cTn id="74" presetID="42" presetClass="path" presetSubtype="0" accel="50000" decel="50000" fill="hold" grpId="0" nodeType="withEffect">
                                  <p:stCondLst>
                                    <p:cond delay="0"/>
                                  </p:stCondLst>
                                  <p:childTnLst>
                                    <p:animMotion origin="layout" path="M -1.38889E-6 -2.59259E-6 L -1.38889E-6 0.13588 " pathEditMode="relative" rAng="0" ptsTypes="AA">
                                      <p:cBhvr>
                                        <p:cTn id="75" dur="2000" fill="hold"/>
                                        <p:tgtEl>
                                          <p:spTgt spid="53"/>
                                        </p:tgtEl>
                                        <p:attrNameLst>
                                          <p:attrName>ppt_x</p:attrName>
                                          <p:attrName>ppt_y</p:attrName>
                                        </p:attrNameLst>
                                      </p:cBhvr>
                                      <p:rCtr x="0" y="6782"/>
                                    </p:animMotion>
                                  </p:childTnLst>
                                </p:cTn>
                              </p:par>
                              <p:par>
                                <p:cTn id="76" presetID="10" presetClass="entr" presetSubtype="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childTnLst>
                                </p:cTn>
                              </p:par>
                              <p:par>
                                <p:cTn id="79" presetID="42" presetClass="path" presetSubtype="0" accel="50000" decel="50000" fill="hold" grpId="1" nodeType="withEffect">
                                  <p:stCondLst>
                                    <p:cond delay="0"/>
                                  </p:stCondLst>
                                  <p:childTnLst>
                                    <p:animMotion origin="layout" path="M -2.77778E-6 3.33333E-6 L -2.77778E-6 0.13426 " pathEditMode="relative" rAng="0" ptsTypes="AA">
                                      <p:cBhvr>
                                        <p:cTn id="80" dur="2000" fill="hold"/>
                                        <p:tgtEl>
                                          <p:spTgt spid="54"/>
                                        </p:tgtEl>
                                        <p:attrNameLst>
                                          <p:attrName>ppt_x</p:attrName>
                                          <p:attrName>ppt_y</p:attrName>
                                        </p:attrNameLst>
                                      </p:cBhvr>
                                      <p:rCtr x="0" y="6713"/>
                                    </p:animMotion>
                                  </p:childTnLst>
                                </p:cTn>
                              </p:par>
                            </p:childTnLst>
                          </p:cTn>
                        </p:par>
                        <p:par>
                          <p:cTn id="81" fill="hold">
                            <p:stCondLst>
                              <p:cond delay="3000"/>
                            </p:stCondLst>
                            <p:childTnLst>
                              <p:par>
                                <p:cTn id="82" presetID="1" presetClass="entr" presetSubtype="0" fill="hold" grpId="0" nodeType="afterEffect">
                                  <p:stCondLst>
                                    <p:cond delay="0"/>
                                  </p:stCondLst>
                                  <p:childTnLst>
                                    <p:set>
                                      <p:cBhvr>
                                        <p:cTn id="83" dur="1" fill="hold">
                                          <p:stCondLst>
                                            <p:cond delay="0"/>
                                          </p:stCondLst>
                                        </p:cTn>
                                        <p:tgtEl>
                                          <p:spTgt spid="55"/>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5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5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24" grpId="0"/>
      <p:bldP spid="29" grpId="0"/>
      <p:bldP spid="32" grpId="0" animBg="1"/>
      <p:bldP spid="40" grpId="0" animBg="1"/>
      <p:bldP spid="46" grpId="0" animBg="1"/>
      <p:bldP spid="47" grpId="0" animBg="1"/>
      <p:bldP spid="33" grpId="0" animBg="1"/>
      <p:bldP spid="33" grpId="1" animBg="1"/>
      <p:bldP spid="39" grpId="0" animBg="1"/>
      <p:bldP spid="39" grpId="1" animBg="1"/>
      <p:bldP spid="38" grpId="0" animBg="1"/>
      <p:bldP spid="55" grpId="0"/>
      <p:bldP spid="56" grpId="0"/>
      <p:bldP spid="60"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Challenges: Global Structures</a:t>
            </a:r>
            <a:endParaRPr lang="en-US" sz="4400"/>
          </a:p>
        </p:txBody>
      </p:sp>
      <p:sp>
        <p:nvSpPr>
          <p:cNvPr id="3" name="Content Placeholder 2"/>
          <p:cNvSpPr>
            <a:spLocks noGrp="1"/>
          </p:cNvSpPr>
          <p:nvPr>
            <p:ph idx="1"/>
          </p:nvPr>
        </p:nvSpPr>
        <p:spPr/>
        <p:txBody>
          <a:bodyPr/>
          <a:lstStyle/>
          <a:p>
            <a:pPr marL="0" lvl="1" indent="0">
              <a:buNone/>
            </a:pPr>
            <a:r>
              <a:rPr lang="en-US" sz="4400" b="1" smtClean="0">
                <a:solidFill>
                  <a:srgbClr val="FF0000"/>
                </a:solidFill>
              </a:rPr>
              <a:t>1. Global Address Latch</a:t>
            </a:r>
          </a:p>
          <a:p>
            <a:pPr marL="801688" lvl="2" indent="-349250"/>
            <a:r>
              <a:rPr lang="en-US" sz="4000" smtClean="0"/>
              <a:t>Problem: Only </a:t>
            </a:r>
            <a:r>
              <a:rPr lang="en-US" sz="4000" i="1" u="sng" smtClean="0"/>
              <a:t>one</a:t>
            </a:r>
            <a:r>
              <a:rPr lang="en-US" sz="4000"/>
              <a:t> </a:t>
            </a:r>
            <a:r>
              <a:rPr lang="en-US" sz="4000" smtClean="0"/>
              <a:t>raised wordline</a:t>
            </a:r>
          </a:p>
          <a:p>
            <a:pPr marL="801688" lvl="2" indent="-349250"/>
            <a:r>
              <a:rPr lang="en-US" sz="4000" smtClean="0"/>
              <a:t>Solution: </a:t>
            </a:r>
            <a:r>
              <a:rPr lang="en-US" sz="4000" b="1" smtClean="0"/>
              <a:t>Subarray Address Latch</a:t>
            </a:r>
          </a:p>
          <a:p>
            <a:pPr marL="0" lvl="1" indent="0">
              <a:buNone/>
            </a:pPr>
            <a:r>
              <a:rPr lang="en-US" sz="4400" b="1" smtClean="0">
                <a:solidFill>
                  <a:srgbClr val="FF0000"/>
                </a:solidFill>
              </a:rPr>
              <a:t>2. Global Bitlines</a:t>
            </a:r>
            <a:endParaRPr lang="en-US" sz="4400" b="1">
              <a:solidFill>
                <a:srgbClr val="FF0000"/>
              </a:solidFill>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84</a:t>
            </a:fld>
            <a:endParaRPr lang="en-US">
              <a:solidFill>
                <a:prstClr val="black"/>
              </a:solidFill>
              <a:latin typeface="Calibri"/>
            </a:endParaRPr>
          </a:p>
        </p:txBody>
      </p:sp>
    </p:spTree>
    <p:extLst>
      <p:ext uri="{BB962C8B-B14F-4D97-AF65-F5344CB8AC3E}">
        <p14:creationId xmlns:p14="http://schemas.microsoft.com/office/powerpoint/2010/main" val="2355849100"/>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on1"/>
          <p:cNvCxnSpPr/>
          <p:nvPr/>
        </p:nvCxnSpPr>
        <p:spPr>
          <a:xfrm>
            <a:off x="4226681" y="4569483"/>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on1"/>
          <p:cNvCxnSpPr/>
          <p:nvPr/>
        </p:nvCxnSpPr>
        <p:spPr>
          <a:xfrm>
            <a:off x="3165108" y="4564724"/>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on0"/>
          <p:cNvCxnSpPr/>
          <p:nvPr/>
        </p:nvCxnSpPr>
        <p:spPr>
          <a:xfrm>
            <a:off x="4226681" y="2663936"/>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on0"/>
          <p:cNvCxnSpPr/>
          <p:nvPr/>
        </p:nvCxnSpPr>
        <p:spPr>
          <a:xfrm>
            <a:off x="3165108" y="2659177"/>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bus0"/>
          <p:cNvCxnSpPr/>
          <p:nvPr/>
        </p:nvCxnSpPr>
        <p:spPr>
          <a:xfrm>
            <a:off x="2057400" y="3276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bus1"/>
          <p:cNvCxnSpPr/>
          <p:nvPr/>
        </p:nvCxnSpPr>
        <p:spPr>
          <a:xfrm>
            <a:off x="2057400" y="5181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off1"/>
          <p:cNvCxnSpPr/>
          <p:nvPr/>
        </p:nvCxnSpPr>
        <p:spPr>
          <a:xfrm flipH="1">
            <a:off x="2827154"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off1"/>
          <p:cNvCxnSpPr/>
          <p:nvPr/>
        </p:nvCxnSpPr>
        <p:spPr>
          <a:xfrm flipH="1">
            <a:off x="3880973"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off0"/>
          <p:cNvCxnSpPr/>
          <p:nvPr/>
        </p:nvCxnSpPr>
        <p:spPr>
          <a:xfrm flipH="1">
            <a:off x="2827154"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off0"/>
          <p:cNvCxnSpPr/>
          <p:nvPr/>
        </p:nvCxnSpPr>
        <p:spPr>
          <a:xfrm flipH="1">
            <a:off x="3880973"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a:t>Challenge #2. Global Bitlines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85</a:t>
            </a:fld>
            <a:endParaRPr lang="en-US">
              <a:solidFill>
                <a:prstClr val="black"/>
              </a:solidFill>
              <a:latin typeface="Calibri"/>
            </a:endParaRPr>
          </a:p>
        </p:txBody>
      </p:sp>
      <p:sp>
        <p:nvSpPr>
          <p:cNvPr id="28" name="bank"/>
          <p:cNvSpPr/>
          <p:nvPr/>
        </p:nvSpPr>
        <p:spPr>
          <a:xfrm>
            <a:off x="2759087" y="3657603"/>
            <a:ext cx="1870847"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52" name="bank"/>
          <p:cNvSpPr/>
          <p:nvPr/>
        </p:nvSpPr>
        <p:spPr>
          <a:xfrm>
            <a:off x="2749560" y="1746425"/>
            <a:ext cx="1866085"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9" name="movebluerow"/>
          <p:cNvSpPr/>
          <p:nvPr/>
        </p:nvSpPr>
        <p:spPr>
          <a:xfrm>
            <a:off x="2744798" y="2354927"/>
            <a:ext cx="1875610"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1" name="movebluerow"/>
          <p:cNvSpPr/>
          <p:nvPr/>
        </p:nvSpPr>
        <p:spPr>
          <a:xfrm>
            <a:off x="2744799" y="1746425"/>
            <a:ext cx="1875610"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moveorangerow"/>
          <p:cNvSpPr/>
          <p:nvPr/>
        </p:nvSpPr>
        <p:spPr>
          <a:xfrm>
            <a:off x="2754324" y="4263108"/>
            <a:ext cx="1875610"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4" name="row-buffer"/>
          <p:cNvSpPr/>
          <p:nvPr/>
        </p:nvSpPr>
        <p:spPr>
          <a:xfrm>
            <a:off x="2754324" y="4263108"/>
            <a:ext cx="1875609"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5" name="movebluerow"/>
          <p:cNvSpPr/>
          <p:nvPr/>
        </p:nvSpPr>
        <p:spPr>
          <a:xfrm>
            <a:off x="2759087" y="3654606"/>
            <a:ext cx="1866084"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8" name="localrb"/>
          <p:cNvSpPr txBox="1"/>
          <p:nvPr/>
        </p:nvSpPr>
        <p:spPr>
          <a:xfrm>
            <a:off x="228600" y="2354927"/>
            <a:ext cx="2364584" cy="304250"/>
          </a:xfrm>
          <a:prstGeom prst="rect">
            <a:avLst/>
          </a:prstGeom>
          <a:noFill/>
        </p:spPr>
        <p:txBody>
          <a:bodyPr wrap="square" rtlCol="0" anchor="ctr">
            <a:noAutofit/>
          </a:bodyPr>
          <a:lstStyle/>
          <a:p>
            <a:pPr algn="r">
              <a:lnSpc>
                <a:spcPct val="70000"/>
              </a:lnSpc>
            </a:pPr>
            <a:r>
              <a:rPr lang="en-US" sz="3600" i="1" smtClean="0">
                <a:solidFill>
                  <a:srgbClr val="0070C0"/>
                </a:solidFill>
                <a:latin typeface="Calibri"/>
              </a:rPr>
              <a:t>Local</a:t>
            </a:r>
            <a:br>
              <a:rPr lang="en-US" sz="3600" i="1" smtClean="0">
                <a:solidFill>
                  <a:srgbClr val="0070C0"/>
                </a:solidFill>
                <a:latin typeface="Calibri"/>
              </a:rPr>
            </a:br>
            <a:r>
              <a:rPr lang="en-US" sz="3600" i="1" smtClean="0">
                <a:solidFill>
                  <a:srgbClr val="0070C0"/>
                </a:solidFill>
                <a:latin typeface="Calibri"/>
              </a:rPr>
              <a:t>row-buffer</a:t>
            </a:r>
            <a:endParaRPr lang="en-US" sz="3200" i="1">
              <a:solidFill>
                <a:srgbClr val="0070C0"/>
              </a:solidFill>
              <a:latin typeface="Calibri"/>
            </a:endParaRPr>
          </a:p>
        </p:txBody>
      </p:sp>
      <p:sp>
        <p:nvSpPr>
          <p:cNvPr id="49" name="localrb"/>
          <p:cNvSpPr txBox="1"/>
          <p:nvPr/>
        </p:nvSpPr>
        <p:spPr>
          <a:xfrm>
            <a:off x="228600" y="4263108"/>
            <a:ext cx="2364584" cy="304250"/>
          </a:xfrm>
          <a:prstGeom prst="rect">
            <a:avLst/>
          </a:prstGeom>
          <a:noFill/>
        </p:spPr>
        <p:txBody>
          <a:bodyPr wrap="square" rtlCol="0" anchor="ctr">
            <a:noAutofit/>
          </a:bodyPr>
          <a:lstStyle/>
          <a:p>
            <a:pPr algn="r">
              <a:lnSpc>
                <a:spcPct val="70000"/>
              </a:lnSpc>
            </a:pPr>
            <a:r>
              <a:rPr lang="en-US" sz="3200" i="1" smtClean="0">
                <a:solidFill>
                  <a:srgbClr val="E2AC00"/>
                </a:solidFill>
                <a:latin typeface="Calibri"/>
              </a:rPr>
              <a:t>Local </a:t>
            </a:r>
            <a:br>
              <a:rPr lang="en-US" sz="3200" i="1" smtClean="0">
                <a:solidFill>
                  <a:srgbClr val="E2AC00"/>
                </a:solidFill>
                <a:latin typeface="Calibri"/>
              </a:rPr>
            </a:br>
            <a:r>
              <a:rPr lang="en-US" sz="3600" i="1" smtClean="0">
                <a:solidFill>
                  <a:srgbClr val="E2AC00"/>
                </a:solidFill>
                <a:latin typeface="Calibri"/>
              </a:rPr>
              <a:t>row-buffer</a:t>
            </a:r>
            <a:endParaRPr lang="en-US" sz="2800" i="1">
              <a:solidFill>
                <a:srgbClr val="E2AC00"/>
              </a:solidFill>
              <a:latin typeface="Calibri"/>
            </a:endParaRPr>
          </a:p>
        </p:txBody>
      </p:sp>
      <p:sp>
        <p:nvSpPr>
          <p:cNvPr id="107" name="switch"/>
          <p:cNvSpPr txBox="1"/>
          <p:nvPr/>
        </p:nvSpPr>
        <p:spPr>
          <a:xfrm>
            <a:off x="4399124" y="2819400"/>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08" name="switch"/>
          <p:cNvSpPr txBox="1"/>
          <p:nvPr/>
        </p:nvSpPr>
        <p:spPr>
          <a:xfrm>
            <a:off x="4399124" y="4736886"/>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19" name="read"/>
          <p:cNvSpPr/>
          <p:nvPr/>
        </p:nvSpPr>
        <p:spPr>
          <a:xfrm>
            <a:off x="908181" y="5484390"/>
            <a:ext cx="2444619" cy="913850"/>
          </a:xfrm>
          <a:prstGeom prst="rightArrow">
            <a:avLst>
              <a:gd name="adj1" fmla="val 60319"/>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ourier New" pitchFamily="49" charset="0"/>
                <a:cs typeface="Courier New" pitchFamily="49" charset="0"/>
              </a:rPr>
              <a:t>READ</a:t>
            </a:r>
            <a:endParaRPr lang="en-US" sz="4000" b="1">
              <a:solidFill>
                <a:prstClr val="white"/>
              </a:solidFill>
              <a:latin typeface="Courier New" pitchFamily="49" charset="0"/>
              <a:cs typeface="Courier New" pitchFamily="49" charset="0"/>
            </a:endParaRPr>
          </a:p>
        </p:txBody>
      </p:sp>
      <p:sp>
        <p:nvSpPr>
          <p:cNvPr id="53" name="row-buffer"/>
          <p:cNvSpPr/>
          <p:nvPr/>
        </p:nvSpPr>
        <p:spPr>
          <a:xfrm>
            <a:off x="2749560" y="2354927"/>
            <a:ext cx="1866085"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54" name="bankblank"/>
          <p:cNvSpPr/>
          <p:nvPr/>
        </p:nvSpPr>
        <p:spPr>
          <a:xfrm>
            <a:off x="2749560" y="1746426"/>
            <a:ext cx="1866085"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51" name="bankblank"/>
          <p:cNvSpPr/>
          <p:nvPr/>
        </p:nvSpPr>
        <p:spPr>
          <a:xfrm>
            <a:off x="2754324" y="3654607"/>
            <a:ext cx="1875610"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grpSp>
        <p:nvGrpSpPr>
          <p:cNvPr id="87" name="Group 86"/>
          <p:cNvGrpSpPr/>
          <p:nvPr/>
        </p:nvGrpSpPr>
        <p:grpSpPr>
          <a:xfrm>
            <a:off x="228600" y="914400"/>
            <a:ext cx="5107784" cy="5181600"/>
            <a:chOff x="228600" y="990600"/>
            <a:chExt cx="5107784" cy="5181600"/>
          </a:xfrm>
        </p:grpSpPr>
        <p:cxnSp>
          <p:nvCxnSpPr>
            <p:cNvPr id="25" name="long"/>
            <p:cNvCxnSpPr/>
            <p:nvPr/>
          </p:nvCxnSpPr>
          <p:spPr>
            <a:xfrm flipH="1">
              <a:off x="4225925" y="1501775"/>
              <a:ext cx="1" cy="4365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long"/>
            <p:cNvCxnSpPr/>
            <p:nvPr/>
          </p:nvCxnSpPr>
          <p:spPr>
            <a:xfrm flipH="1">
              <a:off x="3165108" y="1498642"/>
              <a:ext cx="1" cy="4368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ow-buffer"/>
            <p:cNvSpPr/>
            <p:nvPr/>
          </p:nvSpPr>
          <p:spPr>
            <a:xfrm>
              <a:off x="2754324" y="5867403"/>
              <a:ext cx="1875610" cy="30479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7" name="globalbitline"/>
            <p:cNvSpPr txBox="1"/>
            <p:nvPr/>
          </p:nvSpPr>
          <p:spPr>
            <a:xfrm>
              <a:off x="2057400" y="990600"/>
              <a:ext cx="3278984" cy="556048"/>
            </a:xfrm>
            <a:prstGeom prst="rect">
              <a:avLst/>
            </a:prstGeom>
            <a:noFill/>
          </p:spPr>
          <p:txBody>
            <a:bodyPr wrap="square" rtlCol="0" anchor="ctr">
              <a:noAutofit/>
            </a:bodyPr>
            <a:lstStyle/>
            <a:p>
              <a:pPr algn="ctr">
                <a:lnSpc>
                  <a:spcPct val="80000"/>
                </a:lnSpc>
              </a:pPr>
              <a:r>
                <a:rPr lang="en-US" sz="4000" b="1" i="1" smtClean="0">
                  <a:solidFill>
                    <a:srgbClr val="FF0000"/>
                  </a:solidFill>
                  <a:latin typeface="Calibri"/>
                </a:rPr>
                <a:t>Global bitlines</a:t>
              </a:r>
              <a:endParaRPr lang="en-US" sz="3600" i="1">
                <a:solidFill>
                  <a:srgbClr val="FF0000"/>
                </a:solidFill>
                <a:latin typeface="Calibri"/>
              </a:endParaRPr>
            </a:p>
          </p:txBody>
        </p:sp>
        <p:sp>
          <p:nvSpPr>
            <p:cNvPr id="50" name="globalrb"/>
            <p:cNvSpPr txBox="1"/>
            <p:nvPr/>
          </p:nvSpPr>
          <p:spPr>
            <a:xfrm>
              <a:off x="228600" y="5867950"/>
              <a:ext cx="2364584" cy="304250"/>
            </a:xfrm>
            <a:prstGeom prst="rect">
              <a:avLst/>
            </a:prstGeom>
            <a:noFill/>
          </p:spPr>
          <p:txBody>
            <a:bodyPr wrap="square" rtlCol="0" anchor="ctr">
              <a:noAutofit/>
            </a:bodyPr>
            <a:lstStyle/>
            <a:p>
              <a:pPr algn="r">
                <a:lnSpc>
                  <a:spcPct val="70000"/>
                </a:lnSpc>
              </a:pPr>
              <a:r>
                <a:rPr lang="en-US" sz="3600" i="1" smtClean="0">
                  <a:solidFill>
                    <a:prstClr val="black"/>
                  </a:solidFill>
                  <a:latin typeface="Calibri"/>
                </a:rPr>
                <a:t>Global </a:t>
              </a:r>
              <a:br>
                <a:rPr lang="en-US" sz="3600" i="1" smtClean="0">
                  <a:solidFill>
                    <a:prstClr val="black"/>
                  </a:solidFill>
                  <a:latin typeface="Calibri"/>
                </a:rPr>
              </a:br>
              <a:r>
                <a:rPr lang="en-US" sz="3600" i="1" smtClean="0">
                  <a:solidFill>
                    <a:prstClr val="black"/>
                  </a:solidFill>
                  <a:latin typeface="Calibri"/>
                </a:rPr>
                <a:t>row-buffer</a:t>
              </a:r>
              <a:endParaRPr lang="en-US" sz="3200" i="1">
                <a:solidFill>
                  <a:prstClr val="black"/>
                </a:solidFill>
                <a:latin typeface="Calibri"/>
              </a:endParaRPr>
            </a:p>
          </p:txBody>
        </p:sp>
      </p:grpSp>
      <p:sp>
        <p:nvSpPr>
          <p:cNvPr id="120" name="switch"/>
          <p:cNvSpPr txBox="1"/>
          <p:nvPr/>
        </p:nvSpPr>
        <p:spPr>
          <a:xfrm rot="421940">
            <a:off x="4650526" y="3869158"/>
            <a:ext cx="4196488" cy="773686"/>
          </a:xfrm>
          <a:prstGeom prst="rect">
            <a:avLst/>
          </a:prstGeom>
          <a:noFill/>
        </p:spPr>
        <p:txBody>
          <a:bodyPr wrap="square" rtlCol="0" anchor="ctr">
            <a:noAutofit/>
          </a:bodyPr>
          <a:lstStyle/>
          <a:p>
            <a:pPr algn="ctr">
              <a:lnSpc>
                <a:spcPct val="80000"/>
              </a:lnSpc>
            </a:pPr>
            <a:r>
              <a:rPr lang="en-US" sz="6600" b="1" i="1" smtClean="0">
                <a:solidFill>
                  <a:prstClr val="black"/>
                </a:solidFill>
                <a:latin typeface="Calibri"/>
              </a:rPr>
              <a:t>Collision</a:t>
            </a:r>
            <a:endParaRPr lang="en-US" sz="6600" b="1" i="1">
              <a:solidFill>
                <a:prstClr val="black"/>
              </a:solidFill>
              <a:latin typeface="Calibri"/>
            </a:endParaRPr>
          </a:p>
        </p:txBody>
      </p:sp>
    </p:spTree>
    <p:extLst>
      <p:ext uri="{BB962C8B-B14F-4D97-AF65-F5344CB8AC3E}">
        <p14:creationId xmlns:p14="http://schemas.microsoft.com/office/powerpoint/2010/main" val="2665421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1.11111E-6 L 0.33733 -1.11111E-6 " pathEditMode="relative" rAng="0" ptsTypes="AA">
                                      <p:cBhvr>
                                        <p:cTn id="6" dur="2000" fill="hold"/>
                                        <p:tgtEl>
                                          <p:spTgt spid="87"/>
                                        </p:tgtEl>
                                        <p:attrNameLst>
                                          <p:attrName>ppt_x</p:attrName>
                                          <p:attrName>ppt_y</p:attrName>
                                        </p:attrNameLst>
                                      </p:cBhvr>
                                      <p:rCtr x="16858"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fade">
                                      <p:cBhvr>
                                        <p:cTn id="11" dur="500"/>
                                        <p:tgtEl>
                                          <p:spTgt spid="109"/>
                                        </p:tgtEl>
                                      </p:cBhvr>
                                    </p:animEffect>
                                  </p:childTnLst>
                                </p:cTn>
                              </p:par>
                              <p:par>
                                <p:cTn id="12" presetID="10" presetClass="entr" presetSubtype="0" fill="hold" nodeType="with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fade">
                                      <p:cBhvr>
                                        <p:cTn id="14" dur="500"/>
                                        <p:tgtEl>
                                          <p:spTgt spid="112"/>
                                        </p:tgtEl>
                                      </p:cBhvr>
                                    </p:animEffect>
                                  </p:childTnLst>
                                </p:cTn>
                              </p:par>
                              <p:par>
                                <p:cTn id="15" presetID="10" presetClass="entr" presetSubtype="0" fill="hold" nodeType="with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500"/>
                                        <p:tgtEl>
                                          <p:spTgt spid="113"/>
                                        </p:tgtEl>
                                      </p:cBhvr>
                                    </p:animEffect>
                                  </p:childTnLst>
                                </p:cTn>
                              </p:par>
                              <p:par>
                                <p:cTn id="18" presetID="10" presetClass="entr" presetSubtype="0" fill="hold" nodeType="with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fade">
                                      <p:cBhvr>
                                        <p:cTn id="20" dur="500"/>
                                        <p:tgtEl>
                                          <p:spTgt spid="1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500"/>
                                        <p:tgtEl>
                                          <p:spTgt spid="10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childTnLst>
                                </p:cTn>
                              </p:par>
                              <p:par>
                                <p:cTn id="27" presetID="10"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childTnLst>
                                </p:cTn>
                              </p:par>
                              <p:par>
                                <p:cTn id="30" presetID="10" presetClass="entr" presetSubtype="0" fill="hold"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0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1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13"/>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14"/>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4"/>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7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7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9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9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109"/>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12"/>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13"/>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14"/>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19"/>
                                        </p:tgtEl>
                                        <p:attrNameLst>
                                          <p:attrName>style.visibility</p:attrName>
                                        </p:attrNameLst>
                                      </p:cBhvr>
                                      <p:to>
                                        <p:strVal val="visible"/>
                                      </p:to>
                                    </p:set>
                                    <p:animEffect transition="in" filter="fade">
                                      <p:cBhvr>
                                        <p:cTn id="91" dur="500"/>
                                        <p:tgtEl>
                                          <p:spTgt spid="11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09"/>
                                        </p:tgtEl>
                                        <p:attrNameLst>
                                          <p:attrName>style.visibility</p:attrName>
                                        </p:attrNameLst>
                                      </p:cBhvr>
                                      <p:to>
                                        <p:strVal val="visible"/>
                                      </p:to>
                                    </p:set>
                                    <p:animEffect transition="in" filter="fade">
                                      <p:cBhvr>
                                        <p:cTn id="96" dur="500"/>
                                        <p:tgtEl>
                                          <p:spTgt spid="109"/>
                                        </p:tgtEl>
                                      </p:cBhvr>
                                    </p:animEffect>
                                  </p:childTnLst>
                                </p:cTn>
                              </p:par>
                              <p:par>
                                <p:cTn id="97" presetID="10" presetClass="entr" presetSubtype="0" fill="hold" nodeType="withEffect">
                                  <p:stCondLst>
                                    <p:cond delay="0"/>
                                  </p:stCondLst>
                                  <p:childTnLst>
                                    <p:set>
                                      <p:cBhvr>
                                        <p:cTn id="98" dur="1" fill="hold">
                                          <p:stCondLst>
                                            <p:cond delay="0"/>
                                          </p:stCondLst>
                                        </p:cTn>
                                        <p:tgtEl>
                                          <p:spTgt spid="112"/>
                                        </p:tgtEl>
                                        <p:attrNameLst>
                                          <p:attrName>style.visibility</p:attrName>
                                        </p:attrNameLst>
                                      </p:cBhvr>
                                      <p:to>
                                        <p:strVal val="visible"/>
                                      </p:to>
                                    </p:set>
                                    <p:animEffect transition="in" filter="fade">
                                      <p:cBhvr>
                                        <p:cTn id="99" dur="500"/>
                                        <p:tgtEl>
                                          <p:spTgt spid="112"/>
                                        </p:tgtEl>
                                      </p:cBhvr>
                                    </p:animEffect>
                                  </p:childTnLst>
                                </p:cTn>
                              </p:par>
                              <p:par>
                                <p:cTn id="100" presetID="10" presetClass="entr" presetSubtype="0" fill="hold" nodeType="withEffect">
                                  <p:stCondLst>
                                    <p:cond delay="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500"/>
                                        <p:tgtEl>
                                          <p:spTgt spid="113"/>
                                        </p:tgtEl>
                                      </p:cBhvr>
                                    </p:animEffect>
                                  </p:childTnLst>
                                </p:cTn>
                              </p:par>
                              <p:par>
                                <p:cTn id="103" presetID="10" presetClass="entr" presetSubtype="0" fill="hold" nodeType="withEffect">
                                  <p:stCondLst>
                                    <p:cond delay="0"/>
                                  </p:stCondLst>
                                  <p:childTnLst>
                                    <p:set>
                                      <p:cBhvr>
                                        <p:cTn id="104" dur="1" fill="hold">
                                          <p:stCondLst>
                                            <p:cond delay="0"/>
                                          </p:stCondLst>
                                        </p:cTn>
                                        <p:tgtEl>
                                          <p:spTgt spid="114"/>
                                        </p:tgtEl>
                                        <p:attrNameLst>
                                          <p:attrName>style.visibility</p:attrName>
                                        </p:attrNameLst>
                                      </p:cBhvr>
                                      <p:to>
                                        <p:strVal val="visible"/>
                                      </p:to>
                                    </p:set>
                                    <p:animEffect transition="in" filter="fade">
                                      <p:cBhvr>
                                        <p:cTn id="105" dur="500"/>
                                        <p:tgtEl>
                                          <p:spTgt spid="114"/>
                                        </p:tgtEl>
                                      </p:cBhvr>
                                    </p:animEffect>
                                  </p:childTnLst>
                                </p:cTn>
                              </p:par>
                              <p:par>
                                <p:cTn id="106" presetID="10" presetClass="exit" presetSubtype="0" fill="hold" nodeType="withEffect">
                                  <p:stCondLst>
                                    <p:cond delay="0"/>
                                  </p:stCondLst>
                                  <p:childTnLst>
                                    <p:animEffect transition="out" filter="fade">
                                      <p:cBhvr>
                                        <p:cTn id="107" dur="500"/>
                                        <p:tgtEl>
                                          <p:spTgt spid="70"/>
                                        </p:tgtEl>
                                      </p:cBhvr>
                                    </p:animEffect>
                                    <p:set>
                                      <p:cBhvr>
                                        <p:cTn id="108" dur="1" fill="hold">
                                          <p:stCondLst>
                                            <p:cond delay="499"/>
                                          </p:stCondLst>
                                        </p:cTn>
                                        <p:tgtEl>
                                          <p:spTgt spid="70"/>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79"/>
                                        </p:tgtEl>
                                      </p:cBhvr>
                                    </p:animEffect>
                                    <p:set>
                                      <p:cBhvr>
                                        <p:cTn id="111" dur="1" fill="hold">
                                          <p:stCondLst>
                                            <p:cond delay="499"/>
                                          </p:stCondLst>
                                        </p:cTn>
                                        <p:tgtEl>
                                          <p:spTgt spid="79"/>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93"/>
                                        </p:tgtEl>
                                      </p:cBhvr>
                                    </p:animEffect>
                                    <p:set>
                                      <p:cBhvr>
                                        <p:cTn id="114" dur="1" fill="hold">
                                          <p:stCondLst>
                                            <p:cond delay="499"/>
                                          </p:stCondLst>
                                        </p:cTn>
                                        <p:tgtEl>
                                          <p:spTgt spid="93"/>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94"/>
                                        </p:tgtEl>
                                      </p:cBhvr>
                                    </p:animEffect>
                                    <p:set>
                                      <p:cBhvr>
                                        <p:cTn id="117" dur="1" fill="hold">
                                          <p:stCondLst>
                                            <p:cond delay="499"/>
                                          </p:stCondLst>
                                        </p:cTn>
                                        <p:tgtEl>
                                          <p:spTgt spid="94"/>
                                        </p:tgtEl>
                                        <p:attrNameLst>
                                          <p:attrName>style.visibility</p:attrName>
                                        </p:attrNameLst>
                                      </p:cBhvr>
                                      <p:to>
                                        <p:strVal val="hidden"/>
                                      </p:to>
                                    </p:set>
                                  </p:childTnLst>
                                </p:cTn>
                              </p:par>
                            </p:childTnLst>
                          </p:cTn>
                        </p:par>
                        <p:par>
                          <p:cTn id="118" fill="hold">
                            <p:stCondLst>
                              <p:cond delay="500"/>
                            </p:stCondLst>
                            <p:childTnLst>
                              <p:par>
                                <p:cTn id="119" presetID="10" presetClass="entr" presetSubtype="0" fill="hold" grpId="0" nodeType="after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fade">
                                      <p:cBhvr>
                                        <p:cTn id="121" dur="500"/>
                                        <p:tgtEl>
                                          <p:spTgt spid="3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fade">
                                      <p:cBhvr>
                                        <p:cTn id="124" dur="500"/>
                                        <p:tgtEl>
                                          <p:spTgt spid="43"/>
                                        </p:tgtEl>
                                      </p:cBhvr>
                                    </p:animEffect>
                                  </p:childTnLst>
                                </p:cTn>
                              </p:par>
                              <p:par>
                                <p:cTn id="125" presetID="42" presetClass="path" presetSubtype="0" accel="50000" decel="50000" fill="hold" grpId="1" nodeType="withEffect">
                                  <p:stCondLst>
                                    <p:cond delay="0"/>
                                  </p:stCondLst>
                                  <p:childTnLst>
                                    <p:animMotion origin="layout" path="M 5E-6 7.40741E-7 L 5E-6 0.11227 " pathEditMode="relative" rAng="0" ptsTypes="AA">
                                      <p:cBhvr>
                                        <p:cTn id="126" dur="2000" fill="hold"/>
                                        <p:tgtEl>
                                          <p:spTgt spid="39"/>
                                        </p:tgtEl>
                                        <p:attrNameLst>
                                          <p:attrName>ppt_x</p:attrName>
                                          <p:attrName>ppt_y</p:attrName>
                                        </p:attrNameLst>
                                      </p:cBhvr>
                                      <p:rCtr x="0" y="5602"/>
                                    </p:animMotion>
                                  </p:childTnLst>
                                </p:cTn>
                              </p:par>
                              <p:par>
                                <p:cTn id="127" presetID="42" presetClass="path" presetSubtype="0" accel="50000" decel="50000" fill="hold" grpId="1" nodeType="withEffect">
                                  <p:stCondLst>
                                    <p:cond delay="0"/>
                                  </p:stCondLst>
                                  <p:childTnLst>
                                    <p:animMotion origin="layout" path="M 5E-6 1.11022E-16 L 5E-6 0.11181 " pathEditMode="relative" rAng="0" ptsTypes="AA">
                                      <p:cBhvr>
                                        <p:cTn id="128" dur="2000" fill="hold"/>
                                        <p:tgtEl>
                                          <p:spTgt spid="43"/>
                                        </p:tgtEl>
                                        <p:attrNameLst>
                                          <p:attrName>ppt_x</p:attrName>
                                          <p:attrName>ppt_y</p:attrName>
                                        </p:attrNameLst>
                                      </p:cBhvr>
                                      <p:rCtr x="0" y="5579"/>
                                    </p:animMotion>
                                  </p:childTnLst>
                                </p:cTn>
                              </p:par>
                            </p:childTnLst>
                          </p:cTn>
                        </p:par>
                        <p:par>
                          <p:cTn id="129" fill="hold">
                            <p:stCondLst>
                              <p:cond delay="2500"/>
                            </p:stCondLst>
                            <p:childTnLst>
                              <p:par>
                                <p:cTn id="130" presetID="42" presetClass="path" presetSubtype="0" accel="50000" decel="50000" fill="hold" grpId="2" nodeType="afterEffect">
                                  <p:stCondLst>
                                    <p:cond delay="0"/>
                                  </p:stCondLst>
                                  <p:childTnLst>
                                    <p:animMotion origin="layout" path="M -4.16667E-6 0.11227 L 0.33907 0.11227 " pathEditMode="relative" rAng="0" ptsTypes="AA">
                                      <p:cBhvr>
                                        <p:cTn id="131" dur="2000" fill="hold"/>
                                        <p:tgtEl>
                                          <p:spTgt spid="39"/>
                                        </p:tgtEl>
                                        <p:attrNameLst>
                                          <p:attrName>ppt_x</p:attrName>
                                          <p:attrName>ppt_y</p:attrName>
                                        </p:attrNameLst>
                                      </p:cBhvr>
                                      <p:rCtr x="16944" y="0"/>
                                    </p:animMotion>
                                  </p:childTnLst>
                                </p:cTn>
                              </p:par>
                              <p:par>
                                <p:cTn id="132" presetID="42" presetClass="path" presetSubtype="0" accel="50000" decel="50000" fill="hold" grpId="2" nodeType="withEffect">
                                  <p:stCondLst>
                                    <p:cond delay="0"/>
                                  </p:stCondLst>
                                  <p:childTnLst>
                                    <p:animMotion origin="layout" path="M 5E-6 0.11181 L 0.33855 0.11181 " pathEditMode="relative" rAng="0" ptsTypes="AA">
                                      <p:cBhvr>
                                        <p:cTn id="133" dur="2000" fill="hold"/>
                                        <p:tgtEl>
                                          <p:spTgt spid="43"/>
                                        </p:tgtEl>
                                        <p:attrNameLst>
                                          <p:attrName>ppt_x</p:attrName>
                                          <p:attrName>ppt_y</p:attrName>
                                        </p:attrNameLst>
                                      </p:cBhvr>
                                      <p:rCtr x="16927" y="0"/>
                                    </p:animMotion>
                                  </p:childTnLst>
                                </p:cTn>
                              </p:par>
                            </p:childTnLst>
                          </p:cTn>
                        </p:par>
                        <p:par>
                          <p:cTn id="134" fill="hold">
                            <p:stCondLst>
                              <p:cond delay="4500"/>
                            </p:stCondLst>
                            <p:childTnLst>
                              <p:par>
                                <p:cTn id="135" presetID="42" presetClass="path" presetSubtype="0" accel="50000" decel="50000" fill="hold" grpId="3" nodeType="afterEffect">
                                  <p:stCondLst>
                                    <p:cond delay="0"/>
                                  </p:stCondLst>
                                  <p:childTnLst>
                                    <p:animMotion origin="layout" path="M 0.33907 0.11227 L 0.33907 0.23218 " pathEditMode="relative" rAng="0" ptsTypes="AA">
                                      <p:cBhvr>
                                        <p:cTn id="136" dur="2000" fill="hold"/>
                                        <p:tgtEl>
                                          <p:spTgt spid="39"/>
                                        </p:tgtEl>
                                        <p:attrNameLst>
                                          <p:attrName>ppt_x</p:attrName>
                                          <p:attrName>ppt_y</p:attrName>
                                        </p:attrNameLst>
                                      </p:cBhvr>
                                      <p:rCtr x="0" y="5995"/>
                                    </p:animMotion>
                                  </p:childTnLst>
                                </p:cTn>
                              </p:par>
                              <p:par>
                                <p:cTn id="137" presetID="42" presetClass="path" presetSubtype="0" accel="50000" decel="50000" fill="hold" grpId="3" nodeType="withEffect">
                                  <p:stCondLst>
                                    <p:cond delay="0"/>
                                  </p:stCondLst>
                                  <p:childTnLst>
                                    <p:animMotion origin="layout" path="M 0.33855 0.11181 L 0.33855 -0.02384 " pathEditMode="relative" rAng="0" ptsTypes="AA">
                                      <p:cBhvr>
                                        <p:cTn id="138" dur="2000" fill="hold"/>
                                        <p:tgtEl>
                                          <p:spTgt spid="43"/>
                                        </p:tgtEl>
                                        <p:attrNameLst>
                                          <p:attrName>ppt_x</p:attrName>
                                          <p:attrName>ppt_y</p:attrName>
                                        </p:attrNameLst>
                                      </p:cBhvr>
                                      <p:rCtr x="0" y="-6782"/>
                                    </p:animMotion>
                                  </p:childTnLst>
                                </p:cTn>
                              </p:par>
                            </p:childTnLst>
                          </p:cTn>
                        </p:par>
                        <p:par>
                          <p:cTn id="139" fill="hold">
                            <p:stCondLst>
                              <p:cond delay="6500"/>
                            </p:stCondLst>
                            <p:childTnLst>
                              <p:par>
                                <p:cTn id="140" presetID="1"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39" grpId="2" animBg="1"/>
      <p:bldP spid="39" grpId="3" animBg="1"/>
      <p:bldP spid="43" grpId="0" animBg="1"/>
      <p:bldP spid="43" grpId="1" animBg="1"/>
      <p:bldP spid="43" grpId="2" animBg="1"/>
      <p:bldP spid="43" grpId="3" animBg="1"/>
      <p:bldP spid="107" grpId="0"/>
      <p:bldP spid="108" grpId="0"/>
      <p:bldP spid="119" grpId="0" animBg="1"/>
      <p:bldP spid="12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thickline0"/>
          <p:cNvCxnSpPr/>
          <p:nvPr/>
        </p:nvCxnSpPr>
        <p:spPr>
          <a:xfrm flipH="1">
            <a:off x="1409700" y="1077563"/>
            <a:ext cx="1192" cy="5247037"/>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4" name="wire"/>
          <p:cNvSpPr txBox="1"/>
          <p:nvPr/>
        </p:nvSpPr>
        <p:spPr>
          <a:xfrm rot="16200000">
            <a:off x="469208" y="1496717"/>
            <a:ext cx="1311867" cy="571500"/>
          </a:xfrm>
          <a:prstGeom prst="rect">
            <a:avLst/>
          </a:prstGeom>
          <a:noFill/>
        </p:spPr>
        <p:txBody>
          <a:bodyPr wrap="square" rtlCol="0" anchor="ctr">
            <a:noAutofit/>
          </a:bodyPr>
          <a:lstStyle/>
          <a:p>
            <a:pPr algn="ctr">
              <a:lnSpc>
                <a:spcPct val="80000"/>
              </a:lnSpc>
            </a:pPr>
            <a:r>
              <a:rPr lang="en-US" sz="4400" b="1" i="1" smtClean="0">
                <a:solidFill>
                  <a:prstClr val="black"/>
                </a:solidFill>
                <a:latin typeface="Calibri"/>
              </a:rPr>
              <a:t>Wire</a:t>
            </a:r>
            <a:endParaRPr lang="en-US" sz="4000" b="1" i="1">
              <a:solidFill>
                <a:prstClr val="black"/>
              </a:solidFill>
              <a:latin typeface="Calibri"/>
            </a:endParaRPr>
          </a:p>
        </p:txBody>
      </p:sp>
      <p:cxnSp>
        <p:nvCxnSpPr>
          <p:cNvPr id="113" name="on1"/>
          <p:cNvCxnSpPr/>
          <p:nvPr/>
        </p:nvCxnSpPr>
        <p:spPr>
          <a:xfrm>
            <a:off x="4226681" y="4569483"/>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on1"/>
          <p:cNvCxnSpPr/>
          <p:nvPr/>
        </p:nvCxnSpPr>
        <p:spPr>
          <a:xfrm>
            <a:off x="3165108" y="4564724"/>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on0"/>
          <p:cNvCxnSpPr/>
          <p:nvPr/>
        </p:nvCxnSpPr>
        <p:spPr>
          <a:xfrm>
            <a:off x="4226681" y="2663936"/>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on0"/>
          <p:cNvCxnSpPr/>
          <p:nvPr/>
        </p:nvCxnSpPr>
        <p:spPr>
          <a:xfrm>
            <a:off x="3165108" y="2659177"/>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bus0"/>
          <p:cNvCxnSpPr/>
          <p:nvPr/>
        </p:nvCxnSpPr>
        <p:spPr>
          <a:xfrm>
            <a:off x="2057400" y="3276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bus1"/>
          <p:cNvCxnSpPr/>
          <p:nvPr/>
        </p:nvCxnSpPr>
        <p:spPr>
          <a:xfrm>
            <a:off x="2057400" y="5181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off1"/>
          <p:cNvCxnSpPr/>
          <p:nvPr/>
        </p:nvCxnSpPr>
        <p:spPr>
          <a:xfrm flipH="1">
            <a:off x="2827154"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off1"/>
          <p:cNvCxnSpPr/>
          <p:nvPr/>
        </p:nvCxnSpPr>
        <p:spPr>
          <a:xfrm flipH="1">
            <a:off x="3880973"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off0"/>
          <p:cNvCxnSpPr/>
          <p:nvPr/>
        </p:nvCxnSpPr>
        <p:spPr>
          <a:xfrm flipH="1">
            <a:off x="2827154"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off0"/>
          <p:cNvCxnSpPr/>
          <p:nvPr/>
        </p:nvCxnSpPr>
        <p:spPr>
          <a:xfrm flipH="1">
            <a:off x="3880973"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a:t>Solution #2. Designated-Bit Latch</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86</a:t>
            </a:fld>
            <a:endParaRPr lang="en-US">
              <a:solidFill>
                <a:prstClr val="black"/>
              </a:solidFill>
              <a:latin typeface="Calibri"/>
            </a:endParaRPr>
          </a:p>
        </p:txBody>
      </p:sp>
      <p:sp>
        <p:nvSpPr>
          <p:cNvPr id="27" name="bank"/>
          <p:cNvSpPr/>
          <p:nvPr/>
        </p:nvSpPr>
        <p:spPr>
          <a:xfrm>
            <a:off x="2749560" y="1746425"/>
            <a:ext cx="1866085"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28" name="bank"/>
          <p:cNvSpPr/>
          <p:nvPr/>
        </p:nvSpPr>
        <p:spPr>
          <a:xfrm>
            <a:off x="2759087" y="3657603"/>
            <a:ext cx="1870847"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cxnSp>
        <p:nvCxnSpPr>
          <p:cNvPr id="25" name="long"/>
          <p:cNvCxnSpPr/>
          <p:nvPr/>
        </p:nvCxnSpPr>
        <p:spPr>
          <a:xfrm flipH="1">
            <a:off x="7310417" y="1425575"/>
            <a:ext cx="1" cy="4365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long"/>
          <p:cNvCxnSpPr/>
          <p:nvPr/>
        </p:nvCxnSpPr>
        <p:spPr>
          <a:xfrm flipH="1">
            <a:off x="6249600" y="1422442"/>
            <a:ext cx="1" cy="4368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movebluerow"/>
          <p:cNvSpPr/>
          <p:nvPr/>
        </p:nvSpPr>
        <p:spPr>
          <a:xfrm>
            <a:off x="2749561" y="2354927"/>
            <a:ext cx="1866084"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7" name="globalbitline"/>
          <p:cNvSpPr txBox="1"/>
          <p:nvPr/>
        </p:nvSpPr>
        <p:spPr>
          <a:xfrm>
            <a:off x="5141892" y="914400"/>
            <a:ext cx="3278984" cy="556048"/>
          </a:xfrm>
          <a:prstGeom prst="rect">
            <a:avLst/>
          </a:prstGeom>
          <a:noFill/>
        </p:spPr>
        <p:txBody>
          <a:bodyPr wrap="square" rtlCol="0" anchor="ctr">
            <a:noAutofit/>
          </a:bodyPr>
          <a:lstStyle/>
          <a:p>
            <a:pPr algn="ctr">
              <a:lnSpc>
                <a:spcPct val="80000"/>
              </a:lnSpc>
            </a:pPr>
            <a:r>
              <a:rPr lang="en-US" sz="4000" b="1" i="1" smtClean="0">
                <a:solidFill>
                  <a:srgbClr val="FF0000"/>
                </a:solidFill>
                <a:latin typeface="Calibri"/>
              </a:rPr>
              <a:t>Global bitlines</a:t>
            </a:r>
            <a:endParaRPr lang="en-US" sz="3600" i="1">
              <a:solidFill>
                <a:srgbClr val="FF0000"/>
              </a:solidFill>
              <a:latin typeface="Calibri"/>
            </a:endParaRPr>
          </a:p>
        </p:txBody>
      </p:sp>
      <p:sp>
        <p:nvSpPr>
          <p:cNvPr id="50" name="globalrb"/>
          <p:cNvSpPr txBox="1"/>
          <p:nvPr/>
        </p:nvSpPr>
        <p:spPr>
          <a:xfrm>
            <a:off x="3313092" y="5791750"/>
            <a:ext cx="2364584" cy="304250"/>
          </a:xfrm>
          <a:prstGeom prst="rect">
            <a:avLst/>
          </a:prstGeom>
          <a:noFill/>
        </p:spPr>
        <p:txBody>
          <a:bodyPr wrap="square" rtlCol="0" anchor="ctr">
            <a:noAutofit/>
          </a:bodyPr>
          <a:lstStyle/>
          <a:p>
            <a:pPr algn="r">
              <a:lnSpc>
                <a:spcPct val="70000"/>
              </a:lnSpc>
            </a:pPr>
            <a:r>
              <a:rPr lang="en-US" sz="3600" i="1" smtClean="0">
                <a:solidFill>
                  <a:prstClr val="black"/>
                </a:solidFill>
                <a:latin typeface="Calibri"/>
              </a:rPr>
              <a:t>Global </a:t>
            </a:r>
            <a:br>
              <a:rPr lang="en-US" sz="3600" i="1" smtClean="0">
                <a:solidFill>
                  <a:prstClr val="black"/>
                </a:solidFill>
                <a:latin typeface="Calibri"/>
              </a:rPr>
            </a:br>
            <a:r>
              <a:rPr lang="en-US" sz="3600" i="1" smtClean="0">
                <a:solidFill>
                  <a:prstClr val="black"/>
                </a:solidFill>
                <a:latin typeface="Calibri"/>
              </a:rPr>
              <a:t>row-buffer</a:t>
            </a:r>
            <a:endParaRPr lang="en-US" sz="3200" i="1">
              <a:solidFill>
                <a:prstClr val="black"/>
              </a:solidFill>
              <a:latin typeface="Calibri"/>
            </a:endParaRPr>
          </a:p>
        </p:txBody>
      </p:sp>
      <p:sp>
        <p:nvSpPr>
          <p:cNvPr id="40" name="row-buffer"/>
          <p:cNvSpPr/>
          <p:nvPr/>
        </p:nvSpPr>
        <p:spPr>
          <a:xfrm>
            <a:off x="2749560" y="2354927"/>
            <a:ext cx="1866085"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1" name="movebluerow"/>
          <p:cNvSpPr/>
          <p:nvPr/>
        </p:nvSpPr>
        <p:spPr>
          <a:xfrm>
            <a:off x="2749561" y="1746425"/>
            <a:ext cx="1866084"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2" name="bankblank"/>
          <p:cNvSpPr/>
          <p:nvPr/>
        </p:nvSpPr>
        <p:spPr>
          <a:xfrm>
            <a:off x="2749560" y="1746426"/>
            <a:ext cx="1866085"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71" name="moveorangerow"/>
          <p:cNvSpPr/>
          <p:nvPr/>
        </p:nvSpPr>
        <p:spPr>
          <a:xfrm>
            <a:off x="2759086" y="4263108"/>
            <a:ext cx="1870847"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6" name="row-buffer"/>
          <p:cNvSpPr/>
          <p:nvPr/>
        </p:nvSpPr>
        <p:spPr>
          <a:xfrm>
            <a:off x="5838816" y="5791203"/>
            <a:ext cx="1875610" cy="30479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4" name="row-buffer"/>
          <p:cNvSpPr/>
          <p:nvPr/>
        </p:nvSpPr>
        <p:spPr>
          <a:xfrm>
            <a:off x="2754324" y="4263108"/>
            <a:ext cx="1875610"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5" name="movebluerow"/>
          <p:cNvSpPr/>
          <p:nvPr/>
        </p:nvSpPr>
        <p:spPr>
          <a:xfrm>
            <a:off x="2759087" y="3654606"/>
            <a:ext cx="1866084"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8" name="localrb"/>
          <p:cNvSpPr txBox="1"/>
          <p:nvPr/>
        </p:nvSpPr>
        <p:spPr>
          <a:xfrm>
            <a:off x="228600" y="2354927"/>
            <a:ext cx="2364584" cy="304250"/>
          </a:xfrm>
          <a:prstGeom prst="rect">
            <a:avLst/>
          </a:prstGeom>
          <a:noFill/>
        </p:spPr>
        <p:txBody>
          <a:bodyPr wrap="square" rtlCol="0" anchor="ctr">
            <a:noAutofit/>
          </a:bodyPr>
          <a:lstStyle/>
          <a:p>
            <a:pPr algn="r">
              <a:lnSpc>
                <a:spcPct val="70000"/>
              </a:lnSpc>
            </a:pPr>
            <a:r>
              <a:rPr lang="en-US" sz="3600" i="1" smtClean="0">
                <a:solidFill>
                  <a:srgbClr val="0070C0"/>
                </a:solidFill>
                <a:latin typeface="Calibri"/>
              </a:rPr>
              <a:t>Local</a:t>
            </a:r>
            <a:br>
              <a:rPr lang="en-US" sz="3600" i="1" smtClean="0">
                <a:solidFill>
                  <a:srgbClr val="0070C0"/>
                </a:solidFill>
                <a:latin typeface="Calibri"/>
              </a:rPr>
            </a:br>
            <a:r>
              <a:rPr lang="en-US" sz="3600" i="1" smtClean="0">
                <a:solidFill>
                  <a:srgbClr val="0070C0"/>
                </a:solidFill>
                <a:latin typeface="Calibri"/>
              </a:rPr>
              <a:t>row-buffer</a:t>
            </a:r>
            <a:endParaRPr lang="en-US" sz="3200" i="1">
              <a:solidFill>
                <a:srgbClr val="0070C0"/>
              </a:solidFill>
              <a:latin typeface="Calibri"/>
            </a:endParaRPr>
          </a:p>
        </p:txBody>
      </p:sp>
      <p:sp>
        <p:nvSpPr>
          <p:cNvPr id="49" name="localrb"/>
          <p:cNvSpPr txBox="1"/>
          <p:nvPr/>
        </p:nvSpPr>
        <p:spPr>
          <a:xfrm>
            <a:off x="228600" y="4263108"/>
            <a:ext cx="2364584" cy="304250"/>
          </a:xfrm>
          <a:prstGeom prst="rect">
            <a:avLst/>
          </a:prstGeom>
          <a:noFill/>
        </p:spPr>
        <p:txBody>
          <a:bodyPr wrap="square" rtlCol="0" anchor="ctr">
            <a:noAutofit/>
          </a:bodyPr>
          <a:lstStyle/>
          <a:p>
            <a:pPr algn="r">
              <a:lnSpc>
                <a:spcPct val="70000"/>
              </a:lnSpc>
            </a:pPr>
            <a:r>
              <a:rPr lang="en-US" sz="3200" i="1" smtClean="0">
                <a:solidFill>
                  <a:srgbClr val="E2AC00"/>
                </a:solidFill>
                <a:latin typeface="Calibri"/>
              </a:rPr>
              <a:t>Local </a:t>
            </a:r>
            <a:br>
              <a:rPr lang="en-US" sz="3200" i="1" smtClean="0">
                <a:solidFill>
                  <a:srgbClr val="E2AC00"/>
                </a:solidFill>
                <a:latin typeface="Calibri"/>
              </a:rPr>
            </a:br>
            <a:r>
              <a:rPr lang="en-US" sz="3600" i="1" smtClean="0">
                <a:solidFill>
                  <a:srgbClr val="E2AC00"/>
                </a:solidFill>
                <a:latin typeface="Calibri"/>
              </a:rPr>
              <a:t>row-buffer</a:t>
            </a:r>
            <a:endParaRPr lang="en-US" sz="2800" i="1">
              <a:solidFill>
                <a:srgbClr val="E2AC00"/>
              </a:solidFill>
              <a:latin typeface="Calibri"/>
            </a:endParaRPr>
          </a:p>
        </p:txBody>
      </p:sp>
      <p:sp>
        <p:nvSpPr>
          <p:cNvPr id="51" name="bankblank"/>
          <p:cNvSpPr/>
          <p:nvPr/>
        </p:nvSpPr>
        <p:spPr>
          <a:xfrm>
            <a:off x="2754324" y="3654607"/>
            <a:ext cx="1875610"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107" name="switch"/>
          <p:cNvSpPr txBox="1"/>
          <p:nvPr/>
        </p:nvSpPr>
        <p:spPr>
          <a:xfrm>
            <a:off x="4399124" y="2819400"/>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08" name="switch"/>
          <p:cNvSpPr txBox="1"/>
          <p:nvPr/>
        </p:nvSpPr>
        <p:spPr>
          <a:xfrm>
            <a:off x="4399124" y="4738914"/>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19" name="readblue"/>
          <p:cNvSpPr/>
          <p:nvPr/>
        </p:nvSpPr>
        <p:spPr>
          <a:xfrm>
            <a:off x="908181" y="5484390"/>
            <a:ext cx="2444619" cy="913850"/>
          </a:xfrm>
          <a:prstGeom prst="rightArrow">
            <a:avLst>
              <a:gd name="adj1" fmla="val 60319"/>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ourier New" pitchFamily="49" charset="0"/>
                <a:cs typeface="Courier New" pitchFamily="49" charset="0"/>
              </a:rPr>
              <a:t>READ</a:t>
            </a:r>
            <a:endParaRPr lang="en-US" sz="4000" b="1">
              <a:solidFill>
                <a:prstClr val="white"/>
              </a:solidFill>
              <a:latin typeface="Courier New" pitchFamily="49" charset="0"/>
              <a:cs typeface="Courier New" pitchFamily="49" charset="0"/>
            </a:endParaRPr>
          </a:p>
        </p:txBody>
      </p:sp>
      <p:sp>
        <p:nvSpPr>
          <p:cNvPr id="36" name="readorange"/>
          <p:cNvSpPr/>
          <p:nvPr/>
        </p:nvSpPr>
        <p:spPr>
          <a:xfrm>
            <a:off x="908181" y="5484390"/>
            <a:ext cx="2444619" cy="913850"/>
          </a:xfrm>
          <a:prstGeom prst="rightArrow">
            <a:avLst>
              <a:gd name="adj1" fmla="val 60319"/>
              <a:gd name="adj2" fmla="val 50000"/>
            </a:avLst>
          </a:prstGeom>
          <a:solidFill>
            <a:srgbClr val="E2AC00"/>
          </a:solid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ourier New" pitchFamily="49" charset="0"/>
                <a:cs typeface="Courier New" pitchFamily="49" charset="0"/>
              </a:rPr>
              <a:t>READ</a:t>
            </a:r>
            <a:endParaRPr lang="en-US" sz="4000" b="1">
              <a:solidFill>
                <a:prstClr val="black"/>
              </a:solidFill>
              <a:latin typeface="Courier New" pitchFamily="49" charset="0"/>
              <a:cs typeface="Courier New" pitchFamily="49" charset="0"/>
            </a:endParaRPr>
          </a:p>
        </p:txBody>
      </p:sp>
      <p:cxnSp>
        <p:nvCxnSpPr>
          <p:cNvPr id="37" name="line0"/>
          <p:cNvCxnSpPr/>
          <p:nvPr/>
        </p:nvCxnSpPr>
        <p:spPr>
          <a:xfrm>
            <a:off x="1676400" y="2894383"/>
            <a:ext cx="272272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line1"/>
          <p:cNvCxnSpPr/>
          <p:nvPr/>
        </p:nvCxnSpPr>
        <p:spPr>
          <a:xfrm>
            <a:off x="1676400" y="4805001"/>
            <a:ext cx="272272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thickline0"/>
          <p:cNvCxnSpPr/>
          <p:nvPr/>
        </p:nvCxnSpPr>
        <p:spPr>
          <a:xfrm>
            <a:off x="1676400" y="2894382"/>
            <a:ext cx="2722724" cy="0"/>
          </a:xfrm>
          <a:prstGeom prst="line">
            <a:avLst/>
          </a:prstGeom>
          <a:ln w="7620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7" name="thickline1"/>
          <p:cNvCxnSpPr>
            <a:stCxn id="55" idx="3"/>
          </p:cNvCxnSpPr>
          <p:nvPr/>
        </p:nvCxnSpPr>
        <p:spPr>
          <a:xfrm flipV="1">
            <a:off x="1676400" y="4805001"/>
            <a:ext cx="2722724" cy="2"/>
          </a:xfrm>
          <a:prstGeom prst="line">
            <a:avLst/>
          </a:prstGeom>
          <a:ln w="76200">
            <a:solidFill>
              <a:srgbClr val="E2AC00"/>
            </a:solidFill>
            <a:prstDash val="solid"/>
          </a:ln>
        </p:spPr>
        <p:style>
          <a:lnRef idx="1">
            <a:schemeClr val="accent1"/>
          </a:lnRef>
          <a:fillRef idx="0">
            <a:schemeClr val="accent1"/>
          </a:fillRef>
          <a:effectRef idx="0">
            <a:schemeClr val="accent1"/>
          </a:effectRef>
          <a:fontRef idx="minor">
            <a:schemeClr val="tx1"/>
          </a:fontRef>
        </p:style>
      </p:cxnSp>
      <p:sp>
        <p:nvSpPr>
          <p:cNvPr id="52" name="d0blue"/>
          <p:cNvSpPr/>
          <p:nvPr/>
        </p:nvSpPr>
        <p:spPr>
          <a:xfrm>
            <a:off x="1143000" y="2640642"/>
            <a:ext cx="533400" cy="507484"/>
          </a:xfrm>
          <a:prstGeom prst="roundRect">
            <a:avLst/>
          </a:prstGeom>
          <a:solidFill>
            <a:srgbClr val="0070C0"/>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54" name="d0black"/>
          <p:cNvSpPr/>
          <p:nvPr/>
        </p:nvSpPr>
        <p:spPr>
          <a:xfrm>
            <a:off x="1143000" y="2640642"/>
            <a:ext cx="533400" cy="507484"/>
          </a:xfrm>
          <a:prstGeom prst="roundRect">
            <a:avLst/>
          </a:pr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53" name="d1black"/>
          <p:cNvSpPr/>
          <p:nvPr/>
        </p:nvSpPr>
        <p:spPr>
          <a:xfrm>
            <a:off x="1143000" y="4551261"/>
            <a:ext cx="533400" cy="507484"/>
          </a:xfrm>
          <a:prstGeom prst="roundRect">
            <a:avLst/>
          </a:pr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55" name="d1orange"/>
          <p:cNvSpPr/>
          <p:nvPr/>
        </p:nvSpPr>
        <p:spPr>
          <a:xfrm>
            <a:off x="1143000" y="4551261"/>
            <a:ext cx="533400" cy="507484"/>
          </a:xfrm>
          <a:prstGeom prst="roundRect">
            <a:avLst/>
          </a:prstGeom>
          <a:solidFill>
            <a:srgbClr val="FFC000"/>
          </a:solidFill>
          <a:ln w="57150">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black"/>
                </a:solidFill>
                <a:latin typeface="Calibri"/>
              </a:rPr>
              <a:t>D</a:t>
            </a:r>
            <a:endParaRPr lang="en-US" sz="3600" b="1" i="1">
              <a:solidFill>
                <a:prstClr val="black"/>
              </a:solidFill>
              <a:latin typeface="Calibri"/>
            </a:endParaRPr>
          </a:p>
        </p:txBody>
      </p:sp>
      <p:pic>
        <p:nvPicPr>
          <p:cNvPr id="5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36512" y="5894784"/>
            <a:ext cx="990600" cy="990600"/>
          </a:xfrm>
          <a:prstGeom prst="rect">
            <a:avLst/>
          </a:prstGeom>
          <a:noFill/>
        </p:spPr>
      </p:pic>
      <p:sp>
        <p:nvSpPr>
          <p:cNvPr id="59" name="TextBox 58"/>
          <p:cNvSpPr txBox="1"/>
          <p:nvPr/>
        </p:nvSpPr>
        <p:spPr>
          <a:xfrm>
            <a:off x="827584" y="6309320"/>
            <a:ext cx="6624736" cy="507831"/>
          </a:xfrm>
          <a:prstGeom prst="rect">
            <a:avLst/>
          </a:prstGeom>
          <a:noFill/>
        </p:spPr>
        <p:txBody>
          <a:bodyPr wrap="square" lIns="0" tIns="0" rIns="0" bIns="0" rtlCol="0">
            <a:spAutoFit/>
          </a:bodyPr>
          <a:lstStyle/>
          <a:p>
            <a:pPr>
              <a:lnSpc>
                <a:spcPct val="90000"/>
              </a:lnSpc>
            </a:pPr>
            <a:r>
              <a:rPr lang="en-US" sz="3600" b="1" i="1" dirty="0" smtClean="0">
                <a:solidFill>
                  <a:srgbClr val="0000FF"/>
                </a:solidFill>
                <a:latin typeface="Calibri"/>
              </a:rPr>
              <a:t>Selectively connect local to global</a:t>
            </a:r>
            <a:endParaRPr lang="en-US" sz="3600" b="1" i="1" dirty="0">
              <a:solidFill>
                <a:srgbClr val="0000FF"/>
              </a:solidFill>
              <a:latin typeface="Calibri"/>
            </a:endParaRPr>
          </a:p>
        </p:txBody>
      </p:sp>
    </p:spTree>
    <p:extLst>
      <p:ext uri="{BB962C8B-B14F-4D97-AF65-F5344CB8AC3E}">
        <p14:creationId xmlns:p14="http://schemas.microsoft.com/office/powerpoint/2010/main" val="1884650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8"/>
                                        </p:tgtEl>
                                      </p:cBhvr>
                                    </p:animEffect>
                                    <p:set>
                                      <p:cBhvr>
                                        <p:cTn id="7" dur="1" fill="hold">
                                          <p:stCondLst>
                                            <p:cond delay="499"/>
                                          </p:stCondLst>
                                        </p:cTn>
                                        <p:tgtEl>
                                          <p:spTgt spid="4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9"/>
                                        </p:tgtEl>
                                      </p:cBhvr>
                                    </p:animEffect>
                                    <p:set>
                                      <p:cBhvr>
                                        <p:cTn id="10" dur="1" fill="hold">
                                          <p:stCondLst>
                                            <p:cond delay="499"/>
                                          </p:stCondLst>
                                        </p:cTn>
                                        <p:tgtEl>
                                          <p:spTgt spid="49"/>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26" presetClass="emph" presetSubtype="0" fill="hold" grpId="1" nodeType="withEffect">
                                  <p:stCondLst>
                                    <p:cond delay="0"/>
                                  </p:stCondLst>
                                  <p:childTnLst>
                                    <p:animEffect transition="out" filter="fade">
                                      <p:cBhvr>
                                        <p:cTn id="16" dur="500" tmFilter="0, 0; .2, .5; .8, .5; 1, 0"/>
                                        <p:tgtEl>
                                          <p:spTgt spid="54"/>
                                        </p:tgtEl>
                                      </p:cBhvr>
                                    </p:animEffect>
                                    <p:animScale>
                                      <p:cBhvr>
                                        <p:cTn id="17" dur="250" autoRev="1" fill="hold"/>
                                        <p:tgtEl>
                                          <p:spTgt spid="54"/>
                                        </p:tgtEl>
                                      </p:cBhvr>
                                      <p:by x="105000" y="105000"/>
                                    </p:animScale>
                                  </p:childTnLst>
                                </p:cTn>
                              </p:par>
                              <p:par>
                                <p:cTn id="18" presetID="10"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par>
                                <p:cTn id="21" presetID="26" presetClass="emph" presetSubtype="0" fill="hold" grpId="1" nodeType="withEffect">
                                  <p:stCondLst>
                                    <p:cond delay="0"/>
                                  </p:stCondLst>
                                  <p:childTnLst>
                                    <p:animEffect transition="out" filter="fade">
                                      <p:cBhvr>
                                        <p:cTn id="22" dur="500" tmFilter="0, 0; .2, .5; .8, .5; 1, 0"/>
                                        <p:tgtEl>
                                          <p:spTgt spid="53"/>
                                        </p:tgtEl>
                                      </p:cBhvr>
                                    </p:animEffect>
                                    <p:animScale>
                                      <p:cBhvr>
                                        <p:cTn id="23" dur="250" autoRev="1" fill="hold"/>
                                        <p:tgtEl>
                                          <p:spTgt spid="53"/>
                                        </p:tgtEl>
                                      </p:cBhvr>
                                      <p:by x="105000" y="105000"/>
                                    </p:animScale>
                                  </p:childTnLst>
                                </p:cTn>
                              </p:par>
                              <p:par>
                                <p:cTn id="24" presetID="10"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26" presetClass="emph" presetSubtype="0" fill="hold" nodeType="withEffect">
                                  <p:stCondLst>
                                    <p:cond delay="0"/>
                                  </p:stCondLst>
                                  <p:childTnLst>
                                    <p:animEffect transition="out" filter="fade">
                                      <p:cBhvr>
                                        <p:cTn id="28" dur="500" tmFilter="0, 0; .2, .5; .8, .5; 1, 0"/>
                                        <p:tgtEl>
                                          <p:spTgt spid="37"/>
                                        </p:tgtEl>
                                      </p:cBhvr>
                                    </p:animEffect>
                                    <p:animScale>
                                      <p:cBhvr>
                                        <p:cTn id="29" dur="250" autoRev="1" fill="hold"/>
                                        <p:tgtEl>
                                          <p:spTgt spid="37"/>
                                        </p:tgtEl>
                                      </p:cBhvr>
                                      <p:by x="105000" y="105000"/>
                                    </p:animScale>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26" presetClass="emph" presetSubtype="0" fill="hold" nodeType="withEffect">
                                  <p:stCondLst>
                                    <p:cond delay="0"/>
                                  </p:stCondLst>
                                  <p:childTnLst>
                                    <p:animEffect transition="out" filter="fade">
                                      <p:cBhvr>
                                        <p:cTn id="34" dur="500" tmFilter="0, 0; .2, .5; .8, .5; 1, 0"/>
                                        <p:tgtEl>
                                          <p:spTgt spid="38"/>
                                        </p:tgtEl>
                                      </p:cBhvr>
                                    </p:animEffect>
                                    <p:animScale>
                                      <p:cBhvr>
                                        <p:cTn id="35" dur="250" autoRev="1" fill="hold"/>
                                        <p:tgtEl>
                                          <p:spTgt spid="38"/>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fade">
                                      <p:cBhvr>
                                        <p:cTn id="40" dur="500"/>
                                        <p:tgtEl>
                                          <p:spTgt spid="1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par>
                                <p:cTn id="46" presetID="10" presetClass="entr" presetSubtype="0" fill="hold"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xit" presetSubtype="0" fill="hold" grpId="2" nodeType="withEffect">
                                  <p:stCondLst>
                                    <p:cond delay="0"/>
                                  </p:stCondLst>
                                  <p:childTnLst>
                                    <p:animEffect transition="out" filter="fade">
                                      <p:cBhvr>
                                        <p:cTn id="50" dur="500"/>
                                        <p:tgtEl>
                                          <p:spTgt spid="54"/>
                                        </p:tgtEl>
                                      </p:cBhvr>
                                    </p:animEffect>
                                    <p:set>
                                      <p:cBhvr>
                                        <p:cTn id="51" dur="1" fill="hold">
                                          <p:stCondLst>
                                            <p:cond delay="499"/>
                                          </p:stCondLst>
                                        </p:cTn>
                                        <p:tgtEl>
                                          <p:spTgt spid="5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fade">
                                      <p:cBhvr>
                                        <p:cTn id="55" dur="500"/>
                                        <p:tgtEl>
                                          <p:spTgt spid="112"/>
                                        </p:tgtEl>
                                      </p:cBhvr>
                                    </p:animEffect>
                                  </p:childTnLst>
                                </p:cTn>
                              </p:par>
                              <p:par>
                                <p:cTn id="56" presetID="10" presetClass="entr" presetSubtype="0" fill="hold" nodeType="with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fade">
                                      <p:cBhvr>
                                        <p:cTn id="58" dur="500"/>
                                        <p:tgtEl>
                                          <p:spTgt spid="109"/>
                                        </p:tgtEl>
                                      </p:cBhvr>
                                    </p:animEffect>
                                  </p:childTnLst>
                                </p:cTn>
                              </p:par>
                              <p:par>
                                <p:cTn id="59" presetID="10" presetClass="exit" presetSubtype="0" fill="hold" nodeType="withEffect">
                                  <p:stCondLst>
                                    <p:cond delay="0"/>
                                  </p:stCondLst>
                                  <p:childTnLst>
                                    <p:animEffect transition="out" filter="fade">
                                      <p:cBhvr>
                                        <p:cTn id="60" dur="500"/>
                                        <p:tgtEl>
                                          <p:spTgt spid="79"/>
                                        </p:tgtEl>
                                      </p:cBhvr>
                                    </p:animEffect>
                                    <p:set>
                                      <p:cBhvr>
                                        <p:cTn id="61" dur="1" fill="hold">
                                          <p:stCondLst>
                                            <p:cond delay="499"/>
                                          </p:stCondLst>
                                        </p:cTn>
                                        <p:tgtEl>
                                          <p:spTgt spid="7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70"/>
                                        </p:tgtEl>
                                      </p:cBhvr>
                                    </p:animEffect>
                                    <p:set>
                                      <p:cBhvr>
                                        <p:cTn id="64" dur="1" fill="hold">
                                          <p:stCondLst>
                                            <p:cond delay="499"/>
                                          </p:stCondLst>
                                        </p:cTn>
                                        <p:tgtEl>
                                          <p:spTgt spid="70"/>
                                        </p:tgtEl>
                                        <p:attrNameLst>
                                          <p:attrName>style.visibility</p:attrName>
                                        </p:attrNameLst>
                                      </p:cBhvr>
                                      <p:to>
                                        <p:strVal val="hidden"/>
                                      </p:to>
                                    </p:se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fade">
                                      <p:cBhvr>
                                        <p:cTn id="68" dur="500"/>
                                        <p:tgtEl>
                                          <p:spTgt spid="69"/>
                                        </p:tgtEl>
                                      </p:cBhvr>
                                    </p:animEffect>
                                  </p:childTnLst>
                                </p:cTn>
                              </p:par>
                              <p:par>
                                <p:cTn id="69" presetID="42" presetClass="path" presetSubtype="0" accel="50000" decel="50000" fill="hold" grpId="1" nodeType="withEffect">
                                  <p:stCondLst>
                                    <p:cond delay="0"/>
                                  </p:stCondLst>
                                  <p:childTnLst>
                                    <p:animMotion origin="layout" path="M 5E-6 7.40741E-7 L 5E-6 0.11227 " pathEditMode="relative" rAng="0" ptsTypes="AA">
                                      <p:cBhvr>
                                        <p:cTn id="70" dur="1000" fill="hold"/>
                                        <p:tgtEl>
                                          <p:spTgt spid="69"/>
                                        </p:tgtEl>
                                        <p:attrNameLst>
                                          <p:attrName>ppt_x</p:attrName>
                                          <p:attrName>ppt_y</p:attrName>
                                        </p:attrNameLst>
                                      </p:cBhvr>
                                      <p:rCtr x="0" y="5602"/>
                                    </p:animMotion>
                                  </p:childTnLst>
                                </p:cTn>
                              </p:par>
                            </p:childTnLst>
                          </p:cTn>
                        </p:par>
                        <p:par>
                          <p:cTn id="71" fill="hold">
                            <p:stCondLst>
                              <p:cond delay="2000"/>
                            </p:stCondLst>
                            <p:childTnLst>
                              <p:par>
                                <p:cTn id="72" presetID="42" presetClass="path" presetSubtype="0" accel="50000" decel="50000" fill="hold" grpId="2" nodeType="afterEffect">
                                  <p:stCondLst>
                                    <p:cond delay="0"/>
                                  </p:stCondLst>
                                  <p:childTnLst>
                                    <p:animMotion origin="layout" path="M -4.16667E-6 0.11227 L 0.33907 0.11227 " pathEditMode="relative" rAng="0" ptsTypes="AA">
                                      <p:cBhvr>
                                        <p:cTn id="73" dur="1000" fill="hold"/>
                                        <p:tgtEl>
                                          <p:spTgt spid="69"/>
                                        </p:tgtEl>
                                        <p:attrNameLst>
                                          <p:attrName>ppt_x</p:attrName>
                                          <p:attrName>ppt_y</p:attrName>
                                        </p:attrNameLst>
                                      </p:cBhvr>
                                      <p:rCtr x="16944" y="0"/>
                                    </p:animMotion>
                                  </p:childTnLst>
                                </p:cTn>
                              </p:par>
                            </p:childTnLst>
                          </p:cTn>
                        </p:par>
                        <p:par>
                          <p:cTn id="74" fill="hold">
                            <p:stCondLst>
                              <p:cond delay="3000"/>
                            </p:stCondLst>
                            <p:childTnLst>
                              <p:par>
                                <p:cTn id="75" presetID="42" presetClass="path" presetSubtype="0" accel="50000" decel="50000" fill="hold" grpId="3" nodeType="afterEffect">
                                  <p:stCondLst>
                                    <p:cond delay="0"/>
                                  </p:stCondLst>
                                  <p:childTnLst>
                                    <p:animMotion origin="layout" path="M 0.33907 0.11227 L 0.33907 0.50116 " pathEditMode="relative" rAng="0" ptsTypes="AA">
                                      <p:cBhvr>
                                        <p:cTn id="76" dur="1000" fill="hold"/>
                                        <p:tgtEl>
                                          <p:spTgt spid="69"/>
                                        </p:tgtEl>
                                        <p:attrNameLst>
                                          <p:attrName>ppt_x</p:attrName>
                                          <p:attrName>ppt_y</p:attrName>
                                        </p:attrNameLst>
                                      </p:cBhvr>
                                      <p:rCtr x="0" y="19444"/>
                                    </p:animMotion>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119"/>
                                        </p:tgtEl>
                                      </p:cBhvr>
                                    </p:animEffect>
                                    <p:set>
                                      <p:cBhvr>
                                        <p:cTn id="81" dur="1" fill="hold">
                                          <p:stCondLst>
                                            <p:cond delay="499"/>
                                          </p:stCondLst>
                                        </p:cTn>
                                        <p:tgtEl>
                                          <p:spTgt spid="119"/>
                                        </p:tgtEl>
                                        <p:attrNameLst>
                                          <p:attrName>style.visibility</p:attrName>
                                        </p:attrNameLst>
                                      </p:cBhvr>
                                      <p:to>
                                        <p:strVal val="hidden"/>
                                      </p:to>
                                    </p:set>
                                  </p:childTnLst>
                                </p:cTn>
                              </p:par>
                              <p:par>
                                <p:cTn id="82" presetID="10" presetClass="exit" presetSubtype="0" fill="hold" grpId="4" nodeType="withEffect">
                                  <p:stCondLst>
                                    <p:cond delay="0"/>
                                  </p:stCondLst>
                                  <p:childTnLst>
                                    <p:animEffect transition="out" filter="fade">
                                      <p:cBhvr>
                                        <p:cTn id="83" dur="500"/>
                                        <p:tgtEl>
                                          <p:spTgt spid="69"/>
                                        </p:tgtEl>
                                      </p:cBhvr>
                                    </p:animEffect>
                                    <p:set>
                                      <p:cBhvr>
                                        <p:cTn id="84" dur="1" fill="hold">
                                          <p:stCondLst>
                                            <p:cond delay="499"/>
                                          </p:stCondLst>
                                        </p:cTn>
                                        <p:tgtEl>
                                          <p:spTgt spid="69"/>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52"/>
                                        </p:tgtEl>
                                      </p:cBhvr>
                                    </p:animEffect>
                                    <p:set>
                                      <p:cBhvr>
                                        <p:cTn id="87" dur="1" fill="hold">
                                          <p:stCondLst>
                                            <p:cond delay="499"/>
                                          </p:stCondLst>
                                        </p:cTn>
                                        <p:tgtEl>
                                          <p:spTgt spid="52"/>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56"/>
                                        </p:tgtEl>
                                      </p:cBhvr>
                                    </p:animEffect>
                                    <p:set>
                                      <p:cBhvr>
                                        <p:cTn id="90" dur="1" fill="hold">
                                          <p:stCondLst>
                                            <p:cond delay="499"/>
                                          </p:stCondLst>
                                        </p:cTn>
                                        <p:tgtEl>
                                          <p:spTgt spid="56"/>
                                        </p:tgtEl>
                                        <p:attrNameLst>
                                          <p:attrName>style.visibility</p:attrName>
                                        </p:attrNameLst>
                                      </p:cBhvr>
                                      <p:to>
                                        <p:strVal val="hidden"/>
                                      </p:to>
                                    </p:set>
                                  </p:childTnLst>
                                </p:cTn>
                              </p:par>
                              <p:par>
                                <p:cTn id="91" presetID="10" presetClass="entr" presetSubtype="0" fill="hold" grpId="3"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500"/>
                                        <p:tgtEl>
                                          <p:spTgt spid="54"/>
                                        </p:tgtEl>
                                      </p:cBhvr>
                                    </p:animEffect>
                                  </p:childTnLst>
                                </p:cTn>
                              </p:par>
                              <p:par>
                                <p:cTn id="94" presetID="10" presetClass="entr" presetSubtype="0" fill="hold" nodeType="with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500"/>
                                        <p:tgtEl>
                                          <p:spTgt spid="37"/>
                                        </p:tgtEl>
                                      </p:cBhvr>
                                    </p:animEffect>
                                  </p:childTnLst>
                                </p:cTn>
                              </p:par>
                              <p:par>
                                <p:cTn id="97" presetID="10" presetClass="exit" presetSubtype="0" fill="hold" nodeType="withEffect">
                                  <p:stCondLst>
                                    <p:cond delay="0"/>
                                  </p:stCondLst>
                                  <p:childTnLst>
                                    <p:animEffect transition="out" filter="fade">
                                      <p:cBhvr>
                                        <p:cTn id="98" dur="500"/>
                                        <p:tgtEl>
                                          <p:spTgt spid="112"/>
                                        </p:tgtEl>
                                      </p:cBhvr>
                                    </p:animEffect>
                                    <p:set>
                                      <p:cBhvr>
                                        <p:cTn id="99" dur="1" fill="hold">
                                          <p:stCondLst>
                                            <p:cond delay="499"/>
                                          </p:stCondLst>
                                        </p:cTn>
                                        <p:tgtEl>
                                          <p:spTgt spid="112"/>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09"/>
                                        </p:tgtEl>
                                      </p:cBhvr>
                                    </p:animEffect>
                                    <p:set>
                                      <p:cBhvr>
                                        <p:cTn id="102" dur="1" fill="hold">
                                          <p:stCondLst>
                                            <p:cond delay="499"/>
                                          </p:stCondLst>
                                        </p:cTn>
                                        <p:tgtEl>
                                          <p:spTgt spid="10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fade">
                                      <p:cBhvr>
                                        <p:cTn id="105" dur="500"/>
                                        <p:tgtEl>
                                          <p:spTgt spid="79"/>
                                        </p:tgtEl>
                                      </p:cBhvr>
                                    </p:animEffect>
                                  </p:childTnLst>
                                </p:cTn>
                              </p:par>
                              <p:par>
                                <p:cTn id="106" presetID="10" presetClass="entr" presetSubtype="0" fill="hold" nodeType="withEffect">
                                  <p:stCondLst>
                                    <p:cond delay="0"/>
                                  </p:stCondLst>
                                  <p:childTnLst>
                                    <p:set>
                                      <p:cBhvr>
                                        <p:cTn id="107" dur="1" fill="hold">
                                          <p:stCondLst>
                                            <p:cond delay="0"/>
                                          </p:stCondLst>
                                        </p:cTn>
                                        <p:tgtEl>
                                          <p:spTgt spid="70"/>
                                        </p:tgtEl>
                                        <p:attrNameLst>
                                          <p:attrName>style.visibility</p:attrName>
                                        </p:attrNameLst>
                                      </p:cBhvr>
                                      <p:to>
                                        <p:strVal val="visible"/>
                                      </p:to>
                                    </p:set>
                                    <p:animEffect transition="in" filter="fade">
                                      <p:cBhvr>
                                        <p:cTn id="108" dur="500"/>
                                        <p:tgtEl>
                                          <p:spTgt spid="70"/>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fade">
                                      <p:cBhvr>
                                        <p:cTn id="116" dur="500"/>
                                        <p:tgtEl>
                                          <p:spTgt spid="55"/>
                                        </p:tgtEl>
                                      </p:cBhvr>
                                    </p:animEffect>
                                  </p:childTnLst>
                                </p:cTn>
                              </p:par>
                              <p:par>
                                <p:cTn id="117" presetID="10" presetClass="entr" presetSubtype="0" fill="hold" nodeType="with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fade">
                                      <p:cBhvr>
                                        <p:cTn id="119" dur="500"/>
                                        <p:tgtEl>
                                          <p:spTgt spid="57"/>
                                        </p:tgtEl>
                                      </p:cBhvr>
                                    </p:animEffect>
                                  </p:childTnLst>
                                </p:cTn>
                              </p:par>
                              <p:par>
                                <p:cTn id="120" presetID="10" presetClass="exit" presetSubtype="0" fill="hold" grpId="2" nodeType="withEffect">
                                  <p:stCondLst>
                                    <p:cond delay="0"/>
                                  </p:stCondLst>
                                  <p:childTnLst>
                                    <p:animEffect transition="out" filter="fade">
                                      <p:cBhvr>
                                        <p:cTn id="121" dur="500"/>
                                        <p:tgtEl>
                                          <p:spTgt spid="53"/>
                                        </p:tgtEl>
                                      </p:cBhvr>
                                    </p:animEffect>
                                    <p:set>
                                      <p:cBhvr>
                                        <p:cTn id="122" dur="1" fill="hold">
                                          <p:stCondLst>
                                            <p:cond delay="499"/>
                                          </p:stCondLst>
                                        </p:cTn>
                                        <p:tgtEl>
                                          <p:spTgt spid="53"/>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14"/>
                                        </p:tgtEl>
                                        <p:attrNameLst>
                                          <p:attrName>style.visibility</p:attrName>
                                        </p:attrNameLst>
                                      </p:cBhvr>
                                      <p:to>
                                        <p:strVal val="visible"/>
                                      </p:to>
                                    </p:set>
                                    <p:animEffect transition="in" filter="fade">
                                      <p:cBhvr>
                                        <p:cTn id="125" dur="500"/>
                                        <p:tgtEl>
                                          <p:spTgt spid="114"/>
                                        </p:tgtEl>
                                      </p:cBhvr>
                                    </p:animEffect>
                                  </p:childTnLst>
                                </p:cTn>
                              </p:par>
                              <p:par>
                                <p:cTn id="126" presetID="10" presetClass="entr" presetSubtype="0" fill="hold" nodeType="withEffect">
                                  <p:stCondLst>
                                    <p:cond delay="0"/>
                                  </p:stCondLst>
                                  <p:childTnLst>
                                    <p:set>
                                      <p:cBhvr>
                                        <p:cTn id="127" dur="1" fill="hold">
                                          <p:stCondLst>
                                            <p:cond delay="0"/>
                                          </p:stCondLst>
                                        </p:cTn>
                                        <p:tgtEl>
                                          <p:spTgt spid="113"/>
                                        </p:tgtEl>
                                        <p:attrNameLst>
                                          <p:attrName>style.visibility</p:attrName>
                                        </p:attrNameLst>
                                      </p:cBhvr>
                                      <p:to>
                                        <p:strVal val="visible"/>
                                      </p:to>
                                    </p:set>
                                    <p:animEffect transition="in" filter="fade">
                                      <p:cBhvr>
                                        <p:cTn id="128" dur="500"/>
                                        <p:tgtEl>
                                          <p:spTgt spid="113"/>
                                        </p:tgtEl>
                                      </p:cBhvr>
                                    </p:animEffect>
                                  </p:childTnLst>
                                </p:cTn>
                              </p:par>
                              <p:par>
                                <p:cTn id="129" presetID="10" presetClass="exit" presetSubtype="0" fill="hold" nodeType="withEffect">
                                  <p:stCondLst>
                                    <p:cond delay="0"/>
                                  </p:stCondLst>
                                  <p:childTnLst>
                                    <p:animEffect transition="out" filter="fade">
                                      <p:cBhvr>
                                        <p:cTn id="130" dur="500"/>
                                        <p:tgtEl>
                                          <p:spTgt spid="94"/>
                                        </p:tgtEl>
                                      </p:cBhvr>
                                    </p:animEffect>
                                    <p:set>
                                      <p:cBhvr>
                                        <p:cTn id="131" dur="1" fill="hold">
                                          <p:stCondLst>
                                            <p:cond delay="499"/>
                                          </p:stCondLst>
                                        </p:cTn>
                                        <p:tgtEl>
                                          <p:spTgt spid="94"/>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93"/>
                                        </p:tgtEl>
                                      </p:cBhvr>
                                    </p:animEffect>
                                    <p:set>
                                      <p:cBhvr>
                                        <p:cTn id="134" dur="1" fill="hold">
                                          <p:stCondLst>
                                            <p:cond delay="499"/>
                                          </p:stCondLst>
                                        </p:cTn>
                                        <p:tgtEl>
                                          <p:spTgt spid="93"/>
                                        </p:tgtEl>
                                        <p:attrNameLst>
                                          <p:attrName>style.visibility</p:attrName>
                                        </p:attrNameLst>
                                      </p:cBhvr>
                                      <p:to>
                                        <p:strVal val="hidden"/>
                                      </p:to>
                                    </p:set>
                                  </p:childTnLst>
                                </p:cTn>
                              </p:par>
                            </p:childTnLst>
                          </p:cTn>
                        </p:par>
                        <p:par>
                          <p:cTn id="135" fill="hold">
                            <p:stCondLst>
                              <p:cond delay="500"/>
                            </p:stCondLst>
                            <p:childTnLst>
                              <p:par>
                                <p:cTn id="136" presetID="10" presetClass="entr" presetSubtype="0" fill="hold" grpId="0" nodeType="afterEffect">
                                  <p:stCondLst>
                                    <p:cond delay="0"/>
                                  </p:stCondLst>
                                  <p:childTnLst>
                                    <p:set>
                                      <p:cBhvr>
                                        <p:cTn id="137" dur="1" fill="hold">
                                          <p:stCondLst>
                                            <p:cond delay="0"/>
                                          </p:stCondLst>
                                        </p:cTn>
                                        <p:tgtEl>
                                          <p:spTgt spid="71"/>
                                        </p:tgtEl>
                                        <p:attrNameLst>
                                          <p:attrName>style.visibility</p:attrName>
                                        </p:attrNameLst>
                                      </p:cBhvr>
                                      <p:to>
                                        <p:strVal val="visible"/>
                                      </p:to>
                                    </p:set>
                                    <p:animEffect transition="in" filter="fade">
                                      <p:cBhvr>
                                        <p:cTn id="138" dur="500"/>
                                        <p:tgtEl>
                                          <p:spTgt spid="71"/>
                                        </p:tgtEl>
                                      </p:cBhvr>
                                    </p:animEffect>
                                  </p:childTnLst>
                                </p:cTn>
                              </p:par>
                              <p:par>
                                <p:cTn id="139" presetID="42" presetClass="path" presetSubtype="0" accel="50000" decel="50000" fill="hold" grpId="1" nodeType="withEffect">
                                  <p:stCondLst>
                                    <p:cond delay="0"/>
                                  </p:stCondLst>
                                  <p:childTnLst>
                                    <p:animMotion origin="layout" path="M 5E-6 1.11022E-16 L 5E-6 0.11181 " pathEditMode="relative" rAng="0" ptsTypes="AA">
                                      <p:cBhvr>
                                        <p:cTn id="140" dur="1000" fill="hold"/>
                                        <p:tgtEl>
                                          <p:spTgt spid="71"/>
                                        </p:tgtEl>
                                        <p:attrNameLst>
                                          <p:attrName>ppt_x</p:attrName>
                                          <p:attrName>ppt_y</p:attrName>
                                        </p:attrNameLst>
                                      </p:cBhvr>
                                      <p:rCtr x="0" y="5579"/>
                                    </p:animMotion>
                                  </p:childTnLst>
                                </p:cTn>
                              </p:par>
                            </p:childTnLst>
                          </p:cTn>
                        </p:par>
                        <p:par>
                          <p:cTn id="141" fill="hold">
                            <p:stCondLst>
                              <p:cond delay="1500"/>
                            </p:stCondLst>
                            <p:childTnLst>
                              <p:par>
                                <p:cTn id="142" presetID="42" presetClass="path" presetSubtype="0" accel="50000" decel="50000" fill="hold" grpId="2" nodeType="afterEffect">
                                  <p:stCondLst>
                                    <p:cond delay="0"/>
                                  </p:stCondLst>
                                  <p:childTnLst>
                                    <p:animMotion origin="layout" path="M 5E-6 0.11181 L 0.33855 0.11181 " pathEditMode="relative" rAng="0" ptsTypes="AA">
                                      <p:cBhvr>
                                        <p:cTn id="143" dur="1000" fill="hold"/>
                                        <p:tgtEl>
                                          <p:spTgt spid="71"/>
                                        </p:tgtEl>
                                        <p:attrNameLst>
                                          <p:attrName>ppt_x</p:attrName>
                                          <p:attrName>ppt_y</p:attrName>
                                        </p:attrNameLst>
                                      </p:cBhvr>
                                      <p:rCtr x="16927" y="0"/>
                                    </p:animMotion>
                                  </p:childTnLst>
                                </p:cTn>
                              </p:par>
                            </p:childTnLst>
                          </p:cTn>
                        </p:par>
                        <p:par>
                          <p:cTn id="144" fill="hold">
                            <p:stCondLst>
                              <p:cond delay="2500"/>
                            </p:stCondLst>
                            <p:childTnLst>
                              <p:par>
                                <p:cTn id="145" presetID="42" presetClass="path" presetSubtype="0" accel="50000" decel="50000" fill="hold" grpId="3" nodeType="afterEffect">
                                  <p:stCondLst>
                                    <p:cond delay="0"/>
                                  </p:stCondLst>
                                  <p:childTnLst>
                                    <p:animMotion origin="layout" path="M 0.33854 0.11181 L 0.33854 0.22292 " pathEditMode="relative" rAng="0" ptsTypes="AA">
                                      <p:cBhvr>
                                        <p:cTn id="146" dur="1000" fill="hold"/>
                                        <p:tgtEl>
                                          <p:spTgt spid="71"/>
                                        </p:tgtEl>
                                        <p:attrNameLst>
                                          <p:attrName>ppt_x</p:attrName>
                                          <p:attrName>ppt_y</p:attrName>
                                        </p:attrNameLst>
                                      </p:cBhvr>
                                      <p:rCtr x="0" y="5556"/>
                                    </p:animMotion>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grpId="1" nodeType="clickEffect">
                                  <p:stCondLst>
                                    <p:cond delay="0"/>
                                  </p:stCondLst>
                                  <p:childTnLst>
                                    <p:animEffect transition="out" filter="fade">
                                      <p:cBhvr>
                                        <p:cTn id="150" dur="500"/>
                                        <p:tgtEl>
                                          <p:spTgt spid="36"/>
                                        </p:tgtEl>
                                      </p:cBhvr>
                                    </p:animEffect>
                                    <p:set>
                                      <p:cBhvr>
                                        <p:cTn id="151" dur="1" fill="hold">
                                          <p:stCondLst>
                                            <p:cond delay="499"/>
                                          </p:stCondLst>
                                        </p:cTn>
                                        <p:tgtEl>
                                          <p:spTgt spid="36"/>
                                        </p:tgtEl>
                                        <p:attrNameLst>
                                          <p:attrName>style.visibility</p:attrName>
                                        </p:attrNameLst>
                                      </p:cBhvr>
                                      <p:to>
                                        <p:strVal val="hidden"/>
                                      </p:to>
                                    </p:set>
                                  </p:childTnLst>
                                </p:cTn>
                              </p:par>
                              <p:par>
                                <p:cTn id="152" presetID="10" presetClass="exit" presetSubtype="0" fill="hold" grpId="4" nodeType="withEffect">
                                  <p:stCondLst>
                                    <p:cond delay="0"/>
                                  </p:stCondLst>
                                  <p:childTnLst>
                                    <p:animEffect transition="out" filter="fade">
                                      <p:cBhvr>
                                        <p:cTn id="153" dur="500"/>
                                        <p:tgtEl>
                                          <p:spTgt spid="71"/>
                                        </p:tgtEl>
                                      </p:cBhvr>
                                    </p:animEffect>
                                    <p:set>
                                      <p:cBhvr>
                                        <p:cTn id="154" dur="1" fill="hold">
                                          <p:stCondLst>
                                            <p:cond delay="499"/>
                                          </p:stCondLst>
                                        </p:cTn>
                                        <p:tgtEl>
                                          <p:spTgt spid="71"/>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74"/>
                                        </p:tgtEl>
                                        <p:attrNameLst>
                                          <p:attrName>style.visibility</p:attrName>
                                        </p:attrNameLst>
                                      </p:cBhvr>
                                      <p:to>
                                        <p:strVal val="visible"/>
                                      </p:to>
                                    </p:set>
                                    <p:animEffect transition="in" filter="fade">
                                      <p:cBhvr>
                                        <p:cTn id="159" dur="500"/>
                                        <p:tgtEl>
                                          <p:spTgt spid="74"/>
                                        </p:tgtEl>
                                      </p:cBhvr>
                                    </p:animEffect>
                                  </p:childTnLst>
                                </p:cTn>
                              </p:par>
                              <p:par>
                                <p:cTn id="160" presetID="10" presetClass="entr" presetSubtype="0" fill="hold" nodeType="withEffect">
                                  <p:stCondLst>
                                    <p:cond delay="0"/>
                                  </p:stCondLst>
                                  <p:childTnLst>
                                    <p:set>
                                      <p:cBhvr>
                                        <p:cTn id="161" dur="1" fill="hold">
                                          <p:stCondLst>
                                            <p:cond delay="0"/>
                                          </p:stCondLst>
                                        </p:cTn>
                                        <p:tgtEl>
                                          <p:spTgt spid="72"/>
                                        </p:tgtEl>
                                        <p:attrNameLst>
                                          <p:attrName>style.visibility</p:attrName>
                                        </p:attrNameLst>
                                      </p:cBhvr>
                                      <p:to>
                                        <p:strVal val="visible"/>
                                      </p:to>
                                    </p:set>
                                    <p:animEffect transition="in" filter="fade">
                                      <p:cBhvr>
                                        <p:cTn id="162" dur="500"/>
                                        <p:tgtEl>
                                          <p:spTgt spid="72"/>
                                        </p:tgtEl>
                                      </p:cBhvr>
                                    </p:animEffec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5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69" grpId="0" animBg="1"/>
      <p:bldP spid="69" grpId="1" animBg="1"/>
      <p:bldP spid="69" grpId="2" animBg="1"/>
      <p:bldP spid="69" grpId="3" animBg="1"/>
      <p:bldP spid="69" grpId="4" animBg="1"/>
      <p:bldP spid="71" grpId="0" animBg="1"/>
      <p:bldP spid="71" grpId="1" animBg="1"/>
      <p:bldP spid="71" grpId="2" animBg="1"/>
      <p:bldP spid="71" grpId="3" animBg="1"/>
      <p:bldP spid="71" grpId="4" animBg="1"/>
      <p:bldP spid="48" grpId="0"/>
      <p:bldP spid="49" grpId="0"/>
      <p:bldP spid="119" grpId="0" animBg="1"/>
      <p:bldP spid="119" grpId="1" animBg="1"/>
      <p:bldP spid="36" grpId="0" animBg="1"/>
      <p:bldP spid="36" grpId="1" animBg="1"/>
      <p:bldP spid="52" grpId="0" animBg="1"/>
      <p:bldP spid="52" grpId="1" animBg="1"/>
      <p:bldP spid="54" grpId="0" animBg="1"/>
      <p:bldP spid="54" grpId="1" animBg="1"/>
      <p:bldP spid="54" grpId="2" animBg="1"/>
      <p:bldP spid="54" grpId="3" animBg="1"/>
      <p:bldP spid="53" grpId="0" animBg="1"/>
      <p:bldP spid="53" grpId="1" animBg="1"/>
      <p:bldP spid="53" grpId="2" animBg="1"/>
      <p:bldP spid="55" grpId="0" animBg="1"/>
      <p:bldP spid="5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Challenges: Global Structures</a:t>
            </a:r>
            <a:endParaRPr lang="en-US" sz="4400"/>
          </a:p>
        </p:txBody>
      </p:sp>
      <p:sp>
        <p:nvSpPr>
          <p:cNvPr id="3" name="Content Placeholder 2"/>
          <p:cNvSpPr>
            <a:spLocks noGrp="1"/>
          </p:cNvSpPr>
          <p:nvPr>
            <p:ph idx="1"/>
          </p:nvPr>
        </p:nvSpPr>
        <p:spPr>
          <a:xfrm>
            <a:off x="304800" y="990600"/>
            <a:ext cx="8534400" cy="4670648"/>
          </a:xfrm>
        </p:spPr>
        <p:txBody>
          <a:bodyPr/>
          <a:lstStyle/>
          <a:p>
            <a:pPr marL="0" lvl="1" indent="0">
              <a:buNone/>
            </a:pPr>
            <a:r>
              <a:rPr lang="en-US" sz="4400" b="1" dirty="0" smtClean="0">
                <a:solidFill>
                  <a:srgbClr val="FF0000"/>
                </a:solidFill>
              </a:rPr>
              <a:t>1. Global Address Latch</a:t>
            </a:r>
          </a:p>
          <a:p>
            <a:pPr marL="801688" lvl="2" indent="-344488"/>
            <a:r>
              <a:rPr lang="en-US" sz="4000" dirty="0" smtClean="0"/>
              <a:t>Problem: Only </a:t>
            </a:r>
            <a:r>
              <a:rPr lang="en-US" sz="4000" i="1" u="sng" dirty="0" smtClean="0"/>
              <a:t>one</a:t>
            </a:r>
            <a:r>
              <a:rPr lang="en-US" sz="4000" dirty="0" smtClean="0"/>
              <a:t> raised </a:t>
            </a:r>
            <a:r>
              <a:rPr lang="en-US" sz="4000" dirty="0" err="1" smtClean="0"/>
              <a:t>wordline</a:t>
            </a:r>
            <a:endParaRPr lang="en-US" sz="4000" dirty="0" smtClean="0"/>
          </a:p>
          <a:p>
            <a:pPr marL="801688" lvl="2" indent="-344488"/>
            <a:r>
              <a:rPr lang="en-US" sz="4000" dirty="0" smtClean="0"/>
              <a:t>Solution: </a:t>
            </a:r>
            <a:r>
              <a:rPr lang="en-US" sz="4000" b="1" dirty="0" smtClean="0"/>
              <a:t>Subarray Address Latch</a:t>
            </a:r>
          </a:p>
          <a:p>
            <a:pPr marL="0" lvl="1" indent="0">
              <a:buNone/>
            </a:pPr>
            <a:r>
              <a:rPr lang="en-US" sz="4400" b="1" dirty="0" smtClean="0">
                <a:solidFill>
                  <a:srgbClr val="FF0000"/>
                </a:solidFill>
              </a:rPr>
              <a:t>2. Global </a:t>
            </a:r>
            <a:r>
              <a:rPr lang="en-US" sz="4400" b="1" dirty="0" err="1" smtClean="0">
                <a:solidFill>
                  <a:srgbClr val="FF0000"/>
                </a:solidFill>
              </a:rPr>
              <a:t>Bitlines</a:t>
            </a:r>
            <a:endParaRPr lang="en-US" sz="4400" b="1" dirty="0" smtClean="0">
              <a:solidFill>
                <a:srgbClr val="FF0000"/>
              </a:solidFill>
            </a:endParaRPr>
          </a:p>
          <a:p>
            <a:pPr marL="801688" lvl="2" indent="-344488"/>
            <a:r>
              <a:rPr lang="en-US" sz="4000" dirty="0"/>
              <a:t>Problem: </a:t>
            </a:r>
            <a:r>
              <a:rPr lang="en-US" sz="4000" dirty="0" smtClean="0"/>
              <a:t>Collision during access</a:t>
            </a:r>
            <a:endParaRPr lang="en-US" sz="4000" b="1" dirty="0" smtClean="0">
              <a:latin typeface="Courier New" pitchFamily="49" charset="0"/>
              <a:cs typeface="Courier New" pitchFamily="49" charset="0"/>
            </a:endParaRPr>
          </a:p>
          <a:p>
            <a:pPr marL="801688" lvl="2" indent="-344488"/>
            <a:r>
              <a:rPr lang="en-US" sz="4000" dirty="0" smtClean="0">
                <a:latin typeface="+mj-lt"/>
                <a:cs typeface="Courier New" pitchFamily="49" charset="0"/>
              </a:rPr>
              <a:t>Solution: </a:t>
            </a:r>
            <a:r>
              <a:rPr lang="en-US" sz="4000" b="1" dirty="0" smtClean="0">
                <a:latin typeface="+mj-lt"/>
                <a:cs typeface="Courier New" pitchFamily="49" charset="0"/>
              </a:rPr>
              <a:t>Designated-Bit Latch</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87</a:t>
            </a:fld>
            <a:endParaRPr lang="en-US">
              <a:solidFill>
                <a:prstClr val="black"/>
              </a:solidFill>
              <a:latin typeface="Calibri"/>
            </a:endParaRPr>
          </a:p>
        </p:txBody>
      </p:sp>
      <p:sp>
        <p:nvSpPr>
          <p:cNvPr id="5" name="Content Placeholder 2"/>
          <p:cNvSpPr txBox="1">
            <a:spLocks/>
          </p:cNvSpPr>
          <p:nvPr/>
        </p:nvSpPr>
        <p:spPr>
          <a:xfrm>
            <a:off x="304800" y="5949280"/>
            <a:ext cx="85344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800" b="1" dirty="0" smtClean="0">
                <a:solidFill>
                  <a:srgbClr val="0000FF"/>
                </a:solidFill>
              </a:rPr>
              <a:t>MASA (Multitude of Activated Subarrays)</a:t>
            </a:r>
          </a:p>
          <a:p>
            <a:endParaRPr lang="en-US" dirty="0"/>
          </a:p>
        </p:txBody>
      </p:sp>
    </p:spTree>
    <p:extLst>
      <p:ext uri="{BB962C8B-B14F-4D97-AF65-F5344CB8AC3E}">
        <p14:creationId xmlns:p14="http://schemas.microsoft.com/office/powerpoint/2010/main" val="1630025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smtClean="0"/>
              <a:t>Baseline (Subarray-Oblivious)</a:t>
            </a:r>
          </a:p>
          <a:p>
            <a:endParaRPr lang="en-US" sz="3600"/>
          </a:p>
          <a:p>
            <a:endParaRPr lang="en-US" sz="3600" smtClean="0"/>
          </a:p>
          <a:p>
            <a:endParaRPr lang="en-US" sz="3600"/>
          </a:p>
          <a:p>
            <a:endParaRPr lang="en-US" sz="3600" smtClean="0"/>
          </a:p>
          <a:p>
            <a:r>
              <a:rPr lang="en-US" sz="4000" b="1" smtClean="0"/>
              <a:t>MASA</a:t>
            </a:r>
          </a:p>
          <a:p>
            <a:endParaRPr lang="en-US" sz="4000"/>
          </a:p>
          <a:p>
            <a:endParaRPr lang="en-US" sz="4000" smtClean="0"/>
          </a:p>
          <a:p>
            <a:endParaRPr lang="en-US" sz="4000"/>
          </a:p>
          <a:p>
            <a:endParaRPr lang="en-US" sz="4000" smtClean="0"/>
          </a:p>
          <a:p>
            <a:endParaRPr lang="en-US" sz="4000"/>
          </a:p>
        </p:txBody>
      </p:sp>
      <p:cxnSp>
        <p:nvCxnSpPr>
          <p:cNvPr id="46" name="ser0"/>
          <p:cNvCxnSpPr/>
          <p:nvPr/>
        </p:nvCxnSpPr>
        <p:spPr>
          <a:xfrm>
            <a:off x="4424264" y="2213385"/>
            <a:ext cx="0" cy="834614"/>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7" name="ser0"/>
          <p:cNvCxnSpPr/>
          <p:nvPr/>
        </p:nvCxnSpPr>
        <p:spPr>
          <a:xfrm>
            <a:off x="5681564" y="2213385"/>
            <a:ext cx="0" cy="83461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1" name="ser0"/>
          <p:cNvCxnSpPr/>
          <p:nvPr/>
        </p:nvCxnSpPr>
        <p:spPr>
          <a:xfrm>
            <a:off x="2747865" y="2213385"/>
            <a:ext cx="0" cy="834614"/>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a:t>MASA: Advantages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88</a:t>
            </a:fld>
            <a:endParaRPr lang="en-US">
              <a:solidFill>
                <a:prstClr val="black"/>
              </a:solidFill>
              <a:latin typeface="Calibri"/>
            </a:endParaRPr>
          </a:p>
        </p:txBody>
      </p:sp>
      <p:cxnSp>
        <p:nvCxnSpPr>
          <p:cNvPr id="10" name="Straight Arrow Connector 9"/>
          <p:cNvCxnSpPr/>
          <p:nvPr/>
        </p:nvCxnSpPr>
        <p:spPr>
          <a:xfrm>
            <a:off x="652366" y="2812571"/>
            <a:ext cx="7620000" cy="0"/>
          </a:xfrm>
          <a:prstGeom prst="straightConnector1">
            <a:avLst/>
          </a:prstGeom>
          <a:ln w="381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19999" y="2951071"/>
            <a:ext cx="1066801" cy="270421"/>
          </a:xfrm>
          <a:prstGeom prst="rect">
            <a:avLst/>
          </a:prstGeom>
          <a:noFill/>
        </p:spPr>
        <p:txBody>
          <a:bodyPr wrap="square" rtlCol="0" anchor="ctr">
            <a:noAutofit/>
          </a:bodyPr>
          <a:lstStyle/>
          <a:p>
            <a:pPr algn="ctr"/>
            <a:r>
              <a:rPr lang="en-US" sz="3600" i="1" smtClean="0">
                <a:solidFill>
                  <a:prstClr val="black"/>
                </a:solidFill>
                <a:latin typeface="Calibri"/>
              </a:rPr>
              <a:t>time</a:t>
            </a:r>
            <a:endParaRPr lang="en-US" sz="3200" i="1">
              <a:solidFill>
                <a:prstClr val="black"/>
              </a:solidFill>
              <a:latin typeface="Calibri"/>
            </a:endParaRPr>
          </a:p>
        </p:txBody>
      </p:sp>
      <p:sp>
        <p:nvSpPr>
          <p:cNvPr id="23" name="req0rl"/>
          <p:cNvSpPr/>
          <p:nvPr/>
        </p:nvSpPr>
        <p:spPr>
          <a:xfrm>
            <a:off x="1490566" y="2590801"/>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24" name="wr0"/>
          <p:cNvSpPr/>
          <p:nvPr/>
        </p:nvSpPr>
        <p:spPr>
          <a:xfrm>
            <a:off x="2328763"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25" name="req1rl"/>
          <p:cNvSpPr/>
          <p:nvPr/>
        </p:nvSpPr>
        <p:spPr>
          <a:xfrm>
            <a:off x="3166966" y="25908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Wr</a:t>
            </a:r>
            <a:endParaRPr lang="en-US" sz="3200">
              <a:solidFill>
                <a:prstClr val="black"/>
              </a:solidFill>
              <a:latin typeface="Calibri"/>
            </a:endParaRPr>
          </a:p>
        </p:txBody>
      </p:sp>
      <p:sp>
        <p:nvSpPr>
          <p:cNvPr id="26" name="wr1"/>
          <p:cNvSpPr/>
          <p:nvPr/>
        </p:nvSpPr>
        <p:spPr>
          <a:xfrm>
            <a:off x="4005163"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27" name="req2rl"/>
          <p:cNvSpPr/>
          <p:nvPr/>
        </p:nvSpPr>
        <p:spPr>
          <a:xfrm>
            <a:off x="4843359" y="2590801"/>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28" name="req3rl"/>
          <p:cNvSpPr/>
          <p:nvPr/>
        </p:nvSpPr>
        <p:spPr>
          <a:xfrm>
            <a:off x="6100665" y="25908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Rd</a:t>
            </a:r>
            <a:endParaRPr lang="en-US" sz="3200">
              <a:solidFill>
                <a:prstClr val="black"/>
              </a:solidFill>
              <a:latin typeface="Calibri"/>
            </a:endParaRPr>
          </a:p>
        </p:txBody>
      </p:sp>
      <p:sp>
        <p:nvSpPr>
          <p:cNvPr id="29" name="rl0"/>
          <p:cNvSpPr/>
          <p:nvPr/>
        </p:nvSpPr>
        <p:spPr>
          <a:xfrm>
            <a:off x="2747863"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30" name="rl1"/>
          <p:cNvSpPr/>
          <p:nvPr/>
        </p:nvSpPr>
        <p:spPr>
          <a:xfrm>
            <a:off x="4424265" y="2590800"/>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31" name="rl2"/>
          <p:cNvSpPr/>
          <p:nvPr/>
        </p:nvSpPr>
        <p:spPr>
          <a:xfrm>
            <a:off x="5681564"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48" name="TextBox 47"/>
          <p:cNvSpPr txBox="1"/>
          <p:nvPr/>
        </p:nvSpPr>
        <p:spPr>
          <a:xfrm>
            <a:off x="1490566" y="1600200"/>
            <a:ext cx="5448299" cy="536985"/>
          </a:xfrm>
          <a:prstGeom prst="rect">
            <a:avLst/>
          </a:prstGeom>
          <a:noFill/>
        </p:spPr>
        <p:txBody>
          <a:bodyPr wrap="square" rtlCol="0" anchor="ctr">
            <a:noAutofit/>
          </a:bodyPr>
          <a:lstStyle/>
          <a:p>
            <a:pPr algn="ctr"/>
            <a:r>
              <a:rPr lang="en-US" sz="4000" i="1" smtClean="0">
                <a:solidFill>
                  <a:srgbClr val="FF0000"/>
                </a:solidFill>
                <a:latin typeface="Calibri"/>
              </a:rPr>
              <a:t>1. Serialization</a:t>
            </a:r>
            <a:endParaRPr lang="en-US" sz="3600" i="1">
              <a:solidFill>
                <a:srgbClr val="FF0000"/>
              </a:solidFill>
              <a:latin typeface="Calibri"/>
            </a:endParaRPr>
          </a:p>
        </p:txBody>
      </p:sp>
      <p:sp>
        <p:nvSpPr>
          <p:cNvPr id="49" name="TextBox 48"/>
          <p:cNvSpPr txBox="1"/>
          <p:nvPr/>
        </p:nvSpPr>
        <p:spPr>
          <a:xfrm>
            <a:off x="524854" y="3806415"/>
            <a:ext cx="3480312" cy="384585"/>
          </a:xfrm>
          <a:prstGeom prst="rect">
            <a:avLst/>
          </a:prstGeom>
          <a:noFill/>
        </p:spPr>
        <p:txBody>
          <a:bodyPr wrap="square" rtlCol="0" anchor="ctr">
            <a:noAutofit/>
          </a:bodyPr>
          <a:lstStyle/>
          <a:p>
            <a:pPr algn="ctr"/>
            <a:r>
              <a:rPr lang="en-US" sz="4000" i="1" smtClean="0">
                <a:solidFill>
                  <a:srgbClr val="FF0000"/>
                </a:solidFill>
                <a:latin typeface="Calibri"/>
              </a:rPr>
              <a:t>2. Write Penalty</a:t>
            </a:r>
            <a:endParaRPr lang="en-US" sz="3600" i="1">
              <a:solidFill>
                <a:srgbClr val="FF0000"/>
              </a:solidFill>
              <a:latin typeface="Calibri"/>
            </a:endParaRPr>
          </a:p>
        </p:txBody>
      </p:sp>
      <p:sp>
        <p:nvSpPr>
          <p:cNvPr id="50" name="TextBox 49"/>
          <p:cNvSpPr txBox="1"/>
          <p:nvPr/>
        </p:nvSpPr>
        <p:spPr>
          <a:xfrm>
            <a:off x="4708072" y="3806415"/>
            <a:ext cx="3043337" cy="384585"/>
          </a:xfrm>
          <a:prstGeom prst="rect">
            <a:avLst/>
          </a:prstGeom>
          <a:noFill/>
        </p:spPr>
        <p:txBody>
          <a:bodyPr wrap="square" rtlCol="0" anchor="ctr">
            <a:noAutofit/>
          </a:bodyPr>
          <a:lstStyle/>
          <a:p>
            <a:r>
              <a:rPr lang="en-US" sz="4000" i="1" smtClean="0">
                <a:solidFill>
                  <a:srgbClr val="FF0000"/>
                </a:solidFill>
                <a:latin typeface="Calibri"/>
              </a:rPr>
              <a:t>3. Thrashing</a:t>
            </a:r>
            <a:endParaRPr lang="en-US" sz="3600" i="1">
              <a:solidFill>
                <a:srgbClr val="FF0000"/>
              </a:solidFill>
              <a:latin typeface="Calibri"/>
            </a:endParaRPr>
          </a:p>
        </p:txBody>
      </p:sp>
      <p:cxnSp>
        <p:nvCxnSpPr>
          <p:cNvPr id="57" name="Curved Connector 56"/>
          <p:cNvCxnSpPr>
            <a:stCxn id="24" idx="2"/>
            <a:endCxn id="49" idx="0"/>
          </p:cNvCxnSpPr>
          <p:nvPr/>
        </p:nvCxnSpPr>
        <p:spPr>
          <a:xfrm rot="5400000">
            <a:off x="2022455" y="3290555"/>
            <a:ext cx="758415" cy="273304"/>
          </a:xfrm>
          <a:prstGeom prst="curvedConnector3">
            <a:avLst/>
          </a:prstGeom>
          <a:ln w="381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26" idx="2"/>
          </p:cNvCxnSpPr>
          <p:nvPr/>
        </p:nvCxnSpPr>
        <p:spPr>
          <a:xfrm rot="5400000">
            <a:off x="3223218" y="2782196"/>
            <a:ext cx="725692" cy="1257300"/>
          </a:xfrm>
          <a:prstGeom prst="curvedConnector2">
            <a:avLst/>
          </a:prstGeom>
          <a:ln w="381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30" idx="2"/>
          </p:cNvCxnSpPr>
          <p:nvPr/>
        </p:nvCxnSpPr>
        <p:spPr>
          <a:xfrm rot="16200000" flipH="1">
            <a:off x="4584516" y="3097299"/>
            <a:ext cx="725694" cy="627094"/>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Curved Connector 69"/>
          <p:cNvCxnSpPr>
            <a:stCxn id="31" idx="2"/>
            <a:endCxn id="50" idx="0"/>
          </p:cNvCxnSpPr>
          <p:nvPr/>
        </p:nvCxnSpPr>
        <p:spPr>
          <a:xfrm rot="16200000" flipH="1">
            <a:off x="5681221" y="3257894"/>
            <a:ext cx="758415" cy="338626"/>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Curved Connector 72"/>
          <p:cNvCxnSpPr>
            <a:stCxn id="29" idx="2"/>
          </p:cNvCxnSpPr>
          <p:nvPr/>
        </p:nvCxnSpPr>
        <p:spPr>
          <a:xfrm rot="16200000" flipH="1">
            <a:off x="3424818" y="2580595"/>
            <a:ext cx="815852" cy="1750661"/>
          </a:xfrm>
          <a:prstGeom prst="curved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52366" y="5361922"/>
            <a:ext cx="7620000" cy="0"/>
          </a:xfrm>
          <a:prstGeom prst="straightConnector1">
            <a:avLst/>
          </a:prstGeom>
          <a:ln w="381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52366" y="6096001"/>
            <a:ext cx="7620000" cy="0"/>
          </a:xfrm>
          <a:prstGeom prst="straightConnector1">
            <a:avLst/>
          </a:prstGeom>
          <a:ln w="381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619999" y="5590522"/>
            <a:ext cx="1066801" cy="270421"/>
          </a:xfrm>
          <a:prstGeom prst="rect">
            <a:avLst/>
          </a:prstGeom>
          <a:noFill/>
        </p:spPr>
        <p:txBody>
          <a:bodyPr wrap="square" rtlCol="0" anchor="ctr">
            <a:noAutofit/>
          </a:bodyPr>
          <a:lstStyle/>
          <a:p>
            <a:pPr algn="ctr"/>
            <a:r>
              <a:rPr lang="en-US" sz="3600" i="1" smtClean="0">
                <a:solidFill>
                  <a:prstClr val="black"/>
                </a:solidFill>
                <a:latin typeface="Calibri"/>
              </a:rPr>
              <a:t>time</a:t>
            </a:r>
            <a:endParaRPr lang="en-US" sz="3200" i="1">
              <a:solidFill>
                <a:prstClr val="black"/>
              </a:solidFill>
              <a:latin typeface="Calibri"/>
            </a:endParaRPr>
          </a:p>
        </p:txBody>
      </p:sp>
      <p:sp>
        <p:nvSpPr>
          <p:cNvPr id="82" name="req0rl"/>
          <p:cNvSpPr/>
          <p:nvPr/>
        </p:nvSpPr>
        <p:spPr>
          <a:xfrm>
            <a:off x="1490566" y="5133322"/>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83" name="req1rl"/>
          <p:cNvSpPr/>
          <p:nvPr/>
        </p:nvSpPr>
        <p:spPr>
          <a:xfrm>
            <a:off x="1909666" y="57912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Wr</a:t>
            </a:r>
            <a:endParaRPr lang="en-US" sz="3200">
              <a:solidFill>
                <a:prstClr val="black"/>
              </a:solidFill>
              <a:latin typeface="Calibri"/>
            </a:endParaRPr>
          </a:p>
        </p:txBody>
      </p:sp>
      <p:sp>
        <p:nvSpPr>
          <p:cNvPr id="84" name="req2rl"/>
          <p:cNvSpPr/>
          <p:nvPr/>
        </p:nvSpPr>
        <p:spPr>
          <a:xfrm>
            <a:off x="2328763" y="5133321"/>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85" name="req3rl"/>
          <p:cNvSpPr/>
          <p:nvPr/>
        </p:nvSpPr>
        <p:spPr>
          <a:xfrm>
            <a:off x="2747863" y="57912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Rd</a:t>
            </a:r>
            <a:endParaRPr lang="en-US" sz="3200">
              <a:solidFill>
                <a:prstClr val="black"/>
              </a:solidFill>
              <a:latin typeface="Calibri"/>
            </a:endParaRPr>
          </a:p>
        </p:txBody>
      </p:sp>
      <p:cxnSp>
        <p:nvCxnSpPr>
          <p:cNvPr id="86" name="end0"/>
          <p:cNvCxnSpPr/>
          <p:nvPr/>
        </p:nvCxnSpPr>
        <p:spPr>
          <a:xfrm>
            <a:off x="6938865" y="2137185"/>
            <a:ext cx="0" cy="345333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7" name="end1"/>
          <p:cNvCxnSpPr/>
          <p:nvPr/>
        </p:nvCxnSpPr>
        <p:spPr>
          <a:xfrm>
            <a:off x="3586066" y="4648200"/>
            <a:ext cx="0" cy="1915387"/>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8" name="wasted"/>
          <p:cNvCxnSpPr/>
          <p:nvPr/>
        </p:nvCxnSpPr>
        <p:spPr>
          <a:xfrm>
            <a:off x="3690840" y="5029200"/>
            <a:ext cx="3167160" cy="0"/>
          </a:xfrm>
          <a:prstGeom prst="line">
            <a:avLst/>
          </a:prstGeom>
          <a:ln w="57150">
            <a:solidFill>
              <a:srgbClr val="00B050"/>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582956" y="4495800"/>
            <a:ext cx="3355909" cy="422821"/>
          </a:xfrm>
          <a:prstGeom prst="rect">
            <a:avLst/>
          </a:prstGeom>
          <a:noFill/>
        </p:spPr>
        <p:txBody>
          <a:bodyPr wrap="square" rtlCol="0" anchor="ctr">
            <a:noAutofit/>
          </a:bodyPr>
          <a:lstStyle/>
          <a:p>
            <a:pPr algn="ctr"/>
            <a:r>
              <a:rPr lang="en-US" sz="4400" b="1" i="1" smtClean="0">
                <a:solidFill>
                  <a:srgbClr val="00B050"/>
                </a:solidFill>
                <a:latin typeface="Calibri"/>
              </a:rPr>
              <a:t>Saved</a:t>
            </a:r>
            <a:endParaRPr lang="en-US" sz="4400" b="1" i="1">
              <a:solidFill>
                <a:srgbClr val="00B050"/>
              </a:solidFill>
              <a:latin typeface="Calibri"/>
            </a:endParaRPr>
          </a:p>
        </p:txBody>
      </p:sp>
    </p:spTree>
    <p:extLst>
      <p:ext uri="{BB962C8B-B14F-4D97-AF65-F5344CB8AC3E}">
        <p14:creationId xmlns:p14="http://schemas.microsoft.com/office/powerpoint/2010/main" val="1770670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81" grpId="0"/>
      <p:bldP spid="82" grpId="0" animBg="1"/>
      <p:bldP spid="83" grpId="0" animBg="1"/>
      <p:bldP spid="84" grpId="0" animBg="1"/>
      <p:bldP spid="85" grpId="0" animBg="1"/>
      <p:bldP spid="8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MASA: Overhead</a:t>
            </a:r>
            <a:endParaRPr lang="en-US" sz="4400"/>
          </a:p>
        </p:txBody>
      </p:sp>
      <p:sp>
        <p:nvSpPr>
          <p:cNvPr id="3" name="Content Placeholder 2"/>
          <p:cNvSpPr>
            <a:spLocks noGrp="1"/>
          </p:cNvSpPr>
          <p:nvPr>
            <p:ph idx="1"/>
          </p:nvPr>
        </p:nvSpPr>
        <p:spPr/>
        <p:txBody>
          <a:bodyPr/>
          <a:lstStyle/>
          <a:p>
            <a:pPr>
              <a:lnSpc>
                <a:spcPct val="95000"/>
              </a:lnSpc>
            </a:pPr>
            <a:r>
              <a:rPr lang="en-US" sz="3600" b="1" smtClean="0"/>
              <a:t>DRAM Die Size</a:t>
            </a:r>
            <a:r>
              <a:rPr lang="en-US" sz="3600" smtClean="0"/>
              <a:t>: Only </a:t>
            </a:r>
            <a:r>
              <a:rPr lang="en-US" sz="3600" b="1" smtClean="0"/>
              <a:t>0.15%</a:t>
            </a:r>
            <a:r>
              <a:rPr lang="en-US" sz="3600" smtClean="0"/>
              <a:t> increase</a:t>
            </a:r>
          </a:p>
          <a:p>
            <a:pPr marL="914400" lvl="1" indent="-457200">
              <a:lnSpc>
                <a:spcPct val="95000"/>
              </a:lnSpc>
            </a:pPr>
            <a:r>
              <a:rPr lang="en-US" sz="3200" smtClean="0"/>
              <a:t>Subarray Address Latches</a:t>
            </a:r>
          </a:p>
          <a:p>
            <a:pPr marL="914400" lvl="1" indent="-457200">
              <a:lnSpc>
                <a:spcPct val="95000"/>
              </a:lnSpc>
            </a:pPr>
            <a:r>
              <a:rPr lang="en-US" sz="3200" smtClean="0"/>
              <a:t>Designated-Bit Latches &amp; Wire</a:t>
            </a:r>
          </a:p>
          <a:p>
            <a:pPr marL="514350" indent="-457200">
              <a:lnSpc>
                <a:spcPct val="95000"/>
              </a:lnSpc>
            </a:pPr>
            <a:r>
              <a:rPr lang="en-US" sz="3600" b="1" smtClean="0"/>
              <a:t>DRAM Static Energy: </a:t>
            </a:r>
            <a:r>
              <a:rPr lang="en-US" sz="3600" smtClean="0"/>
              <a:t>Small increase</a:t>
            </a:r>
            <a:endParaRPr lang="en-US" sz="3600"/>
          </a:p>
          <a:p>
            <a:pPr marL="914400" lvl="1" indent="-457200">
              <a:lnSpc>
                <a:spcPct val="95000"/>
              </a:lnSpc>
            </a:pPr>
            <a:r>
              <a:rPr lang="en-US" sz="3200" b="1" smtClean="0"/>
              <a:t>0.56mW</a:t>
            </a:r>
            <a:r>
              <a:rPr lang="en-US" sz="3200" smtClean="0"/>
              <a:t> for each activated subarray</a:t>
            </a:r>
          </a:p>
          <a:p>
            <a:pPr marL="914400" lvl="1" indent="-457200">
              <a:lnSpc>
                <a:spcPct val="95000"/>
              </a:lnSpc>
            </a:pPr>
            <a:r>
              <a:rPr lang="en-US" sz="3600" i="1" smtClean="0">
                <a:solidFill>
                  <a:srgbClr val="00B050"/>
                </a:solidFill>
              </a:rPr>
              <a:t>But saves dynamic energy</a:t>
            </a:r>
          </a:p>
          <a:p>
            <a:pPr marL="514350" indent="-457200">
              <a:lnSpc>
                <a:spcPct val="95000"/>
              </a:lnSpc>
            </a:pPr>
            <a:r>
              <a:rPr lang="en-US" sz="3600" b="1" smtClean="0"/>
              <a:t>Controller</a:t>
            </a:r>
            <a:r>
              <a:rPr lang="en-US" sz="3600" smtClean="0"/>
              <a:t>: Small additional storage</a:t>
            </a:r>
          </a:p>
          <a:p>
            <a:pPr marL="914400" lvl="1" indent="-457200">
              <a:lnSpc>
                <a:spcPct val="95000"/>
              </a:lnSpc>
            </a:pPr>
            <a:r>
              <a:rPr lang="en-US" sz="3200" smtClean="0"/>
              <a:t>Keep track of subarray status (&lt; </a:t>
            </a:r>
            <a:r>
              <a:rPr lang="en-US" sz="3200" b="1" smtClean="0"/>
              <a:t>256B</a:t>
            </a:r>
            <a:r>
              <a:rPr lang="en-US" sz="3200" smtClean="0"/>
              <a:t>)</a:t>
            </a:r>
          </a:p>
          <a:p>
            <a:pPr marL="914400" lvl="1" indent="-457200">
              <a:lnSpc>
                <a:spcPct val="95000"/>
              </a:lnSpc>
            </a:pPr>
            <a:r>
              <a:rPr lang="en-US" sz="3200" smtClean="0"/>
              <a:t>Keep track of new timing constraints</a:t>
            </a:r>
            <a:endParaRPr lang="en-US" sz="32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89</a:t>
            </a:fld>
            <a:endParaRPr lang="en-US">
              <a:solidFill>
                <a:prstClr val="black"/>
              </a:solidFill>
              <a:latin typeface="Calibri"/>
            </a:endParaRPr>
          </a:p>
        </p:txBody>
      </p:sp>
    </p:spTree>
    <p:extLst>
      <p:ext uri="{BB962C8B-B14F-4D97-AF65-F5344CB8AC3E}">
        <p14:creationId xmlns:p14="http://schemas.microsoft.com/office/powerpoint/2010/main" val="3111422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Major Trends Affecting Main Memory (III)</a:t>
            </a:r>
          </a:p>
        </p:txBody>
      </p:sp>
      <p:sp>
        <p:nvSpPr>
          <p:cNvPr id="27651"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a:t>
            </a:r>
            <a:r>
              <a:rPr lang="en-US" dirty="0" smtClean="0">
                <a:solidFill>
                  <a:srgbClr val="7F7F7F"/>
                </a:solidFill>
                <a:latin typeface="Tahoma" charset="0"/>
                <a:ea typeface="ＭＳ Ｐゴシック" charset="0"/>
                <a:cs typeface="ＭＳ Ｐゴシック" charset="0"/>
              </a:rPr>
              <a:t>capacity, bandwidth, QoS </a:t>
            </a:r>
            <a:r>
              <a:rPr lang="en-US" dirty="0">
                <a:solidFill>
                  <a:srgbClr val="7F7F7F"/>
                </a:solidFill>
                <a:latin typeface="Tahoma" charset="0"/>
                <a:ea typeface="ＭＳ Ｐゴシック" charset="0"/>
                <a:cs typeface="ＭＳ Ｐゴシック" charset="0"/>
              </a:rPr>
              <a:t>increasing </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pPr lvl="1"/>
            <a:r>
              <a:rPr lang="en-US" dirty="0" smtClean="0">
                <a:solidFill>
                  <a:srgbClr val="FF0000"/>
                </a:solidFill>
                <a:latin typeface="Tahoma" charset="0"/>
                <a:ea typeface="ＭＳ Ｐゴシック" charset="0"/>
              </a:rPr>
              <a:t>~40-50</a:t>
            </a:r>
            <a:r>
              <a:rPr lang="en-US" dirty="0">
                <a:solidFill>
                  <a:srgbClr val="FF0000"/>
                </a:solidFill>
                <a:latin typeface="Tahoma" charset="0"/>
                <a:ea typeface="ＭＳ Ｐゴシック" charset="0"/>
              </a:rPr>
              <a:t>% energy spent in off-chip memory hierarchy </a:t>
            </a:r>
            <a:r>
              <a:rPr lang="en-US" sz="1800" dirty="0">
                <a:solidFill>
                  <a:srgbClr val="008000"/>
                </a:solidFill>
                <a:latin typeface="Tahoma" charset="0"/>
                <a:ea typeface="ＭＳ Ｐゴシック" charset="0"/>
              </a:rPr>
              <a:t>[Lefurgy, IEEE Computer 2003]</a:t>
            </a:r>
          </a:p>
          <a:p>
            <a:pPr lvl="1"/>
            <a:r>
              <a:rPr lang="en-US" dirty="0">
                <a:solidFill>
                  <a:srgbClr val="FF0000"/>
                </a:solidFill>
                <a:latin typeface="Tahoma" charset="0"/>
                <a:ea typeface="ＭＳ Ｐゴシック" charset="0"/>
              </a:rPr>
              <a:t>DRAM consumes power </a:t>
            </a:r>
            <a:r>
              <a:rPr lang="en-US" dirty="0" smtClean="0">
                <a:solidFill>
                  <a:srgbClr val="FF0000"/>
                </a:solidFill>
                <a:latin typeface="Tahoma" charset="0"/>
                <a:ea typeface="ＭＳ Ｐゴシック" charset="0"/>
              </a:rPr>
              <a:t>even when not used (periodic refresh)</a:t>
            </a:r>
            <a:endParaRPr lang="en-US" dirty="0">
              <a:solidFill>
                <a:srgbClr val="FF0000"/>
              </a:solidFill>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76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152ED14-562A-7B41-81C5-4AADBA53F903}" type="slidenum">
              <a:rPr lang="en-US" sz="1600">
                <a:solidFill>
                  <a:srgbClr val="000000"/>
                </a:solidFill>
                <a:latin typeface="Garamond" charset="0"/>
              </a:rPr>
              <a:pPr eaLnBrk="1" hangingPunct="1"/>
              <a:t>9</a:t>
            </a:fld>
            <a:endParaRPr lang="en-US" sz="1600" dirty="0">
              <a:solidFill>
                <a:srgbClr val="000000"/>
              </a:solidFill>
              <a:latin typeface="Garamond" charset="0"/>
            </a:endParaRPr>
          </a:p>
        </p:txBody>
      </p:sp>
    </p:spTree>
    <p:extLst>
      <p:ext uri="{BB962C8B-B14F-4D97-AF65-F5344CB8AC3E}">
        <p14:creationId xmlns:p14="http://schemas.microsoft.com/office/powerpoint/2010/main" val="14778530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Cheaper Mechanisms</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90</a:t>
            </a:fld>
            <a:endParaRPr lang="en-US">
              <a:solidFill>
                <a:prstClr val="black"/>
              </a:solidFill>
              <a:latin typeface="Calibri"/>
            </a:endParaRPr>
          </a:p>
        </p:txBody>
      </p:sp>
      <p:sp>
        <p:nvSpPr>
          <p:cNvPr id="32" name="bank"/>
          <p:cNvSpPr/>
          <p:nvPr/>
        </p:nvSpPr>
        <p:spPr>
          <a:xfrm>
            <a:off x="2590801" y="2328235"/>
            <a:ext cx="1598601"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9" name="movebluerow"/>
          <p:cNvSpPr/>
          <p:nvPr/>
        </p:nvSpPr>
        <p:spPr>
          <a:xfrm>
            <a:off x="2595563" y="2328235"/>
            <a:ext cx="1593839"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3" name="bank"/>
          <p:cNvSpPr/>
          <p:nvPr/>
        </p:nvSpPr>
        <p:spPr>
          <a:xfrm>
            <a:off x="2590800" y="4239413"/>
            <a:ext cx="1593839"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2" name="row-buffer"/>
          <p:cNvSpPr/>
          <p:nvPr/>
        </p:nvSpPr>
        <p:spPr>
          <a:xfrm>
            <a:off x="2595563" y="4844918"/>
            <a:ext cx="1589076"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3" name="movebluerow"/>
          <p:cNvSpPr/>
          <p:nvPr/>
        </p:nvSpPr>
        <p:spPr>
          <a:xfrm>
            <a:off x="2600326" y="4236416"/>
            <a:ext cx="1584313"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5" name="bankblank"/>
          <p:cNvSpPr/>
          <p:nvPr/>
        </p:nvSpPr>
        <p:spPr>
          <a:xfrm>
            <a:off x="2595563" y="4236417"/>
            <a:ext cx="1589076"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7" name="d0black"/>
          <p:cNvSpPr/>
          <p:nvPr/>
        </p:nvSpPr>
        <p:spPr>
          <a:xfrm>
            <a:off x="912693" y="3432564"/>
            <a:ext cx="533400" cy="507484"/>
          </a:xfrm>
          <a:prstGeom prst="roundRect">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49" name="row-buffer"/>
          <p:cNvSpPr/>
          <p:nvPr/>
        </p:nvSpPr>
        <p:spPr>
          <a:xfrm>
            <a:off x="2590800" y="2936737"/>
            <a:ext cx="1598602"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50" name="d1black"/>
          <p:cNvSpPr/>
          <p:nvPr/>
        </p:nvSpPr>
        <p:spPr>
          <a:xfrm>
            <a:off x="912693" y="5343183"/>
            <a:ext cx="533400" cy="507484"/>
          </a:xfrm>
          <a:prstGeom prst="roundRect">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cxnSp>
        <p:nvCxnSpPr>
          <p:cNvPr id="99" name="line0"/>
          <p:cNvCxnSpPr>
            <a:stCxn id="47" idx="3"/>
          </p:cNvCxnSpPr>
          <p:nvPr/>
        </p:nvCxnSpPr>
        <p:spPr>
          <a:xfrm>
            <a:off x="1446093" y="3686306"/>
            <a:ext cx="273854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0" name="line1"/>
          <p:cNvCxnSpPr>
            <a:stCxn id="50" idx="3"/>
          </p:cNvCxnSpPr>
          <p:nvPr/>
        </p:nvCxnSpPr>
        <p:spPr>
          <a:xfrm>
            <a:off x="1446093" y="5596925"/>
            <a:ext cx="273854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1" name="orangedecoder"/>
          <p:cNvSpPr/>
          <p:nvPr/>
        </p:nvSpPr>
        <p:spPr>
          <a:xfrm rot="16200000">
            <a:off x="1727589" y="4533825"/>
            <a:ext cx="914402" cy="351407"/>
          </a:xfrm>
          <a:prstGeom prst="trapezoid">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02" name="orangegloballatch"/>
          <p:cNvSpPr/>
          <p:nvPr/>
        </p:nvSpPr>
        <p:spPr>
          <a:xfrm rot="16200000">
            <a:off x="710693" y="4517614"/>
            <a:ext cx="923012" cy="366610"/>
          </a:xfrm>
          <a:prstGeom prst="hexagon">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4000" b="1">
              <a:solidFill>
                <a:prstClr val="black"/>
              </a:solidFill>
              <a:latin typeface="Calibri"/>
            </a:endParaRPr>
          </a:p>
        </p:txBody>
      </p:sp>
      <p:sp>
        <p:nvSpPr>
          <p:cNvPr id="103" name="bluedecoder"/>
          <p:cNvSpPr/>
          <p:nvPr/>
        </p:nvSpPr>
        <p:spPr>
          <a:xfrm rot="16200000">
            <a:off x="1727588" y="2609733"/>
            <a:ext cx="914402" cy="351407"/>
          </a:xfrm>
          <a:prstGeom prst="trapezoid">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06" name="orangegloballatch"/>
          <p:cNvSpPr/>
          <p:nvPr/>
        </p:nvSpPr>
        <p:spPr>
          <a:xfrm rot="16200000">
            <a:off x="718665" y="2606437"/>
            <a:ext cx="923012" cy="366610"/>
          </a:xfrm>
          <a:prstGeom prst="hexagon">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4000" b="1">
              <a:solidFill>
                <a:prstClr val="black"/>
              </a:solidFill>
              <a:latin typeface="Calibri"/>
            </a:endParaRPr>
          </a:p>
        </p:txBody>
      </p:sp>
      <p:sp>
        <p:nvSpPr>
          <p:cNvPr id="118" name="TextBox 117"/>
          <p:cNvSpPr txBox="1"/>
          <p:nvPr/>
        </p:nvSpPr>
        <p:spPr>
          <a:xfrm>
            <a:off x="175552" y="1496210"/>
            <a:ext cx="2009238" cy="536985"/>
          </a:xfrm>
          <a:prstGeom prst="rect">
            <a:avLst/>
          </a:prstGeom>
          <a:noFill/>
        </p:spPr>
        <p:txBody>
          <a:bodyPr wrap="square" rtlCol="0" anchor="ctr">
            <a:noAutofit/>
          </a:bodyPr>
          <a:lstStyle/>
          <a:p>
            <a:pPr algn="ctr"/>
            <a:r>
              <a:rPr lang="en-US" sz="4400" b="1" i="1" smtClean="0">
                <a:solidFill>
                  <a:prstClr val="black"/>
                </a:solidFill>
                <a:latin typeface="Calibri"/>
              </a:rPr>
              <a:t>Latches</a:t>
            </a:r>
            <a:endParaRPr lang="en-US" sz="4000" b="1" i="1">
              <a:solidFill>
                <a:prstClr val="black"/>
              </a:solidFill>
              <a:latin typeface="Calibri"/>
            </a:endParaRPr>
          </a:p>
        </p:txBody>
      </p:sp>
      <p:cxnSp>
        <p:nvCxnSpPr>
          <p:cNvPr id="119" name="orange"/>
          <p:cNvCxnSpPr>
            <a:endCxn id="103" idx="0"/>
          </p:cNvCxnSpPr>
          <p:nvPr/>
        </p:nvCxnSpPr>
        <p:spPr>
          <a:xfrm flipV="1">
            <a:off x="1363477" y="2785437"/>
            <a:ext cx="645609" cy="430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orange"/>
          <p:cNvCxnSpPr>
            <a:endCxn id="101" idx="0"/>
          </p:cNvCxnSpPr>
          <p:nvPr/>
        </p:nvCxnSpPr>
        <p:spPr>
          <a:xfrm>
            <a:off x="1363478" y="4709529"/>
            <a:ext cx="64560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Cross 122"/>
          <p:cNvSpPr/>
          <p:nvPr/>
        </p:nvSpPr>
        <p:spPr>
          <a:xfrm rot="2700000">
            <a:off x="706620" y="3214017"/>
            <a:ext cx="992770" cy="99277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24" name="Cross 123"/>
          <p:cNvSpPr/>
          <p:nvPr/>
        </p:nvSpPr>
        <p:spPr>
          <a:xfrm rot="2700000">
            <a:off x="698648" y="5146807"/>
            <a:ext cx="992770" cy="99277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30" name="Cross 129"/>
          <p:cNvSpPr/>
          <p:nvPr/>
        </p:nvSpPr>
        <p:spPr>
          <a:xfrm rot="2700000">
            <a:off x="567514" y="2163677"/>
            <a:ext cx="1264651" cy="126465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31" name="Cross 130"/>
          <p:cNvSpPr/>
          <p:nvPr/>
        </p:nvSpPr>
        <p:spPr>
          <a:xfrm rot="2700000">
            <a:off x="559542" y="4068677"/>
            <a:ext cx="1264651" cy="126465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32" name="bankblank"/>
          <p:cNvSpPr/>
          <p:nvPr/>
        </p:nvSpPr>
        <p:spPr>
          <a:xfrm>
            <a:off x="2595563" y="2328235"/>
            <a:ext cx="1589076"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5" name="TextBox 34"/>
          <p:cNvSpPr txBox="1"/>
          <p:nvPr/>
        </p:nvSpPr>
        <p:spPr>
          <a:xfrm rot="16200000">
            <a:off x="3024449" y="3015740"/>
            <a:ext cx="5971388" cy="646331"/>
          </a:xfrm>
          <a:prstGeom prst="rect">
            <a:avLst/>
          </a:prstGeom>
          <a:solidFill>
            <a:srgbClr val="FF0000">
              <a:alpha val="50000"/>
            </a:srgbClr>
          </a:solidFill>
        </p:spPr>
        <p:txBody>
          <a:bodyPr wrap="square" rtlCol="0">
            <a:spAutoFit/>
          </a:bodyPr>
          <a:lstStyle/>
          <a:p>
            <a:pPr marL="2970213">
              <a:tabLst>
                <a:tab pos="2970213" algn="l"/>
              </a:tabLst>
            </a:pPr>
            <a:r>
              <a:rPr lang="en-US" sz="3600" smtClean="0">
                <a:solidFill>
                  <a:prstClr val="black"/>
                </a:solidFill>
                <a:latin typeface="Calibri"/>
              </a:rPr>
              <a:t>1. Serialization</a:t>
            </a:r>
            <a:endParaRPr lang="en-US" sz="3600">
              <a:solidFill>
                <a:prstClr val="black"/>
              </a:solidFill>
              <a:latin typeface="Calibri"/>
            </a:endParaRPr>
          </a:p>
        </p:txBody>
      </p:sp>
      <p:sp>
        <p:nvSpPr>
          <p:cNvPr id="65" name="TextBox 64"/>
          <p:cNvSpPr txBox="1"/>
          <p:nvPr/>
        </p:nvSpPr>
        <p:spPr>
          <a:xfrm rot="16200000">
            <a:off x="4147714" y="3015740"/>
            <a:ext cx="5971388" cy="646331"/>
          </a:xfrm>
          <a:prstGeom prst="rect">
            <a:avLst/>
          </a:prstGeom>
          <a:solidFill>
            <a:srgbClr val="FF0000">
              <a:alpha val="50000"/>
            </a:srgbClr>
          </a:solidFill>
        </p:spPr>
        <p:txBody>
          <a:bodyPr wrap="square" rtlCol="0">
            <a:spAutoFit/>
          </a:bodyPr>
          <a:lstStyle/>
          <a:p>
            <a:pPr marL="2970213"/>
            <a:r>
              <a:rPr lang="en-US" sz="3600" smtClean="0">
                <a:solidFill>
                  <a:prstClr val="black"/>
                </a:solidFill>
                <a:latin typeface="Calibri"/>
              </a:rPr>
              <a:t>2. Wr-Penalty</a:t>
            </a:r>
            <a:endParaRPr lang="en-US" sz="3600">
              <a:solidFill>
                <a:prstClr val="black"/>
              </a:solidFill>
              <a:latin typeface="Calibri"/>
            </a:endParaRPr>
          </a:p>
        </p:txBody>
      </p:sp>
      <p:sp>
        <p:nvSpPr>
          <p:cNvPr id="66" name="TextBox 65"/>
          <p:cNvSpPr txBox="1"/>
          <p:nvPr/>
        </p:nvSpPr>
        <p:spPr>
          <a:xfrm rot="16200000">
            <a:off x="5270978" y="3015739"/>
            <a:ext cx="5971389" cy="646331"/>
          </a:xfrm>
          <a:prstGeom prst="rect">
            <a:avLst/>
          </a:prstGeom>
          <a:solidFill>
            <a:srgbClr val="FF0000">
              <a:alpha val="50000"/>
            </a:srgbClr>
          </a:solidFill>
        </p:spPr>
        <p:txBody>
          <a:bodyPr wrap="square" rtlCol="0">
            <a:spAutoFit/>
          </a:bodyPr>
          <a:lstStyle/>
          <a:p>
            <a:pPr marL="2970213"/>
            <a:r>
              <a:rPr lang="en-US" sz="3600" smtClean="0">
                <a:solidFill>
                  <a:prstClr val="black"/>
                </a:solidFill>
                <a:latin typeface="Calibri"/>
              </a:rPr>
              <a:t>3. Thrashing</a:t>
            </a:r>
            <a:endParaRPr lang="en-US" sz="3600">
              <a:solidFill>
                <a:prstClr val="black"/>
              </a:solidFill>
              <a:latin typeface="Calibri"/>
            </a:endParaRPr>
          </a:p>
        </p:txBody>
      </p:sp>
      <p:sp>
        <p:nvSpPr>
          <p:cNvPr id="26" name="Pentagon 25"/>
          <p:cNvSpPr/>
          <p:nvPr/>
        </p:nvSpPr>
        <p:spPr>
          <a:xfrm>
            <a:off x="4656907" y="3477410"/>
            <a:ext cx="4267200" cy="65128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mtClean="0">
                <a:solidFill>
                  <a:prstClr val="white"/>
                </a:solidFill>
                <a:latin typeface="Calibri"/>
              </a:rPr>
              <a:t>MASA</a:t>
            </a:r>
            <a:endParaRPr lang="en-US" sz="4000" b="1">
              <a:solidFill>
                <a:prstClr val="white"/>
              </a:solidFill>
              <a:latin typeface="Calibri"/>
            </a:endParaRPr>
          </a:p>
        </p:txBody>
      </p:sp>
      <p:sp>
        <p:nvSpPr>
          <p:cNvPr id="68" name="Pentagon 67"/>
          <p:cNvSpPr/>
          <p:nvPr/>
        </p:nvSpPr>
        <p:spPr>
          <a:xfrm>
            <a:off x="4656907" y="4475707"/>
            <a:ext cx="3124200" cy="651285"/>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mtClean="0">
                <a:solidFill>
                  <a:prstClr val="white"/>
                </a:solidFill>
                <a:latin typeface="Calibri"/>
              </a:rPr>
              <a:t>SALP-2</a:t>
            </a:r>
            <a:endParaRPr lang="en-US" sz="4000" b="1">
              <a:solidFill>
                <a:prstClr val="white"/>
              </a:solidFill>
              <a:latin typeface="Calibri"/>
            </a:endParaRPr>
          </a:p>
        </p:txBody>
      </p:sp>
      <p:sp>
        <p:nvSpPr>
          <p:cNvPr id="69" name="Pentagon 68"/>
          <p:cNvSpPr/>
          <p:nvPr/>
        </p:nvSpPr>
        <p:spPr>
          <a:xfrm>
            <a:off x="4648200" y="5474003"/>
            <a:ext cx="1981200" cy="651285"/>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mtClean="0">
                <a:solidFill>
                  <a:prstClr val="white"/>
                </a:solidFill>
                <a:latin typeface="Calibri"/>
              </a:rPr>
              <a:t>SALP-1</a:t>
            </a:r>
            <a:endParaRPr lang="en-US" sz="4000" b="1">
              <a:solidFill>
                <a:prstClr val="white"/>
              </a:solidFill>
              <a:latin typeface="Calibri"/>
            </a:endParaRPr>
          </a:p>
        </p:txBody>
      </p:sp>
    </p:spTree>
    <p:extLst>
      <p:ext uri="{BB962C8B-B14F-4D97-AF65-F5344CB8AC3E}">
        <p14:creationId xmlns:p14="http://schemas.microsoft.com/office/powerpoint/2010/main" val="346583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1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fade">
                                      <p:cBhvr>
                                        <p:cTn id="20" dur="500"/>
                                        <p:tgtEl>
                                          <p:spTgt spid="1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4"/>
                                        </p:tgtEl>
                                        <p:attrNameLst>
                                          <p:attrName>style.visibility</p:attrName>
                                        </p:attrNameLst>
                                      </p:cBhvr>
                                      <p:to>
                                        <p:strVal val="visible"/>
                                      </p:to>
                                    </p:set>
                                    <p:animEffect transition="in" filter="fade">
                                      <p:cBhvr>
                                        <p:cTn id="23" dur="500"/>
                                        <p:tgtEl>
                                          <p:spTgt spid="1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left)">
                                      <p:cBhvr>
                                        <p:cTn id="28" dur="1000"/>
                                        <p:tgtEl>
                                          <p:spTgt spid="6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0"/>
                                        </p:tgtEl>
                                        <p:attrNameLst>
                                          <p:attrName>style.visibility</p:attrName>
                                        </p:attrNameLst>
                                      </p:cBhvr>
                                      <p:to>
                                        <p:strVal val="visible"/>
                                      </p:to>
                                    </p:set>
                                    <p:animEffect transition="in" filter="fade">
                                      <p:cBhvr>
                                        <p:cTn id="33" dur="500"/>
                                        <p:tgtEl>
                                          <p:spTgt spid="1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1"/>
                                        </p:tgtEl>
                                        <p:attrNameLst>
                                          <p:attrName>style.visibility</p:attrName>
                                        </p:attrNameLst>
                                      </p:cBhvr>
                                      <p:to>
                                        <p:strVal val="visible"/>
                                      </p:to>
                                    </p:set>
                                    <p:animEffect transition="in" filter="fade">
                                      <p:cBhvr>
                                        <p:cTn id="36" dur="500"/>
                                        <p:tgtEl>
                                          <p:spTgt spid="1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left)">
                                      <p:cBhvr>
                                        <p:cTn id="41"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P spid="130" grpId="0" animBg="1"/>
      <p:bldP spid="131" grpId="0" animBg="1"/>
      <p:bldP spid="35" grpId="0" animBg="1"/>
      <p:bldP spid="65" grpId="0" animBg="1"/>
      <p:bldP spid="66" grpId="0" animBg="1"/>
      <p:bldP spid="26" grpId="0" animBg="1"/>
      <p:bldP spid="68" grpId="0" animBg="1"/>
      <p:bldP spid="6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System Configuration</a:t>
            </a:r>
            <a:endParaRPr lang="en-US" sz="4400" dirty="0"/>
          </a:p>
        </p:txBody>
      </p:sp>
      <p:sp>
        <p:nvSpPr>
          <p:cNvPr id="3" name="Content Placeholder 2"/>
          <p:cNvSpPr>
            <a:spLocks noGrp="1"/>
          </p:cNvSpPr>
          <p:nvPr>
            <p:ph idx="1"/>
          </p:nvPr>
        </p:nvSpPr>
        <p:spPr/>
        <p:txBody>
          <a:bodyPr/>
          <a:lstStyle/>
          <a:p>
            <a:pPr>
              <a:lnSpc>
                <a:spcPct val="85000"/>
              </a:lnSpc>
            </a:pPr>
            <a:r>
              <a:rPr lang="en-US" sz="3200" b="1" smtClean="0"/>
              <a:t>System Configuration</a:t>
            </a:r>
          </a:p>
          <a:p>
            <a:pPr lvl="1">
              <a:lnSpc>
                <a:spcPct val="85000"/>
              </a:lnSpc>
            </a:pPr>
            <a:r>
              <a:rPr lang="en-US" smtClean="0"/>
              <a:t>CPU: 5.3GHz, 128 ROB, 8 MSHR</a:t>
            </a:r>
          </a:p>
          <a:p>
            <a:pPr lvl="1">
              <a:lnSpc>
                <a:spcPct val="85000"/>
              </a:lnSpc>
            </a:pPr>
            <a:r>
              <a:rPr lang="en-US" smtClean="0"/>
              <a:t>LLC: 512kB per-core slice</a:t>
            </a:r>
          </a:p>
          <a:p>
            <a:pPr>
              <a:lnSpc>
                <a:spcPct val="85000"/>
              </a:lnSpc>
            </a:pPr>
            <a:r>
              <a:rPr lang="en-US" sz="3200" b="1" smtClean="0"/>
              <a:t>Memory Configuration</a:t>
            </a:r>
          </a:p>
          <a:p>
            <a:pPr lvl="1">
              <a:lnSpc>
                <a:spcPct val="85000"/>
              </a:lnSpc>
            </a:pPr>
            <a:r>
              <a:rPr lang="en-US" smtClean="0"/>
              <a:t>DDR3-1066</a:t>
            </a:r>
          </a:p>
          <a:p>
            <a:pPr lvl="1">
              <a:lnSpc>
                <a:spcPct val="85000"/>
              </a:lnSpc>
            </a:pPr>
            <a:r>
              <a:rPr lang="en-US" b="1" i="1" smtClean="0">
                <a:solidFill>
                  <a:srgbClr val="00B050"/>
                </a:solidFill>
              </a:rPr>
              <a:t>(default) </a:t>
            </a:r>
            <a:r>
              <a:rPr lang="en-US" b="1" smtClean="0">
                <a:solidFill>
                  <a:srgbClr val="00B050"/>
                </a:solidFill>
              </a:rPr>
              <a:t>1 channel, 1 rank, 8 banks, 8 subarrays-per-bank</a:t>
            </a:r>
          </a:p>
          <a:p>
            <a:pPr lvl="1">
              <a:lnSpc>
                <a:spcPct val="85000"/>
              </a:lnSpc>
            </a:pPr>
            <a:r>
              <a:rPr lang="en-US" i="1" smtClean="0"/>
              <a:t>(sensitivity)</a:t>
            </a:r>
            <a:r>
              <a:rPr lang="en-US" smtClean="0"/>
              <a:t> 1-8 chans, 1-8 ranks, 8-64 banks, 1-128 subarrays</a:t>
            </a:r>
          </a:p>
          <a:p>
            <a:pPr>
              <a:lnSpc>
                <a:spcPct val="85000"/>
              </a:lnSpc>
            </a:pPr>
            <a:r>
              <a:rPr lang="en-US" sz="3200" b="1" smtClean="0"/>
              <a:t>Mapping &amp; Row-Policy</a:t>
            </a:r>
          </a:p>
          <a:p>
            <a:pPr lvl="1">
              <a:lnSpc>
                <a:spcPct val="85000"/>
              </a:lnSpc>
            </a:pPr>
            <a:r>
              <a:rPr lang="en-US" b="1" i="1">
                <a:solidFill>
                  <a:srgbClr val="00B050"/>
                </a:solidFill>
              </a:rPr>
              <a:t>(default)</a:t>
            </a:r>
            <a:r>
              <a:rPr lang="en-US" b="1" smtClean="0">
                <a:solidFill>
                  <a:srgbClr val="00B050"/>
                </a:solidFill>
              </a:rPr>
              <a:t> Line-interleaved &amp; Closed-row</a:t>
            </a:r>
          </a:p>
          <a:p>
            <a:pPr lvl="1">
              <a:lnSpc>
                <a:spcPct val="85000"/>
              </a:lnSpc>
            </a:pPr>
            <a:r>
              <a:rPr lang="en-US" i="1"/>
              <a:t>(sensitivity)</a:t>
            </a:r>
            <a:r>
              <a:rPr lang="en-US"/>
              <a:t> Row-interleaved &amp; Open-row</a:t>
            </a:r>
          </a:p>
          <a:p>
            <a:pPr>
              <a:lnSpc>
                <a:spcPct val="85000"/>
              </a:lnSpc>
            </a:pPr>
            <a:r>
              <a:rPr lang="en-US" sz="3200" b="1" smtClean="0"/>
              <a:t>DRAM Controller Configuration</a:t>
            </a:r>
          </a:p>
          <a:p>
            <a:pPr lvl="1">
              <a:lnSpc>
                <a:spcPct val="85000"/>
              </a:lnSpc>
            </a:pPr>
            <a:r>
              <a:rPr lang="en-US" smtClean="0"/>
              <a:t>64-/64-entry read/write queues per-channel</a:t>
            </a:r>
          </a:p>
          <a:p>
            <a:pPr lvl="1">
              <a:lnSpc>
                <a:spcPct val="85000"/>
              </a:lnSpc>
            </a:pPr>
            <a:r>
              <a:rPr lang="en-US" smtClean="0"/>
              <a:t>FR-FCFS, batch scheduling for writes</a:t>
            </a:r>
          </a:p>
          <a:p>
            <a:pPr lvl="1">
              <a:lnSpc>
                <a:spcPct val="85000"/>
              </a:lnSpc>
            </a:pPr>
            <a:endParaRPr lang="en-US" smtClean="0"/>
          </a:p>
          <a:p>
            <a:pPr>
              <a:lnSpc>
                <a:spcPct val="85000"/>
              </a:lnSpc>
            </a:pPr>
            <a:endParaRPr lang="en-US"/>
          </a:p>
        </p:txBody>
      </p:sp>
      <p:sp>
        <p:nvSpPr>
          <p:cNvPr id="4" name="Slide Number Placeholder 3"/>
          <p:cNvSpPr>
            <a:spLocks noGrp="1"/>
          </p:cNvSpPr>
          <p:nvPr>
            <p:ph type="sldNum" sz="quarter" idx="12"/>
          </p:nvPr>
        </p:nvSpPr>
        <p:spPr/>
        <p:txBody>
          <a:bodyPr/>
          <a:lstStyle/>
          <a:p>
            <a:fld id="{8B363EBC-A636-4E4F-B313-DA526F248DF6}" type="slidenum">
              <a:rPr lang="en-US" smtClean="0"/>
              <a:t>91</a:t>
            </a:fld>
            <a:endParaRPr lang="en-US"/>
          </a:p>
        </p:txBody>
      </p:sp>
    </p:spTree>
    <p:extLst>
      <p:ext uri="{BB962C8B-B14F-4D97-AF65-F5344CB8AC3E}">
        <p14:creationId xmlns:p14="http://schemas.microsoft.com/office/powerpoint/2010/main" val="3246317442"/>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SALP: Single-core Results</a:t>
            </a:r>
            <a:endParaRPr lang="en-US" sz="4400" dirty="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92</a:t>
            </a:fld>
            <a:endParaRPr lang="en-US">
              <a:solidFill>
                <a:prstClr val="black"/>
              </a:solidFill>
              <a:latin typeface="Calibri"/>
            </a:endParaRPr>
          </a:p>
        </p:txBody>
      </p:sp>
      <p:graphicFrame>
        <p:nvGraphicFramePr>
          <p:cNvPr id="7" name="MASA_IDEAL"/>
          <p:cNvGraphicFramePr>
            <a:graphicFrameLocks/>
          </p:cNvGraphicFramePr>
          <p:nvPr>
            <p:extLst>
              <p:ext uri="{D42A27DB-BD31-4B8C-83A1-F6EECF244321}">
                <p14:modId xmlns:p14="http://schemas.microsoft.com/office/powerpoint/2010/main" val="2695680557"/>
              </p:ext>
            </p:extLst>
          </p:nvPr>
        </p:nvGraphicFramePr>
        <p:xfrm>
          <a:off x="304800" y="838200"/>
          <a:ext cx="8360228" cy="4559617"/>
        </p:xfrm>
        <a:graphic>
          <a:graphicData uri="http://schemas.openxmlformats.org/drawingml/2006/chart">
            <c:chart xmlns:c="http://schemas.openxmlformats.org/drawingml/2006/chart" xmlns:r="http://schemas.openxmlformats.org/officeDocument/2006/relationships" r:id="rId2"/>
          </a:graphicData>
        </a:graphic>
      </p:graphicFrame>
      <p:sp>
        <p:nvSpPr>
          <p:cNvPr id="9" name="1"/>
          <p:cNvSpPr txBox="1"/>
          <p:nvPr/>
        </p:nvSpPr>
        <p:spPr>
          <a:xfrm rot="16200000">
            <a:off x="7319711" y="2414974"/>
            <a:ext cx="1143000" cy="707886"/>
          </a:xfrm>
          <a:prstGeom prst="rect">
            <a:avLst/>
          </a:prstGeom>
          <a:noFill/>
        </p:spPr>
        <p:txBody>
          <a:bodyPr wrap="square" rtlCol="0">
            <a:spAutoFit/>
          </a:bodyPr>
          <a:lstStyle/>
          <a:p>
            <a:r>
              <a:rPr lang="en-US" sz="4000" b="1" smtClean="0">
                <a:solidFill>
                  <a:srgbClr val="0070C0"/>
                </a:solidFill>
                <a:latin typeface="Calibri"/>
              </a:rPr>
              <a:t>17%</a:t>
            </a:r>
            <a:endParaRPr lang="en-US" sz="4000" b="1">
              <a:solidFill>
                <a:srgbClr val="0070C0"/>
              </a:solidFill>
              <a:latin typeface="Calibri"/>
            </a:endParaRPr>
          </a:p>
        </p:txBody>
      </p:sp>
      <p:sp>
        <p:nvSpPr>
          <p:cNvPr id="10" name="2"/>
          <p:cNvSpPr txBox="1"/>
          <p:nvPr/>
        </p:nvSpPr>
        <p:spPr>
          <a:xfrm rot="16200000">
            <a:off x="7754051" y="2414974"/>
            <a:ext cx="1143000" cy="707886"/>
          </a:xfrm>
          <a:prstGeom prst="rect">
            <a:avLst/>
          </a:prstGeom>
          <a:noFill/>
        </p:spPr>
        <p:txBody>
          <a:bodyPr wrap="square" rtlCol="0">
            <a:spAutoFit/>
          </a:bodyPr>
          <a:lstStyle/>
          <a:p>
            <a:r>
              <a:rPr lang="en-US" sz="4000" b="1" smtClean="0">
                <a:solidFill>
                  <a:srgbClr val="FF0000"/>
                </a:solidFill>
                <a:latin typeface="Calibri"/>
              </a:rPr>
              <a:t>20%</a:t>
            </a:r>
            <a:endParaRPr lang="en-US" sz="4000" b="1">
              <a:solidFill>
                <a:srgbClr val="FF0000"/>
              </a:solidFill>
              <a:latin typeface="Calibri"/>
            </a:endParaRPr>
          </a:p>
        </p:txBody>
      </p:sp>
      <p:sp>
        <p:nvSpPr>
          <p:cNvPr id="11" name="TextBox 10"/>
          <p:cNvSpPr txBox="1"/>
          <p:nvPr/>
        </p:nvSpPr>
        <p:spPr>
          <a:xfrm>
            <a:off x="498724" y="5334000"/>
            <a:ext cx="8166304" cy="1311128"/>
          </a:xfrm>
          <a:prstGeom prst="rect">
            <a:avLst/>
          </a:prstGeom>
          <a:noFill/>
        </p:spPr>
        <p:txBody>
          <a:bodyPr wrap="square" rtlCol="0">
            <a:spAutoFit/>
          </a:bodyPr>
          <a:lstStyle/>
          <a:p>
            <a:pPr algn="ctr">
              <a:lnSpc>
                <a:spcPct val="90000"/>
              </a:lnSpc>
            </a:pPr>
            <a:r>
              <a:rPr lang="en-US" sz="4400" b="1" i="1" smtClean="0">
                <a:solidFill>
                  <a:srgbClr val="0070C0"/>
                </a:solidFill>
                <a:latin typeface="Calibri"/>
              </a:rPr>
              <a:t>MASA</a:t>
            </a:r>
            <a:r>
              <a:rPr lang="en-US" sz="4400" i="1" smtClean="0">
                <a:solidFill>
                  <a:srgbClr val="0070C0"/>
                </a:solidFill>
                <a:latin typeface="Calibri"/>
              </a:rPr>
              <a:t> achieves most of the benefit of having more banks (“Ideal”)</a:t>
            </a:r>
            <a:endParaRPr lang="en-US" sz="4400" i="1">
              <a:solidFill>
                <a:srgbClr val="0070C0"/>
              </a:solidFill>
              <a:latin typeface="Calibri"/>
            </a:endParaRPr>
          </a:p>
        </p:txBody>
      </p:sp>
    </p:spTree>
    <p:extLst>
      <p:ext uri="{BB962C8B-B14F-4D97-AF65-F5344CB8AC3E}">
        <p14:creationId xmlns:p14="http://schemas.microsoft.com/office/powerpoint/2010/main" val="1139464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2" dur="500"/>
                                        <p:tgtEl>
                                          <p:spTgt spid="7">
                                            <p:graphicEl>
                                              <a:chart seriesIdx="1" categoryIdx="-4" bldStep="series"/>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9" grpId="0"/>
      <p:bldP spid="10" grpId="0"/>
      <p:bldP spid="11"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SALP: Single-Core </a:t>
            </a:r>
            <a:r>
              <a:rPr lang="en-US" sz="4400" dirty="0"/>
              <a:t>Results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93</a:t>
            </a:fld>
            <a:endParaRPr lang="en-US">
              <a:solidFill>
                <a:prstClr val="black"/>
              </a:solidFill>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2519813020"/>
              </p:ext>
            </p:extLst>
          </p:nvPr>
        </p:nvGraphicFramePr>
        <p:xfrm>
          <a:off x="457200" y="838201"/>
          <a:ext cx="8077200" cy="320039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918597" y="5257800"/>
            <a:ext cx="7326558" cy="1311128"/>
          </a:xfrm>
          <a:prstGeom prst="rect">
            <a:avLst/>
          </a:prstGeom>
          <a:noFill/>
        </p:spPr>
        <p:txBody>
          <a:bodyPr wrap="square" rtlCol="0">
            <a:spAutoFit/>
          </a:bodyPr>
          <a:lstStyle/>
          <a:p>
            <a:pPr algn="ctr">
              <a:lnSpc>
                <a:spcPct val="90000"/>
              </a:lnSpc>
            </a:pPr>
            <a:r>
              <a:rPr lang="en-US" sz="4400" b="1" i="1" smtClean="0">
                <a:solidFill>
                  <a:srgbClr val="0070C0"/>
                </a:solidFill>
                <a:latin typeface="Calibri"/>
              </a:rPr>
              <a:t>SALP-1, SALP-2, MASA</a:t>
            </a:r>
            <a:r>
              <a:rPr lang="en-US" sz="4400" i="1" smtClean="0">
                <a:solidFill>
                  <a:srgbClr val="0070C0"/>
                </a:solidFill>
                <a:latin typeface="Calibri"/>
              </a:rPr>
              <a:t> improve performance at low cost</a:t>
            </a:r>
            <a:endParaRPr lang="en-US" sz="4400" i="1">
              <a:solidFill>
                <a:srgbClr val="0070C0"/>
              </a:solidFill>
              <a:latin typeface="Calibri"/>
            </a:endParaRPr>
          </a:p>
        </p:txBody>
      </p:sp>
      <p:sp>
        <p:nvSpPr>
          <p:cNvPr id="9" name="2"/>
          <p:cNvSpPr txBox="1"/>
          <p:nvPr/>
        </p:nvSpPr>
        <p:spPr>
          <a:xfrm>
            <a:off x="6553200" y="1752600"/>
            <a:ext cx="1143000" cy="707886"/>
          </a:xfrm>
          <a:prstGeom prst="rect">
            <a:avLst/>
          </a:prstGeom>
          <a:noFill/>
        </p:spPr>
        <p:txBody>
          <a:bodyPr wrap="square" rtlCol="0">
            <a:spAutoFit/>
          </a:bodyPr>
          <a:lstStyle/>
          <a:p>
            <a:pPr algn="ctr"/>
            <a:r>
              <a:rPr lang="en-US" sz="4000" b="1" smtClean="0">
                <a:solidFill>
                  <a:srgbClr val="FF0000"/>
                </a:solidFill>
                <a:latin typeface="Calibri"/>
              </a:rPr>
              <a:t>20%</a:t>
            </a:r>
            <a:endParaRPr lang="en-US" sz="4000" b="1">
              <a:solidFill>
                <a:srgbClr val="FF0000"/>
              </a:solidFill>
              <a:latin typeface="Calibri"/>
            </a:endParaRPr>
          </a:p>
        </p:txBody>
      </p:sp>
      <p:sp>
        <p:nvSpPr>
          <p:cNvPr id="10" name="2"/>
          <p:cNvSpPr txBox="1"/>
          <p:nvPr/>
        </p:nvSpPr>
        <p:spPr>
          <a:xfrm>
            <a:off x="5257800" y="1981200"/>
            <a:ext cx="1143000" cy="707886"/>
          </a:xfrm>
          <a:prstGeom prst="rect">
            <a:avLst/>
          </a:prstGeom>
          <a:noFill/>
        </p:spPr>
        <p:txBody>
          <a:bodyPr wrap="square" rtlCol="0">
            <a:spAutoFit/>
          </a:bodyPr>
          <a:lstStyle/>
          <a:p>
            <a:pPr algn="ctr"/>
            <a:r>
              <a:rPr lang="en-US" sz="4000" b="1" smtClean="0">
                <a:solidFill>
                  <a:srgbClr val="0070C0"/>
                </a:solidFill>
                <a:latin typeface="Calibri"/>
              </a:rPr>
              <a:t>17%</a:t>
            </a:r>
            <a:endParaRPr lang="en-US" sz="4000" b="1">
              <a:solidFill>
                <a:srgbClr val="0070C0"/>
              </a:solidFill>
              <a:latin typeface="Calibri"/>
            </a:endParaRPr>
          </a:p>
        </p:txBody>
      </p:sp>
      <p:sp>
        <p:nvSpPr>
          <p:cNvPr id="11" name="2"/>
          <p:cNvSpPr txBox="1"/>
          <p:nvPr/>
        </p:nvSpPr>
        <p:spPr>
          <a:xfrm>
            <a:off x="3962400" y="2209800"/>
            <a:ext cx="1143000" cy="707886"/>
          </a:xfrm>
          <a:prstGeom prst="rect">
            <a:avLst/>
          </a:prstGeom>
          <a:noFill/>
        </p:spPr>
        <p:txBody>
          <a:bodyPr wrap="square" rtlCol="0">
            <a:spAutoFit/>
          </a:bodyPr>
          <a:lstStyle/>
          <a:p>
            <a:pPr algn="ctr"/>
            <a:r>
              <a:rPr lang="en-US" sz="4000" b="1" dirty="0" smtClean="0">
                <a:solidFill>
                  <a:prstClr val="black">
                    <a:lumMod val="75000"/>
                    <a:lumOff val="25000"/>
                  </a:prstClr>
                </a:solidFill>
                <a:latin typeface="Calibri"/>
              </a:rPr>
              <a:t>13%</a:t>
            </a:r>
            <a:endParaRPr lang="en-US" sz="4000" b="1" dirty="0">
              <a:solidFill>
                <a:prstClr val="black">
                  <a:lumMod val="75000"/>
                  <a:lumOff val="25000"/>
                </a:prstClr>
              </a:solidFill>
              <a:latin typeface="Calibri"/>
            </a:endParaRPr>
          </a:p>
        </p:txBody>
      </p:sp>
      <p:sp>
        <p:nvSpPr>
          <p:cNvPr id="12" name="2"/>
          <p:cNvSpPr txBox="1"/>
          <p:nvPr/>
        </p:nvSpPr>
        <p:spPr>
          <a:xfrm>
            <a:off x="2667000" y="2667000"/>
            <a:ext cx="1143000" cy="707886"/>
          </a:xfrm>
          <a:prstGeom prst="rect">
            <a:avLst/>
          </a:prstGeom>
          <a:noFill/>
        </p:spPr>
        <p:txBody>
          <a:bodyPr wrap="square" rtlCol="0">
            <a:spAutoFit/>
          </a:bodyPr>
          <a:lstStyle/>
          <a:p>
            <a:pPr algn="ctr"/>
            <a:r>
              <a:rPr lang="en-US" sz="4000" b="1">
                <a:solidFill>
                  <a:prstClr val="white">
                    <a:lumMod val="50000"/>
                  </a:prstClr>
                </a:solidFill>
                <a:latin typeface="Calibri"/>
              </a:rPr>
              <a:t>7</a:t>
            </a:r>
            <a:r>
              <a:rPr lang="en-US" sz="4000" b="1" smtClean="0">
                <a:solidFill>
                  <a:prstClr val="white">
                    <a:lumMod val="50000"/>
                  </a:prstClr>
                </a:solidFill>
                <a:latin typeface="Calibri"/>
              </a:rPr>
              <a:t>%</a:t>
            </a:r>
            <a:endParaRPr lang="en-US" sz="4000" b="1">
              <a:solidFill>
                <a:prstClr val="white">
                  <a:lumMod val="50000"/>
                </a:prstClr>
              </a:solidFill>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1102998497"/>
              </p:ext>
            </p:extLst>
          </p:nvPr>
        </p:nvGraphicFramePr>
        <p:xfrm>
          <a:off x="609600" y="4048760"/>
          <a:ext cx="7162800" cy="1056640"/>
        </p:xfrm>
        <a:graphic>
          <a:graphicData uri="http://schemas.openxmlformats.org/drawingml/2006/table">
            <a:tbl>
              <a:tblPr firstRow="1" bandRow="1">
                <a:tableStyleId>{5940675A-B579-460E-94D1-54222C63F5DA}</a:tableStyleId>
              </a:tblPr>
              <a:tblGrid>
                <a:gridCol w="1981200"/>
                <a:gridCol w="2590800"/>
                <a:gridCol w="1295400"/>
                <a:gridCol w="1295400"/>
              </a:tblGrid>
              <a:tr h="1056640">
                <a:tc>
                  <a:txBody>
                    <a:bodyPr/>
                    <a:lstStyle/>
                    <a:p>
                      <a:pPr algn="ctr">
                        <a:lnSpc>
                          <a:spcPct val="80000"/>
                        </a:lnSpc>
                      </a:pPr>
                      <a:r>
                        <a:rPr lang="en-US" sz="3600" b="1" smtClean="0"/>
                        <a:t>DRAM Die</a:t>
                      </a:r>
                      <a:r>
                        <a:rPr lang="en-US" sz="3600" b="1" baseline="0" smtClean="0"/>
                        <a:t> </a:t>
                      </a:r>
                      <a:r>
                        <a:rPr lang="en-US" sz="3600" b="1" smtClean="0"/>
                        <a:t>Area</a:t>
                      </a:r>
                      <a:endParaRPr lang="en-US" sz="3600" b="1"/>
                    </a:p>
                  </a:txBody>
                  <a:tcPr anchor="b">
                    <a:lnL w="12700" cmpd="sng">
                      <a:noFill/>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smtClean="0">
                          <a:solidFill>
                            <a:schemeClr val="tx1">
                              <a:lumMod val="65000"/>
                              <a:lumOff val="35000"/>
                            </a:schemeClr>
                          </a:solidFill>
                        </a:rPr>
                        <a:t>&lt;</a:t>
                      </a:r>
                      <a:r>
                        <a:rPr lang="en-US" sz="3200" b="1" baseline="0" smtClean="0">
                          <a:solidFill>
                            <a:schemeClr val="tx1">
                              <a:lumMod val="65000"/>
                              <a:lumOff val="35000"/>
                            </a:schemeClr>
                          </a:solidFill>
                        </a:rPr>
                        <a:t> 0.15%</a:t>
                      </a:r>
                      <a:endParaRPr lang="en-US" sz="3200" b="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smtClean="0">
                          <a:solidFill>
                            <a:srgbClr val="0070C0"/>
                          </a:solidFill>
                        </a:rPr>
                        <a:t>0.15%</a:t>
                      </a:r>
                      <a:endParaRPr lang="en-US" sz="3200" b="1">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smtClean="0">
                          <a:solidFill>
                            <a:srgbClr val="FF0000"/>
                          </a:solidFill>
                        </a:rPr>
                        <a:t>36.3%</a:t>
                      </a:r>
                      <a:endParaRPr lang="en-US" sz="3200" b="1">
                        <a:solidFill>
                          <a:srgbClr val="FF0000"/>
                        </a:solidFill>
                      </a:endParaRPr>
                    </a:p>
                  </a:txBody>
                  <a:tcPr anchor="ctr">
                    <a:lnL w="12700" cap="flat" cmpd="sng" algn="ctr">
                      <a:solidFill>
                        <a:schemeClr val="tx1"/>
                      </a:solidFill>
                      <a:prstDash val="solid"/>
                      <a:round/>
                      <a:headEnd type="none" w="med" len="med"/>
                      <a:tailEnd type="none" w="med" len="med"/>
                    </a:lnL>
                    <a:lnR w="12700" cmpd="sng">
                      <a:noFill/>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625995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Subarray-Level Parallelism: Results</a:t>
            </a:r>
          </a:p>
        </p:txBody>
      </p:sp>
      <p:sp>
        <p:nvSpPr>
          <p:cNvPr id="4" name="Slide Number Placeholder 3"/>
          <p:cNvSpPr>
            <a:spLocks noGrp="1"/>
          </p:cNvSpPr>
          <p:nvPr>
            <p:ph type="sldNum" sz="quarter" idx="12"/>
          </p:nvPr>
        </p:nvSpPr>
        <p:spPr/>
        <p:txBody>
          <a:bodyPr/>
          <a:lstStyle/>
          <a:p>
            <a:fld id="{8B363EBC-A636-4E4F-B313-DA526F248DF6}" type="slidenum">
              <a:rPr lang="en-US" smtClean="0"/>
              <a:t>94</a:t>
            </a:fld>
            <a:endParaRPr lang="en-US"/>
          </a:p>
        </p:txBody>
      </p:sp>
      <p:graphicFrame>
        <p:nvGraphicFramePr>
          <p:cNvPr id="8" name="Chart 7"/>
          <p:cNvGraphicFramePr>
            <a:graphicFrameLocks/>
          </p:cNvGraphicFramePr>
          <p:nvPr>
            <p:extLst>
              <p:ext uri="{D42A27DB-BD31-4B8C-83A1-F6EECF244321}">
                <p14:modId xmlns:p14="http://schemas.microsoft.com/office/powerpoint/2010/main" val="2258377959"/>
              </p:ext>
            </p:extLst>
          </p:nvPr>
        </p:nvGraphicFramePr>
        <p:xfrm>
          <a:off x="35169" y="990600"/>
          <a:ext cx="5299363" cy="45200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2798196615"/>
              </p:ext>
            </p:extLst>
          </p:nvPr>
        </p:nvGraphicFramePr>
        <p:xfrm>
          <a:off x="4495800" y="990600"/>
          <a:ext cx="5299363" cy="452004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57200" y="5622869"/>
            <a:ext cx="8393358" cy="701731"/>
          </a:xfrm>
          <a:prstGeom prst="rect">
            <a:avLst/>
          </a:prstGeom>
          <a:noFill/>
        </p:spPr>
        <p:txBody>
          <a:bodyPr wrap="square" rtlCol="0">
            <a:spAutoFit/>
          </a:bodyPr>
          <a:lstStyle/>
          <a:p>
            <a:pPr algn="ctr">
              <a:lnSpc>
                <a:spcPct val="90000"/>
              </a:lnSpc>
            </a:pPr>
            <a:r>
              <a:rPr lang="en-US" sz="4400" b="1" i="1" smtClean="0">
                <a:solidFill>
                  <a:srgbClr val="0070C0"/>
                </a:solidFill>
              </a:rPr>
              <a:t>MASA</a:t>
            </a:r>
            <a:r>
              <a:rPr lang="en-US" sz="4400" i="1" smtClean="0">
                <a:solidFill>
                  <a:srgbClr val="0070C0"/>
                </a:solidFill>
              </a:rPr>
              <a:t> increases energy-efficiency</a:t>
            </a:r>
            <a:endParaRPr lang="en-US" sz="4400" i="1">
              <a:solidFill>
                <a:srgbClr val="0070C0"/>
              </a:solidFill>
            </a:endParaRPr>
          </a:p>
        </p:txBody>
      </p:sp>
      <p:sp>
        <p:nvSpPr>
          <p:cNvPr id="7" name="2"/>
          <p:cNvSpPr txBox="1"/>
          <p:nvPr/>
        </p:nvSpPr>
        <p:spPr>
          <a:xfrm rot="16200000">
            <a:off x="2783272" y="3417957"/>
            <a:ext cx="1295400" cy="707886"/>
          </a:xfrm>
          <a:prstGeom prst="rect">
            <a:avLst/>
          </a:prstGeom>
          <a:noFill/>
        </p:spPr>
        <p:txBody>
          <a:bodyPr wrap="square" rtlCol="0">
            <a:spAutoFit/>
          </a:bodyPr>
          <a:lstStyle/>
          <a:p>
            <a:pPr algn="ctr"/>
            <a:r>
              <a:rPr lang="en-US" sz="4000" b="1" smtClean="0">
                <a:solidFill>
                  <a:schemeClr val="bg1"/>
                </a:solidFill>
              </a:rPr>
              <a:t>-19%</a:t>
            </a:r>
            <a:endParaRPr lang="en-US" sz="4000" b="1">
              <a:solidFill>
                <a:schemeClr val="bg1"/>
              </a:solidFill>
            </a:endParaRPr>
          </a:p>
        </p:txBody>
      </p:sp>
      <p:sp>
        <p:nvSpPr>
          <p:cNvPr id="11" name="2"/>
          <p:cNvSpPr txBox="1"/>
          <p:nvPr/>
        </p:nvSpPr>
        <p:spPr>
          <a:xfrm rot="16200000">
            <a:off x="7195298" y="3461497"/>
            <a:ext cx="1447802" cy="707886"/>
          </a:xfrm>
          <a:prstGeom prst="rect">
            <a:avLst/>
          </a:prstGeom>
          <a:noFill/>
        </p:spPr>
        <p:txBody>
          <a:bodyPr wrap="square" rtlCol="0">
            <a:spAutoFit/>
          </a:bodyPr>
          <a:lstStyle/>
          <a:p>
            <a:pPr algn="ctr"/>
            <a:r>
              <a:rPr lang="en-US" sz="4000" b="1" smtClean="0">
                <a:solidFill>
                  <a:schemeClr val="bg1"/>
                </a:solidFill>
              </a:rPr>
              <a:t>+13%</a:t>
            </a:r>
            <a:endParaRPr lang="en-US" sz="4000" b="1">
              <a:solidFill>
                <a:schemeClr val="bg1"/>
              </a:solidFill>
            </a:endParaRPr>
          </a:p>
        </p:txBody>
      </p:sp>
    </p:spTree>
    <p:extLst>
      <p:ext uri="{BB962C8B-B14F-4D97-AF65-F5344CB8AC3E}">
        <p14:creationId xmlns:p14="http://schemas.microsoft.com/office/powerpoint/2010/main" val="2920736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P spid="11"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Three New Techniques for DRAM</a:t>
            </a:r>
          </a:p>
          <a:p>
            <a:pPr lvl="1" eaLnBrk="1" hangingPunct="1"/>
            <a:r>
              <a:rPr lang="en-US" dirty="0" smtClean="0">
                <a:latin typeface="Tahoma" charset="0"/>
                <a:ea typeface="ＭＳ Ｐゴシック" charset="0"/>
                <a:cs typeface="ＭＳ Ｐゴシック" charset="0"/>
              </a:rPr>
              <a:t>RAIDR: Reducing Refresh Impact</a:t>
            </a:r>
          </a:p>
          <a:p>
            <a:pPr lvl="1" eaLnBrk="1" hangingPunct="1"/>
            <a:r>
              <a:rPr lang="en-US" dirty="0" smtClean="0">
                <a:solidFill>
                  <a:srgbClr val="000000"/>
                </a:solidFill>
                <a:latin typeface="Tahoma" charset="0"/>
                <a:ea typeface="ＭＳ Ｐゴシック" charset="0"/>
                <a:cs typeface="ＭＳ Ｐゴシック" charset="0"/>
              </a:rPr>
              <a:t>TL-DRAM: Reducing DRAM Latency</a:t>
            </a:r>
          </a:p>
          <a:p>
            <a:pPr lvl="1" eaLnBrk="1" hangingPunct="1"/>
            <a:r>
              <a:rPr lang="en-US" dirty="0" smtClean="0">
                <a:latin typeface="Tahoma" charset="0"/>
                <a:ea typeface="ＭＳ Ｐゴシック" charset="0"/>
                <a:cs typeface="ＭＳ Ｐゴシック" charset="0"/>
              </a:rPr>
              <a:t>SALP: Reducing Bank Conflict Impact</a:t>
            </a:r>
          </a:p>
          <a:p>
            <a:pPr eaLnBrk="1" hangingPunct="1"/>
            <a:r>
              <a:rPr lang="en-US" dirty="0" smtClean="0">
                <a:solidFill>
                  <a:srgbClr val="0000FF"/>
                </a:solidFill>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95</a:t>
            </a:fld>
            <a:endParaRPr lang="en-US" sz="1600">
              <a:solidFill>
                <a:srgbClr val="000000"/>
              </a:solidFill>
              <a:latin typeface="Garamond" charset="0"/>
            </a:endParaRPr>
          </a:p>
        </p:txBody>
      </p:sp>
    </p:spTree>
    <p:extLst>
      <p:ext uri="{BB962C8B-B14F-4D97-AF65-F5344CB8AC3E}">
        <p14:creationId xmlns:p14="http://schemas.microsoft.com/office/powerpoint/2010/main" val="27861017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of Ongoing Research</a:t>
            </a:r>
            <a:endParaRPr lang="en-US" dirty="0"/>
          </a:p>
        </p:txBody>
      </p:sp>
      <p:sp>
        <p:nvSpPr>
          <p:cNvPr id="3" name="Content Placeholder 2"/>
          <p:cNvSpPr>
            <a:spLocks noGrp="1"/>
          </p:cNvSpPr>
          <p:nvPr>
            <p:ph idx="1"/>
          </p:nvPr>
        </p:nvSpPr>
        <p:spPr>
          <a:xfrm>
            <a:off x="251520" y="1268760"/>
            <a:ext cx="8610600" cy="4876800"/>
          </a:xfrm>
        </p:spPr>
        <p:txBody>
          <a:bodyPr/>
          <a:lstStyle/>
          <a:p>
            <a:r>
              <a:rPr lang="en-US" dirty="0" smtClean="0"/>
              <a:t>Online retention time </a:t>
            </a:r>
            <a:r>
              <a:rPr lang="en-US" dirty="0" smtClean="0"/>
              <a:t>profiling </a:t>
            </a:r>
          </a:p>
          <a:p>
            <a:pPr lvl="1"/>
            <a:r>
              <a:rPr lang="en-US" dirty="0" smtClean="0"/>
              <a:t>Preliminary work in </a:t>
            </a:r>
            <a:r>
              <a:rPr lang="en-US" dirty="0" smtClean="0"/>
              <a:t>ISCA 2013</a:t>
            </a:r>
          </a:p>
          <a:p>
            <a:pPr lvl="1"/>
            <a:r>
              <a:rPr lang="en-US" sz="1600" dirty="0"/>
              <a:t>Jamie Liu, Ben </a:t>
            </a:r>
            <a:r>
              <a:rPr lang="en-US" sz="1600" dirty="0" err="1"/>
              <a:t>Jaiyen</a:t>
            </a:r>
            <a:r>
              <a:rPr lang="en-US" sz="1600" dirty="0"/>
              <a:t>, </a:t>
            </a:r>
            <a:r>
              <a:rPr lang="en-US" sz="1600" dirty="0" err="1"/>
              <a:t>Yoongu</a:t>
            </a:r>
            <a:r>
              <a:rPr lang="en-US" sz="1600" dirty="0"/>
              <a:t> Kim, Chris Wilkerson, and </a:t>
            </a:r>
            <a:r>
              <a:rPr lang="en-US" sz="1600" u="sng" dirty="0"/>
              <a:t>Onur Mutlu</a:t>
            </a:r>
            <a:r>
              <a:rPr lang="en-US" sz="1600" dirty="0"/>
              <a:t>,</a:t>
            </a:r>
            <a:br>
              <a:rPr lang="en-US" sz="1600" dirty="0"/>
            </a:br>
            <a:r>
              <a:rPr lang="en-US" sz="1600" b="1" dirty="0">
                <a:hlinkClick r:id="rId2"/>
              </a:rPr>
              <a:t>"An Experimental Study of Data Retention Behavior in Modern DRAM Devices: Implications for Retention Time Profiling Mechanisms"</a:t>
            </a:r>
            <a:r>
              <a:rPr lang="en-US" sz="1600" dirty="0"/>
              <a:t/>
            </a:r>
            <a:br>
              <a:rPr lang="en-US" sz="1600" dirty="0"/>
            </a:br>
            <a:r>
              <a:rPr lang="en-US" sz="1600" i="1" dirty="0"/>
              <a:t>Proceedings of the </a:t>
            </a:r>
            <a:r>
              <a:rPr lang="en-US" sz="1600" i="1" dirty="0">
                <a:hlinkClick r:id="rId3"/>
              </a:rPr>
              <a:t>40th International Symposium on Computer Architecture</a:t>
            </a:r>
            <a:r>
              <a:rPr lang="en-US" sz="1600" i="1" dirty="0"/>
              <a:t> (</a:t>
            </a:r>
            <a:r>
              <a:rPr lang="en-US" sz="1600" b="1" i="1" dirty="0"/>
              <a:t>ISCA</a:t>
            </a:r>
            <a:r>
              <a:rPr lang="en-US" sz="1600" i="1" dirty="0"/>
              <a:t>)</a:t>
            </a:r>
            <a:r>
              <a:rPr lang="en-US" sz="1600" dirty="0"/>
              <a:t>, Tel-Aviv, Israel, June 2013. </a:t>
            </a:r>
            <a:r>
              <a:rPr lang="en-US" sz="1600" dirty="0">
                <a:hlinkClick r:id="rId4"/>
              </a:rPr>
              <a:t>Slides (pptx)</a:t>
            </a:r>
            <a:r>
              <a:rPr lang="en-US" sz="1600" dirty="0"/>
              <a:t> </a:t>
            </a:r>
            <a:r>
              <a:rPr lang="en-US" sz="1600" dirty="0">
                <a:hlinkClick r:id="rId5"/>
              </a:rPr>
              <a:t>Slides (pdf)</a:t>
            </a:r>
            <a:r>
              <a:rPr lang="en-US" sz="1600" dirty="0"/>
              <a:t> </a:t>
            </a:r>
            <a:endParaRPr lang="en-US" sz="1600" dirty="0" smtClean="0"/>
          </a:p>
          <a:p>
            <a:endParaRPr lang="en-US" dirty="0"/>
          </a:p>
          <a:p>
            <a:r>
              <a:rPr lang="en-US" dirty="0" smtClean="0"/>
              <a:t>Fast bulk data copy and initialization: </a:t>
            </a:r>
            <a:r>
              <a:rPr lang="en-US" dirty="0" err="1" smtClean="0"/>
              <a:t>RowClone</a:t>
            </a:r>
            <a:endParaRPr lang="en-US" dirty="0" smtClean="0"/>
          </a:p>
          <a:p>
            <a:endParaRPr lang="en-US" dirty="0"/>
          </a:p>
          <a:p>
            <a:r>
              <a:rPr lang="en-US" dirty="0" smtClean="0"/>
              <a:t>Refresh/demand parallelization</a:t>
            </a:r>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96</a:t>
            </a:fld>
            <a:endParaRPr lang="en-US" altLang="en-US">
              <a:solidFill>
                <a:srgbClr val="000000"/>
              </a:solidFill>
            </a:endParaRPr>
          </a:p>
        </p:txBody>
      </p:sp>
      <p:sp>
        <p:nvSpPr>
          <p:cNvPr id="5" name="Rectangle 4"/>
          <p:cNvSpPr/>
          <p:nvPr/>
        </p:nvSpPr>
        <p:spPr bwMode="auto">
          <a:xfrm>
            <a:off x="571967" y="3868715"/>
            <a:ext cx="6736337" cy="496389"/>
          </a:xfrm>
          <a:prstGeom prst="rect">
            <a:avLst/>
          </a:prstGeom>
          <a:noFill/>
          <a:ln w="3810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Tree>
    <p:extLst>
      <p:ext uri="{BB962C8B-B14F-4D97-AF65-F5344CB8AC3E}">
        <p14:creationId xmlns:p14="http://schemas.microsoft.com/office/powerpoint/2010/main" val="17409005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err="1" smtClean="0">
                <a:latin typeface="Garamond" charset="0"/>
              </a:rPr>
              <a:t>RowClone</a:t>
            </a:r>
            <a:r>
              <a:rPr lang="en-US" sz="4000" dirty="0" smtClean="0">
                <a:latin typeface="Garamond" charset="0"/>
              </a:rPr>
              <a:t>: Fast Bulk Data </a:t>
            </a:r>
            <a:br>
              <a:rPr lang="en-US" sz="4000" dirty="0" smtClean="0">
                <a:latin typeface="Garamond" charset="0"/>
              </a:rPr>
            </a:br>
            <a:r>
              <a:rPr lang="en-US" sz="4000" dirty="0" smtClean="0">
                <a:latin typeface="Garamond" charset="0"/>
              </a:rPr>
              <a:t>Copy and Initialization</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36512" y="4295998"/>
            <a:ext cx="9195847" cy="1077218"/>
          </a:xfrm>
          <a:prstGeom prst="rect">
            <a:avLst/>
          </a:prstGeom>
          <a:noFill/>
        </p:spPr>
        <p:txBody>
          <a:bodyPr wrap="none" rtlCol="0">
            <a:spAutoFit/>
          </a:bodyPr>
          <a:lstStyle/>
          <a:p>
            <a:pPr algn="ctr"/>
            <a:r>
              <a:rPr lang="en-US" sz="1600" dirty="0">
                <a:solidFill>
                  <a:srgbClr val="000000"/>
                </a:solidFill>
                <a:latin typeface="Tahoma"/>
              </a:rPr>
              <a:t>Vivek Seshadri, </a:t>
            </a:r>
            <a:r>
              <a:rPr lang="en-US" sz="1600" dirty="0" err="1">
                <a:solidFill>
                  <a:srgbClr val="000000"/>
                </a:solidFill>
                <a:latin typeface="Tahoma"/>
              </a:rPr>
              <a:t>Yoongu</a:t>
            </a:r>
            <a:r>
              <a:rPr lang="en-US" sz="1600" dirty="0">
                <a:solidFill>
                  <a:srgbClr val="000000"/>
                </a:solidFill>
                <a:latin typeface="Tahoma"/>
              </a:rPr>
              <a:t> Kim, Chris Fallin, Donghyuk Lee, </a:t>
            </a:r>
            <a:r>
              <a:rPr lang="en-US" sz="1600" dirty="0" err="1">
                <a:solidFill>
                  <a:srgbClr val="000000"/>
                </a:solidFill>
                <a:latin typeface="Tahoma"/>
              </a:rPr>
              <a:t>Rachata</a:t>
            </a:r>
            <a:r>
              <a:rPr lang="en-US" sz="1600" dirty="0">
                <a:solidFill>
                  <a:srgbClr val="000000"/>
                </a:solidFill>
                <a:latin typeface="Tahoma"/>
              </a:rPr>
              <a:t> </a:t>
            </a:r>
            <a:r>
              <a:rPr lang="en-US" sz="1600" dirty="0" err="1">
                <a:solidFill>
                  <a:srgbClr val="000000"/>
                </a:solidFill>
                <a:latin typeface="Tahoma"/>
              </a:rPr>
              <a:t>Ausavarungnirun</a:t>
            </a:r>
            <a:r>
              <a:rPr lang="en-US" sz="1600" dirty="0">
                <a:solidFill>
                  <a:srgbClr val="000000"/>
                </a:solidFill>
                <a:latin typeface="Tahoma"/>
              </a:rPr>
              <a:t>, </a:t>
            </a:r>
            <a:endParaRPr lang="en-US" sz="1600" dirty="0" smtClean="0">
              <a:solidFill>
                <a:srgbClr val="000000"/>
              </a:solidFill>
              <a:latin typeface="Tahoma"/>
            </a:endParaRPr>
          </a:p>
          <a:p>
            <a:pPr algn="ctr"/>
            <a:r>
              <a:rPr lang="en-US" sz="1600" dirty="0" smtClean="0">
                <a:solidFill>
                  <a:srgbClr val="000000"/>
                </a:solidFill>
                <a:latin typeface="Tahoma"/>
              </a:rPr>
              <a:t>Gennady </a:t>
            </a:r>
            <a:r>
              <a:rPr lang="en-US" sz="1600" dirty="0" err="1">
                <a:solidFill>
                  <a:srgbClr val="000000"/>
                </a:solidFill>
                <a:latin typeface="Tahoma"/>
              </a:rPr>
              <a:t>Pekhimenko</a:t>
            </a:r>
            <a:r>
              <a:rPr lang="en-US" sz="1600" dirty="0">
                <a:solidFill>
                  <a:srgbClr val="000000"/>
                </a:solidFill>
                <a:latin typeface="Tahoma"/>
              </a:rPr>
              <a:t>, </a:t>
            </a:r>
            <a:r>
              <a:rPr lang="en-US" sz="1600" dirty="0" err="1">
                <a:solidFill>
                  <a:srgbClr val="000000"/>
                </a:solidFill>
                <a:latin typeface="Tahoma"/>
              </a:rPr>
              <a:t>Yixin</a:t>
            </a:r>
            <a:r>
              <a:rPr lang="en-US" sz="1600" dirty="0">
                <a:solidFill>
                  <a:srgbClr val="000000"/>
                </a:solidFill>
                <a:latin typeface="Tahoma"/>
              </a:rPr>
              <a:t> </a:t>
            </a:r>
            <a:r>
              <a:rPr lang="en-US" sz="1600" dirty="0" err="1">
                <a:solidFill>
                  <a:srgbClr val="000000"/>
                </a:solidFill>
                <a:latin typeface="Tahoma"/>
              </a:rPr>
              <a:t>Luo</a:t>
            </a:r>
            <a:r>
              <a:rPr lang="en-US" sz="1600" dirty="0">
                <a:solidFill>
                  <a:srgbClr val="000000"/>
                </a:solidFill>
                <a:latin typeface="Tahoma"/>
              </a:rPr>
              <a:t>, </a:t>
            </a:r>
            <a:r>
              <a:rPr lang="en-US" sz="1600" dirty="0" smtClean="0">
                <a:solidFill>
                  <a:srgbClr val="000000"/>
                </a:solidFill>
                <a:latin typeface="Tahoma"/>
              </a:rPr>
              <a:t>Onur </a:t>
            </a:r>
            <a:r>
              <a:rPr lang="en-US" sz="1600" dirty="0">
                <a:solidFill>
                  <a:srgbClr val="000000"/>
                </a:solidFill>
                <a:latin typeface="Tahoma"/>
              </a:rPr>
              <a:t>Mutlu, Phillip B. Gibbons, Michael A. </a:t>
            </a:r>
            <a:r>
              <a:rPr lang="en-US" sz="1600" dirty="0" err="1">
                <a:solidFill>
                  <a:srgbClr val="000000"/>
                </a:solidFill>
                <a:latin typeface="Tahoma"/>
              </a:rPr>
              <a:t>Kozuch</a:t>
            </a:r>
            <a:r>
              <a:rPr lang="en-US" sz="1600" dirty="0">
                <a:solidFill>
                  <a:srgbClr val="000000"/>
                </a:solidFill>
                <a:latin typeface="Tahoma"/>
              </a:rPr>
              <a:t>, Todd C. </a:t>
            </a:r>
            <a:r>
              <a:rPr lang="en-US" sz="1600" dirty="0" err="1">
                <a:solidFill>
                  <a:srgbClr val="000000"/>
                </a:solidFill>
                <a:latin typeface="Tahoma"/>
              </a:rPr>
              <a:t>Mowry</a:t>
            </a:r>
            <a:r>
              <a:rPr lang="en-US" sz="1600" dirty="0">
                <a:solidFill>
                  <a:srgbClr val="000000"/>
                </a:solidFill>
                <a:latin typeface="Tahoma"/>
              </a:rPr>
              <a:t>,</a:t>
            </a:r>
            <a:br>
              <a:rPr lang="en-US" sz="1600" dirty="0">
                <a:solidFill>
                  <a:srgbClr val="000000"/>
                </a:solidFill>
                <a:latin typeface="Tahoma"/>
              </a:rPr>
            </a:br>
            <a:r>
              <a:rPr lang="en-US" sz="1600" b="1" dirty="0">
                <a:solidFill>
                  <a:srgbClr val="000000"/>
                </a:solidFill>
                <a:latin typeface="Tahoma"/>
                <a:hlinkClick r:id="rId3"/>
              </a:rPr>
              <a:t>"RowClone: Fast and Efficient In-DRAM Copy and Initialization of Bulk Data"</a:t>
            </a:r>
            <a:r>
              <a:rPr lang="en-US" sz="1600" dirty="0">
                <a:solidFill>
                  <a:srgbClr val="000000"/>
                </a:solidFill>
                <a:latin typeface="Tahoma"/>
              </a:rPr>
              <a:t/>
            </a:r>
            <a:br>
              <a:rPr lang="en-US" sz="1600" dirty="0">
                <a:solidFill>
                  <a:srgbClr val="000000"/>
                </a:solidFill>
                <a:latin typeface="Tahoma"/>
              </a:rPr>
            </a:br>
            <a:r>
              <a:rPr lang="en-US" sz="1600" i="1" dirty="0">
                <a:solidFill>
                  <a:srgbClr val="000000"/>
                </a:solidFill>
                <a:latin typeface="Tahoma"/>
              </a:rPr>
              <a:t>CMU Computer Science Technical Report</a:t>
            </a:r>
            <a:r>
              <a:rPr lang="en-US" sz="1600" dirty="0">
                <a:solidFill>
                  <a:srgbClr val="000000"/>
                </a:solidFill>
                <a:latin typeface="Tahoma"/>
              </a:rPr>
              <a:t>, CMU-CS-13-108, Carnegie Mellon University, April 2013.</a:t>
            </a:r>
          </a:p>
        </p:txBody>
      </p:sp>
    </p:spTree>
    <p:extLst>
      <p:ext uri="{BB962C8B-B14F-4D97-AF65-F5344CB8AC3E}">
        <p14:creationId xmlns:p14="http://schemas.microsoft.com/office/powerpoint/2010/main" val="39224090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Memory: Bulk Data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7042246" y="2968408"/>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704224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7044517" y="3659884"/>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0" name="Rectangle 19"/>
          <p:cNvSpPr/>
          <p:nvPr/>
        </p:nvSpPr>
        <p:spPr bwMode="auto">
          <a:xfrm>
            <a:off x="719463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1956169" y="3198146"/>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1956170" y="3580283"/>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3" name="Rectangle 22"/>
          <p:cNvSpPr/>
          <p:nvPr/>
        </p:nvSpPr>
        <p:spPr bwMode="auto">
          <a:xfrm>
            <a:off x="7347034"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824001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77883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764046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74926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808856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794071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TextBox 29"/>
          <p:cNvSpPr txBox="1"/>
          <p:nvPr/>
        </p:nvSpPr>
        <p:spPr>
          <a:xfrm>
            <a:off x="3731734" y="1507524"/>
            <a:ext cx="2239716" cy="461665"/>
          </a:xfrm>
          <a:prstGeom prst="rect">
            <a:avLst/>
          </a:prstGeom>
          <a:noFill/>
        </p:spPr>
        <p:txBody>
          <a:bodyPr wrap="none" rtlCol="0">
            <a:spAutoFit/>
          </a:bodyPr>
          <a:lstStyle/>
          <a:p>
            <a:r>
              <a:rPr lang="en-US" sz="2400" dirty="0" smtClean="0">
                <a:solidFill>
                  <a:srgbClr val="C00000"/>
                </a:solidFill>
                <a:latin typeface="Calibri"/>
              </a:rPr>
              <a:t>1) High latency</a:t>
            </a:r>
            <a:endParaRPr lang="en-US" sz="2400" dirty="0">
              <a:solidFill>
                <a:srgbClr val="C00000"/>
              </a:solidFill>
              <a:latin typeface="Calibri"/>
            </a:endParaRPr>
          </a:p>
        </p:txBody>
      </p:sp>
      <p:cxnSp>
        <p:nvCxnSpPr>
          <p:cNvPr id="31" name="Curved Connector 30"/>
          <p:cNvCxnSpPr>
            <a:stCxn id="30" idx="3"/>
            <a:endCxn id="18" idx="1"/>
          </p:cNvCxnSpPr>
          <p:nvPr/>
        </p:nvCxnSpPr>
        <p:spPr bwMode="auto">
          <a:xfrm>
            <a:off x="5971450" y="1738357"/>
            <a:ext cx="1070795" cy="1352881"/>
          </a:xfrm>
          <a:prstGeom prst="curvedConnector3">
            <a:avLst>
              <a:gd name="adj1" fmla="val 50000"/>
            </a:avLst>
          </a:prstGeom>
          <a:solidFill>
            <a:schemeClr val="accent1"/>
          </a:solidFill>
          <a:ln w="28575" cap="flat" cmpd="sng" algn="ctr">
            <a:solidFill>
              <a:srgbClr val="C00000"/>
            </a:solidFill>
            <a:prstDash val="solid"/>
            <a:round/>
            <a:headEnd type="none" w="med" len="med"/>
            <a:tailEnd type="stealth" w="lg" len="lg"/>
          </a:ln>
          <a:effectLst/>
        </p:spPr>
      </p:cxnSp>
      <p:sp>
        <p:nvSpPr>
          <p:cNvPr id="32" name="TextBox 31"/>
          <p:cNvSpPr txBox="1"/>
          <p:nvPr/>
        </p:nvSpPr>
        <p:spPr>
          <a:xfrm>
            <a:off x="2673162" y="5008669"/>
            <a:ext cx="4039888" cy="461665"/>
          </a:xfrm>
          <a:prstGeom prst="rect">
            <a:avLst/>
          </a:prstGeom>
          <a:noFill/>
        </p:spPr>
        <p:txBody>
          <a:bodyPr wrap="none" rtlCol="0">
            <a:spAutoFit/>
          </a:bodyPr>
          <a:lstStyle/>
          <a:p>
            <a:r>
              <a:rPr lang="en-US" sz="2400" dirty="0">
                <a:solidFill>
                  <a:srgbClr val="C00000"/>
                </a:solidFill>
                <a:latin typeface="Calibri"/>
              </a:rPr>
              <a:t>2</a:t>
            </a:r>
            <a:r>
              <a:rPr lang="en-US" sz="2400" dirty="0" smtClean="0">
                <a:solidFill>
                  <a:srgbClr val="C00000"/>
                </a:solidFill>
                <a:latin typeface="Calibri"/>
              </a:rPr>
              <a:t>) High bandwidth utilization</a:t>
            </a:r>
            <a:endParaRPr lang="en-US" sz="2400" dirty="0">
              <a:solidFill>
                <a:srgbClr val="C00000"/>
              </a:solidFill>
              <a:latin typeface="Calibri"/>
            </a:endParaRPr>
          </a:p>
        </p:txBody>
      </p:sp>
      <p:cxnSp>
        <p:nvCxnSpPr>
          <p:cNvPr id="33" name="Curved Connector 48"/>
          <p:cNvCxnSpPr>
            <a:stCxn id="32" idx="3"/>
            <a:endCxn id="15" idx="5"/>
          </p:cNvCxnSpPr>
          <p:nvPr/>
        </p:nvCxnSpPr>
        <p:spPr bwMode="auto">
          <a:xfrm flipH="1" flipV="1">
            <a:off x="6086902" y="3620065"/>
            <a:ext cx="626148" cy="1619437"/>
          </a:xfrm>
          <a:prstGeom prst="curvedConnector4">
            <a:avLst>
              <a:gd name="adj1" fmla="val -36509"/>
              <a:gd name="adj2" fmla="val 53651"/>
            </a:avLst>
          </a:prstGeom>
          <a:solidFill>
            <a:schemeClr val="accent1"/>
          </a:solidFill>
          <a:ln w="28575" cap="flat" cmpd="sng" algn="ctr">
            <a:solidFill>
              <a:srgbClr val="C00000"/>
            </a:solidFill>
            <a:prstDash val="solid"/>
            <a:round/>
            <a:headEnd type="none" w="med" len="med"/>
            <a:tailEnd type="stealth" w="lg" len="lg"/>
          </a:ln>
          <a:effectLst/>
        </p:spPr>
      </p:cxnSp>
      <p:sp>
        <p:nvSpPr>
          <p:cNvPr id="34" name="TextBox 33"/>
          <p:cNvSpPr txBox="1"/>
          <p:nvPr/>
        </p:nvSpPr>
        <p:spPr>
          <a:xfrm>
            <a:off x="378924" y="1861816"/>
            <a:ext cx="2669320" cy="461665"/>
          </a:xfrm>
          <a:prstGeom prst="rect">
            <a:avLst/>
          </a:prstGeom>
          <a:noFill/>
        </p:spPr>
        <p:txBody>
          <a:bodyPr wrap="none" rtlCol="0">
            <a:spAutoFit/>
          </a:bodyPr>
          <a:lstStyle/>
          <a:p>
            <a:r>
              <a:rPr lang="en-US" sz="2400" dirty="0" smtClean="0">
                <a:solidFill>
                  <a:srgbClr val="C00000"/>
                </a:solidFill>
                <a:latin typeface="Calibri"/>
              </a:rPr>
              <a:t>3) Cache pollution</a:t>
            </a:r>
            <a:endParaRPr lang="en-US" sz="2400" dirty="0">
              <a:solidFill>
                <a:srgbClr val="C00000"/>
              </a:solidFill>
              <a:latin typeface="Calibri"/>
            </a:endParaRPr>
          </a:p>
        </p:txBody>
      </p:sp>
      <p:cxnSp>
        <p:nvCxnSpPr>
          <p:cNvPr id="35" name="Curved Connector 48"/>
          <p:cNvCxnSpPr>
            <a:stCxn id="34" idx="3"/>
            <a:endCxn id="21" idx="0"/>
          </p:cNvCxnSpPr>
          <p:nvPr/>
        </p:nvCxnSpPr>
        <p:spPr bwMode="auto">
          <a:xfrm flipH="1">
            <a:off x="2031232" y="2092649"/>
            <a:ext cx="1017012" cy="1105497"/>
          </a:xfrm>
          <a:prstGeom prst="curvedConnector4">
            <a:avLst>
              <a:gd name="adj1" fmla="val -22478"/>
              <a:gd name="adj2" fmla="val 60440"/>
            </a:avLst>
          </a:prstGeom>
          <a:solidFill>
            <a:schemeClr val="accent1"/>
          </a:solidFill>
          <a:ln w="28575" cap="flat" cmpd="sng" algn="ctr">
            <a:solidFill>
              <a:srgbClr val="C00000"/>
            </a:solidFill>
            <a:prstDash val="solid"/>
            <a:round/>
            <a:headEnd type="none" w="med" len="med"/>
            <a:tailEnd type="stealth" w="lg" len="lg"/>
          </a:ln>
          <a:effectLst/>
        </p:spPr>
      </p:cxnSp>
      <p:sp>
        <p:nvSpPr>
          <p:cNvPr id="36" name="TextBox 35"/>
          <p:cNvSpPr txBox="1"/>
          <p:nvPr/>
        </p:nvSpPr>
        <p:spPr>
          <a:xfrm>
            <a:off x="2673162" y="5498830"/>
            <a:ext cx="4139275" cy="461665"/>
          </a:xfrm>
          <a:prstGeom prst="rect">
            <a:avLst/>
          </a:prstGeom>
          <a:noFill/>
        </p:spPr>
        <p:txBody>
          <a:bodyPr wrap="none" rtlCol="0">
            <a:spAutoFit/>
          </a:bodyPr>
          <a:lstStyle/>
          <a:p>
            <a:r>
              <a:rPr lang="en-US" sz="2400" dirty="0">
                <a:solidFill>
                  <a:srgbClr val="C00000"/>
                </a:solidFill>
                <a:latin typeface="Calibri"/>
              </a:rPr>
              <a:t>4</a:t>
            </a:r>
            <a:r>
              <a:rPr lang="en-US" sz="2400" dirty="0" smtClean="0">
                <a:solidFill>
                  <a:srgbClr val="C00000"/>
                </a:solidFill>
                <a:latin typeface="Calibri"/>
              </a:rPr>
              <a:t>) Unwanted data movement</a:t>
            </a:r>
            <a:endParaRPr lang="en-US" sz="2400" dirty="0">
              <a:solidFill>
                <a:srgbClr val="C00000"/>
              </a:solidFill>
              <a:latin typeface="Calibri"/>
            </a:endParaRPr>
          </a:p>
        </p:txBody>
      </p:sp>
      <p:sp>
        <p:nvSpPr>
          <p:cNvPr id="37" name="Slide Number Placeholder 3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98</a:t>
            </a:fld>
            <a:endParaRPr lang="en-US">
              <a:solidFill>
                <a:prstClr val="black">
                  <a:tint val="75000"/>
                </a:prstClr>
              </a:solidFill>
              <a:latin typeface="Calibri"/>
            </a:endParaRPr>
          </a:p>
        </p:txBody>
      </p:sp>
    </p:spTree>
    <p:extLst>
      <p:ext uri="{BB962C8B-B14F-4D97-AF65-F5344CB8AC3E}">
        <p14:creationId xmlns:p14="http://schemas.microsoft.com/office/powerpoint/2010/main" val="2954182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grpId="1" nodeType="clickEffect">
                                  <p:stCondLst>
                                    <p:cond delay="0"/>
                                  </p:stCondLst>
                                  <p:childTnLst>
                                    <p:animMotion origin="layout" path="M 1.38889E-6 -2.59019E-6 L -0.55156 0.03169 " pathEditMode="relative" rAng="0" ptsTypes="AA">
                                      <p:cBhvr>
                                        <p:cTn id="19" dur="500" fill="hold"/>
                                        <p:tgtEl>
                                          <p:spTgt spid="18"/>
                                        </p:tgtEl>
                                        <p:attrNameLst>
                                          <p:attrName>ppt_x</p:attrName>
                                          <p:attrName>ppt_y</p:attrName>
                                        </p:attrNameLst>
                                      </p:cBhvr>
                                      <p:rCtr x="-27600" y="1600"/>
                                    </p:animMotion>
                                  </p:childTnLst>
                                </p:cTn>
                              </p:par>
                            </p:childTnLst>
                          </p:cTn>
                        </p:par>
                        <p:par>
                          <p:cTn id="20" fill="hold">
                            <p:stCondLst>
                              <p:cond delay="500"/>
                            </p:stCondLst>
                            <p:childTnLst>
                              <p:par>
                                <p:cTn id="21" presetID="1" presetClass="exit" presetSubtype="0" fill="hold" grpId="2" nodeType="after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path" presetSubtype="0" accel="50000" decel="50000" fill="hold" grpId="1" nodeType="clickEffect">
                                  <p:stCondLst>
                                    <p:cond delay="0"/>
                                  </p:stCondLst>
                                  <p:childTnLst>
                                    <p:animMotion origin="layout" path="M -2.22222E-6 1.18409E-6 L -0.54114 -0.0118 " pathEditMode="relative" rAng="0" ptsTypes="AA">
                                      <p:cBhvr>
                                        <p:cTn id="33" dur="500" fill="hold"/>
                                        <p:tgtEl>
                                          <p:spTgt spid="19"/>
                                        </p:tgtEl>
                                        <p:attrNameLst>
                                          <p:attrName>ppt_x</p:attrName>
                                          <p:attrName>ppt_y</p:attrName>
                                        </p:attrNameLst>
                                      </p:cBhvr>
                                      <p:rCtr x="-27100" y="-600"/>
                                    </p:animMotion>
                                  </p:childTnLst>
                                </p:cTn>
                              </p:par>
                            </p:childTnLst>
                          </p:cTn>
                        </p:par>
                        <p:par>
                          <p:cTn id="34" fill="hold">
                            <p:stCondLst>
                              <p:cond delay="500"/>
                            </p:stCondLst>
                            <p:childTnLst>
                              <p:par>
                                <p:cTn id="35" presetID="1" presetClass="exit" presetSubtype="0" fill="hold" grpId="2" nodeType="after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2"/>
                                        </p:tgtEl>
                                        <p:attrNameLst>
                                          <p:attrName>fillcolor</p:attrName>
                                        </p:attrNameLst>
                                      </p:cBhvr>
                                      <p:to>
                                        <a:schemeClr val="bg1"/>
                                      </p:to>
                                    </p:animClr>
                                    <p:set>
                                      <p:cBhvr>
                                        <p:cTn id="43" dur="500" fill="hold"/>
                                        <p:tgtEl>
                                          <p:spTgt spid="22"/>
                                        </p:tgtEl>
                                        <p:attrNameLst>
                                          <p:attrName>fill.type</p:attrName>
                                        </p:attrNameLst>
                                      </p:cBhvr>
                                      <p:to>
                                        <p:strVal val="solid"/>
                                      </p:to>
                                    </p:set>
                                    <p:set>
                                      <p:cBhvr>
                                        <p:cTn id="44" dur="500" fill="hold"/>
                                        <p:tgtEl>
                                          <p:spTgt spid="22"/>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ntr" presetSubtype="0"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8" grpId="1" animBg="1"/>
      <p:bldP spid="18" grpId="2" animBg="1"/>
      <p:bldP spid="19" grpId="0" animBg="1"/>
      <p:bldP spid="19" grpId="1" animBg="1"/>
      <p:bldP spid="19" grpId="2"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2" grpId="0"/>
      <p:bldP spid="34" grpId="0"/>
      <p:bldP spid="3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dirty="0" smtClean="0"/>
              <a:t>Future: </a:t>
            </a:r>
            <a:r>
              <a:rPr lang="en-US" dirty="0" err="1" smtClean="0"/>
              <a:t>RowClone</a:t>
            </a:r>
            <a:r>
              <a:rPr lang="en-US" dirty="0" smtClean="0"/>
              <a:t> (In-Memory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6" name="Rectangle 15"/>
          <p:cNvSpPr/>
          <p:nvPr/>
        </p:nvSpPr>
        <p:spPr bwMode="auto">
          <a:xfrm>
            <a:off x="7042246" y="296017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8" name="Rectangle 17"/>
          <p:cNvSpPr/>
          <p:nvPr/>
        </p:nvSpPr>
        <p:spPr bwMode="auto">
          <a:xfrm>
            <a:off x="7042246" y="295474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cxnSp>
        <p:nvCxnSpPr>
          <p:cNvPr id="19" name="Straight Arrow Connector 18"/>
          <p:cNvCxnSpPr>
            <a:stCxn id="18" idx="2"/>
            <a:endCxn id="17" idx="0"/>
          </p:cNvCxnSpPr>
          <p:nvPr/>
        </p:nvCxnSpPr>
        <p:spPr bwMode="auto">
          <a:xfrm rot="16200000" flipH="1">
            <a:off x="7488635" y="3429574"/>
            <a:ext cx="459485" cy="1135"/>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20" name="TextBox 19"/>
          <p:cNvSpPr txBox="1"/>
          <p:nvPr/>
        </p:nvSpPr>
        <p:spPr>
          <a:xfrm>
            <a:off x="4015945" y="1507524"/>
            <a:ext cx="2170787" cy="461665"/>
          </a:xfrm>
          <a:prstGeom prst="rect">
            <a:avLst/>
          </a:prstGeom>
          <a:noFill/>
        </p:spPr>
        <p:txBody>
          <a:bodyPr wrap="none" rtlCol="0">
            <a:spAutoFit/>
          </a:bodyPr>
          <a:lstStyle/>
          <a:p>
            <a:r>
              <a:rPr lang="en-US" sz="2400" dirty="0" smtClean="0">
                <a:solidFill>
                  <a:srgbClr val="003399"/>
                </a:solidFill>
                <a:latin typeface="Calibri"/>
              </a:rPr>
              <a:t>1) Low latency</a:t>
            </a:r>
            <a:endParaRPr lang="en-US" sz="2400" dirty="0">
              <a:solidFill>
                <a:srgbClr val="003399"/>
              </a:solidFill>
              <a:latin typeface="Calibri"/>
            </a:endParaRPr>
          </a:p>
        </p:txBody>
      </p:sp>
      <p:cxnSp>
        <p:nvCxnSpPr>
          <p:cNvPr id="21" name="Curved Connector 20"/>
          <p:cNvCxnSpPr>
            <a:stCxn id="20" idx="3"/>
            <a:endCxn id="18" idx="1"/>
          </p:cNvCxnSpPr>
          <p:nvPr/>
        </p:nvCxnSpPr>
        <p:spPr bwMode="auto">
          <a:xfrm>
            <a:off x="6186732" y="1738357"/>
            <a:ext cx="855514" cy="1339213"/>
          </a:xfrm>
          <a:prstGeom prst="curvedConnector3">
            <a:avLst>
              <a:gd name="adj1" fmla="val 50000"/>
            </a:avLst>
          </a:prstGeom>
          <a:solidFill>
            <a:schemeClr val="accent1"/>
          </a:solidFill>
          <a:ln w="28575" cap="flat" cmpd="sng" algn="ctr">
            <a:solidFill>
              <a:srgbClr val="003399"/>
            </a:solidFill>
            <a:prstDash val="solid"/>
            <a:round/>
            <a:headEnd type="none" w="med" len="med"/>
            <a:tailEnd type="stealth" w="lg" len="lg"/>
          </a:ln>
          <a:effectLst/>
        </p:spPr>
      </p:cxnSp>
      <p:sp>
        <p:nvSpPr>
          <p:cNvPr id="22" name="TextBox 21"/>
          <p:cNvSpPr txBox="1"/>
          <p:nvPr/>
        </p:nvSpPr>
        <p:spPr>
          <a:xfrm>
            <a:off x="2819400" y="5282524"/>
            <a:ext cx="3870961" cy="461665"/>
          </a:xfrm>
          <a:prstGeom prst="rect">
            <a:avLst/>
          </a:prstGeom>
          <a:noFill/>
        </p:spPr>
        <p:txBody>
          <a:bodyPr wrap="square" rtlCol="0">
            <a:spAutoFit/>
          </a:bodyPr>
          <a:lstStyle/>
          <a:p>
            <a:r>
              <a:rPr lang="en-US" sz="2400" dirty="0">
                <a:solidFill>
                  <a:srgbClr val="003399"/>
                </a:solidFill>
                <a:latin typeface="Calibri"/>
              </a:rPr>
              <a:t>2</a:t>
            </a:r>
            <a:r>
              <a:rPr lang="en-US" sz="2400" dirty="0" smtClean="0">
                <a:solidFill>
                  <a:srgbClr val="003399"/>
                </a:solidFill>
                <a:latin typeface="Calibri"/>
              </a:rPr>
              <a:t>) Low bandwidth utilization</a:t>
            </a:r>
            <a:endParaRPr lang="en-US" sz="2400" dirty="0">
              <a:solidFill>
                <a:srgbClr val="003399"/>
              </a:solidFill>
              <a:latin typeface="Calibri"/>
            </a:endParaRPr>
          </a:p>
        </p:txBody>
      </p:sp>
      <p:cxnSp>
        <p:nvCxnSpPr>
          <p:cNvPr id="23" name="Curved Connector 51"/>
          <p:cNvCxnSpPr>
            <a:stCxn id="22" idx="3"/>
            <a:endCxn id="15" idx="5"/>
          </p:cNvCxnSpPr>
          <p:nvPr/>
        </p:nvCxnSpPr>
        <p:spPr bwMode="auto">
          <a:xfrm flipH="1" flipV="1">
            <a:off x="6086902" y="3620065"/>
            <a:ext cx="603459" cy="1893292"/>
          </a:xfrm>
          <a:prstGeom prst="curvedConnector4">
            <a:avLst>
              <a:gd name="adj1" fmla="val -37882"/>
              <a:gd name="adj2" fmla="val 53123"/>
            </a:avLst>
          </a:prstGeom>
          <a:solidFill>
            <a:schemeClr val="accent1"/>
          </a:solidFill>
          <a:ln w="28575" cap="flat" cmpd="sng" algn="ctr">
            <a:solidFill>
              <a:srgbClr val="003399"/>
            </a:solidFill>
            <a:prstDash val="solid"/>
            <a:round/>
            <a:headEnd type="none" w="med" len="med"/>
            <a:tailEnd type="stealth" w="lg" len="lg"/>
          </a:ln>
          <a:effectLst/>
        </p:spPr>
      </p:cxnSp>
      <p:sp>
        <p:nvSpPr>
          <p:cNvPr id="24" name="TextBox 23"/>
          <p:cNvSpPr txBox="1"/>
          <p:nvPr/>
        </p:nvSpPr>
        <p:spPr>
          <a:xfrm>
            <a:off x="428359" y="1505479"/>
            <a:ext cx="3105673" cy="461665"/>
          </a:xfrm>
          <a:prstGeom prst="rect">
            <a:avLst/>
          </a:prstGeom>
          <a:noFill/>
        </p:spPr>
        <p:txBody>
          <a:bodyPr wrap="square" rtlCol="0">
            <a:spAutoFit/>
          </a:bodyPr>
          <a:lstStyle/>
          <a:p>
            <a:r>
              <a:rPr lang="en-US" sz="2400" dirty="0" smtClean="0">
                <a:solidFill>
                  <a:srgbClr val="003399"/>
                </a:solidFill>
                <a:latin typeface="Calibri"/>
              </a:rPr>
              <a:t>3) No cache pollution</a:t>
            </a:r>
            <a:endParaRPr lang="en-US" sz="2400" dirty="0">
              <a:solidFill>
                <a:srgbClr val="003399"/>
              </a:solidFill>
              <a:latin typeface="Calibri"/>
            </a:endParaRPr>
          </a:p>
        </p:txBody>
      </p:sp>
      <p:cxnSp>
        <p:nvCxnSpPr>
          <p:cNvPr id="25" name="Curved Connector 51"/>
          <p:cNvCxnSpPr>
            <a:stCxn id="24" idx="3"/>
            <a:endCxn id="13" idx="0"/>
          </p:cNvCxnSpPr>
          <p:nvPr/>
        </p:nvCxnSpPr>
        <p:spPr bwMode="auto">
          <a:xfrm flipH="1">
            <a:off x="2190466" y="1736312"/>
            <a:ext cx="1343566" cy="1450437"/>
          </a:xfrm>
          <a:prstGeom prst="curvedConnector4">
            <a:avLst>
              <a:gd name="adj1" fmla="val -17014"/>
              <a:gd name="adj2" fmla="val 57957"/>
            </a:avLst>
          </a:prstGeom>
          <a:solidFill>
            <a:schemeClr val="accent1"/>
          </a:solidFill>
          <a:ln w="28575" cap="flat" cmpd="sng" algn="ctr">
            <a:solidFill>
              <a:srgbClr val="003399"/>
            </a:solidFill>
            <a:prstDash val="solid"/>
            <a:round/>
            <a:headEnd type="none" w="med" len="med"/>
            <a:tailEnd type="stealth" w="lg" len="lg"/>
          </a:ln>
          <a:effectLst/>
        </p:spPr>
      </p:cxnSp>
      <p:sp>
        <p:nvSpPr>
          <p:cNvPr id="26" name="TextBox 25"/>
          <p:cNvSpPr txBox="1"/>
          <p:nvPr/>
        </p:nvSpPr>
        <p:spPr>
          <a:xfrm>
            <a:off x="2819400" y="5682064"/>
            <a:ext cx="4798552" cy="461665"/>
          </a:xfrm>
          <a:prstGeom prst="rect">
            <a:avLst/>
          </a:prstGeom>
          <a:noFill/>
        </p:spPr>
        <p:txBody>
          <a:bodyPr wrap="square" rtlCol="0">
            <a:spAutoFit/>
          </a:bodyPr>
          <a:lstStyle/>
          <a:p>
            <a:r>
              <a:rPr lang="en-US" sz="2400" dirty="0" smtClean="0">
                <a:solidFill>
                  <a:srgbClr val="003399"/>
                </a:solidFill>
                <a:latin typeface="Calibri"/>
              </a:rPr>
              <a:t>4) No unwanted data movement</a:t>
            </a:r>
            <a:endParaRPr lang="en-US" sz="2400" dirty="0">
              <a:solidFill>
                <a:srgbClr val="003399"/>
              </a:solidFill>
              <a:latin typeface="Calibri"/>
            </a:endParaRPr>
          </a:p>
        </p:txBody>
      </p:sp>
      <p:sp>
        <p:nvSpPr>
          <p:cNvPr id="28" name="Slide Number Placeholder 27"/>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99</a:t>
            </a:fld>
            <a:endParaRPr lang="en-US">
              <a:solidFill>
                <a:prstClr val="black">
                  <a:tint val="75000"/>
                </a:prstClr>
              </a:solidFill>
              <a:latin typeface="Calibri"/>
            </a:endParaRPr>
          </a:p>
        </p:txBody>
      </p:sp>
      <p:sp>
        <p:nvSpPr>
          <p:cNvPr id="27" name="Rectangle 26"/>
          <p:cNvSpPr/>
          <p:nvPr/>
        </p:nvSpPr>
        <p:spPr>
          <a:xfrm>
            <a:off x="107504" y="6208276"/>
            <a:ext cx="7848872" cy="677108"/>
          </a:xfrm>
          <a:prstGeom prst="rect">
            <a:avLst/>
          </a:prstGeom>
        </p:spPr>
        <p:txBody>
          <a:bodyPr wrap="square">
            <a:spAutoFit/>
          </a:bodyPr>
          <a:lstStyle/>
          <a:p>
            <a:r>
              <a:rPr lang="en-US" sz="1900" dirty="0" smtClean="0">
                <a:solidFill>
                  <a:srgbClr val="000000"/>
                </a:solidFill>
                <a:latin typeface="Tahoma" charset="0"/>
              </a:rPr>
              <a:t>Seshadri et </a:t>
            </a:r>
            <a:r>
              <a:rPr lang="en-US" sz="1900" dirty="0">
                <a:solidFill>
                  <a:srgbClr val="000000"/>
                </a:solidFill>
                <a:latin typeface="Tahoma" charset="0"/>
              </a:rPr>
              <a:t>al., </a:t>
            </a:r>
            <a:r>
              <a:rPr lang="en-US" sz="1900" dirty="0" smtClean="0">
                <a:solidFill>
                  <a:srgbClr val="000000"/>
                </a:solidFill>
                <a:latin typeface="Tahoma" charset="0"/>
              </a:rPr>
              <a:t>“</a:t>
            </a:r>
            <a:r>
              <a:rPr lang="en-US" altLang="ja-JP" sz="1900" dirty="0" err="1" smtClean="0">
                <a:solidFill>
                  <a:srgbClr val="0000FF"/>
                </a:solidFill>
                <a:latin typeface="Tahoma" charset="0"/>
                <a:ea typeface="ＭＳ Ｐゴシック"/>
              </a:rPr>
              <a:t>RowClone</a:t>
            </a:r>
            <a:r>
              <a:rPr lang="en-US" altLang="ja-JP" sz="1900" dirty="0">
                <a:solidFill>
                  <a:srgbClr val="0000FF"/>
                </a:solidFill>
                <a:latin typeface="Tahoma" charset="0"/>
                <a:ea typeface="ＭＳ Ｐゴシック"/>
              </a:rPr>
              <a:t>: Fast and Efficient In-DRAM Copy and Initialization of Bulk Data</a:t>
            </a:r>
            <a:r>
              <a:rPr lang="en-US" altLang="ja-JP" sz="1900" dirty="0" smtClean="0">
                <a:solidFill>
                  <a:srgbClr val="000000"/>
                </a:solidFill>
                <a:latin typeface="Tahoma" charset="0"/>
                <a:ea typeface="ＭＳ Ｐゴシック"/>
              </a:rPr>
              <a:t>,</a:t>
            </a:r>
            <a:r>
              <a:rPr lang="en-US" sz="1900" dirty="0">
                <a:solidFill>
                  <a:srgbClr val="000000"/>
                </a:solidFill>
                <a:latin typeface="Tahoma" charset="0"/>
              </a:rPr>
              <a:t>”</a:t>
            </a:r>
            <a:r>
              <a:rPr lang="en-US" altLang="ja-JP" sz="1900" dirty="0">
                <a:solidFill>
                  <a:srgbClr val="000000"/>
                </a:solidFill>
                <a:latin typeface="Tahoma" charset="0"/>
                <a:ea typeface="ＭＳ Ｐゴシック"/>
              </a:rPr>
              <a:t> </a:t>
            </a:r>
            <a:r>
              <a:rPr lang="en-US" altLang="ja-JP" sz="1900" dirty="0" smtClean="0">
                <a:solidFill>
                  <a:srgbClr val="000000"/>
                </a:solidFill>
                <a:latin typeface="Tahoma" charset="0"/>
                <a:ea typeface="ＭＳ Ｐゴシック"/>
              </a:rPr>
              <a:t>CMU Tech Report 2013.</a:t>
            </a:r>
            <a:endParaRPr lang="en-US" sz="1900" dirty="0">
              <a:solidFill>
                <a:srgbClr val="000000"/>
              </a:solidFill>
              <a:latin typeface="Tahoma"/>
            </a:endParaRPr>
          </a:p>
        </p:txBody>
      </p:sp>
    </p:spTree>
    <p:extLst>
      <p:ext uri="{BB962C8B-B14F-4D97-AF65-F5344CB8AC3E}">
        <p14:creationId xmlns:p14="http://schemas.microsoft.com/office/powerpoint/2010/main" val="2173369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2.96296E-6 L -3.61111E-6 0.10277 " pathEditMode="relative" rAng="0" ptsTypes="AA">
                                      <p:cBhvr>
                                        <p:cTn id="6" dur="500" fill="hold"/>
                                        <p:tgtEl>
                                          <p:spTgt spid="18"/>
                                        </p:tgtEl>
                                        <p:attrNameLst>
                                          <p:attrName>ppt_x</p:attrName>
                                          <p:attrName>ppt_y</p:attrName>
                                        </p:attrNameLst>
                                      </p:cBhvr>
                                      <p:rCtr x="0" y="51"/>
                                    </p:animMotion>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18"/>
                                        </p:tgtEl>
                                        <p:attrNameLst>
                                          <p:attrName>style.visibility</p:attrName>
                                        </p:attrNameLst>
                                      </p:cBhvr>
                                      <p:to>
                                        <p:strVal val="hidden"/>
                                      </p:to>
                                    </p:set>
                                  </p:childTnLst>
                                </p:cTn>
                              </p:par>
                              <p:par>
                                <p:cTn id="10" presetID="1" presetClass="emph" presetSubtype="2" fill="hold" nodeType="withEffect">
                                  <p:stCondLst>
                                    <p:cond delay="0"/>
                                  </p:stCondLst>
                                  <p:childTnLst>
                                    <p:animClr clrSpc="rgb" dir="cw">
                                      <p:cBhvr>
                                        <p:cTn id="11" dur="500" fill="hold"/>
                                        <p:tgtEl>
                                          <p:spTgt spid="17"/>
                                        </p:tgtEl>
                                        <p:attrNameLst>
                                          <p:attrName>fillcolor</p:attrName>
                                        </p:attrNameLst>
                                      </p:cBhvr>
                                      <p:to>
                                        <a:schemeClr val="bg1"/>
                                      </p:to>
                                    </p:animClr>
                                    <p:set>
                                      <p:cBhvr>
                                        <p:cTn id="12" dur="500" fill="hold"/>
                                        <p:tgtEl>
                                          <p:spTgt spid="17"/>
                                        </p:tgtEl>
                                        <p:attrNameLst>
                                          <p:attrName>fill.type</p:attrName>
                                        </p:attrNameLst>
                                      </p:cBhvr>
                                      <p:to>
                                        <p:strVal val="solid"/>
                                      </p:to>
                                    </p:set>
                                    <p:set>
                                      <p:cBhvr>
                                        <p:cTn id="13" dur="500" fill="hold"/>
                                        <p:tgtEl>
                                          <p:spTgt spid="17"/>
                                        </p:tgtEl>
                                        <p:attrNameLst>
                                          <p:attrName>fill.on</p:attrName>
                                        </p:attrNameLst>
                                      </p:cBhvr>
                                      <p:to>
                                        <p:strVal val="true"/>
                                      </p:to>
                                    </p:se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0" grpId="0"/>
      <p:bldP spid="22" grpId="0"/>
      <p:bldP spid="24" grpId="0"/>
      <p:bldP spid="26" grpId="0"/>
    </p:bldLst>
  </p:timing>
</p:sld>
</file>

<file path=ppt/theme/_rels/theme39.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a:majorFont>
        <a:latin typeface="Myriad Pro Bold Cond"/>
        <a:ea typeface="ヒラギノ角ゴ ProN W6"/>
        <a:cs typeface="ヒラギノ角ゴ ProN W6"/>
      </a:majorFont>
      <a:minorFont>
        <a:latin typeface="Myriad Pro Bold Con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9.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2.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48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2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49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1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40484</TotalTime>
  <Words>15946</Words>
  <Application>Microsoft Macintosh PowerPoint</Application>
  <PresentationFormat>On-screen Show (4:3)</PresentationFormat>
  <Paragraphs>2748</Paragraphs>
  <Slides>206</Slides>
  <Notes>73</Notes>
  <HiddenSlides>0</HiddenSlides>
  <MMClips>0</MMClips>
  <ScaleCrop>false</ScaleCrop>
  <HeadingPairs>
    <vt:vector size="4" baseType="variant">
      <vt:variant>
        <vt:lpstr>Theme</vt:lpstr>
      </vt:variant>
      <vt:variant>
        <vt:i4>57</vt:i4>
      </vt:variant>
      <vt:variant>
        <vt:lpstr>Slide Titles</vt:lpstr>
      </vt:variant>
      <vt:variant>
        <vt:i4>206</vt:i4>
      </vt:variant>
    </vt:vector>
  </HeadingPairs>
  <TitlesOfParts>
    <vt:vector size="263" baseType="lpstr">
      <vt:lpstr>Edge</vt:lpstr>
      <vt:lpstr>1_Edge</vt:lpstr>
      <vt:lpstr>2_Edge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16_Edge</vt:lpstr>
      <vt:lpstr>17_Edge</vt:lpstr>
      <vt:lpstr>13_Edge</vt:lpstr>
      <vt:lpstr>18_Edge</vt:lpstr>
      <vt:lpstr>3_Office Theme</vt:lpstr>
      <vt:lpstr>19_Edge</vt:lpstr>
      <vt:lpstr>20_Edge</vt:lpstr>
      <vt:lpstr>22_Edge</vt:lpstr>
      <vt:lpstr>23_Edge</vt:lpstr>
      <vt:lpstr>25_Edge</vt:lpstr>
      <vt:lpstr>Office Theme</vt:lpstr>
      <vt:lpstr>21_Edge</vt:lpstr>
      <vt:lpstr>24_Edge</vt:lpstr>
      <vt:lpstr>26_Edge</vt:lpstr>
      <vt:lpstr>27_Edge</vt:lpstr>
      <vt:lpstr>28_Edge</vt:lpstr>
      <vt:lpstr>5_Office Theme</vt:lpstr>
      <vt:lpstr>1_Office Theme</vt:lpstr>
      <vt:lpstr>29_Edge</vt:lpstr>
      <vt:lpstr>30_Edge</vt:lpstr>
      <vt:lpstr>31_Edge</vt:lpstr>
      <vt:lpstr>32_Edge</vt:lpstr>
      <vt:lpstr>Title &amp; Bullets</vt:lpstr>
      <vt:lpstr>4_Office Theme</vt:lpstr>
      <vt:lpstr>33_Edge</vt:lpstr>
      <vt:lpstr>35_Edge</vt:lpstr>
      <vt:lpstr>34_Edge</vt:lpstr>
      <vt:lpstr>8_Office Theme</vt:lpstr>
      <vt:lpstr>9_Office Theme</vt:lpstr>
      <vt:lpstr>10_Office Theme</vt:lpstr>
      <vt:lpstr>11_Office Theme</vt:lpstr>
      <vt:lpstr>12_Office Theme</vt:lpstr>
      <vt:lpstr>36_Edge</vt:lpstr>
      <vt:lpstr>37_Edge</vt:lpstr>
      <vt:lpstr>6_Office Theme</vt:lpstr>
      <vt:lpstr>38_Edge</vt:lpstr>
      <vt:lpstr>48_Edge</vt:lpstr>
      <vt:lpstr>52_Edge</vt:lpstr>
      <vt:lpstr>49_Edge</vt:lpstr>
      <vt:lpstr>50_Edge</vt:lpstr>
      <vt:lpstr>51_Edge</vt:lpstr>
      <vt:lpstr>A Fresh Look at DRAM Architecture:  New Techniques to Improve DRAM Latency, Parallelism, and Energy Efficiency</vt:lpstr>
      <vt:lpstr>Video Lectures on Same Topics</vt:lpstr>
      <vt:lpstr>The Main Memory System</vt:lpstr>
      <vt:lpstr>Memory System: A Shared Resource View</vt:lpstr>
      <vt:lpstr>State of the Main Memory System</vt:lpstr>
      <vt:lpstr>Agenda</vt:lpstr>
      <vt:lpstr>Major Trends Affecting Main Memory (I)</vt:lpstr>
      <vt:lpstr>Major Trends Affecting Main Memory (II)</vt:lpstr>
      <vt:lpstr>Major Trends Affecting Main Memory (III)</vt:lpstr>
      <vt:lpstr>Major Trends Affecting Main Memory (IV)</vt:lpstr>
      <vt:lpstr>The DRAM Scaling Problem</vt:lpstr>
      <vt:lpstr>Solutions to the DRAM Scaling Problem</vt:lpstr>
      <vt:lpstr>Solution 1: Tolerate DRAM</vt:lpstr>
      <vt:lpstr>Solution 2: Emerging Memory Technologies</vt:lpstr>
      <vt:lpstr>Hybrid Memory Systems</vt:lpstr>
      <vt:lpstr>Agenda</vt:lpstr>
      <vt:lpstr>DRAM Refresh</vt:lpstr>
      <vt:lpstr>Refresh Today: Auto Refresh</vt:lpstr>
      <vt:lpstr>Refresh Overhead: Performance</vt:lpstr>
      <vt:lpstr>Refresh Overhead: Energy</vt:lpstr>
      <vt:lpstr>Problem with Conventional Refresh</vt:lpstr>
      <vt:lpstr>Retention Time of DRAM Rows</vt:lpstr>
      <vt:lpstr>Reducing DRAM Refresh Operations</vt:lpstr>
      <vt:lpstr>RAIDR: Mechanism</vt:lpstr>
      <vt:lpstr>1. Profiling</vt:lpstr>
      <vt:lpstr>2. Binning</vt:lpstr>
      <vt:lpstr>Bloom Filter Operation Example</vt:lpstr>
      <vt:lpstr>Bloom Filter Operation Example</vt:lpstr>
      <vt:lpstr>Bloom Filter Operation Example</vt:lpstr>
      <vt:lpstr>Bloom Filter Operation Example</vt:lpstr>
      <vt:lpstr>Benefits of Bloom Filters as Bins</vt:lpstr>
      <vt:lpstr>3. Refreshing (RAIDR Refresh Controller)</vt:lpstr>
      <vt:lpstr>3. Refreshing (RAIDR Refresh Controller)</vt:lpstr>
      <vt:lpstr>Tolerating Temperature Changes</vt:lpstr>
      <vt:lpstr>RAIDR: Baseline Design</vt:lpstr>
      <vt:lpstr>RAIDR in Memory Controller: Option 1</vt:lpstr>
      <vt:lpstr>RAIDR in DRAM Chip: Option 2</vt:lpstr>
      <vt:lpstr>RAIDR Results</vt:lpstr>
      <vt:lpstr>RAIDR Refresh Reduction</vt:lpstr>
      <vt:lpstr>RAIDR: Performance</vt:lpstr>
      <vt:lpstr>RAIDR: DRAM Energy Efficiency</vt:lpstr>
      <vt:lpstr>DRAM Device Capacity Scaling: Performance</vt:lpstr>
      <vt:lpstr>DRAM Device Capacity Scaling: Energy</vt:lpstr>
      <vt:lpstr>Agenda</vt:lpstr>
      <vt:lpstr>PowerPoint Presentation</vt:lpstr>
      <vt:lpstr>   What Causes the Long Latency?</vt:lpstr>
      <vt:lpstr>   What Causes the Long Latency?</vt:lpstr>
      <vt:lpstr>   Why is the Subarray So Slow?</vt:lpstr>
      <vt:lpstr>   Trade-Off: Area (Die Size) vs. Latency</vt:lpstr>
      <vt:lpstr>   Trade-Off: Area (Die Size) vs. Latency</vt:lpstr>
      <vt:lpstr>   Approximating the Best of Both Worlds</vt:lpstr>
      <vt:lpstr>   Approximating the Best of Both Worlds</vt:lpstr>
      <vt:lpstr>   Tiered-Latency DRAM</vt:lpstr>
      <vt:lpstr>   Near Segment Access</vt:lpstr>
      <vt:lpstr>   Far Segment Access</vt:lpstr>
      <vt:lpstr>   Latency, Power, and Area Evaluation</vt:lpstr>
      <vt:lpstr> Commodity DRAM vs. TL-DRAM </vt:lpstr>
      <vt:lpstr>   Latency vs. Near Segment Length</vt:lpstr>
      <vt:lpstr>   Latency vs. Near Segment Length</vt:lpstr>
      <vt:lpstr>   Trade-Off: Area (Die-Area) vs. Latency</vt:lpstr>
      <vt:lpstr>   Leveraging Tiered-Latency DRAM</vt:lpstr>
      <vt:lpstr>   Near Segment as Hardware-Managed Cache</vt:lpstr>
      <vt:lpstr>   Inter-Segment Migration</vt:lpstr>
      <vt:lpstr>   Inter-Segment Migration</vt:lpstr>
      <vt:lpstr>   Inter-Segment Migration</vt:lpstr>
      <vt:lpstr>   Near Segment as Hardware-Managed Cache</vt:lpstr>
      <vt:lpstr>   Evaluation Methodology</vt:lpstr>
      <vt:lpstr>  Configurations</vt:lpstr>
      <vt:lpstr>   Performance &amp; Power Consumption  </vt:lpstr>
      <vt:lpstr> Single-Core: Varying Near Segment Length</vt:lpstr>
      <vt:lpstr>   Other Mechanisms &amp; Results</vt:lpstr>
      <vt:lpstr>   Summary of TL-DRAM</vt:lpstr>
      <vt:lpstr>Agenda</vt:lpstr>
      <vt:lpstr>The Memory Bank Conflict Problem</vt:lpstr>
      <vt:lpstr>The Problem with Memory Bank Conflicts</vt:lpstr>
      <vt:lpstr>Goal</vt:lpstr>
      <vt:lpstr>Key Observation #1</vt:lpstr>
      <vt:lpstr>Key Observation #2</vt:lpstr>
      <vt:lpstr>Key Idea: Reduce Sharing of Globals</vt:lpstr>
      <vt:lpstr>Overview of Our Mechanism</vt:lpstr>
      <vt:lpstr>Challenges: Global Structures</vt:lpstr>
      <vt:lpstr>Challenge #1. Global Address Latch</vt:lpstr>
      <vt:lpstr>Solution #1. Subarray Address Latch</vt:lpstr>
      <vt:lpstr>Challenges: Global Structures</vt:lpstr>
      <vt:lpstr>Challenge #2. Global Bitlines</vt:lpstr>
      <vt:lpstr>Solution #2. Designated-Bit Latch</vt:lpstr>
      <vt:lpstr>Challenges: Global Structures</vt:lpstr>
      <vt:lpstr>MASA: Advantages</vt:lpstr>
      <vt:lpstr>MASA: Overhead</vt:lpstr>
      <vt:lpstr>Cheaper Mechanisms</vt:lpstr>
      <vt:lpstr>System Configuration</vt:lpstr>
      <vt:lpstr>SALP: Single-core Results</vt:lpstr>
      <vt:lpstr>SALP: Single-Core Results</vt:lpstr>
      <vt:lpstr>Subarray-Level Parallelism: Results</vt:lpstr>
      <vt:lpstr>Agenda</vt:lpstr>
      <vt:lpstr>Sampling of Ongoing Research</vt:lpstr>
      <vt:lpstr>RowClone: Fast Bulk Data  Copy and Initialization</vt:lpstr>
      <vt:lpstr>Today’s Memory: Bulk Data Copy</vt:lpstr>
      <vt:lpstr>Future: RowClone (In-Memory Copy)</vt:lpstr>
      <vt:lpstr>DRAM operation (load one byte)</vt:lpstr>
      <vt:lpstr>RowClone: in-DRAM Row Copy (and Initialization)</vt:lpstr>
      <vt:lpstr>Our Approach: Key Idea</vt:lpstr>
      <vt:lpstr>DRAM Subarray Microarchitecture</vt:lpstr>
      <vt:lpstr>DRAM Operation</vt:lpstr>
      <vt:lpstr>RowClone: Intra-subarray Copy</vt:lpstr>
      <vt:lpstr>RowClone: Inter-bank Copy</vt:lpstr>
      <vt:lpstr>RowClone: Inter-subarray Copy</vt:lpstr>
      <vt:lpstr>Fast Row Initialization</vt:lpstr>
      <vt:lpstr>RowClone: Latency and Energy Savings</vt:lpstr>
      <vt:lpstr>Agenda</vt:lpstr>
      <vt:lpstr>Summary</vt:lpstr>
      <vt:lpstr>Thank you.</vt:lpstr>
      <vt:lpstr>A Fresh Look at DRAM Architecture:  New Techniques to Improve DRAM Latency, Parallelism, and Energy Efficiency</vt:lpstr>
      <vt:lpstr>Additional Material</vt:lpstr>
      <vt:lpstr>An Experimental Study of  Data Retention Behavior  in Modern DRAM Devices   Implications for Retention Time Profiling Mechanisms</vt:lpstr>
      <vt:lpstr>Summary (I)</vt:lpstr>
      <vt:lpstr>Summary (II)</vt:lpstr>
      <vt:lpstr>Talk Agenda</vt:lpstr>
      <vt:lpstr>A DRAM Cell</vt:lpstr>
      <vt:lpstr>DRAM Refresh</vt:lpstr>
      <vt:lpstr>Refresh Overhead: Performance</vt:lpstr>
      <vt:lpstr>Refresh Overhead: Energy</vt:lpstr>
      <vt:lpstr>Previous Work on Reducing Refreshes</vt:lpstr>
      <vt:lpstr>An Example: RAIDR [Liu+, ISCA 2012]</vt:lpstr>
      <vt:lpstr>Motivation</vt:lpstr>
      <vt:lpstr>Talk Agenda</vt:lpstr>
      <vt:lpstr>Two Challenges to Retention Time Profiling</vt:lpstr>
      <vt:lpstr>Two Challenges to Retention Time Profiling</vt:lpstr>
      <vt:lpstr>Data Pattern Dependence</vt:lpstr>
      <vt:lpstr>Two Challenges to Retention Time Profiling</vt:lpstr>
      <vt:lpstr>Our Goal</vt:lpstr>
      <vt:lpstr>Talk Agenda</vt:lpstr>
      <vt:lpstr>DRAM Testing Platform and Method</vt:lpstr>
      <vt:lpstr>Experiment Design</vt:lpstr>
      <vt:lpstr>Experiment Structure</vt:lpstr>
      <vt:lpstr>Experiment Parameters</vt:lpstr>
      <vt:lpstr>Tested Data Patterns</vt:lpstr>
      <vt:lpstr>Talk Agenda</vt:lpstr>
      <vt:lpstr>Temperature Stability</vt:lpstr>
      <vt:lpstr>Dependence of Retention Time on Temperature</vt:lpstr>
      <vt:lpstr>Dependence of Retention Time on Temperature</vt:lpstr>
      <vt:lpstr>Retention Time Distribution</vt:lpstr>
      <vt:lpstr>Talk Agenda</vt:lpstr>
      <vt:lpstr>Some Terminology</vt:lpstr>
      <vt:lpstr>Recall the Tested Data Patterns</vt:lpstr>
      <vt:lpstr>Retention Failure Coverage of Data Patterns</vt:lpstr>
      <vt:lpstr>Retention Failure Coverage of Data Patterns</vt:lpstr>
      <vt:lpstr>Retention Failure Coverage of Data Patterns</vt:lpstr>
      <vt:lpstr>Data Pattern Dependence: Observations (I)</vt:lpstr>
      <vt:lpstr>Data Pattern Dependence: Observations (II)</vt:lpstr>
      <vt:lpstr>Effect of Technology Scaling on DPD </vt:lpstr>
      <vt:lpstr>DPD: Implications on Profiling Mechanisms</vt:lpstr>
      <vt:lpstr>DPD: Suggestions (for Future Work)</vt:lpstr>
      <vt:lpstr>Talk Agenda</vt:lpstr>
      <vt:lpstr>Variable Retention Time</vt:lpstr>
      <vt:lpstr>An Example VRT Cell</vt:lpstr>
      <vt:lpstr>VRT: Questions and Methodology</vt:lpstr>
      <vt:lpstr>Variable Retention Time</vt:lpstr>
      <vt:lpstr>Variable Retention Time</vt:lpstr>
      <vt:lpstr>Variable Retention Time</vt:lpstr>
      <vt:lpstr>VRT: Observations So Far</vt:lpstr>
      <vt:lpstr>Time Between Retention Time State Changes</vt:lpstr>
      <vt:lpstr>Time Spent in High Retention Time State</vt:lpstr>
      <vt:lpstr>Time Spent in High Retention Time State</vt:lpstr>
      <vt:lpstr>Time Spent in High Retention Time State</vt:lpstr>
      <vt:lpstr>VRT: Implications on Profiling Mechanisms</vt:lpstr>
      <vt:lpstr>Talk Agenda</vt:lpstr>
      <vt:lpstr>Summary and Conclusions</vt:lpstr>
      <vt:lpstr>An Experimental Study of  Data Retention Behavior  in Modern DRAM Devices   Implications for Retention Time Profiling Mechanisms</vt:lpstr>
      <vt:lpstr>Enabling Emerging Memory Technologies</vt:lpstr>
      <vt:lpstr>Aside: Scaling Flash Memory [Cai+, ICCD’12]</vt:lpstr>
      <vt:lpstr>Solution 2: Emerging Memory Technologies</vt:lpstr>
      <vt:lpstr>Phase Change Memory: Pros and Cons</vt:lpstr>
      <vt:lpstr>PCM-based Main Memory (I)</vt:lpstr>
      <vt:lpstr>PCM-based Main Memory (II)</vt:lpstr>
      <vt:lpstr>PCM-Based Memory Systems: Research Challenges </vt:lpstr>
      <vt:lpstr>An Initial Study: Replace DRAM with PCM</vt:lpstr>
      <vt:lpstr>Results: Naïve Replacement of DRAM with PCM</vt:lpstr>
      <vt:lpstr>Architecting PCM to Mitigate Shortcomings</vt:lpstr>
      <vt:lpstr>Results: Architected PCM as Main Memory </vt:lpstr>
      <vt:lpstr>Hybrid Memory Systems</vt:lpstr>
      <vt:lpstr>One Option: DRAM as a Cache for PCM</vt:lpstr>
      <vt:lpstr>DRAM vs. PCM: An Observation</vt:lpstr>
      <vt:lpstr>Row-Locality-Aware Data Placement</vt:lpstr>
      <vt:lpstr>Row-Locality-Aware Data Placement: Mechanism</vt:lpstr>
      <vt:lpstr>Implementation: “Statistics Store”</vt:lpstr>
      <vt:lpstr>Evaluation Methodology</vt:lpstr>
      <vt:lpstr>Comparison Points</vt:lpstr>
      <vt:lpstr>System Performance</vt:lpstr>
      <vt:lpstr>Average Memory Latency</vt:lpstr>
      <vt:lpstr>Memory Energy Efficiency</vt:lpstr>
      <vt:lpstr>Thread Fairness</vt:lpstr>
      <vt:lpstr>Compared to All-PCM/DRAM</vt:lpstr>
      <vt:lpstr>The Problem with Large DRAM Caches</vt:lpstr>
      <vt:lpstr>Idea 1: Tags in Memory</vt:lpstr>
      <vt:lpstr>Idea 2: Cache Tags in SRAM</vt:lpstr>
      <vt:lpstr>Idea 3: Dynamic Data Transfer Granularity</vt:lpstr>
      <vt:lpstr>TIMBER Tag Management</vt:lpstr>
      <vt:lpstr>TIMBER Tag Management Example (I)</vt:lpstr>
      <vt:lpstr>TIMBER Tag Management Example (II)</vt:lpstr>
      <vt:lpstr>Methodology</vt:lpstr>
      <vt:lpstr>PowerPoint Presentation</vt:lpstr>
      <vt:lpstr>PowerPoint Presentation</vt:lpstr>
      <vt:lpstr>Hybrid Main Memory: Research Topics</vt:lpstr>
      <vt:lpstr>Security Challenges of Emerging Technologies</vt:lpstr>
      <vt:lpstr>Securing Emerging Memory Technologies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1604</cp:revision>
  <cp:lastPrinted>2010-05-26T16:43:32Z</cp:lastPrinted>
  <dcterms:created xsi:type="dcterms:W3CDTF">2010-10-08T20:41:54Z</dcterms:created>
  <dcterms:modified xsi:type="dcterms:W3CDTF">2013-07-05T10:24:07Z</dcterms:modified>
</cp:coreProperties>
</file>