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  <p:sldMasterId id="2147488330" r:id="rId2"/>
    <p:sldMasterId id="2147488332" r:id="rId3"/>
  </p:sldMasterIdLst>
  <p:notesMasterIdLst>
    <p:notesMasterId r:id="rId125"/>
  </p:notesMasterIdLst>
  <p:handoutMasterIdLst>
    <p:handoutMasterId r:id="rId126"/>
  </p:handoutMasterIdLst>
  <p:sldIdLst>
    <p:sldId id="5072" r:id="rId4"/>
    <p:sldId id="2890" r:id="rId5"/>
    <p:sldId id="5075" r:id="rId6"/>
    <p:sldId id="5076" r:id="rId7"/>
    <p:sldId id="5077" r:id="rId8"/>
    <p:sldId id="5078" r:id="rId9"/>
    <p:sldId id="5079" r:id="rId10"/>
    <p:sldId id="5080" r:id="rId11"/>
    <p:sldId id="5081" r:id="rId12"/>
    <p:sldId id="5586" r:id="rId13"/>
    <p:sldId id="5083" r:id="rId14"/>
    <p:sldId id="5584" r:id="rId15"/>
    <p:sldId id="5084" r:id="rId16"/>
    <p:sldId id="5086" r:id="rId17"/>
    <p:sldId id="5087" r:id="rId18"/>
    <p:sldId id="5088" r:id="rId19"/>
    <p:sldId id="5090" r:id="rId20"/>
    <p:sldId id="5091" r:id="rId21"/>
    <p:sldId id="5096" r:id="rId22"/>
    <p:sldId id="5097" r:id="rId23"/>
    <p:sldId id="5098" r:id="rId24"/>
    <p:sldId id="5099" r:id="rId25"/>
    <p:sldId id="5100" r:id="rId26"/>
    <p:sldId id="5101" r:id="rId27"/>
    <p:sldId id="5103" r:id="rId28"/>
    <p:sldId id="5104" r:id="rId29"/>
    <p:sldId id="5105" r:id="rId30"/>
    <p:sldId id="5106" r:id="rId31"/>
    <p:sldId id="5107" r:id="rId32"/>
    <p:sldId id="5110" r:id="rId33"/>
    <p:sldId id="5115" r:id="rId34"/>
    <p:sldId id="5116" r:id="rId35"/>
    <p:sldId id="5117" r:id="rId36"/>
    <p:sldId id="5118" r:id="rId37"/>
    <p:sldId id="5119" r:id="rId38"/>
    <p:sldId id="5121" r:id="rId39"/>
    <p:sldId id="5122" r:id="rId40"/>
    <p:sldId id="5123" r:id="rId41"/>
    <p:sldId id="5127" r:id="rId42"/>
    <p:sldId id="5128" r:id="rId43"/>
    <p:sldId id="5129" r:id="rId44"/>
    <p:sldId id="5130" r:id="rId45"/>
    <p:sldId id="5132" r:id="rId46"/>
    <p:sldId id="5133" r:id="rId47"/>
    <p:sldId id="5135" r:id="rId48"/>
    <p:sldId id="5136" r:id="rId49"/>
    <p:sldId id="5137" r:id="rId50"/>
    <p:sldId id="5138" r:id="rId51"/>
    <p:sldId id="5139" r:id="rId52"/>
    <p:sldId id="5140" r:id="rId53"/>
    <p:sldId id="5146" r:id="rId54"/>
    <p:sldId id="5148" r:id="rId55"/>
    <p:sldId id="5150" r:id="rId56"/>
    <p:sldId id="5151" r:id="rId57"/>
    <p:sldId id="5152" r:id="rId58"/>
    <p:sldId id="5153" r:id="rId59"/>
    <p:sldId id="5155" r:id="rId60"/>
    <p:sldId id="5156" r:id="rId61"/>
    <p:sldId id="5157" r:id="rId62"/>
    <p:sldId id="5159" r:id="rId63"/>
    <p:sldId id="5160" r:id="rId64"/>
    <p:sldId id="5162" r:id="rId65"/>
    <p:sldId id="5163" r:id="rId66"/>
    <p:sldId id="5582" r:id="rId67"/>
    <p:sldId id="5167" r:id="rId68"/>
    <p:sldId id="5168" r:id="rId69"/>
    <p:sldId id="5169" r:id="rId70"/>
    <p:sldId id="3746" r:id="rId71"/>
    <p:sldId id="5171" r:id="rId72"/>
    <p:sldId id="5172" r:id="rId73"/>
    <p:sldId id="5173" r:id="rId74"/>
    <p:sldId id="5174" r:id="rId75"/>
    <p:sldId id="5175" r:id="rId76"/>
    <p:sldId id="5176" r:id="rId77"/>
    <p:sldId id="5177" r:id="rId78"/>
    <p:sldId id="5180" r:id="rId79"/>
    <p:sldId id="5181" r:id="rId80"/>
    <p:sldId id="5183" r:id="rId81"/>
    <p:sldId id="5184" r:id="rId82"/>
    <p:sldId id="5186" r:id="rId83"/>
    <p:sldId id="5190" r:id="rId84"/>
    <p:sldId id="5191" r:id="rId85"/>
    <p:sldId id="5192" r:id="rId86"/>
    <p:sldId id="5193" r:id="rId87"/>
    <p:sldId id="5194" r:id="rId88"/>
    <p:sldId id="5195" r:id="rId89"/>
    <p:sldId id="5196" r:id="rId90"/>
    <p:sldId id="5203" r:id="rId91"/>
    <p:sldId id="5204" r:id="rId92"/>
    <p:sldId id="5205" r:id="rId93"/>
    <p:sldId id="5206" r:id="rId94"/>
    <p:sldId id="5207" r:id="rId95"/>
    <p:sldId id="5223" r:id="rId96"/>
    <p:sldId id="5210" r:id="rId97"/>
    <p:sldId id="5211" r:id="rId98"/>
    <p:sldId id="5212" r:id="rId99"/>
    <p:sldId id="5213" r:id="rId100"/>
    <p:sldId id="5215" r:id="rId101"/>
    <p:sldId id="5216" r:id="rId102"/>
    <p:sldId id="5217" r:id="rId103"/>
    <p:sldId id="5220" r:id="rId104"/>
    <p:sldId id="5221" r:id="rId105"/>
    <p:sldId id="5224" r:id="rId106"/>
    <p:sldId id="5225" r:id="rId107"/>
    <p:sldId id="5227" r:id="rId108"/>
    <p:sldId id="5229" r:id="rId109"/>
    <p:sldId id="5230" r:id="rId110"/>
    <p:sldId id="5234" r:id="rId111"/>
    <p:sldId id="5236" r:id="rId112"/>
    <p:sldId id="5237" r:id="rId113"/>
    <p:sldId id="5238" r:id="rId114"/>
    <p:sldId id="5242" r:id="rId115"/>
    <p:sldId id="5245" r:id="rId116"/>
    <p:sldId id="5246" r:id="rId117"/>
    <p:sldId id="5248" r:id="rId118"/>
    <p:sldId id="5291" r:id="rId119"/>
    <p:sldId id="5292" r:id="rId120"/>
    <p:sldId id="5293" r:id="rId121"/>
    <p:sldId id="5294" r:id="rId122"/>
    <p:sldId id="5295" r:id="rId123"/>
    <p:sldId id="5587" r:id="rId1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A5712"/>
    <a:srgbClr val="0432FF"/>
    <a:srgbClr val="FF00C4"/>
    <a:srgbClr val="948A54"/>
    <a:srgbClr val="2A55D6"/>
    <a:srgbClr val="8C0000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94" autoAdjust="0"/>
    <p:restoredTop sz="99433" autoAdjust="0"/>
  </p:normalViewPr>
  <p:slideViewPr>
    <p:cSldViewPr>
      <p:cViewPr varScale="1">
        <p:scale>
          <a:sx n="87" d="100"/>
          <a:sy n="87" d="100"/>
        </p:scale>
        <p:origin x="216" y="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1051561" cy="1051561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tableStyles" Target="tableStyle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cha\projects\writeups\thesis\slides\latency_trend_talk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/vboxsrv\shared\samsung%20page%20copy\PageCopy_Power_v2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microsoft-my.sharepoint.com/personal/visesha_microsoft_com/Documents/PPTs/Conferences/MICRO%202017/cgma-throughput-lo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miraliboroumand:cmu:Google-internship:Amirali-Internship-data:all-data-final.xls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00506622718701"/>
          <c:y val="0.16071480580290401"/>
          <c:w val="0.82732323043042"/>
          <c:h val="0.66641303891524295"/>
        </c:manualLayout>
      </c:layout>
      <c:lineChart>
        <c:grouping val="standard"/>
        <c:varyColors val="0"/>
        <c:ser>
          <c:idx val="4"/>
          <c:order val="2"/>
          <c:tx>
            <c:strRef>
              <c:f>Trend!$N$56</c:f>
              <c:strCache>
                <c:ptCount val="1"/>
                <c:pt idx="0">
                  <c:v>Capacity</c:v>
                </c:pt>
              </c:strCache>
            </c:strRef>
          </c:tx>
          <c:spPr>
            <a:ln w="381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Trend!$O$56:$X$56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64</c:v>
                </c:pt>
                <c:pt idx="8">
                  <c:v>128</c:v>
                </c:pt>
                <c:pt idx="9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3E-0A4A-8338-B86E31B2A912}"/>
            </c:ext>
          </c:extLst>
        </c:ser>
        <c:ser>
          <c:idx val="3"/>
          <c:order val="3"/>
          <c:tx>
            <c:strRef>
              <c:f>Trend!$N$55</c:f>
              <c:strCache>
                <c:ptCount val="1"/>
                <c:pt idx="0">
                  <c:v>Bandwidth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Trend!$O$55:$X$55</c:f>
              <c:numCache>
                <c:formatCode>General</c:formatCode>
                <c:ptCount val="10"/>
                <c:pt idx="0">
                  <c:v>1</c:v>
                </c:pt>
                <c:pt idx="1">
                  <c:v>3.007518796992481</c:v>
                </c:pt>
                <c:pt idx="2">
                  <c:v>6.0150375939849621</c:v>
                </c:pt>
                <c:pt idx="3">
                  <c:v>8.0150375939849603</c:v>
                </c:pt>
                <c:pt idx="4">
                  <c:v>10.02255639097744</c:v>
                </c:pt>
                <c:pt idx="5">
                  <c:v>12.030075187969921</c:v>
                </c:pt>
                <c:pt idx="6">
                  <c:v>14.030075187969921</c:v>
                </c:pt>
                <c:pt idx="7">
                  <c:v>16.03759398496241</c:v>
                </c:pt>
                <c:pt idx="8">
                  <c:v>18.045112781954881</c:v>
                </c:pt>
                <c:pt idx="9">
                  <c:v>19.548872180451131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3E-0A4A-8338-B86E31B2A912}"/>
            </c:ext>
          </c:extLst>
        </c:ser>
        <c:ser>
          <c:idx val="2"/>
          <c:order val="4"/>
          <c:tx>
            <c:strRef>
              <c:f>Trend!$N$57</c:f>
              <c:strCache>
                <c:ptCount val="1"/>
                <c:pt idx="0">
                  <c:v>Latency</c:v>
                </c:pt>
              </c:strCache>
            </c:strRef>
          </c:tx>
          <c:spPr>
            <a:ln w="38100" cap="rnd">
              <a:solidFill>
                <a:srgbClr val="FF413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4136"/>
              </a:solidFill>
              <a:ln w="9525">
                <a:solidFill>
                  <a:srgbClr val="FF4136"/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Trend!$O$58:$X$58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1.043478260869565</c:v>
                </c:pt>
                <c:pt idx="3">
                  <c:v>1.142857142857143</c:v>
                </c:pt>
                <c:pt idx="4">
                  <c:v>1.2121212121212119</c:v>
                </c:pt>
                <c:pt idx="5">
                  <c:v>1.263157894736842</c:v>
                </c:pt>
                <c:pt idx="6">
                  <c:v>1.2520868113522541</c:v>
                </c:pt>
                <c:pt idx="7">
                  <c:v>1.274968125796855</c:v>
                </c:pt>
                <c:pt idx="8">
                  <c:v>1.2998266897746971</c:v>
                </c:pt>
                <c:pt idx="9">
                  <c:v>1.31868131868132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3E-0A4A-8338-B86E31B2A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9737688"/>
        <c:axId val="8597380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Trend!$N$52</c15:sqref>
                        </c15:formulaRef>
                      </c:ext>
                    </c:extLst>
                    <c:strCache>
                      <c:ptCount val="1"/>
                      <c:pt idx="0">
                        <c:v>Activation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14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Trend!$O$51:$X$51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1999</c:v>
                      </c:pt>
                      <c:pt idx="1">
                        <c:v>2003</c:v>
                      </c:pt>
                      <c:pt idx="2">
                        <c:v>2006</c:v>
                      </c:pt>
                      <c:pt idx="3">
                        <c:v>2008</c:v>
                      </c:pt>
                      <c:pt idx="4">
                        <c:v>2011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Trend!$O$52:$V$52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0.9</c:v>
                      </c:pt>
                      <c:pt idx="5">
                        <c:v>0.83333333333333304</c:v>
                      </c:pt>
                      <c:pt idx="6">
                        <c:v>0.92800000000000005</c:v>
                      </c:pt>
                      <c:pt idx="7">
                        <c:v>0.93733333333333302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DC3E-0A4A-8338-B86E31B2A91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Trend!$N$53</c15:sqref>
                        </c15:formulaRef>
                      </c:ext>
                    </c:extLst>
                    <c:strCache>
                      <c:ptCount val="1"/>
                      <c:pt idx="0">
                        <c:v>Precharge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x"/>
                  <c:size val="14"/>
                  <c:spPr>
                    <a:noFill/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Trend!$O$51:$X$51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1999</c:v>
                      </c:pt>
                      <c:pt idx="1">
                        <c:v>2003</c:v>
                      </c:pt>
                      <c:pt idx="2">
                        <c:v>2006</c:v>
                      </c:pt>
                      <c:pt idx="3">
                        <c:v>2008</c:v>
                      </c:pt>
                      <c:pt idx="4">
                        <c:v>2011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Trend!$O$53:$V$53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0.9</c:v>
                      </c:pt>
                      <c:pt idx="5">
                        <c:v>0.83333333333333304</c:v>
                      </c:pt>
                      <c:pt idx="6">
                        <c:v>0.92800000000000005</c:v>
                      </c:pt>
                      <c:pt idx="7">
                        <c:v>0.93733333333333302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C3E-0A4A-8338-B86E31B2A912}"/>
                  </c:ext>
                </c:extLst>
              </c15:ser>
            </c15:filteredLineSeries>
          </c:ext>
        </c:extLst>
      </c:lineChart>
      <c:catAx>
        <c:axId val="85973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859738080"/>
        <c:crosses val="autoZero"/>
        <c:auto val="1"/>
        <c:lblAlgn val="ctr"/>
        <c:lblOffset val="100"/>
        <c:noMultiLvlLbl val="0"/>
      </c:catAx>
      <c:valAx>
        <c:axId val="859738080"/>
        <c:scaling>
          <c:logBase val="10"/>
          <c:orientation val="minMax"/>
          <c:max val="150"/>
          <c:min val="1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r>
                  <a:rPr lang="en-US"/>
                  <a:t>DRAM Improvement (log)</a:t>
                </a:r>
              </a:p>
            </c:rich>
          </c:tx>
          <c:layout>
            <c:manualLayout>
              <c:xMode val="edge"/>
              <c:yMode val="edge"/>
              <c:x val="3.91802270431953E-3"/>
              <c:y val="0.1036548669196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85973768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817285683346"/>
          <c:y val="1.4274251973468001E-3"/>
          <c:w val="0.66589575864953399"/>
          <c:h val="9.9282337620760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Gill Sans MT" panose="020B0502020104020203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2807438436081205E-2"/>
          <c:y val="0.15926448849066299"/>
          <c:w val="0.90268141876943397"/>
          <c:h val="0.576615983346909"/>
        </c:manualLayout>
      </c:layout>
      <c:barChart>
        <c:barDir val="col"/>
        <c:grouping val="clustered"/>
        <c:varyColors val="0"/>
        <c:ser>
          <c:idx val="14"/>
          <c:order val="0"/>
          <c:tx>
            <c:strRef>
              <c:f>Browser!$F$40</c:f>
              <c:strCache>
                <c:ptCount val="1"/>
                <c:pt idx="0">
                  <c:v>CPU-Only</c:v>
                </c:pt>
              </c:strCache>
            </c:strRef>
          </c:tx>
          <c:spPr>
            <a:pattFill prst="wdDnDiag">
              <a:fgClr>
                <a:schemeClr val="accent5">
                  <a:lumMod val="40000"/>
                  <a:lumOff val="60000"/>
                </a:schemeClr>
              </a:fgClr>
              <a:bgClr>
                <a:schemeClr val="tx1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Browser!$G$39:$N$39</c:f>
              <c:strCache>
                <c:ptCount val="8"/>
                <c:pt idx="0">
                  <c:v>Texture       Tiling</c:v>
                </c:pt>
                <c:pt idx="1">
                  <c:v>Color       Blitting</c:v>
                </c:pt>
                <c:pt idx="2">
                  <c:v>Comp-    ression</c:v>
                </c:pt>
                <c:pt idx="3">
                  <c:v>Decomp-    ression</c:v>
                </c:pt>
                <c:pt idx="4">
                  <c:v>Sub-Pixel Interpolation</c:v>
                </c:pt>
                <c:pt idx="5">
                  <c:v>Deblocking Filter</c:v>
                </c:pt>
                <c:pt idx="6">
                  <c:v>Motion Estimation</c:v>
                </c:pt>
                <c:pt idx="7">
                  <c:v>TensorFlow</c:v>
                </c:pt>
              </c:strCache>
            </c:strRef>
          </c:cat>
          <c:val>
            <c:numRef>
              <c:f>Browser!$G$40:$N$40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57-4CCF-8AA2-1F832DB160CC}"/>
            </c:ext>
          </c:extLst>
        </c:ser>
        <c:ser>
          <c:idx val="0"/>
          <c:order val="1"/>
          <c:tx>
            <c:strRef>
              <c:f>Browser!$F$41</c:f>
              <c:strCache>
                <c:ptCount val="1"/>
                <c:pt idx="0">
                  <c:v>PIM-Core</c:v>
                </c:pt>
              </c:strCache>
            </c:strRef>
          </c:tx>
          <c:spPr>
            <a:solidFill>
              <a:srgbClr val="4A8861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Browser!$G$39:$N$39</c:f>
              <c:strCache>
                <c:ptCount val="8"/>
                <c:pt idx="0">
                  <c:v>Texture       Tiling</c:v>
                </c:pt>
                <c:pt idx="1">
                  <c:v>Color       Blitting</c:v>
                </c:pt>
                <c:pt idx="2">
                  <c:v>Comp-    ression</c:v>
                </c:pt>
                <c:pt idx="3">
                  <c:v>Decomp-    ression</c:v>
                </c:pt>
                <c:pt idx="4">
                  <c:v>Sub-Pixel Interpolation</c:v>
                </c:pt>
                <c:pt idx="5">
                  <c:v>Deblocking Filter</c:v>
                </c:pt>
                <c:pt idx="6">
                  <c:v>Motion Estimation</c:v>
                </c:pt>
                <c:pt idx="7">
                  <c:v>TensorFlow</c:v>
                </c:pt>
              </c:strCache>
            </c:strRef>
          </c:cat>
          <c:val>
            <c:numRef>
              <c:f>Browser!$G$41:$N$41</c:f>
              <c:numCache>
                <c:formatCode>General</c:formatCode>
                <c:ptCount val="8"/>
                <c:pt idx="0">
                  <c:v>0.43478260899999999</c:v>
                </c:pt>
                <c:pt idx="1">
                  <c:v>0.64516129</c:v>
                </c:pt>
                <c:pt idx="2">
                  <c:v>0.76335877900000004</c:v>
                </c:pt>
                <c:pt idx="3">
                  <c:v>0.76923076899999998</c:v>
                </c:pt>
                <c:pt idx="4">
                  <c:v>0.72463768115941996</c:v>
                </c:pt>
                <c:pt idx="5">
                  <c:v>0.8</c:v>
                </c:pt>
                <c:pt idx="6">
                  <c:v>0.84745762711864403</c:v>
                </c:pt>
                <c:pt idx="7">
                  <c:v>0.63694267515923597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57-4CCF-8AA2-1F832DB160CC}"/>
            </c:ext>
          </c:extLst>
        </c:ser>
        <c:ser>
          <c:idx val="1"/>
          <c:order val="2"/>
          <c:tx>
            <c:strRef>
              <c:f>Browser!$F$42</c:f>
              <c:strCache>
                <c:ptCount val="1"/>
                <c:pt idx="0">
                  <c:v>PIM-Acc</c:v>
                </c:pt>
              </c:strCache>
            </c:strRef>
          </c:tx>
          <c:spPr>
            <a:solidFill>
              <a:srgbClr val="FDC600">
                <a:lumMod val="60000"/>
                <a:lumOff val="40000"/>
              </a:srgb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Browser!$G$39:$N$39</c:f>
              <c:strCache>
                <c:ptCount val="8"/>
                <c:pt idx="0">
                  <c:v>Texture       Tiling</c:v>
                </c:pt>
                <c:pt idx="1">
                  <c:v>Color       Blitting</c:v>
                </c:pt>
                <c:pt idx="2">
                  <c:v>Comp-    ression</c:v>
                </c:pt>
                <c:pt idx="3">
                  <c:v>Decomp-    ression</c:v>
                </c:pt>
                <c:pt idx="4">
                  <c:v>Sub-Pixel Interpolation</c:v>
                </c:pt>
                <c:pt idx="5">
                  <c:v>Deblocking Filter</c:v>
                </c:pt>
                <c:pt idx="6">
                  <c:v>Motion Estimation</c:v>
                </c:pt>
                <c:pt idx="7">
                  <c:v>TensorFlow</c:v>
                </c:pt>
              </c:strCache>
            </c:strRef>
          </c:cat>
          <c:val>
            <c:numRef>
              <c:f>Browser!$G$42:$N$42</c:f>
              <c:numCache>
                <c:formatCode>General</c:formatCode>
                <c:ptCount val="8"/>
                <c:pt idx="0">
                  <c:v>0.4</c:v>
                </c:pt>
                <c:pt idx="1">
                  <c:v>0.57803468199999997</c:v>
                </c:pt>
                <c:pt idx="2">
                  <c:v>0.47619047599999997</c:v>
                </c:pt>
                <c:pt idx="3">
                  <c:v>0.5</c:v>
                </c:pt>
                <c:pt idx="4">
                  <c:v>0.581395348837209</c:v>
                </c:pt>
                <c:pt idx="5">
                  <c:v>0.70422535211267601</c:v>
                </c:pt>
                <c:pt idx="6">
                  <c:v>0.476190476190476</c:v>
                </c:pt>
                <c:pt idx="7">
                  <c:v>0.50505050505050497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57-4CCF-8AA2-1F832DB16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280515640"/>
        <c:axId val="1280516032"/>
      </c:barChart>
      <c:catAx>
        <c:axId val="1280515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0" spc="0" baseline="0"/>
            </a:pPr>
            <a:endParaRPr lang="en-US"/>
          </a:p>
        </c:txPr>
        <c:crossAx val="1280516032"/>
        <c:crosses val="autoZero"/>
        <c:auto val="1"/>
        <c:lblAlgn val="ctr"/>
        <c:lblOffset val="100"/>
        <c:noMultiLvlLbl val="0"/>
      </c:catAx>
      <c:valAx>
        <c:axId val="1280516032"/>
        <c:scaling>
          <c:orientation val="minMax"/>
          <c:max val="1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lg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Normalized Runtime</a:t>
                </a:r>
              </a:p>
            </c:rich>
          </c:tx>
          <c:layout>
            <c:manualLayout>
              <c:xMode val="edge"/>
              <c:yMode val="edge"/>
              <c:x val="2.8248777946751698E-3"/>
              <c:y val="0.2015124671916010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>
              <a:defRPr sz="1600" b="0">
                <a:latin typeface="+mn-lt"/>
              </a:defRPr>
            </a:pPr>
            <a:endParaRPr lang="en-US"/>
          </a:p>
        </c:txPr>
        <c:crossAx val="1280515640"/>
        <c:crosses val="autoZero"/>
        <c:crossBetween val="between"/>
        <c:majorUnit val="0.2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egendEntry>
        <c:idx val="2"/>
        <c:txPr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endParaRPr lang="en-US"/>
          </a:p>
        </c:txPr>
      </c:legendEntry>
      <c:layout>
        <c:manualLayout>
          <c:xMode val="edge"/>
          <c:yMode val="edge"/>
          <c:x val="0.30491803278688501"/>
          <c:y val="1.51515151515151E-2"/>
          <c:w val="0.50163934426229495"/>
          <c:h val="0.11111111111111099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2400" b="1" i="0" u="none" strike="noStrike" baseline="0">
              <a:solidFill>
                <a:srgbClr val="000000"/>
              </a:solidFill>
              <a:latin typeface="+mn-lt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200" b="1">
          <a:solidFill>
            <a:srgbClr val="0000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608280097063"/>
          <c:y val="4.2294921468149803E-2"/>
          <c:w val="0.81248526717179204"/>
          <c:h val="0.792204724409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Summary!$M$15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Summary!$M$16:$M$17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6-9D49-811B-D9535C7E3A55}"/>
            </c:ext>
          </c:extLst>
        </c:ser>
        <c:ser>
          <c:idx val="1"/>
          <c:order val="1"/>
          <c:tx>
            <c:strRef>
              <c:f>Summary!$N$15</c:f>
              <c:strCache>
                <c:ptCount val="1"/>
                <c:pt idx="0">
                  <c:v>Intra-Subarray</c:v>
                </c:pt>
              </c:strCache>
            </c:strRef>
          </c:tx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Summary!$N$16:$N$17</c:f>
              <c:numCache>
                <c:formatCode>General</c:formatCode>
                <c:ptCount val="2"/>
                <c:pt idx="0">
                  <c:v>8.8582677165354298E-2</c:v>
                </c:pt>
                <c:pt idx="1">
                  <c:v>1.3448690025594699E-2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26-9D49-811B-D9535C7E3A55}"/>
            </c:ext>
          </c:extLst>
        </c:ser>
        <c:ser>
          <c:idx val="2"/>
          <c:order val="2"/>
          <c:tx>
            <c:strRef>
              <c:f>Summary!$O$15</c:f>
              <c:strCache>
                <c:ptCount val="1"/>
                <c:pt idx="0">
                  <c:v>Inter-Bank</c:v>
                </c:pt>
              </c:strCache>
            </c:strRef>
          </c:tx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Summary!$O$16:$O$17</c:f>
              <c:numCache>
                <c:formatCode>General</c:formatCode>
                <c:ptCount val="2"/>
                <c:pt idx="0">
                  <c:v>0.51673228346456701</c:v>
                </c:pt>
                <c:pt idx="1">
                  <c:v>0.31183065183633102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26-9D49-811B-D9535C7E3A55}"/>
            </c:ext>
          </c:extLst>
        </c:ser>
        <c:ser>
          <c:idx val="3"/>
          <c:order val="3"/>
          <c:tx>
            <c:strRef>
              <c:f>Summary!$P$15</c:f>
              <c:strCache>
                <c:ptCount val="1"/>
                <c:pt idx="0">
                  <c:v>Inter-Subarray</c:v>
                </c:pt>
              </c:strCache>
            </c:strRef>
          </c:tx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Summary!$P$16:$P$17</c:f>
              <c:numCache>
                <c:formatCode>General</c:formatCode>
                <c:ptCount val="2"/>
                <c:pt idx="0">
                  <c:v>1.0147637795275599</c:v>
                </c:pt>
                <c:pt idx="1">
                  <c:v>0.67849912393909895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26-9D49-811B-D9535C7E3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6761376"/>
        <c:axId val="1326761768"/>
      </c:barChart>
      <c:catAx>
        <c:axId val="1326761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326761768"/>
        <c:crosses val="autoZero"/>
        <c:auto val="1"/>
        <c:lblAlgn val="ctr"/>
        <c:lblOffset val="100"/>
        <c:noMultiLvlLbl val="0"/>
      </c:catAx>
      <c:valAx>
        <c:axId val="1326761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400" dirty="0"/>
                  <a:t>Normalized</a:t>
                </a:r>
                <a:r>
                  <a:rPr lang="en-US" sz="2400" baseline="0" dirty="0"/>
                  <a:t> Savings</a:t>
                </a:r>
                <a:endParaRPr lang="en-US" sz="2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326761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331835289456703"/>
          <c:y val="2.2068074823980298E-3"/>
          <c:w val="0.667939508740653"/>
          <c:h val="0.141089030537848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Performance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not</c:v>
                </c:pt>
                <c:pt idx="1">
                  <c:v>and/or</c:v>
                </c:pt>
                <c:pt idx="2">
                  <c:v>nand/nor</c:v>
                </c:pt>
                <c:pt idx="3">
                  <c:v>xor/xnor</c:v>
                </c:pt>
                <c:pt idx="4">
                  <c:v>mean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51.625072590216071</c:v>
                </c:pt>
                <c:pt idx="1">
                  <c:v>38.3193185478057</c:v>
                </c:pt>
                <c:pt idx="2">
                  <c:v>30.696451818408459</c:v>
                </c:pt>
                <c:pt idx="3">
                  <c:v>21.856644108070331</c:v>
                </c:pt>
                <c:pt idx="4" formatCode="General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6-4FB8-B3DF-268ECDE22F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Energy Reduction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not</c:v>
                </c:pt>
                <c:pt idx="1">
                  <c:v>and/or</c:v>
                </c:pt>
                <c:pt idx="2">
                  <c:v>nand/nor</c:v>
                </c:pt>
                <c:pt idx="3">
                  <c:v>xor/xnor</c:v>
                </c:pt>
                <c:pt idx="4">
                  <c:v>mean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59.5</c:v>
                </c:pt>
                <c:pt idx="1">
                  <c:v>43.9</c:v>
                </c:pt>
                <c:pt idx="2">
                  <c:v>35.1</c:v>
                </c:pt>
                <c:pt idx="3">
                  <c:v>25.1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E6-4FB8-B3DF-268ECDE22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676429720"/>
        <c:axId val="676430112"/>
      </c:barChart>
      <c:catAx>
        <c:axId val="67642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430112"/>
        <c:crosses val="autoZero"/>
        <c:auto val="1"/>
        <c:lblAlgn val="ctr"/>
        <c:lblOffset val="100"/>
        <c:noMultiLvlLbl val="0"/>
      </c:catAx>
      <c:valAx>
        <c:axId val="676430112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4297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481578691552"/>
          <c:y val="7.03358448482896E-2"/>
          <c:w val="0.81172292699523696"/>
          <c:h val="0.545842909900134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dirty="0"/>
                      <a:t>+42%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27-C347-8B5B-AE6A954B93C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27-C347-8B5B-AE6A954B93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128 Cores</c:v>
                </c:pt>
                <c:pt idx="1">
                  <c:v>32 Cores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1.420607344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7-C347-8B5B-AE6A954B9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57283568"/>
        <c:axId val="1357282392"/>
      </c:barChart>
      <c:catAx>
        <c:axId val="1357283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282392"/>
        <c:crosses val="autoZero"/>
        <c:auto val="1"/>
        <c:lblAlgn val="ctr"/>
        <c:lblOffset val="100"/>
        <c:noMultiLvlLbl val="0"/>
      </c:catAx>
      <c:valAx>
        <c:axId val="1357282392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0.509829153300282"/>
              <c:y val="0.824703640396036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28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FA-1E43-994B-B6D98FA7C8D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FA-1E43-994B-B6D98FA7C8D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FA-1E43-994B-B6D98FA7C8D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FA-1E43-994B-B6D98FA7C8D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FA-1E43-994B-B6D98FA7C8D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EFA-1E43-994B-B6D98FA7C8D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FA-1E43-994B-B6D98FA7C8D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/>
                      <a:t>+56%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FA-1E43-994B-B6D98FA7C8D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/>
                      <a:t>+25%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FA-1E43-994B-B6D98FA7C8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/>
                      <a:t>9.0x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FA-1E43-994B-B6D98FA7C8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/>
                      <a:t>11.6x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FA-1E43-994B-B6D98FA7C8D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ko-KR"/>
                      <a:t>13.8x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FA-1E43-994B-B6D98FA7C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DDR3-OoO</c:v>
                </c:pt>
                <c:pt idx="1">
                  <c:v>HMC-OoO</c:v>
                </c:pt>
                <c:pt idx="2">
                  <c:v>HMC-MC</c:v>
                </c:pt>
                <c:pt idx="3">
                  <c:v>Tesseract</c:v>
                </c:pt>
                <c:pt idx="4">
                  <c:v>Tesseract-
LP</c:v>
                </c:pt>
                <c:pt idx="5">
                  <c:v>Tesseract-
LP-MTP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1.559151435</c:v>
                </c:pt>
                <c:pt idx="2">
                  <c:v>1.252544595</c:v>
                </c:pt>
                <c:pt idx="3">
                  <c:v>9.0241128310000001</c:v>
                </c:pt>
                <c:pt idx="4">
                  <c:v>11.6257351</c:v>
                </c:pt>
                <c:pt idx="5">
                  <c:v>13.781443319999999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FA-1E43-994B-B6D98FA7C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097805888"/>
        <c:axId val="1097806280"/>
      </c:barChart>
      <c:catAx>
        <c:axId val="109780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7806280"/>
        <c:crosses val="autoZero"/>
        <c:auto val="1"/>
        <c:lblAlgn val="ctr"/>
        <c:lblOffset val="100"/>
        <c:noMultiLvlLbl val="0"/>
      </c:catAx>
      <c:valAx>
        <c:axId val="1097806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4.6296296296296302E-3"/>
              <c:y val="0.3364341540965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780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5C-3D45-A46B-2EEE9BCABE6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5C-3D45-A46B-2EEE9BCABE6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5C-3D45-A46B-2EEE9BCABE6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5C-3D45-A46B-2EEE9BCABE6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15C-3D45-A46B-2EEE9BCABE6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15C-3D45-A46B-2EEE9BCABE6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5C-3D45-A46B-2EEE9BCABE6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/>
                      <a:t>+56%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5C-3D45-A46B-2EEE9BCABE6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/>
                      <a:t>+25%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5C-3D45-A46B-2EEE9BCABE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/>
                      <a:t>9.0x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5C-3D45-A46B-2EEE9BCABE6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/>
                      <a:t>11.6x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5C-3D45-A46B-2EEE9BCABE6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ko-KR"/>
                      <a:t>13.8x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5C-3D45-A46B-2EEE9BCAB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DDR3-OoO</c:v>
                </c:pt>
                <c:pt idx="1">
                  <c:v>HMC-OoO</c:v>
                </c:pt>
                <c:pt idx="2">
                  <c:v>HMC-MC</c:v>
                </c:pt>
                <c:pt idx="3">
                  <c:v>Tesseract</c:v>
                </c:pt>
                <c:pt idx="4">
                  <c:v>Tesseract-
LP</c:v>
                </c:pt>
                <c:pt idx="5">
                  <c:v>Tesseract-
LP-MTP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1.559151435</c:v>
                </c:pt>
                <c:pt idx="2">
                  <c:v>1.252544595</c:v>
                </c:pt>
                <c:pt idx="3">
                  <c:v>9.0241128310000001</c:v>
                </c:pt>
                <c:pt idx="4">
                  <c:v>11.6257351</c:v>
                </c:pt>
                <c:pt idx="5">
                  <c:v>13.781443319999999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5C-3D45-A46B-2EEE9BCAB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359618392"/>
        <c:axId val="1359618784"/>
      </c:barChart>
      <c:catAx>
        <c:axId val="1359618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618784"/>
        <c:crosses val="autoZero"/>
        <c:auto val="1"/>
        <c:lblAlgn val="ctr"/>
        <c:lblOffset val="100"/>
        <c:noMultiLvlLbl val="0"/>
      </c:catAx>
      <c:valAx>
        <c:axId val="135961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4.6296296296296302E-3"/>
              <c:y val="0.3364341540965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618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b="1" dirty="0"/>
              <a:t>Memory </a:t>
            </a:r>
            <a:r>
              <a:rPr lang="en-US" altLang="ko-KR" b="1"/>
              <a:t>Bandwidth Consumption</a:t>
            </a:r>
            <a:endParaRPr lang="en-US" altLang="ko-KR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E7-F342-9C6A-BC9A260D59A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E7-F342-9C6A-BC9A260D59A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E7-F342-9C6A-BC9A260D59A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E7-F342-9C6A-BC9A260D59A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E7-F342-9C6A-BC9A260D59A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E7-F342-9C6A-BC9A260D59A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sz="1800" dirty="0"/>
                      <a:t>80GB/s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E7-F342-9C6A-BC9A260D59A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 sz="1800" dirty="0"/>
                      <a:t>190GB/s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E7-F342-9C6A-BC9A260D59A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 sz="1800" dirty="0"/>
                      <a:t>243GB/s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E7-F342-9C6A-BC9A260D59A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 b="1" dirty="0"/>
                      <a:t>1.3TB/s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E7-F342-9C6A-BC9A260D59A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 b="1" dirty="0"/>
                      <a:t>2.2TB/s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E7-F342-9C6A-BC9A260D59A6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ko-KR" b="1" dirty="0"/>
                      <a:t>2.9TB/s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E7-F342-9C6A-BC9A260D59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DDR3-OoO</c:v>
                </c:pt>
                <c:pt idx="1">
                  <c:v>HMC-OoO</c:v>
                </c:pt>
                <c:pt idx="2">
                  <c:v>HMC-MC</c:v>
                </c:pt>
                <c:pt idx="3">
                  <c:v>Tesseract</c:v>
                </c:pt>
                <c:pt idx="4">
                  <c:v>Tesseract-
LP</c:v>
                </c:pt>
                <c:pt idx="5">
                  <c:v>Tesseract-
LP-MTP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7.9545171498E-2</c:v>
                </c:pt>
                <c:pt idx="1">
                  <c:v>0.19040264943999999</c:v>
                </c:pt>
                <c:pt idx="2">
                  <c:v>0.24288608168</c:v>
                </c:pt>
                <c:pt idx="3">
                  <c:v>1.2943036050600001</c:v>
                </c:pt>
                <c:pt idx="4">
                  <c:v>2.2439987488000002</c:v>
                </c:pt>
                <c:pt idx="5">
                  <c:v>2.9196510961999991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E7-F342-9C6A-BC9A260D5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359619568"/>
        <c:axId val="1359619960"/>
      </c:barChart>
      <c:catAx>
        <c:axId val="13596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619960"/>
        <c:crosses val="autoZero"/>
        <c:auto val="1"/>
        <c:lblAlgn val="ctr"/>
        <c:lblOffset val="100"/>
        <c:noMultiLvlLbl val="0"/>
      </c:catAx>
      <c:valAx>
        <c:axId val="1359619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800" dirty="0"/>
                  <a:t>Memory Bandwidth</a:t>
                </a:r>
                <a:r>
                  <a:rPr lang="en-US" altLang="ko-KR" sz="1800" baseline="0" dirty="0"/>
                  <a:t> (TB/s)</a:t>
                </a:r>
              </a:p>
            </c:rich>
          </c:tx>
          <c:layout>
            <c:manualLayout>
              <c:xMode val="edge"/>
              <c:yMode val="edge"/>
              <c:x val="0"/>
              <c:y val="0.149172979133277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61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Memory Layers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6.3750664600000007E-2</c:v>
                </c:pt>
                <c:pt idx="1">
                  <c:v>2.4336080491188499E-2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E2-A34E-A0AB-C0BCD6FD40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Logic Layers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0.93624933539999999</c:v>
                </c:pt>
                <c:pt idx="1">
                  <c:v>8.9919873647840196E-2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E2-A34E-A0AB-C0BCD6FD40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Cores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  <c:pt idx="1">
                  <c:v>2.0218882855307301E-2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E2-A34E-A0AB-C0BCD6FD4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59623488"/>
        <c:axId val="1359618000"/>
      </c:barChart>
      <c:catAx>
        <c:axId val="13596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618000"/>
        <c:crosses val="autoZero"/>
        <c:auto val="1"/>
        <c:lblAlgn val="ctr"/>
        <c:lblOffset val="100"/>
        <c:noMultiLvlLbl val="0"/>
      </c:catAx>
      <c:valAx>
        <c:axId val="135961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62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89094488188976E-2"/>
          <c:y val="0.157407518030899"/>
          <c:w val="0.89136832895887996"/>
          <c:h val="0.56280839895013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Browser!$C$79</c:f>
              <c:strCache>
                <c:ptCount val="1"/>
                <c:pt idx="0">
                  <c:v>CPU-Only</c:v>
                </c:pt>
              </c:strCache>
            </c:strRef>
          </c:tx>
          <c:spPr>
            <a:pattFill prst="wdDnDiag">
              <a:fgClr>
                <a:schemeClr val="tx2">
                  <a:lumMod val="40000"/>
                  <a:lumOff val="60000"/>
                </a:schemeClr>
              </a:fgClr>
              <a:bgClr>
                <a:schemeClr val="tx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Browser!$A$80:$B$88</c:f>
              <c:strCache>
                <c:ptCount val="9"/>
                <c:pt idx="0">
                  <c:v>Texture_x000d_Tiling</c:v>
                </c:pt>
                <c:pt idx="1">
                  <c:v>Color_x000d_Blitting</c:v>
                </c:pt>
                <c:pt idx="2">
                  <c:v>Com-_x000d_pression</c:v>
                </c:pt>
                <c:pt idx="3">
                  <c:v>Decom-_x000d_pression</c:v>
                </c:pt>
                <c:pt idx="4">
                  <c:v>Packing</c:v>
                </c:pt>
                <c:pt idx="5">
                  <c:v>Quantization</c:v>
                </c:pt>
                <c:pt idx="6">
                  <c:v>Sub-Pixel Interpolation</c:v>
                </c:pt>
                <c:pt idx="7">
                  <c:v>Deblocking Filter</c:v>
                </c:pt>
                <c:pt idx="8">
                  <c:v>Motion Estimation</c:v>
                </c:pt>
              </c:strCache>
            </c:strRef>
          </c:cat>
          <c:val>
            <c:numRef>
              <c:f>Browser!$C$80:$C$88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E2-41F6-8046-EDE793FCF2A6}"/>
            </c:ext>
          </c:extLst>
        </c:ser>
        <c:ser>
          <c:idx val="1"/>
          <c:order val="1"/>
          <c:tx>
            <c:strRef>
              <c:f>Browser!$D$79</c:f>
              <c:strCache>
                <c:ptCount val="1"/>
                <c:pt idx="0">
                  <c:v>PIM-Core</c:v>
                </c:pt>
              </c:strCache>
            </c:strRef>
          </c:tx>
          <c:spPr>
            <a:solidFill>
              <a:srgbClr val="4A8861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Browser!$A$80:$B$88</c:f>
              <c:strCache>
                <c:ptCount val="9"/>
                <c:pt idx="0">
                  <c:v>Texture_x000d_Tiling</c:v>
                </c:pt>
                <c:pt idx="1">
                  <c:v>Color_x000d_Blitting</c:v>
                </c:pt>
                <c:pt idx="2">
                  <c:v>Com-_x000d_pression</c:v>
                </c:pt>
                <c:pt idx="3">
                  <c:v>Decom-_x000d_pression</c:v>
                </c:pt>
                <c:pt idx="4">
                  <c:v>Packing</c:v>
                </c:pt>
                <c:pt idx="5">
                  <c:v>Quantization</c:v>
                </c:pt>
                <c:pt idx="6">
                  <c:v>Sub-Pixel Interpolation</c:v>
                </c:pt>
                <c:pt idx="7">
                  <c:v>Deblocking Filter</c:v>
                </c:pt>
                <c:pt idx="8">
                  <c:v>Motion Estimation</c:v>
                </c:pt>
              </c:strCache>
            </c:strRef>
          </c:cat>
          <c:val>
            <c:numRef>
              <c:f>Browser!$D$80:$D$88</c:f>
              <c:numCache>
                <c:formatCode>General</c:formatCode>
                <c:ptCount val="9"/>
                <c:pt idx="0">
                  <c:v>0.41637715800000002</c:v>
                </c:pt>
                <c:pt idx="1">
                  <c:v>0.531000429</c:v>
                </c:pt>
                <c:pt idx="2">
                  <c:v>0.59396378400000005</c:v>
                </c:pt>
                <c:pt idx="3">
                  <c:v>0.40527101500000001</c:v>
                </c:pt>
                <c:pt idx="4">
                  <c:v>0.50870371400000003</c:v>
                </c:pt>
                <c:pt idx="5">
                  <c:v>0.50461625300000001</c:v>
                </c:pt>
                <c:pt idx="6">
                  <c:v>0.50061163066835501</c:v>
                </c:pt>
                <c:pt idx="7">
                  <c:v>0.49893281561268099</c:v>
                </c:pt>
                <c:pt idx="8">
                  <c:v>0.59594186319049902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E2-41F6-8046-EDE793FCF2A6}"/>
            </c:ext>
          </c:extLst>
        </c:ser>
        <c:ser>
          <c:idx val="2"/>
          <c:order val="2"/>
          <c:tx>
            <c:strRef>
              <c:f>Browser!$E$79</c:f>
              <c:strCache>
                <c:ptCount val="1"/>
                <c:pt idx="0">
                  <c:v>PIM-Acc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Browser!$A$80:$B$88</c:f>
              <c:strCache>
                <c:ptCount val="9"/>
                <c:pt idx="0">
                  <c:v>Texture_x000d_Tiling</c:v>
                </c:pt>
                <c:pt idx="1">
                  <c:v>Color_x000d_Blitting</c:v>
                </c:pt>
                <c:pt idx="2">
                  <c:v>Com-_x000d_pression</c:v>
                </c:pt>
                <c:pt idx="3">
                  <c:v>Decom-_x000d_pression</c:v>
                </c:pt>
                <c:pt idx="4">
                  <c:v>Packing</c:v>
                </c:pt>
                <c:pt idx="5">
                  <c:v>Quantization</c:v>
                </c:pt>
                <c:pt idx="6">
                  <c:v>Sub-Pixel Interpolation</c:v>
                </c:pt>
                <c:pt idx="7">
                  <c:v>Deblocking Filter</c:v>
                </c:pt>
                <c:pt idx="8">
                  <c:v>Motion Estimation</c:v>
                </c:pt>
              </c:strCache>
            </c:strRef>
          </c:cat>
          <c:val>
            <c:numRef>
              <c:f>Browser!$E$80:$E$88</c:f>
              <c:numCache>
                <c:formatCode>General</c:formatCode>
                <c:ptCount val="9"/>
                <c:pt idx="0">
                  <c:v>0.36127458499999998</c:v>
                </c:pt>
                <c:pt idx="1">
                  <c:v>0.42334838200000002</c:v>
                </c:pt>
                <c:pt idx="2">
                  <c:v>0.47293959899999999</c:v>
                </c:pt>
                <c:pt idx="3">
                  <c:v>0.29851487900000001</c:v>
                </c:pt>
                <c:pt idx="4">
                  <c:v>0.47245494599999999</c:v>
                </c:pt>
                <c:pt idx="5">
                  <c:v>0.42913338499999998</c:v>
                </c:pt>
                <c:pt idx="6">
                  <c:v>0.34481412367965097</c:v>
                </c:pt>
                <c:pt idx="7">
                  <c:v>0.26459175069815999</c:v>
                </c:pt>
                <c:pt idx="8">
                  <c:v>0.39249674136108298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E2-41F6-8046-EDE793FCF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4140280"/>
        <c:axId val="1364139888"/>
      </c:barChart>
      <c:catAx>
        <c:axId val="1364140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350" b="0"/>
            </a:pPr>
            <a:endParaRPr lang="en-US"/>
          </a:p>
        </c:txPr>
        <c:crossAx val="1364139888"/>
        <c:crosses val="autoZero"/>
        <c:auto val="1"/>
        <c:lblAlgn val="ctr"/>
        <c:lblOffset val="100"/>
        <c:noMultiLvlLbl val="0"/>
      </c:catAx>
      <c:valAx>
        <c:axId val="1364139888"/>
        <c:scaling>
          <c:orientation val="minMax"/>
          <c:max val="1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Normalized Energy</a:t>
                </a:r>
              </a:p>
            </c:rich>
          </c:tx>
          <c:layout>
            <c:manualLayout>
              <c:xMode val="edge"/>
              <c:yMode val="edge"/>
              <c:x val="9.0979877515310597E-3"/>
              <c:y val="0.1659960754124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/>
            </a:pPr>
            <a:endParaRPr lang="en-US"/>
          </a:p>
        </c:txPr>
        <c:crossAx val="1364140280"/>
        <c:crosses val="autoZero"/>
        <c:crossBetween val="between"/>
        <c:majorUnit val="0.2"/>
      </c:valAx>
      <c:spPr>
        <a:ln w="19050" cmpd="sng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8173490813648299"/>
          <c:y val="4.2457713619130904E-3"/>
          <c:w val="0.61249945319335097"/>
          <c:h val="0.15850029163021301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spPr>
    <a:ln w="28575" cmpd="sng">
      <a:noFill/>
    </a:ln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3EA8862-1C2E-40CB-A192-B920F80A99F5}" type="slidenum">
              <a:rPr lang="en-US" altLang="ja-JP" sz="1200" b="0" smtClean="0">
                <a:solidFill>
                  <a:srgbClr val="000000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 sz="1200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750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A8862-1C2E-40CB-A192-B920F80A99F5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8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609600" y="1123950"/>
            <a:ext cx="10972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09600" y="337185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115824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105664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581400"/>
            <a:ext cx="10464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0261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12869344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5400" y="152400"/>
            <a:ext cx="2870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8407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12558934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4808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371600"/>
            <a:ext cx="56388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6800" y="1371600"/>
            <a:ext cx="5638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112823752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ISSCC 2019 Forum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847CC-E60A-4D7B-8A45-8ED321CC3E10}" type="slidenum">
              <a:rPr lang="en-US" alt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9258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C6DF-45F1-4B5C-AB56-7A1B175EDA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2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9376-125E-4038-9239-01F6FB99A3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19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9440-780F-4CA0-ADC0-2E0F480BE3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99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E5A5-56F5-45DD-9EBC-3EBCBD7D9D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3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0BC3-6E3B-45EA-BC57-19A66917F1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6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7530"/>
            <a:ext cx="114808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/>
          <p:cNvSpPr txBox="1">
            <a:spLocks noChangeArrowheads="1"/>
          </p:cNvSpPr>
          <p:nvPr userDrawn="1"/>
        </p:nvSpPr>
        <p:spPr>
          <a:xfrm>
            <a:off x="335360" y="6443131"/>
            <a:ext cx="3119040" cy="268139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222556316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508D-41CE-4C5D-8C95-4F2685A18A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1997-8A50-49F7-8E56-952DC0A8FF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04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A5356-38C7-490A-B21B-42AA2783D3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17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FDA4-1E33-4FA0-87FA-844395F471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54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498C-2F13-458E-B42A-99F5303B91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30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4EC7-3420-4389-8C46-A991F3944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6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30728452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5638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638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6448120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17186893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27354932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2664022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13376233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33548595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114808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898528"/>
            <a:ext cx="114808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36051" y="631825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 userDrawn="1"/>
        </p:nvSpPr>
        <p:spPr bwMode="auto">
          <a:xfrm>
            <a:off x="300524" y="836712"/>
            <a:ext cx="11484108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5CB8"/>
          </a:solidFill>
          <a:ln w="9525">
            <a:solidFill>
              <a:srgbClr val="005CB8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12" name="Line 5"/>
          <p:cNvSpPr>
            <a:spLocks noChangeShapeType="1"/>
          </p:cNvSpPr>
          <p:nvPr userDrawn="1"/>
        </p:nvSpPr>
        <p:spPr bwMode="auto">
          <a:xfrm flipV="1">
            <a:off x="306896" y="6470754"/>
            <a:ext cx="11477735" cy="0"/>
          </a:xfrm>
          <a:prstGeom prst="line">
            <a:avLst/>
          </a:prstGeom>
          <a:noFill/>
          <a:ln w="19050">
            <a:solidFill>
              <a:srgbClr val="005C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335360" y="6453335"/>
            <a:ext cx="3119040" cy="268139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</p:spTree>
    <p:extLst>
      <p:ext uri="{BB962C8B-B14F-4D97-AF65-F5344CB8AC3E}">
        <p14:creationId xmlns:p14="http://schemas.microsoft.com/office/powerpoint/2010/main" val="119497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752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95289"/>
            <a:ext cx="106680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333500"/>
            <a:ext cx="10668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812800" y="989013"/>
            <a:ext cx="10610851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3639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Verdana" pitchFamily="34" charset="0"/>
                <a:ea typeface="ＭＳ Ｐゴシック" pitchFamily="5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Onur Mutlu</a:t>
            </a:r>
          </a:p>
        </p:txBody>
      </p:sp>
      <p:sp>
        <p:nvSpPr>
          <p:cNvPr id="13639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Verdana" pitchFamily="34" charset="0"/>
                <a:ea typeface="ＭＳ Ｐゴシック" pitchFamily="5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CA">
                <a:solidFill>
                  <a:srgbClr val="000000"/>
                </a:solidFill>
              </a:rPr>
              <a:t>ISSCC 2019 Forum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3639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CADECB-430B-4854-93B1-C02EFA4FA1CE}" type="slidenum">
              <a:rPr lang="en-US" altLang="fr-FR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r-F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54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1" r:id="rId1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1E2B0-9580-443F-A6BA-B15F093126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6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3" r:id="rId1"/>
    <p:sldLayoutId id="2147488334" r:id="rId2"/>
    <p:sldLayoutId id="2147488335" r:id="rId3"/>
    <p:sldLayoutId id="2147488336" r:id="rId4"/>
    <p:sldLayoutId id="2147488337" r:id="rId5"/>
    <p:sldLayoutId id="2147488338" r:id="rId6"/>
    <p:sldLayoutId id="2147488339" r:id="rId7"/>
    <p:sldLayoutId id="2147488340" r:id="rId8"/>
    <p:sldLayoutId id="2147488341" r:id="rId9"/>
    <p:sldLayoutId id="2147488342" r:id="rId10"/>
    <p:sldLayoutId id="21474883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2.00320.pdf" TargetMode="External"/><Relationship Id="rId2" Type="http://schemas.openxmlformats.org/officeDocument/2006/relationships/hyperlink" Target="https://people.inf.ethz.ch/omutlu/acaces201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5Q2soXY2Zi-HXxomthrpDpMJm05P6J9x" TargetMode="External"/><Relationship Id="rId2" Type="http://schemas.openxmlformats.org/officeDocument/2006/relationships/hyperlink" Target="https://people.inf.ethz.ch/omutlu/acaces201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inf.ethz.ch/omutlu/projects.htm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2015.dsn.org/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://users.ece.cmu.edu/~omutlu/pub/memory-errors-at-facebook_dsn1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ce.cmu.edu/~safari/tools/memerr/index.html" TargetMode="External"/><Relationship Id="rId5" Type="http://schemas.openxmlformats.org/officeDocument/2006/relationships/hyperlink" Target="http://users.ece.cmu.edu/~omutlu/pub/memory-errors-at-facebook_dsn15-talk.pdf" TargetMode="External"/><Relationship Id="rId4" Type="http://schemas.openxmlformats.org/officeDocument/2006/relationships/hyperlink" Target="http://users.ece.cmu.edu/~omutlu/pub/memory-errors-at-facebook_dsn15-talk.pptx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avatar-dram-refresh_dsn15.pdf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://users.ece.cmu.edu/~omutlu/pub/adaptive-latency-dram_hpca15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users.ece.cmu.edu/~omutlu/pub/error-mitigation-for-intermittent-dram-failures_sigmetrics14.pdf" TargetMode="External"/><Relationship Id="rId4" Type="http://schemas.openxmlformats.org/officeDocument/2006/relationships/hyperlink" Target="http://users.ece.cmu.edu/~omutlu/pub/dram-retention-time-characterization_isca13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people.inf.ethz.ch/omutlu/pub/softMC_hpca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ce.cmu.edu/~omutlu/pub/dram-row-hammer_isca14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sers.ece.cmu.edu/~omutlu/pub/dram-row-hammer_isca14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rowhammer" TargetMode="Externa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googleprojectzero.blogspot.com/2015/03/exploiting-dram-rowhammer-bug-to-gain.html" TargetMode="Externa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projectzero.blogspot.com/2015/03/exploiting-dram-rowhammer-bug-to-gain.html" TargetMode="External"/><Relationship Id="rId2" Type="http://schemas.openxmlformats.org/officeDocument/2006/relationships/hyperlink" Target="http://users.ece.cmu.edu/~omutlu/pub/dram-row-hammer_isca14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lab.dsst.io/32c3-slides/7197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support.apple.com/en-gb/HT20493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dram-row-hammer_kim_talk_isca14.pdf" TargetMode="External"/><Relationship Id="rId5" Type="http://schemas.openxmlformats.org/officeDocument/2006/relationships/hyperlink" Target="https://people.inf.ethz.ch/omutlu/pub/dram-row-hammer_kim_talk_isca14.pptx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rowhammer-and-other-memory-issues_date17.pd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onur-Rowhammer-Memory-Security_date17-invited-talk.pdf" TargetMode="External"/><Relationship Id="rId5" Type="http://schemas.openxmlformats.org/officeDocument/2006/relationships/hyperlink" Target="https://people.inf.ethz.ch/omutlu/pub/onur-Rowhammer-Memory-Security_date17-invited-talk.pptx" TargetMode="External"/><Relationship Id="rId4" Type="http://schemas.openxmlformats.org/officeDocument/2006/relationships/hyperlink" Target="http://www.date-conference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8642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rizona.edu/hpca9/" TargetMode="External"/><Relationship Id="rId2" Type="http://schemas.openxmlformats.org/officeDocument/2006/relationships/hyperlink" Target="https://people.inf.ethz.ch/omutlu/pub/mutlu_hpca0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hyperlink" Target="https://people.inf.ethz.ch/omutlu/pub/mutlu_hpca03_talk.pdf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in-DRAM-bulk-AND-OR-ieee_cal15.pdf" TargetMode="External"/><Relationship Id="rId2" Type="http://schemas.openxmlformats.org/officeDocument/2006/relationships/hyperlink" Target="http://users.ece.cmu.edu/~omutlu/pub/rowclone_micro1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ople.inf.ethz.ch/omutlu/pub/ambit-bulk-bitwise-dram_micro17.pdf" TargetMode="External"/><Relationship Id="rId4" Type="http://schemas.openxmlformats.org/officeDocument/2006/relationships/hyperlink" Target="https://users.ece.cmu.edu/~omutlu/pub/GSDRAM-gather-scatter-dram_micro15.pdf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rowclone_seshadri_micro13-poster.pptx" TargetMode="External"/><Relationship Id="rId3" Type="http://schemas.openxmlformats.org/officeDocument/2006/relationships/hyperlink" Target="http://www.microarch.org/micro46/" TargetMode="External"/><Relationship Id="rId7" Type="http://schemas.openxmlformats.org/officeDocument/2006/relationships/hyperlink" Target="http://users.ece.cmu.edu/~omutlu/pub/rowclone_seshadri_micro13_lightning-talk.pdf" TargetMode="External"/><Relationship Id="rId2" Type="http://schemas.openxmlformats.org/officeDocument/2006/relationships/hyperlink" Target="http://users.ece.cmu.edu/~omutlu/pub/rowclone_micro1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ers.ece.cmu.edu/~omutlu/pub/rowclone_seshadri_micro13_lightning-talk.pptx" TargetMode="External"/><Relationship Id="rId5" Type="http://schemas.openxmlformats.org/officeDocument/2006/relationships/hyperlink" Target="http://users.ece.cmu.edu/~omutlu/pub/rowclone_seshadri_micro13-talk.pdf" TargetMode="External"/><Relationship Id="rId10" Type="http://schemas.openxmlformats.org/officeDocument/2006/relationships/image" Target="../media/image64.png"/><Relationship Id="rId4" Type="http://schemas.openxmlformats.org/officeDocument/2006/relationships/hyperlink" Target="http://users.ece.cmu.edu/~omutlu/pub/rowclone_seshadri_micro13-talk.pptx" TargetMode="External"/><Relationship Id="rId9" Type="http://schemas.openxmlformats.org/officeDocument/2006/relationships/hyperlink" Target="http://users.ece.cmu.edu/~omutlu/pub/rowclone_seshadri_micro13-poster.pd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hyperlink" Target="https://people.inf.ethz.ch/omutlu/pub/ambit-bulk-bitwise-dram_micro17.pdf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tesseract-pim-architecture-for-graph-processing_isca1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hyperlink" Target="http://users.ece.cmu.edu/~omutlu/pub/tesseract-pim-architecture-for-graph-processing_isca15-lightning-talk.pdf" TargetMode="External"/><Relationship Id="rId4" Type="http://schemas.openxmlformats.org/officeDocument/2006/relationships/hyperlink" Target="http://users.ece.cmu.edu/~omutlu/pub/tesseract-pim-architecture-for-graph-processing_isca15-talk.pdf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5" y="1325878"/>
            <a:ext cx="10515610" cy="4183160"/>
          </a:xfrm>
        </p:spPr>
        <p:txBody>
          <a:bodyPr/>
          <a:lstStyle/>
          <a:p>
            <a:pPr algn="ctr" eaLnBrk="1" hangingPunct="1"/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r>
              <a:rPr lang="en-US" sz="3200" b="1" dirty="0">
                <a:solidFill>
                  <a:srgbClr val="1A5712"/>
                </a:solidFill>
              </a:rPr>
              <a:t>Processing Data Where It Makes Sense </a:t>
            </a:r>
            <a:br>
              <a:rPr lang="en-US" sz="3200" b="1" dirty="0">
                <a:solidFill>
                  <a:srgbClr val="1A5712"/>
                </a:solidFill>
              </a:rPr>
            </a:br>
            <a:r>
              <a:rPr lang="en-US" sz="3200" b="1" dirty="0">
                <a:solidFill>
                  <a:srgbClr val="1A5712"/>
                </a:solidFill>
              </a:rPr>
              <a:t>in Modern Computing Systems:</a:t>
            </a:r>
            <a:br>
              <a:rPr lang="en-US" sz="3200" b="1" dirty="0">
                <a:solidFill>
                  <a:srgbClr val="1A5712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Enabling In-Memory Computation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altLang="fr-FR" sz="2000" dirty="0"/>
            </a:br>
            <a:r>
              <a:rPr lang="de-DE" altLang="fr-FR" sz="2400" dirty="0">
                <a:solidFill>
                  <a:srgbClr val="0000FF"/>
                </a:solidFill>
              </a:rPr>
              <a:t>Onur Mutlu</a:t>
            </a:r>
            <a:br>
              <a:rPr lang="de-DE" altLang="fr-FR" sz="2400" dirty="0"/>
            </a:br>
            <a:r>
              <a:rPr lang="de-DE" altLang="fr-FR" sz="2000" dirty="0" err="1"/>
              <a:t>omutlu@gmail.com</a:t>
            </a:r>
            <a:r>
              <a:rPr lang="de-DE" altLang="fr-FR" sz="2000" dirty="0"/>
              <a:t> </a:t>
            </a:r>
            <a:br>
              <a:rPr lang="de-DE" altLang="fr-FR" sz="2000" dirty="0"/>
            </a:br>
            <a:r>
              <a:rPr lang="de-DE" altLang="fr-FR" sz="2000" dirty="0"/>
              <a:t>https://</a:t>
            </a:r>
            <a:r>
              <a:rPr lang="de-DE" altLang="fr-FR" sz="2000" dirty="0" err="1"/>
              <a:t>people.inf.ethz.ch</a:t>
            </a:r>
            <a:r>
              <a:rPr lang="de-DE" altLang="fr-FR" sz="2000" dirty="0"/>
              <a:t>/omutlu</a:t>
            </a:r>
            <a:br>
              <a:rPr lang="de-DE" altLang="fr-FR" sz="2400" dirty="0"/>
            </a:br>
            <a:br>
              <a:rPr lang="en-US" altLang="fr-FR" sz="2400" dirty="0"/>
            </a:br>
            <a:r>
              <a:rPr lang="en-US" altLang="fr-FR" sz="2400" dirty="0"/>
              <a:t>Feb. 21</a:t>
            </a:r>
            <a:r>
              <a:rPr lang="en-US" altLang="fr-FR" sz="2400" baseline="30000" dirty="0"/>
              <a:t>st</a:t>
            </a:r>
            <a:r>
              <a:rPr lang="en-US" altLang="fr-FR" sz="2400" dirty="0"/>
              <a:t> 2019</a:t>
            </a:r>
            <a:br>
              <a:rPr lang="en-US" altLang="fr-FR" sz="2400" dirty="0"/>
            </a:br>
            <a:endParaRPr lang="en-US" altLang="fr-FR" sz="2400" dirty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124075" y="322263"/>
            <a:ext cx="75120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3400">
              <a:solidFill>
                <a:srgbClr val="000000"/>
              </a:solidFill>
            </a:endParaRPr>
          </a:p>
        </p:txBody>
      </p:sp>
      <p:sp>
        <p:nvSpPr>
          <p:cNvPr id="1024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7D957E1-574D-4CA8-B5F7-67A921809931}" type="slidenum">
              <a:rPr lang="en-US" altLang="fr-FR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fr-FR" sz="1200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106" y="5300774"/>
            <a:ext cx="2261086" cy="654223"/>
          </a:xfrm>
          <a:prstGeom prst="rect">
            <a:avLst/>
          </a:prstGeom>
        </p:spPr>
      </p:pic>
      <p:pic>
        <p:nvPicPr>
          <p:cNvPr id="8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4785628" y="5204710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FDEF4BF8-4C42-2C48-ACA7-CAA3C1B63E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70032" y="5204710"/>
            <a:ext cx="2532185" cy="914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96BAB-925E-464D-8476-CD2FB218257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5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5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5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5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5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6205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5" y="1290935"/>
            <a:ext cx="10668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5" y="1205370"/>
            <a:ext cx="1081655" cy="11568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15205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5" y="4191000"/>
            <a:ext cx="1600200" cy="1219200"/>
            <a:chOff x="5867400" y="2936553"/>
            <a:chExt cx="2057400" cy="1447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858005" y="4234696"/>
            <a:ext cx="1676400" cy="1219200"/>
            <a:chOff x="5867400" y="2936553"/>
            <a:chExt cx="2057400" cy="1447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5410205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7205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143005" y="0"/>
            <a:ext cx="102108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800" dirty="0"/>
              <a:t>DRAM Is Critical for Performance (Consumer)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0758F6-FE27-3946-B064-A7F1CF18CDF7}"/>
              </a:ext>
            </a:extLst>
          </p:cNvPr>
          <p:cNvSpPr/>
          <p:nvPr/>
        </p:nvSpPr>
        <p:spPr>
          <a:xfrm>
            <a:off x="1158244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Memory </a:t>
            </a:r>
            <a:r>
              <a:rPr lang="en-US" sz="32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3200" dirty="0">
                <a:solidFill>
                  <a:prstClr val="white"/>
                </a:solidFill>
                <a:latin typeface="Gill Sans MT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performance bottleneck</a:t>
            </a:r>
          </a:p>
        </p:txBody>
      </p:sp>
    </p:spTree>
    <p:extLst>
      <p:ext uri="{BB962C8B-B14F-4D97-AF65-F5344CB8AC3E}">
        <p14:creationId xmlns:p14="http://schemas.microsoft.com/office/powerpoint/2010/main" val="3651296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58244" y="-7620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Quantization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4444" y="1981200"/>
            <a:ext cx="8915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Gill Sans MT"/>
              </a:rPr>
              <a:t>Converts </a:t>
            </a:r>
            <a:r>
              <a:rPr lang="en-US" sz="2500" b="1" u="sng" dirty="0">
                <a:solidFill>
                  <a:srgbClr val="0000FF"/>
                </a:solidFill>
                <a:latin typeface="Gill Sans MT"/>
              </a:rPr>
              <a:t>32-bit floating point</a:t>
            </a:r>
            <a:r>
              <a:rPr lang="en-US" sz="2500" b="1" dirty="0">
                <a:solidFill>
                  <a:prstClr val="black"/>
                </a:solidFill>
                <a:latin typeface="Gill Sans MT"/>
              </a:rPr>
              <a:t> to </a:t>
            </a:r>
            <a:r>
              <a:rPr lang="en-US" sz="2500" b="1" u="sng" dirty="0">
                <a:solidFill>
                  <a:srgbClr val="0000FF"/>
                </a:solidFill>
                <a:latin typeface="Gill Sans MT"/>
              </a:rPr>
              <a:t>8-bit integers </a:t>
            </a:r>
            <a:r>
              <a:rPr lang="en-US" sz="2500" b="1" dirty="0">
                <a:solidFill>
                  <a:srgbClr val="000000"/>
                </a:solidFill>
                <a:latin typeface="Gill Sans MT"/>
              </a:rPr>
              <a:t>to improve inference </a:t>
            </a:r>
            <a:r>
              <a:rPr lang="en-US" sz="2500" b="1" u="sng" dirty="0">
                <a:solidFill>
                  <a:srgbClr val="000000"/>
                </a:solidFill>
                <a:latin typeface="Gill Sans MT"/>
              </a:rPr>
              <a:t>execution time</a:t>
            </a:r>
            <a:r>
              <a:rPr lang="en-US" sz="2500" b="1" dirty="0">
                <a:solidFill>
                  <a:srgbClr val="000000"/>
                </a:solidFill>
                <a:latin typeface="Gill Sans MT"/>
              </a:rPr>
              <a:t> and </a:t>
            </a:r>
            <a:r>
              <a:rPr lang="en-US" sz="2500" b="1" u="sng" dirty="0">
                <a:solidFill>
                  <a:srgbClr val="000000"/>
                </a:solidFill>
                <a:latin typeface="Gill Sans MT"/>
              </a:rPr>
              <a:t>energy consumption </a:t>
            </a:r>
            <a:endParaRPr lang="en-US" sz="2500" b="1" u="sng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0644" y="3352800"/>
            <a:ext cx="419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Gill Sans MT"/>
              </a:rPr>
              <a:t>Up to </a:t>
            </a: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16.8% 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of the </a:t>
            </a:r>
            <a:r>
              <a:rPr lang="en-US" sz="2400" b="1" dirty="0">
                <a:solidFill>
                  <a:srgbClr val="000000"/>
                </a:solidFill>
                <a:latin typeface="Gill Sans MT"/>
              </a:rPr>
              <a:t>inference </a:t>
            </a:r>
            <a:r>
              <a:rPr lang="en-US" sz="2400" b="1" dirty="0">
                <a:solidFill>
                  <a:srgbClr val="1F497D"/>
                </a:solidFill>
                <a:latin typeface="Gill Sans MT"/>
              </a:rPr>
              <a:t>energy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dirty="0">
                <a:solidFill>
                  <a:prstClr val="black"/>
                </a:solidFill>
                <a:latin typeface="Gill Sans MT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16.1%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of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inference </a:t>
            </a:r>
            <a:r>
              <a:rPr lang="en-US" sz="2400" b="1" dirty="0">
                <a:solidFill>
                  <a:srgbClr val="1F497D"/>
                </a:solidFill>
                <a:latin typeface="Gill Sans MT"/>
              </a:rPr>
              <a:t>execution time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6444" y="3352800"/>
            <a:ext cx="4343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Gill Sans MT"/>
              </a:rPr>
              <a:t>Majority of </a:t>
            </a:r>
            <a:r>
              <a:rPr lang="en-US" sz="2400" b="1" dirty="0">
                <a:solidFill>
                  <a:srgbClr val="0000FF"/>
                </a:solidFill>
                <a:latin typeface="Gill Sans MT"/>
              </a:rPr>
              <a:t>quantization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energy comes from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data movement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96844" y="1219200"/>
            <a:ext cx="1676400" cy="655109"/>
          </a:xfrm>
          <a:prstGeom prst="roundRect">
            <a:avLst/>
          </a:prstGeom>
          <a:solidFill>
            <a:srgbClr val="1F497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Quantization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682244" y="1676400"/>
            <a:ext cx="2209800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2301244" y="1143000"/>
            <a:ext cx="274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Gill Sans MT"/>
              </a:rPr>
              <a:t>floating point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178044" y="1676400"/>
            <a:ext cx="1828800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6949444" y="114300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Gill Sans MT"/>
              </a:rPr>
              <a:t>integer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58244" y="5294293"/>
            <a:ext cx="9144000" cy="954107"/>
          </a:xfrm>
          <a:prstGeom prst="rect">
            <a:avLst/>
          </a:prstGeom>
          <a:solidFill>
            <a:srgbClr val="77777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A simple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data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conversion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operation that requires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shift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addition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, and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multiplication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operations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672844" y="2971800"/>
            <a:ext cx="0" cy="38100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>
          <a:xfrm>
            <a:off x="7482844" y="2971800"/>
            <a:ext cx="0" cy="38100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14872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1" grpId="0"/>
      <p:bldP spid="23" grpId="0"/>
      <p:bldP spid="2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58244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Normalized Energy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82044" y="1126465"/>
            <a:ext cx="9144000" cy="4436135"/>
            <a:chOff x="-76200" y="1295400"/>
            <a:chExt cx="9144000" cy="4436135"/>
          </a:xfrm>
        </p:grpSpPr>
        <p:graphicFrame>
          <p:nvGraphicFramePr>
            <p:cNvPr id="24" name="Chart 23"/>
            <p:cNvGraphicFramePr>
              <a:graphicFrameLocks/>
            </p:cNvGraphicFramePr>
            <p:nvPr>
              <p:extLst/>
            </p:nvPr>
          </p:nvGraphicFramePr>
          <p:xfrm>
            <a:off x="-76200" y="1295400"/>
            <a:ext cx="9144000" cy="44361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5" name="Straight Connector 24"/>
            <p:cNvCxnSpPr/>
            <p:nvPr/>
          </p:nvCxnSpPr>
          <p:spPr>
            <a:xfrm flipV="1">
              <a:off x="822960" y="4495800"/>
              <a:ext cx="0" cy="57607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 flipV="1">
              <a:off x="4443984" y="4495800"/>
              <a:ext cx="0" cy="57607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flipV="1">
              <a:off x="6254496" y="4495800"/>
              <a:ext cx="0" cy="57607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 flipV="1">
              <a:off x="8979408" y="4495800"/>
              <a:ext cx="0" cy="57607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29" name="TextBox 28"/>
          <p:cNvSpPr txBox="1"/>
          <p:nvPr/>
        </p:nvSpPr>
        <p:spPr>
          <a:xfrm>
            <a:off x="2642710" y="493389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Gill Sans MT"/>
              </a:rPr>
              <a:t>Chrome Browser</a:t>
            </a:r>
            <a:endParaRPr lang="en-US" sz="36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9044" y="485471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Gill Sans MT"/>
              </a:rPr>
              <a:t>Video Playback and Capture</a:t>
            </a:r>
            <a:endParaRPr lang="en-US" sz="36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1644" y="4854714"/>
            <a:ext cx="1952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/>
                </a:solidFill>
                <a:latin typeface="Gill Sans MT"/>
              </a:rPr>
              <a:t>TensorFlow</a:t>
            </a:r>
            <a:r>
              <a:rPr lang="en-US" sz="2000" b="1" dirty="0">
                <a:solidFill>
                  <a:prstClr val="black"/>
                </a:solidFill>
                <a:latin typeface="Gill Sans MT"/>
              </a:rPr>
              <a:t> Mobile</a:t>
            </a:r>
            <a:endParaRPr lang="en-US" sz="36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58244" y="5715000"/>
            <a:ext cx="9144000" cy="892552"/>
          </a:xfrm>
          <a:prstGeom prst="rect">
            <a:avLst/>
          </a:prstGeom>
          <a:solidFill>
            <a:srgbClr val="77777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PIM core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and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PIM accelerator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reduces</a:t>
            </a:r>
            <a:b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</a:b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6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</a:rPr>
              <a:t>energy consumption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on average by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49.1%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and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55.4%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2077944" y="2228672"/>
            <a:ext cx="762000" cy="1653778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57150" cap="flat" cmpd="sng" algn="ctr">
            <a:solidFill>
              <a:srgbClr val="C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7164E"/>
              </a:buClr>
              <a:buSzTx/>
              <a:buFont typeface="Tahoma" pitchFamily="34" charset="0"/>
              <a:buNone/>
              <a:tabLst/>
              <a:defRPr/>
            </a:pPr>
            <a:endParaRPr kumimoji="1" lang="en-US" sz="2400" b="1" i="0" u="none" strike="noStrike" kern="0" cap="none" spc="0" normalizeH="0" baseline="0" noProof="0">
              <a:ln>
                <a:noFill/>
              </a:ln>
              <a:solidFill>
                <a:srgbClr val="07164E"/>
              </a:solidFill>
              <a:effectLst/>
              <a:uLnTx/>
              <a:uFillTx/>
              <a:latin typeface="Lucida Sans" pitchFamily="34" charset="0"/>
              <a:ea typeface="굴림" pitchFamily="34" charset="-127"/>
              <a:cs typeface="Tahoma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382744" y="3905072"/>
            <a:ext cx="1676400" cy="9144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1691644" y="4724400"/>
            <a:ext cx="8452900" cy="1143000"/>
            <a:chOff x="-153065" y="679005"/>
            <a:chExt cx="10073325" cy="795961"/>
          </a:xfrm>
        </p:grpSpPr>
        <p:sp>
          <p:nvSpPr>
            <p:cNvPr id="36" name="Rounded Rectangle 35"/>
            <p:cNvSpPr/>
            <p:nvPr/>
          </p:nvSpPr>
          <p:spPr bwMode="auto">
            <a:xfrm>
              <a:off x="-153065" y="679005"/>
              <a:ext cx="10073325" cy="79596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1F497D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85750" marR="0" lvl="0" indent="-285750" defTabSz="914400" eaLnBrk="1" fontAlgn="base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7164E"/>
                </a:buClr>
                <a:buSzTx/>
                <a:buFont typeface="Tahoma" pitchFamily="34" charset="0"/>
                <a:buNone/>
                <a:tabLst/>
                <a:defRPr/>
              </a:pPr>
              <a:endParaRPr kumimoji="1" lang="en-US" sz="2400" b="1" i="0" u="none" strike="noStrike" kern="0" cap="none" spc="0" normalizeH="0" baseline="0" noProof="0">
                <a:ln>
                  <a:noFill/>
                </a:ln>
                <a:solidFill>
                  <a:srgbClr val="07164E"/>
                </a:solidFill>
                <a:effectLst/>
                <a:uLnTx/>
                <a:uFillTx/>
                <a:latin typeface="Lucida Sans" pitchFamily="34" charset="0"/>
                <a:ea typeface="굴림" pitchFamily="34" charset="-127"/>
                <a:cs typeface="Tahoma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234" y="785133"/>
              <a:ext cx="9742221" cy="5786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77.7%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 and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82.6%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of energy reduction for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texture tiling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and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packing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comes from eliminating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ill Sans MT"/>
                </a:rPr>
                <a:t>data movement</a:t>
              </a:r>
              <a:endPara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sp>
        <p:nvSpPr>
          <p:cNvPr id="38" name="Rounded Rectangle 37"/>
          <p:cNvSpPr/>
          <p:nvPr/>
        </p:nvSpPr>
        <p:spPr bwMode="auto">
          <a:xfrm>
            <a:off x="5730244" y="2286000"/>
            <a:ext cx="762000" cy="1653778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57150" cap="flat" cmpd="sng" algn="ctr">
            <a:solidFill>
              <a:srgbClr val="C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7164E"/>
              </a:buClr>
              <a:buSzTx/>
              <a:buFont typeface="Tahoma" pitchFamily="34" charset="0"/>
              <a:buNone/>
              <a:tabLst/>
              <a:defRPr/>
            </a:pPr>
            <a:endParaRPr kumimoji="1" lang="en-US" sz="2400" b="1" i="0" u="none" strike="noStrike" kern="0" cap="none" spc="0" normalizeH="0" baseline="0" noProof="0">
              <a:ln>
                <a:noFill/>
              </a:ln>
              <a:solidFill>
                <a:srgbClr val="07164E"/>
              </a:solidFill>
              <a:effectLst/>
              <a:uLnTx/>
              <a:uFillTx/>
              <a:latin typeface="Lucida Sans" pitchFamily="34" charset="0"/>
              <a:ea typeface="굴림" pitchFamily="34" charset="-127"/>
              <a:cs typeface="Tahoma" pitchFamily="34" charset="0"/>
            </a:endParaRPr>
          </a:p>
        </p:txBody>
      </p:sp>
      <p:cxnSp>
        <p:nvCxnSpPr>
          <p:cNvPr id="39" name="Straight Arrow Connector 38"/>
          <p:cNvCxnSpPr>
            <a:endCxn id="36" idx="0"/>
          </p:cNvCxnSpPr>
          <p:nvPr/>
        </p:nvCxnSpPr>
        <p:spPr>
          <a:xfrm flipH="1">
            <a:off x="5918094" y="3962400"/>
            <a:ext cx="193150" cy="762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40" name="Rounded Rectangle 39"/>
          <p:cNvSpPr/>
          <p:nvPr/>
        </p:nvSpPr>
        <p:spPr bwMode="auto">
          <a:xfrm>
            <a:off x="2230344" y="2537222"/>
            <a:ext cx="762000" cy="1653778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57150" cap="flat" cmpd="sng" algn="ctr">
            <a:solidFill>
              <a:srgbClr val="C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7164E"/>
              </a:buClr>
              <a:buSzTx/>
              <a:buFont typeface="Tahoma" pitchFamily="34" charset="0"/>
              <a:buNone/>
              <a:tabLst/>
              <a:defRPr/>
            </a:pPr>
            <a:endParaRPr kumimoji="1" lang="en-US" sz="2400" b="1" i="0" u="none" strike="noStrike" kern="0" cap="none" spc="0" normalizeH="0" baseline="0" noProof="0">
              <a:ln>
                <a:noFill/>
              </a:ln>
              <a:solidFill>
                <a:srgbClr val="07164E"/>
              </a:solidFill>
              <a:effectLst/>
              <a:uLnTx/>
              <a:uFillTx/>
              <a:latin typeface="Lucida Sans" pitchFamily="34" charset="0"/>
              <a:ea typeface="굴림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40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3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05844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Normalized Runtime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844044" y="4114800"/>
            <a:ext cx="0" cy="57607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V="1">
            <a:off x="10012684" y="4102608"/>
            <a:ext cx="0" cy="57607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V="1">
            <a:off x="5934460" y="4114800"/>
            <a:ext cx="0" cy="57607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 flipV="1">
            <a:off x="8997700" y="4114800"/>
            <a:ext cx="0" cy="57607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1005844" y="1371600"/>
            <a:ext cx="9296400" cy="3962400"/>
            <a:chOff x="0" y="1371600"/>
            <a:chExt cx="9296400" cy="3962400"/>
          </a:xfrm>
        </p:grpSpPr>
        <p:graphicFrame>
          <p:nvGraphicFramePr>
            <p:cNvPr id="24" name="Chart 23"/>
            <p:cNvGraphicFramePr>
              <a:graphicFrameLocks/>
            </p:cNvGraphicFramePr>
            <p:nvPr>
              <p:extLst/>
            </p:nvPr>
          </p:nvGraphicFramePr>
          <p:xfrm>
            <a:off x="0" y="1371600"/>
            <a:ext cx="9051365" cy="365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1829227" y="4724400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Chrome Browser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800" y="4687669"/>
              <a:ext cx="2203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Video Playback and Capture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72400" y="4648200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TensorFlow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 Mobile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05844" y="5360650"/>
            <a:ext cx="9144000" cy="963950"/>
            <a:chOff x="1867295" y="5514549"/>
            <a:chExt cx="6500483" cy="377220"/>
          </a:xfrm>
        </p:grpSpPr>
        <p:sp>
          <p:nvSpPr>
            <p:cNvPr id="29" name="Rectangle 28"/>
            <p:cNvSpPr/>
            <p:nvPr/>
          </p:nvSpPr>
          <p:spPr>
            <a:xfrm>
              <a:off x="1867295" y="5514549"/>
              <a:ext cx="6019801" cy="216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Gill Sans M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86403" y="5566577"/>
              <a:ext cx="6481375" cy="325192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Gill Sans MT"/>
                </a:rPr>
                <a:t>Offloading these kernels to </a:t>
              </a:r>
              <a:r>
                <a:rPr lang="en-US" sz="2400" b="1" dirty="0">
                  <a:solidFill>
                    <a:srgbClr val="0000FF"/>
                  </a:solidFill>
                  <a:latin typeface="Gill Sans MT"/>
                </a:rPr>
                <a:t>PIM core</a:t>
              </a:r>
              <a:r>
                <a:rPr lang="en-US" sz="2400" b="1" dirty="0">
                  <a:solidFill>
                    <a:prstClr val="black"/>
                  </a:solidFill>
                  <a:latin typeface="Gill Sans MT"/>
                </a:rPr>
                <a:t> and </a:t>
              </a:r>
              <a:r>
                <a:rPr lang="en-US" sz="2400" b="1" dirty="0">
                  <a:solidFill>
                    <a:srgbClr val="0000FF"/>
                  </a:solidFill>
                  <a:latin typeface="Gill Sans MT"/>
                </a:rPr>
                <a:t>PIM accelerator</a:t>
              </a:r>
              <a:r>
                <a:rPr lang="en-US" sz="2400" b="1" dirty="0">
                  <a:solidFill>
                    <a:prstClr val="black"/>
                  </a:solidFill>
                  <a:latin typeface="Gill Sans MT"/>
                </a:rPr>
                <a:t> improves </a:t>
              </a:r>
              <a:r>
                <a:rPr lang="en-US" sz="2400" b="1" dirty="0">
                  <a:solidFill>
                    <a:srgbClr val="C00000"/>
                  </a:solidFill>
                  <a:latin typeface="Gill Sans MT"/>
                </a:rPr>
                <a:t>performance </a:t>
              </a:r>
              <a:r>
                <a:rPr lang="en-US" sz="2400" b="1" dirty="0">
                  <a:solidFill>
                    <a:prstClr val="black"/>
                  </a:solidFill>
                  <a:latin typeface="Gill Sans MT"/>
                </a:rPr>
                <a:t>on average by </a:t>
              </a:r>
              <a:r>
                <a:rPr lang="en-US" sz="2400" b="1" dirty="0">
                  <a:solidFill>
                    <a:srgbClr val="0000FF"/>
                  </a:solidFill>
                  <a:latin typeface="Gill Sans MT"/>
                </a:rPr>
                <a:t>44.6%</a:t>
              </a:r>
              <a:r>
                <a:rPr lang="en-US" sz="2400" b="1" dirty="0">
                  <a:solidFill>
                    <a:prstClr val="black"/>
                  </a:solidFill>
                  <a:latin typeface="Gill Sans MT"/>
                </a:rPr>
                <a:t> and </a:t>
              </a:r>
              <a:r>
                <a:rPr lang="en-US" sz="2400" b="1" dirty="0">
                  <a:solidFill>
                    <a:srgbClr val="0000FF"/>
                  </a:solidFill>
                  <a:latin typeface="Gill Sans MT"/>
                </a:rPr>
                <a:t>54.2%</a:t>
              </a:r>
            </a:p>
          </p:txBody>
        </p:sp>
      </p:grpSp>
      <p:sp>
        <p:nvSpPr>
          <p:cNvPr id="31" name="Rounded Rectangle 30"/>
          <p:cNvSpPr/>
          <p:nvPr/>
        </p:nvSpPr>
        <p:spPr bwMode="auto">
          <a:xfrm>
            <a:off x="2148844" y="2209800"/>
            <a:ext cx="762000" cy="1653778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57150" cap="flat" cmpd="sng" algn="ctr">
            <a:solidFill>
              <a:srgbClr val="C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7164E"/>
              </a:buClr>
              <a:buSzTx/>
              <a:buFont typeface="Tahoma" pitchFamily="34" charset="0"/>
              <a:buNone/>
              <a:tabLst/>
              <a:defRPr/>
            </a:pPr>
            <a:endParaRPr kumimoji="1" lang="en-US" sz="2400" b="1" i="0" u="none" strike="noStrike" kern="0" cap="none" spc="0" normalizeH="0" baseline="0" noProof="0">
              <a:ln>
                <a:noFill/>
              </a:ln>
              <a:solidFill>
                <a:srgbClr val="07164E"/>
              </a:solidFill>
              <a:effectLst/>
              <a:uLnTx/>
              <a:uFillTx/>
              <a:latin typeface="Lucida Sans" pitchFamily="34" charset="0"/>
              <a:ea typeface="굴림" pitchFamily="34" charset="-127"/>
              <a:cs typeface="Tahoma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4130044" y="2057400"/>
            <a:ext cx="762000" cy="1653778"/>
          </a:xfrm>
          <a:prstGeom prst="roundRect">
            <a:avLst/>
          </a:prstGeom>
          <a:solidFill>
            <a:sysClr val="window" lastClr="FFFFFF">
              <a:alpha val="0"/>
            </a:sysClr>
          </a:solidFill>
          <a:ln w="57150" cap="flat" cmpd="sng" algn="ctr">
            <a:solidFill>
              <a:srgbClr val="C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7164E"/>
              </a:buClr>
              <a:buSzTx/>
              <a:buFont typeface="Tahoma" pitchFamily="34" charset="0"/>
              <a:buNone/>
              <a:tabLst/>
              <a:defRPr/>
            </a:pPr>
            <a:endParaRPr kumimoji="1" lang="en-US" sz="2400" b="1" i="0" u="none" strike="noStrike" kern="0" cap="none" spc="0" normalizeH="0" baseline="0" noProof="0">
              <a:ln>
                <a:noFill/>
              </a:ln>
              <a:solidFill>
                <a:srgbClr val="07164E"/>
              </a:solidFill>
              <a:effectLst/>
              <a:uLnTx/>
              <a:uFillTx/>
              <a:latin typeface="Lucida Sans" pitchFamily="34" charset="0"/>
              <a:ea typeface="굴림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35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478164" y="188640"/>
            <a:ext cx="8824080" cy="723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Truly Distributed GPU Processing with PIM?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7296963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6" name="Straight Connector 65"/>
          <p:cNvCxnSpPr/>
          <p:nvPr/>
        </p:nvCxnSpPr>
        <p:spPr>
          <a:xfrm>
            <a:off x="6809024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67" name="Rectangle 66"/>
          <p:cNvSpPr/>
          <p:nvPr/>
        </p:nvSpPr>
        <p:spPr>
          <a:xfrm>
            <a:off x="7769938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074916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srgbClr val="0070C0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852557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841544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497838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lang="en-US" sz="12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8701057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3" name="Straight Connector 72"/>
          <p:cNvCxnSpPr/>
          <p:nvPr/>
        </p:nvCxnSpPr>
        <p:spPr>
          <a:xfrm>
            <a:off x="8125929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4" name="Straight Connector 73"/>
          <p:cNvCxnSpPr/>
          <p:nvPr/>
        </p:nvCxnSpPr>
        <p:spPr>
          <a:xfrm>
            <a:off x="9233775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5" name="Rectangle 74"/>
          <p:cNvSpPr/>
          <p:nvPr/>
        </p:nvSpPr>
        <p:spPr>
          <a:xfrm>
            <a:off x="8999420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3554367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7" name="Straight Connector 76"/>
          <p:cNvCxnSpPr/>
          <p:nvPr/>
        </p:nvCxnSpPr>
        <p:spPr>
          <a:xfrm flipV="1">
            <a:off x="5783476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8" name="Straight Connector 77"/>
          <p:cNvCxnSpPr/>
          <p:nvPr/>
        </p:nvCxnSpPr>
        <p:spPr>
          <a:xfrm flipH="1">
            <a:off x="2831704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9" name="Straight Connector 78"/>
          <p:cNvCxnSpPr/>
          <p:nvPr/>
        </p:nvCxnSpPr>
        <p:spPr>
          <a:xfrm flipH="1">
            <a:off x="6373203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0" name="Straight Connector 79"/>
          <p:cNvCxnSpPr/>
          <p:nvPr/>
        </p:nvCxnSpPr>
        <p:spPr>
          <a:xfrm>
            <a:off x="3456244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1" name="Straight Connector 80"/>
          <p:cNvCxnSpPr/>
          <p:nvPr/>
        </p:nvCxnSpPr>
        <p:spPr>
          <a:xfrm>
            <a:off x="4144878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2" name="Straight Connector 81"/>
          <p:cNvCxnSpPr/>
          <p:nvPr/>
        </p:nvCxnSpPr>
        <p:spPr>
          <a:xfrm>
            <a:off x="3990275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3" name="Straight Connector 82"/>
          <p:cNvCxnSpPr/>
          <p:nvPr/>
        </p:nvCxnSpPr>
        <p:spPr>
          <a:xfrm>
            <a:off x="5493103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84" name="Group 83"/>
          <p:cNvGrpSpPr/>
          <p:nvPr/>
        </p:nvGrpSpPr>
        <p:grpSpPr>
          <a:xfrm>
            <a:off x="2836309" y="3773893"/>
            <a:ext cx="1386451" cy="904640"/>
            <a:chOff x="1783056" y="1197864"/>
            <a:chExt cx="1207032" cy="713232"/>
          </a:xfrm>
        </p:grpSpPr>
        <p:sp>
          <p:nvSpPr>
            <p:cNvPr id="85" name="Cube 8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ube 8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Cube 8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ube 8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339272" y="4994760"/>
            <a:ext cx="1386451" cy="904640"/>
            <a:chOff x="1783056" y="1140582"/>
            <a:chExt cx="1844298" cy="1027220"/>
          </a:xfrm>
        </p:grpSpPr>
        <p:sp>
          <p:nvSpPr>
            <p:cNvPr id="90" name="Cube 8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ube 9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Cube 9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ube 9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4" name="Cube 93"/>
          <p:cNvSpPr/>
          <p:nvPr/>
        </p:nvSpPr>
        <p:spPr>
          <a:xfrm>
            <a:off x="4075203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Cube 94"/>
          <p:cNvSpPr/>
          <p:nvPr/>
        </p:nvSpPr>
        <p:spPr>
          <a:xfrm>
            <a:off x="4182889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373203" y="3751874"/>
            <a:ext cx="1386451" cy="904640"/>
            <a:chOff x="1783056" y="1197864"/>
            <a:chExt cx="1207032" cy="713232"/>
          </a:xfrm>
        </p:grpSpPr>
        <p:sp>
          <p:nvSpPr>
            <p:cNvPr id="97" name="Cube 9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Cube 9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Cube 9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ube 9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900227" y="4992400"/>
            <a:ext cx="1386451" cy="904640"/>
            <a:chOff x="1783056" y="1140582"/>
            <a:chExt cx="1844298" cy="1027220"/>
          </a:xfrm>
        </p:grpSpPr>
        <p:sp>
          <p:nvSpPr>
            <p:cNvPr id="102" name="Cube 10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ube 10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Cube 10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ube 10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7873922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 flipH="1" flipV="1">
            <a:off x="7602982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108" name="Group 107"/>
          <p:cNvGrpSpPr/>
          <p:nvPr/>
        </p:nvGrpSpPr>
        <p:grpSpPr>
          <a:xfrm>
            <a:off x="4638706" y="4652814"/>
            <a:ext cx="1131475" cy="165803"/>
            <a:chOff x="3727519" y="1965605"/>
            <a:chExt cx="985052" cy="130722"/>
          </a:xfrm>
        </p:grpSpPr>
        <p:sp>
          <p:nvSpPr>
            <p:cNvPr id="109" name="Parallelogram 10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Parallelogram 10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Parallelogram 11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66570" y="4838059"/>
            <a:ext cx="1131475" cy="165803"/>
            <a:chOff x="3727519" y="1965605"/>
            <a:chExt cx="985052" cy="130722"/>
          </a:xfrm>
        </p:grpSpPr>
        <p:sp>
          <p:nvSpPr>
            <p:cNvPr id="113" name="Parallelogram 11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Parallelogram 11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Parallelogram 11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294434" y="5023303"/>
            <a:ext cx="1131475" cy="165803"/>
            <a:chOff x="3727519" y="1965605"/>
            <a:chExt cx="985052" cy="130722"/>
          </a:xfrm>
        </p:grpSpPr>
        <p:sp>
          <p:nvSpPr>
            <p:cNvPr id="117" name="Parallelogram 11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Parallelogram 11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Parallelogram 11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flipH="1">
            <a:off x="5601788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121" name="Rectangle 120"/>
          <p:cNvSpPr/>
          <p:nvPr/>
        </p:nvSpPr>
        <p:spPr>
          <a:xfrm>
            <a:off x="4116043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120561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123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 b="31908"/>
          <a:stretch/>
        </p:blipFill>
        <p:spPr bwMode="auto">
          <a:xfrm>
            <a:off x="6879554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5501782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lang="en-US" sz="16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96659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Accelerating GPU Execution with PIM (I)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"Transparent Offloading and Mapping (TOM): Enabling Programmer-Transparent Near-Data Processing in GPU Systems"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66" y="4111315"/>
            <a:ext cx="11126485" cy="22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565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Accelerating Linked Data Structures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"Accelerating Pointer Chasing in 3D-Stacked Memory: Challenges, Mechanisms, Evaluation"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4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458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Two Key Questions in 3D-Stacked PIM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196752"/>
            <a:ext cx="8610600" cy="5051648"/>
          </a:xfrm>
        </p:spPr>
        <p:txBody>
          <a:bodyPr/>
          <a:lstStyle/>
          <a:p>
            <a:r>
              <a:rPr lang="en-US" dirty="0"/>
              <a:t>How can we accelerate important applications if we use         </a:t>
            </a:r>
            <a:r>
              <a:rPr lang="en-US" dirty="0">
                <a:solidFill>
                  <a:srgbClr val="0000FF"/>
                </a:solidFill>
              </a:rPr>
              <a:t>3D-stacked memory as a coarse-grained accelerator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is the architecture and programming model?</a:t>
            </a:r>
          </a:p>
          <a:p>
            <a:pPr lvl="1"/>
            <a:r>
              <a:rPr lang="en-US" dirty="0"/>
              <a:t>what are the mechanisms for acceleration?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is the </a:t>
            </a:r>
            <a:r>
              <a:rPr lang="en-US" dirty="0">
                <a:solidFill>
                  <a:srgbClr val="0000FF"/>
                </a:solidFill>
              </a:rPr>
              <a:t>minimal processing-in-memory support </a:t>
            </a:r>
            <a:r>
              <a:rPr lang="en-US" dirty="0"/>
              <a:t>we can provide?</a:t>
            </a:r>
          </a:p>
          <a:p>
            <a:pPr lvl="1"/>
            <a:r>
              <a:rPr lang="en-US" dirty="0"/>
              <a:t>without changing the system significantly</a:t>
            </a:r>
          </a:p>
          <a:p>
            <a:pPr lvl="1"/>
            <a:r>
              <a:rPr lang="en-US" dirty="0"/>
              <a:t>while achieving significant benefits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2596" y="3645024"/>
            <a:ext cx="8280920" cy="79208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44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PEI: PIM-Enabled Instructions (Ideas)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08720"/>
            <a:ext cx="8915400" cy="5339680"/>
          </a:xfrm>
        </p:spPr>
        <p:txBody>
          <a:bodyPr/>
          <a:lstStyle/>
          <a:p>
            <a:r>
              <a:rPr lang="en-US" sz="2200" dirty="0">
                <a:solidFill>
                  <a:srgbClr val="0000FF"/>
                </a:solidFill>
              </a:rPr>
              <a:t>Goal: </a:t>
            </a:r>
            <a:r>
              <a:rPr lang="en-US" sz="2200" dirty="0"/>
              <a:t>Develop mechanisms to get the most out of near-data processing with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minimal cost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2C6123"/>
                </a:solidFill>
              </a:rPr>
              <a:t>minimal changes to the system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2C6123"/>
                </a:solidFill>
              </a:rPr>
              <a:t>no changes to the programming model</a:t>
            </a:r>
          </a:p>
          <a:p>
            <a:endParaRPr lang="en-US" sz="700" dirty="0"/>
          </a:p>
          <a:p>
            <a:r>
              <a:rPr lang="en-US" sz="2200" dirty="0">
                <a:solidFill>
                  <a:srgbClr val="0000FF"/>
                </a:solidFill>
              </a:rPr>
              <a:t>Key Idea 1: </a:t>
            </a:r>
            <a:r>
              <a:rPr lang="en-US" altLang="ko-KR" sz="2200" dirty="0"/>
              <a:t>Expose each PIM operation as a </a:t>
            </a:r>
            <a:r>
              <a:rPr lang="en-US" altLang="ko-KR" sz="2200" dirty="0">
                <a:solidFill>
                  <a:srgbClr val="FF0000"/>
                </a:solidFill>
              </a:rPr>
              <a:t>cache-coherent, virtually-addressed host processor instruction </a:t>
            </a:r>
            <a:r>
              <a:rPr lang="en-US" altLang="ko-KR" sz="2200" dirty="0">
                <a:solidFill>
                  <a:srgbClr val="000000"/>
                </a:solidFill>
              </a:rPr>
              <a:t>(called PEI) </a:t>
            </a:r>
            <a:r>
              <a:rPr lang="en-US" altLang="ko-KR" sz="2200" dirty="0"/>
              <a:t>that operates on </a:t>
            </a:r>
            <a:r>
              <a:rPr lang="en-US" altLang="ko-KR" sz="2200" dirty="0">
                <a:solidFill>
                  <a:srgbClr val="FF0000"/>
                </a:solidFill>
              </a:rPr>
              <a:t>only a single cache block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e.g., 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__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pim_add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(&amp;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w.next_rank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, value) 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  <a:sym typeface="Wingdings"/>
              </a:rPr>
              <a:t> 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pim.add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 r1, (r2)</a:t>
            </a:r>
            <a:endParaRPr lang="ko-KR" altLang="en-US" sz="1800" dirty="0">
              <a:solidFill>
                <a:srgbClr val="000000"/>
              </a:solidFill>
              <a:latin typeface="Calibri"/>
              <a:ea typeface="나눔고딕"/>
            </a:endParaRP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changes sequential execution/programming model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changes to virtual memory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Minimal changes to cache coherence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need for data mapping: Each PEI restricted to a single memory module</a:t>
            </a:r>
          </a:p>
          <a:p>
            <a:pPr lvl="1"/>
            <a:endParaRPr lang="en-US" altLang="ko-KR" sz="700" dirty="0">
              <a:solidFill>
                <a:srgbClr val="FF0000"/>
              </a:solidFill>
            </a:endParaRPr>
          </a:p>
          <a:p>
            <a:r>
              <a:rPr lang="en-US" altLang="ko-KR" sz="2200" dirty="0">
                <a:solidFill>
                  <a:srgbClr val="0000FF"/>
                </a:solidFill>
              </a:rPr>
              <a:t>Key Idea 2: </a:t>
            </a:r>
            <a:r>
              <a:rPr lang="en-US" altLang="ko-KR" sz="2200" dirty="0">
                <a:solidFill>
                  <a:srgbClr val="FF0000"/>
                </a:solidFill>
              </a:rPr>
              <a:t>Dynamically decide where to execute a PEI </a:t>
            </a:r>
            <a:r>
              <a:rPr lang="en-US" altLang="ko-KR" sz="2200" dirty="0"/>
              <a:t>(i.e., the host processor or PIM accelerator) based on simple locality characteristics and simple hardware predictors</a:t>
            </a:r>
          </a:p>
          <a:p>
            <a:pPr lvl="1"/>
            <a:r>
              <a:rPr lang="en-US" altLang="ko-KR" sz="1800" dirty="0"/>
              <a:t>Execute each operation at the location that provides the best performance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96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PEI: PIM-Enabled Instructions (Example)</a:t>
            </a:r>
          </a:p>
        </p:txBody>
      </p:sp>
      <p:sp>
        <p:nvSpPr>
          <p:cNvPr id="4" name="내용 개체 틀 5"/>
          <p:cNvSpPr>
            <a:spLocks noGrp="1"/>
          </p:cNvSpPr>
          <p:nvPr>
            <p:ph idx="1"/>
          </p:nvPr>
        </p:nvSpPr>
        <p:spPr>
          <a:xfrm>
            <a:off x="1265748" y="4405920"/>
            <a:ext cx="9036496" cy="2029198"/>
          </a:xfrm>
        </p:spPr>
        <p:txBody>
          <a:bodyPr>
            <a:normAutofit fontScale="92500"/>
          </a:bodyPr>
          <a:lstStyle/>
          <a:p>
            <a:r>
              <a:rPr lang="en-US" altLang="ko-KR" dirty="0"/>
              <a:t>Executed either in memory or in the processor: dynamic decision</a:t>
            </a:r>
          </a:p>
          <a:p>
            <a:pPr lvl="1"/>
            <a:r>
              <a:rPr lang="en-US" altLang="ko-KR" dirty="0"/>
              <a:t>Low-cost locality monitoring for a single instruction</a:t>
            </a:r>
          </a:p>
          <a:p>
            <a:r>
              <a:rPr lang="en-US" altLang="ko-KR" dirty="0"/>
              <a:t>Cache-coherent, virtually-addressed, single cache block only</a:t>
            </a:r>
          </a:p>
          <a:p>
            <a:r>
              <a:rPr lang="en-US" altLang="ko-KR" dirty="0"/>
              <a:t>Atomic between different PEIs</a:t>
            </a:r>
          </a:p>
          <a:p>
            <a:r>
              <a:rPr lang="en-US" altLang="ko-KR" i="1" dirty="0"/>
              <a:t>Not</a:t>
            </a:r>
            <a:r>
              <a:rPr lang="en-US" altLang="ko-KR" dirty="0"/>
              <a:t> atomic with normal instructions (use </a:t>
            </a:r>
            <a:r>
              <a:rPr lang="en-US" altLang="ko-KR" i="1" dirty="0" err="1"/>
              <a:t>pfence</a:t>
            </a:r>
            <a:r>
              <a:rPr lang="en-US" altLang="ko-KR" i="1" dirty="0"/>
              <a:t> </a:t>
            </a:r>
            <a:r>
              <a:rPr lang="en-US" altLang="ko-KR" dirty="0"/>
              <a:t>for ordering)</a:t>
            </a:r>
          </a:p>
        </p:txBody>
      </p:sp>
      <p:sp>
        <p:nvSpPr>
          <p:cNvPr id="5" name="직사각형 6"/>
          <p:cNvSpPr/>
          <p:nvPr/>
        </p:nvSpPr>
        <p:spPr>
          <a:xfrm>
            <a:off x="1193740" y="3266043"/>
            <a:ext cx="1265058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6" name="직사각형 3"/>
          <p:cNvSpPr/>
          <p:nvPr/>
        </p:nvSpPr>
        <p:spPr>
          <a:xfrm>
            <a:off x="1728556" y="2050872"/>
            <a:ext cx="4423701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7" name="내용 개체 틀 4"/>
          <p:cNvSpPr txBox="1">
            <a:spLocks/>
          </p:cNvSpPr>
          <p:nvPr/>
        </p:nvSpPr>
        <p:spPr>
          <a:xfrm>
            <a:off x="1207296" y="780844"/>
            <a:ext cx="7578044" cy="293618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pfence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();</a:t>
            </a:r>
          </a:p>
        </p:txBody>
      </p:sp>
      <p:sp>
        <p:nvSpPr>
          <p:cNvPr id="8" name="직사각형 2"/>
          <p:cNvSpPr/>
          <p:nvPr/>
        </p:nvSpPr>
        <p:spPr>
          <a:xfrm>
            <a:off x="6707452" y="1375516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9" name="구부러진 연결선 8"/>
          <p:cNvCxnSpPr>
            <a:stCxn id="6" idx="3"/>
            <a:endCxn id="8" idx="1"/>
          </p:cNvCxnSpPr>
          <p:nvPr/>
        </p:nvCxnSpPr>
        <p:spPr>
          <a:xfrm flipV="1">
            <a:off x="6152257" y="1567032"/>
            <a:ext cx="555195" cy="681545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0" name="직사각형 11"/>
          <p:cNvSpPr/>
          <p:nvPr/>
        </p:nvSpPr>
        <p:spPr>
          <a:xfrm>
            <a:off x="3024700" y="2927345"/>
            <a:ext cx="108012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pfence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11" name="구부러진 연결선 12"/>
          <p:cNvCxnSpPr>
            <a:stCxn id="5" idx="3"/>
            <a:endCxn id="10" idx="1"/>
          </p:cNvCxnSpPr>
          <p:nvPr/>
        </p:nvCxnSpPr>
        <p:spPr>
          <a:xfrm flipV="1">
            <a:off x="2458798" y="3118861"/>
            <a:ext cx="565902" cy="344887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268" y="2494084"/>
            <a:ext cx="4176464" cy="20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Example (Abstract) PEI </a:t>
            </a:r>
            <a:r>
              <a:rPr lang="en-US" dirty="0" err="1"/>
              <a:t>uArchitecture</a:t>
            </a:r>
            <a:endParaRPr lang="en-US" dirty="0"/>
          </a:p>
        </p:txBody>
      </p:sp>
      <p:grpSp>
        <p:nvGrpSpPr>
          <p:cNvPr id="4" name="그룹 10"/>
          <p:cNvGrpSpPr/>
          <p:nvPr/>
        </p:nvGrpSpPr>
        <p:grpSpPr>
          <a:xfrm>
            <a:off x="1581788" y="1484784"/>
            <a:ext cx="8296912" cy="3795716"/>
            <a:chOff x="423544" y="1700808"/>
            <a:chExt cx="8296912" cy="3795716"/>
          </a:xfrm>
        </p:grpSpPr>
        <p:grpSp>
          <p:nvGrpSpPr>
            <p:cNvPr id="5" name="그룹 71"/>
            <p:cNvGrpSpPr/>
            <p:nvPr/>
          </p:nvGrpSpPr>
          <p:grpSpPr>
            <a:xfrm>
              <a:off x="5469069" y="3564693"/>
              <a:ext cx="439232" cy="440414"/>
              <a:chOff x="5366086" y="3927445"/>
              <a:chExt cx="414687" cy="405259"/>
            </a:xfrm>
          </p:grpSpPr>
          <p:grpSp>
            <p:nvGrpSpPr>
              <p:cNvPr id="27" name="그룹 67"/>
              <p:cNvGrpSpPr/>
              <p:nvPr/>
            </p:nvGrpSpPr>
            <p:grpSpPr>
              <a:xfrm>
                <a:off x="5366086" y="3927445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31" name="직선 화살표 연결선 65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32" name="직선 화살표 연결선 66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28" name="그룹 68"/>
              <p:cNvGrpSpPr/>
              <p:nvPr/>
            </p:nvGrpSpPr>
            <p:grpSpPr>
              <a:xfrm rot="10800000">
                <a:off x="5366087" y="4204367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29" name="직선 화살표 연결선 69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30" name="직선 화살표 연결선 70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sp>
          <p:nvSpPr>
            <p:cNvPr id="6" name="직사각형 58"/>
            <p:cNvSpPr/>
            <p:nvPr/>
          </p:nvSpPr>
          <p:spPr>
            <a:xfrm>
              <a:off x="5919729" y="2155683"/>
              <a:ext cx="2800727" cy="32445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" name="직사각형 5"/>
            <p:cNvSpPr/>
            <p:nvPr/>
          </p:nvSpPr>
          <p:spPr>
            <a:xfrm>
              <a:off x="528146" y="2153493"/>
              <a:ext cx="1523913" cy="75183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Out-Of-Order Core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8" name="직사각형 6"/>
            <p:cNvSpPr/>
            <p:nvPr/>
          </p:nvSpPr>
          <p:spPr>
            <a:xfrm rot="16200000">
              <a:off x="1785869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L1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9" name="직사각형 7"/>
            <p:cNvSpPr/>
            <p:nvPr/>
          </p:nvSpPr>
          <p:spPr>
            <a:xfrm rot="16200000">
              <a:off x="2448352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L2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10" name="직사각형 8"/>
            <p:cNvSpPr/>
            <p:nvPr/>
          </p:nvSpPr>
          <p:spPr>
            <a:xfrm rot="16200000">
              <a:off x="3494376" y="2290467"/>
              <a:ext cx="1451683" cy="1172742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Last-Level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11" name="직사각형 9"/>
            <p:cNvSpPr/>
            <p:nvPr/>
          </p:nvSpPr>
          <p:spPr>
            <a:xfrm rot="16200000">
              <a:off x="3638205" y="3576204"/>
              <a:ext cx="3256073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HMC Controller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12" name="직선 화살표 연결선 16"/>
            <p:cNvCxnSpPr>
              <a:stCxn id="9" idx="2"/>
              <a:endCxn id="10" idx="0"/>
            </p:cNvCxnSpPr>
            <p:nvPr/>
          </p:nvCxnSpPr>
          <p:spPr>
            <a:xfrm>
              <a:off x="3377023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3" name="직선 화살표 연결선 19"/>
            <p:cNvCxnSpPr>
              <a:stCxn id="10" idx="2"/>
            </p:cNvCxnSpPr>
            <p:nvPr/>
          </p:nvCxnSpPr>
          <p:spPr>
            <a:xfrm>
              <a:off x="4806589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4" name="직사각형 22"/>
            <p:cNvSpPr/>
            <p:nvPr/>
          </p:nvSpPr>
          <p:spPr>
            <a:xfrm rot="16200000">
              <a:off x="4776084" y="3576203"/>
              <a:ext cx="2967762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Network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15" name="직사각형 23"/>
            <p:cNvSpPr/>
            <p:nvPr/>
          </p:nvSpPr>
          <p:spPr>
            <a:xfrm>
              <a:off x="7580086" y="2292964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16" name="직사각형 24"/>
            <p:cNvSpPr/>
            <p:nvPr/>
          </p:nvSpPr>
          <p:spPr>
            <a:xfrm>
              <a:off x="7580086" y="3155933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17" name="직사각형 25"/>
            <p:cNvSpPr/>
            <p:nvPr/>
          </p:nvSpPr>
          <p:spPr>
            <a:xfrm>
              <a:off x="7580086" y="4620365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18" name="직선 화살표 연결선 47"/>
            <p:cNvCxnSpPr/>
            <p:nvPr/>
          </p:nvCxnSpPr>
          <p:spPr>
            <a:xfrm>
              <a:off x="6471514" y="2442875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9" name="직선 화살표 연결선 49"/>
            <p:cNvCxnSpPr/>
            <p:nvPr/>
          </p:nvCxnSpPr>
          <p:spPr>
            <a:xfrm>
              <a:off x="6471514" y="3297127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0" name="직선 화살표 연결선 50"/>
            <p:cNvCxnSpPr/>
            <p:nvPr/>
          </p:nvCxnSpPr>
          <p:spPr>
            <a:xfrm>
              <a:off x="6471514" y="4761560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423544" y="1700808"/>
              <a:ext cx="1889856" cy="43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1700808"/>
              <a:ext cx="2437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3D-stacked Memory 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23" name="직선 연결선 63"/>
            <p:cNvCxnSpPr/>
            <p:nvPr/>
          </p:nvCxnSpPr>
          <p:spPr>
            <a:xfrm>
              <a:off x="5694399" y="1700808"/>
              <a:ext cx="0" cy="37957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24" name="직선 화살표 연결선 73"/>
            <p:cNvCxnSpPr>
              <a:stCxn id="8" idx="2"/>
              <a:endCxn id="9" idx="0"/>
            </p:cNvCxnSpPr>
            <p:nvPr/>
          </p:nvCxnSpPr>
          <p:spPr>
            <a:xfrm>
              <a:off x="2714541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5" name="직선 화살표 연결선 76"/>
            <p:cNvCxnSpPr>
              <a:stCxn id="7" idx="3"/>
            </p:cNvCxnSpPr>
            <p:nvPr/>
          </p:nvCxnSpPr>
          <p:spPr>
            <a:xfrm flipV="1">
              <a:off x="2052058" y="2529412"/>
              <a:ext cx="25682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 rot="5400000">
              <a:off x="7443271" y="3823188"/>
              <a:ext cx="308618" cy="63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…</a:t>
              </a:r>
              <a:endParaRPr kumimoji="0" lang="ko-KR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3" name="그룹 4"/>
          <p:cNvGrpSpPr/>
          <p:nvPr/>
        </p:nvGrpSpPr>
        <p:grpSpPr>
          <a:xfrm>
            <a:off x="1686390" y="2372025"/>
            <a:ext cx="7051940" cy="2810303"/>
            <a:chOff x="528146" y="2588049"/>
            <a:chExt cx="7051940" cy="2810303"/>
          </a:xfrm>
        </p:grpSpPr>
        <p:cxnSp>
          <p:nvCxnSpPr>
            <p:cNvPr id="34" name="직선 화살표 연결선 13"/>
            <p:cNvCxnSpPr>
              <a:stCxn id="7" idx="2"/>
              <a:endCxn id="37" idx="0"/>
            </p:cNvCxnSpPr>
            <p:nvPr/>
          </p:nvCxnSpPr>
          <p:spPr>
            <a:xfrm flipH="1">
              <a:off x="1290103" y="2905332"/>
              <a:ext cx="1051561" cy="240596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5" name="직선 화살표 연결선 12"/>
            <p:cNvCxnSpPr/>
            <p:nvPr/>
          </p:nvCxnSpPr>
          <p:spPr>
            <a:xfrm flipV="1">
              <a:off x="2052058" y="3378788"/>
              <a:ext cx="25682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6" name="직선 화살표 연결선 21"/>
            <p:cNvCxnSpPr/>
            <p:nvPr/>
          </p:nvCxnSpPr>
          <p:spPr>
            <a:xfrm>
              <a:off x="4806589" y="4639986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37" name="직사각형 26"/>
            <p:cNvSpPr/>
            <p:nvPr/>
          </p:nvSpPr>
          <p:spPr>
            <a:xfrm>
              <a:off x="528146" y="3145928"/>
              <a:ext cx="1523913" cy="455466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PCU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(PEI Computation Unit)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grpSp>
          <p:nvGrpSpPr>
            <p:cNvPr id="38" name="그룹 38"/>
            <p:cNvGrpSpPr/>
            <p:nvPr/>
          </p:nvGrpSpPr>
          <p:grpSpPr>
            <a:xfrm>
              <a:off x="6462794" y="4910763"/>
              <a:ext cx="1117292" cy="352151"/>
              <a:chOff x="6280489" y="5166067"/>
              <a:chExt cx="1028106" cy="324041"/>
            </a:xfrm>
          </p:grpSpPr>
          <p:sp>
            <p:nvSpPr>
              <p:cNvPr id="54" name="직사각형 29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55" name="직선 화살표 연결선 30"/>
              <p:cNvCxnSpPr>
                <a:endCxn id="54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56" name="직선 화살표 연결선 33"/>
              <p:cNvCxnSpPr>
                <a:stCxn id="54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39" name="그룹 39"/>
            <p:cNvGrpSpPr/>
            <p:nvPr/>
          </p:nvGrpSpPr>
          <p:grpSpPr>
            <a:xfrm>
              <a:off x="6462794" y="3451018"/>
              <a:ext cx="1117292" cy="352151"/>
              <a:chOff x="6280489" y="5166067"/>
              <a:chExt cx="1028106" cy="324041"/>
            </a:xfrm>
          </p:grpSpPr>
          <p:sp>
            <p:nvSpPr>
              <p:cNvPr id="51" name="직사각형 40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52" name="직선 화살표 연결선 41"/>
              <p:cNvCxnSpPr>
                <a:endCxn id="51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53" name="직선 화살표 연결선 42"/>
              <p:cNvCxnSpPr>
                <a:stCxn id="51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40" name="그룹 43"/>
            <p:cNvGrpSpPr/>
            <p:nvPr/>
          </p:nvGrpSpPr>
          <p:grpSpPr>
            <a:xfrm>
              <a:off x="6462794" y="2588049"/>
              <a:ext cx="1117292" cy="352151"/>
              <a:chOff x="6280489" y="5166067"/>
              <a:chExt cx="1028106" cy="324041"/>
            </a:xfrm>
          </p:grpSpPr>
          <p:sp>
            <p:nvSpPr>
              <p:cNvPr id="48" name="직사각형 44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49" name="직선 화살표 연결선 45"/>
              <p:cNvCxnSpPr>
                <a:endCxn id="48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50" name="직선 화살표 연결선 46"/>
              <p:cNvCxnSpPr>
                <a:stCxn id="48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41" name="그룹 88"/>
            <p:cNvGrpSpPr/>
            <p:nvPr/>
          </p:nvGrpSpPr>
          <p:grpSpPr>
            <a:xfrm>
              <a:off x="2219290" y="3777938"/>
              <a:ext cx="2578579" cy="1620414"/>
              <a:chOff x="2187914" y="3870654"/>
              <a:chExt cx="2578579" cy="1620414"/>
            </a:xfrm>
          </p:grpSpPr>
          <p:sp>
            <p:nvSpPr>
              <p:cNvPr id="44" name="직사각형 57"/>
              <p:cNvSpPr/>
              <p:nvPr/>
            </p:nvSpPr>
            <p:spPr>
              <a:xfrm>
                <a:off x="3600945" y="3974336"/>
                <a:ext cx="1165548" cy="151673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5" name="직사각형 54"/>
              <p:cNvSpPr/>
              <p:nvPr/>
            </p:nvSpPr>
            <p:spPr>
              <a:xfrm>
                <a:off x="3715794" y="4078938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PIM Directory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6" name="직사각형 55"/>
              <p:cNvSpPr/>
              <p:nvPr/>
            </p:nvSpPr>
            <p:spPr>
              <a:xfrm>
                <a:off x="3715794" y="4793720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Locality Monitor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187914" y="3870654"/>
                <a:ext cx="14591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PMU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(PEI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Mgmt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Unit)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직선 화살표 연결선 82"/>
            <p:cNvCxnSpPr>
              <a:stCxn id="44" idx="0"/>
              <a:endCxn id="10" idx="1"/>
            </p:cNvCxnSpPr>
            <p:nvPr/>
          </p:nvCxnSpPr>
          <p:spPr>
            <a:xfrm flipV="1">
              <a:off x="4215095" y="3602680"/>
              <a:ext cx="1056684" cy="27894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43" name="구부러진 연결선 86"/>
            <p:cNvCxnSpPr>
              <a:stCxn id="37" idx="2"/>
              <a:endCxn id="44" idx="1"/>
            </p:cNvCxnSpPr>
            <p:nvPr/>
          </p:nvCxnSpPr>
          <p:spPr>
            <a:xfrm rot="16200000" flipH="1">
              <a:off x="1941916" y="2949581"/>
              <a:ext cx="1038592" cy="2342218"/>
            </a:xfrm>
            <a:prstGeom prst="curvedConnector2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836639" y="5651976"/>
            <a:ext cx="37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Example PEI </a:t>
            </a:r>
            <a:r>
              <a:rPr kumimoji="0" lang="en-US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uArchitecture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(III)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~40-50% energy spent in off-chip memory hierarchy </a:t>
            </a:r>
            <a:r>
              <a:rPr lang="en-US" sz="1800" dirty="0">
                <a:solidFill>
                  <a:srgbClr val="008000"/>
                </a:solidFill>
                <a:latin typeface="Tahoma" charset="0"/>
                <a:ea typeface="ＭＳ Ｐゴシック" charset="0"/>
              </a:rPr>
              <a:t>[Lefurgy, IEEE Computer’03]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&gt;40% power in DRAM </a:t>
            </a:r>
            <a:r>
              <a:rPr lang="en-US" sz="1800" dirty="0">
                <a:solidFill>
                  <a:srgbClr val="008000"/>
                </a:solidFill>
                <a:latin typeface="Tahoma" charset="0"/>
                <a:ea typeface="ＭＳ Ｐゴシック" charset="0"/>
              </a:rPr>
              <a:t>[Ware, HPCA’10][Paul,ISCA’15]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DRAM consumes power even when not used (periodic refresh)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16535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PEI: Initial Evaluation Results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65748" y="980728"/>
            <a:ext cx="9036496" cy="5051648"/>
          </a:xfrm>
        </p:spPr>
        <p:txBody>
          <a:bodyPr/>
          <a:lstStyle/>
          <a:p>
            <a:r>
              <a:rPr lang="en-US" altLang="ko-KR" dirty="0"/>
              <a:t>Initial evaluations with </a:t>
            </a:r>
            <a:r>
              <a:rPr lang="en-US" altLang="ko-KR" dirty="0">
                <a:solidFill>
                  <a:srgbClr val="FF0000"/>
                </a:solidFill>
              </a:rPr>
              <a:t>10 emerging data-intensive workloads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Large-scale graph processing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In-memory data analytics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Machine learning and data mining</a:t>
            </a:r>
          </a:p>
          <a:p>
            <a:pPr lvl="1"/>
            <a:r>
              <a:rPr lang="en-US" altLang="ko-KR" sz="2000" dirty="0"/>
              <a:t>Three input sets (small, medium, large)                                                  for each workload</a:t>
            </a:r>
            <a:r>
              <a:rPr lang="ko-KR" altLang="en-US" sz="2000" dirty="0"/>
              <a:t> </a:t>
            </a:r>
            <a:r>
              <a:rPr lang="en-US" altLang="ko-KR" sz="2000" dirty="0"/>
              <a:t>to analyze the impact                                            of data locality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Pin-based cycle-level x86-64 simulation</a:t>
            </a:r>
            <a:endParaRPr lang="ko-KR" altLang="en-US" dirty="0"/>
          </a:p>
          <a:p>
            <a:pPr marL="344487" lvl="1" indent="0">
              <a:buNone/>
            </a:pPr>
            <a:endParaRPr lang="en-US" altLang="ko-KR" dirty="0">
              <a:solidFill>
                <a:srgbClr val="FF0000"/>
              </a:solidFill>
            </a:endParaRP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altLang="ko-KR" sz="2400" b="1" dirty="0">
                <a:solidFill>
                  <a:srgbClr val="2C6123"/>
                </a:solidFill>
              </a:rPr>
              <a:t>Performance Improvement and Energy Reduction: </a:t>
            </a:r>
          </a:p>
          <a:p>
            <a:pPr marL="695325" lvl="2" indent="-342900"/>
            <a:r>
              <a:rPr lang="en-US" altLang="ko-KR" dirty="0">
                <a:solidFill>
                  <a:srgbClr val="0000FF"/>
                </a:solidFill>
              </a:rPr>
              <a:t>47% average speedup with large input data sets</a:t>
            </a:r>
          </a:p>
          <a:p>
            <a:pPr marL="695325" lvl="2" indent="-342900"/>
            <a:r>
              <a:rPr lang="en-US" altLang="ko-KR" dirty="0"/>
              <a:t>32% speedup with small input data sets</a:t>
            </a:r>
          </a:p>
          <a:p>
            <a:pPr marL="695325" lvl="2" indent="-342900"/>
            <a:r>
              <a:rPr lang="en-US" altLang="ko-KR" dirty="0">
                <a:solidFill>
                  <a:srgbClr val="0000FF"/>
                </a:solidFill>
              </a:rPr>
              <a:t>25% avg. energy reduction in a single node with large input data sets</a:t>
            </a:r>
          </a:p>
          <a:p>
            <a:pPr lvl="1"/>
            <a:endParaRPr lang="en-US" altLang="ko-KR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04" y="1899397"/>
            <a:ext cx="3632944" cy="20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73574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Simpler PIM: PIM-Enabled Instructions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hlinkClick r:id="rId2"/>
              </a:rPr>
              <a:t>"PIM-Enabled Instructions: A Low-Overhead, Locality-Aware Processing-in-Memory Architecture"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244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6292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21732" y="152400"/>
            <a:ext cx="9167936" cy="1066800"/>
          </a:xfrm>
        </p:spPr>
        <p:txBody>
          <a:bodyPr/>
          <a:lstStyle/>
          <a:p>
            <a:r>
              <a:rPr lang="en-US" dirty="0"/>
              <a:t>Efficient Automatic Data Coherence Support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371600"/>
            <a:ext cx="8610600" cy="4876800"/>
          </a:xfrm>
        </p:spPr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"LazyPIM: An Efficient Cache Coherence Mechanism for Processing-in-Memory"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4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1496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58244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</p:spTree>
    <p:extLst>
      <p:ext uri="{BB962C8B-B14F-4D97-AF65-F5344CB8AC3E}">
        <p14:creationId xmlns:p14="http://schemas.microsoft.com/office/powerpoint/2010/main" val="880773297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74361302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96BAB-925E-464D-8476-CD2FB218257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Barriers to Adoption of PIM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371600"/>
            <a:ext cx="8610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Functionality of and applications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Ease of programming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System support: coherence &amp; virtual memory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Runtime systems for adaptive scheduling, data mapping, access/sharing control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5. Infrastructures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58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37756" y="1187605"/>
            <a:ext cx="8964488" cy="5193723"/>
          </a:xfrm>
        </p:spPr>
        <p:txBody>
          <a:bodyPr/>
          <a:lstStyle/>
          <a:p>
            <a:r>
              <a:rPr lang="en-US" dirty="0"/>
              <a:t>It is time to design </a:t>
            </a:r>
            <a:r>
              <a:rPr lang="en-US" dirty="0">
                <a:solidFill>
                  <a:srgbClr val="008000"/>
                </a:solidFill>
              </a:rPr>
              <a:t>principled system architectures </a:t>
            </a:r>
            <a:r>
              <a:rPr lang="en-US" dirty="0"/>
              <a:t>to solve the </a:t>
            </a:r>
            <a:r>
              <a:rPr lang="en-US" dirty="0">
                <a:solidFill>
                  <a:srgbClr val="008000"/>
                </a:solidFill>
              </a:rPr>
              <a:t>memory </a:t>
            </a:r>
            <a:r>
              <a:rPr lang="en-US" dirty="0">
                <a:solidFill>
                  <a:schemeClr val="accent2"/>
                </a:solidFill>
              </a:rPr>
              <a:t>problem</a:t>
            </a:r>
          </a:p>
          <a:p>
            <a:endParaRPr lang="en-US" sz="2000" dirty="0"/>
          </a:p>
          <a:p>
            <a:r>
              <a:rPr lang="en-US" dirty="0">
                <a:solidFill>
                  <a:srgbClr val="FF0000"/>
                </a:solidFill>
              </a:rPr>
              <a:t>Design complete systems to be balanced, high-performance, and energy-efficient</a:t>
            </a:r>
            <a:r>
              <a:rPr lang="en-US" dirty="0"/>
              <a:t>, i.e., </a:t>
            </a:r>
            <a:r>
              <a:rPr lang="en-US" dirty="0">
                <a:solidFill>
                  <a:srgbClr val="0000FF"/>
                </a:solidFill>
              </a:rPr>
              <a:t>data-centric (or memory-centric)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Enable computation capability inside and close to memory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can</a:t>
            </a:r>
          </a:p>
          <a:p>
            <a:pPr lvl="1"/>
            <a:r>
              <a:rPr lang="en-US" dirty="0"/>
              <a:t>Lead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orders-of-magnitude </a:t>
            </a:r>
            <a:r>
              <a:rPr lang="en-US" dirty="0"/>
              <a:t>improvements </a:t>
            </a:r>
          </a:p>
          <a:p>
            <a:pPr lvl="1"/>
            <a:r>
              <a:rPr lang="en-US" b="1" dirty="0">
                <a:solidFill>
                  <a:srgbClr val="2C6123"/>
                </a:solidFill>
              </a:rPr>
              <a:t>Enable new applications &amp; computing platforms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Enable better understanding of nature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…</a:t>
            </a:r>
            <a:endParaRPr lang="en-US" b="1" dirty="0">
              <a:solidFill>
                <a:srgbClr val="2C6123"/>
              </a:solidFill>
            </a:endParaRPr>
          </a:p>
          <a:p>
            <a:pPr lvl="1"/>
            <a:endParaRPr lang="en-US" sz="2000" dirty="0"/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74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4348" y="152400"/>
            <a:ext cx="8807896" cy="1066800"/>
          </a:xfrm>
        </p:spPr>
        <p:txBody>
          <a:bodyPr/>
          <a:lstStyle/>
          <a:p>
            <a:r>
              <a:rPr lang="en-US" sz="3600" dirty="0"/>
              <a:t>The Future of Processing in Memory is Bright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94348" y="1115597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2C6123"/>
                </a:solidFill>
              </a:rPr>
              <a:t>Regardless of challenges </a:t>
            </a:r>
          </a:p>
          <a:p>
            <a:pPr lvl="1"/>
            <a:r>
              <a:rPr lang="en-US" dirty="0">
                <a:solidFill>
                  <a:srgbClr val="2C6123"/>
                </a:solidFill>
              </a:rPr>
              <a:t>in underlying technology and overlying problems/requirements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767348" y="4338414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4767348" y="3966939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4764173" y="3302620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4764173" y="2931145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4764173" y="2564432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4767348" y="4711476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r>
              <a:rPr lang="en-US" sz="1750" dirty="0">
                <a:solidFill>
                  <a:srgbClr val="000000"/>
                </a:solidFill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>
              <a:defRPr/>
            </a:pPr>
            <a:endParaRPr lang="en-US" sz="1750" dirty="0">
              <a:solidFill>
                <a:srgbClr val="000000"/>
              </a:solidFill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4767348" y="5082951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4767348" y="3644552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4768936" y="5438551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4658744" y="3041612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9276" y="2780928"/>
            <a:ext cx="25795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enable:</a:t>
            </a:r>
          </a:p>
          <a:p>
            <a:endParaRPr lang="en-US" dirty="0"/>
          </a:p>
          <a:p>
            <a:r>
              <a:rPr lang="en-US" dirty="0"/>
              <a:t>- Orders of magnitude </a:t>
            </a:r>
          </a:p>
          <a:p>
            <a:r>
              <a:rPr lang="en-US" dirty="0"/>
              <a:t>improvements</a:t>
            </a:r>
          </a:p>
          <a:p>
            <a:endParaRPr lang="en-US" dirty="0"/>
          </a:p>
          <a:p>
            <a:r>
              <a:rPr lang="en-US" dirty="0"/>
              <a:t>- New applications and </a:t>
            </a:r>
          </a:p>
          <a:p>
            <a:r>
              <a:rPr lang="en-US" dirty="0"/>
              <a:t>computing systems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2340" y="2852936"/>
            <a:ext cx="28536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Yet, we have to</a:t>
            </a:r>
          </a:p>
          <a:p>
            <a:endParaRPr lang="en-US" dirty="0"/>
          </a:p>
          <a:p>
            <a:r>
              <a:rPr lang="en-US" dirty="0"/>
              <a:t>- Think across the stack</a:t>
            </a:r>
          </a:p>
          <a:p>
            <a:endParaRPr lang="en-US" dirty="0"/>
          </a:p>
          <a:p>
            <a:r>
              <a:rPr lang="en-US" dirty="0"/>
              <a:t>- Design enabling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4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8244" y="152400"/>
            <a:ext cx="9144000" cy="1066800"/>
          </a:xfrm>
        </p:spPr>
        <p:txBody>
          <a:bodyPr/>
          <a:lstStyle/>
          <a:p>
            <a:r>
              <a:rPr lang="en-US" sz="3800" dirty="0"/>
              <a:t>If In Doubt, See Other Doubtful Technologies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06316" y="980728"/>
            <a:ext cx="8610600" cy="4876800"/>
          </a:xfrm>
        </p:spPr>
        <p:txBody>
          <a:bodyPr/>
          <a:lstStyle/>
          <a:p>
            <a:r>
              <a:rPr lang="en-US" dirty="0"/>
              <a:t>A very “doubtful” emerging technology </a:t>
            </a:r>
          </a:p>
          <a:p>
            <a:pPr lvl="1"/>
            <a:r>
              <a:rPr lang="en-US" dirty="0"/>
              <a:t>for at least two decades</a:t>
            </a: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2597388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450"/>
              </a:spcBef>
            </a:pP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  <a:hlinkClick r:id="rId2"/>
              </a:rPr>
              <a:t>https://arxiv.org/pdf/1706.08642</a:t>
            </a: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</a:rPr>
              <a:t>  </a:t>
            </a:r>
          </a:p>
        </p:txBody>
      </p:sp>
      <p:pic>
        <p:nvPicPr>
          <p:cNvPr id="6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8" y="1855679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4547" y="2132856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3211779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807896" cy="1066800"/>
          </a:xfrm>
        </p:spPr>
        <p:txBody>
          <a:bodyPr/>
          <a:lstStyle/>
          <a:p>
            <a:r>
              <a:rPr lang="en-US" dirty="0"/>
              <a:t>For Some Open Problems, See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1700" dirty="0"/>
              <a:t>Saugata Ghose, Kevin Hsieh, Amirali Boroumand, </a:t>
            </a:r>
            <a:r>
              <a:rPr lang="en-US" sz="1700" dirty="0" err="1"/>
              <a:t>Rachata</a:t>
            </a:r>
            <a:r>
              <a:rPr lang="en-US" sz="1700" dirty="0"/>
              <a:t> </a:t>
            </a:r>
            <a:r>
              <a:rPr lang="en-US" sz="1700" dirty="0" err="1"/>
              <a:t>Ausavarungnirun</a:t>
            </a:r>
            <a:r>
              <a:rPr lang="en-US" sz="1700" dirty="0"/>
              <a:t>, Onur Mutlu,</a:t>
            </a:r>
            <a:br>
              <a:rPr lang="en-US" sz="1700" dirty="0"/>
            </a:br>
            <a:r>
              <a:rPr lang="en-US" sz="1700" b="1" dirty="0">
                <a:hlinkClick r:id="rId2"/>
              </a:rPr>
              <a:t>"Enabling the Adoption of Processing-in-Memory: Challenges, Mechanisms, Future Research Directions"</a:t>
            </a: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i="1" dirty="0"/>
              <a:t>Invited Book Chapter</a:t>
            </a:r>
            <a:r>
              <a:rPr lang="en-US" sz="1700" dirty="0"/>
              <a:t>, to appear in 2018. 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3"/>
              </a:rPr>
              <a:t>Preliminary arxiv.org version</a:t>
            </a:r>
            <a:r>
              <a:rPr lang="en-US" sz="1700" dirty="0"/>
              <a:t>]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D2022-F9DE-D14F-A45A-D41DA60E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804" y="980728"/>
            <a:ext cx="8589976" cy="3366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0A5EF-3A3C-1949-B5F9-3039EB9E1909}"/>
              </a:ext>
            </a:extLst>
          </p:cNvPr>
          <p:cNvSpPr txBox="1"/>
          <p:nvPr/>
        </p:nvSpPr>
        <p:spPr>
          <a:xfrm>
            <a:off x="3642012" y="6381328"/>
            <a:ext cx="4742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https://arxiv.org/pdf/1802.00320.pdf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6544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96BAB-925E-464D-8476-CD2FB218257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Energy Waste in Mobile Devices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hlinkClick r:id="rId2"/>
              </a:rPr>
              <a:t>"Google Workloads for Consumer Devices: Mitigating Data Movement Bottlenecks"</a:t>
            </a:r>
            <a:r>
              <a:rPr lang="en-US" sz="1500" dirty="0"/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4" y="4218136"/>
            <a:ext cx="9144000" cy="223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1158244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62.7%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movement</a:t>
            </a:r>
          </a:p>
        </p:txBody>
      </p:sp>
    </p:spTree>
    <p:extLst>
      <p:ext uri="{BB962C8B-B14F-4D97-AF65-F5344CB8AC3E}">
        <p14:creationId xmlns:p14="http://schemas.microsoft.com/office/powerpoint/2010/main" val="3093226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120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Accelerated Memory Course (~6.5 hours)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3" y="1124744"/>
            <a:ext cx="9662161" cy="512365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ACACES 2018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Memory Systems and Memory-Centric Computing Systems</a:t>
            </a:r>
          </a:p>
          <a:p>
            <a:pPr lvl="1"/>
            <a:r>
              <a:rPr lang="en-US" dirty="0"/>
              <a:t>Taught by Onur Mutlu on July 9-13, 2018</a:t>
            </a:r>
          </a:p>
          <a:p>
            <a:pPr lvl="1"/>
            <a:r>
              <a:rPr lang="en-US" dirty="0"/>
              <a:t>~6.5 hours of lectures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Website for the Course: including Videos, Slides, Papers</a:t>
            </a:r>
          </a:p>
          <a:p>
            <a:pPr lvl="1"/>
            <a:r>
              <a:rPr lang="en-US" dirty="0">
                <a:hlinkClick r:id="rId2"/>
              </a:rPr>
              <a:t>https://people.inf.ethz.ch/omutlu/acaces2018.html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https://www.youtube.com/playlist?list=PL5Q2soXY2Zi-HXxomthrpDpMJm05P6J9x</a:t>
            </a:r>
            <a:r>
              <a:rPr lang="en-US" dirty="0"/>
              <a:t> </a:t>
            </a:r>
          </a:p>
          <a:p>
            <a:pPr lvl="1"/>
            <a:endParaRPr lang="en-US" dirty="0">
              <a:hlinkClick r:id="rId4"/>
            </a:endParaRPr>
          </a:p>
          <a:p>
            <a:r>
              <a:rPr lang="en-US" dirty="0">
                <a:solidFill>
                  <a:srgbClr val="0000FF"/>
                </a:solidFill>
              </a:rPr>
              <a:t>All Papers are at:</a:t>
            </a:r>
          </a:p>
          <a:p>
            <a:pPr lvl="1"/>
            <a:r>
              <a:rPr lang="en-US" dirty="0">
                <a:hlinkClick r:id="rId4"/>
              </a:rPr>
              <a:t>https://people.inf.ethz.ch/omutlu/projects.htm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Final lecture notes and readings (for all topics)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6655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5" y="1325878"/>
            <a:ext cx="10515610" cy="4183160"/>
          </a:xfrm>
        </p:spPr>
        <p:txBody>
          <a:bodyPr/>
          <a:lstStyle/>
          <a:p>
            <a:pPr algn="ctr" eaLnBrk="1" hangingPunct="1"/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br>
              <a:rPr lang="en-US" sz="3200" b="1" dirty="0">
                <a:solidFill>
                  <a:srgbClr val="1A5712"/>
                </a:solidFill>
              </a:rPr>
            </a:br>
            <a:r>
              <a:rPr lang="en-US" sz="3200" b="1" dirty="0">
                <a:solidFill>
                  <a:srgbClr val="1A5712"/>
                </a:solidFill>
              </a:rPr>
              <a:t>Processing Data Where It Makes Sense </a:t>
            </a:r>
            <a:br>
              <a:rPr lang="en-US" sz="3200" b="1" dirty="0">
                <a:solidFill>
                  <a:srgbClr val="1A5712"/>
                </a:solidFill>
              </a:rPr>
            </a:br>
            <a:r>
              <a:rPr lang="en-US" sz="3200" b="1" dirty="0">
                <a:solidFill>
                  <a:srgbClr val="1A5712"/>
                </a:solidFill>
              </a:rPr>
              <a:t>in Modern Computing Systems:</a:t>
            </a:r>
            <a:br>
              <a:rPr lang="en-US" sz="3200" b="1" dirty="0">
                <a:solidFill>
                  <a:srgbClr val="1A5712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Enabling In-Memory Computation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altLang="fr-FR" sz="2000" dirty="0"/>
            </a:br>
            <a:r>
              <a:rPr lang="de-DE" altLang="fr-FR" sz="2400" dirty="0">
                <a:solidFill>
                  <a:srgbClr val="0000FF"/>
                </a:solidFill>
              </a:rPr>
              <a:t>Onur Mutlu</a:t>
            </a:r>
            <a:br>
              <a:rPr lang="de-DE" altLang="fr-FR" sz="2400" dirty="0"/>
            </a:br>
            <a:r>
              <a:rPr lang="de-DE" altLang="fr-FR" sz="2000" dirty="0" err="1"/>
              <a:t>omutlu@gmail.com</a:t>
            </a:r>
            <a:r>
              <a:rPr lang="de-DE" altLang="fr-FR" sz="2000" dirty="0"/>
              <a:t> </a:t>
            </a:r>
            <a:br>
              <a:rPr lang="de-DE" altLang="fr-FR" sz="2000" dirty="0"/>
            </a:br>
            <a:r>
              <a:rPr lang="de-DE" altLang="fr-FR" sz="2000" dirty="0"/>
              <a:t>https://</a:t>
            </a:r>
            <a:r>
              <a:rPr lang="de-DE" altLang="fr-FR" sz="2000" dirty="0" err="1"/>
              <a:t>people.inf.ethz.ch</a:t>
            </a:r>
            <a:r>
              <a:rPr lang="de-DE" altLang="fr-FR" sz="2000" dirty="0"/>
              <a:t>/omutlu</a:t>
            </a:r>
            <a:br>
              <a:rPr lang="de-DE" altLang="fr-FR" sz="2400" dirty="0"/>
            </a:br>
            <a:br>
              <a:rPr lang="en-US" altLang="fr-FR" sz="2400" dirty="0"/>
            </a:br>
            <a:r>
              <a:rPr lang="en-US" altLang="fr-FR" sz="2400" dirty="0"/>
              <a:t>Feb. 21</a:t>
            </a:r>
            <a:r>
              <a:rPr lang="en-US" altLang="fr-FR" sz="2400" baseline="30000" dirty="0"/>
              <a:t>st</a:t>
            </a:r>
            <a:r>
              <a:rPr lang="en-US" altLang="fr-FR" sz="2400" dirty="0"/>
              <a:t> 2019</a:t>
            </a:r>
            <a:br>
              <a:rPr lang="en-US" altLang="fr-FR" sz="2400" dirty="0"/>
            </a:br>
            <a:endParaRPr lang="en-US" altLang="fr-FR" sz="2400" dirty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124075" y="322263"/>
            <a:ext cx="75120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957E1-574D-4CA8-B5F7-67A921809931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106" y="5300774"/>
            <a:ext cx="2261086" cy="654223"/>
          </a:xfrm>
          <a:prstGeom prst="rect">
            <a:avLst/>
          </a:prstGeom>
        </p:spPr>
      </p:pic>
      <p:pic>
        <p:nvPicPr>
          <p:cNvPr id="8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4785628" y="5204710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FDEF4BF8-4C42-2C48-ACA7-CAA3C1B63E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70032" y="5204710"/>
            <a:ext cx="25321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934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(IV)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ITRS projects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DRAM will not scale easily below X nm 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Scaling has provided many benefits: 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higher capacity (density), lower cost, lower energy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7869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(V)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08721"/>
            <a:ext cx="8763000" cy="5339680"/>
          </a:xfrm>
        </p:spPr>
        <p:txBody>
          <a:bodyPr/>
          <a:lstStyle/>
          <a:p>
            <a:r>
              <a:rPr lang="en-US" dirty="0"/>
              <a:t>DRAM scaling has already become increasingly difficult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Increasing cell leakage current, reduced cell reliability, increasing manufacturing difficulties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[Kim+ ISCA 2014],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[Liu+ ISCA 2013], [Mutlu IMW 2013], [Mutlu DATE 2017]</a:t>
            </a:r>
          </a:p>
          <a:p>
            <a:pPr lvl="1"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</a:rPr>
              <a:t>Difficult to significantly improve capacity, energy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rgbClr val="0066CC"/>
                </a:solidFill>
              </a:rPr>
              <a:t>Emerging memory technologies</a:t>
            </a:r>
            <a:r>
              <a:rPr lang="en-US" dirty="0"/>
              <a:t> are promising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24390"/>
              </p:ext>
            </p:extLst>
          </p:nvPr>
        </p:nvGraphicFramePr>
        <p:xfrm>
          <a:off x="1314836" y="3520440"/>
          <a:ext cx="8879904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1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687">
                <a:tc>
                  <a:txBody>
                    <a:bodyPr/>
                    <a:lstStyle/>
                    <a:p>
                      <a:r>
                        <a:rPr lang="en-US" sz="2000" b="1" dirty="0"/>
                        <a:t>3D-Stacked DRAM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higher bandwidth</a:t>
                      </a:r>
                      <a:endParaRPr lang="en-US" sz="20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smaller capacity</a:t>
                      </a:r>
                      <a:endParaRPr lang="en-US" sz="20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39">
                <a:tc>
                  <a:txBody>
                    <a:bodyPr/>
                    <a:lstStyle/>
                    <a:p>
                      <a:r>
                        <a:rPr lang="en-US" sz="2000" b="1" dirty="0"/>
                        <a:t>Reduced-Latency DRAM</a:t>
                      </a:r>
                      <a:br>
                        <a:rPr lang="en-US" sz="2000" b="1" dirty="0"/>
                      </a:br>
                      <a:r>
                        <a:rPr lang="en-US" sz="2000" b="0" dirty="0"/>
                        <a:t>(e.g., RL/TL-DRAM, FLY-RAM</a:t>
                      </a:r>
                      <a:r>
                        <a:rPr lang="en-US" sz="2000" b="0" baseline="0" dirty="0"/>
                        <a:t>)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lower latency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cost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87">
                <a:tc>
                  <a:txBody>
                    <a:bodyPr/>
                    <a:lstStyle/>
                    <a:p>
                      <a:r>
                        <a:rPr lang="en-US" sz="2000" b="1" dirty="0"/>
                        <a:t>Low-Power DRAM</a:t>
                      </a:r>
                      <a:br>
                        <a:rPr lang="en-US" sz="2000" b="1" dirty="0"/>
                      </a:br>
                      <a:r>
                        <a:rPr lang="en-US" sz="2000" b="0" dirty="0"/>
                        <a:t>(e.g.,</a:t>
                      </a:r>
                      <a:r>
                        <a:rPr lang="en-US" sz="2000" b="0" baseline="0" dirty="0"/>
                        <a:t> LPDDR3, LPDDR4, Voltron)</a:t>
                      </a:r>
                      <a:endParaRPr lang="en-US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lower power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latency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cost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593">
                <a:tc>
                  <a:txBody>
                    <a:bodyPr/>
                    <a:lstStyle/>
                    <a:p>
                      <a:r>
                        <a:rPr lang="en-US" sz="2000" b="1" dirty="0"/>
                        <a:t>Non-Volatile Memory</a:t>
                      </a:r>
                      <a:r>
                        <a:rPr lang="en-US" sz="2000" b="1" baseline="0" dirty="0"/>
                        <a:t> (NVM) </a:t>
                      </a:r>
                      <a:r>
                        <a:rPr lang="en-US" sz="2000" b="0" baseline="0" dirty="0"/>
                        <a:t>(e.g., PCM, STTRAM, ReRAM, 3D </a:t>
                      </a:r>
                      <a:r>
                        <a:rPr lang="en-US" sz="2000" b="0" baseline="0" dirty="0" err="1"/>
                        <a:t>Xpoint</a:t>
                      </a:r>
                      <a:r>
                        <a:rPr lang="en-US" sz="2000" b="0" baseline="0" dirty="0"/>
                        <a:t>)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larger capacity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latency</a:t>
                      </a:r>
                      <a:br>
                        <a:rPr lang="en-US" sz="2000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dynamic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power lower endurance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0254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Major Trend: Hybrid Main Memory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124744"/>
            <a:ext cx="8610600" cy="480773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Meza+, “</a:t>
            </a:r>
            <a:r>
              <a:rPr lang="en-US" sz="1600" dirty="0">
                <a:solidFill>
                  <a:srgbClr val="0000FF"/>
                </a:solidFill>
              </a:rPr>
              <a:t>Enabling Efficient and Scalable Hybrid Memories</a:t>
            </a:r>
            <a:r>
              <a:rPr lang="en-US" sz="1600" dirty="0"/>
              <a:t>,” IEEE Comp. Arch. Letters, 2012.</a:t>
            </a:r>
          </a:p>
          <a:p>
            <a:pPr marL="0" indent="0">
              <a:buNone/>
            </a:pPr>
            <a:r>
              <a:rPr lang="en-US" sz="1600" dirty="0"/>
              <a:t>Yoon+, “</a:t>
            </a:r>
            <a:r>
              <a:rPr lang="en-US" sz="1600" dirty="0">
                <a:solidFill>
                  <a:srgbClr val="0000FF"/>
                </a:solidFill>
              </a:rPr>
              <a:t>Row Buffer Locality Aware Caching Policies for Hybrid Memories</a:t>
            </a:r>
            <a:r>
              <a:rPr lang="en-US" sz="1600" dirty="0"/>
              <a:t>,” ICCD 2012 Best Paper Award.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58454" y="1052736"/>
            <a:ext cx="1512168" cy="15121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6" name="Rectangle 5"/>
          <p:cNvSpPr/>
          <p:nvPr/>
        </p:nvSpPr>
        <p:spPr>
          <a:xfrm>
            <a:off x="4158454" y="2047067"/>
            <a:ext cx="792087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000000"/>
                </a:solidFill>
              </a:rPr>
              <a:t>DRAMCtrl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98629" y="2601190"/>
            <a:ext cx="0" cy="539778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302470" y="3140968"/>
            <a:ext cx="296159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61892" y="2744642"/>
            <a:ext cx="1740577" cy="1155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33">
                    <a:lumMod val="75000"/>
                  </a:srgbClr>
                </a:solidFill>
              </a:rPr>
              <a:t>Fast, </a:t>
            </a:r>
            <a:r>
              <a:rPr lang="en-US" b="1" dirty="0">
                <a:solidFill>
                  <a:srgbClr val="006633">
                    <a:lumMod val="75000"/>
                  </a:srgbClr>
                </a:solidFill>
              </a:rPr>
              <a:t>durable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Small, 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leaky, volatile, 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high-cost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98613" y="2744642"/>
            <a:ext cx="4070409" cy="1155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D26"/>
                </a:solidFill>
              </a:rPr>
              <a:t>Large, non-volatile, low-cost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Slow, </a:t>
            </a:r>
            <a:r>
              <a:rPr lang="en-US" b="1" dirty="0">
                <a:solidFill>
                  <a:srgbClr val="8C0000"/>
                </a:solidFill>
              </a:rPr>
              <a:t>wears out, </a:t>
            </a:r>
            <a:r>
              <a:rPr lang="en-US" dirty="0">
                <a:solidFill>
                  <a:srgbClr val="8C0000"/>
                </a:solidFill>
              </a:rPr>
              <a:t>high active energy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271248" y="3140968"/>
            <a:ext cx="327366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950542" y="2045549"/>
            <a:ext cx="735381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303030"/>
                </a:solidFill>
              </a:rPr>
              <a:t>PCM Ctrl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71248" y="2564904"/>
            <a:ext cx="0" cy="539778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03091" y="2353804"/>
            <a:ext cx="78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03030"/>
                </a:solidFill>
              </a:rPr>
              <a:t>DRAM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4390" y="2364939"/>
            <a:ext cx="347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03030"/>
                </a:solidFill>
              </a:rPr>
              <a:t>Phase Change Memory (or Tech. X)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8229" y="4365104"/>
            <a:ext cx="816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Hardware/software manage data allocation and movement </a:t>
            </a:r>
          </a:p>
          <a:p>
            <a:pPr algn="ctr"/>
            <a:r>
              <a:rPr lang="en-US" sz="2400" dirty="0">
                <a:solidFill>
                  <a:srgbClr val="008000"/>
                </a:solidFill>
              </a:rPr>
              <a:t>to achieve the best of multiple technologies</a:t>
            </a:r>
          </a:p>
        </p:txBody>
      </p:sp>
    </p:spTree>
    <p:extLst>
      <p:ext uri="{BB962C8B-B14F-4D97-AF65-F5344CB8AC3E}">
        <p14:creationId xmlns:p14="http://schemas.microsoft.com/office/powerpoint/2010/main" val="7620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Foreshadowing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58244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</p:spTree>
    <p:extLst>
      <p:ext uri="{BB962C8B-B14F-4D97-AF65-F5344CB8AC3E}">
        <p14:creationId xmlns:p14="http://schemas.microsoft.com/office/powerpoint/2010/main" val="5318705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80809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293" y="982542"/>
            <a:ext cx="7850402" cy="5875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729" y="4442834"/>
            <a:ext cx="6340372" cy="211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0611304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DRAM Scaling Problem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996950"/>
            <a:ext cx="8610600" cy="5194300"/>
          </a:xfrm>
        </p:spPr>
        <p:txBody>
          <a:bodyPr/>
          <a:lstStyle/>
          <a:p>
            <a:r>
              <a:rPr lang="en-US" sz="220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stores charge in a capacitor (charge-based memory)</a:t>
            </a:r>
            <a:endParaRPr lang="en-US" sz="200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Capacitor must be large enough for reliable sensing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Access transistor should be large enough for low leakage and high retention time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Scaling beyond 40-35nm (2013) is challenging [ITRS, 2009]</a:t>
            </a: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DRAM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capacity, cost, and energy/power hard to scale</a:t>
            </a:r>
          </a:p>
          <a:p>
            <a:pPr lvl="2"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45" y="2789238"/>
            <a:ext cx="35814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497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6144">
            <a:off x="7408037" y="1201593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Main Memory System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91644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is a critical component of all computing systems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server, mobile, embedded, desktop, sensor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system must scale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(in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size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technology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efficiency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management algorithms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 to maintain performance growth and technology scaling benefits</a:t>
            </a: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4653919" y="1166668"/>
            <a:ext cx="2557463" cy="24479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1" name="Text Box 13" descr="90%"/>
          <p:cNvSpPr txBox="1">
            <a:spLocks noChangeArrowheads="1"/>
          </p:cNvSpPr>
          <p:nvPr/>
        </p:nvSpPr>
        <p:spPr bwMode="auto">
          <a:xfrm>
            <a:off x="2708905" y="2928793"/>
            <a:ext cx="1309915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Processors</a:t>
            </a:r>
          </a:p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and caches</a:t>
            </a:r>
          </a:p>
        </p:txBody>
      </p:sp>
      <p:sp>
        <p:nvSpPr>
          <p:cNvPr id="12" name="Text Box 20" descr="90%"/>
          <p:cNvSpPr txBox="1">
            <a:spLocks noChangeArrowheads="1"/>
          </p:cNvSpPr>
          <p:nvPr/>
        </p:nvSpPr>
        <p:spPr bwMode="auto">
          <a:xfrm>
            <a:off x="5079290" y="2996808"/>
            <a:ext cx="1527335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Main Memory</a:t>
            </a: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3969707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4" name="Text Box 24" descr="90%"/>
          <p:cNvSpPr txBox="1">
            <a:spLocks noChangeArrowheads="1"/>
          </p:cNvSpPr>
          <p:nvPr/>
        </p:nvSpPr>
        <p:spPr bwMode="auto">
          <a:xfrm>
            <a:off x="7512980" y="3020548"/>
            <a:ext cx="219447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Storage (SSD/HDD)</a:t>
            </a:r>
          </a:p>
        </p:txBody>
      </p:sp>
      <p:pic>
        <p:nvPicPr>
          <p:cNvPr id="15" name="Content Placeholder 6" descr="barcelona-die-photo-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68" y="1633988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7187172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7" name="Picture 16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87168" y="1633988"/>
            <a:ext cx="2304256" cy="549297"/>
          </a:xfrm>
          <a:prstGeom prst="rect">
            <a:avLst/>
          </a:prstGeom>
        </p:spPr>
      </p:pic>
      <p:pic>
        <p:nvPicPr>
          <p:cNvPr id="18" name="Picture 17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62640" y="2308826"/>
            <a:ext cx="2304256" cy="5492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DB6B0B-FA53-014A-B13C-C20566C6E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82" y="945922"/>
            <a:ext cx="1340185" cy="1039387"/>
          </a:xfrm>
          <a:prstGeom prst="rect">
            <a:avLst/>
          </a:prstGeom>
        </p:spPr>
      </p:pic>
      <p:sp>
        <p:nvSpPr>
          <p:cNvPr id="22" name="Text Box 13" descr="90%">
            <a:extLst>
              <a:ext uri="{FF2B5EF4-FFF2-40B4-BE49-F238E27FC236}">
                <a16:creationId xmlns:a16="http://schemas.microsoft.com/office/drawing/2014/main" id="{DB42D2B8-FDB6-CC45-81CA-221E9B6C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830" y="1940428"/>
            <a:ext cx="873160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FPGAs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EA337C-3F1F-E942-A0DD-F945F6D40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77" y="2489354"/>
            <a:ext cx="1137563" cy="1125239"/>
          </a:xfrm>
          <a:prstGeom prst="rect">
            <a:avLst/>
          </a:prstGeom>
        </p:spPr>
      </p:pic>
      <p:sp>
        <p:nvSpPr>
          <p:cNvPr id="27" name="Text Box 13" descr="90%">
            <a:extLst>
              <a:ext uri="{FF2B5EF4-FFF2-40B4-BE49-F238E27FC236}">
                <a16:creationId xmlns:a16="http://schemas.microsoft.com/office/drawing/2014/main" id="{F0671B6E-C529-934D-9F3A-0B3B7C853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096" y="3565346"/>
            <a:ext cx="744894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GPUs</a:t>
            </a:r>
          </a:p>
        </p:txBody>
      </p:sp>
      <p:sp>
        <p:nvSpPr>
          <p:cNvPr id="28" name="Line 15">
            <a:extLst>
              <a:ext uri="{FF2B5EF4-FFF2-40B4-BE49-F238E27FC236}">
                <a16:creationId xmlns:a16="http://schemas.microsoft.com/office/drawing/2014/main" id="{BAB352A4-DBA1-0C44-AB5A-26E2A8390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7494" y="1465614"/>
            <a:ext cx="2389398" cy="4137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1F1B79E7-D19F-494C-9409-F4747023F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5270" y="3504237"/>
            <a:ext cx="2641897" cy="1572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22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  <p:bldP spid="22" grpId="0"/>
      <p:bldP spid="27" grpId="0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As Memory Scales, It Becomes Unreliable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65748" y="908720"/>
            <a:ext cx="9036496" cy="533968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Data from all of Facebook’s servers worldwide</a:t>
            </a:r>
          </a:p>
          <a:p>
            <a:r>
              <a:rPr lang="en-US" sz="1800" dirty="0"/>
              <a:t>Meza+, “</a:t>
            </a:r>
            <a:r>
              <a:rPr lang="en-US" sz="1800" dirty="0">
                <a:solidFill>
                  <a:srgbClr val="0000FF"/>
                </a:solidFill>
              </a:rPr>
              <a:t>Revisiting Memory Errors in Large-Scale Production Data Centers</a:t>
            </a:r>
            <a:r>
              <a:rPr lang="en-US" sz="1800" dirty="0"/>
              <a:t>,” DSN’15.</a:t>
            </a:r>
          </a:p>
        </p:txBody>
      </p:sp>
      <p:sp>
        <p:nvSpPr>
          <p:cNvPr id="5" name="Shape 402"/>
          <p:cNvSpPr/>
          <p:nvPr/>
        </p:nvSpPr>
        <p:spPr>
          <a:xfrm rot="548035">
            <a:off x="8140022" y="2908446"/>
            <a:ext cx="1526103" cy="2358594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80000"/>
              </a:lnSpc>
              <a:defRPr spc="0">
                <a:solidFill>
                  <a:srgbClr val="000000"/>
                </a:solidFill>
              </a:defRPr>
            </a:pPr>
            <a:r>
              <a:rPr sz="3800" i="1" spc="-38" dirty="0">
                <a:solidFill>
                  <a:srgbClr val="405F82"/>
                </a:solidFill>
                <a:latin typeface="Garamond"/>
                <a:sym typeface="Vista Sans OT Medium"/>
              </a:rPr>
              <a:t>Intuition:</a:t>
            </a:r>
            <a:br>
              <a:rPr sz="3800" i="1" spc="-38" dirty="0">
                <a:solidFill>
                  <a:srgbClr val="405F82"/>
                </a:solidFill>
                <a:latin typeface="Garamond"/>
                <a:sym typeface="Vista Sans OT Medium"/>
              </a:rPr>
            </a:br>
            <a: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  <a:t>quadratic</a:t>
            </a:r>
            <a:b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</a:br>
            <a: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  <a:t>increase in</a:t>
            </a:r>
            <a:b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</a:br>
            <a: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  <a:t>capacity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95" y="1844824"/>
            <a:ext cx="495347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4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8244" y="152400"/>
            <a:ext cx="9144000" cy="884238"/>
          </a:xfrm>
        </p:spPr>
        <p:txBody>
          <a:bodyPr/>
          <a:lstStyle/>
          <a:p>
            <a:r>
              <a:rPr lang="en-US" dirty="0"/>
              <a:t>Large-Scale Failure Analysis of DRAM Chips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80728"/>
            <a:ext cx="8610600" cy="515302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Analysis and modeling of memory errors found in all of Facebook’s server fleet</a:t>
            </a:r>
          </a:p>
          <a:p>
            <a:endParaRPr lang="en-US" dirty="0"/>
          </a:p>
          <a:p>
            <a:r>
              <a:rPr lang="en-US" sz="2000" dirty="0"/>
              <a:t>Justin Meza, </a:t>
            </a:r>
            <a:r>
              <a:rPr lang="en-US" sz="2000" dirty="0" err="1"/>
              <a:t>Qiang</a:t>
            </a:r>
            <a:r>
              <a:rPr lang="en-US" sz="2000" dirty="0"/>
              <a:t> Wu, </a:t>
            </a:r>
            <a:r>
              <a:rPr lang="en-US" sz="2000" dirty="0" err="1"/>
              <a:t>Sanjeev</a:t>
            </a:r>
            <a:r>
              <a:rPr lang="en-US" sz="2000" dirty="0"/>
              <a:t> Kumar, and 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"Revisiting Memory Errors in Large-Scale Production Data Centers: Analysis and Modeling of New Trends from the Field"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45th Annual IEEE/IFIP International Conference on Dependable Systems and Networks</a:t>
            </a:r>
            <a:r>
              <a:rPr lang="en-US" sz="2000" i="1" dirty="0"/>
              <a:t> (</a:t>
            </a:r>
            <a:r>
              <a:rPr lang="en-US" sz="2000" b="1" i="1" dirty="0"/>
              <a:t>DSN</a:t>
            </a:r>
            <a:r>
              <a:rPr lang="en-US" sz="2000" i="1" dirty="0"/>
              <a:t>)</a:t>
            </a:r>
            <a:r>
              <a:rPr lang="en-US" sz="2000" dirty="0"/>
              <a:t>, Rio de Janeiro, Brazil, June 2015.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DRAM Error Model</a:t>
            </a:r>
            <a:r>
              <a:rPr lang="en-US" sz="2000" dirty="0"/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4" y="4941168"/>
            <a:ext cx="9144000" cy="14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6340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Infrastructures to Understand Such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64" y="1052736"/>
            <a:ext cx="4378369" cy="252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74" y="3573016"/>
            <a:ext cx="4170370" cy="2840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9985" y="980728"/>
            <a:ext cx="4474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FF"/>
                </a:solidFill>
                <a:hlinkClick r:id="rId4"/>
              </a:rPr>
              <a:t>An Experimental Study of Data Retention Behavior in Modern DRAM Devices: Implications for Retention Time Profiling Mechanisms</a:t>
            </a:r>
            <a:r>
              <a:rPr lang="en-US" sz="1600" dirty="0">
                <a:solidFill>
                  <a:srgbClr val="000000"/>
                </a:solidFill>
              </a:rPr>
              <a:t> (Liu et al., ISCA 2013)</a:t>
            </a:r>
          </a:p>
          <a:p>
            <a:pPr lvl="1"/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5"/>
              </a:rPr>
              <a:t>The Efficacy of Error Mitigation Techniques for DRAM Retention Failures: A Comparative Experimental Study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(Khan et al., SIGMETRICS 2014)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3481" y="3652570"/>
            <a:ext cx="469077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FF"/>
                </a:solidFill>
                <a:hlinkClick r:id="rId6"/>
              </a:rPr>
              <a:t>Flipping Bits in Memory Without Accessing Them: An Experimental Study of DRAM Disturbance Errors</a:t>
            </a:r>
            <a:r>
              <a:rPr lang="en-US" sz="1600" dirty="0">
                <a:solidFill>
                  <a:srgbClr val="000000"/>
                </a:solidFill>
              </a:rPr>
              <a:t> (Kim et al., ISCA 2014)</a:t>
            </a:r>
          </a:p>
          <a:p>
            <a:pPr lvl="1"/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7"/>
              </a:rPr>
              <a:t>Adaptive-Latency DRAM: Optimizing DRAM Timing for the Common-Case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(Lee et al., HPCA 2015)</a:t>
            </a:r>
          </a:p>
          <a:p>
            <a:pPr lvl="1"/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8"/>
              </a:rPr>
              <a:t>AVATAR: A Variable-Retention-Time (VRT) Aware Refresh for DRAM Systems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Qureshi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et al., DSN 2015)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2940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Infrastructures to Understand Such Issues</a:t>
            </a:r>
          </a:p>
        </p:txBody>
      </p:sp>
      <p:pic>
        <p:nvPicPr>
          <p:cNvPr id="4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1386844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609886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Kim+, “</a:t>
            </a:r>
            <a:r>
              <a:rPr lang="en-US" sz="1600" dirty="0">
                <a:solidFill>
                  <a:srgbClr val="0000FF"/>
                </a:solidFill>
              </a:rPr>
              <a:t>Flipping Bits in Memory Without Accessing Them: An Experimental Study of DRAM Disturbance Errors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5748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</a:p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</a:p>
          <a:p>
            <a:pPr algn="ctr">
              <a:lnSpc>
                <a:spcPct val="90000"/>
              </a:lnSpc>
            </a:pP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5748" y="2990055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2946" y="1962441"/>
            <a:ext cx="1447800" cy="31227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3475546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80746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FPGAs</a:t>
            </a:r>
          </a:p>
        </p:txBody>
      </p:sp>
    </p:spTree>
    <p:extLst>
      <p:ext uri="{BB962C8B-B14F-4D97-AF65-F5344CB8AC3E}">
        <p14:creationId xmlns:p14="http://schemas.microsoft.com/office/powerpoint/2010/main" val="2588622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2340" y="152400"/>
            <a:ext cx="8879904" cy="1066800"/>
          </a:xfrm>
        </p:spPr>
        <p:txBody>
          <a:bodyPr/>
          <a:lstStyle/>
          <a:p>
            <a:r>
              <a:rPr lang="en-US" sz="3800" dirty="0"/>
              <a:t>SoftMC: Open Source DRAM Infrastructure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29236" y="1432520"/>
            <a:ext cx="5112568" cy="4876800"/>
          </a:xfrm>
        </p:spPr>
        <p:txBody>
          <a:bodyPr/>
          <a:lstStyle/>
          <a:p>
            <a:r>
              <a:rPr lang="en-US" dirty="0"/>
              <a:t>Hasan Hassan et al., “</a:t>
            </a:r>
            <a:r>
              <a:rPr lang="en-US" b="1" dirty="0">
                <a:hlinkClick r:id="rId2"/>
              </a:rPr>
              <a:t>SoftMC: A Flexible and Practical Open-Source Infrastructure for Enabling Experimental DRAM Studies</a:t>
            </a:r>
            <a:r>
              <a:rPr lang="en-US" b="1" dirty="0"/>
              <a:t>,”</a:t>
            </a:r>
            <a:r>
              <a:rPr lang="en-US" dirty="0"/>
              <a:t> HPCA 2017.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Flexible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Easy to Use (C++ API)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    </a:t>
            </a:r>
            <a:r>
              <a:rPr lang="en-US" i="1" dirty="0" err="1">
                <a:solidFill>
                  <a:srgbClr val="0000FF"/>
                </a:solidFill>
              </a:rPr>
              <a:t>github.com</a:t>
            </a:r>
            <a:r>
              <a:rPr lang="en-US" i="1" dirty="0">
                <a:solidFill>
                  <a:srgbClr val="0000FF"/>
                </a:solidFill>
              </a:rPr>
              <a:t>/CMU-SAFARI/SoftMC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67" y="1232693"/>
            <a:ext cx="4004777" cy="4830993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7467" y="1265237"/>
            <a:ext cx="400477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9425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13253" y="152400"/>
            <a:ext cx="9540552" cy="1066800"/>
          </a:xfrm>
        </p:spPr>
        <p:txBody>
          <a:bodyPr/>
          <a:lstStyle/>
          <a:p>
            <a:r>
              <a:rPr lang="en-US" dirty="0"/>
              <a:t>Data Retention in Memory </a:t>
            </a:r>
            <a:r>
              <a:rPr lang="en-US" sz="3000" b="1" dirty="0">
                <a:solidFill>
                  <a:srgbClr val="006633"/>
                </a:solidFill>
              </a:rPr>
              <a:t>[Liu et al., ISCA 2013]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69845" y="1124744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Retention Time Profile of DRAM looks like this: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245" y="1864539"/>
            <a:ext cx="9144000" cy="4372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269" y="5385990"/>
            <a:ext cx="3724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Location</a:t>
            </a:r>
            <a:r>
              <a:rPr lang="en-US" dirty="0">
                <a:solidFill>
                  <a:srgbClr val="FF0000"/>
                </a:solidFill>
              </a:rPr>
              <a:t> dependent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Stored value pattern </a:t>
            </a:r>
            <a:r>
              <a:rPr lang="en-US" dirty="0">
                <a:solidFill>
                  <a:srgbClr val="FF0000"/>
                </a:solidFill>
              </a:rPr>
              <a:t>dependent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Time</a:t>
            </a:r>
            <a:r>
              <a:rPr lang="en-US" dirty="0">
                <a:solidFill>
                  <a:srgbClr val="FF0000"/>
                </a:solidFill>
              </a:rPr>
              <a:t> dependent</a:t>
            </a:r>
          </a:p>
        </p:txBody>
      </p:sp>
    </p:spTree>
    <p:extLst>
      <p:ext uri="{BB962C8B-B14F-4D97-AF65-F5344CB8AC3E}">
        <p14:creationId xmlns:p14="http://schemas.microsoft.com/office/powerpoint/2010/main" val="4112767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A Curious Discovery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</p:spTree>
    <p:extLst>
      <p:ext uri="{BB962C8B-B14F-4D97-AF65-F5344CB8AC3E}">
        <p14:creationId xmlns:p14="http://schemas.microsoft.com/office/powerpoint/2010/main" val="2849606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DRAM RowHammer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4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972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72644" y="914400"/>
            <a:ext cx="7315200" cy="3962400"/>
          </a:xfrm>
          <a:prstGeom prst="roundRect">
            <a:avLst>
              <a:gd name="adj" fmla="val 11319"/>
            </a:avLst>
          </a:prstGeom>
          <a:solidFill>
            <a:sysClr val="window" lastClr="FFFFFF">
              <a:lumMod val="85000"/>
            </a:sysClr>
          </a:solidFill>
          <a:ln w="38100" cap="flat" cmpd="sng" algn="ctr">
            <a:noFill/>
            <a:prstDash val="sys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2529844" y="1676400"/>
            <a:ext cx="4572000" cy="0"/>
          </a:xfrm>
          <a:prstGeom prst="line">
            <a:avLst/>
          </a:prstGeom>
          <a:noFill/>
          <a:ln w="76200" cap="rnd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 flipH="1">
            <a:off x="2529844" y="2286000"/>
            <a:ext cx="4572000" cy="0"/>
          </a:xfrm>
          <a:prstGeom prst="line">
            <a:avLst/>
          </a:prstGeom>
          <a:noFill/>
          <a:ln w="76200" cap="rnd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33" name="Wordline"/>
          <p:cNvCxnSpPr/>
          <p:nvPr/>
        </p:nvCxnSpPr>
        <p:spPr>
          <a:xfrm flipH="1">
            <a:off x="2529844" y="2895600"/>
            <a:ext cx="4572000" cy="0"/>
          </a:xfrm>
          <a:prstGeom prst="line">
            <a:avLst/>
          </a:prstGeom>
          <a:noFill/>
          <a:ln w="76200" cap="rnd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H="1">
            <a:off x="2529844" y="3505200"/>
            <a:ext cx="4572000" cy="0"/>
          </a:xfrm>
          <a:prstGeom prst="line">
            <a:avLst/>
          </a:prstGeom>
          <a:noFill/>
          <a:ln w="76200" cap="rnd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 flipV="1">
            <a:off x="2529844" y="4116388"/>
            <a:ext cx="4572000" cy="0"/>
          </a:xfrm>
          <a:prstGeom prst="line">
            <a:avLst/>
          </a:prstGeom>
          <a:noFill/>
          <a:ln w="76200" cap="rnd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2987044" y="1382713"/>
            <a:ext cx="3657600" cy="6096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 of Cells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987044" y="1981200"/>
            <a:ext cx="3657600" cy="6096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38" name="Row"/>
          <p:cNvSpPr/>
          <p:nvPr/>
        </p:nvSpPr>
        <p:spPr>
          <a:xfrm>
            <a:off x="2987044" y="2590800"/>
            <a:ext cx="3657600" cy="6096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87044" y="3200400"/>
            <a:ext cx="3657600" cy="6096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987044" y="3810000"/>
            <a:ext cx="3657600" cy="6096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01844" y="14478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Wordline</a:t>
            </a:r>
          </a:p>
        </p:txBody>
      </p:sp>
      <p:sp>
        <p:nvSpPr>
          <p:cNvPr id="42" name="Low Volt"/>
          <p:cNvSpPr txBox="1"/>
          <p:nvPr/>
        </p:nvSpPr>
        <p:spPr>
          <a:xfrm>
            <a:off x="7101844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400" b="1" i="1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  <a:ea typeface="ＭＳ Ｐゴシック" charset="0"/>
                <a:cs typeface="ＭＳ Ｐゴシック" charset="0"/>
              </a:rPr>
              <a:t> V</a:t>
            </a:r>
            <a:r>
              <a:rPr lang="en-US" sz="4800" b="1" i="1" baseline="-2000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  <a:ea typeface="ＭＳ Ｐゴシック" charset="0"/>
                <a:cs typeface="ＭＳ Ｐゴシック" charset="0"/>
              </a:rPr>
              <a:t>LOW</a:t>
            </a:r>
            <a:endParaRPr lang="en-US" sz="4400" b="1" i="1" baseline="-20000">
              <a:solidFill>
                <a:prstClr val="black">
                  <a:lumMod val="65000"/>
                  <a:lumOff val="35000"/>
                </a:prstClr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High Volt"/>
          <p:cNvSpPr txBox="1"/>
          <p:nvPr/>
        </p:nvSpPr>
        <p:spPr>
          <a:xfrm>
            <a:off x="7101844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400" b="1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V</a:t>
            </a:r>
            <a:r>
              <a:rPr lang="en-US" sz="4800" b="1" i="1" baseline="-2000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HIGH</a:t>
            </a:r>
            <a:endParaRPr lang="en-US" sz="4400" b="1" i="1" baseline="-20000">
              <a:solidFill>
                <a:srgbClr val="FF0000"/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Error"/>
          <p:cNvSpPr/>
          <p:nvPr/>
        </p:nvSpPr>
        <p:spPr>
          <a:xfrm>
            <a:off x="6035044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Error"/>
          <p:cNvSpPr/>
          <p:nvPr/>
        </p:nvSpPr>
        <p:spPr>
          <a:xfrm>
            <a:off x="5425444" y="3203575"/>
            <a:ext cx="609600" cy="609600"/>
          </a:xfrm>
          <a:prstGeom prst="mathMultiply">
            <a:avLst/>
          </a:prstGeom>
          <a:solidFill>
            <a:srgbClr val="FFFF0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Error"/>
          <p:cNvSpPr/>
          <p:nvPr/>
        </p:nvSpPr>
        <p:spPr>
          <a:xfrm>
            <a:off x="4815844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Error"/>
          <p:cNvSpPr/>
          <p:nvPr/>
        </p:nvSpPr>
        <p:spPr>
          <a:xfrm>
            <a:off x="4815844" y="3197225"/>
            <a:ext cx="609600" cy="609600"/>
          </a:xfrm>
          <a:prstGeom prst="mathMultiply">
            <a:avLst/>
          </a:prstGeom>
          <a:solidFill>
            <a:srgbClr val="FFFF0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Error"/>
          <p:cNvSpPr/>
          <p:nvPr/>
        </p:nvSpPr>
        <p:spPr>
          <a:xfrm>
            <a:off x="3577594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Victim"/>
          <p:cNvSpPr/>
          <p:nvPr/>
        </p:nvSpPr>
        <p:spPr>
          <a:xfrm>
            <a:off x="2987044" y="3200400"/>
            <a:ext cx="3657600" cy="609600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50" name="Victim"/>
          <p:cNvSpPr/>
          <p:nvPr/>
        </p:nvSpPr>
        <p:spPr>
          <a:xfrm>
            <a:off x="2987044" y="1982788"/>
            <a:ext cx="3657600" cy="609600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51" name="Aggressor"/>
          <p:cNvSpPr/>
          <p:nvPr/>
        </p:nvSpPr>
        <p:spPr>
          <a:xfrm>
            <a:off x="2987044" y="2590800"/>
            <a:ext cx="3657600" cy="609600"/>
          </a:xfrm>
          <a:prstGeom prst="rect">
            <a:avLst/>
          </a:prstGeom>
          <a:solidFill>
            <a:srgbClr val="FF0000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Hammered Row</a:t>
            </a:r>
          </a:p>
        </p:txBody>
      </p:sp>
      <p:sp>
        <p:nvSpPr>
          <p:cNvPr id="52" name="Punchline"/>
          <p:cNvSpPr txBox="1"/>
          <p:nvPr/>
        </p:nvSpPr>
        <p:spPr>
          <a:xfrm>
            <a:off x="1553532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Repeatedly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reading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a row enough times (before memory gets refreshed) induces </a:t>
            </a:r>
            <a:r>
              <a:rPr lang="en-US" sz="2600" b="1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disturbance errors</a:t>
            </a:r>
            <a:r>
              <a:rPr lang="en-US" sz="2600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in </a:t>
            </a: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adjacent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rows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in </a:t>
            </a:r>
            <a:r>
              <a:rPr lang="en-US" sz="2600" b="1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most real DRAM chips you can buy today</a:t>
            </a:r>
            <a:endParaRPr lang="en-US" sz="2600" dirty="0">
              <a:solidFill>
                <a:prstClr val="black"/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Opened"/>
          <p:cNvSpPr txBox="1"/>
          <p:nvPr/>
        </p:nvSpPr>
        <p:spPr>
          <a:xfrm>
            <a:off x="4282444" y="2671763"/>
            <a:ext cx="22098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4000" b="1" i="1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Opened</a:t>
            </a:r>
          </a:p>
        </p:txBody>
      </p:sp>
      <p:sp>
        <p:nvSpPr>
          <p:cNvPr id="54" name="Closed"/>
          <p:cNvSpPr txBox="1"/>
          <p:nvPr/>
        </p:nvSpPr>
        <p:spPr>
          <a:xfrm>
            <a:off x="4291969" y="2671763"/>
            <a:ext cx="2200275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4000" b="1" i="1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Closed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1386844" y="-14288"/>
            <a:ext cx="8915400" cy="10668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Modern DRAM is Prone to Disturbance Errors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818627" y="6149757"/>
            <a:ext cx="9741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2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1168827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4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9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2" grpId="2"/>
      <p:bldP spid="42" grpId="3"/>
      <p:bldP spid="42" grpId="4"/>
      <p:bldP spid="42" grpId="5"/>
      <p:bldP spid="42" grpId="6"/>
      <p:bldP spid="42" grpId="7"/>
      <p:bldP spid="42" grpId="8"/>
      <p:bldP spid="42" grpId="9"/>
      <p:bldP spid="42" grpId="10"/>
      <p:bldP spid="42" grpId="11"/>
      <p:bldP spid="43" grpId="0"/>
      <p:bldP spid="43" grpId="1"/>
      <p:bldP spid="43" grpId="2"/>
      <p:bldP spid="43" grpId="3"/>
      <p:bldP spid="43" grpId="4"/>
      <p:bldP spid="43" grpId="5"/>
      <p:bldP spid="43" grpId="6"/>
      <p:bldP spid="43" grpId="7"/>
      <p:bldP spid="43" grpId="8"/>
      <p:bldP spid="43" grpId="9"/>
      <p:bldP spid="43" grpId="10"/>
      <p:bldP spid="43" grpId="11"/>
      <p:bldP spid="43" grpId="12"/>
      <p:bldP spid="49" grpId="0" animBg="1"/>
      <p:bldP spid="50" grpId="0" animBg="1"/>
      <p:bldP spid="51" grpId="0" animBg="1"/>
      <p:bldP spid="52" grpId="0"/>
      <p:bldP spid="53" grpId="0"/>
      <p:bldP spid="53" grpId="1"/>
      <p:bldP spid="54" grpId="0"/>
      <p:bldP spid="5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25044" y="2057399"/>
            <a:ext cx="2147590" cy="1295400"/>
            <a:chOff x="914400" y="2095500"/>
            <a:chExt cx="2147590" cy="1295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X"/>
          <p:cNvSpPr/>
          <p:nvPr/>
        </p:nvSpPr>
        <p:spPr>
          <a:xfrm>
            <a:off x="2225044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86%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(37/43)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61249" y="2057400"/>
            <a:ext cx="2147590" cy="1295400"/>
            <a:chOff x="914400" y="2095500"/>
            <a:chExt cx="2147590" cy="1295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X"/>
          <p:cNvSpPr/>
          <p:nvPr/>
        </p:nvSpPr>
        <p:spPr>
          <a:xfrm>
            <a:off x="4961249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83%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(45/54)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711444" y="2057399"/>
            <a:ext cx="2147590" cy="1295400"/>
            <a:chOff x="914400" y="2095500"/>
            <a:chExt cx="2147590" cy="12954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X"/>
          <p:cNvSpPr/>
          <p:nvPr/>
        </p:nvSpPr>
        <p:spPr>
          <a:xfrm>
            <a:off x="7711444" y="2057398"/>
            <a:ext cx="2147590" cy="1066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88%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(28/32)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72646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5B9BD5"/>
                </a:solidFill>
                <a:latin typeface="Calibri Light"/>
              </a:rPr>
              <a:t>A</a:t>
            </a:r>
            <a:r>
              <a:rPr lang="en-US" sz="4000" b="1">
                <a:solidFill>
                  <a:srgbClr val="5B9BD5"/>
                </a:solidFill>
                <a:latin typeface="Calibri Light"/>
              </a:rPr>
              <a:t> </a:t>
            </a:r>
            <a:r>
              <a:rPr lang="en-US" sz="3200">
                <a:solidFill>
                  <a:srgbClr val="5B9BD5"/>
                </a:solidFill>
                <a:latin typeface="Calibri Light"/>
              </a:rPr>
              <a:t>company</a:t>
            </a:r>
            <a:endParaRPr lang="en-US" sz="4000">
              <a:solidFill>
                <a:srgbClr val="5B9BD5"/>
              </a:solidFill>
              <a:latin typeface="Calibri Ligh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15845" y="1066801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ED7D31"/>
                </a:solidFill>
                <a:latin typeface="Calibri Light"/>
              </a:rPr>
              <a:t>B</a:t>
            </a:r>
            <a:r>
              <a:rPr lang="en-US" sz="4000">
                <a:solidFill>
                  <a:srgbClr val="ED7D31"/>
                </a:solidFill>
                <a:latin typeface="Calibri Light"/>
              </a:rPr>
              <a:t> </a:t>
            </a:r>
            <a:r>
              <a:rPr lang="en-US" sz="3200">
                <a:solidFill>
                  <a:srgbClr val="ED7D31"/>
                </a:solidFill>
                <a:latin typeface="Calibri Light"/>
              </a:rPr>
              <a:t>company</a:t>
            </a:r>
            <a:endParaRPr lang="en-US" sz="4000">
              <a:solidFill>
                <a:srgbClr val="ED7D31"/>
              </a:solidFill>
              <a:latin typeface="Calibri Ligh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59045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AD47"/>
                </a:solidFill>
                <a:latin typeface="Calibri Light"/>
              </a:rPr>
              <a:t>C </a:t>
            </a:r>
            <a:r>
              <a:rPr lang="en-US" sz="3200">
                <a:solidFill>
                  <a:srgbClr val="70AD47"/>
                </a:solidFill>
                <a:latin typeface="Calibri Light"/>
              </a:rPr>
              <a:t>company</a:t>
            </a:r>
            <a:endParaRPr lang="en-US" sz="4000">
              <a:solidFill>
                <a:srgbClr val="70AD47"/>
              </a:solidFill>
              <a:latin typeface="Calibri Light"/>
            </a:endParaRPr>
          </a:p>
        </p:txBody>
      </p:sp>
      <p:sp>
        <p:nvSpPr>
          <p:cNvPr id="39" name="X"/>
          <p:cNvSpPr/>
          <p:nvPr/>
        </p:nvSpPr>
        <p:spPr>
          <a:xfrm>
            <a:off x="2211054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>
                <a:solidFill>
                  <a:srgbClr val="5B9BD5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1.0×10</a:t>
            </a:r>
            <a:r>
              <a:rPr lang="en-US" sz="4400" b="1" baseline="30000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7</a:t>
            </a:r>
            <a:r>
              <a:rPr lang="en-US" sz="3600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lang="en-US" sz="3600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>
                <a:solidFill>
                  <a:srgbClr val="5B9BD5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0" name="X"/>
          <p:cNvSpPr/>
          <p:nvPr/>
        </p:nvSpPr>
        <p:spPr>
          <a:xfrm>
            <a:off x="4947259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>
                <a:solidFill>
                  <a:srgbClr val="ED7D31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2.7×10</a:t>
            </a:r>
            <a:r>
              <a:rPr lang="en-US" sz="4400" b="1" baseline="30000" dirty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6</a:t>
            </a:r>
            <a:br>
              <a:rPr lang="en-US" sz="3600" dirty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>
                <a:solidFill>
                  <a:srgbClr val="ED7D31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1" name="X"/>
          <p:cNvSpPr/>
          <p:nvPr/>
        </p:nvSpPr>
        <p:spPr>
          <a:xfrm>
            <a:off x="7697454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>
                <a:solidFill>
                  <a:srgbClr val="70AD47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3.3×10</a:t>
            </a:r>
            <a:r>
              <a:rPr lang="en-US" sz="4400" b="1" baseline="30000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5</a:t>
            </a:r>
            <a:r>
              <a:rPr lang="en-US" sz="3600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lang="en-US" sz="3600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>
                <a:solidFill>
                  <a:srgbClr val="70AD47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1691644" y="-2738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Most DRAM Modules Are Vulnerable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70994" y="6165304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4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,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35015076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69845" y="152400"/>
            <a:ext cx="8915400" cy="1066800"/>
          </a:xfrm>
        </p:spPr>
        <p:txBody>
          <a:bodyPr/>
          <a:lstStyle/>
          <a:p>
            <a:r>
              <a:rPr lang="en-US" sz="3800" dirty="0"/>
              <a:t>Memory System: A </a:t>
            </a:r>
            <a:r>
              <a:rPr lang="en-US" sz="3800" b="1" i="1" dirty="0"/>
              <a:t>Shared Resource </a:t>
            </a:r>
            <a:r>
              <a:rPr lang="en-US" sz="3800" dirty="0"/>
              <a:t>View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69845" y="908720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705622" y="1019268"/>
            <a:ext cx="2286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869" y="977993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8936857" y="2336922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8325669" y="3381497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 Box 24" descr="90%"/>
          <p:cNvSpPr txBox="1">
            <a:spLocks noChangeArrowheads="1"/>
          </p:cNvSpPr>
          <p:nvPr/>
        </p:nvSpPr>
        <p:spPr bwMode="auto">
          <a:xfrm>
            <a:off x="9369685" y="4100634"/>
            <a:ext cx="937743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Storage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2805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Most of the system is dedicated to storing and moving data </a:t>
            </a:r>
          </a:p>
        </p:txBody>
      </p:sp>
    </p:spTree>
    <p:extLst>
      <p:ext uri="{BB962C8B-B14F-4D97-AF65-F5344CB8AC3E}">
        <p14:creationId xmlns:p14="http://schemas.microsoft.com/office/powerpoint/2010/main" val="1637660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3" name="PreError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26" y="990600"/>
            <a:ext cx="6731875" cy="4651892"/>
          </a:xfrm>
        </p:spPr>
      </p:pic>
      <p:pic>
        <p:nvPicPr>
          <p:cNvPr id="4" name="AllErro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26" y="990600"/>
            <a:ext cx="6731875" cy="4651891"/>
          </a:xfrm>
          <a:prstGeom prst="rect">
            <a:avLst/>
          </a:prstGeom>
        </p:spPr>
      </p:pic>
      <p:sp>
        <p:nvSpPr>
          <p:cNvPr id="5" name="Second"/>
          <p:cNvSpPr/>
          <p:nvPr/>
        </p:nvSpPr>
        <p:spPr>
          <a:xfrm>
            <a:off x="6218876" y="3679825"/>
            <a:ext cx="382905" cy="381001"/>
          </a:xfrm>
          <a:prstGeom prst="ellipse">
            <a:avLst/>
          </a:prstGeom>
          <a:noFill/>
          <a:ln w="19050">
            <a:solidFill>
              <a:srgbClr val="699F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hird"/>
          <p:cNvSpPr/>
          <p:nvPr/>
        </p:nvSpPr>
        <p:spPr>
          <a:xfrm>
            <a:off x="6480814" y="1685925"/>
            <a:ext cx="382905" cy="381001"/>
          </a:xfrm>
          <a:prstGeom prst="ellipse">
            <a:avLst/>
          </a:prstGeom>
          <a:noFill/>
          <a:ln w="19050">
            <a:solidFill>
              <a:srgbClr val="F27A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unchline"/>
          <p:cNvSpPr txBox="1"/>
          <p:nvPr/>
        </p:nvSpPr>
        <p:spPr>
          <a:xfrm>
            <a:off x="1615444" y="5718692"/>
            <a:ext cx="8686800" cy="75830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Calibri Light"/>
              </a:rPr>
              <a:t>All modules from </a:t>
            </a:r>
            <a:r>
              <a:rPr lang="en-US" sz="32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2012–2013 </a:t>
            </a:r>
            <a:r>
              <a:rPr lang="en-US" sz="3600" i="1" dirty="0">
                <a:solidFill>
                  <a:srgbClr val="FF0000"/>
                </a:solidFill>
                <a:latin typeface="Calibri Light"/>
              </a:rPr>
              <a:t>are vulnerable</a:t>
            </a:r>
          </a:p>
        </p:txBody>
      </p:sp>
      <p:sp>
        <p:nvSpPr>
          <p:cNvPr id="8" name="RedBox"/>
          <p:cNvSpPr/>
          <p:nvPr/>
        </p:nvSpPr>
        <p:spPr>
          <a:xfrm>
            <a:off x="6841494" y="1442720"/>
            <a:ext cx="1660525" cy="340550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irst Appearance"/>
          <p:cNvSpPr/>
          <p:nvPr/>
        </p:nvSpPr>
        <p:spPr>
          <a:xfrm>
            <a:off x="4579624" y="2430781"/>
            <a:ext cx="2023110" cy="84581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80000"/>
              </a:lnSpc>
            </a:pPr>
            <a:r>
              <a:rPr lang="en-US" sz="2800" i="1" dirty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First</a:t>
            </a:r>
          </a:p>
          <a:p>
            <a:pPr algn="ctr">
              <a:lnSpc>
                <a:spcPct val="80000"/>
              </a:lnSpc>
            </a:pPr>
            <a:r>
              <a:rPr lang="en-US" sz="2800" i="1" dirty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Appearance</a:t>
            </a:r>
          </a:p>
        </p:txBody>
      </p:sp>
      <p:sp>
        <p:nvSpPr>
          <p:cNvPr id="10" name="First"/>
          <p:cNvSpPr/>
          <p:nvPr/>
        </p:nvSpPr>
        <p:spPr>
          <a:xfrm>
            <a:off x="5403218" y="3305175"/>
            <a:ext cx="382905" cy="381001"/>
          </a:xfrm>
          <a:prstGeom prst="ellipse">
            <a:avLst/>
          </a:prstGeom>
          <a:noFill/>
          <a:ln w="19050">
            <a:solidFill>
              <a:srgbClr val="6EAE3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15444" y="-1406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Recent DRAM Is More Vulnerable</a:t>
            </a:r>
          </a:p>
        </p:txBody>
      </p:sp>
    </p:spTree>
    <p:extLst>
      <p:ext uri="{BB962C8B-B14F-4D97-AF65-F5344CB8AC3E}">
        <p14:creationId xmlns:p14="http://schemas.microsoft.com/office/powerpoint/2010/main" val="2195601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22" y="990600"/>
            <a:ext cx="3761672" cy="254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94" y="1133770"/>
            <a:ext cx="1752600" cy="1752600"/>
          </a:xfrm>
          <a:prstGeom prst="rect">
            <a:avLst/>
          </a:prstGeom>
        </p:spPr>
      </p:pic>
      <p:sp>
        <p:nvSpPr>
          <p:cNvPr id="5" name="Left-Right Arrow 4"/>
          <p:cNvSpPr/>
          <p:nvPr/>
        </p:nvSpPr>
        <p:spPr>
          <a:xfrm>
            <a:off x="4587244" y="1567009"/>
            <a:ext cx="1411106" cy="895352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3860" y="1484784"/>
            <a:ext cx="2448272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CPU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1922" y="2762545"/>
            <a:ext cx="376167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RAM"/>
          <p:cNvSpPr/>
          <p:nvPr/>
        </p:nvSpPr>
        <p:spPr>
          <a:xfrm>
            <a:off x="6187444" y="3200400"/>
            <a:ext cx="3657599" cy="3104856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w"/>
          <p:cNvSpPr/>
          <p:nvPr/>
        </p:nvSpPr>
        <p:spPr>
          <a:xfrm>
            <a:off x="7254244" y="5527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0" name="RowY"/>
          <p:cNvSpPr/>
          <p:nvPr/>
        </p:nvSpPr>
        <p:spPr>
          <a:xfrm>
            <a:off x="7254244" y="5146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1" name="Row"/>
          <p:cNvSpPr/>
          <p:nvPr/>
        </p:nvSpPr>
        <p:spPr>
          <a:xfrm>
            <a:off x="7254244" y="4765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2" name="Row"/>
          <p:cNvSpPr/>
          <p:nvPr/>
        </p:nvSpPr>
        <p:spPr>
          <a:xfrm>
            <a:off x="7254244" y="4384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3" name="RowX"/>
          <p:cNvSpPr/>
          <p:nvPr/>
        </p:nvSpPr>
        <p:spPr>
          <a:xfrm>
            <a:off x="7254244" y="4003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4" name="Row"/>
          <p:cNvSpPr/>
          <p:nvPr/>
        </p:nvSpPr>
        <p:spPr>
          <a:xfrm>
            <a:off x="7254244" y="3622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5" name="CPU"/>
          <p:cNvSpPr/>
          <p:nvPr/>
        </p:nvSpPr>
        <p:spPr>
          <a:xfrm>
            <a:off x="1615444" y="3200400"/>
            <a:ext cx="3657600" cy="3104856"/>
          </a:xfrm>
          <a:prstGeom prst="roundRect">
            <a:avLst>
              <a:gd name="adj" fmla="val 11319"/>
            </a:avLst>
          </a:prstGeom>
          <a:solidFill>
            <a:srgbClr val="0D3533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loop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: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mov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), %eax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mov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), %ebx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clflush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clflush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mfence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jmp </a:t>
            </a: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loop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6" name="Error"/>
          <p:cNvSpPr/>
          <p:nvPr/>
        </p:nvSpPr>
        <p:spPr>
          <a:xfrm>
            <a:off x="7759069" y="4765763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Error"/>
          <p:cNvSpPr/>
          <p:nvPr/>
        </p:nvSpPr>
        <p:spPr>
          <a:xfrm>
            <a:off x="8140069" y="5527764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rror"/>
          <p:cNvSpPr/>
          <p:nvPr/>
        </p:nvSpPr>
        <p:spPr>
          <a:xfrm>
            <a:off x="7759069" y="5527764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Error"/>
          <p:cNvSpPr/>
          <p:nvPr/>
        </p:nvSpPr>
        <p:spPr>
          <a:xfrm>
            <a:off x="8521069" y="5527764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rror"/>
          <p:cNvSpPr/>
          <p:nvPr/>
        </p:nvSpPr>
        <p:spPr>
          <a:xfrm>
            <a:off x="8902069" y="4765762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Error"/>
          <p:cNvSpPr/>
          <p:nvPr/>
        </p:nvSpPr>
        <p:spPr>
          <a:xfrm>
            <a:off x="8902069" y="3622764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Error"/>
          <p:cNvSpPr/>
          <p:nvPr/>
        </p:nvSpPr>
        <p:spPr>
          <a:xfrm>
            <a:off x="8521069" y="4384763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Error"/>
          <p:cNvSpPr/>
          <p:nvPr/>
        </p:nvSpPr>
        <p:spPr>
          <a:xfrm>
            <a:off x="8140069" y="4384763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rror"/>
          <p:cNvSpPr/>
          <p:nvPr/>
        </p:nvSpPr>
        <p:spPr>
          <a:xfrm>
            <a:off x="8140069" y="3622764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rror"/>
          <p:cNvSpPr/>
          <p:nvPr/>
        </p:nvSpPr>
        <p:spPr>
          <a:xfrm>
            <a:off x="7378069" y="3622764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rror"/>
          <p:cNvSpPr/>
          <p:nvPr/>
        </p:nvSpPr>
        <p:spPr>
          <a:xfrm>
            <a:off x="7378069" y="4384763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rror"/>
          <p:cNvSpPr/>
          <p:nvPr/>
        </p:nvSpPr>
        <p:spPr>
          <a:xfrm>
            <a:off x="7378069" y="4765763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Error"/>
          <p:cNvSpPr/>
          <p:nvPr/>
        </p:nvSpPr>
        <p:spPr>
          <a:xfrm>
            <a:off x="8521069" y="4765762"/>
            <a:ext cx="381000" cy="381000"/>
          </a:xfrm>
          <a:prstGeom prst="mathMultiply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YArrow"/>
          <p:cNvCxnSpPr>
            <a:stCxn id="30" idx="3"/>
          </p:cNvCxnSpPr>
          <p:nvPr/>
        </p:nvCxnSpPr>
        <p:spPr>
          <a:xfrm>
            <a:off x="6873244" y="5337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Y"/>
          <p:cNvSpPr/>
          <p:nvPr/>
        </p:nvSpPr>
        <p:spPr>
          <a:xfrm>
            <a:off x="6263645" y="5146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cxnSp>
        <p:nvCxnSpPr>
          <p:cNvPr id="31" name="XArrow"/>
          <p:cNvCxnSpPr>
            <a:stCxn id="32" idx="3"/>
          </p:cNvCxnSpPr>
          <p:nvPr/>
        </p:nvCxnSpPr>
        <p:spPr>
          <a:xfrm>
            <a:off x="6873244" y="4194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X"/>
          <p:cNvSpPr/>
          <p:nvPr/>
        </p:nvSpPr>
        <p:spPr>
          <a:xfrm>
            <a:off x="6263645" y="4003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X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93899" y="6453336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 from: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https://github.com/CMU-SAFARI/rowhammer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30244" y="1484784"/>
            <a:ext cx="45720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DRAM Module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386844" y="44624"/>
            <a:ext cx="8915400" cy="1066800"/>
          </a:xfrm>
        </p:spPr>
        <p:txBody>
          <a:bodyPr/>
          <a:lstStyle/>
          <a:p>
            <a:r>
              <a:rPr lang="en-US" sz="4000" b="0" dirty="0">
                <a:solidFill>
                  <a:srgbClr val="1A5712"/>
                </a:solidFill>
                <a:latin typeface="Garamond"/>
                <a:cs typeface="Garamond"/>
              </a:rPr>
              <a:t>A Simple Program Can Induce Many Errors</a:t>
            </a:r>
          </a:p>
        </p:txBody>
      </p:sp>
    </p:spTree>
    <p:extLst>
      <p:ext uri="{BB962C8B-B14F-4D97-AF65-F5344CB8AC3E}">
        <p14:creationId xmlns:p14="http://schemas.microsoft.com/office/powerpoint/2010/main" val="388952589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44044" y="1066800"/>
            <a:ext cx="8382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 real reliability &amp; security issue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437171"/>
              </p:ext>
            </p:extLst>
          </p:nvPr>
        </p:nvGraphicFramePr>
        <p:xfrm>
          <a:off x="2225043" y="1143000"/>
          <a:ext cx="7620002" cy="3627120"/>
        </p:xfrm>
        <a:graphic>
          <a:graphicData uri="http://schemas.openxmlformats.org/drawingml/2006/table">
            <a:tbl>
              <a:tblPr/>
              <a:tblGrid>
                <a:gridCol w="3736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j-lt"/>
                        </a:rPr>
                        <a:t>CPU Architecture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j-lt"/>
                          <a:cs typeface="Courier New" panose="02070309020205020404" pitchFamily="49" charset="0"/>
                        </a:rPr>
                        <a:t>Errors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  <a:latin typeface="+mj-lt"/>
                        </a:rPr>
                        <a:t>Access-Rate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+mj-lt"/>
                        </a:rPr>
                        <a:t>Intel Haswell (2013)</a:t>
                      </a: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22.9K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</a:rPr>
                        <a:t>12.3M/sec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+mj-lt"/>
                        </a:rPr>
                        <a:t>Intel Ivy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+mj-lt"/>
                        </a:rPr>
                        <a:t> Bridge (2012)</a:t>
                      </a:r>
                      <a:endParaRPr lang="en-US" sz="28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20.7K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</a:rPr>
                        <a:t>11.7M/sec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+mj-lt"/>
                        </a:rPr>
                        <a:t>Intel Sandy Bridge (2011)</a:t>
                      </a: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16.1K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</a:rPr>
                        <a:t>11.6M/sec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800" b="0">
                          <a:solidFill>
                            <a:schemeClr val="tx1"/>
                          </a:solidFill>
                          <a:latin typeface="+mj-lt"/>
                        </a:rPr>
                        <a:t>AMD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+mj-lt"/>
                        </a:rPr>
                        <a:t> Piledriver (2012)</a:t>
                      </a:r>
                      <a:endParaRPr lang="en-US" sz="28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6.1M/sec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216181" y="5900519"/>
            <a:ext cx="8242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Kim+, “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91644" y="-14064"/>
            <a:ext cx="8610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Observed Errors in Real Systems</a:t>
            </a:r>
            <a:endParaRPr lang="en-US" sz="4400" b="0" dirty="0">
              <a:solidFill>
                <a:srgbClr val="1A5712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9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65748" y="152400"/>
            <a:ext cx="9036496" cy="1066800"/>
          </a:xfrm>
        </p:spPr>
        <p:txBody>
          <a:bodyPr/>
          <a:lstStyle/>
          <a:p>
            <a:r>
              <a:rPr lang="en-US" sz="3400" dirty="0"/>
              <a:t>One Can Take Over an Otherwise-Secure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60" y="1844824"/>
            <a:ext cx="654050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4" y="3348508"/>
            <a:ext cx="9144000" cy="3433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75" y="980728"/>
            <a:ext cx="9144000" cy="9527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30244" y="518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hlinkClick r:id="rId5"/>
              </a:rPr>
              <a:t>Exploiting the DRAM rowhammer bug to gain kernel privileges 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Seaborn</a:t>
            </a:r>
            <a:r>
              <a:rPr lang="en-US" dirty="0">
                <a:solidFill>
                  <a:srgbClr val="0000FF"/>
                </a:solidFill>
              </a:rPr>
              <a:t>, 2015)</a:t>
            </a:r>
          </a:p>
        </p:txBody>
      </p:sp>
      <p:sp>
        <p:nvSpPr>
          <p:cNvPr id="8" name="Rectangle 7"/>
          <p:cNvSpPr/>
          <p:nvPr/>
        </p:nvSpPr>
        <p:spPr>
          <a:xfrm>
            <a:off x="4794140" y="3212976"/>
            <a:ext cx="5493596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6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887603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 err="1"/>
              <a:t>RowHammer</a:t>
            </a:r>
            <a:r>
              <a:rPr lang="en-US" dirty="0"/>
              <a:t> Security Attack Example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08720"/>
            <a:ext cx="8915400" cy="5193723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“</a:t>
            </a:r>
            <a:r>
              <a:rPr lang="en-US" sz="2000" dirty="0" err="1">
                <a:solidFill>
                  <a:srgbClr val="FF0000"/>
                </a:solidFill>
              </a:rPr>
              <a:t>Rowhammer</a:t>
            </a:r>
            <a:r>
              <a:rPr lang="en-US" sz="2000" dirty="0">
                <a:solidFill>
                  <a:srgbClr val="FF0000"/>
                </a:solidFill>
              </a:rPr>
              <a:t>” is a problem with some recent DRAM devices in which repeatedly accessing a row of memory can cause bit flips in adjacent rows </a:t>
            </a:r>
            <a:r>
              <a:rPr lang="en-US" sz="2000" dirty="0"/>
              <a:t>(Kim et al., ISCA 2014).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2"/>
              </a:rPr>
              <a:t>Flipping Bits in Memory Without Accessing Them: An Experimental Study of DRAM Disturbance Errors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(Kim et al., ISCA 2014)</a:t>
            </a:r>
          </a:p>
          <a:p>
            <a:pPr lvl="1"/>
            <a:endParaRPr lang="en-US" sz="1400" dirty="0"/>
          </a:p>
          <a:p>
            <a:r>
              <a:rPr lang="en-US" sz="2000" dirty="0"/>
              <a:t>We tested a selection of laptops and found that a subset of them exhibited the problem. </a:t>
            </a:r>
          </a:p>
          <a:p>
            <a:r>
              <a:rPr lang="en-US" sz="2000" dirty="0"/>
              <a:t>We built two working privilege escalation exploits that use this effect.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3"/>
              </a:rPr>
              <a:t>Exploiting the DRAM rowhammer bug to gain kernel privileges 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en-US" sz="1600" dirty="0" err="1">
                <a:solidFill>
                  <a:srgbClr val="0000FF"/>
                </a:solidFill>
              </a:rPr>
              <a:t>Seaborn</a:t>
            </a:r>
            <a:r>
              <a:rPr lang="en-US" sz="1600" dirty="0">
                <a:solidFill>
                  <a:srgbClr val="0000FF"/>
                </a:solidFill>
              </a:rPr>
              <a:t>+, 2015)</a:t>
            </a:r>
          </a:p>
          <a:p>
            <a:pPr lvl="1"/>
            <a:endParaRPr lang="en-US" sz="1400" dirty="0"/>
          </a:p>
          <a:p>
            <a:r>
              <a:rPr lang="en-US" sz="2000" dirty="0"/>
              <a:t>One exploit uses </a:t>
            </a:r>
            <a:r>
              <a:rPr lang="en-US" sz="2000" dirty="0" err="1"/>
              <a:t>rowhammer</a:t>
            </a:r>
            <a:r>
              <a:rPr lang="en-US" sz="2000" dirty="0"/>
              <a:t>-induced bit flips to gain kernel privileges on x86-64 Linux when run as an unprivileged </a:t>
            </a:r>
            <a:r>
              <a:rPr lang="en-US" sz="2000" dirty="0" err="1"/>
              <a:t>userland</a:t>
            </a:r>
            <a:r>
              <a:rPr lang="en-US" sz="2000" dirty="0"/>
              <a:t> process.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When run on a machine vulnerable to the </a:t>
            </a:r>
            <a:r>
              <a:rPr lang="en-US" sz="2000" dirty="0" err="1">
                <a:solidFill>
                  <a:srgbClr val="FF0000"/>
                </a:solidFill>
              </a:rPr>
              <a:t>rowhammer</a:t>
            </a:r>
            <a:r>
              <a:rPr lang="en-US" sz="2000" dirty="0">
                <a:solidFill>
                  <a:srgbClr val="FF0000"/>
                </a:solidFill>
              </a:rPr>
              <a:t> problem, the process was able to induce bit flips in page table entries (PTEs).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It was able to use this to gain write access to its own page table, and hence gain read-write access to all of physical memory.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5748" y="6545534"/>
            <a:ext cx="84969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Exploiting the DRAM rowhammer bug to gain kernel privileges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Seaborn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Dullien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2015)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16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50332" y="152400"/>
            <a:ext cx="8610600" cy="1066800"/>
          </a:xfrm>
        </p:spPr>
        <p:txBody>
          <a:bodyPr/>
          <a:lstStyle/>
          <a:p>
            <a:r>
              <a:rPr lang="en-US" dirty="0"/>
              <a:t>Security Implications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32" y="1083202"/>
            <a:ext cx="9144000" cy="5658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4" y="908720"/>
            <a:ext cx="9144000" cy="605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9E018-7184-2744-B158-D0E5C6931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00" y="5157192"/>
            <a:ext cx="78105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4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More Security Implications (I)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386844" y="6599238"/>
            <a:ext cx="2908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Source: </a:t>
            </a:r>
            <a:r>
              <a:rPr lang="en-US" sz="1000">
                <a:solidFill>
                  <a:srgbClr val="000000"/>
                </a:solidFill>
                <a:hlinkClick r:id="rId2"/>
              </a:rPr>
              <a:t>https://lab.dsst.io/32c3-slides/7197.html</a:t>
            </a:r>
            <a:r>
              <a:rPr lang="en-US" sz="10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Picture 6" descr="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4" y="949796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53780" y="608400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Rowhammer.js</a:t>
            </a:r>
            <a:r>
              <a:rPr lang="en-US" dirty="0">
                <a:solidFill>
                  <a:srgbClr val="0000FF"/>
                </a:solidFill>
              </a:rPr>
              <a:t>: A Remote Software-Induced Fault Attack in JavaScript (DIMVA’16)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7796" y="1043444"/>
            <a:ext cx="806489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FFFF00"/>
                </a:solidFill>
              </a:rPr>
              <a:t>“We can gain unrestricted access to systems of website visitors.”</a:t>
            </a:r>
          </a:p>
        </p:txBody>
      </p:sp>
    </p:spTree>
    <p:extLst>
      <p:ext uri="{BB962C8B-B14F-4D97-AF65-F5344CB8AC3E}">
        <p14:creationId xmlns:p14="http://schemas.microsoft.com/office/powerpoint/2010/main" val="146202588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50373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More Security Implications (II)</a:t>
            </a:r>
          </a:p>
        </p:txBody>
      </p:sp>
      <p:pic>
        <p:nvPicPr>
          <p:cNvPr id="4" name="Picture 4" descr="drammer-attack-andro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73" y="1196752"/>
            <a:ext cx="9144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150373" y="6599238"/>
            <a:ext cx="477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Source: https://fossbytes.com/drammer-rowhammer-attack-android-root-devices/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1805" y="6165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Drammer</a:t>
            </a:r>
            <a:r>
              <a:rPr lang="en-US" dirty="0">
                <a:solidFill>
                  <a:srgbClr val="0000FF"/>
                </a:solidFill>
              </a:rPr>
              <a:t>: Deterministic </a:t>
            </a:r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Attacks on Mobile Platforms, CCS’16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1325" y="874524"/>
            <a:ext cx="7593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rgbClr val="FF0000"/>
                </a:solidFill>
              </a:rPr>
              <a:t>“Can gain control of a smart phone deterministically”</a:t>
            </a:r>
          </a:p>
        </p:txBody>
      </p:sp>
    </p:spTree>
    <p:extLst>
      <p:ext uri="{BB962C8B-B14F-4D97-AF65-F5344CB8AC3E}">
        <p14:creationId xmlns:p14="http://schemas.microsoft.com/office/powerpoint/2010/main" val="142300272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FA2099-7438-6C41-BD1E-77D3C632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More Security Implications (III)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B44C18-A93F-6244-A24A-038E49A3E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844" y="914400"/>
            <a:ext cx="8610600" cy="5193723"/>
          </a:xfrm>
        </p:spPr>
        <p:txBody>
          <a:bodyPr/>
          <a:lstStyle/>
          <a:p>
            <a:r>
              <a:rPr lang="en-US" dirty="0"/>
              <a:t>Using an integrated GPU in a mobile system to remotely escalate privilege via the WebGL interface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99A8D-841C-B445-A300-93E6B3F04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44" y="1752600"/>
            <a:ext cx="8610600" cy="2919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55A90-FBD8-BD41-A0F7-9D3A4C42E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4" y="4644746"/>
            <a:ext cx="9144000" cy="221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3792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Apple’s Patch for </a:t>
            </a:r>
            <a:r>
              <a:rPr lang="en-US" dirty="0" err="1"/>
              <a:t>RowHammer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7527"/>
            <a:ext cx="8610600" cy="519372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https://support.apple.com/en-gb/HT204934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4" y="2336710"/>
            <a:ext cx="9144000" cy="3180522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4074060" y="3717032"/>
            <a:ext cx="5616624" cy="3600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5948" y="5805264"/>
            <a:ext cx="581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HP, Lenovo, and other vendors released similar patches</a:t>
            </a:r>
          </a:p>
        </p:txBody>
      </p:sp>
    </p:spTree>
    <p:extLst>
      <p:ext uri="{BB962C8B-B14F-4D97-AF65-F5344CB8AC3E}">
        <p14:creationId xmlns:p14="http://schemas.microsoft.com/office/powerpoint/2010/main" val="253468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State of the Main Memory System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980728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Recent technology, architecture, and application trends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lead to new requirements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exacerbate old requirements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DRAM and memory controllers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as we know them today, are (will be)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unlikely to satisfy all requirements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Some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emerging non-volatile memory technologies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(e.g., PCM)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enable new opportunities</a:t>
            </a:r>
            <a:r>
              <a:rPr lang="en-US" dirty="0">
                <a:latin typeface="Tahoma" charset="0"/>
                <a:ea typeface="ＭＳ Ｐゴシック" charset="0"/>
              </a:rPr>
              <a:t>: </a:t>
            </a:r>
            <a:r>
              <a:rPr lang="en-US" dirty="0" err="1">
                <a:latin typeface="Tahoma" charset="0"/>
                <a:ea typeface="ＭＳ Ｐゴシック" charset="0"/>
              </a:rPr>
              <a:t>memory+storage</a:t>
            </a:r>
            <a:r>
              <a:rPr lang="en-US" dirty="0">
                <a:latin typeface="Tahoma" charset="0"/>
                <a:ea typeface="ＭＳ Ｐゴシック" charset="0"/>
              </a:rPr>
              <a:t> merging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We need to rethink the main memory system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to fix DRAM issues and enable emerging technologies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to satisfy all requirements</a:t>
            </a:r>
          </a:p>
          <a:p>
            <a:pPr lvl="1"/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12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20244" y="152401"/>
            <a:ext cx="83820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Our Solution to RowHammer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20244" y="1066800"/>
            <a:ext cx="8382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PARA: </a:t>
            </a:r>
            <a:r>
              <a:rPr kumimoji="0" lang="en-US" sz="3200" b="0" i="1" u="sng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robabilistic </a:t>
            </a:r>
            <a:r>
              <a:rPr kumimoji="0" lang="en-US" sz="3200" b="0" i="1" u="sng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djacent </a:t>
            </a:r>
            <a:r>
              <a:rPr kumimoji="0" lang="en-US" sz="3200" b="0" i="1" u="sng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ow </a:t>
            </a:r>
            <a:r>
              <a:rPr kumimoji="0" lang="en-US" sz="3200" b="0" i="1" u="sng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ctivation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Key Idea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After closing a row, we activate (i.e., refresh) one of its neighbors with a low probability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p = 0.005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Cambria Math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Cambria Math" panose="02040503050406030204" pitchFamily="18" charset="0"/>
                <a:cs typeface="+mn-cs"/>
              </a:rPr>
              <a:t>Reliability Guarantee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Cambria Math" panose="02040503050406030204" pitchFamily="18" charset="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When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p=0.005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errors in one year: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9.4×10</a:t>
            </a:r>
            <a:r>
              <a:rPr kumimoji="0" lang="en-US" sz="26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-14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Cambria Math" panose="02040503050406030204" pitchFamily="18" charset="0"/>
                <a:cs typeface="+mn-cs"/>
              </a:rPr>
              <a:t>By adjusting the value of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Cambria Math" panose="02040503050406030204" pitchFamily="18" charset="0"/>
                <a:cs typeface="+mn-cs"/>
              </a:rPr>
              <a:t>, we can vary the strength of protection against errors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Cambria Math" panose="02040503050406030204" pitchFamily="18" charset="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34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0244" y="152401"/>
            <a:ext cx="83820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Advantages of PARA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20244" y="1066800"/>
            <a:ext cx="8382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PARA refreshes rows infrequently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Low power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Low performance-overhead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Average slowdown: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0.20%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(for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29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benchmarks)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Cambria Math" panose="02040503050406030204" pitchFamily="18" charset="0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Maximum slowdown: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0.75%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PARA is stateless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Low cost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Low complexity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Cambria Math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Cambria Math" panose="02040503050406030204" pitchFamily="18" charset="0"/>
                <a:cs typeface="+mn-cs"/>
              </a:rPr>
              <a:t>PARA is an effective and low-overhead solution to prevent RowHammer disturbance errors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98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884238"/>
          </a:xfrm>
        </p:spPr>
        <p:txBody>
          <a:bodyPr/>
          <a:lstStyle/>
          <a:p>
            <a:r>
              <a:rPr lang="en-US" dirty="0"/>
              <a:t>Probabilistic Activation in Real Life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37F80-0BC5-2448-B6C3-43444D333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878"/>
            <a:ext cx="6068525" cy="4551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85D4C0-9143-5D42-BB76-B730A5130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98" y="1325482"/>
            <a:ext cx="6069053" cy="45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69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884238"/>
          </a:xfrm>
        </p:spPr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RowHammer</a:t>
            </a:r>
            <a:r>
              <a:rPr lang="en-US" dirty="0"/>
              <a:t>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48" y="4071630"/>
            <a:ext cx="9144000" cy="235909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86844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 err="1"/>
              <a:t>Yoongu</a:t>
            </a:r>
            <a:r>
              <a:rPr lang="en-US" sz="2000" dirty="0"/>
              <a:t> Kim, Ross Daly, </a:t>
            </a:r>
            <a:r>
              <a:rPr lang="en-US" sz="2000" dirty="0" err="1"/>
              <a:t>Jeremie</a:t>
            </a:r>
            <a:r>
              <a:rPr lang="en-US" sz="2000" dirty="0"/>
              <a:t> Kim, Chris </a:t>
            </a:r>
            <a:r>
              <a:rPr lang="en-US" sz="2000" dirty="0" err="1"/>
              <a:t>Fallin</a:t>
            </a:r>
            <a:r>
              <a:rPr lang="en-US" sz="2000" dirty="0"/>
              <a:t>, </a:t>
            </a:r>
            <a:r>
              <a:rPr lang="en-US" sz="2000" dirty="0" err="1"/>
              <a:t>Ji</a:t>
            </a:r>
            <a:r>
              <a:rPr lang="en-US" sz="2000" dirty="0"/>
              <a:t> </a:t>
            </a:r>
            <a:r>
              <a:rPr lang="en-US" sz="2000" dirty="0" err="1"/>
              <a:t>Hye</a:t>
            </a:r>
            <a:r>
              <a:rPr lang="en-US" sz="2000" dirty="0"/>
              <a:t> Lee, </a:t>
            </a:r>
            <a:r>
              <a:rPr lang="en-US" sz="2000" dirty="0" err="1"/>
              <a:t>Donghyuk</a:t>
            </a:r>
            <a:r>
              <a:rPr lang="en-US" sz="2000" dirty="0"/>
              <a:t> Lee, Chris Wilkerson, </a:t>
            </a:r>
            <a:r>
              <a:rPr lang="en-US" sz="2000" dirty="0" err="1"/>
              <a:t>Konrad</a:t>
            </a:r>
            <a:r>
              <a:rPr lang="en-US" sz="2000" dirty="0"/>
              <a:t> Lai, and 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"Flipping Bits in Memory Without Accessing Them: An Experimental Study of DRAM Disturbance Errors"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41st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Minneapolis, MN, June 2014.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9"/>
              </a:rPr>
              <a:t>Source Code and Data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075620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37152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-10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Future of Memory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Reliability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ＭＳ Ｐゴシック" pitchFamily="-106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4" y="3789040"/>
            <a:ext cx="9144000" cy="204651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371520" y="548680"/>
            <a:ext cx="89154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-106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-106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-106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-106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Onur Mutlu,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  <a:hlinkClick r:id="rId3"/>
              </a:rPr>
              <a:t>"The RowHammer Problem and Other Issues We May Face as Memory Becomes Denser"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</a:b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Invited Paper in Proceedings of the 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  <a:hlinkClick r:id="rId4"/>
              </a:rPr>
              <a:t>Design, Automation, and Test in Europe Conference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 (</a:t>
            </a: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DATE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)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, Lausanne, Switzerland, March 2017.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[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  <a:hlinkClick r:id="rId5"/>
              </a:rPr>
              <a:t>Slides (pptx)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  <a:hlinkClick r:id="rId6"/>
              </a:rPr>
              <a:t>(pdf)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]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61073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29248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32" y="982542"/>
            <a:ext cx="7850402" cy="5875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32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97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17576" y="152400"/>
            <a:ext cx="8915400" cy="1066800"/>
          </a:xfrm>
        </p:spPr>
        <p:txBody>
          <a:bodyPr/>
          <a:lstStyle/>
          <a:p>
            <a:r>
              <a:rPr lang="en-US" sz="3800" dirty="0"/>
              <a:t>Aside: Intelligent Controller for NAND Flash</a:t>
            </a: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76" y="1081088"/>
            <a:ext cx="6858000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6170576" y="1995488"/>
            <a:ext cx="2101850" cy="1066800"/>
            <a:chOff x="3264" y="1536"/>
            <a:chExt cx="1324" cy="672"/>
          </a:xfrm>
        </p:grpSpPr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3264" y="2016"/>
              <a:ext cx="288" cy="19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7" name="Text Box 22"/>
            <p:cNvSpPr txBox="1">
              <a:spLocks noChangeArrowheads="1"/>
            </p:cNvSpPr>
            <p:nvPr/>
          </p:nvSpPr>
          <p:spPr bwMode="auto">
            <a:xfrm>
              <a:off x="3840" y="1536"/>
              <a:ext cx="7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USB Jack</a:t>
              </a:r>
            </a:p>
          </p:txBody>
        </p:sp>
        <p:sp>
          <p:nvSpPr>
            <p:cNvPr id="8" name="Line 23"/>
            <p:cNvSpPr>
              <a:spLocks noChangeShapeType="1"/>
            </p:cNvSpPr>
            <p:nvPr/>
          </p:nvSpPr>
          <p:spPr bwMode="auto">
            <a:xfrm flipH="1">
              <a:off x="3552" y="1728"/>
              <a:ext cx="384" cy="2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6527764" y="3233738"/>
            <a:ext cx="2392362" cy="984250"/>
            <a:chOff x="3489" y="2316"/>
            <a:chExt cx="1507" cy="620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3489" y="2696"/>
              <a:ext cx="288" cy="24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FFFF00"/>
                </a:solidFill>
              </a:endParaRPr>
            </a:p>
          </p:txBody>
        </p:sp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3846" y="2316"/>
              <a:ext cx="11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Virtex-II Pro</a:t>
              </a:r>
            </a:p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(USB controller)</a:t>
              </a:r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>
              <a:off x="3738" y="2529"/>
              <a:ext cx="198" cy="1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6221376" y="4533900"/>
            <a:ext cx="838200" cy="838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3846476" y="4021138"/>
            <a:ext cx="203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Virtex-V FPGA</a:t>
            </a:r>
          </a:p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(NAND Controller)</a:t>
            </a:r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4989476" y="4586288"/>
            <a:ext cx="1219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7618376" y="4738688"/>
            <a:ext cx="381000" cy="228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333399"/>
              </a:solidFill>
            </a:endParaRPr>
          </a:p>
        </p:txBody>
      </p:sp>
      <p:sp>
        <p:nvSpPr>
          <p:cNvPr id="17" name="Line 32"/>
          <p:cNvSpPr>
            <a:spLocks noChangeShapeType="1"/>
          </p:cNvSpPr>
          <p:nvPr/>
        </p:nvSpPr>
        <p:spPr bwMode="auto">
          <a:xfrm flipH="1">
            <a:off x="7846976" y="4357688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8" name="Group 37"/>
          <p:cNvGrpSpPr>
            <a:grpSpLocks/>
          </p:cNvGrpSpPr>
          <p:nvPr/>
        </p:nvGrpSpPr>
        <p:grpSpPr bwMode="auto">
          <a:xfrm>
            <a:off x="1217576" y="2833688"/>
            <a:ext cx="6858000" cy="2895600"/>
            <a:chOff x="144" y="2064"/>
            <a:chExt cx="4320" cy="1824"/>
          </a:xfrm>
        </p:grpSpPr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1056" y="2400"/>
              <a:ext cx="3408" cy="148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0066CC"/>
                </a:solidFill>
              </a:endParaRPr>
            </a:p>
          </p:txBody>
        </p:sp>
        <p:sp>
          <p:nvSpPr>
            <p:cNvPr id="20" name="Text Box 34"/>
            <p:cNvSpPr txBox="1">
              <a:spLocks noChangeArrowheads="1"/>
            </p:cNvSpPr>
            <p:nvPr/>
          </p:nvSpPr>
          <p:spPr bwMode="auto">
            <a:xfrm>
              <a:off x="144" y="2064"/>
              <a:ext cx="16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HAPS-52 Mother Board</a:t>
              </a:r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>
              <a:off x="480" y="2256"/>
              <a:ext cx="528" cy="8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41"/>
          <p:cNvGrpSpPr>
            <a:grpSpLocks/>
          </p:cNvGrpSpPr>
          <p:nvPr/>
        </p:nvGrpSpPr>
        <p:grpSpPr bwMode="auto">
          <a:xfrm>
            <a:off x="4265576" y="1309688"/>
            <a:ext cx="2819400" cy="3048000"/>
            <a:chOff x="2064" y="1104"/>
            <a:chExt cx="1776" cy="1920"/>
          </a:xfrm>
        </p:grpSpPr>
        <p:sp>
          <p:nvSpPr>
            <p:cNvPr id="23" name="Rectangle 38"/>
            <p:cNvSpPr>
              <a:spLocks noChangeArrowheads="1"/>
            </p:cNvSpPr>
            <p:nvPr/>
          </p:nvSpPr>
          <p:spPr bwMode="auto">
            <a:xfrm>
              <a:off x="3216" y="1680"/>
              <a:ext cx="624" cy="13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24" name="Text Box 39"/>
            <p:cNvSpPr txBox="1">
              <a:spLocks noChangeArrowheads="1"/>
            </p:cNvSpPr>
            <p:nvPr/>
          </p:nvSpPr>
          <p:spPr bwMode="auto">
            <a:xfrm>
              <a:off x="2064" y="1104"/>
              <a:ext cx="14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USB Daughter Board</a:t>
              </a:r>
            </a:p>
          </p:txBody>
        </p:sp>
        <p:sp>
          <p:nvSpPr>
            <p:cNvPr id="25" name="Line 40"/>
            <p:cNvSpPr>
              <a:spLocks noChangeShapeType="1"/>
            </p:cNvSpPr>
            <p:nvPr/>
          </p:nvSpPr>
          <p:spPr bwMode="auto">
            <a:xfrm>
              <a:off x="2688" y="1296"/>
              <a:ext cx="528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6" name="Group 45"/>
          <p:cNvGrpSpPr>
            <a:grpSpLocks/>
          </p:cNvGrpSpPr>
          <p:nvPr/>
        </p:nvGrpSpPr>
        <p:grpSpPr bwMode="auto">
          <a:xfrm>
            <a:off x="7161177" y="4433889"/>
            <a:ext cx="2852738" cy="1809750"/>
            <a:chOff x="3888" y="3072"/>
            <a:chExt cx="1797" cy="1140"/>
          </a:xfrm>
        </p:grpSpPr>
        <p:sp>
          <p:nvSpPr>
            <p:cNvPr id="27" name="Rectangle 42"/>
            <p:cNvSpPr>
              <a:spLocks noChangeArrowheads="1"/>
            </p:cNvSpPr>
            <p:nvPr/>
          </p:nvSpPr>
          <p:spPr bwMode="auto">
            <a:xfrm>
              <a:off x="3888" y="3072"/>
              <a:ext cx="528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28" name="Text Box 43"/>
            <p:cNvSpPr txBox="1">
              <a:spLocks noChangeArrowheads="1"/>
            </p:cNvSpPr>
            <p:nvPr/>
          </p:nvSpPr>
          <p:spPr bwMode="auto">
            <a:xfrm>
              <a:off x="4105" y="3981"/>
              <a:ext cx="15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FF"/>
                  </a:solidFill>
                </a:rPr>
                <a:t>NAND Daughter Board</a:t>
              </a:r>
            </a:p>
          </p:txBody>
        </p: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 flipH="1" flipV="1">
              <a:off x="4176" y="3840"/>
              <a:ext cx="384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7377076" y="4511675"/>
            <a:ext cx="366713" cy="120650"/>
          </a:xfrm>
          <a:prstGeom prst="rect">
            <a:avLst/>
          </a:prstGeom>
          <a:solidFill>
            <a:srgbClr val="31713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389776" y="3805238"/>
            <a:ext cx="146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1x-nm</a:t>
            </a:r>
          </a:p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NAND Flash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9554" y="6496146"/>
            <a:ext cx="9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Cai+, “</a:t>
            </a:r>
            <a:r>
              <a:rPr lang="en-US" sz="1400" dirty="0">
                <a:solidFill>
                  <a:srgbClr val="0000FF"/>
                </a:solidFill>
              </a:rPr>
              <a:t>Error Characterization, Mitigation, and Recovery in Flash Memory Based Solid State Drives</a:t>
            </a:r>
            <a:r>
              <a:rPr lang="en-US" sz="1400" dirty="0">
                <a:solidFill>
                  <a:srgbClr val="000000"/>
                </a:solidFill>
              </a:rPr>
              <a:t>,” Proc. IEEE 2017.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E3225E-FE9D-A044-B795-E45371FDCB71}"/>
              </a:ext>
            </a:extLst>
          </p:cNvPr>
          <p:cNvSpPr/>
          <p:nvPr/>
        </p:nvSpPr>
        <p:spPr>
          <a:xfrm>
            <a:off x="952464" y="5805264"/>
            <a:ext cx="6858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6633"/>
                </a:solidFill>
              </a:rPr>
              <a:t>[DATE 2012, ICCD 2012, DATE 2013, ITJ 2013, ICCD 2013, SIGMETRICS 2014, HPCA 2015, DSN 2015, MSST 2015, JSAC 2016, HPCA 2017, DFRWS 2017, </a:t>
            </a:r>
          </a:p>
          <a:p>
            <a:r>
              <a:rPr lang="en-US" sz="1400" dirty="0">
                <a:solidFill>
                  <a:srgbClr val="006633"/>
                </a:solidFill>
              </a:rPr>
              <a:t>PIEEE 2017, HPCA 2018, SIGMETRICS 2018]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8411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3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2" y="948688"/>
            <a:ext cx="8316416" cy="50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50990" y="152400"/>
            <a:ext cx="8851254" cy="1066800"/>
          </a:xfrm>
        </p:spPr>
        <p:txBody>
          <a:bodyPr/>
          <a:lstStyle/>
          <a:p>
            <a:r>
              <a:rPr lang="en-US" sz="3800">
                <a:solidFill>
                  <a:srgbClr val="006633"/>
                </a:solidFill>
              </a:rPr>
              <a:t>Aside: Intelligent Controller for NAND Flash</a:t>
            </a:r>
            <a:endParaRPr lang="en-US" dirty="0"/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2842063" y="6021288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  <a:hlinkClick r:id="rId3"/>
              </a:rPr>
              <a:t>https://arxiv.org/pdf/1706.08642</a:t>
            </a: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976" y="1009676"/>
            <a:ext cx="1915268" cy="1915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6159" y="1340768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368428312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Takeaway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58244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</p:spTree>
    <p:extLst>
      <p:ext uri="{BB962C8B-B14F-4D97-AF65-F5344CB8AC3E}">
        <p14:creationId xmlns:p14="http://schemas.microsoft.com/office/powerpoint/2010/main" val="58974633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 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986704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3332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Three Key Systems Trends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124527"/>
            <a:ext cx="9662161" cy="519372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1. Data access is a major performance bottleneck</a:t>
            </a:r>
          </a:p>
          <a:p>
            <a:pPr lvl="1"/>
            <a:r>
              <a:rPr lang="en-US" dirty="0"/>
              <a:t>Applications are increasingly data hungry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2. Energy consumption is a key limiter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3. Data movement energy dominates compute</a:t>
            </a:r>
          </a:p>
          <a:p>
            <a:pPr lvl="1"/>
            <a:r>
              <a:rPr lang="en-US" dirty="0"/>
              <a:t>Especially true for off-chip to on-chip movement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3DE8F-EA94-B449-8EFB-D00AED2CCF92}"/>
              </a:ext>
            </a:extLst>
          </p:cNvPr>
          <p:cNvSpPr txBox="1"/>
          <p:nvPr/>
        </p:nvSpPr>
        <p:spPr>
          <a:xfrm>
            <a:off x="762177" y="5889703"/>
            <a:ext cx="1046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Need high performance, energy efficiency, sustainability </a:t>
            </a:r>
          </a:p>
        </p:txBody>
      </p:sp>
    </p:spTree>
    <p:extLst>
      <p:ext uri="{BB962C8B-B14F-4D97-AF65-F5344CB8AC3E}">
        <p14:creationId xmlns:p14="http://schemas.microsoft.com/office/powerpoint/2010/main" val="3182819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20144" y="1148793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/>
              <a:t>Our current </a:t>
            </a: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0DD04F-AEB3-9D41-A903-2D35A9EE758E}"/>
              </a:ext>
            </a:extLst>
          </p:cNvPr>
          <p:cNvSpPr txBox="1">
            <a:spLocks/>
          </p:cNvSpPr>
          <p:nvPr/>
        </p:nvSpPr>
        <p:spPr bwMode="auto">
          <a:xfrm>
            <a:off x="1037713" y="4419600"/>
            <a:ext cx="9308862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0"/>
              <a:buNone/>
            </a:pPr>
            <a:r>
              <a:rPr lang="en-US" sz="5000" kern="0" dirty="0">
                <a:solidFill>
                  <a:srgbClr val="FF0000"/>
                </a:solidFill>
              </a:rPr>
              <a:t>Processing</a:t>
            </a:r>
            <a:r>
              <a:rPr lang="en-US" sz="5000" kern="0" dirty="0"/>
              <a:t> of data is performed </a:t>
            </a:r>
          </a:p>
          <a:p>
            <a:pPr marL="0" indent="0" algn="ctr">
              <a:buFont typeface="Wingdings" charset="0"/>
              <a:buNone/>
            </a:pPr>
            <a:r>
              <a:rPr lang="en-US" sz="5000" kern="0" dirty="0">
                <a:solidFill>
                  <a:srgbClr val="FF0000"/>
                </a:solidFill>
              </a:rPr>
              <a:t>far away from the data</a:t>
            </a:r>
          </a:p>
        </p:txBody>
      </p:sp>
    </p:spTree>
    <p:extLst>
      <p:ext uri="{BB962C8B-B14F-4D97-AF65-F5344CB8AC3E}">
        <p14:creationId xmlns:p14="http://schemas.microsoft.com/office/powerpoint/2010/main" val="308693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997527"/>
            <a:ext cx="8610600" cy="5193723"/>
          </a:xfrm>
        </p:spPr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4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07" y="152400"/>
            <a:ext cx="3255263" cy="2554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6890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Image source: https://lbsitbytes2010.wordpress.com/2013/03/29/john-von-neumann-roll-no-15/</a:t>
            </a:r>
          </a:p>
        </p:txBody>
      </p:sp>
    </p:spTree>
    <p:extLst>
      <p:ext uri="{BB962C8B-B14F-4D97-AF65-F5344CB8AC3E}">
        <p14:creationId xmlns:p14="http://schemas.microsoft.com/office/powerpoint/2010/main" val="2626781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Today’s Computing Systems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7527"/>
            <a:ext cx="8915400" cy="5193723"/>
          </a:xfrm>
        </p:spPr>
        <p:txBody>
          <a:bodyPr/>
          <a:lstStyle/>
          <a:p>
            <a:r>
              <a:rPr lang="en-US" dirty="0"/>
              <a:t>Are overwhelmingly processor centric</a:t>
            </a:r>
          </a:p>
          <a:p>
            <a:r>
              <a:rPr lang="en-US" dirty="0">
                <a:solidFill>
                  <a:srgbClr val="FF0000"/>
                </a:solidFill>
              </a:rPr>
              <a:t>All data processed in the processor </a:t>
            </a:r>
            <a:r>
              <a:rPr lang="en-US" dirty="0">
                <a:sym typeface="Wingdings"/>
              </a:rPr>
              <a:t> at great system cost</a:t>
            </a:r>
            <a:endParaRPr lang="en-US" dirty="0"/>
          </a:p>
          <a:p>
            <a:r>
              <a:rPr lang="en-US" dirty="0"/>
              <a:t>Processor is heavily optimized and is considered the master</a:t>
            </a:r>
          </a:p>
          <a:p>
            <a:r>
              <a:rPr lang="en-US" dirty="0">
                <a:solidFill>
                  <a:srgbClr val="FF0000"/>
                </a:solidFill>
              </a:rPr>
              <a:t>Data storage units are dumb </a:t>
            </a:r>
            <a:r>
              <a:rPr lang="en-US" dirty="0"/>
              <a:t>and are largely </a:t>
            </a:r>
            <a:r>
              <a:rPr lang="en-US" dirty="0" err="1"/>
              <a:t>unoptimized</a:t>
            </a:r>
            <a:r>
              <a:rPr lang="en-US" dirty="0"/>
              <a:t> (except for some that are on the processor die)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44" y="3583384"/>
            <a:ext cx="6669360" cy="30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489884" y="3933056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66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Yet …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7527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44" y="1606128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281972" y="357301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5748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rgbClr val="000000"/>
                </a:solidFill>
              </a:rPr>
              <a:t>Mutlu+, “</a:t>
            </a:r>
            <a:r>
              <a:rPr lang="en-US" sz="1250" dirty="0">
                <a:solidFill>
                  <a:srgbClr val="0000FF"/>
                </a:solidFill>
              </a:rPr>
              <a:t>Runahead Execution: An Alternative to Very Large Instruction Windows for Out-of-Order Processors</a:t>
            </a:r>
            <a:r>
              <a:rPr lang="en-US" sz="1250" dirty="0">
                <a:solidFill>
                  <a:srgbClr val="000000"/>
                </a:solidFill>
              </a:rPr>
              <a:t>,” HPCA 2003.</a:t>
            </a:r>
          </a:p>
        </p:txBody>
      </p:sp>
    </p:spTree>
    <p:extLst>
      <p:ext uri="{BB962C8B-B14F-4D97-AF65-F5344CB8AC3E}">
        <p14:creationId xmlns:p14="http://schemas.microsoft.com/office/powerpoint/2010/main" val="1205159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sz="4400" dirty="0"/>
              <a:t>The Performance Perspective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7529"/>
            <a:ext cx="8915400" cy="5193723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Onur Mutlu, Jared Stark, Chris Wilkerson, and Yale N. </a:t>
            </a:r>
            <a:r>
              <a:rPr lang="en-US" sz="2000" dirty="0" err="1"/>
              <a:t>Patt</a:t>
            </a:r>
            <a:r>
              <a:rPr lang="en-US" sz="2000" dirty="0"/>
              <a:t>, 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"Runahead Execution: An Alternative to Very Large Instruction Windows for Out-of-order Processors"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9th International Symposium on High-Performance Computer Architecture</a:t>
            </a:r>
            <a:r>
              <a:rPr lang="en-US" sz="2000" i="1" dirty="0"/>
              <a:t> (</a:t>
            </a:r>
            <a:r>
              <a:rPr lang="en-US" sz="2000" b="1" i="1" dirty="0"/>
              <a:t>HPCA</a:t>
            </a:r>
            <a:r>
              <a:rPr lang="en-US" sz="2000" i="1" dirty="0"/>
              <a:t>)</a:t>
            </a:r>
            <a:r>
              <a:rPr lang="en-US" sz="2000" dirty="0"/>
              <a:t>, pages 129-140, Anaheim, CA, February 2003. </a:t>
            </a:r>
            <a:r>
              <a:rPr lang="en-US" sz="2000" dirty="0">
                <a:hlinkClick r:id="rId4"/>
              </a:rPr>
              <a:t>Slides (pdf)</a:t>
            </a:r>
            <a:r>
              <a:rPr lang="en-US" sz="2000" dirty="0"/>
              <a:t> 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46" y="3429000"/>
            <a:ext cx="1060865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2433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997527"/>
            <a:ext cx="8610600" cy="5193723"/>
          </a:xfrm>
        </p:spPr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44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242956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2796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1230127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683549"/>
            <a:ext cx="8915400" cy="5193723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Grossly-imbalanced systems</a:t>
            </a:r>
          </a:p>
          <a:p>
            <a:pPr lvl="1"/>
            <a:r>
              <a:rPr lang="en-US" dirty="0"/>
              <a:t>Processing done only in </a:t>
            </a:r>
            <a:r>
              <a:rPr lang="en-US" b="1" dirty="0"/>
              <a:t>one</a:t>
            </a:r>
            <a:r>
              <a:rPr lang="en-US" dirty="0"/>
              <a:t> </a:t>
            </a:r>
            <a:r>
              <a:rPr lang="en-US" b="1" dirty="0"/>
              <a:t>place</a:t>
            </a:r>
          </a:p>
          <a:p>
            <a:pPr lvl="1"/>
            <a:r>
              <a:rPr lang="en-US" dirty="0"/>
              <a:t>Everything else just stores and moves data: </a:t>
            </a:r>
            <a:r>
              <a:rPr lang="en-US" b="1" dirty="0"/>
              <a:t>data moves a lot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Overly complex and bloated processor (and accelerators)</a:t>
            </a:r>
          </a:p>
          <a:p>
            <a:pPr lvl="1"/>
            <a:r>
              <a:rPr lang="en-US" dirty="0"/>
              <a:t>To tolerate data access from memory</a:t>
            </a:r>
          </a:p>
          <a:p>
            <a:pPr lvl="1"/>
            <a:r>
              <a:rPr lang="en-US" dirty="0"/>
              <a:t>Complex hierarchies and mechanisms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28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2340" y="152400"/>
            <a:ext cx="8610600" cy="1066800"/>
          </a:xfrm>
        </p:spPr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22340" y="899573"/>
            <a:ext cx="8610600" cy="519372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74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88529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1"/>
          <p:cNvSpPr>
            <a:spLocks noChangeShapeType="1"/>
          </p:cNvSpPr>
          <p:nvPr/>
        </p:nvSpPr>
        <p:spPr bwMode="auto">
          <a:xfrm>
            <a:off x="727410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530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Most of the system is dedicated to storing and moving data </a:t>
            </a:r>
          </a:p>
        </p:txBody>
      </p:sp>
    </p:spTree>
    <p:extLst>
      <p:ext uri="{BB962C8B-B14F-4D97-AF65-F5344CB8AC3E}">
        <p14:creationId xmlns:p14="http://schemas.microsoft.com/office/powerpoint/2010/main" val="184469267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Energy Perspective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4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984494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9844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6882372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66F2F-0B78-FF49-A962-80BC7612E9D8}"/>
              </a:ext>
            </a:extLst>
          </p:cNvPr>
          <p:cNvSpPr txBox="1"/>
          <p:nvPr/>
        </p:nvSpPr>
        <p:spPr>
          <a:xfrm>
            <a:off x="1481772" y="4869160"/>
            <a:ext cx="8489975" cy="1323439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899346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(II)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Multi-core</a:t>
            </a:r>
            <a:r>
              <a:rPr lang="en-US" dirty="0">
                <a:latin typeface="Tahoma" charset="0"/>
                <a:ea typeface="ＭＳ Ｐゴシック" charset="0"/>
              </a:rPr>
              <a:t>: increasing number of cores/agents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Data-intensive applications</a:t>
            </a:r>
            <a:r>
              <a:rPr lang="en-US" dirty="0">
                <a:latin typeface="Tahoma" charset="0"/>
                <a:ea typeface="ＭＳ Ｐゴシック" charset="0"/>
              </a:rPr>
              <a:t>: increasing demand/hunger for data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Consolidation</a:t>
            </a:r>
            <a:r>
              <a:rPr lang="en-US" dirty="0">
                <a:latin typeface="Tahoma" charset="0"/>
                <a:ea typeface="ＭＳ Ｐゴシック" charset="0"/>
              </a:rPr>
              <a:t>: cloud computing, GPUs, mobile, heterogeneity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sz="2200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200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1517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40525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0525" y="1052736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dobe Garamond Pro"/>
              </a:rPr>
              <a:t>Data movement </a:t>
            </a:r>
            <a:r>
              <a:rPr lang="en-US" dirty="0">
                <a:solidFill>
                  <a:schemeClr val="tx2"/>
                </a:solidFill>
                <a:cs typeface="Adobe Garamond Pro"/>
              </a:rPr>
              <a:t>is a major system energy bottleneck</a:t>
            </a:r>
          </a:p>
          <a:p>
            <a:pPr lvl="1"/>
            <a:r>
              <a:rPr lang="en-US" sz="2000" dirty="0">
                <a:cs typeface="Adobe Garamond Pro"/>
              </a:rPr>
              <a:t>Comprises </a:t>
            </a:r>
            <a:r>
              <a:rPr lang="en-US" sz="2000" dirty="0">
                <a:solidFill>
                  <a:srgbClr val="0000FF"/>
                </a:solidFill>
                <a:cs typeface="Adobe Garamond Pro"/>
              </a:rPr>
              <a:t>41%</a:t>
            </a:r>
            <a:r>
              <a:rPr lang="en-US" sz="2000" dirty="0">
                <a:cs typeface="Adobe Garamond Pro"/>
              </a:rPr>
              <a:t> of mobile system energy during web browsing [2]</a:t>
            </a:r>
          </a:p>
          <a:p>
            <a:pPr lvl="1"/>
            <a:r>
              <a:rPr lang="en-US" sz="2000" dirty="0">
                <a:cs typeface="Adobe Garamond Pro"/>
              </a:rPr>
              <a:t>Costs </a:t>
            </a:r>
            <a:r>
              <a:rPr lang="en-US" sz="2000" dirty="0">
                <a:solidFill>
                  <a:srgbClr val="0000FF"/>
                </a:solidFill>
                <a:cs typeface="Adobe Garamond Pro"/>
              </a:rPr>
              <a:t>~115 </a:t>
            </a:r>
            <a:r>
              <a:rPr lang="en-US" sz="2000" dirty="0">
                <a:cs typeface="Adobe Garamond Pro"/>
              </a:rPr>
              <a:t>times as much energy as an ADD operation [1, 2]</a:t>
            </a:r>
          </a:p>
          <a:p>
            <a:endParaRPr lang="en-US" dirty="0">
              <a:solidFill>
                <a:schemeClr val="tx2"/>
              </a:solidFill>
              <a:cs typeface="Adobe Garamond Pro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97" y="2555875"/>
            <a:ext cx="7452320" cy="2817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7421" y="5805264"/>
            <a:ext cx="5918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[1]: Reducing data Movement Energy via Online Data Clustering and Encoding (MICRO’16)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8125" y="6033864"/>
            <a:ext cx="9114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[2]: Quantifying the energy cost of data movement for emerging smart phone workloads on mobile platforms (IISWC’14)</a:t>
            </a:r>
          </a:p>
        </p:txBody>
      </p:sp>
    </p:spTree>
    <p:extLst>
      <p:ext uri="{BB962C8B-B14F-4D97-AF65-F5344CB8AC3E}">
        <p14:creationId xmlns:p14="http://schemas.microsoft.com/office/powerpoint/2010/main" val="3876619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Energy Waste in Mobile Devices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hlinkClick r:id="rId2"/>
              </a:rPr>
              <a:t>"Google Workloads for Consumer Devices: Mitigating Data Movement Bottlenecks"</a:t>
            </a:r>
            <a:r>
              <a:rPr lang="en-US" sz="1500" dirty="0"/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4" y="4218136"/>
            <a:ext cx="9144000" cy="223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1158244" y="2377439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62.7%</a:t>
            </a:r>
            <a:r>
              <a:rPr lang="en-US" sz="3000" b="1" dirty="0"/>
              <a:t> of the total system energy </a:t>
            </a:r>
          </a:p>
          <a:p>
            <a:pPr algn="ctr"/>
            <a:r>
              <a:rPr lang="en-US" sz="3000" b="1" dirty="0"/>
              <a:t>is spent on </a:t>
            </a:r>
            <a:r>
              <a:rPr lang="en-US" sz="3000" b="1" dirty="0">
                <a:solidFill>
                  <a:srgbClr val="C00000"/>
                </a:solidFill>
              </a:rPr>
              <a:t>data movement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C034-4797-3F4C-9FB4-C71947AFC60F}"/>
              </a:ext>
            </a:extLst>
          </p:cNvPr>
          <p:cNvSpPr txBox="1"/>
          <p:nvPr/>
        </p:nvSpPr>
        <p:spPr>
          <a:xfrm>
            <a:off x="1931691" y="3462604"/>
            <a:ext cx="7520905" cy="707886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do NOT want to move data! </a:t>
            </a:r>
          </a:p>
        </p:txBody>
      </p:sp>
    </p:spTree>
    <p:extLst>
      <p:ext uri="{BB962C8B-B14F-4D97-AF65-F5344CB8AC3E}">
        <p14:creationId xmlns:p14="http://schemas.microsoft.com/office/powerpoint/2010/main" val="3450661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4348" y="152400"/>
            <a:ext cx="8610600" cy="1066800"/>
          </a:xfrm>
        </p:spPr>
        <p:txBody>
          <a:bodyPr/>
          <a:lstStyle/>
          <a:p>
            <a:r>
              <a:rPr lang="en-US" dirty="0"/>
              <a:t>We Need A Paradigm Shift 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94348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</p:spTree>
    <p:extLst>
      <p:ext uri="{BB962C8B-B14F-4D97-AF65-F5344CB8AC3E}">
        <p14:creationId xmlns:p14="http://schemas.microsoft.com/office/powerpoint/2010/main" val="3048862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2340" y="152400"/>
            <a:ext cx="8610600" cy="1066800"/>
          </a:xfrm>
        </p:spPr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22340" y="997527"/>
            <a:ext cx="8610600" cy="519372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processor chip and in-memory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and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 and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algorithms?</a:t>
            </a:r>
          </a:p>
        </p:txBody>
      </p:sp>
      <p:sp>
        <p:nvSpPr>
          <p:cNvPr id="5" name="Rectangle 5"/>
          <p:cNvSpPr>
            <a:spLocks/>
          </p:cNvSpPr>
          <p:nvPr/>
        </p:nvSpPr>
        <p:spPr bwMode="auto">
          <a:xfrm>
            <a:off x="266939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284084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307579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40599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40599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0"/>
          <p:cNvSpPr>
            <a:spLocks/>
          </p:cNvSpPr>
          <p:nvPr/>
        </p:nvSpPr>
        <p:spPr bwMode="auto">
          <a:xfrm>
            <a:off x="282814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1" name="Rectangle 11"/>
          <p:cNvSpPr>
            <a:spLocks/>
          </p:cNvSpPr>
          <p:nvPr/>
        </p:nvSpPr>
        <p:spPr bwMode="auto">
          <a:xfrm>
            <a:off x="288542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457200">
              <a:lnSpc>
                <a:spcPct val="80000"/>
              </a:lnSpc>
            </a:pPr>
            <a:r>
              <a:rPr lang="en-US" sz="15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algn="ctr" defTabSz="457200">
              <a:lnSpc>
                <a:spcPct val="80000"/>
              </a:lnSpc>
            </a:pPr>
            <a:r>
              <a:rPr lang="en-US" sz="15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692915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3" name="Rectangle 13"/>
          <p:cNvSpPr>
            <a:spLocks/>
          </p:cNvSpPr>
          <p:nvPr/>
        </p:nvSpPr>
        <p:spPr bwMode="auto">
          <a:xfrm>
            <a:off x="510779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620850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655797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AutoShape 16"/>
          <p:cNvSpPr>
            <a:spLocks/>
          </p:cNvSpPr>
          <p:nvPr/>
        </p:nvSpPr>
        <p:spPr bwMode="auto">
          <a:xfrm>
            <a:off x="267574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7"/>
          <p:cNvSpPr>
            <a:spLocks/>
          </p:cNvSpPr>
          <p:nvPr/>
        </p:nvSpPr>
        <p:spPr bwMode="auto">
          <a:xfrm>
            <a:off x="521574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8"/>
          <p:cNvSpPr>
            <a:spLocks/>
          </p:cNvSpPr>
          <p:nvPr/>
        </p:nvSpPr>
        <p:spPr bwMode="auto">
          <a:xfrm>
            <a:off x="521574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19"/>
          <p:cNvSpPr>
            <a:spLocks/>
          </p:cNvSpPr>
          <p:nvPr/>
        </p:nvSpPr>
        <p:spPr bwMode="auto">
          <a:xfrm>
            <a:off x="521574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0"/>
          <p:cNvSpPr>
            <a:spLocks/>
          </p:cNvSpPr>
          <p:nvPr/>
        </p:nvSpPr>
        <p:spPr bwMode="auto">
          <a:xfrm>
            <a:off x="521574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1"/>
          <p:cNvSpPr>
            <a:spLocks/>
          </p:cNvSpPr>
          <p:nvPr/>
        </p:nvSpPr>
        <p:spPr bwMode="auto">
          <a:xfrm>
            <a:off x="521574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2"/>
          <p:cNvSpPr>
            <a:spLocks/>
          </p:cNvSpPr>
          <p:nvPr/>
        </p:nvSpPr>
        <p:spPr bwMode="auto">
          <a:xfrm>
            <a:off x="676514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3"/>
          <p:cNvSpPr>
            <a:spLocks/>
          </p:cNvSpPr>
          <p:nvPr/>
        </p:nvSpPr>
        <p:spPr bwMode="auto">
          <a:xfrm>
            <a:off x="676514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4"/>
          <p:cNvSpPr>
            <a:spLocks/>
          </p:cNvSpPr>
          <p:nvPr/>
        </p:nvSpPr>
        <p:spPr bwMode="auto">
          <a:xfrm>
            <a:off x="676514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5"/>
          <p:cNvSpPr>
            <a:spLocks/>
          </p:cNvSpPr>
          <p:nvPr/>
        </p:nvSpPr>
        <p:spPr bwMode="auto">
          <a:xfrm>
            <a:off x="676514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6"/>
          <p:cNvSpPr>
            <a:spLocks/>
          </p:cNvSpPr>
          <p:nvPr/>
        </p:nvSpPr>
        <p:spPr bwMode="auto">
          <a:xfrm>
            <a:off x="676514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Rectangle 27"/>
          <p:cNvSpPr>
            <a:spLocks/>
          </p:cNvSpPr>
          <p:nvPr/>
        </p:nvSpPr>
        <p:spPr bwMode="auto">
          <a:xfrm>
            <a:off x="292974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811134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9" name="Rectangle 29"/>
          <p:cNvSpPr>
            <a:spLocks/>
          </p:cNvSpPr>
          <p:nvPr/>
        </p:nvSpPr>
        <p:spPr bwMode="auto">
          <a:xfrm>
            <a:off x="821401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defTabSz="457200">
              <a:lnSpc>
                <a:spcPct val="80000"/>
              </a:lnSpc>
            </a:pPr>
            <a:endParaRPr lang="en-US" sz="2200" dirty="0">
              <a:solidFill>
                <a:srgbClr val="000000"/>
              </a:solidFill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defTabSz="457200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defTabSz="457200">
              <a:lnSpc>
                <a:spcPct val="80000"/>
              </a:lnSpc>
            </a:pPr>
            <a:endParaRPr lang="en-US" sz="2200" dirty="0">
              <a:solidFill>
                <a:srgbClr val="000000"/>
              </a:solidFill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defTabSz="457200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lang="en-US" sz="24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302943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1" name="Group 34"/>
          <p:cNvGrpSpPr>
            <a:grpSpLocks/>
          </p:cNvGrpSpPr>
          <p:nvPr/>
        </p:nvGrpSpPr>
        <p:grpSpPr bwMode="auto">
          <a:xfrm>
            <a:off x="3389477" y="2122489"/>
            <a:ext cx="3661420" cy="1090487"/>
            <a:chOff x="0" y="0"/>
            <a:chExt cx="4219" cy="1352"/>
          </a:xfrm>
        </p:grpSpPr>
        <p:sp>
          <p:nvSpPr>
            <p:cNvPr id="32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7200">
                <a:lnSpc>
                  <a:spcPct val="80000"/>
                </a:lnSpc>
              </a:pPr>
              <a:r>
                <a:rPr lang="en-US" sz="1300" dirty="0">
                  <a:solidFill>
                    <a:srgbClr val="D90B00"/>
                  </a:solidFill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5" name="Rectangle 35"/>
          <p:cNvSpPr>
            <a:spLocks/>
          </p:cNvSpPr>
          <p:nvPr/>
        </p:nvSpPr>
        <p:spPr bwMode="auto">
          <a:xfrm>
            <a:off x="448088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400" dirty="0">
                <a:solidFill>
                  <a:srgbClr val="D90B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 rot="5400000">
            <a:off x="776198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815172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Micro-architecture</a:t>
            </a:r>
          </a:p>
        </p:txBody>
      </p:sp>
      <p:sp>
        <p:nvSpPr>
          <p:cNvPr id="38" name="Text Box 18"/>
          <p:cNvSpPr txBox="1">
            <a:spLocks noChangeAspect="1" noChangeArrowheads="1"/>
          </p:cNvSpPr>
          <p:nvPr/>
        </p:nvSpPr>
        <p:spPr bwMode="auto">
          <a:xfrm>
            <a:off x="815172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SW/HW Interface</a:t>
            </a:r>
          </a:p>
        </p:txBody>
      </p:sp>
      <p:sp>
        <p:nvSpPr>
          <p:cNvPr id="39" name="Text Box 19"/>
          <p:cNvSpPr txBox="1">
            <a:spLocks noChangeAspect="1" noChangeArrowheads="1"/>
          </p:cNvSpPr>
          <p:nvPr/>
        </p:nvSpPr>
        <p:spPr bwMode="auto">
          <a:xfrm>
            <a:off x="814854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Program/Language</a:t>
            </a:r>
          </a:p>
        </p:txBody>
      </p:sp>
      <p:sp>
        <p:nvSpPr>
          <p:cNvPr id="40" name="Text Box 20"/>
          <p:cNvSpPr txBox="1">
            <a:spLocks noChangeAspect="1" noChangeArrowheads="1"/>
          </p:cNvSpPr>
          <p:nvPr/>
        </p:nvSpPr>
        <p:spPr bwMode="auto">
          <a:xfrm>
            <a:off x="814854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Algorithm</a:t>
            </a:r>
          </a:p>
        </p:txBody>
      </p:sp>
      <p:sp>
        <p:nvSpPr>
          <p:cNvPr id="41" name="Text Box 21"/>
          <p:cNvSpPr txBox="1">
            <a:spLocks noChangeAspect="1" noChangeArrowheads="1"/>
          </p:cNvSpPr>
          <p:nvPr/>
        </p:nvSpPr>
        <p:spPr bwMode="auto">
          <a:xfrm>
            <a:off x="814854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Problem</a:t>
            </a:r>
          </a:p>
        </p:txBody>
      </p:sp>
      <p:sp>
        <p:nvSpPr>
          <p:cNvPr id="42" name="Text Box 22"/>
          <p:cNvSpPr txBox="1">
            <a:spLocks noChangeAspect="1" noChangeArrowheads="1"/>
          </p:cNvSpPr>
          <p:nvPr/>
        </p:nvSpPr>
        <p:spPr bwMode="auto">
          <a:xfrm>
            <a:off x="815172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r>
              <a:rPr lang="en-US" sz="1750" dirty="0">
                <a:solidFill>
                  <a:srgbClr val="000000"/>
                </a:solidFill>
                <a:cs typeface="Arial" charset="0"/>
              </a:rPr>
              <a:t>Logic</a:t>
            </a:r>
          </a:p>
          <a:p>
            <a:pPr>
              <a:defRPr/>
            </a:pPr>
            <a:endParaRPr lang="en-US" sz="17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 Box 23"/>
          <p:cNvSpPr txBox="1">
            <a:spLocks noChangeAspect="1" noChangeArrowheads="1"/>
          </p:cNvSpPr>
          <p:nvPr/>
        </p:nvSpPr>
        <p:spPr bwMode="auto">
          <a:xfrm>
            <a:off x="815172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Devices</a:t>
            </a:r>
          </a:p>
        </p:txBody>
      </p:sp>
      <p:sp>
        <p:nvSpPr>
          <p:cNvPr id="44" name="Text Box 24"/>
          <p:cNvSpPr txBox="1">
            <a:spLocks noChangeAspect="1" noChangeArrowheads="1"/>
          </p:cNvSpPr>
          <p:nvPr/>
        </p:nvSpPr>
        <p:spPr bwMode="auto">
          <a:xfrm>
            <a:off x="815172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System Software</a:t>
            </a:r>
          </a:p>
        </p:txBody>
      </p:sp>
      <p:sp>
        <p:nvSpPr>
          <p:cNvPr id="45" name="Text Box 23"/>
          <p:cNvSpPr txBox="1">
            <a:spLocks noChangeAspect="1" noChangeArrowheads="1"/>
          </p:cNvSpPr>
          <p:nvPr/>
        </p:nvSpPr>
        <p:spPr bwMode="auto">
          <a:xfrm>
            <a:off x="815331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Electrons</a:t>
            </a:r>
          </a:p>
        </p:txBody>
      </p:sp>
      <p:sp>
        <p:nvSpPr>
          <p:cNvPr id="46" name="Rounded Rectangle 45"/>
          <p:cNvSpPr>
            <a:spLocks noChangeArrowheads="1"/>
          </p:cNvSpPr>
          <p:nvPr/>
        </p:nvSpPr>
        <p:spPr bwMode="auto">
          <a:xfrm rot="5400000">
            <a:off x="804312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78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utoUpdateAnimBg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377444" y="1268760"/>
            <a:ext cx="7924800" cy="175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6000" kern="0" dirty="0"/>
              <a:t>Processing in Memory:</a:t>
            </a:r>
            <a:br>
              <a:rPr lang="en-US" sz="6000" kern="0" dirty="0"/>
            </a:br>
            <a:r>
              <a:rPr lang="en-US" sz="6000" kern="0" dirty="0"/>
              <a:t>		Two Approaches</a:t>
            </a:r>
            <a:endParaRPr lang="en-US" sz="6000" b="1" kern="0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2377444" y="4484712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kern="0" dirty="0">
                <a:solidFill>
                  <a:srgbClr val="0000FF"/>
                </a:solidFill>
              </a:rPr>
              <a:t>1. Minimally changing memory chips</a:t>
            </a:r>
          </a:p>
          <a:p>
            <a:pPr marL="0" indent="0">
              <a:buNone/>
            </a:pPr>
            <a:r>
              <a:rPr lang="en-US" sz="3600" kern="0" dirty="0"/>
              <a:t>2. Exploiting 3D-stacked memory</a:t>
            </a:r>
          </a:p>
        </p:txBody>
      </p:sp>
    </p:spTree>
    <p:extLst>
      <p:ext uri="{BB962C8B-B14F-4D97-AF65-F5344CB8AC3E}">
        <p14:creationId xmlns:p14="http://schemas.microsoft.com/office/powerpoint/2010/main" val="50612909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Approach 1: Minimally Changing DRAM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58244" y="969640"/>
            <a:ext cx="9144000" cy="5123656"/>
          </a:xfrm>
        </p:spPr>
        <p:txBody>
          <a:bodyPr/>
          <a:lstStyle/>
          <a:p>
            <a:r>
              <a:rPr lang="en-US" dirty="0"/>
              <a:t>DRAM has great capability to perform </a:t>
            </a:r>
            <a:r>
              <a:rPr lang="en-US" dirty="0">
                <a:solidFill>
                  <a:srgbClr val="0000FF"/>
                </a:solidFill>
              </a:rPr>
              <a:t>bulk data movement and computation </a:t>
            </a:r>
            <a:r>
              <a:rPr lang="en-US" dirty="0"/>
              <a:t>internally with small changes</a:t>
            </a:r>
          </a:p>
          <a:p>
            <a:pPr lvl="1"/>
            <a:r>
              <a:rPr lang="en-US" dirty="0"/>
              <a:t>Can </a:t>
            </a:r>
            <a:r>
              <a:rPr lang="en-US" dirty="0">
                <a:solidFill>
                  <a:srgbClr val="FF0000"/>
                </a:solidFill>
              </a:rPr>
              <a:t>exploit internal connectivity </a:t>
            </a:r>
            <a:r>
              <a:rPr lang="en-US" dirty="0"/>
              <a:t>to move data</a:t>
            </a:r>
          </a:p>
          <a:p>
            <a:pPr lvl="1"/>
            <a:r>
              <a:rPr lang="en-US" dirty="0"/>
              <a:t>Can </a:t>
            </a:r>
            <a:r>
              <a:rPr lang="en-US" dirty="0">
                <a:solidFill>
                  <a:srgbClr val="FF0000"/>
                </a:solidFill>
              </a:rPr>
              <a:t>exploit analog computation capability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Examples: </a:t>
            </a:r>
            <a:r>
              <a:rPr lang="en-US" dirty="0" err="1"/>
              <a:t>RowClone</a:t>
            </a:r>
            <a:r>
              <a:rPr lang="en-US" dirty="0"/>
              <a:t>, In-DRAM AND/OR, Gather/Scatter DRAM</a:t>
            </a:r>
          </a:p>
          <a:p>
            <a:pPr lvl="1"/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  <a:hlinkClick r:id="rId2"/>
              </a:rPr>
              <a:t>RowClone: Fast and Efficient In-DRAM Copy and Initialization of Bulk Data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 (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Seshadri et al., MICRO 2013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3"/>
              </a:rPr>
              <a:t>Fast Bulk Bitwise AND and OR in DRAM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0000FF"/>
                </a:solidFill>
              </a:rPr>
              <a:t>Seshadri et al., IEEE CAL 2015</a:t>
            </a:r>
            <a:r>
              <a:rPr lang="en-US" sz="1800" dirty="0"/>
              <a:t>)</a:t>
            </a:r>
          </a:p>
          <a:p>
            <a:pPr lvl="1"/>
            <a:r>
              <a:rPr lang="en-US" sz="1800" dirty="0">
                <a:hlinkClick r:id="rId4"/>
              </a:rPr>
              <a:t>Gather-Scatter DRAM: In-DRAM Address Translation to Improve the Spatial Locality of Non-unit Strided Accesses</a:t>
            </a:r>
            <a:r>
              <a:rPr lang="en-US" sz="1800" dirty="0"/>
              <a:t> 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(</a:t>
            </a:r>
            <a:r>
              <a:rPr lang="en-US" altLang="ja-JP" sz="1800" dirty="0" err="1">
                <a:solidFill>
                  <a:srgbClr val="0000FF"/>
                </a:solidFill>
                <a:latin typeface="Tahoma" charset="0"/>
                <a:ea typeface="ＭＳ Ｐゴシック"/>
              </a:rPr>
              <a:t>Seshadri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 et al., MICRO 2015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hlinkClick r:id="rId5"/>
              </a:rPr>
              <a:t>"Ambit: In-Memory Accelerator for Bulk Bitwise Operations Using Commodity DRAM Technology”</a:t>
            </a:r>
            <a:r>
              <a:rPr lang="en-US" sz="1800" dirty="0"/>
              <a:t> 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(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Seshadri et al., MICRO 2017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50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8244" y="152400"/>
            <a:ext cx="9144000" cy="1066800"/>
          </a:xfrm>
        </p:spPr>
        <p:txBody>
          <a:bodyPr/>
          <a:lstStyle/>
          <a:p>
            <a:r>
              <a:rPr lang="en-US" dirty="0"/>
              <a:t>Starting Simple: Data Copy and Initialization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89276" y="1772816"/>
            <a:ext cx="1613800" cy="1828800"/>
            <a:chOff x="914400" y="1828800"/>
            <a:chExt cx="1613800" cy="1828800"/>
          </a:xfrm>
        </p:grpSpPr>
        <p:sp>
          <p:nvSpPr>
            <p:cNvPr id="5" name="Wave 4"/>
            <p:cNvSpPr/>
            <p:nvPr/>
          </p:nvSpPr>
          <p:spPr>
            <a:xfrm rot="5400000">
              <a:off x="876300" y="1866900"/>
              <a:ext cx="990600" cy="914400"/>
            </a:xfrm>
            <a:prstGeom prst="wave">
              <a:avLst>
                <a:gd name="adj1" fmla="val 5469"/>
                <a:gd name="adj2" fmla="val 0"/>
              </a:avLst>
            </a:prstGeom>
            <a:solidFill>
              <a:srgbClr val="31859B"/>
            </a:solidFill>
            <a:ln w="25400" cap="flat" cmpd="sng" algn="ctr">
              <a:solidFill>
                <a:srgbClr val="26262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orbel"/>
              </a:endParaRPr>
            </a:p>
          </p:txBody>
        </p:sp>
        <p:sp>
          <p:nvSpPr>
            <p:cNvPr id="6" name="Wave 5"/>
            <p:cNvSpPr/>
            <p:nvPr/>
          </p:nvSpPr>
          <p:spPr>
            <a:xfrm rot="5400000">
              <a:off x="1333500" y="2095500"/>
              <a:ext cx="990600" cy="914400"/>
            </a:xfrm>
            <a:prstGeom prst="wave">
              <a:avLst>
                <a:gd name="adj1" fmla="val 5469"/>
                <a:gd name="adj2" fmla="val 0"/>
              </a:avLst>
            </a:prstGeom>
            <a:solidFill>
              <a:srgbClr val="31859B"/>
            </a:solidFill>
            <a:ln w="25400" cap="flat" cmpd="sng" algn="ctr">
              <a:solidFill>
                <a:srgbClr val="26262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orbe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90600" y="3072825"/>
              <a:ext cx="1537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Forking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77508" y="1556792"/>
            <a:ext cx="3324949" cy="2234863"/>
            <a:chOff x="2752707" y="1853625"/>
            <a:chExt cx="3324949" cy="2234863"/>
          </a:xfrm>
        </p:grpSpPr>
        <p:sp>
          <p:nvSpPr>
            <p:cNvPr id="9" name="Rounded Rectangle 8"/>
            <p:cNvSpPr/>
            <p:nvPr/>
          </p:nvSpPr>
          <p:spPr>
            <a:xfrm>
              <a:off x="3962400" y="1853625"/>
              <a:ext cx="914400" cy="1143000"/>
            </a:xfrm>
            <a:prstGeom prst="roundRect">
              <a:avLst/>
            </a:prstGeom>
            <a:solidFill>
              <a:srgbClr val="262626"/>
            </a:solidFill>
            <a:ln w="25400" cap="flat" cmpd="sng" algn="ctr">
              <a:solidFill>
                <a:srgbClr val="26262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000000000000000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52707" y="3072825"/>
              <a:ext cx="33249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Zero initialization</a:t>
              </a:r>
              <a:endParaRPr lang="en-US" sz="2800" kern="0" dirty="0">
                <a:solidFill>
                  <a:srgbClr val="262626">
                    <a:lumMod val="95000"/>
                    <a:lumOff val="5000"/>
                  </a:srgbClr>
                </a:solidFill>
              </a:endParaRPr>
            </a:p>
            <a:p>
              <a:pPr algn="ctr">
                <a:defRPr/>
              </a:pPr>
              <a:r>
                <a:rPr lang="en-US" sz="28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(e.g., security)</a:t>
              </a:r>
              <a:endParaRPr lang="en-US" sz="3200" b="1" kern="0" dirty="0">
                <a:solidFill>
                  <a:srgbClr val="262626">
                    <a:lumMod val="95000"/>
                    <a:lumOff val="5000"/>
                  </a:srgb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06924" y="4038600"/>
            <a:ext cx="2669320" cy="2245043"/>
            <a:chOff x="720979" y="4038600"/>
            <a:chExt cx="2669320" cy="2245043"/>
          </a:xfrm>
        </p:grpSpPr>
        <p:pic>
          <p:nvPicPr>
            <p:cNvPr id="12" name="Picture 11" descr="comput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4038600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20979" y="5206425"/>
              <a:ext cx="266932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VM Cloning</a:t>
              </a:r>
            </a:p>
            <a:p>
              <a:pPr algn="ctr">
                <a:defRPr/>
              </a:pPr>
              <a:r>
                <a:rPr lang="en-US" sz="3200" b="1" kern="0" dirty="0" err="1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Deduplication</a:t>
              </a:r>
              <a:endParaRPr lang="en-US" sz="3200" b="1" kern="0" dirty="0">
                <a:solidFill>
                  <a:srgbClr val="262626">
                    <a:lumMod val="95000"/>
                    <a:lumOff val="5000"/>
                  </a:srgbClr>
                </a:solidFill>
              </a:endParaRPr>
            </a:p>
          </p:txBody>
        </p:sp>
        <p:pic>
          <p:nvPicPr>
            <p:cNvPr id="14" name="Picture 13" descr="comput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4038600"/>
              <a:ext cx="1219200" cy="12192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277908" y="1772816"/>
            <a:ext cx="2752677" cy="1930052"/>
            <a:chOff x="6043903" y="1803748"/>
            <a:chExt cx="2752677" cy="1930052"/>
          </a:xfrm>
        </p:grpSpPr>
        <p:grpSp>
          <p:nvGrpSpPr>
            <p:cNvPr id="16" name="Group 15"/>
            <p:cNvGrpSpPr/>
            <p:nvPr/>
          </p:nvGrpSpPr>
          <p:grpSpPr>
            <a:xfrm>
              <a:off x="6043903" y="1905000"/>
              <a:ext cx="2752677" cy="1828800"/>
              <a:chOff x="6043903" y="1905000"/>
              <a:chExt cx="2752677" cy="18288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324600" y="1905000"/>
                <a:ext cx="533400" cy="1143000"/>
              </a:xfrm>
              <a:prstGeom prst="roundRect">
                <a:avLst/>
              </a:prstGeom>
              <a:solidFill>
                <a:srgbClr val="6F2926"/>
              </a:solidFill>
              <a:ln w="25400" cap="flat" cmpd="sng" algn="ctr">
                <a:solidFill>
                  <a:srgbClr val="6F29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orbel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848600" y="1905000"/>
                <a:ext cx="533400" cy="1143000"/>
              </a:xfrm>
              <a:prstGeom prst="roundRect">
                <a:avLst/>
              </a:prstGeom>
              <a:solidFill>
                <a:srgbClr val="262626"/>
              </a:solidFill>
              <a:ln w="25400" cap="flat" cmpd="sng" algn="ctr">
                <a:solidFill>
                  <a:srgbClr val="2626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orbe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043903" y="3149025"/>
                <a:ext cx="27526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kern="0" dirty="0" err="1">
                    <a:solidFill>
                      <a:srgbClr val="262626">
                        <a:lumMod val="95000"/>
                        <a:lumOff val="5000"/>
                      </a:srgbClr>
                    </a:solidFill>
                  </a:rPr>
                  <a:t>Checkpointing</a:t>
                </a:r>
                <a:endPara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endParaRPr>
              </a:p>
            </p:txBody>
          </p:sp>
          <p:cxnSp>
            <p:nvCxnSpPr>
              <p:cNvPr id="21" name="Straight Arrow Connector 20"/>
              <p:cNvCxnSpPr>
                <a:stCxn id="18" idx="3"/>
                <a:endCxn id="19" idx="1"/>
              </p:cNvCxnSpPr>
              <p:nvPr/>
            </p:nvCxnSpPr>
            <p:spPr>
              <a:xfrm>
                <a:off x="6858000" y="2476500"/>
                <a:ext cx="9906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262626">
                    <a:lumMod val="75000"/>
                    <a:lumOff val="25000"/>
                  </a:srgbClr>
                </a:solidFill>
                <a:prstDash val="dashDot"/>
                <a:tailEnd type="arrow"/>
              </a:ln>
              <a:effectLst/>
            </p:spPr>
          </p:cxnSp>
        </p:grpSp>
        <p:cxnSp>
          <p:nvCxnSpPr>
            <p:cNvPr id="17" name="Straight Connector 16"/>
            <p:cNvCxnSpPr/>
            <p:nvPr/>
          </p:nvCxnSpPr>
          <p:spPr>
            <a:xfrm rot="5400000">
              <a:off x="6172200" y="2489548"/>
              <a:ext cx="1371600" cy="0"/>
            </a:xfrm>
            <a:prstGeom prst="line">
              <a:avLst/>
            </a:prstGeom>
            <a:noFill/>
            <a:ln w="57150" cap="flat" cmpd="sng" algn="ctr">
              <a:solidFill>
                <a:srgbClr val="262626">
                  <a:lumMod val="75000"/>
                  <a:lumOff val="2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4783524" y="4267200"/>
            <a:ext cx="2901756" cy="1600200"/>
            <a:chOff x="4768685" y="4267200"/>
            <a:chExt cx="2901756" cy="1600200"/>
          </a:xfrm>
        </p:grpSpPr>
        <p:sp>
          <p:nvSpPr>
            <p:cNvPr id="23" name="Rounded Rectangle 22"/>
            <p:cNvSpPr/>
            <p:nvPr/>
          </p:nvSpPr>
          <p:spPr>
            <a:xfrm>
              <a:off x="4876800" y="4267200"/>
              <a:ext cx="2667000" cy="990600"/>
            </a:xfrm>
            <a:prstGeom prst="roundRect">
              <a:avLst/>
            </a:prstGeom>
            <a:solidFill>
              <a:srgbClr val="262626"/>
            </a:solidFill>
            <a:ln w="25400" cap="flat" cmpd="sng" algn="ctr">
              <a:solidFill>
                <a:srgbClr val="26262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800" kern="0" dirty="0">
                <a:solidFill>
                  <a:sysClr val="window" lastClr="FFFFFF"/>
                </a:solidFill>
                <a:latin typeface="Corbel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105400" y="4419600"/>
              <a:ext cx="381000" cy="685800"/>
            </a:xfrm>
            <a:prstGeom prst="roundRect">
              <a:avLst/>
            </a:prstGeom>
            <a:solidFill>
              <a:srgbClr val="4F6128"/>
            </a:solidFill>
            <a:ln w="25400" cap="flat" cmpd="sng" algn="ctr">
              <a:solidFill>
                <a:srgbClr val="4F612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800" kern="0" dirty="0">
                <a:solidFill>
                  <a:sysClr val="window" lastClr="FFFFFF"/>
                </a:solidFill>
                <a:latin typeface="Corbel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486400" y="4724400"/>
              <a:ext cx="15240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tailEnd type="arrow" w="lg" len="lg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4768685" y="5282625"/>
              <a:ext cx="29017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Page Migration</a:t>
              </a:r>
            </a:p>
          </p:txBody>
        </p:sp>
      </p:grpSp>
      <p:sp>
        <p:nvSpPr>
          <p:cNvPr id="27" name="Oval 26"/>
          <p:cNvSpPr/>
          <p:nvPr/>
        </p:nvSpPr>
        <p:spPr>
          <a:xfrm>
            <a:off x="8441124" y="4572000"/>
            <a:ext cx="76200" cy="76200"/>
          </a:xfrm>
          <a:prstGeom prst="ellipse">
            <a:avLst/>
          </a:prstGeom>
          <a:solidFill>
            <a:srgbClr val="262626"/>
          </a:solidFill>
          <a:ln w="25400" cap="flat" cmpd="sng" algn="ctr">
            <a:solidFill>
              <a:srgbClr val="2626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 dirty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669724" y="4572000"/>
            <a:ext cx="76200" cy="76200"/>
          </a:xfrm>
          <a:prstGeom prst="ellipse">
            <a:avLst/>
          </a:prstGeom>
          <a:solidFill>
            <a:srgbClr val="262626"/>
          </a:solidFill>
          <a:ln w="25400" cap="flat" cmpd="sng" algn="ctr">
            <a:solidFill>
              <a:srgbClr val="2626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 dirty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898324" y="4572000"/>
            <a:ext cx="76200" cy="76200"/>
          </a:xfrm>
          <a:prstGeom prst="ellipse">
            <a:avLst/>
          </a:prstGeom>
          <a:solidFill>
            <a:srgbClr val="262626"/>
          </a:solidFill>
          <a:ln w="25400" cap="flat" cmpd="sng" algn="ctr">
            <a:solidFill>
              <a:srgbClr val="2626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 dirty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3924" y="4648200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rgbClr val="262626">
                    <a:lumMod val="95000"/>
                    <a:lumOff val="5000"/>
                  </a:srgbClr>
                </a:solidFill>
              </a:rPr>
              <a:t>Many more</a:t>
            </a:r>
          </a:p>
        </p:txBody>
      </p:sp>
    </p:spTree>
    <p:extLst>
      <p:ext uri="{BB962C8B-B14F-4D97-AF65-F5344CB8AC3E}">
        <p14:creationId xmlns:p14="http://schemas.microsoft.com/office/powerpoint/2010/main" val="3927298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8657846" y="1528540"/>
            <a:ext cx="1350971" cy="3957862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Memory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106763" y="2518009"/>
            <a:ext cx="4640239" cy="1978925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3416948" y="3507471"/>
            <a:ext cx="136478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058393" y="3507471"/>
            <a:ext cx="86454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809023" y="3507471"/>
            <a:ext cx="91027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778012" y="3507471"/>
            <a:ext cx="113732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Rectangle 44"/>
          <p:cNvSpPr/>
          <p:nvPr/>
        </p:nvSpPr>
        <p:spPr bwMode="auto">
          <a:xfrm>
            <a:off x="5891744" y="3229966"/>
            <a:ext cx="664190" cy="555010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MC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4900050" y="2768212"/>
            <a:ext cx="877962" cy="1478518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L3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144847" y="2997952"/>
            <a:ext cx="664176" cy="1019038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L2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3553426" y="3186749"/>
            <a:ext cx="504967" cy="641444"/>
          </a:xfrm>
          <a:prstGeom prst="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L1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2311480" y="2927441"/>
            <a:ext cx="1105468" cy="1160060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CPU</a:t>
            </a:r>
          </a:p>
        </p:txBody>
      </p:sp>
      <p:sp>
        <p:nvSpPr>
          <p:cNvPr id="50" name="Left-Right Arrow 49"/>
          <p:cNvSpPr/>
          <p:nvPr/>
        </p:nvSpPr>
        <p:spPr bwMode="auto">
          <a:xfrm>
            <a:off x="6747002" y="3282283"/>
            <a:ext cx="1910687" cy="450376"/>
          </a:xfrm>
          <a:prstGeom prst="leftRightArrow">
            <a:avLst>
              <a:gd name="adj1" fmla="val 50000"/>
              <a:gd name="adj2" fmla="val 25758"/>
            </a:avLst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8657690" y="2968408"/>
            <a:ext cx="1351128" cy="24566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8659961" y="3659885"/>
            <a:ext cx="1348855" cy="257022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8657689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8659961" y="3659884"/>
            <a:ext cx="150125" cy="245659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8810079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571613" y="3198146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571614" y="3580283"/>
            <a:ext cx="150125" cy="245659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8962478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9855459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9403757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9255906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9108057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9704007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9556156" y="2968408"/>
            <a:ext cx="150125" cy="2456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47178" y="1507524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/>
              </a:rPr>
              <a:t>1) High latency</a:t>
            </a:r>
          </a:p>
        </p:txBody>
      </p:sp>
      <p:cxnSp>
        <p:nvCxnSpPr>
          <p:cNvPr id="66" name="Curved Connector 65"/>
          <p:cNvCxnSpPr>
            <a:stCxn id="65" idx="3"/>
            <a:endCxn id="53" idx="1"/>
          </p:cNvCxnSpPr>
          <p:nvPr/>
        </p:nvCxnSpPr>
        <p:spPr bwMode="auto">
          <a:xfrm>
            <a:off x="7586894" y="1738357"/>
            <a:ext cx="1070795" cy="1352881"/>
          </a:xfrm>
          <a:prstGeom prst="curvedConnector3">
            <a:avLst>
              <a:gd name="adj1" fmla="val 50000"/>
            </a:avLst>
          </a:prstGeom>
          <a:solidFill>
            <a:srgbClr val="4F81BD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4288606" y="5008669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/>
              </a:rPr>
              <a:t>2) High bandwidth utilization</a:t>
            </a:r>
          </a:p>
        </p:txBody>
      </p:sp>
      <p:cxnSp>
        <p:nvCxnSpPr>
          <p:cNvPr id="68" name="Curved Connector 48"/>
          <p:cNvCxnSpPr>
            <a:stCxn id="67" idx="3"/>
            <a:endCxn id="50" idx="5"/>
          </p:cNvCxnSpPr>
          <p:nvPr/>
        </p:nvCxnSpPr>
        <p:spPr bwMode="auto">
          <a:xfrm flipH="1" flipV="1">
            <a:off x="7702346" y="3620065"/>
            <a:ext cx="626148" cy="1619437"/>
          </a:xfrm>
          <a:prstGeom prst="curvedConnector4">
            <a:avLst>
              <a:gd name="adj1" fmla="val -36509"/>
              <a:gd name="adj2" fmla="val 53651"/>
            </a:avLst>
          </a:prstGeom>
          <a:solidFill>
            <a:srgbClr val="4F81BD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994368" y="1861816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/>
              </a:rPr>
              <a:t>3) Cache pollution</a:t>
            </a:r>
          </a:p>
        </p:txBody>
      </p:sp>
      <p:cxnSp>
        <p:nvCxnSpPr>
          <p:cNvPr id="70" name="Curved Connector 48"/>
          <p:cNvCxnSpPr>
            <a:stCxn id="69" idx="3"/>
            <a:endCxn id="56" idx="0"/>
          </p:cNvCxnSpPr>
          <p:nvPr/>
        </p:nvCxnSpPr>
        <p:spPr bwMode="auto">
          <a:xfrm flipH="1">
            <a:off x="3646676" y="2092649"/>
            <a:ext cx="799806" cy="1105497"/>
          </a:xfrm>
          <a:prstGeom prst="curvedConnector4">
            <a:avLst>
              <a:gd name="adj1" fmla="val -28582"/>
              <a:gd name="adj2" fmla="val 60440"/>
            </a:avLst>
          </a:prstGeom>
          <a:solidFill>
            <a:srgbClr val="4F81BD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288606" y="549883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/>
              </a:rPr>
              <a:t>4) Unwanted data movement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46440" y="5895834"/>
            <a:ext cx="75845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/>
              </a:rPr>
              <a:t>1046ns, 3.6uJ    (for 4KB page copy via DMA)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77BBE6B7-5C31-5B45-B5C4-7250833349B8}"/>
              </a:ext>
            </a:extLst>
          </p:cNvPr>
          <p:cNvSpPr txBox="1">
            <a:spLocks/>
          </p:cNvSpPr>
          <p:nvPr/>
        </p:nvSpPr>
        <p:spPr>
          <a:xfrm>
            <a:off x="1994368" y="-1004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A5712"/>
                </a:solidFill>
                <a:latin typeface="Garamond"/>
                <a:cs typeface="Garamond"/>
              </a:rPr>
              <a:t>Today’s Systems: Bulk Data Copy</a:t>
            </a:r>
          </a:p>
        </p:txBody>
      </p:sp>
    </p:spTree>
    <p:extLst>
      <p:ext uri="{BB962C8B-B14F-4D97-AF65-F5344CB8AC3E}">
        <p14:creationId xmlns:p14="http://schemas.microsoft.com/office/powerpoint/2010/main" val="2680897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55157 0.0317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54115 -0.0118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57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7" grpId="0"/>
      <p:bldP spid="69" grpId="0"/>
      <p:bldP spid="71" grpId="0"/>
      <p:bldP spid="7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A5712"/>
                </a:solidFill>
                <a:latin typeface="Garamond"/>
                <a:cs typeface="Garamond"/>
              </a:rPr>
              <a:t>Future Systems: In-Memory Copy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566403" y="1528540"/>
            <a:ext cx="1350971" cy="39578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Memory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15320" y="2518010"/>
            <a:ext cx="4640239" cy="1978925"/>
          </a:xfrm>
          <a:prstGeom prst="rect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325504" y="3507471"/>
            <a:ext cx="1364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966949" y="3507471"/>
            <a:ext cx="864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717580" y="3507471"/>
            <a:ext cx="910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686568" y="3507471"/>
            <a:ext cx="1137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5800300" y="3229966"/>
            <a:ext cx="664190" cy="5550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MC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808606" y="2768212"/>
            <a:ext cx="877962" cy="14785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L3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053403" y="2997952"/>
            <a:ext cx="664176" cy="10190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L2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461983" y="3186749"/>
            <a:ext cx="504967" cy="6414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L1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20036" y="2927441"/>
            <a:ext cx="1105468" cy="11600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CPU</a:t>
            </a:r>
          </a:p>
        </p:txBody>
      </p:sp>
      <p:sp>
        <p:nvSpPr>
          <p:cNvPr id="15" name="Left-Right Arrow 14"/>
          <p:cNvSpPr/>
          <p:nvPr/>
        </p:nvSpPr>
        <p:spPr bwMode="auto">
          <a:xfrm>
            <a:off x="6655559" y="3282283"/>
            <a:ext cx="1910687" cy="450376"/>
          </a:xfrm>
          <a:prstGeom prst="leftRightArrow">
            <a:avLst>
              <a:gd name="adj1" fmla="val 50000"/>
              <a:gd name="adj2" fmla="val 25758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566246" y="2960170"/>
            <a:ext cx="1351128" cy="2456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568518" y="3659885"/>
            <a:ext cx="1348855" cy="2570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566246" y="2954740"/>
            <a:ext cx="1351128" cy="2456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9" name="Straight Arrow Connector 18"/>
          <p:cNvCxnSpPr>
            <a:stCxn id="18" idx="2"/>
            <a:endCxn id="17" idx="0"/>
          </p:cNvCxnSpPr>
          <p:nvPr/>
        </p:nvCxnSpPr>
        <p:spPr bwMode="auto">
          <a:xfrm rot="16200000" flipH="1">
            <a:off x="9012636" y="3429575"/>
            <a:ext cx="459485" cy="11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539946" y="1507525"/>
            <a:ext cx="1980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Calibri"/>
              </a:rPr>
              <a:t>1) Low latency</a:t>
            </a:r>
          </a:p>
        </p:txBody>
      </p:sp>
      <p:cxnSp>
        <p:nvCxnSpPr>
          <p:cNvPr id="21" name="Curved Connector 20"/>
          <p:cNvCxnSpPr>
            <a:stCxn id="20" idx="3"/>
            <a:endCxn id="18" idx="1"/>
          </p:cNvCxnSpPr>
          <p:nvPr/>
        </p:nvCxnSpPr>
        <p:spPr bwMode="auto">
          <a:xfrm>
            <a:off x="7520552" y="1738358"/>
            <a:ext cx="1045694" cy="133921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343401" y="5282525"/>
            <a:ext cx="38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Calibri"/>
              </a:rPr>
              <a:t>2) Low bandwidth utilization</a:t>
            </a:r>
          </a:p>
        </p:txBody>
      </p:sp>
      <p:cxnSp>
        <p:nvCxnSpPr>
          <p:cNvPr id="23" name="Curved Connector 51"/>
          <p:cNvCxnSpPr>
            <a:stCxn id="22" idx="3"/>
            <a:endCxn id="15" idx="5"/>
          </p:cNvCxnSpPr>
          <p:nvPr/>
        </p:nvCxnSpPr>
        <p:spPr bwMode="auto">
          <a:xfrm flipH="1" flipV="1">
            <a:off x="7610903" y="3620065"/>
            <a:ext cx="603459" cy="1893292"/>
          </a:xfrm>
          <a:prstGeom prst="curvedConnector4">
            <a:avLst>
              <a:gd name="adj1" fmla="val -37882"/>
              <a:gd name="adj2" fmla="val 53123"/>
            </a:avLst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952360" y="1505480"/>
            <a:ext cx="310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Calibri"/>
              </a:rPr>
              <a:t>3) No cache pollution</a:t>
            </a:r>
          </a:p>
        </p:txBody>
      </p:sp>
      <p:cxnSp>
        <p:nvCxnSpPr>
          <p:cNvPr id="25" name="Curved Connector 51"/>
          <p:cNvCxnSpPr>
            <a:stCxn id="24" idx="3"/>
            <a:endCxn id="13" idx="0"/>
          </p:cNvCxnSpPr>
          <p:nvPr/>
        </p:nvCxnSpPr>
        <p:spPr bwMode="auto">
          <a:xfrm flipH="1">
            <a:off x="3714466" y="1736313"/>
            <a:ext cx="1343566" cy="1450437"/>
          </a:xfrm>
          <a:prstGeom prst="curvedConnector4">
            <a:avLst>
              <a:gd name="adj1" fmla="val -17014"/>
              <a:gd name="adj2" fmla="val 57957"/>
            </a:avLst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343400" y="5682065"/>
            <a:ext cx="479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Calibri"/>
              </a:rPr>
              <a:t>4) No unwanted data movement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3513" y="6093296"/>
            <a:ext cx="24539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/>
              </a:rPr>
              <a:t>1046ns, 3.6uJ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54129" y="6093296"/>
            <a:ext cx="2926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Calibri"/>
                <a:sym typeface="Wingdings"/>
              </a:rPr>
              <a:t>   </a:t>
            </a:r>
            <a:r>
              <a:rPr lang="en-US" sz="3200" dirty="0">
                <a:solidFill>
                  <a:srgbClr val="008000"/>
                </a:solidFill>
                <a:latin typeface="Calibri"/>
              </a:rPr>
              <a:t>90ns, 0.04uJ</a:t>
            </a:r>
          </a:p>
        </p:txBody>
      </p:sp>
    </p:spTree>
    <p:extLst>
      <p:ext uri="{BB962C8B-B14F-4D97-AF65-F5344CB8AC3E}">
        <p14:creationId xmlns:p14="http://schemas.microsoft.com/office/powerpoint/2010/main" val="10523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3.61111E-6 0.1027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2" grpId="0"/>
      <p:bldP spid="24" grpId="0"/>
      <p:bldP spid="26" grpId="0"/>
      <p:bldP spid="29" grpId="0"/>
      <p:bldP spid="3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2980248" y="2660244"/>
            <a:ext cx="4552950" cy="177800"/>
          </a:xfrm>
          <a:prstGeom prst="rect">
            <a:avLst/>
          </a:pr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2961198" y="5270094"/>
            <a:ext cx="4552950" cy="177800"/>
          </a:xfrm>
          <a:prstGeom prst="rect">
            <a:avLst/>
          </a:pr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2980248" y="2076044"/>
            <a:ext cx="4552950" cy="177800"/>
          </a:xfrm>
          <a:prstGeom prst="rect">
            <a:avLst/>
          </a:pr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848" y="196850"/>
            <a:ext cx="8545388" cy="558800"/>
          </a:xfrm>
          <a:ln/>
        </p:spPr>
        <p:txBody>
          <a:bodyPr/>
          <a:lstStyle/>
          <a:p>
            <a:r>
              <a:rPr lang="en-US" sz="4000" dirty="0" err="1">
                <a:solidFill>
                  <a:srgbClr val="1A5712"/>
                </a:solidFill>
                <a:latin typeface="Garamond"/>
                <a:cs typeface="Garamond"/>
              </a:rPr>
              <a:t>RowClone</a:t>
            </a:r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: In-DRAM Row Copy</a:t>
            </a: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961198" y="1656151"/>
            <a:ext cx="4574382" cy="3359944"/>
            <a:chOff x="0" y="0"/>
            <a:chExt cx="5763" cy="4232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rot="10800000" flipH="1">
              <a:off x="0" y="18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rot="10800000" flipH="1">
              <a:off x="0" y="36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rot="10800000" flipH="1">
              <a:off x="0" y="55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rot="10800000" flipH="1">
              <a:off x="0" y="73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rot="10800000" flipH="1">
              <a:off x="0" y="92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rot="10800000" flipH="1">
              <a:off x="0" y="110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rot="10800000" flipH="1">
              <a:off x="0" y="128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rot="10800000" flipH="1">
              <a:off x="0" y="147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rot="10800000" flipH="1">
              <a:off x="0" y="165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rot="10800000" flipH="1">
              <a:off x="0" y="184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10800000" flipH="1">
              <a:off x="0" y="202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rot="10800000" flipH="1">
              <a:off x="0" y="220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rot="10800000" flipH="1">
              <a:off x="0" y="239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rot="10800000" flipH="1">
              <a:off x="0" y="257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rot="10800000" flipH="1">
              <a:off x="0" y="276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rot="10800000" flipH="1">
              <a:off x="0" y="294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 rot="10800000" flipH="1">
              <a:off x="0" y="312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rot="10800000" flipH="1">
              <a:off x="0" y="331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rot="10800000" flipH="1">
              <a:off x="0" y="349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rot="10800000" flipH="1">
              <a:off x="0" y="368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rot="10800000" flipH="1">
              <a:off x="0" y="386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rot="10800000" flipH="1">
              <a:off x="0" y="404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rot="10800000" flipH="1">
              <a:off x="0" y="423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" name="Group 62"/>
          <p:cNvGrpSpPr>
            <a:grpSpLocks/>
          </p:cNvGrpSpPr>
          <p:nvPr/>
        </p:nvGrpSpPr>
        <p:grpSpPr bwMode="auto">
          <a:xfrm>
            <a:off x="2972311" y="1652182"/>
            <a:ext cx="4559300" cy="3371850"/>
            <a:chOff x="0" y="0"/>
            <a:chExt cx="5744" cy="4248"/>
          </a:xfrm>
        </p:grpSpPr>
        <p:sp>
          <p:nvSpPr>
            <p:cNvPr id="33" name="Line 30"/>
            <p:cNvSpPr>
              <a:spLocks noChangeShapeType="1"/>
            </p:cNvSpPr>
            <p:nvPr/>
          </p:nvSpPr>
          <p:spPr bwMode="auto">
            <a:xfrm rot="10800000">
              <a:off x="0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rot="10800000">
              <a:off x="185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 rot="10800000">
              <a:off x="370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rot="10800000">
              <a:off x="555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rot="10800000">
              <a:off x="740" y="0"/>
              <a:ext cx="1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rot="10800000">
              <a:off x="926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 rot="10800000">
              <a:off x="1111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 rot="10800000">
              <a:off x="1296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rot="10800000">
              <a:off x="1481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rot="10800000">
              <a:off x="1667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rot="10800000">
              <a:off x="1852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rot="10800000">
              <a:off x="2037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 rot="10800000">
              <a:off x="2222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 rot="10800000">
              <a:off x="2407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 rot="10800000">
              <a:off x="2593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 rot="10800000">
              <a:off x="2778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 rot="10800000">
              <a:off x="2963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 rot="10800000">
              <a:off x="3148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 rot="10800000">
              <a:off x="3333" y="0"/>
              <a:ext cx="1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 rot="10800000">
              <a:off x="3519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 rot="10800000">
              <a:off x="3704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 rot="10800000">
              <a:off x="3889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 rot="10800000">
              <a:off x="4074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 rot="10800000">
              <a:off x="4260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 rot="10800000">
              <a:off x="4447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 rot="10800000">
              <a:off x="4632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 rot="10800000">
              <a:off x="4817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 rot="10800000">
              <a:off x="5003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 rot="10800000">
              <a:off x="5188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 rot="10800000">
              <a:off x="5373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 rot="10800000">
              <a:off x="5558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 rot="10800000">
              <a:off x="5743" y="4"/>
              <a:ext cx="1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5" name="Rectangle 63"/>
          <p:cNvSpPr>
            <a:spLocks/>
          </p:cNvSpPr>
          <p:nvPr/>
        </p:nvSpPr>
        <p:spPr bwMode="auto">
          <a:xfrm>
            <a:off x="7769736" y="5220494"/>
            <a:ext cx="22536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Row Buffer (4 Kbytes)</a:t>
            </a: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rot="10800000" flipH="1">
            <a:off x="1697548" y="6323401"/>
            <a:ext cx="8390732" cy="794"/>
          </a:xfrm>
          <a:prstGeom prst="line">
            <a:avLst/>
          </a:prstGeom>
          <a:noFill/>
          <a:ln w="2032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5329748" y="5530444"/>
            <a:ext cx="0" cy="798513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Rectangle 66"/>
          <p:cNvSpPr>
            <a:spLocks/>
          </p:cNvSpPr>
          <p:nvPr/>
        </p:nvSpPr>
        <p:spPr bwMode="auto">
          <a:xfrm>
            <a:off x="8608730" y="6401594"/>
            <a:ext cx="6283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Data Bus</a:t>
            </a:r>
          </a:p>
        </p:txBody>
      </p:sp>
      <p:sp>
        <p:nvSpPr>
          <p:cNvPr id="69" name="Rectangle 67"/>
          <p:cNvSpPr>
            <a:spLocks/>
          </p:cNvSpPr>
          <p:nvPr/>
        </p:nvSpPr>
        <p:spPr bwMode="auto">
          <a:xfrm>
            <a:off x="5415473" y="5791994"/>
            <a:ext cx="3975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8 bits</a:t>
            </a:r>
          </a:p>
        </p:txBody>
      </p:sp>
      <p:sp>
        <p:nvSpPr>
          <p:cNvPr id="70" name="Rectangle 68"/>
          <p:cNvSpPr>
            <a:spLocks/>
          </p:cNvSpPr>
          <p:nvPr/>
        </p:nvSpPr>
        <p:spPr bwMode="auto">
          <a:xfrm>
            <a:off x="7750686" y="3118644"/>
            <a:ext cx="164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DRAM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subarray</a:t>
            </a:r>
            <a:endParaRPr lang="en-US" dirty="0">
              <a:solidFill>
                <a:srgbClr val="000000"/>
              </a:solidFill>
              <a:ea typeface="ＭＳ Ｐゴシック" charset="0"/>
              <a:cs typeface="Myriad Pro Bold Cond" charset="0"/>
              <a:sym typeface="Myriad Pro Bold Cond" charset="0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 rot="10800000" flipH="1">
            <a:off x="2967548" y="1408501"/>
            <a:ext cx="4568825" cy="79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Rectangle 70"/>
          <p:cNvSpPr>
            <a:spLocks/>
          </p:cNvSpPr>
          <p:nvPr/>
        </p:nvSpPr>
        <p:spPr bwMode="auto">
          <a:xfrm>
            <a:off x="4955098" y="1124744"/>
            <a:ext cx="8981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4 Kbytes</a:t>
            </a:r>
          </a:p>
        </p:txBody>
      </p:sp>
      <p:grpSp>
        <p:nvGrpSpPr>
          <p:cNvPr id="73" name="Group 102"/>
          <p:cNvGrpSpPr>
            <a:grpSpLocks/>
          </p:cNvGrpSpPr>
          <p:nvPr/>
        </p:nvGrpSpPr>
        <p:grpSpPr bwMode="auto">
          <a:xfrm>
            <a:off x="3050098" y="5016888"/>
            <a:ext cx="4400550" cy="266700"/>
            <a:chOff x="0" y="0"/>
            <a:chExt cx="5544" cy="336"/>
          </a:xfrm>
        </p:grpSpPr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0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18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36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55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73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923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1108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1293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1478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Line 80"/>
            <p:cNvSpPr>
              <a:spLocks noChangeShapeType="1"/>
            </p:cNvSpPr>
            <p:nvPr/>
          </p:nvSpPr>
          <p:spPr bwMode="auto">
            <a:xfrm>
              <a:off x="1663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>
              <a:off x="1847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>
              <a:off x="2032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>
              <a:off x="2217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Line 84"/>
            <p:cNvSpPr>
              <a:spLocks noChangeShapeType="1"/>
            </p:cNvSpPr>
            <p:nvPr/>
          </p:nvSpPr>
          <p:spPr bwMode="auto">
            <a:xfrm>
              <a:off x="2402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>
              <a:off x="2587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>
              <a:off x="2771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>
              <a:off x="2956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Line 88"/>
            <p:cNvSpPr>
              <a:spLocks noChangeShapeType="1"/>
            </p:cNvSpPr>
            <p:nvPr/>
          </p:nvSpPr>
          <p:spPr bwMode="auto">
            <a:xfrm>
              <a:off x="3141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>
              <a:off x="3326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Line 90"/>
            <p:cNvSpPr>
              <a:spLocks noChangeShapeType="1"/>
            </p:cNvSpPr>
            <p:nvPr/>
          </p:nvSpPr>
          <p:spPr bwMode="auto">
            <a:xfrm>
              <a:off x="3511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>
              <a:off x="3695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Line 92"/>
            <p:cNvSpPr>
              <a:spLocks noChangeShapeType="1"/>
            </p:cNvSpPr>
            <p:nvPr/>
          </p:nvSpPr>
          <p:spPr bwMode="auto">
            <a:xfrm>
              <a:off x="3880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>
              <a:off x="4065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Line 94"/>
            <p:cNvSpPr>
              <a:spLocks noChangeShapeType="1"/>
            </p:cNvSpPr>
            <p:nvPr/>
          </p:nvSpPr>
          <p:spPr bwMode="auto">
            <a:xfrm>
              <a:off x="4250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>
              <a:off x="4435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Line 96"/>
            <p:cNvSpPr>
              <a:spLocks noChangeShapeType="1"/>
            </p:cNvSpPr>
            <p:nvPr/>
          </p:nvSpPr>
          <p:spPr bwMode="auto">
            <a:xfrm>
              <a:off x="461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>
              <a:off x="480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Line 98"/>
            <p:cNvSpPr>
              <a:spLocks noChangeShapeType="1"/>
            </p:cNvSpPr>
            <p:nvPr/>
          </p:nvSpPr>
          <p:spPr bwMode="auto">
            <a:xfrm>
              <a:off x="498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Line 99"/>
            <p:cNvSpPr>
              <a:spLocks noChangeShapeType="1"/>
            </p:cNvSpPr>
            <p:nvPr/>
          </p:nvSpPr>
          <p:spPr bwMode="auto">
            <a:xfrm>
              <a:off x="517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Line 100"/>
            <p:cNvSpPr>
              <a:spLocks noChangeShapeType="1"/>
            </p:cNvSpPr>
            <p:nvPr/>
          </p:nvSpPr>
          <p:spPr bwMode="auto">
            <a:xfrm>
              <a:off x="535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>
              <a:off x="554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5" name="Line 103"/>
          <p:cNvSpPr>
            <a:spLocks noChangeShapeType="1"/>
          </p:cNvSpPr>
          <p:nvPr/>
        </p:nvSpPr>
        <p:spPr bwMode="auto">
          <a:xfrm rot="10800000" flipH="1">
            <a:off x="2961198" y="5453451"/>
            <a:ext cx="4564063" cy="79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 rot="10800000" flipH="1">
            <a:off x="2967548" y="5270094"/>
            <a:ext cx="45640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7" name="Group 137"/>
          <p:cNvGrpSpPr>
            <a:grpSpLocks/>
          </p:cNvGrpSpPr>
          <p:nvPr/>
        </p:nvGrpSpPr>
        <p:grpSpPr bwMode="auto">
          <a:xfrm>
            <a:off x="2967548" y="5263744"/>
            <a:ext cx="4559300" cy="190500"/>
            <a:chOff x="0" y="0"/>
            <a:chExt cx="5744" cy="240"/>
          </a:xfrm>
        </p:grpSpPr>
        <p:sp>
          <p:nvSpPr>
            <p:cNvPr id="108" name="Line 105"/>
            <p:cNvSpPr>
              <a:spLocks noChangeShapeType="1"/>
            </p:cNvSpPr>
            <p:nvPr/>
          </p:nvSpPr>
          <p:spPr bwMode="auto">
            <a:xfrm rot="10800000">
              <a:off x="0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Line 106"/>
            <p:cNvSpPr>
              <a:spLocks noChangeShapeType="1"/>
            </p:cNvSpPr>
            <p:nvPr/>
          </p:nvSpPr>
          <p:spPr bwMode="auto">
            <a:xfrm rot="10800000">
              <a:off x="185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Line 107"/>
            <p:cNvSpPr>
              <a:spLocks noChangeShapeType="1"/>
            </p:cNvSpPr>
            <p:nvPr/>
          </p:nvSpPr>
          <p:spPr bwMode="auto">
            <a:xfrm rot="10800000">
              <a:off x="370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Line 108"/>
            <p:cNvSpPr>
              <a:spLocks noChangeShapeType="1"/>
            </p:cNvSpPr>
            <p:nvPr/>
          </p:nvSpPr>
          <p:spPr bwMode="auto">
            <a:xfrm rot="10800000">
              <a:off x="555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Line 109"/>
            <p:cNvSpPr>
              <a:spLocks noChangeShapeType="1"/>
            </p:cNvSpPr>
            <p:nvPr/>
          </p:nvSpPr>
          <p:spPr bwMode="auto">
            <a:xfrm rot="10800000">
              <a:off x="740" y="0"/>
              <a:ext cx="1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Line 110"/>
            <p:cNvSpPr>
              <a:spLocks noChangeShapeType="1"/>
            </p:cNvSpPr>
            <p:nvPr/>
          </p:nvSpPr>
          <p:spPr bwMode="auto">
            <a:xfrm rot="10800000">
              <a:off x="926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Line 111"/>
            <p:cNvSpPr>
              <a:spLocks noChangeShapeType="1"/>
            </p:cNvSpPr>
            <p:nvPr/>
          </p:nvSpPr>
          <p:spPr bwMode="auto">
            <a:xfrm rot="10800000">
              <a:off x="1111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112"/>
            <p:cNvSpPr>
              <a:spLocks noChangeShapeType="1"/>
            </p:cNvSpPr>
            <p:nvPr/>
          </p:nvSpPr>
          <p:spPr bwMode="auto">
            <a:xfrm rot="10800000">
              <a:off x="1296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Line 113"/>
            <p:cNvSpPr>
              <a:spLocks noChangeShapeType="1"/>
            </p:cNvSpPr>
            <p:nvPr/>
          </p:nvSpPr>
          <p:spPr bwMode="auto">
            <a:xfrm rot="10800000">
              <a:off x="1481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Line 114"/>
            <p:cNvSpPr>
              <a:spLocks noChangeShapeType="1"/>
            </p:cNvSpPr>
            <p:nvPr/>
          </p:nvSpPr>
          <p:spPr bwMode="auto">
            <a:xfrm rot="10800000">
              <a:off x="1667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Line 115"/>
            <p:cNvSpPr>
              <a:spLocks noChangeShapeType="1"/>
            </p:cNvSpPr>
            <p:nvPr/>
          </p:nvSpPr>
          <p:spPr bwMode="auto">
            <a:xfrm rot="10800000">
              <a:off x="1852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Line 116"/>
            <p:cNvSpPr>
              <a:spLocks noChangeShapeType="1"/>
            </p:cNvSpPr>
            <p:nvPr/>
          </p:nvSpPr>
          <p:spPr bwMode="auto">
            <a:xfrm rot="10800000">
              <a:off x="2037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Line 117"/>
            <p:cNvSpPr>
              <a:spLocks noChangeShapeType="1"/>
            </p:cNvSpPr>
            <p:nvPr/>
          </p:nvSpPr>
          <p:spPr bwMode="auto">
            <a:xfrm rot="10800000">
              <a:off x="2222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Line 118"/>
            <p:cNvSpPr>
              <a:spLocks noChangeShapeType="1"/>
            </p:cNvSpPr>
            <p:nvPr/>
          </p:nvSpPr>
          <p:spPr bwMode="auto">
            <a:xfrm rot="10800000">
              <a:off x="2407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Line 119"/>
            <p:cNvSpPr>
              <a:spLocks noChangeShapeType="1"/>
            </p:cNvSpPr>
            <p:nvPr/>
          </p:nvSpPr>
          <p:spPr bwMode="auto">
            <a:xfrm rot="10800000">
              <a:off x="2593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Line 120"/>
            <p:cNvSpPr>
              <a:spLocks noChangeShapeType="1"/>
            </p:cNvSpPr>
            <p:nvPr/>
          </p:nvSpPr>
          <p:spPr bwMode="auto">
            <a:xfrm rot="10800000">
              <a:off x="2778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Line 121"/>
            <p:cNvSpPr>
              <a:spLocks noChangeShapeType="1"/>
            </p:cNvSpPr>
            <p:nvPr/>
          </p:nvSpPr>
          <p:spPr bwMode="auto">
            <a:xfrm rot="10800000">
              <a:off x="2963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122"/>
            <p:cNvSpPr>
              <a:spLocks noChangeShapeType="1"/>
            </p:cNvSpPr>
            <p:nvPr/>
          </p:nvSpPr>
          <p:spPr bwMode="auto">
            <a:xfrm rot="10800000">
              <a:off x="3148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Line 123"/>
            <p:cNvSpPr>
              <a:spLocks noChangeShapeType="1"/>
            </p:cNvSpPr>
            <p:nvPr/>
          </p:nvSpPr>
          <p:spPr bwMode="auto">
            <a:xfrm rot="10800000">
              <a:off x="3333" y="0"/>
              <a:ext cx="1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Line 124"/>
            <p:cNvSpPr>
              <a:spLocks noChangeShapeType="1"/>
            </p:cNvSpPr>
            <p:nvPr/>
          </p:nvSpPr>
          <p:spPr bwMode="auto">
            <a:xfrm rot="10800000">
              <a:off x="3519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rot="10800000">
              <a:off x="3704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Line 126"/>
            <p:cNvSpPr>
              <a:spLocks noChangeShapeType="1"/>
            </p:cNvSpPr>
            <p:nvPr/>
          </p:nvSpPr>
          <p:spPr bwMode="auto">
            <a:xfrm rot="10800000">
              <a:off x="3889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Line 127"/>
            <p:cNvSpPr>
              <a:spLocks noChangeShapeType="1"/>
            </p:cNvSpPr>
            <p:nvPr/>
          </p:nvSpPr>
          <p:spPr bwMode="auto">
            <a:xfrm rot="10800000">
              <a:off x="4074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Line 128"/>
            <p:cNvSpPr>
              <a:spLocks noChangeShapeType="1"/>
            </p:cNvSpPr>
            <p:nvPr/>
          </p:nvSpPr>
          <p:spPr bwMode="auto">
            <a:xfrm rot="10800000">
              <a:off x="4260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Line 129"/>
            <p:cNvSpPr>
              <a:spLocks noChangeShapeType="1"/>
            </p:cNvSpPr>
            <p:nvPr/>
          </p:nvSpPr>
          <p:spPr bwMode="auto">
            <a:xfrm rot="10800000">
              <a:off x="4447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Line 130"/>
            <p:cNvSpPr>
              <a:spLocks noChangeShapeType="1"/>
            </p:cNvSpPr>
            <p:nvPr/>
          </p:nvSpPr>
          <p:spPr bwMode="auto">
            <a:xfrm rot="10800000">
              <a:off x="4632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131"/>
            <p:cNvSpPr>
              <a:spLocks noChangeShapeType="1"/>
            </p:cNvSpPr>
            <p:nvPr/>
          </p:nvSpPr>
          <p:spPr bwMode="auto">
            <a:xfrm rot="10800000">
              <a:off x="4817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132"/>
            <p:cNvSpPr>
              <a:spLocks noChangeShapeType="1"/>
            </p:cNvSpPr>
            <p:nvPr/>
          </p:nvSpPr>
          <p:spPr bwMode="auto">
            <a:xfrm rot="10800000">
              <a:off x="5003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133"/>
            <p:cNvSpPr>
              <a:spLocks noChangeShapeType="1"/>
            </p:cNvSpPr>
            <p:nvPr/>
          </p:nvSpPr>
          <p:spPr bwMode="auto">
            <a:xfrm rot="10800000">
              <a:off x="5188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134"/>
            <p:cNvSpPr>
              <a:spLocks noChangeShapeType="1"/>
            </p:cNvSpPr>
            <p:nvPr/>
          </p:nvSpPr>
          <p:spPr bwMode="auto">
            <a:xfrm rot="10800000">
              <a:off x="5373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135"/>
            <p:cNvSpPr>
              <a:spLocks noChangeShapeType="1"/>
            </p:cNvSpPr>
            <p:nvPr/>
          </p:nvSpPr>
          <p:spPr bwMode="auto">
            <a:xfrm rot="10800000">
              <a:off x="5558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136"/>
            <p:cNvSpPr>
              <a:spLocks noChangeShapeType="1"/>
            </p:cNvSpPr>
            <p:nvPr/>
          </p:nvSpPr>
          <p:spPr bwMode="auto">
            <a:xfrm rot="10800000">
              <a:off x="5743" y="0"/>
              <a:ext cx="1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0" name="Rectangle 138"/>
          <p:cNvSpPr>
            <a:spLocks/>
          </p:cNvSpPr>
          <p:nvPr/>
        </p:nvSpPr>
        <p:spPr bwMode="auto">
          <a:xfrm>
            <a:off x="7634798" y="2041833"/>
            <a:ext cx="1372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1600" dirty="0">
                <a:solidFill>
                  <a:srgbClr val="D90B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Step 1: Activate row A</a:t>
            </a:r>
          </a:p>
        </p:txBody>
      </p:sp>
      <p:sp>
        <p:nvSpPr>
          <p:cNvPr id="141" name="Freeform 139"/>
          <p:cNvSpPr>
            <a:spLocks/>
          </p:cNvSpPr>
          <p:nvPr/>
        </p:nvSpPr>
        <p:spPr bwMode="auto">
          <a:xfrm>
            <a:off x="2188086" y="2187963"/>
            <a:ext cx="742950" cy="3232150"/>
          </a:xfrm>
          <a:custGeom>
            <a:avLst/>
            <a:gdLst>
              <a:gd name="T0" fmla="*/ 216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0002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002" y="21600"/>
                </a:lnTo>
              </a:path>
            </a:pathLst>
          </a:custGeom>
          <a:noFill/>
          <a:ln w="508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2" name="Rectangle 140"/>
          <p:cNvSpPr>
            <a:spLocks/>
          </p:cNvSpPr>
          <p:nvPr/>
        </p:nvSpPr>
        <p:spPr bwMode="auto">
          <a:xfrm>
            <a:off x="1445260" y="3124251"/>
            <a:ext cx="8001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defTabSz="457200"/>
            <a:r>
              <a:rPr lang="en-US" sz="1400" dirty="0">
                <a:solidFill>
                  <a:srgbClr val="D90B00"/>
                </a:solidFill>
                <a:latin typeface="Tahoma"/>
                <a:ea typeface="ＭＳ Ｐゴシック" charset="0"/>
                <a:cs typeface="Tahoma"/>
                <a:sym typeface="Myriad Pro Bold Cond" charset="0"/>
              </a:rPr>
              <a:t>Transfer row</a:t>
            </a:r>
          </a:p>
        </p:txBody>
      </p:sp>
      <p:sp>
        <p:nvSpPr>
          <p:cNvPr id="143" name="Rectangle 141"/>
          <p:cNvSpPr>
            <a:spLocks/>
          </p:cNvSpPr>
          <p:nvPr/>
        </p:nvSpPr>
        <p:spPr bwMode="auto">
          <a:xfrm>
            <a:off x="7634798" y="2638733"/>
            <a:ext cx="1372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1600" dirty="0">
                <a:solidFill>
                  <a:srgbClr val="D90B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Step 2: Activate row B</a:t>
            </a:r>
          </a:p>
        </p:txBody>
      </p:sp>
      <p:sp>
        <p:nvSpPr>
          <p:cNvPr id="144" name="Freeform 142"/>
          <p:cNvSpPr>
            <a:spLocks/>
          </p:cNvSpPr>
          <p:nvPr/>
        </p:nvSpPr>
        <p:spPr bwMode="auto">
          <a:xfrm>
            <a:off x="2345248" y="2793594"/>
            <a:ext cx="571500" cy="2508250"/>
          </a:xfrm>
          <a:custGeom>
            <a:avLst/>
            <a:gdLst>
              <a:gd name="T0" fmla="*/ 216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0002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002" y="21600"/>
                </a:lnTo>
              </a:path>
            </a:pathLst>
          </a:custGeom>
          <a:noFill/>
          <a:ln w="50800" cap="flat">
            <a:solidFill>
              <a:srgbClr val="D90B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5" name="Rectangle 143"/>
          <p:cNvSpPr>
            <a:spLocks/>
          </p:cNvSpPr>
          <p:nvPr/>
        </p:nvSpPr>
        <p:spPr bwMode="auto">
          <a:xfrm>
            <a:off x="2408674" y="4181267"/>
            <a:ext cx="5476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endParaRPr lang="en-US" sz="1600" dirty="0">
              <a:solidFill>
                <a:srgbClr val="D90B00"/>
              </a:solidFill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defTabSz="457200"/>
            <a:r>
              <a:rPr lang="en-US" sz="1200" dirty="0">
                <a:solidFill>
                  <a:srgbClr val="D90B00"/>
                </a:solidFill>
                <a:latin typeface="Tahoma"/>
                <a:ea typeface="ＭＳ Ｐゴシック" charset="0"/>
                <a:cs typeface="Tahoma"/>
                <a:sym typeface="Myriad Pro Bold Cond" charset="0"/>
              </a:rPr>
              <a:t>Transfer</a:t>
            </a:r>
          </a:p>
          <a:p>
            <a:pPr defTabSz="457200"/>
            <a:r>
              <a:rPr lang="en-US" sz="1200" dirty="0">
                <a:solidFill>
                  <a:srgbClr val="D90B00"/>
                </a:solidFill>
                <a:latin typeface="Tahoma"/>
                <a:ea typeface="ＭＳ Ｐゴシック" charset="0"/>
                <a:cs typeface="Tahoma"/>
                <a:sym typeface="Myriad Pro Bold Cond" charset="0"/>
              </a:rPr>
              <a:t>row</a:t>
            </a:r>
          </a:p>
        </p:txBody>
      </p:sp>
      <p:sp>
        <p:nvSpPr>
          <p:cNvPr id="146" name="Rectangle 145"/>
          <p:cNvSpPr>
            <a:spLocks/>
          </p:cNvSpPr>
          <p:nvPr/>
        </p:nvSpPr>
        <p:spPr bwMode="auto">
          <a:xfrm>
            <a:off x="1716598" y="739775"/>
            <a:ext cx="7346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457200"/>
            <a:endParaRPr lang="en-US" dirty="0">
              <a:solidFill>
                <a:srgbClr val="000000"/>
              </a:solidFill>
              <a:ea typeface="ＭＳ Ｐゴシック" charset="0"/>
              <a:cs typeface="Myriad Pro Bold Cond" charset="0"/>
              <a:sym typeface="Myriad Pro Bold Cond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9392549" y="1431102"/>
            <a:ext cx="2284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Negligible HW cost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623606" y="988075"/>
            <a:ext cx="4421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</a:rPr>
              <a:t>   </a:t>
            </a:r>
            <a:r>
              <a:rPr lang="en-US" sz="2200" b="1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Idea: Two consecutive </a:t>
            </a:r>
            <a:r>
              <a:rPr lang="en-US" sz="2200" b="1" dirty="0" err="1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ACTivates</a:t>
            </a:r>
            <a:endParaRPr lang="en-US" sz="2200" b="1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15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140" grpId="0" autoUpdateAnimBg="0"/>
      <p:bldP spid="140" grpId="1"/>
      <p:bldP spid="141" grpId="0" animBg="1"/>
      <p:bldP spid="141" grpId="1" animBg="1"/>
      <p:bldP spid="142" grpId="0" autoUpdateAnimBg="0"/>
      <p:bldP spid="142" grpId="1"/>
      <p:bldP spid="143" grpId="0" autoUpdateAnimBg="0"/>
      <p:bldP spid="144" grpId="0" animBg="1"/>
      <p:bldP spid="14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Example: The Memory Capacity Gap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996950"/>
            <a:ext cx="89154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100" i="1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 capacity per core </a:t>
            </a:r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expected to drop by 30% every two years</a:t>
            </a:r>
          </a:p>
          <a:p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Trends worse for </a:t>
            </a:r>
            <a:r>
              <a:rPr lang="en-US" sz="2100" i="1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 bandwidth per core</a:t>
            </a:r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5" name="Picture 8" descr="90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94" y="1700808"/>
            <a:ext cx="58578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 descr="90%"/>
          <p:cNvSpPr txBox="1">
            <a:spLocks noChangeArrowheads="1"/>
          </p:cNvSpPr>
          <p:nvPr/>
        </p:nvSpPr>
        <p:spPr bwMode="auto">
          <a:xfrm>
            <a:off x="2850519" y="980728"/>
            <a:ext cx="60642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Core count doubling ~ every 2 years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DRAM DIMM capacity doubling ~ every 3 years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6813" y="1916832"/>
            <a:ext cx="2089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ahoma"/>
              </a:rPr>
              <a:t>Lim et al., ISCA 2009</a:t>
            </a:r>
          </a:p>
        </p:txBody>
      </p:sp>
    </p:spTree>
    <p:extLst>
      <p:ext uri="{BB962C8B-B14F-4D97-AF65-F5344CB8AC3E}">
        <p14:creationId xmlns:p14="http://schemas.microsoft.com/office/powerpoint/2010/main" val="786061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72644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A5712"/>
                </a:solidFill>
                <a:latin typeface="Garamond"/>
                <a:cs typeface="Garamond"/>
              </a:rPr>
              <a:t>RowClone: Latency and Energy Savings</a:t>
            </a:r>
            <a:endParaRPr lang="en-US" dirty="0">
              <a:solidFill>
                <a:srgbClr val="1A5712"/>
              </a:solidFill>
              <a:latin typeface="Garamond"/>
              <a:cs typeface="Garamond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408885086"/>
              </p:ext>
            </p:extLst>
          </p:nvPr>
        </p:nvGraphicFramePr>
        <p:xfrm>
          <a:off x="2134308" y="1447800"/>
          <a:ext cx="807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rot="16200000" flipH="1">
            <a:off x="3086811" y="3695699"/>
            <a:ext cx="2819397" cy="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6508" y="2438400"/>
            <a:ext cx="99257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11.6x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H="1">
            <a:off x="6292631" y="3842676"/>
            <a:ext cx="3124200" cy="10847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860153" y="2438400"/>
            <a:ext cx="7136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74x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28628" y="6165304"/>
            <a:ext cx="78488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Seshadri et al., “</a:t>
            </a:r>
            <a:r>
              <a:rPr kumimoji="0" lang="en-US" altLang="ja-JP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RowClone</a:t>
            </a:r>
            <a:r>
              <a:rPr kumimoji="0" lang="en-US" altLang="ja-JP" sz="19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: Fast and Efficient In-DRAM Copy and Initialization of Bulk Data</a:t>
            </a:r>
            <a:r>
              <a:rPr kumimoji="0" lang="en-US" altLang="ja-JP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,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”</a:t>
            </a:r>
            <a:r>
              <a:rPr kumimoji="0" lang="en-US" altLang="ja-JP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MICRO 2013.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7191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More on RowClone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12279"/>
            <a:ext cx="8610600" cy="5153025"/>
          </a:xfrm>
        </p:spPr>
        <p:txBody>
          <a:bodyPr/>
          <a:lstStyle/>
          <a:p>
            <a:r>
              <a:rPr lang="en-US" sz="1800" dirty="0"/>
              <a:t>Vivek Seshadri, Yoongu Kim, Chris Fallin, Donghyuk Lee,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Gennady </a:t>
            </a:r>
            <a:r>
              <a:rPr lang="en-US" sz="1800" dirty="0" err="1"/>
              <a:t>Pekhimenko</a:t>
            </a:r>
            <a:r>
              <a:rPr lang="en-US" sz="1800" dirty="0"/>
              <a:t>, </a:t>
            </a:r>
            <a:r>
              <a:rPr lang="en-US" sz="1800" dirty="0" err="1"/>
              <a:t>Yixin</a:t>
            </a:r>
            <a:r>
              <a:rPr lang="en-US" sz="1800" dirty="0"/>
              <a:t> </a:t>
            </a:r>
            <a:r>
              <a:rPr lang="en-US" sz="1800" dirty="0" err="1"/>
              <a:t>Luo</a:t>
            </a:r>
            <a:r>
              <a:rPr lang="en-US" sz="1800" dirty="0"/>
              <a:t>, Onur Mutlu, Michael A. </a:t>
            </a:r>
            <a:r>
              <a:rPr lang="en-US" sz="1800" dirty="0" err="1"/>
              <a:t>Kozuch</a:t>
            </a:r>
            <a:r>
              <a:rPr lang="en-US" sz="1800" dirty="0"/>
              <a:t>, Phillip B. Gibbons, and Todd C. </a:t>
            </a:r>
            <a:r>
              <a:rPr lang="en-US" sz="1800" dirty="0" err="1"/>
              <a:t>Mowry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"RowClone: Fast and Energy-Efficient In-DRAM Bulk Data Copy and Initialization"</a:t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3"/>
              </a:rPr>
              <a:t>46th International Symposium on Microarchitecture</a:t>
            </a:r>
            <a:r>
              <a:rPr lang="en-US" sz="1800" i="1" dirty="0"/>
              <a:t> (</a:t>
            </a:r>
            <a:r>
              <a:rPr lang="en-US" sz="1800" b="1" i="1" dirty="0"/>
              <a:t>MICRO</a:t>
            </a:r>
            <a:r>
              <a:rPr lang="en-US" sz="1800" i="1" dirty="0"/>
              <a:t>)</a:t>
            </a:r>
            <a:r>
              <a:rPr lang="en-US" sz="1800" dirty="0"/>
              <a:t>, Davis, CA, December 2013. 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6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8"/>
              </a:rPr>
              <a:t>Poster (pptx)</a:t>
            </a:r>
            <a:r>
              <a:rPr lang="en-US" sz="1800" dirty="0"/>
              <a:t> 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 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244" y="3562817"/>
            <a:ext cx="9144000" cy="33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3223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1570994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447544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577344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Memory as an Accelerator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1850394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220567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3082294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3454848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1850394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2222948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3082294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3454848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4314194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4331210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4314194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4471646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5184144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>
            <a:off x="5211863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>
            <a:off x="6142994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6168331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" name="Rectangle 20"/>
          <p:cNvSpPr>
            <a:spLocks/>
          </p:cNvSpPr>
          <p:nvPr/>
        </p:nvSpPr>
        <p:spPr bwMode="auto">
          <a:xfrm>
            <a:off x="5184144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21"/>
          <p:cNvSpPr>
            <a:spLocks/>
          </p:cNvSpPr>
          <p:nvPr/>
        </p:nvSpPr>
        <p:spPr bwMode="auto">
          <a:xfrm>
            <a:off x="5209481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4" name="Rectangle 22"/>
          <p:cNvSpPr>
            <a:spLocks/>
          </p:cNvSpPr>
          <p:nvPr/>
        </p:nvSpPr>
        <p:spPr bwMode="auto">
          <a:xfrm>
            <a:off x="6142994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3"/>
          <p:cNvSpPr>
            <a:spLocks/>
          </p:cNvSpPr>
          <p:nvPr/>
        </p:nvSpPr>
        <p:spPr bwMode="auto">
          <a:xfrm>
            <a:off x="6168331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6" name="Rectangle 24"/>
          <p:cNvSpPr>
            <a:spLocks/>
          </p:cNvSpPr>
          <p:nvPr/>
        </p:nvSpPr>
        <p:spPr bwMode="auto">
          <a:xfrm>
            <a:off x="5088894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25"/>
          <p:cNvSpPr>
            <a:spLocks/>
          </p:cNvSpPr>
          <p:nvPr/>
        </p:nvSpPr>
        <p:spPr bwMode="auto">
          <a:xfrm>
            <a:off x="1850394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ectangle 26"/>
          <p:cNvSpPr>
            <a:spLocks/>
          </p:cNvSpPr>
          <p:nvPr/>
        </p:nvSpPr>
        <p:spPr bwMode="auto">
          <a:xfrm>
            <a:off x="4346909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9" name="Rectangle 27"/>
          <p:cNvSpPr>
            <a:spLocks/>
          </p:cNvSpPr>
          <p:nvPr/>
        </p:nvSpPr>
        <p:spPr bwMode="auto">
          <a:xfrm>
            <a:off x="3602994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Rectangle 28"/>
          <p:cNvSpPr>
            <a:spLocks/>
          </p:cNvSpPr>
          <p:nvPr/>
        </p:nvSpPr>
        <p:spPr bwMode="auto">
          <a:xfrm>
            <a:off x="3860815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31" name="Rectangle 29"/>
          <p:cNvSpPr>
            <a:spLocks/>
          </p:cNvSpPr>
          <p:nvPr/>
        </p:nvSpPr>
        <p:spPr bwMode="auto">
          <a:xfrm>
            <a:off x="8124194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Rectangle 30"/>
          <p:cNvSpPr>
            <a:spLocks/>
          </p:cNvSpPr>
          <p:nvPr/>
        </p:nvSpPr>
        <p:spPr bwMode="auto">
          <a:xfrm>
            <a:off x="8164006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33" name="Rectangle 31"/>
          <p:cNvSpPr>
            <a:spLocks/>
          </p:cNvSpPr>
          <p:nvPr/>
        </p:nvSpPr>
        <p:spPr bwMode="auto">
          <a:xfrm>
            <a:off x="7813044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4" name="Rectangle 32"/>
          <p:cNvSpPr>
            <a:spLocks/>
          </p:cNvSpPr>
          <p:nvPr/>
        </p:nvSpPr>
        <p:spPr bwMode="auto">
          <a:xfrm>
            <a:off x="8701031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35" name="Rectangle 33"/>
          <p:cNvSpPr>
            <a:spLocks/>
          </p:cNvSpPr>
          <p:nvPr/>
        </p:nvSpPr>
        <p:spPr bwMode="auto">
          <a:xfrm>
            <a:off x="7876544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6" name="Rectangle 34"/>
          <p:cNvSpPr>
            <a:spLocks/>
          </p:cNvSpPr>
          <p:nvPr/>
        </p:nvSpPr>
        <p:spPr bwMode="auto">
          <a:xfrm>
            <a:off x="4307844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7" name="Rectangle 35"/>
          <p:cNvSpPr>
            <a:spLocks/>
          </p:cNvSpPr>
          <p:nvPr/>
        </p:nvSpPr>
        <p:spPr bwMode="auto">
          <a:xfrm>
            <a:off x="4403954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38" name="Rectangle 36"/>
          <p:cNvSpPr>
            <a:spLocks/>
          </p:cNvSpPr>
          <p:nvPr/>
        </p:nvSpPr>
        <p:spPr bwMode="auto">
          <a:xfrm>
            <a:off x="5469562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rot="10800000" flipH="1">
            <a:off x="1574966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8975094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1" name="Rounded Rectangle 40"/>
          <p:cNvSpPr>
            <a:spLocks noChangeArrowheads="1"/>
          </p:cNvSpPr>
          <p:nvPr/>
        </p:nvSpPr>
        <p:spPr bwMode="auto">
          <a:xfrm rot="5400000">
            <a:off x="7870669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77344" y="6063459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FF0000"/>
                </a:solidFill>
                <a:latin typeface="Tahoma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1524367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4348" y="152400"/>
            <a:ext cx="8807896" cy="1066800"/>
          </a:xfrm>
        </p:spPr>
        <p:txBody>
          <a:bodyPr/>
          <a:lstStyle/>
          <a:p>
            <a:r>
              <a:rPr lang="en-US" dirty="0"/>
              <a:t>In-Memory Bulk Bitwise Operations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94348" y="997527"/>
            <a:ext cx="8807896" cy="5193723"/>
          </a:xfrm>
        </p:spPr>
        <p:txBody>
          <a:bodyPr/>
          <a:lstStyle/>
          <a:p>
            <a:r>
              <a:rPr lang="en-US" dirty="0"/>
              <a:t>We can support </a:t>
            </a:r>
            <a:r>
              <a:rPr lang="en-US" dirty="0">
                <a:solidFill>
                  <a:srgbClr val="0000FF"/>
                </a:solidFill>
              </a:rPr>
              <a:t>in-DRAM COPY, ZERO, AND, OR, NOT, MAJ</a:t>
            </a:r>
          </a:p>
          <a:p>
            <a:r>
              <a:rPr lang="en-US" dirty="0"/>
              <a:t>At low cost</a:t>
            </a:r>
          </a:p>
          <a:p>
            <a:r>
              <a:rPr lang="en-US" dirty="0">
                <a:solidFill>
                  <a:srgbClr val="0000FF"/>
                </a:solidFill>
              </a:rPr>
              <a:t>Using analog computation capability of DRAM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Idea: activating multiple rows performs computation</a:t>
            </a:r>
          </a:p>
          <a:p>
            <a:r>
              <a:rPr lang="en-US" dirty="0">
                <a:solidFill>
                  <a:srgbClr val="FF0000"/>
                </a:solidFill>
              </a:rPr>
              <a:t>30-60X performance and energy improvement</a:t>
            </a:r>
          </a:p>
          <a:p>
            <a:pPr lvl="1"/>
            <a:r>
              <a:rPr lang="en-US" sz="2000" dirty="0"/>
              <a:t>Seshadri+, “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Ambit: In-Memory Accelerator for Bulk Bitwise Operations Using Commodity DRAM Technology</a:t>
            </a:r>
            <a:r>
              <a:rPr lang="en-US" sz="2000" dirty="0"/>
              <a:t>,” MICRO 2017.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New memory technologies </a:t>
            </a:r>
            <a:r>
              <a:rPr lang="en-US" dirty="0"/>
              <a:t>enable even more opportunities</a:t>
            </a:r>
          </a:p>
          <a:p>
            <a:pPr lvl="1"/>
            <a:r>
              <a:rPr lang="en-US" dirty="0"/>
              <a:t>Memristors, resistive RAM, phase change </a:t>
            </a:r>
            <a:r>
              <a:rPr lang="en-US" dirty="0" err="1"/>
              <a:t>mem</a:t>
            </a:r>
            <a:r>
              <a:rPr lang="en-US" dirty="0"/>
              <a:t>, STT-MRAM, 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Can operate on data </a:t>
            </a:r>
            <a:r>
              <a:rPr lang="en-US" dirty="0">
                <a:solidFill>
                  <a:srgbClr val="FF0000"/>
                </a:solidFill>
              </a:rPr>
              <a:t>with minimal movement</a:t>
            </a:r>
          </a:p>
        </p:txBody>
      </p:sp>
    </p:spTree>
    <p:extLst>
      <p:ext uri="{BB962C8B-B14F-4D97-AF65-F5344CB8AC3E}">
        <p14:creationId xmlns:p14="http://schemas.microsoft.com/office/powerpoint/2010/main" val="816241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sz="3800" dirty="0"/>
              <a:t>In-DRAM AND/OR: Triple Row Activation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56928"/>
            <a:ext cx="8610600" cy="4876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42544" y="31905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9844" y="34761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5857" y="2134614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8630" y="2420264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10844" y="1133128"/>
            <a:ext cx="3064024" cy="4958665"/>
            <a:chOff x="1828800" y="-857925"/>
            <a:chExt cx="4182533" cy="6768806"/>
          </a:xfrm>
        </p:grpSpPr>
        <p:grpSp>
          <p:nvGrpSpPr>
            <p:cNvPr id="10" name="Group 9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22" name="Isosceles Triangle 21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20" name="Isosceles Triangle 19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18" name="Elbow Connector 17"/>
              <p:cNvCxnSpPr>
                <a:stCxn id="20" idx="3"/>
                <a:endCxn id="23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Elbow Connector 18"/>
              <p:cNvCxnSpPr>
                <a:stCxn id="21" idx="0"/>
                <a:endCxn id="22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1" name="Straight Connector 10"/>
            <p:cNvCxnSpPr>
              <a:endCxn id="22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Elbow Connector 12"/>
            <p:cNvCxnSpPr>
              <a:endCxn id="20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4525433" y="-857925"/>
              <a:ext cx="0" cy="358832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V="1">
              <a:off x="4525433" y="5398531"/>
              <a:ext cx="0" cy="51235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Box 23"/>
          <p:cNvSpPr txBox="1"/>
          <p:nvPr/>
        </p:nvSpPr>
        <p:spPr>
          <a:xfrm>
            <a:off x="4892044" y="57153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½V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92044" y="98072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½V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64483" y="4485928"/>
            <a:ext cx="64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dis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920244" y="2134614"/>
            <a:ext cx="1546191" cy="834596"/>
            <a:chOff x="1425609" y="2590800"/>
            <a:chExt cx="1546191" cy="834596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" name="Elbow Connector 31"/>
            <p:cNvCxnSpPr>
              <a:endCxn id="31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33" name="Straight Connector 32"/>
          <p:cNvCxnSpPr/>
          <p:nvPr/>
        </p:nvCxnSpPr>
        <p:spPr>
          <a:xfrm>
            <a:off x="4039695" y="2477514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/>
          <p:cNvCxnSpPr>
            <a:stCxn id="35" idx="6"/>
            <a:endCxn id="36" idx="2"/>
          </p:cNvCxnSpPr>
          <p:nvPr/>
        </p:nvCxnSpPr>
        <p:spPr>
          <a:xfrm>
            <a:off x="3482544" y="2477514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35" name="Oval 34"/>
          <p:cNvSpPr/>
          <p:nvPr/>
        </p:nvSpPr>
        <p:spPr>
          <a:xfrm>
            <a:off x="3368044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15544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482432" y="2164370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38" name="Rectangle 37"/>
          <p:cNvSpPr/>
          <p:nvPr/>
        </p:nvSpPr>
        <p:spPr>
          <a:xfrm>
            <a:off x="2545857" y="11331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48630" y="14187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920244" y="1133128"/>
            <a:ext cx="1546191" cy="834596"/>
            <a:chOff x="1425609" y="2590800"/>
            <a:chExt cx="1546191" cy="834596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5" name="Elbow Connector 44"/>
            <p:cNvCxnSpPr>
              <a:endCxn id="44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>
          <a:xfrm>
            <a:off x="4039695" y="14760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47" name="Straight Arrow Connector 46"/>
          <p:cNvCxnSpPr>
            <a:stCxn id="48" idx="6"/>
            <a:endCxn id="49" idx="2"/>
          </p:cNvCxnSpPr>
          <p:nvPr/>
        </p:nvCxnSpPr>
        <p:spPr>
          <a:xfrm>
            <a:off x="3482544" y="14760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48" name="Oval 47"/>
          <p:cNvSpPr/>
          <p:nvPr/>
        </p:nvSpPr>
        <p:spPr>
          <a:xfrm>
            <a:off x="3368044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15544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482432" y="11628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1386844" y="1295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86844" y="2438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920244" y="3190528"/>
            <a:ext cx="1546191" cy="834596"/>
            <a:chOff x="1425609" y="2590800"/>
            <a:chExt cx="1546191" cy="834596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8" name="Elbow Connector 57"/>
            <p:cNvCxnSpPr>
              <a:endCxn id="57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59" name="Straight Connector 58"/>
          <p:cNvCxnSpPr/>
          <p:nvPr/>
        </p:nvCxnSpPr>
        <p:spPr>
          <a:xfrm>
            <a:off x="4039695" y="35334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0" name="Straight Arrow Connector 59"/>
          <p:cNvCxnSpPr>
            <a:stCxn id="61" idx="6"/>
            <a:endCxn id="62" idx="2"/>
          </p:cNvCxnSpPr>
          <p:nvPr/>
        </p:nvCxnSpPr>
        <p:spPr>
          <a:xfrm>
            <a:off x="3482544" y="35334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61" name="Oval 60"/>
          <p:cNvSpPr/>
          <p:nvPr/>
        </p:nvSpPr>
        <p:spPr>
          <a:xfrm>
            <a:off x="3368044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015544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3482432" y="32202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1386844" y="3418422"/>
            <a:ext cx="322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20844" y="174272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prstClr val="white"/>
                </a:solidFill>
                <a:latin typeface="Calibri"/>
              </a:rPr>
              <a:t>Final State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prstClr val="white"/>
                </a:solidFill>
                <a:latin typeface="Calibri"/>
              </a:rPr>
              <a:t>AB + BC + AC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50347" y="980728"/>
            <a:ext cx="1313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½V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  <a:r>
              <a:rPr lang="en-US" sz="2800" b="1" i="1" dirty="0">
                <a:solidFill>
                  <a:prstClr val="black"/>
                </a:solidFill>
                <a:latin typeface="Calibri"/>
              </a:rPr>
              <a:t>+</a:t>
            </a:r>
            <a:r>
              <a:rPr lang="el-GR" sz="2800" b="1" i="1" dirty="0">
                <a:solidFill>
                  <a:prstClr val="black"/>
                </a:solidFill>
                <a:latin typeface="Calibri"/>
              </a:rPr>
              <a:t>δ</a:t>
            </a:r>
            <a:endParaRPr lang="en-US" sz="28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720844" y="364306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lIns="457200" rtlCol="0" anchor="ctr"/>
          <a:lstStyle/>
          <a:p>
            <a:pPr>
              <a:defRPr/>
            </a:pPr>
            <a:r>
              <a:rPr lang="en-US" sz="4400" b="1" i="1" kern="0" dirty="0">
                <a:solidFill>
                  <a:prstClr val="white"/>
                </a:solidFill>
                <a:latin typeface="Calibri"/>
              </a:rPr>
              <a:t>C(A + B) + ~C(AB)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01244" y="44859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en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73044" y="5705128"/>
            <a:ext cx="381000" cy="53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62575" y="990908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939925" y="6453336"/>
            <a:ext cx="567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Seshadri+, “</a:t>
            </a:r>
            <a:r>
              <a:rPr lang="en-US" sz="1400" dirty="0">
                <a:solidFill>
                  <a:srgbClr val="0000FF"/>
                </a:solidFill>
              </a:rPr>
              <a:t>Fast Bulk Bitwise AND and OR in DRAM</a:t>
            </a:r>
            <a:r>
              <a:rPr lang="en-US" sz="1400" dirty="0">
                <a:solidFill>
                  <a:srgbClr val="000000"/>
                </a:solidFill>
              </a:rPr>
              <a:t>”, IEEE CAL 2015.</a:t>
            </a:r>
          </a:p>
        </p:txBody>
      </p:sp>
    </p:spTree>
    <p:extLst>
      <p:ext uri="{BB962C8B-B14F-4D97-AF65-F5344CB8AC3E}">
        <p14:creationId xmlns:p14="http://schemas.microsoft.com/office/powerpoint/2010/main" val="1120344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24" grpId="0"/>
      <p:bldP spid="25" grpId="0"/>
      <p:bldP spid="26" grpId="0"/>
      <p:bldP spid="38" grpId="0" animBg="1"/>
      <p:bldP spid="38" grpId="1" animBg="1"/>
      <p:bldP spid="65" grpId="0" animBg="1"/>
      <p:bldP spid="66" grpId="0"/>
      <p:bldP spid="66" grpId="1"/>
      <p:bldP spid="67" grpId="0" animBg="1"/>
      <p:bldP spid="68" grpId="0"/>
      <p:bldP spid="69" grpId="0"/>
      <p:bldP spid="7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56631" y="152400"/>
            <a:ext cx="8610600" cy="1066800"/>
          </a:xfrm>
        </p:spPr>
        <p:txBody>
          <a:bodyPr/>
          <a:lstStyle/>
          <a:p>
            <a:r>
              <a:rPr lang="en-US" dirty="0"/>
              <a:t>In-DRAM NOT: Dual Contact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59" y="1035173"/>
            <a:ext cx="4104456" cy="4705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330" y="5949280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5176" y="1862822"/>
            <a:ext cx="4556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Idea: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Feed the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negated value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in the sense amplifier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into a special row</a:t>
            </a:r>
          </a:p>
        </p:txBody>
      </p:sp>
    </p:spTree>
    <p:extLst>
      <p:ext uri="{BB962C8B-B14F-4D97-AF65-F5344CB8AC3E}">
        <p14:creationId xmlns:p14="http://schemas.microsoft.com/office/powerpoint/2010/main" val="199251330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C494EC-CC29-4C1B-BC30-B25CBF0152B1}"/>
              </a:ext>
            </a:extLst>
          </p:cNvPr>
          <p:cNvSpPr txBox="1">
            <a:spLocks/>
          </p:cNvSpPr>
          <p:nvPr/>
        </p:nvSpPr>
        <p:spPr>
          <a:xfrm>
            <a:off x="1028031" y="0"/>
            <a:ext cx="10325774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Myriad Pro Cond"/>
                <a:ea typeface="+mj-ea"/>
                <a:cs typeface="+mj-cs"/>
              </a:rPr>
              <a:t>Ambit vs. DDR3: Performance and Energy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Myriad Pro Cond"/>
              <a:ea typeface="+mj-ea"/>
              <a:cs typeface="+mj-cs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AB549DD-5A03-443B-A7E3-97EF7C548D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803487"/>
              </p:ext>
            </p:extLst>
          </p:nvPr>
        </p:nvGraphicFramePr>
        <p:xfrm>
          <a:off x="1637631" y="11430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1F13FD58-5AF1-4A70-AAF4-BA2FD69585F4}"/>
              </a:ext>
            </a:extLst>
          </p:cNvPr>
          <p:cNvGrpSpPr/>
          <p:nvPr/>
        </p:nvGrpSpPr>
        <p:grpSpPr>
          <a:xfrm>
            <a:off x="6656253" y="2477869"/>
            <a:ext cx="1849940" cy="1451335"/>
            <a:chOff x="5628222" y="2477869"/>
            <a:chExt cx="1849940" cy="14513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3014AC-E750-4E89-95E0-6E377B3192BA}"/>
                </a:ext>
              </a:extLst>
            </p:cNvPr>
            <p:cNvSpPr txBox="1"/>
            <p:nvPr/>
          </p:nvSpPr>
          <p:spPr>
            <a:xfrm>
              <a:off x="5628222" y="2477869"/>
              <a:ext cx="766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yriad Pro Cond"/>
                </a:rPr>
                <a:t>32X</a:t>
              </a:r>
            </a:p>
          </p:txBody>
        </p:sp>
        <p:sp>
          <p:nvSpPr>
            <p:cNvPr id="16" name="Freeform: Shape 7">
              <a:extLst>
                <a:ext uri="{FF2B5EF4-FFF2-40B4-BE49-F238E27FC236}">
                  <a16:creationId xmlns:a16="http://schemas.microsoft.com/office/drawing/2014/main" id="{319E9FFE-5207-445D-921D-CAE4675041B8}"/>
                </a:ext>
              </a:extLst>
            </p:cNvPr>
            <p:cNvSpPr/>
            <p:nvPr/>
          </p:nvSpPr>
          <p:spPr>
            <a:xfrm>
              <a:off x="6102036" y="3041964"/>
              <a:ext cx="1376126" cy="887240"/>
            </a:xfrm>
            <a:custGeom>
              <a:avLst/>
              <a:gdLst>
                <a:gd name="connsiteX0" fmla="*/ 0 w 1376126"/>
                <a:gd name="connsiteY0" fmla="*/ 0 h 887240"/>
                <a:gd name="connsiteX1" fmla="*/ 1376126 w 1376126"/>
                <a:gd name="connsiteY1" fmla="*/ 887240 h 88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6126" h="887240">
                  <a:moveTo>
                    <a:pt x="0" y="0"/>
                  </a:moveTo>
                  <a:lnTo>
                    <a:pt x="1376126" y="887240"/>
                  </a:lnTo>
                </a:path>
              </a:pathLst>
            </a:custGeom>
            <a:noFill/>
            <a:ln w="25400" cap="flat" cmpd="sng" algn="ctr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EBAEE8-0E06-4849-B21E-503146852B82}"/>
              </a:ext>
            </a:extLst>
          </p:cNvPr>
          <p:cNvGrpSpPr/>
          <p:nvPr/>
        </p:nvGrpSpPr>
        <p:grpSpPr>
          <a:xfrm>
            <a:off x="7839275" y="2477869"/>
            <a:ext cx="1083378" cy="1270266"/>
            <a:chOff x="6811244" y="2477869"/>
            <a:chExt cx="1083378" cy="127026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3341D2-3336-47D4-9CDA-B09DF0130A4F}"/>
                </a:ext>
              </a:extLst>
            </p:cNvPr>
            <p:cNvSpPr txBox="1"/>
            <p:nvPr/>
          </p:nvSpPr>
          <p:spPr>
            <a:xfrm>
              <a:off x="6811244" y="2477869"/>
              <a:ext cx="766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yriad Pro Cond"/>
                </a:rPr>
                <a:t>35X</a:t>
              </a:r>
            </a:p>
          </p:txBody>
        </p:sp>
        <p:sp>
          <p:nvSpPr>
            <p:cNvPr id="19" name="Freeform: Shape 8">
              <a:extLst>
                <a:ext uri="{FF2B5EF4-FFF2-40B4-BE49-F238E27FC236}">
                  <a16:creationId xmlns:a16="http://schemas.microsoft.com/office/drawing/2014/main" id="{3DAC4FD1-AA02-4523-83C6-B4526A5134E2}"/>
                </a:ext>
              </a:extLst>
            </p:cNvPr>
            <p:cNvSpPr/>
            <p:nvPr/>
          </p:nvSpPr>
          <p:spPr>
            <a:xfrm>
              <a:off x="7206558" y="3014804"/>
              <a:ext cx="688064" cy="733331"/>
            </a:xfrm>
            <a:custGeom>
              <a:avLst/>
              <a:gdLst>
                <a:gd name="connsiteX0" fmla="*/ 0 w 688064"/>
                <a:gd name="connsiteY0" fmla="*/ 0 h 733331"/>
                <a:gd name="connsiteX1" fmla="*/ 688064 w 688064"/>
                <a:gd name="connsiteY1" fmla="*/ 733331 h 73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8064" h="733331">
                  <a:moveTo>
                    <a:pt x="0" y="0"/>
                  </a:moveTo>
                  <a:lnTo>
                    <a:pt x="688064" y="733331"/>
                  </a:lnTo>
                </a:path>
              </a:pathLst>
            </a:custGeom>
            <a:noFill/>
            <a:ln w="25400" cap="flat" cmpd="sng" algn="ctr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89756" y="6517141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  <a:latin typeface="Myriad Pro Cond"/>
              </a:rPr>
              <a:t>Seshadri+, “</a:t>
            </a:r>
            <a:r>
              <a:rPr lang="en-US" sz="1325" dirty="0">
                <a:solidFill>
                  <a:srgbClr val="0000FF"/>
                </a:solidFill>
                <a:latin typeface="Myriad Pro Cond"/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  <a:latin typeface="Myriad Pro Cond"/>
              </a:rPr>
              <a:t>,” MICRO 2017.</a:t>
            </a:r>
          </a:p>
        </p:txBody>
      </p:sp>
    </p:spTree>
    <p:extLst>
      <p:ext uri="{BB962C8B-B14F-4D97-AF65-F5344CB8AC3E}">
        <p14:creationId xmlns:p14="http://schemas.microsoft.com/office/powerpoint/2010/main" val="226259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series"/>
        </p:bldSub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10508" y="152400"/>
            <a:ext cx="8610600" cy="1066800"/>
          </a:xfrm>
        </p:spPr>
        <p:txBody>
          <a:bodyPr/>
          <a:lstStyle/>
          <a:p>
            <a:r>
              <a:rPr lang="en-US" dirty="0"/>
              <a:t>Bulk Bitwise Operations in Workloads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52" y="1052736"/>
            <a:ext cx="7802016" cy="5056203"/>
          </a:xfrm>
          <a:prstGeom prst="rect">
            <a:avLst/>
          </a:prstGeom>
        </p:spPr>
      </p:pic>
      <p:sp>
        <p:nvSpPr>
          <p:cNvPr id="5" name="Content Placeholder 25">
            <a:extLst>
              <a:ext uri="{FF2B5EF4-FFF2-40B4-BE49-F238E27FC236}">
                <a16:creationId xmlns:a16="http://schemas.microsoft.com/office/drawing/2014/main" id="{C856F173-0838-471E-B126-A6DE9BCD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820" y="6377401"/>
            <a:ext cx="3378424" cy="796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[1] Li and Patel, </a:t>
            </a:r>
            <a:r>
              <a:rPr lang="en-US" sz="1200" dirty="0" err="1"/>
              <a:t>BitWeaving</a:t>
            </a:r>
            <a:r>
              <a:rPr lang="en-US" sz="1200" dirty="0"/>
              <a:t>, SIGMOD 2013</a:t>
            </a:r>
          </a:p>
          <a:p>
            <a:pPr marL="0" indent="0">
              <a:buNone/>
            </a:pPr>
            <a:r>
              <a:rPr lang="en-US" sz="1200" dirty="0"/>
              <a:t>[2] Goodwin+, </a:t>
            </a:r>
            <a:r>
              <a:rPr lang="en-US" sz="1200" dirty="0" err="1"/>
              <a:t>BitFunnel</a:t>
            </a:r>
            <a:r>
              <a:rPr lang="en-US" sz="1200" dirty="0"/>
              <a:t>, SIGIR 2017</a:t>
            </a:r>
          </a:p>
        </p:txBody>
      </p:sp>
    </p:spTree>
    <p:extLst>
      <p:ext uri="{BB962C8B-B14F-4D97-AF65-F5344CB8AC3E}">
        <p14:creationId xmlns:p14="http://schemas.microsoft.com/office/powerpoint/2010/main" val="242242986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56631" y="152400"/>
            <a:ext cx="8610600" cy="1066800"/>
          </a:xfrm>
        </p:spPr>
        <p:txBody>
          <a:bodyPr/>
          <a:lstStyle/>
          <a:p>
            <a:r>
              <a:rPr lang="en-US" dirty="0"/>
              <a:t>Performance: Bitmap Index on Ambit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330" y="5949280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31" y="1163414"/>
            <a:ext cx="9144000" cy="44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3015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56631" y="152400"/>
            <a:ext cx="8610600" cy="1066800"/>
          </a:xfrm>
        </p:spPr>
        <p:txBody>
          <a:bodyPr/>
          <a:lstStyle/>
          <a:p>
            <a:r>
              <a:rPr lang="en-US" dirty="0"/>
              <a:t>Performance: BitWeaving on Ambit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330" y="6021288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35" y="1345316"/>
            <a:ext cx="8748346" cy="467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531" y="951561"/>
            <a:ext cx="628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785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956435"/>
              </p:ext>
            </p:extLst>
          </p:nvPr>
        </p:nvGraphicFramePr>
        <p:xfrm>
          <a:off x="1232950" y="1204631"/>
          <a:ext cx="8994588" cy="4647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86843" y="152400"/>
            <a:ext cx="9966962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Capacity, Bandwidth &amp; Latency of a DRAM Chip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02971" y="123067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4D3B62"/>
                </a:solidFill>
              </a:rPr>
              <a:t>128x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08155" y="255697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5742A"/>
                </a:solidFill>
              </a:rPr>
              <a:t>20x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18387" y="4202002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4136"/>
                </a:solidFill>
              </a:rPr>
              <a:t>1.3x</a:t>
            </a:r>
            <a:endParaRPr lang="en-US" sz="3200" dirty="0">
              <a:solidFill>
                <a:srgbClr val="FF413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8244" y="5723778"/>
            <a:ext cx="9144000" cy="615553"/>
          </a:xfrm>
          <a:prstGeom prst="rect">
            <a:avLst/>
          </a:prstGeom>
          <a:solidFill>
            <a:srgbClr val="FF413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Memory latency remains almost constant</a:t>
            </a:r>
          </a:p>
        </p:txBody>
      </p:sp>
    </p:spTree>
    <p:extLst>
      <p:ext uri="{BB962C8B-B14F-4D97-AF65-F5344CB8AC3E}">
        <p14:creationId xmlns:p14="http://schemas.microsoft.com/office/powerpoint/2010/main" val="1080483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5" grpId="0"/>
      <p:bldP spid="6" grpId="0"/>
      <p:bldP spid="7" grpId="0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dirty="0"/>
              <a:t>More on Ambit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144488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et al., “</a:t>
            </a:r>
            <a:r>
              <a:rPr lang="en-US" b="1" dirty="0">
                <a:hlinkClick r:id="rId2"/>
              </a:rPr>
              <a:t>Ambit: In-Memory Accelerator for Bulk Bitwise Operations Using Commodity DRAM Technology</a:t>
            </a:r>
            <a:r>
              <a:rPr lang="en-US" dirty="0"/>
              <a:t>,” MICRO 2017.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11" y="3429001"/>
            <a:ext cx="1132963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820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377444" y="1268760"/>
            <a:ext cx="7924800" cy="175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6000" kern="0" dirty="0"/>
              <a:t>Processing in Memory:</a:t>
            </a:r>
            <a:br>
              <a:rPr lang="en-US" sz="6000" kern="0" dirty="0"/>
            </a:br>
            <a:r>
              <a:rPr lang="en-US" sz="6000" kern="0" dirty="0"/>
              <a:t>		Two Approaches</a:t>
            </a:r>
            <a:endParaRPr lang="en-US" sz="6000" b="1" kern="0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2377444" y="4484712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kern="0"/>
              <a:t>1. Minimally changing memory chips</a:t>
            </a:r>
          </a:p>
          <a:p>
            <a:pPr marL="0" indent="0">
              <a:buNone/>
            </a:pPr>
            <a:r>
              <a:rPr lang="en-US" sz="3600" kern="0">
                <a:solidFill>
                  <a:srgbClr val="0000FF"/>
                </a:solidFill>
              </a:rPr>
              <a:t>2. Exploiting 3D-stacked memory</a:t>
            </a:r>
            <a:endParaRPr lang="en-US" sz="36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478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Opportunity: 3D-Stacked </a:t>
            </a:r>
            <a:r>
              <a:rPr lang="en-US" dirty="0" err="1"/>
              <a:t>Logic+Memory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124744"/>
            <a:ext cx="8610600" cy="51236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48" y="1286520"/>
            <a:ext cx="7772400" cy="1422400"/>
          </a:xfrm>
          <a:prstGeom prst="rect">
            <a:avLst/>
          </a:prstGeom>
        </p:spPr>
      </p:pic>
      <p:pic>
        <p:nvPicPr>
          <p:cNvPr id="6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84" y="3068960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03895" y="4509120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5494"/>
                </a:solidFill>
              </a:rPr>
              <a:t>Logic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31887" y="4005064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5B62F"/>
                </a:solidFill>
              </a:rPr>
              <a:t>Memory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3898" y="5527630"/>
            <a:ext cx="316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Other “True 3D” technologies</a:t>
            </a:r>
          </a:p>
          <a:p>
            <a:r>
              <a:rPr lang="en-US" dirty="0">
                <a:solidFill>
                  <a:srgbClr val="FF0000"/>
                </a:solidFill>
              </a:rPr>
              <a:t>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814305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85869" y="152400"/>
            <a:ext cx="8610600" cy="1066800"/>
          </a:xfrm>
        </p:spPr>
        <p:txBody>
          <a:bodyPr/>
          <a:lstStyle/>
          <a:p>
            <a:r>
              <a:rPr lang="en-US" dirty="0"/>
              <a:t>DRAM Landscape (circa 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85" y="1052736"/>
            <a:ext cx="8460432" cy="47038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5261" y="6011996"/>
            <a:ext cx="946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000000"/>
                </a:solidFill>
              </a:rPr>
              <a:t>Kim+, “</a:t>
            </a:r>
            <a:r>
              <a:rPr lang="en-US" dirty="0">
                <a:solidFill>
                  <a:srgbClr val="0000FF"/>
                </a:solidFill>
              </a:rPr>
              <a:t>Ramulator: A Flexible and Extensible DRAM Simulator</a:t>
            </a:r>
            <a:r>
              <a:rPr lang="en-US" dirty="0">
                <a:solidFill>
                  <a:srgbClr val="000000"/>
                </a:solidFill>
              </a:rPr>
              <a:t>”, IEEE CAL 2015.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0797" y="3284984"/>
            <a:ext cx="7992888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30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91644" y="152400"/>
            <a:ext cx="8610600" cy="1066800"/>
          </a:xfrm>
        </p:spPr>
        <p:txBody>
          <a:bodyPr/>
          <a:lstStyle/>
          <a:p>
            <a:r>
              <a:rPr lang="en-US" dirty="0"/>
              <a:t>Two Key Questions in 3D-Stacked PIM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91644" y="1196752"/>
            <a:ext cx="8610600" cy="5051648"/>
          </a:xfrm>
        </p:spPr>
        <p:txBody>
          <a:bodyPr/>
          <a:lstStyle/>
          <a:p>
            <a:r>
              <a:rPr lang="en-US" dirty="0"/>
              <a:t>How can we accelerate important applications if we use         </a:t>
            </a:r>
            <a:r>
              <a:rPr lang="en-US" dirty="0">
                <a:solidFill>
                  <a:srgbClr val="0000FF"/>
                </a:solidFill>
              </a:rPr>
              <a:t>3D-stacked memory as a coarse-grained accelerator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is the architecture and programming model?</a:t>
            </a:r>
          </a:p>
          <a:p>
            <a:pPr lvl="1"/>
            <a:r>
              <a:rPr lang="en-US" dirty="0"/>
              <a:t>what are the mechanisms for acceleration?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is the </a:t>
            </a:r>
            <a:r>
              <a:rPr lang="en-US" dirty="0">
                <a:solidFill>
                  <a:srgbClr val="0000FF"/>
                </a:solidFill>
              </a:rPr>
              <a:t>minimal processing-in-memory support </a:t>
            </a:r>
            <a:r>
              <a:rPr lang="en-US" dirty="0"/>
              <a:t>we can provide?</a:t>
            </a:r>
          </a:p>
          <a:p>
            <a:pPr lvl="1"/>
            <a:r>
              <a:rPr lang="en-US" dirty="0"/>
              <a:t>without changing the system significantly</a:t>
            </a:r>
          </a:p>
          <a:p>
            <a:pPr lvl="1"/>
            <a:r>
              <a:rPr lang="en-US" dirty="0"/>
              <a:t>while achieving significant benefits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2596" y="1196752"/>
            <a:ext cx="8280920" cy="79208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67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/>
          <a:lstStyle/>
          <a:p>
            <a:r>
              <a:rPr lang="en-US" sz="4200" dirty="0"/>
              <a:t>Graph Processing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 bwMode="auto">
          <a:xfrm>
            <a:off x="1386844" y="1124744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9900"/>
              </a:buClr>
            </a:pPr>
            <a:r>
              <a:rPr lang="en-US" altLang="ko-KR" dirty="0">
                <a:solidFill>
                  <a:srgbClr val="000000"/>
                </a:solidFill>
              </a:rPr>
              <a:t>Large graphs are everywhere (circa 2015)</a:t>
            </a:r>
          </a:p>
          <a:p>
            <a:pPr>
              <a:buClr>
                <a:srgbClr val="CC9900"/>
              </a:buClr>
            </a:pPr>
            <a:endParaRPr lang="en-US" altLang="ko-KR" sz="18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sz="18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sz="18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dirty="0">
              <a:solidFill>
                <a:srgbClr val="000000"/>
              </a:solidFill>
            </a:endParaRPr>
          </a:p>
          <a:p>
            <a:pPr marL="0" indent="0">
              <a:buClr>
                <a:srgbClr val="CC9900"/>
              </a:buClr>
              <a:buFont typeface="Wingdings" charset="0"/>
              <a:buNone/>
            </a:pPr>
            <a:endParaRPr lang="en-US" altLang="ko-KR" sz="20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r>
              <a:rPr lang="en-US" altLang="ko-KR" dirty="0">
                <a:solidFill>
                  <a:srgbClr val="000000"/>
                </a:solidFill>
              </a:rPr>
              <a:t>Scalable large-scale graph processing is challenging</a:t>
            </a: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5" name="그룹 7"/>
          <p:cNvGrpSpPr/>
          <p:nvPr/>
        </p:nvGrpSpPr>
        <p:grpSpPr>
          <a:xfrm>
            <a:off x="1990917" y="1777556"/>
            <a:ext cx="7716092" cy="1519994"/>
            <a:chOff x="832673" y="2141219"/>
            <a:chExt cx="7716092" cy="1519994"/>
          </a:xfrm>
        </p:grpSpPr>
        <p:sp>
          <p:nvSpPr>
            <p:cNvPr id="6" name="TextBox 3"/>
            <p:cNvSpPr txBox="1"/>
            <p:nvPr/>
          </p:nvSpPr>
          <p:spPr>
            <a:xfrm>
              <a:off x="832673" y="3014882"/>
              <a:ext cx="1764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36 Million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Wikipedia Pages</a:t>
              </a: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2842663" y="3014882"/>
              <a:ext cx="17021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1.4 Billion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Facebook Users</a:t>
              </a: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5023819" y="3014882"/>
              <a:ext cx="14203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300 Million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Twitter Users</a:t>
              </a:r>
            </a:p>
          </p:txBody>
        </p:sp>
        <p:pic>
          <p:nvPicPr>
            <p:cNvPr id="9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1470" y="2141219"/>
              <a:ext cx="881698" cy="881700"/>
            </a:xfrm>
            <a:prstGeom prst="rect">
              <a:avLst/>
            </a:prstGeom>
            <a:noFill/>
          </p:spPr>
        </p:pic>
        <p:pic>
          <p:nvPicPr>
            <p:cNvPr id="10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3087" y="2262268"/>
              <a:ext cx="1699935" cy="639600"/>
            </a:xfrm>
            <a:prstGeom prst="rect">
              <a:avLst/>
            </a:prstGeom>
            <a:noFill/>
          </p:spPr>
        </p:pic>
        <p:pic>
          <p:nvPicPr>
            <p:cNvPr id="11" name="Picture 10" descr="http://asset3.itsnicethat.com/system/files/062012/4fd07cea5c3e3c0d810000db/img_col_main/Twitternew.jpg?135457642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4" t="20452" r="24614" b="18303"/>
            <a:stretch/>
          </p:blipFill>
          <p:spPr bwMode="auto">
            <a:xfrm>
              <a:off x="5311851" y="2226563"/>
              <a:ext cx="844326" cy="711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https://pbs.twimg.com/profile_images/1550954462/instagramIcon_400x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174" y="2193963"/>
              <a:ext cx="776210" cy="776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5"/>
            <p:cNvSpPr txBox="1"/>
            <p:nvPr/>
          </p:nvSpPr>
          <p:spPr>
            <a:xfrm>
              <a:off x="6731793" y="3014882"/>
              <a:ext cx="18169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30 Billion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Instagram Photos</a:t>
              </a:r>
            </a:p>
          </p:txBody>
        </p:sp>
      </p:grpSp>
      <p:graphicFrame>
        <p:nvGraphicFramePr>
          <p:cNvPr id="14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760385"/>
              </p:ext>
            </p:extLst>
          </p:nvPr>
        </p:nvGraphicFramePr>
        <p:xfrm>
          <a:off x="1990916" y="4149080"/>
          <a:ext cx="7854127" cy="223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5" name="직선 화살표 연결선 6"/>
          <p:cNvCxnSpPr/>
          <p:nvPr/>
        </p:nvCxnSpPr>
        <p:spPr>
          <a:xfrm flipH="1">
            <a:off x="6306310" y="5219239"/>
            <a:ext cx="334151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89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71392" y="152400"/>
            <a:ext cx="8610600" cy="1066800"/>
          </a:xfrm>
        </p:spPr>
        <p:txBody>
          <a:bodyPr/>
          <a:lstStyle/>
          <a:p>
            <a:r>
              <a:rPr lang="en-US" dirty="0"/>
              <a:t>Key Bottlenecks in Graph Processing</a:t>
            </a:r>
          </a:p>
        </p:txBody>
      </p:sp>
      <p:sp>
        <p:nvSpPr>
          <p:cNvPr id="4" name="직사각형 7"/>
          <p:cNvSpPr/>
          <p:nvPr/>
        </p:nvSpPr>
        <p:spPr>
          <a:xfrm>
            <a:off x="2175217" y="2060589"/>
            <a:ext cx="4129087" cy="392400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Text" lastClr="000000"/>
              </a:solidFill>
              <a:latin typeface="Calibri"/>
              <a:ea typeface="나눔고딕"/>
            </a:endParaRPr>
          </a:p>
        </p:txBody>
      </p:sp>
      <p:sp>
        <p:nvSpPr>
          <p:cNvPr id="5" name="내용 개체 틀 4"/>
          <p:cNvSpPr txBox="1">
            <a:spLocks/>
          </p:cNvSpPr>
          <p:nvPr/>
        </p:nvSpPr>
        <p:spPr>
          <a:xfrm>
            <a:off x="1665140" y="1189524"/>
            <a:ext cx="7578044" cy="212365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b="1" dirty="0">
                <a:solidFill>
                  <a:sysClr val="windowText" lastClr="000000"/>
                </a:solidFill>
                <a:latin typeface="Calibri"/>
                <a:ea typeface="나눔고딕"/>
              </a:rPr>
              <a:t>for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(v: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graph.vertices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) {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b="1" dirty="0">
                <a:solidFill>
                  <a:sysClr val="windowText" lastClr="000000"/>
                </a:solidFill>
                <a:latin typeface="Calibri"/>
                <a:ea typeface="나눔고딕"/>
              </a:rPr>
              <a:t>    for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(w: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v.successors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) {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      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w.next_rank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+= weight *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v.rank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   }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}</a:t>
            </a:r>
          </a:p>
        </p:txBody>
      </p:sp>
      <p:grpSp>
        <p:nvGrpSpPr>
          <p:cNvPr id="6" name="그룹 78"/>
          <p:cNvGrpSpPr/>
          <p:nvPr/>
        </p:nvGrpSpPr>
        <p:grpSpPr>
          <a:xfrm>
            <a:off x="3270372" y="4487241"/>
            <a:ext cx="4196064" cy="1063334"/>
            <a:chOff x="1333905" y="4732035"/>
            <a:chExt cx="4196064" cy="1063334"/>
          </a:xfrm>
        </p:grpSpPr>
        <p:cxnSp>
          <p:nvCxnSpPr>
            <p:cNvPr id="7" name="구부러진 연결선 31"/>
            <p:cNvCxnSpPr>
              <a:stCxn id="24" idx="2"/>
              <a:endCxn id="14" idx="3"/>
            </p:cNvCxnSpPr>
            <p:nvPr/>
          </p:nvCxnSpPr>
          <p:spPr>
            <a:xfrm rot="5400000">
              <a:off x="2329181" y="3736759"/>
              <a:ext cx="948627" cy="2939179"/>
            </a:xfrm>
            <a:prstGeom prst="curvedConnector2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463890" y="5333704"/>
              <a:ext cx="2066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weight * </a:t>
              </a:r>
              <a:r>
                <a:rPr lang="en-US" altLang="ko-KR" sz="2400" kern="0" dirty="0" err="1">
                  <a:solidFill>
                    <a:sysClr val="windowText" lastClr="000000"/>
                  </a:solidFill>
                </a:rPr>
                <a:t>v.rank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그룹 75"/>
          <p:cNvGrpSpPr/>
          <p:nvPr/>
        </p:nvGrpSpPr>
        <p:grpSpPr>
          <a:xfrm>
            <a:off x="2838323" y="3544246"/>
            <a:ext cx="432048" cy="2546995"/>
            <a:chOff x="901856" y="3789040"/>
            <a:chExt cx="432048" cy="2546995"/>
          </a:xfrm>
        </p:grpSpPr>
        <p:sp>
          <p:nvSpPr>
            <p:cNvPr id="10" name="직사각형 38"/>
            <p:cNvSpPr/>
            <p:nvPr/>
          </p:nvSpPr>
          <p:spPr>
            <a:xfrm>
              <a:off x="901856" y="4972285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11" name="직사각형 39"/>
            <p:cNvSpPr/>
            <p:nvPr/>
          </p:nvSpPr>
          <p:spPr>
            <a:xfrm>
              <a:off x="901856" y="3974477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12" name="직사각형 40"/>
            <p:cNvSpPr/>
            <p:nvPr/>
          </p:nvSpPr>
          <p:spPr>
            <a:xfrm>
              <a:off x="901856" y="5994767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13" name="직사각형 22"/>
            <p:cNvSpPr/>
            <p:nvPr/>
          </p:nvSpPr>
          <p:spPr>
            <a:xfrm>
              <a:off x="901856" y="4331925"/>
              <a:ext cx="432048" cy="40011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v</a:t>
              </a:r>
              <a:endParaRPr lang="ko-KR" altLang="en-US" sz="24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14" name="직사각형 25"/>
            <p:cNvSpPr/>
            <p:nvPr/>
          </p:nvSpPr>
          <p:spPr>
            <a:xfrm>
              <a:off x="901856" y="5480607"/>
              <a:ext cx="432048" cy="400110"/>
            </a:xfrm>
            <a:prstGeom prst="rect">
              <a:avLst/>
            </a:prstGeom>
            <a:gradFill rotWithShape="1">
              <a:gsLst>
                <a:gs pos="0">
                  <a:srgbClr val="F17CB0">
                    <a:tint val="50000"/>
                    <a:satMod val="300000"/>
                  </a:srgbClr>
                </a:gs>
                <a:gs pos="35000">
                  <a:srgbClr val="F17CB0">
                    <a:tint val="37000"/>
                    <a:satMod val="300000"/>
                  </a:srgbClr>
                </a:gs>
                <a:gs pos="100000">
                  <a:srgbClr val="F17CB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17CB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w</a:t>
              </a:r>
              <a:endParaRPr lang="ko-KR" altLang="en-US" sz="24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15" name="직사각형 21"/>
            <p:cNvSpPr/>
            <p:nvPr/>
          </p:nvSpPr>
          <p:spPr>
            <a:xfrm>
              <a:off x="901856" y="3789040"/>
              <a:ext cx="432048" cy="2546995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</p:grpSp>
      <p:cxnSp>
        <p:nvCxnSpPr>
          <p:cNvPr id="16" name="구부러진 연결선 41"/>
          <p:cNvCxnSpPr>
            <a:stCxn id="21" idx="3"/>
            <a:endCxn id="10" idx="3"/>
          </p:cNvCxnSpPr>
          <p:nvPr/>
        </p:nvCxnSpPr>
        <p:spPr>
          <a:xfrm rot="5400000">
            <a:off x="4110684" y="3646928"/>
            <a:ext cx="326256" cy="2006882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cxnSp>
        <p:nvCxnSpPr>
          <p:cNvPr id="17" name="구부러진 연결선 51"/>
          <p:cNvCxnSpPr>
            <a:stCxn id="22" idx="3"/>
            <a:endCxn id="12" idx="3"/>
          </p:cNvCxnSpPr>
          <p:nvPr/>
        </p:nvCxnSpPr>
        <p:spPr>
          <a:xfrm rot="5400000">
            <a:off x="3752559" y="4005054"/>
            <a:ext cx="1348738" cy="2313113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grpSp>
        <p:nvGrpSpPr>
          <p:cNvPr id="18" name="그룹 87"/>
          <p:cNvGrpSpPr/>
          <p:nvPr/>
        </p:nvGrpSpPr>
        <p:grpSpPr>
          <a:xfrm>
            <a:off x="3270371" y="4087131"/>
            <a:ext cx="3987336" cy="400110"/>
            <a:chOff x="2627783" y="4259917"/>
            <a:chExt cx="3987336" cy="400110"/>
          </a:xfrm>
        </p:grpSpPr>
        <p:cxnSp>
          <p:nvCxnSpPr>
            <p:cNvPr id="19" name="직선 화살표 연결선 29"/>
            <p:cNvCxnSpPr>
              <a:endCxn id="25" idx="1"/>
            </p:cNvCxnSpPr>
            <p:nvPr/>
          </p:nvCxnSpPr>
          <p:spPr>
            <a:xfrm>
              <a:off x="2627783" y="4459972"/>
              <a:ext cx="1683080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grpSp>
          <p:nvGrpSpPr>
            <p:cNvPr id="20" name="그룹 76"/>
            <p:cNvGrpSpPr/>
            <p:nvPr/>
          </p:nvGrpSpPr>
          <p:grpSpPr>
            <a:xfrm>
              <a:off x="4310863" y="4259917"/>
              <a:ext cx="2304256" cy="400110"/>
              <a:chOff x="1693944" y="4331925"/>
              <a:chExt cx="2304256" cy="400110"/>
            </a:xfrm>
          </p:grpSpPr>
          <p:sp>
            <p:nvSpPr>
              <p:cNvPr id="21" name="직사각형 43"/>
              <p:cNvSpPr/>
              <p:nvPr/>
            </p:nvSpPr>
            <p:spPr>
              <a:xfrm rot="5400000">
                <a:off x="1817692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2" name="직사각형 50"/>
              <p:cNvSpPr/>
              <p:nvPr/>
            </p:nvSpPr>
            <p:spPr>
              <a:xfrm rot="5400000">
                <a:off x="2123923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3" name="직사각형 56"/>
              <p:cNvSpPr/>
              <p:nvPr/>
            </p:nvSpPr>
            <p:spPr>
              <a:xfrm rot="5400000">
                <a:off x="3454087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4" name="직사각형 27"/>
              <p:cNvSpPr/>
              <p:nvPr/>
            </p:nvSpPr>
            <p:spPr>
              <a:xfrm>
                <a:off x="2590003" y="4331925"/>
                <a:ext cx="720080" cy="400110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2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&amp;w</a:t>
                </a:r>
                <a:endParaRPr lang="ko-KR" altLang="en-US" sz="24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5" name="직사각형 26"/>
              <p:cNvSpPr/>
              <p:nvPr/>
            </p:nvSpPr>
            <p:spPr>
              <a:xfrm>
                <a:off x="1693944" y="4331925"/>
                <a:ext cx="2304256" cy="40011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</p:grpSp>
      </p:grpSp>
      <p:cxnSp>
        <p:nvCxnSpPr>
          <p:cNvPr id="26" name="구부러진 연결선 57"/>
          <p:cNvCxnSpPr>
            <a:stCxn id="23" idx="1"/>
            <a:endCxn id="11" idx="3"/>
          </p:cNvCxnSpPr>
          <p:nvPr/>
        </p:nvCxnSpPr>
        <p:spPr>
          <a:xfrm rot="16200000" flipV="1">
            <a:off x="4956289" y="2129772"/>
            <a:ext cx="271443" cy="3643277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grpSp>
        <p:nvGrpSpPr>
          <p:cNvPr id="27" name="그룹 93"/>
          <p:cNvGrpSpPr/>
          <p:nvPr/>
        </p:nvGrpSpPr>
        <p:grpSpPr>
          <a:xfrm>
            <a:off x="3918444" y="3101467"/>
            <a:ext cx="6382071" cy="2820517"/>
            <a:chOff x="3275856" y="3175530"/>
            <a:chExt cx="6382071" cy="2820517"/>
          </a:xfrm>
        </p:grpSpPr>
        <p:sp>
          <p:nvSpPr>
            <p:cNvPr id="28" name="타원 88"/>
            <p:cNvSpPr/>
            <p:nvPr/>
          </p:nvSpPr>
          <p:spPr>
            <a:xfrm>
              <a:off x="3275856" y="3618309"/>
              <a:ext cx="508484" cy="237773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5287" y="3175530"/>
              <a:ext cx="604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ko-KR" sz="2400" b="1" kern="0" dirty="0">
                  <a:solidFill>
                    <a:srgbClr val="0000FF"/>
                  </a:solidFill>
                </a:rPr>
                <a:t>1. Frequent random memory accesses</a:t>
              </a:r>
              <a:endParaRPr lang="ko-KR" altLang="en-US" sz="2400" b="1" kern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0" name="그룹 94"/>
          <p:cNvGrpSpPr/>
          <p:nvPr/>
        </p:nvGrpSpPr>
        <p:grpSpPr>
          <a:xfrm>
            <a:off x="5210736" y="5046549"/>
            <a:ext cx="5091508" cy="1220380"/>
            <a:chOff x="4568148" y="5107165"/>
            <a:chExt cx="5091508" cy="1220380"/>
          </a:xfrm>
        </p:grpSpPr>
        <p:sp>
          <p:nvSpPr>
            <p:cNvPr id="31" name="타원 91"/>
            <p:cNvSpPr/>
            <p:nvPr/>
          </p:nvSpPr>
          <p:spPr>
            <a:xfrm>
              <a:off x="4601391" y="5107165"/>
              <a:ext cx="2378834" cy="57328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68148" y="5865880"/>
              <a:ext cx="50915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ko-KR" sz="2400" b="1" kern="0" dirty="0">
                  <a:solidFill>
                    <a:srgbClr val="0000FF"/>
                  </a:solidFill>
                </a:rPr>
                <a:t>2. Little amount of computation</a:t>
              </a:r>
              <a:endParaRPr lang="ko-KR" altLang="en-US" sz="2400" b="1" kern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3" name="그룹 12"/>
          <p:cNvGrpSpPr/>
          <p:nvPr/>
        </p:nvGrpSpPr>
        <p:grpSpPr>
          <a:xfrm>
            <a:off x="1245040" y="4537387"/>
            <a:ext cx="1593283" cy="1314561"/>
            <a:chOff x="314421" y="4694850"/>
            <a:chExt cx="1593283" cy="1314561"/>
          </a:xfrm>
        </p:grpSpPr>
        <p:grpSp>
          <p:nvGrpSpPr>
            <p:cNvPr id="34" name="그룹 5"/>
            <p:cNvGrpSpPr/>
            <p:nvPr/>
          </p:nvGrpSpPr>
          <p:grpSpPr>
            <a:xfrm>
              <a:off x="314421" y="4694850"/>
              <a:ext cx="1224137" cy="1314561"/>
              <a:chOff x="395536" y="3645024"/>
              <a:chExt cx="1326123" cy="1314561"/>
            </a:xfrm>
          </p:grpSpPr>
          <p:sp>
            <p:nvSpPr>
              <p:cNvPr id="38" name="직사각형 2"/>
              <p:cNvSpPr/>
              <p:nvPr/>
            </p:nvSpPr>
            <p:spPr>
              <a:xfrm>
                <a:off x="395536" y="3645024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 dirty="0" err="1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w.rank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39" name="직사각형 33"/>
              <p:cNvSpPr/>
              <p:nvPr/>
            </p:nvSpPr>
            <p:spPr>
              <a:xfrm>
                <a:off x="395536" y="3973151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w.next_rank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0" name="직사각형 34"/>
              <p:cNvSpPr/>
              <p:nvPr/>
            </p:nvSpPr>
            <p:spPr>
              <a:xfrm>
                <a:off x="395536" y="4299407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 dirty="0" err="1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w.edges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1" name="직사각형 35"/>
              <p:cNvSpPr/>
              <p:nvPr/>
            </p:nvSpPr>
            <p:spPr>
              <a:xfrm>
                <a:off x="395536" y="4631457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…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</p:grpSp>
        <p:grpSp>
          <p:nvGrpSpPr>
            <p:cNvPr id="35" name="그룹 11"/>
            <p:cNvGrpSpPr/>
            <p:nvPr/>
          </p:nvGrpSpPr>
          <p:grpSpPr>
            <a:xfrm>
              <a:off x="1538558" y="4694850"/>
              <a:ext cx="369146" cy="1314561"/>
              <a:chOff x="1538558" y="4694850"/>
              <a:chExt cx="369146" cy="1314561"/>
            </a:xfrm>
          </p:grpSpPr>
          <p:cxnSp>
            <p:nvCxnSpPr>
              <p:cNvPr id="36" name="직선 연결선 8"/>
              <p:cNvCxnSpPr/>
              <p:nvPr/>
            </p:nvCxnSpPr>
            <p:spPr>
              <a:xfrm flipH="1" flipV="1">
                <a:off x="1538558" y="4694850"/>
                <a:ext cx="369146" cy="698426"/>
              </a:xfrm>
              <a:prstGeom prst="line">
                <a:avLst/>
              </a:prstGeom>
              <a:noFill/>
              <a:ln w="9525" cap="flat" cmpd="sng" algn="ctr">
                <a:solidFill>
                  <a:srgbClr val="60BD68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  <p:cxnSp>
            <p:nvCxnSpPr>
              <p:cNvPr id="37" name="직선 연결선 10"/>
              <p:cNvCxnSpPr/>
              <p:nvPr/>
            </p:nvCxnSpPr>
            <p:spPr>
              <a:xfrm flipV="1">
                <a:off x="1538558" y="5793386"/>
                <a:ext cx="369146" cy="216025"/>
              </a:xfrm>
              <a:prstGeom prst="line">
                <a:avLst/>
              </a:prstGeom>
              <a:noFill/>
              <a:ln w="9525" cap="flat" cmpd="sng" algn="ctr">
                <a:solidFill>
                  <a:srgbClr val="60BD68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805246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65130" y="152400"/>
            <a:ext cx="8610600" cy="1066800"/>
          </a:xfrm>
        </p:spPr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System for Graph Processing</a:t>
            </a:r>
          </a:p>
        </p:txBody>
      </p:sp>
      <p:pic>
        <p:nvPicPr>
          <p:cNvPr id="4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50" y="1340768"/>
            <a:ext cx="3383774" cy="24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그룹 137"/>
          <p:cNvGrpSpPr/>
          <p:nvPr/>
        </p:nvGrpSpPr>
        <p:grpSpPr>
          <a:xfrm>
            <a:off x="4297078" y="2386982"/>
            <a:ext cx="2890319" cy="3322913"/>
            <a:chOff x="2540320" y="2698376"/>
            <a:chExt cx="2890319" cy="3322913"/>
          </a:xfrm>
        </p:grpSpPr>
        <p:cxnSp>
          <p:nvCxnSpPr>
            <p:cNvPr id="6" name="직선 연결선 64"/>
            <p:cNvCxnSpPr/>
            <p:nvPr/>
          </p:nvCxnSpPr>
          <p:spPr>
            <a:xfrm>
              <a:off x="2540320" y="3008078"/>
              <a:ext cx="101813" cy="99059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7" name="직선 연결선 67"/>
            <p:cNvCxnSpPr/>
            <p:nvPr/>
          </p:nvCxnSpPr>
          <p:spPr>
            <a:xfrm flipH="1">
              <a:off x="5107196" y="2698376"/>
              <a:ext cx="323443" cy="13002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grpSp>
          <p:nvGrpSpPr>
            <p:cNvPr id="8" name="그룹 85"/>
            <p:cNvGrpSpPr/>
            <p:nvPr/>
          </p:nvGrpSpPr>
          <p:grpSpPr>
            <a:xfrm>
              <a:off x="2542515" y="3916837"/>
              <a:ext cx="2664295" cy="2104452"/>
              <a:chOff x="3275856" y="3916837"/>
              <a:chExt cx="2664295" cy="2104452"/>
            </a:xfrm>
          </p:grpSpPr>
          <p:sp>
            <p:nvSpPr>
              <p:cNvPr id="9" name="직사각형 4"/>
              <p:cNvSpPr/>
              <p:nvPr/>
            </p:nvSpPr>
            <p:spPr>
              <a:xfrm>
                <a:off x="3375473" y="3998674"/>
                <a:ext cx="2465060" cy="202261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grpSp>
            <p:nvGrpSpPr>
              <p:cNvPr id="10" name="그룹 84"/>
              <p:cNvGrpSpPr/>
              <p:nvPr/>
            </p:nvGrpSpPr>
            <p:grpSpPr>
              <a:xfrm>
                <a:off x="3501888" y="3916837"/>
                <a:ext cx="2212233" cy="2010654"/>
                <a:chOff x="3501887" y="3916837"/>
                <a:chExt cx="2212233" cy="2010654"/>
              </a:xfrm>
            </p:grpSpPr>
            <p:grpSp>
              <p:nvGrpSpPr>
                <p:cNvPr id="13" name="그룹 49"/>
                <p:cNvGrpSpPr/>
                <p:nvPr/>
              </p:nvGrpSpPr>
              <p:grpSpPr>
                <a:xfrm flipV="1">
                  <a:off x="36278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56" name="직선 화살표 연결선 50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57" name="직선 화살표 연결선 51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14" name="그룹 52"/>
                <p:cNvGrpSpPr/>
                <p:nvPr/>
              </p:nvGrpSpPr>
              <p:grpSpPr>
                <a:xfrm flipV="1">
                  <a:off x="4070289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54" name="직선 화살표 연결선 5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55" name="직선 화살표 연결선 54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15" name="그룹 55"/>
                <p:cNvGrpSpPr/>
                <p:nvPr/>
              </p:nvGrpSpPr>
              <p:grpSpPr>
                <a:xfrm flipV="1">
                  <a:off x="4512736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52" name="직선 화살표 연결선 56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53" name="직선 화살표 연결선 57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16" name="그룹 58"/>
                <p:cNvGrpSpPr/>
                <p:nvPr/>
              </p:nvGrpSpPr>
              <p:grpSpPr>
                <a:xfrm flipV="1">
                  <a:off x="55240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50" name="직선 화살표 연결선 59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51" name="직선 화살표 연결선 60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17" name="그룹 39"/>
                <p:cNvGrpSpPr/>
                <p:nvPr/>
              </p:nvGrpSpPr>
              <p:grpSpPr>
                <a:xfrm>
                  <a:off x="36278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48" name="직선 화살표 연결선 3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49" name="직선 화살표 연결선 3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18" name="그룹 40"/>
                <p:cNvGrpSpPr/>
                <p:nvPr/>
              </p:nvGrpSpPr>
              <p:grpSpPr>
                <a:xfrm>
                  <a:off x="4070289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46" name="직선 화살표 연결선 41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47" name="직선 화살표 연결선 42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19" name="그룹 43"/>
                <p:cNvGrpSpPr/>
                <p:nvPr/>
              </p:nvGrpSpPr>
              <p:grpSpPr>
                <a:xfrm>
                  <a:off x="4512736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44" name="직선 화살표 연결선 44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45" name="직선 화살표 연결선 4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0" name="그룹 46"/>
                <p:cNvGrpSpPr/>
                <p:nvPr/>
              </p:nvGrpSpPr>
              <p:grpSpPr>
                <a:xfrm>
                  <a:off x="55240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42" name="직선 화살표 연결선 47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43" name="직선 화살표 연결선 48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sp>
              <p:nvSpPr>
                <p:cNvPr id="21" name="직사각형 6"/>
                <p:cNvSpPr/>
                <p:nvPr/>
              </p:nvSpPr>
              <p:spPr>
                <a:xfrm>
                  <a:off x="35018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2" name="직사각형 7"/>
                <p:cNvSpPr/>
                <p:nvPr/>
              </p:nvSpPr>
              <p:spPr>
                <a:xfrm>
                  <a:off x="3944334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3" name="직사각형 8"/>
                <p:cNvSpPr/>
                <p:nvPr/>
              </p:nvSpPr>
              <p:spPr>
                <a:xfrm>
                  <a:off x="4386781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4" name="직사각형 11"/>
                <p:cNvSpPr/>
                <p:nvPr/>
              </p:nvSpPr>
              <p:spPr>
                <a:xfrm>
                  <a:off x="3501887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5" name="직사각형 12"/>
                <p:cNvSpPr/>
                <p:nvPr/>
              </p:nvSpPr>
              <p:spPr>
                <a:xfrm>
                  <a:off x="3944334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6" name="직사각형 13"/>
                <p:cNvSpPr/>
                <p:nvPr/>
              </p:nvSpPr>
              <p:spPr>
                <a:xfrm>
                  <a:off x="4386781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" name="직사각형 15"/>
                <p:cNvSpPr/>
                <p:nvPr/>
              </p:nvSpPr>
              <p:spPr>
                <a:xfrm>
                  <a:off x="35018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" name="직사각형 16"/>
                <p:cNvSpPr/>
                <p:nvPr/>
              </p:nvSpPr>
              <p:spPr>
                <a:xfrm>
                  <a:off x="3944334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" name="직사각형 17"/>
                <p:cNvSpPr/>
                <p:nvPr/>
              </p:nvSpPr>
              <p:spPr>
                <a:xfrm>
                  <a:off x="4386781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0" name="직사각형 19"/>
                <p:cNvSpPr/>
                <p:nvPr/>
              </p:nvSpPr>
              <p:spPr>
                <a:xfrm>
                  <a:off x="35018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1" name="직사각형 20"/>
                <p:cNvSpPr/>
                <p:nvPr/>
              </p:nvSpPr>
              <p:spPr>
                <a:xfrm>
                  <a:off x="3944334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2" name="직사각형 21"/>
                <p:cNvSpPr/>
                <p:nvPr/>
              </p:nvSpPr>
              <p:spPr>
                <a:xfrm>
                  <a:off x="4386781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3" name="직사각형 5"/>
                <p:cNvSpPr/>
                <p:nvPr/>
              </p:nvSpPr>
              <p:spPr>
                <a:xfrm>
                  <a:off x="3501887" y="4851965"/>
                  <a:ext cx="2212233" cy="316034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Crossbar Network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4" name="직사각형 9"/>
                <p:cNvSpPr/>
                <p:nvPr/>
              </p:nvSpPr>
              <p:spPr>
                <a:xfrm>
                  <a:off x="53980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5" name="직사각형 14"/>
                <p:cNvSpPr/>
                <p:nvPr/>
              </p:nvSpPr>
              <p:spPr>
                <a:xfrm>
                  <a:off x="5398087" y="44806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6" name="직사각형 18"/>
                <p:cNvSpPr/>
                <p:nvPr/>
              </p:nvSpPr>
              <p:spPr>
                <a:xfrm>
                  <a:off x="53980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7" name="직사각형 22"/>
                <p:cNvSpPr/>
                <p:nvPr/>
              </p:nvSpPr>
              <p:spPr>
                <a:xfrm>
                  <a:off x="53980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860355" y="3916837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4860355" y="4297315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860355" y="5096119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860355" y="5465826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11" name="직선 화살표 연결선 78"/>
              <p:cNvCxnSpPr/>
              <p:nvPr/>
            </p:nvCxnSpPr>
            <p:spPr>
              <a:xfrm flipH="1">
                <a:off x="3275856" y="5013177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2" name="직선 화살표 연결선 83"/>
              <p:cNvCxnSpPr/>
              <p:nvPr/>
            </p:nvCxnSpPr>
            <p:spPr>
              <a:xfrm flipH="1">
                <a:off x="5714120" y="5015083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</p:grpSp>
      </p:grpSp>
      <p:grpSp>
        <p:nvGrpSpPr>
          <p:cNvPr id="58" name="그룹 138"/>
          <p:cNvGrpSpPr/>
          <p:nvPr/>
        </p:nvGrpSpPr>
        <p:grpSpPr>
          <a:xfrm>
            <a:off x="6733747" y="3068960"/>
            <a:ext cx="3568497" cy="2986186"/>
            <a:chOff x="5277803" y="2315022"/>
            <a:chExt cx="3568497" cy="2986186"/>
          </a:xfrm>
        </p:grpSpPr>
        <p:grpSp>
          <p:nvGrpSpPr>
            <p:cNvPr id="59" name="그룹 131"/>
            <p:cNvGrpSpPr/>
            <p:nvPr/>
          </p:nvGrpSpPr>
          <p:grpSpPr>
            <a:xfrm>
              <a:off x="5860114" y="2315022"/>
              <a:ext cx="2986186" cy="2986186"/>
              <a:chOff x="5700614" y="2176524"/>
              <a:chExt cx="2986186" cy="2986186"/>
            </a:xfrm>
          </p:grpSpPr>
          <p:sp>
            <p:nvSpPr>
              <p:cNvPr id="62" name="직사각형 86"/>
              <p:cNvSpPr/>
              <p:nvPr/>
            </p:nvSpPr>
            <p:spPr>
              <a:xfrm>
                <a:off x="5700614" y="2176524"/>
                <a:ext cx="2986186" cy="298618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5DA5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63" name="직사각형 87"/>
              <p:cNvSpPr/>
              <p:nvPr/>
            </p:nvSpPr>
            <p:spPr>
              <a:xfrm>
                <a:off x="8110736" y="2346491"/>
                <a:ext cx="432048" cy="2075090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vert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DRAM Controller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64" name="직사각형 88"/>
              <p:cNvSpPr/>
              <p:nvPr/>
            </p:nvSpPr>
            <p:spPr>
              <a:xfrm>
                <a:off x="8110736" y="4589673"/>
                <a:ext cx="432048" cy="404944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horz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NI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cxnSp>
            <p:nvCxnSpPr>
              <p:cNvPr id="65" name="직선 화살표 연결선 97"/>
              <p:cNvCxnSpPr>
                <a:stCxn id="64" idx="0"/>
                <a:endCxn id="63" idx="2"/>
              </p:cNvCxnSpPr>
              <p:nvPr/>
            </p:nvCxnSpPr>
            <p:spPr>
              <a:xfrm flipV="1">
                <a:off x="8326760" y="4421581"/>
                <a:ext cx="0" cy="1680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cxnSp>
          <p:nvCxnSpPr>
            <p:cNvPr id="60" name="직선 연결선 127"/>
            <p:cNvCxnSpPr/>
            <p:nvPr/>
          </p:nvCxnSpPr>
          <p:spPr>
            <a:xfrm flipV="1">
              <a:off x="5280614" y="2315022"/>
              <a:ext cx="583876" cy="1104125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61" name="직선 연결선 128"/>
            <p:cNvCxnSpPr/>
            <p:nvPr/>
          </p:nvCxnSpPr>
          <p:spPr>
            <a:xfrm>
              <a:off x="5277803" y="3668121"/>
              <a:ext cx="580861" cy="1633087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grpSp>
        <p:nvGrpSpPr>
          <p:cNvPr id="66" name="그룹 132"/>
          <p:cNvGrpSpPr/>
          <p:nvPr/>
        </p:nvGrpSpPr>
        <p:grpSpPr>
          <a:xfrm>
            <a:off x="7464450" y="3238927"/>
            <a:ext cx="3313291" cy="2648562"/>
            <a:chOff x="5849006" y="2346491"/>
            <a:chExt cx="3313291" cy="2648562"/>
          </a:xfrm>
        </p:grpSpPr>
        <p:sp>
          <p:nvSpPr>
            <p:cNvPr id="67" name="직사각형 89"/>
            <p:cNvSpPr/>
            <p:nvPr/>
          </p:nvSpPr>
          <p:spPr>
            <a:xfrm>
              <a:off x="5849006" y="2346491"/>
              <a:ext cx="2079267" cy="774399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In-Order Core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68" name="직사각형 90"/>
            <p:cNvSpPr/>
            <p:nvPr/>
          </p:nvSpPr>
          <p:spPr>
            <a:xfrm>
              <a:off x="5849006" y="4589673"/>
              <a:ext cx="2079267" cy="40538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Message Queue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69" name="직사각형 91"/>
            <p:cNvSpPr/>
            <p:nvPr/>
          </p:nvSpPr>
          <p:spPr>
            <a:xfrm>
              <a:off x="6882913" y="3280649"/>
              <a:ext cx="1045360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PF Buffer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70" name="직사각형 92"/>
            <p:cNvSpPr/>
            <p:nvPr/>
          </p:nvSpPr>
          <p:spPr>
            <a:xfrm>
              <a:off x="6882913" y="4047202"/>
              <a:ext cx="1045360" cy="374697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MTP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71" name="직사각형 93"/>
            <p:cNvSpPr/>
            <p:nvPr/>
          </p:nvSpPr>
          <p:spPr>
            <a:xfrm>
              <a:off x="6240328" y="3280650"/>
              <a:ext cx="460122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LP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72" name="직선 화살표 연결선 95"/>
            <p:cNvCxnSpPr/>
            <p:nvPr/>
          </p:nvCxnSpPr>
          <p:spPr>
            <a:xfrm>
              <a:off x="6028727" y="3120890"/>
              <a:ext cx="0" cy="146878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3" name="직선 화살표 연결선 98"/>
            <p:cNvCxnSpPr>
              <a:stCxn id="64" idx="1"/>
              <a:endCxn id="68" idx="3"/>
            </p:cNvCxnSpPr>
            <p:nvPr/>
          </p:nvCxnSpPr>
          <p:spPr>
            <a:xfrm flipH="1">
              <a:off x="7928273" y="4792145"/>
              <a:ext cx="1234024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4" name="직선 화살표 연결선 106"/>
            <p:cNvCxnSpPr/>
            <p:nvPr/>
          </p:nvCxnSpPr>
          <p:spPr>
            <a:xfrm flipV="1">
              <a:off x="7405593" y="4420547"/>
              <a:ext cx="0" cy="169126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75" name="직선 화살표 연결선 109"/>
            <p:cNvCxnSpPr>
              <a:stCxn id="70" idx="0"/>
              <a:endCxn id="69" idx="2"/>
            </p:cNvCxnSpPr>
            <p:nvPr/>
          </p:nvCxnSpPr>
          <p:spPr>
            <a:xfrm flipV="1">
              <a:off x="7405593" y="3890851"/>
              <a:ext cx="0" cy="15635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76" name="직선 화살표 연결선 113"/>
            <p:cNvCxnSpPr/>
            <p:nvPr/>
          </p:nvCxnSpPr>
          <p:spPr>
            <a:xfrm flipV="1">
              <a:off x="7405593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77" name="직선 화살표 연결선 115"/>
            <p:cNvCxnSpPr/>
            <p:nvPr/>
          </p:nvCxnSpPr>
          <p:spPr>
            <a:xfrm>
              <a:off x="6470389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78" name="직선 화살표 연결선 116"/>
            <p:cNvCxnSpPr>
              <a:stCxn id="71" idx="3"/>
              <a:endCxn id="69" idx="1"/>
            </p:cNvCxnSpPr>
            <p:nvPr/>
          </p:nvCxnSpPr>
          <p:spPr>
            <a:xfrm flipV="1">
              <a:off x="6700450" y="3585750"/>
              <a:ext cx="18246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79" name="직선 화살표 연결선 123"/>
            <p:cNvCxnSpPr/>
            <p:nvPr/>
          </p:nvCxnSpPr>
          <p:spPr>
            <a:xfrm flipH="1">
              <a:off x="7928273" y="3594266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80" name="직선 화살표 연결선 124"/>
            <p:cNvCxnSpPr/>
            <p:nvPr/>
          </p:nvCxnSpPr>
          <p:spPr>
            <a:xfrm flipH="1">
              <a:off x="7928273" y="2733472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81" name="그룹 583"/>
          <p:cNvGrpSpPr/>
          <p:nvPr/>
        </p:nvGrpSpPr>
        <p:grpSpPr>
          <a:xfrm>
            <a:off x="1655347" y="3704795"/>
            <a:ext cx="2747113" cy="2348991"/>
            <a:chOff x="211357" y="3318585"/>
            <a:chExt cx="2747113" cy="2348991"/>
          </a:xfrm>
        </p:grpSpPr>
        <p:grpSp>
          <p:nvGrpSpPr>
            <p:cNvPr id="82" name="그룹 576"/>
            <p:cNvGrpSpPr/>
            <p:nvPr/>
          </p:nvGrpSpPr>
          <p:grpSpPr>
            <a:xfrm>
              <a:off x="211357" y="3468326"/>
              <a:ext cx="2199540" cy="2199250"/>
              <a:chOff x="288170" y="3573016"/>
              <a:chExt cx="2199540" cy="2199250"/>
            </a:xfrm>
          </p:grpSpPr>
          <p:grpSp>
            <p:nvGrpSpPr>
              <p:cNvPr id="85" name="그룹 337"/>
              <p:cNvGrpSpPr/>
              <p:nvPr/>
            </p:nvGrpSpPr>
            <p:grpSpPr>
              <a:xfrm>
                <a:off x="288170" y="3573016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208" name="그룹 315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230" name="직사각형 14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31" name="직사각형 14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32" name="직사각형 14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33" name="직사각형 15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34" name="직사각형 15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35" name="직사각형 15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209" name="그룹 316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224" name="직사각형 31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5" name="직사각형 31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6" name="직사각형 31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7" name="직사각형 32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8" name="직사각형 32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9" name="직사각형 32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210" name="그룹 323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218" name="직사각형 324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19" name="직사각형 325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0" name="직사각형 326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1" name="직사각형 327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2" name="직사각형 328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23" name="직사각형 329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211" name="그룹 33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212" name="직사각형 33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13" name="직사각형 33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14" name="직사각형 33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15" name="직사각형 33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16" name="직사각형 33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17" name="직사각형 33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86" name="그룹 338"/>
              <p:cNvGrpSpPr/>
              <p:nvPr/>
            </p:nvGrpSpPr>
            <p:grpSpPr>
              <a:xfrm>
                <a:off x="288170" y="4153087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180" name="그룹 339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202" name="직사각형 36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03" name="직사각형 36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04" name="직사각형 36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05" name="직사각형 36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06" name="직사각형 36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07" name="직사각형 36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81" name="그룹 340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96" name="직사각형 35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7" name="직사각형 356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8" name="직사각형 357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9" name="직사각형 358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00" name="직사각형 359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201" name="직사각형 360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82" name="그룹 341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90" name="직사각형 34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1" name="직사각형 35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2" name="직사각형 35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3" name="직사각형 35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4" name="직사각형 35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95" name="직사각형 35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83" name="그룹 342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84" name="직사각형 34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85" name="직사각형 34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86" name="직사각형 34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87" name="직사각형 34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88" name="직사각형 34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89" name="직사각형 34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87" name="그룹 396"/>
              <p:cNvGrpSpPr/>
              <p:nvPr/>
            </p:nvGrpSpPr>
            <p:grpSpPr>
              <a:xfrm>
                <a:off x="288170" y="4733912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152" name="그룹 397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74" name="직사각형 41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5" name="직사각형 42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6" name="직사각형 42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7" name="직사각형 42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8" name="직사각형 42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9" name="직사각형 42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53" name="그룹 398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68" name="직사각형 41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9" name="직사각형 41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0" name="직사각형 41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1" name="직사각형 41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2" name="직사각형 41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73" name="직사각형 41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54" name="그룹 399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62" name="직사각형 40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3" name="직사각형 40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4" name="직사각형 40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5" name="직사각형 41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6" name="직사각형 41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7" name="직사각형 41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55" name="그룹 40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56" name="직사각형 40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57" name="직사각형 40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58" name="직사각형 40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59" name="직사각형 40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0" name="직사각형 40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61" name="직사각형 40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88" name="그룹 425"/>
              <p:cNvGrpSpPr/>
              <p:nvPr/>
            </p:nvGrpSpPr>
            <p:grpSpPr>
              <a:xfrm>
                <a:off x="288170" y="5315933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124" name="그룹 426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46" name="직사각형 448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7" name="직사각형 449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8" name="직사각형 450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9" name="직사각형 451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50" name="직사각형 452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51" name="직사각형 453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25" name="그룹 427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40" name="직사각형 442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1" name="직사각형 443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2" name="직사각형 444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3" name="직사각형 445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4" name="직사각형 446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45" name="직사각형 447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26" name="그룹 428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34" name="직사각형 436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5" name="직사각형 43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6" name="직사각형 43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7" name="직사각형 439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8" name="직사각형 440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9" name="직사각형 441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127" name="그룹 429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128" name="직사각형 430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29" name="직사각형 431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0" name="직사각형 432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1" name="직사각형 433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2" name="직사각형 434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133" name="직사각형 435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cxnSp>
            <p:nvCxnSpPr>
              <p:cNvPr id="89" name="직선 화살표 연결선 455"/>
              <p:cNvCxnSpPr>
                <a:stCxn id="230" idx="3"/>
                <a:endCxn id="224" idx="1"/>
              </p:cNvCxnSpPr>
              <p:nvPr/>
            </p:nvCxnSpPr>
            <p:spPr>
              <a:xfrm>
                <a:off x="74537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0" name="직선 화살표 연결선 456"/>
              <p:cNvCxnSpPr>
                <a:stCxn id="224" idx="3"/>
                <a:endCxn id="218" idx="1"/>
              </p:cNvCxnSpPr>
              <p:nvPr/>
            </p:nvCxnSpPr>
            <p:spPr>
              <a:xfrm>
                <a:off x="132615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1" name="직선 화살표 연결선 459"/>
              <p:cNvCxnSpPr>
                <a:stCxn id="218" idx="3"/>
                <a:endCxn id="212" idx="1"/>
              </p:cNvCxnSpPr>
              <p:nvPr/>
            </p:nvCxnSpPr>
            <p:spPr>
              <a:xfrm>
                <a:off x="190693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2" name="직선 화살표 연결선 462"/>
              <p:cNvCxnSpPr>
                <a:stCxn id="190" idx="3"/>
                <a:endCxn id="184" idx="1"/>
              </p:cNvCxnSpPr>
              <p:nvPr/>
            </p:nvCxnSpPr>
            <p:spPr>
              <a:xfrm>
                <a:off x="190693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3" name="직선 화살표 연결선 465"/>
              <p:cNvCxnSpPr>
                <a:stCxn id="162" idx="3"/>
                <a:endCxn id="156" idx="1"/>
              </p:cNvCxnSpPr>
              <p:nvPr/>
            </p:nvCxnSpPr>
            <p:spPr>
              <a:xfrm>
                <a:off x="190693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4" name="직선 화살표 연결선 468"/>
              <p:cNvCxnSpPr>
                <a:stCxn id="134" idx="3"/>
                <a:endCxn id="128" idx="1"/>
              </p:cNvCxnSpPr>
              <p:nvPr/>
            </p:nvCxnSpPr>
            <p:spPr>
              <a:xfrm>
                <a:off x="190693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5" name="직선 화살표 연결선 471"/>
              <p:cNvCxnSpPr>
                <a:stCxn id="140" idx="3"/>
                <a:endCxn id="134" idx="1"/>
              </p:cNvCxnSpPr>
              <p:nvPr/>
            </p:nvCxnSpPr>
            <p:spPr>
              <a:xfrm>
                <a:off x="132615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6" name="직선 화살표 연결선 474"/>
              <p:cNvCxnSpPr>
                <a:stCxn id="146" idx="3"/>
                <a:endCxn id="140" idx="1"/>
              </p:cNvCxnSpPr>
              <p:nvPr/>
            </p:nvCxnSpPr>
            <p:spPr>
              <a:xfrm>
                <a:off x="74537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7" name="직선 화살표 연결선 477"/>
              <p:cNvCxnSpPr>
                <a:stCxn id="174" idx="3"/>
                <a:endCxn id="168" idx="1"/>
              </p:cNvCxnSpPr>
              <p:nvPr/>
            </p:nvCxnSpPr>
            <p:spPr>
              <a:xfrm>
                <a:off x="74537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8" name="직선 화살표 연결선 480"/>
              <p:cNvCxnSpPr>
                <a:stCxn id="202" idx="3"/>
                <a:endCxn id="196" idx="1"/>
              </p:cNvCxnSpPr>
              <p:nvPr/>
            </p:nvCxnSpPr>
            <p:spPr>
              <a:xfrm>
                <a:off x="74537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99" name="직선 화살표 연결선 483"/>
              <p:cNvCxnSpPr>
                <a:stCxn id="230" idx="2"/>
                <a:endCxn id="202" idx="0"/>
              </p:cNvCxnSpPr>
              <p:nvPr/>
            </p:nvCxnSpPr>
            <p:spPr>
              <a:xfrm>
                <a:off x="51677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0" name="직선 화살표 연결선 486"/>
              <p:cNvCxnSpPr>
                <a:stCxn id="196" idx="0"/>
                <a:endCxn id="224" idx="2"/>
              </p:cNvCxnSpPr>
              <p:nvPr/>
            </p:nvCxnSpPr>
            <p:spPr>
              <a:xfrm flipV="1">
                <a:off x="109755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1" name="직선 화살표 연결선 489"/>
              <p:cNvCxnSpPr>
                <a:stCxn id="202" idx="2"/>
                <a:endCxn id="174" idx="0"/>
              </p:cNvCxnSpPr>
              <p:nvPr/>
            </p:nvCxnSpPr>
            <p:spPr>
              <a:xfrm>
                <a:off x="51677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2" name="직선 화살표 연결선 492"/>
              <p:cNvCxnSpPr>
                <a:stCxn id="174" idx="2"/>
                <a:endCxn id="146" idx="0"/>
              </p:cNvCxnSpPr>
              <p:nvPr/>
            </p:nvCxnSpPr>
            <p:spPr>
              <a:xfrm>
                <a:off x="51677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3" name="직선 화살표 연결선 495"/>
              <p:cNvCxnSpPr>
                <a:stCxn id="168" idx="2"/>
                <a:endCxn id="140" idx="0"/>
              </p:cNvCxnSpPr>
              <p:nvPr/>
            </p:nvCxnSpPr>
            <p:spPr>
              <a:xfrm>
                <a:off x="109755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4" name="직선 화살표 연결선 498"/>
              <p:cNvCxnSpPr>
                <a:stCxn id="184" idx="2"/>
                <a:endCxn id="156" idx="0"/>
              </p:cNvCxnSpPr>
              <p:nvPr/>
            </p:nvCxnSpPr>
            <p:spPr>
              <a:xfrm>
                <a:off x="225911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5" name="직선 화살표 연결선 501"/>
              <p:cNvCxnSpPr>
                <a:stCxn id="212" idx="2"/>
                <a:endCxn id="184" idx="0"/>
              </p:cNvCxnSpPr>
              <p:nvPr/>
            </p:nvCxnSpPr>
            <p:spPr>
              <a:xfrm>
                <a:off x="225911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6" name="직선 화살표 연결선 504"/>
              <p:cNvCxnSpPr>
                <a:stCxn id="218" idx="2"/>
                <a:endCxn id="190" idx="0"/>
              </p:cNvCxnSpPr>
              <p:nvPr/>
            </p:nvCxnSpPr>
            <p:spPr>
              <a:xfrm>
                <a:off x="167833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7" name="직선 화살표 연결선 507"/>
              <p:cNvCxnSpPr>
                <a:stCxn id="156" idx="2"/>
                <a:endCxn id="128" idx="0"/>
              </p:cNvCxnSpPr>
              <p:nvPr/>
            </p:nvCxnSpPr>
            <p:spPr>
              <a:xfrm>
                <a:off x="225911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08" name="직선 화살표 연결선 510"/>
              <p:cNvCxnSpPr>
                <a:stCxn id="162" idx="2"/>
                <a:endCxn id="134" idx="0"/>
              </p:cNvCxnSpPr>
              <p:nvPr/>
            </p:nvCxnSpPr>
            <p:spPr>
              <a:xfrm>
                <a:off x="167833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grpSp>
            <p:nvGrpSpPr>
              <p:cNvPr id="109" name="그룹 563"/>
              <p:cNvGrpSpPr/>
              <p:nvPr/>
            </p:nvGrpSpPr>
            <p:grpSpPr>
              <a:xfrm>
                <a:off x="752932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122" name="직선 화살표 연결선 54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23" name="직선 화살표 연결선 54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110" name="그룹 564"/>
              <p:cNvGrpSpPr/>
              <p:nvPr/>
            </p:nvGrpSpPr>
            <p:grpSpPr>
              <a:xfrm>
                <a:off x="1914269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120" name="직선 화살표 연결선 565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21" name="직선 화살표 연결선 56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111" name="그룹 567"/>
              <p:cNvGrpSpPr/>
              <p:nvPr/>
            </p:nvGrpSpPr>
            <p:grpSpPr>
              <a:xfrm>
                <a:off x="752932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118" name="직선 화살표 연결선 568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19" name="직선 화살표 연결선 569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112" name="그룹 570"/>
              <p:cNvGrpSpPr/>
              <p:nvPr/>
            </p:nvGrpSpPr>
            <p:grpSpPr>
              <a:xfrm>
                <a:off x="1914269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116" name="직선 화살표 연결선 571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17" name="직선 화살표 연결선 572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113" name="그룹 573"/>
              <p:cNvGrpSpPr/>
              <p:nvPr/>
            </p:nvGrpSpPr>
            <p:grpSpPr>
              <a:xfrm>
                <a:off x="1331478" y="461738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114" name="직선 화살표 연결선 57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15" name="직선 화살표 연결선 575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</p:grpSp>
        <p:cxnSp>
          <p:nvCxnSpPr>
            <p:cNvPr id="83" name="직선 연결선 578"/>
            <p:cNvCxnSpPr/>
            <p:nvPr/>
          </p:nvCxnSpPr>
          <p:spPr>
            <a:xfrm flipV="1">
              <a:off x="2409894" y="3318585"/>
              <a:ext cx="548576" cy="1305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84" name="직선 연결선 581"/>
            <p:cNvCxnSpPr/>
            <p:nvPr/>
          </p:nvCxnSpPr>
          <p:spPr>
            <a:xfrm>
              <a:off x="2409894" y="5085555"/>
              <a:ext cx="539611" cy="25008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</p:grpSp>
      <p:grpSp>
        <p:nvGrpSpPr>
          <p:cNvPr id="236" name="그룹 607"/>
          <p:cNvGrpSpPr/>
          <p:nvPr/>
        </p:nvGrpSpPr>
        <p:grpSpPr>
          <a:xfrm>
            <a:off x="1290765" y="1710657"/>
            <a:ext cx="2926699" cy="2047890"/>
            <a:chOff x="-54730" y="2022051"/>
            <a:chExt cx="2926699" cy="2047890"/>
          </a:xfrm>
        </p:grpSpPr>
        <p:sp>
          <p:nvSpPr>
            <p:cNvPr id="237" name="직사각형 591"/>
            <p:cNvSpPr/>
            <p:nvPr/>
          </p:nvSpPr>
          <p:spPr>
            <a:xfrm>
              <a:off x="308849" y="2022051"/>
              <a:ext cx="2199540" cy="527375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Host Processor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238" name="위쪽/아래쪽 화살표 592"/>
            <p:cNvSpPr/>
            <p:nvPr/>
          </p:nvSpPr>
          <p:spPr>
            <a:xfrm>
              <a:off x="1232529" y="3442412"/>
              <a:ext cx="352180" cy="627529"/>
            </a:xfrm>
            <a:prstGeom prst="upDownArrow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-54730" y="2546359"/>
              <a:ext cx="2926699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Memory-Mapped</a:t>
              </a:r>
            </a:p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Accelerator Interface</a:t>
              </a:r>
            </a:p>
            <a:p>
              <a:pPr algn="ctr">
                <a:defRPr/>
              </a:pP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(</a:t>
              </a:r>
              <a:r>
                <a:rPr lang="en-US" altLang="ko-KR" sz="1400" kern="0" dirty="0" err="1">
                  <a:solidFill>
                    <a:sysClr val="windowText" lastClr="000000"/>
                  </a:solidFill>
                </a:rPr>
                <a:t>Noncacheable</a:t>
              </a: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, Physically Addressed)</a:t>
              </a:r>
              <a:endParaRPr lang="ko-KR" altLang="en-US" sz="1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40" name="그룹 696"/>
          <p:cNvGrpSpPr/>
          <p:nvPr/>
        </p:nvGrpSpPr>
        <p:grpSpPr>
          <a:xfrm>
            <a:off x="1594455" y="3794393"/>
            <a:ext cx="2309790" cy="2319536"/>
            <a:chOff x="257925" y="3794393"/>
            <a:chExt cx="2309790" cy="2319536"/>
          </a:xfrm>
        </p:grpSpPr>
        <p:sp>
          <p:nvSpPr>
            <p:cNvPr id="241" name="직사각형 622"/>
            <p:cNvSpPr/>
            <p:nvPr/>
          </p:nvSpPr>
          <p:spPr>
            <a:xfrm>
              <a:off x="257925" y="3794393"/>
              <a:ext cx="2309790" cy="2319536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" lastClr="FFFFFF"/>
                </a:solidFill>
                <a:latin typeface="Calibri"/>
                <a:ea typeface="나눔고딕"/>
              </a:endParaRPr>
            </a:p>
          </p:txBody>
        </p:sp>
        <p:sp>
          <p:nvSpPr>
            <p:cNvPr id="242" name="타원 623"/>
            <p:cNvSpPr/>
            <p:nvPr/>
          </p:nvSpPr>
          <p:spPr>
            <a:xfrm>
              <a:off x="1024088" y="4551843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243" name="타원 624"/>
            <p:cNvSpPr/>
            <p:nvPr/>
          </p:nvSpPr>
          <p:spPr>
            <a:xfrm>
              <a:off x="1708299" y="4468347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244" name="타원 625"/>
            <p:cNvSpPr/>
            <p:nvPr/>
          </p:nvSpPr>
          <p:spPr>
            <a:xfrm>
              <a:off x="1509490" y="4650960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245" name="타원 626"/>
            <p:cNvSpPr/>
            <p:nvPr/>
          </p:nvSpPr>
          <p:spPr>
            <a:xfrm>
              <a:off x="1609829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246" name="타원 627"/>
            <p:cNvSpPr/>
            <p:nvPr/>
          </p:nvSpPr>
          <p:spPr>
            <a:xfrm>
              <a:off x="1024088" y="5711858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247" name="직선 화살표 연결선 629"/>
            <p:cNvCxnSpPr>
              <a:stCxn id="242" idx="4"/>
              <a:endCxn id="246" idx="0"/>
            </p:cNvCxnSpPr>
            <p:nvPr/>
          </p:nvCxnSpPr>
          <p:spPr>
            <a:xfrm>
              <a:off x="1127182" y="4758031"/>
              <a:ext cx="0" cy="95382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8" name="직선 화살표 연결선 632"/>
            <p:cNvCxnSpPr/>
            <p:nvPr/>
          </p:nvCxnSpPr>
          <p:spPr>
            <a:xfrm flipV="1">
              <a:off x="1237451" y="4583746"/>
              <a:ext cx="465414" cy="525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9" name="직선 화살표 연결선 643"/>
            <p:cNvCxnSpPr/>
            <p:nvPr/>
          </p:nvCxnSpPr>
          <p:spPr>
            <a:xfrm>
              <a:off x="1204599" y="4731504"/>
              <a:ext cx="427085" cy="43107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0" name="구부러진 연결선 663"/>
            <p:cNvCxnSpPr>
              <a:stCxn id="243" idx="4"/>
              <a:endCxn id="244" idx="6"/>
            </p:cNvCxnSpPr>
            <p:nvPr/>
          </p:nvCxnSpPr>
          <p:spPr>
            <a:xfrm rot="5400000">
              <a:off x="1723777" y="4666437"/>
              <a:ext cx="79519" cy="95715"/>
            </a:xfrm>
            <a:prstGeom prst="curved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1" name="직선 화살표 연결선 664"/>
            <p:cNvCxnSpPr/>
            <p:nvPr/>
          </p:nvCxnSpPr>
          <p:spPr>
            <a:xfrm flipH="1">
              <a:off x="1170428" y="4845772"/>
              <a:ext cx="399848" cy="8760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2" name="타원 673"/>
            <p:cNvSpPr/>
            <p:nvPr/>
          </p:nvSpPr>
          <p:spPr>
            <a:xfrm>
              <a:off x="449241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253" name="직선 화살표 연결선 674"/>
            <p:cNvCxnSpPr>
              <a:stCxn id="245" idx="2"/>
              <a:endCxn id="252" idx="6"/>
            </p:cNvCxnSpPr>
            <p:nvPr/>
          </p:nvCxnSpPr>
          <p:spPr>
            <a:xfrm flipH="1">
              <a:off x="655429" y="5238406"/>
              <a:ext cx="95440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4" name="타원 678"/>
            <p:cNvSpPr/>
            <p:nvPr/>
          </p:nvSpPr>
          <p:spPr>
            <a:xfrm>
              <a:off x="2189246" y="3977345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255" name="직선 화살표 연결선 679"/>
            <p:cNvCxnSpPr/>
            <p:nvPr/>
          </p:nvCxnSpPr>
          <p:spPr>
            <a:xfrm flipV="1">
              <a:off x="1883554" y="4166817"/>
              <a:ext cx="329400" cy="33318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6" name="직선 화살표 연결선 689"/>
            <p:cNvCxnSpPr/>
            <p:nvPr/>
          </p:nvCxnSpPr>
          <p:spPr>
            <a:xfrm flipH="1">
              <a:off x="1763098" y="4177768"/>
              <a:ext cx="479537" cy="96821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57" name="TextBox 256"/>
          <p:cNvSpPr txBox="1"/>
          <p:nvPr/>
        </p:nvSpPr>
        <p:spPr>
          <a:xfrm>
            <a:off x="2111864" y="980728"/>
            <a:ext cx="746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Interconnected set of 3D-stacked </a:t>
            </a:r>
            <a:r>
              <a:rPr lang="en-US" dirty="0" err="1">
                <a:solidFill>
                  <a:srgbClr val="0000FF"/>
                </a:solidFill>
              </a:rPr>
              <a:t>memory+logic</a:t>
            </a:r>
            <a:r>
              <a:rPr lang="en-US" dirty="0">
                <a:solidFill>
                  <a:srgbClr val="0000FF"/>
                </a:solidFill>
              </a:rPr>
              <a:t> chips with simple cores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04674" y="2204864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5494"/>
                </a:solidFill>
              </a:rPr>
              <a:t>Logic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7132666" y="1700808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5B62F"/>
                </a:solidFill>
              </a:rPr>
              <a:t>Memory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256066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  <p:sp>
        <p:nvSpPr>
          <p:cNvPr id="261" name="모서리가 둥근 직사각형 10">
            <a:extLst>
              <a:ext uri="{FF2B5EF4-FFF2-40B4-BE49-F238E27FC236}">
                <a16:creationId xmlns:a16="http://schemas.microsoft.com/office/drawing/2014/main" id="{280A0520-1BC7-A64E-ADDA-B5A8B44F2488}"/>
              </a:ext>
            </a:extLst>
          </p:cNvPr>
          <p:cNvSpPr/>
          <p:nvPr/>
        </p:nvSpPr>
        <p:spPr>
          <a:xfrm>
            <a:off x="8707215" y="1401583"/>
            <a:ext cx="3403838" cy="892142"/>
          </a:xfrm>
          <a:prstGeom prst="round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  <a:t>Communications via</a:t>
            </a:r>
            <a:b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</a:br>
            <a: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  <a:t>Remote Function Calls</a:t>
            </a:r>
            <a:endParaRPr lang="ko-KR" altLang="en-US" sz="2400" kern="0" dirty="0">
              <a:solidFill>
                <a:sysClr val="windowText" lastClr="000000"/>
              </a:solidFill>
              <a:latin typeface="Calibri"/>
              <a:ea typeface="나눔고딕"/>
            </a:endParaRPr>
          </a:p>
        </p:txBody>
      </p:sp>
      <p:sp>
        <p:nvSpPr>
          <p:cNvPr id="262" name="모서리가 둥근 직사각형 10">
            <a:extLst>
              <a:ext uri="{FF2B5EF4-FFF2-40B4-BE49-F238E27FC236}">
                <a16:creationId xmlns:a16="http://schemas.microsoft.com/office/drawing/2014/main" id="{A9D6B1FE-ED6B-AB44-92A7-8ED6E4DCD4E4}"/>
              </a:ext>
            </a:extLst>
          </p:cNvPr>
          <p:cNvSpPr/>
          <p:nvPr/>
        </p:nvSpPr>
        <p:spPr>
          <a:xfrm>
            <a:off x="8707215" y="2363742"/>
            <a:ext cx="3372527" cy="563984"/>
          </a:xfrm>
          <a:prstGeom prst="round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  <a:t>Graph Prefetching</a:t>
            </a:r>
            <a:endParaRPr lang="ko-KR" altLang="en-US" sz="2400" kern="0" dirty="0">
              <a:solidFill>
                <a:sysClr val="windowText" lastClr="000000"/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9087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6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66356" y="152400"/>
            <a:ext cx="8610600" cy="1066800"/>
          </a:xfrm>
        </p:spPr>
        <p:txBody>
          <a:bodyPr/>
          <a:lstStyle/>
          <a:p>
            <a:r>
              <a:rPr lang="en-US" dirty="0"/>
              <a:t>Evaluated Systems</a:t>
            </a:r>
          </a:p>
        </p:txBody>
      </p:sp>
      <p:grpSp>
        <p:nvGrpSpPr>
          <p:cNvPr id="4" name="그룹 9"/>
          <p:cNvGrpSpPr/>
          <p:nvPr/>
        </p:nvGrpSpPr>
        <p:grpSpPr>
          <a:xfrm>
            <a:off x="6091549" y="1140133"/>
            <a:ext cx="1662216" cy="4531606"/>
            <a:chOff x="4753793" y="1340768"/>
            <a:chExt cx="1662216" cy="4531606"/>
          </a:xfrm>
        </p:grpSpPr>
        <p:sp>
          <p:nvSpPr>
            <p:cNvPr id="5" name="TextBox 4"/>
            <p:cNvSpPr txBox="1"/>
            <p:nvPr/>
          </p:nvSpPr>
          <p:spPr>
            <a:xfrm>
              <a:off x="4922700" y="1340768"/>
              <a:ext cx="132440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HMC-MC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" name="그룹 530"/>
            <p:cNvGrpSpPr/>
            <p:nvPr/>
          </p:nvGrpSpPr>
          <p:grpSpPr>
            <a:xfrm>
              <a:off x="4753793" y="2137755"/>
              <a:ext cx="1662216" cy="3734619"/>
              <a:chOff x="4986958" y="2155226"/>
              <a:chExt cx="1662216" cy="3734619"/>
            </a:xfrm>
          </p:grpSpPr>
          <p:grpSp>
            <p:nvGrpSpPr>
              <p:cNvPr id="7" name="그룹 234"/>
              <p:cNvGrpSpPr/>
              <p:nvPr/>
            </p:nvGrpSpPr>
            <p:grpSpPr>
              <a:xfrm rot="5400000">
                <a:off x="4986919" y="3188862"/>
                <a:ext cx="1660086" cy="1660007"/>
                <a:chOff x="2733859" y="2420936"/>
                <a:chExt cx="2016223" cy="2016129"/>
              </a:xfrm>
            </p:grpSpPr>
            <p:sp>
              <p:nvSpPr>
                <p:cNvPr id="42" name="직사각형 271"/>
                <p:cNvSpPr/>
                <p:nvPr/>
              </p:nvSpPr>
              <p:spPr>
                <a:xfrm rot="16200000">
                  <a:off x="2733907" y="2420889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3" name="직사각형 272"/>
                <p:cNvSpPr/>
                <p:nvPr/>
              </p:nvSpPr>
              <p:spPr>
                <a:xfrm rot="16200000">
                  <a:off x="3886034" y="2420889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4" name="직사각형 273"/>
                <p:cNvSpPr/>
                <p:nvPr/>
              </p:nvSpPr>
              <p:spPr>
                <a:xfrm rot="16200000">
                  <a:off x="3886034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5" name="직사각형 274"/>
                <p:cNvSpPr/>
                <p:nvPr/>
              </p:nvSpPr>
              <p:spPr>
                <a:xfrm rot="16200000">
                  <a:off x="2733907" y="3573017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46" name="직선 화살표 연결선 275"/>
                <p:cNvCxnSpPr>
                  <a:stCxn id="42" idx="1"/>
                  <a:endCxn id="45" idx="3"/>
                </p:cNvCxnSpPr>
                <p:nvPr/>
              </p:nvCxnSpPr>
              <p:spPr>
                <a:xfrm rot="16200000" flipH="1">
                  <a:off x="3021844" y="3429001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7" name="직선 화살표 연결선 276"/>
                <p:cNvCxnSpPr>
                  <a:stCxn id="45" idx="2"/>
                  <a:endCxn id="44" idx="0"/>
                </p:cNvCxnSpPr>
                <p:nvPr/>
              </p:nvCxnSpPr>
              <p:spPr>
                <a:xfrm rot="16200000">
                  <a:off x="3741970" y="3861047"/>
                  <a:ext cx="1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8" name="직선 화살표 연결선 277"/>
                <p:cNvCxnSpPr>
                  <a:stCxn id="43" idx="1"/>
                  <a:endCxn id="44" idx="3"/>
                </p:cNvCxnSpPr>
                <p:nvPr/>
              </p:nvCxnSpPr>
              <p:spPr>
                <a:xfrm rot="16200000" flipH="1">
                  <a:off x="4173972" y="3429000"/>
                  <a:ext cx="288127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9" name="직선 화살표 연결선 278"/>
                <p:cNvCxnSpPr>
                  <a:stCxn id="42" idx="2"/>
                  <a:endCxn id="43" idx="0"/>
                </p:cNvCxnSpPr>
                <p:nvPr/>
              </p:nvCxnSpPr>
              <p:spPr>
                <a:xfrm rot="16200000">
                  <a:off x="3741971" y="2708920"/>
                  <a:ext cx="0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50" name="직선 화살표 연결선 279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51" name="직선 화살표 연결선 280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8" name="그룹 494"/>
              <p:cNvGrpSpPr/>
              <p:nvPr/>
            </p:nvGrpSpPr>
            <p:grpSpPr>
              <a:xfrm>
                <a:off x="4986958" y="4853737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26" name="직사각형 495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" name="직사각형 496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8" name="직선 화살표 연결선 497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9" name="직선 화살표 연결선 498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0" name="직사각형 499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1" name="직사각형 500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2" name="직선 화살표 연결선 501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3" name="직선 화살표 연결선 502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4" name="직사각형 503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5" name="직사각형 504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6" name="직선 화살표 연결선 505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7" name="직선 화살표 연결선 506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8" name="직사각형 507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9" name="직사각형 508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40" name="직선 화살표 연결선 509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1" name="직선 화살표 연결선 510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9" name="그룹 511"/>
              <p:cNvGrpSpPr/>
              <p:nvPr/>
            </p:nvGrpSpPr>
            <p:grpSpPr>
              <a:xfrm flipV="1">
                <a:off x="4986958" y="2155226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10" name="직사각형 512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1" name="직사각형 513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2" name="직선 화살표 연결선 514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3" name="직선 화살표 연결선 515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4" name="직사각형 516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5" name="직사각형 517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6" name="직선 화살표 연결선 518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7" name="직선 화살표 연결선 519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8" name="직사각형 520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9" name="직사각형 521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0" name="직선 화살표 연결선 522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1" name="직선 화살표 연결선 523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2" name="직사각형 524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3" name="직사각형 525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4" name="직선 화살표 연결선 526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5" name="직선 화살표 연결선 527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</p:grpSp>
      </p:grpSp>
      <p:cxnSp>
        <p:nvCxnSpPr>
          <p:cNvPr id="52" name="직선 연결선 632"/>
          <p:cNvCxnSpPr/>
          <p:nvPr/>
        </p:nvCxnSpPr>
        <p:spPr>
          <a:xfrm>
            <a:off x="3712073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53" name="직선 연결선 634"/>
          <p:cNvCxnSpPr/>
          <p:nvPr/>
        </p:nvCxnSpPr>
        <p:spPr>
          <a:xfrm>
            <a:off x="5881139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54" name="직선 연결선 635"/>
          <p:cNvCxnSpPr/>
          <p:nvPr/>
        </p:nvCxnSpPr>
        <p:spPr>
          <a:xfrm>
            <a:off x="8028246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1982469" y="5924599"/>
            <a:ext cx="12650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kern="0" dirty="0">
                <a:solidFill>
                  <a:sysClr val="windowText" lastClr="000000"/>
                </a:solidFill>
              </a:rPr>
              <a:t>102.4GB/s</a:t>
            </a:r>
            <a:endParaRPr lang="ko-KR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231652" y="5924599"/>
            <a:ext cx="107106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kern="0" dirty="0">
                <a:solidFill>
                  <a:sysClr val="windowText" lastClr="000000"/>
                </a:solidFill>
              </a:rPr>
              <a:t>640GB/s</a:t>
            </a:r>
            <a:endParaRPr lang="ko-KR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86021" y="5924599"/>
            <a:ext cx="107106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kern="0" dirty="0">
                <a:solidFill>
                  <a:sysClr val="windowText" lastClr="000000"/>
                </a:solidFill>
              </a:rPr>
              <a:t>640GB/s</a:t>
            </a:r>
            <a:endParaRPr lang="ko-KR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659749" y="5924599"/>
            <a:ext cx="96099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b="1" kern="0" dirty="0">
                <a:solidFill>
                  <a:srgbClr val="FF0000"/>
                </a:solidFill>
              </a:rPr>
              <a:t>8TB/s</a:t>
            </a:r>
            <a:endParaRPr lang="ko-KR" altLang="en-US" sz="2000" b="1" kern="0" dirty="0">
              <a:solidFill>
                <a:srgbClr val="FF0000"/>
              </a:solidFill>
            </a:endParaRPr>
          </a:p>
        </p:txBody>
      </p:sp>
      <p:grpSp>
        <p:nvGrpSpPr>
          <p:cNvPr id="59" name="그룹 8"/>
          <p:cNvGrpSpPr/>
          <p:nvPr/>
        </p:nvGrpSpPr>
        <p:grpSpPr>
          <a:xfrm>
            <a:off x="3937179" y="1140133"/>
            <a:ext cx="1662216" cy="4531606"/>
            <a:chOff x="2599423" y="1340768"/>
            <a:chExt cx="1662216" cy="4531606"/>
          </a:xfrm>
        </p:grpSpPr>
        <p:sp>
          <p:nvSpPr>
            <p:cNvPr id="60" name="TextBox 59"/>
            <p:cNvSpPr txBox="1"/>
            <p:nvPr/>
          </p:nvSpPr>
          <p:spPr>
            <a:xfrm>
              <a:off x="2696997" y="1340768"/>
              <a:ext cx="146706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HMC-</a:t>
              </a:r>
              <a:r>
                <a:rPr lang="en-US" altLang="ko-KR" sz="2400" kern="0" dirty="0" err="1">
                  <a:solidFill>
                    <a:sysClr val="windowText" lastClr="000000"/>
                  </a:solidFill>
                </a:rPr>
                <a:t>OoO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1" name="그룹 528"/>
            <p:cNvGrpSpPr/>
            <p:nvPr/>
          </p:nvGrpSpPr>
          <p:grpSpPr>
            <a:xfrm>
              <a:off x="2599423" y="2137755"/>
              <a:ext cx="1662216" cy="3734619"/>
              <a:chOff x="2829427" y="2155226"/>
              <a:chExt cx="1662216" cy="3734619"/>
            </a:xfrm>
          </p:grpSpPr>
          <p:grpSp>
            <p:nvGrpSpPr>
              <p:cNvPr id="62" name="그룹 110"/>
              <p:cNvGrpSpPr/>
              <p:nvPr/>
            </p:nvGrpSpPr>
            <p:grpSpPr>
              <a:xfrm rot="16200000">
                <a:off x="2829389" y="3197906"/>
                <a:ext cx="1660086" cy="1660008"/>
                <a:chOff x="2733860" y="2420935"/>
                <a:chExt cx="2016223" cy="2016130"/>
              </a:xfrm>
            </p:grpSpPr>
            <p:sp>
              <p:nvSpPr>
                <p:cNvPr id="97" name="직사각형 179"/>
                <p:cNvSpPr/>
                <p:nvPr/>
              </p:nvSpPr>
              <p:spPr>
                <a:xfrm rot="5400000">
                  <a:off x="2733907" y="2420888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98" name="직사각형 180"/>
                <p:cNvSpPr/>
                <p:nvPr/>
              </p:nvSpPr>
              <p:spPr>
                <a:xfrm rot="5400000">
                  <a:off x="3886035" y="2420888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99" name="직사각형 181"/>
                <p:cNvSpPr/>
                <p:nvPr/>
              </p:nvSpPr>
              <p:spPr>
                <a:xfrm rot="5400000">
                  <a:off x="3886035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00" name="직사각형 182"/>
                <p:cNvSpPr/>
                <p:nvPr/>
              </p:nvSpPr>
              <p:spPr>
                <a:xfrm rot="5400000">
                  <a:off x="2733907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01" name="직선 화살표 연결선 183"/>
                <p:cNvCxnSpPr>
                  <a:stCxn id="97" idx="3"/>
                  <a:endCxn id="100" idx="1"/>
                </p:cNvCxnSpPr>
                <p:nvPr/>
              </p:nvCxnSpPr>
              <p:spPr>
                <a:xfrm rot="5400000">
                  <a:off x="3021843" y="3429000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02" name="직선 화살표 연결선 184"/>
                <p:cNvCxnSpPr>
                  <a:stCxn id="100" idx="0"/>
                  <a:endCxn id="99" idx="2"/>
                </p:cNvCxnSpPr>
                <p:nvPr/>
              </p:nvCxnSpPr>
              <p:spPr>
                <a:xfrm rot="5400000" flipV="1">
                  <a:off x="3741971" y="3861049"/>
                  <a:ext cx="0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03" name="직선 화살표 연결선 185"/>
                <p:cNvCxnSpPr>
                  <a:stCxn id="98" idx="3"/>
                  <a:endCxn id="99" idx="1"/>
                </p:cNvCxnSpPr>
                <p:nvPr/>
              </p:nvCxnSpPr>
              <p:spPr>
                <a:xfrm rot="5400000">
                  <a:off x="4173970" y="3428999"/>
                  <a:ext cx="2881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04" name="직선 화살표 연결선 186"/>
                <p:cNvCxnSpPr>
                  <a:stCxn id="97" idx="0"/>
                  <a:endCxn id="98" idx="2"/>
                </p:cNvCxnSpPr>
                <p:nvPr/>
              </p:nvCxnSpPr>
              <p:spPr>
                <a:xfrm rot="5400000" flipH="1" flipV="1">
                  <a:off x="3741970" y="2708920"/>
                  <a:ext cx="1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05" name="직선 화살표 연결선 187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06" name="직선 화살표 연결선 188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63" name="그룹 380"/>
              <p:cNvGrpSpPr/>
              <p:nvPr/>
            </p:nvGrpSpPr>
            <p:grpSpPr>
              <a:xfrm>
                <a:off x="2829427" y="4853737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81" name="직사각형 163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82" name="직사각형 190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83" name="직선 화살표 연결선 192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84" name="직선 화살표 연결선 194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85" name="직사각형 200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86" name="직사각형 201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87" name="직선 화살표 연결선 202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88" name="직선 화살표 연결선 203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89" name="직사각형 206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90" name="직사각형 207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91" name="직선 화살표 연결선 208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92" name="직선 화살표 연결선 209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93" name="직사각형 210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94" name="직사각형 211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95" name="직선 화살표 연결선 212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96" name="직선 화살표 연결선 213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64" name="그룹 397"/>
              <p:cNvGrpSpPr/>
              <p:nvPr/>
            </p:nvGrpSpPr>
            <p:grpSpPr>
              <a:xfrm flipV="1">
                <a:off x="2829427" y="2155226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65" name="직사각형 398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66" name="직사각형 399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67" name="직선 화살표 연결선 400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68" name="직선 화살표 연결선 401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69" name="직사각형 402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70" name="직사각형 403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71" name="직선 화살표 연결선 404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72" name="직선 화살표 연결선 405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73" name="직사각형 406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74" name="직사각형 407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75" name="직선 화살표 연결선 408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76" name="직선 화살표 연결선 409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77" name="직사각형 410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78" name="직사각형 411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79" name="직선 화살표 연결선 412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80" name="직선 화살표 연결선 413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</p:grpSp>
      </p:grpSp>
      <p:grpSp>
        <p:nvGrpSpPr>
          <p:cNvPr id="107" name="그룹 7"/>
          <p:cNvGrpSpPr/>
          <p:nvPr/>
        </p:nvGrpSpPr>
        <p:grpSpPr>
          <a:xfrm>
            <a:off x="1784940" y="1140133"/>
            <a:ext cx="1660085" cy="4536504"/>
            <a:chOff x="447184" y="1340768"/>
            <a:chExt cx="1660085" cy="4536504"/>
          </a:xfrm>
        </p:grpSpPr>
        <p:grpSp>
          <p:nvGrpSpPr>
            <p:cNvPr id="108" name="그룹 311"/>
            <p:cNvGrpSpPr/>
            <p:nvPr/>
          </p:nvGrpSpPr>
          <p:grpSpPr>
            <a:xfrm>
              <a:off x="447184" y="2132856"/>
              <a:ext cx="1660085" cy="3744416"/>
              <a:chOff x="703456" y="2214993"/>
              <a:chExt cx="1660085" cy="3744416"/>
            </a:xfrm>
          </p:grpSpPr>
          <p:grpSp>
            <p:nvGrpSpPr>
              <p:cNvPr id="110" name="그룹 29"/>
              <p:cNvGrpSpPr/>
              <p:nvPr/>
            </p:nvGrpSpPr>
            <p:grpSpPr>
              <a:xfrm rot="16200000">
                <a:off x="703456" y="3257196"/>
                <a:ext cx="1660086" cy="1660009"/>
                <a:chOff x="2733860" y="2420935"/>
                <a:chExt cx="2016223" cy="2016130"/>
              </a:xfrm>
            </p:grpSpPr>
            <p:sp>
              <p:nvSpPr>
                <p:cNvPr id="179" name="직사각형 3"/>
                <p:cNvSpPr/>
                <p:nvPr/>
              </p:nvSpPr>
              <p:spPr>
                <a:xfrm rot="5400000">
                  <a:off x="2733907" y="2420888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80" name="직사각형 11"/>
                <p:cNvSpPr/>
                <p:nvPr/>
              </p:nvSpPr>
              <p:spPr>
                <a:xfrm rot="5400000">
                  <a:off x="3886035" y="2420887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81" name="직사각형 12"/>
                <p:cNvSpPr/>
                <p:nvPr/>
              </p:nvSpPr>
              <p:spPr>
                <a:xfrm rot="5400000">
                  <a:off x="3886035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82" name="직사각형 13"/>
                <p:cNvSpPr/>
                <p:nvPr/>
              </p:nvSpPr>
              <p:spPr>
                <a:xfrm rot="5400000">
                  <a:off x="2733907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83" name="직선 화살표 연결선 19"/>
                <p:cNvCxnSpPr>
                  <a:stCxn id="179" idx="3"/>
                  <a:endCxn id="182" idx="1"/>
                </p:cNvCxnSpPr>
                <p:nvPr/>
              </p:nvCxnSpPr>
              <p:spPr>
                <a:xfrm rot="5400000">
                  <a:off x="3021843" y="3429000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84" name="직선 화살표 연결선 21"/>
                <p:cNvCxnSpPr>
                  <a:stCxn id="182" idx="0"/>
                  <a:endCxn id="181" idx="2"/>
                </p:cNvCxnSpPr>
                <p:nvPr/>
              </p:nvCxnSpPr>
              <p:spPr>
                <a:xfrm rot="5400000" flipV="1">
                  <a:off x="3741971" y="3861048"/>
                  <a:ext cx="0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85" name="직선 화살표 연결선 23"/>
                <p:cNvCxnSpPr>
                  <a:stCxn id="180" idx="3"/>
                  <a:endCxn id="181" idx="1"/>
                </p:cNvCxnSpPr>
                <p:nvPr/>
              </p:nvCxnSpPr>
              <p:spPr>
                <a:xfrm rot="5400000">
                  <a:off x="4173970" y="3428999"/>
                  <a:ext cx="2881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86" name="직선 화살표 연결선 25"/>
                <p:cNvCxnSpPr>
                  <a:stCxn id="179" idx="0"/>
                  <a:endCxn id="180" idx="2"/>
                </p:cNvCxnSpPr>
                <p:nvPr/>
              </p:nvCxnSpPr>
              <p:spPr>
                <a:xfrm rot="5400000" flipH="1" flipV="1">
                  <a:off x="3741970" y="2708920"/>
                  <a:ext cx="1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87" name="직선 화살표 연결선 27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88" name="직선 화살표 연결선 28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111" name="그룹 56"/>
              <p:cNvGrpSpPr/>
              <p:nvPr/>
            </p:nvGrpSpPr>
            <p:grpSpPr>
              <a:xfrm rot="16200000">
                <a:off x="538087" y="5082574"/>
                <a:ext cx="1042204" cy="711465"/>
                <a:chOff x="2154084" y="2420888"/>
                <a:chExt cx="1265788" cy="864096"/>
              </a:xfrm>
            </p:grpSpPr>
            <p:sp>
              <p:nvSpPr>
                <p:cNvPr id="163" name="직사각형 31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64" name="직사각형 32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65" name="직선 화살표 연결선 34"/>
                <p:cNvCxnSpPr>
                  <a:stCxn id="163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66" name="직선 화살표 연결선 35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67" name="직사각형 38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68" name="직사각형 39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69" name="직사각형 40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70" name="직사각형 41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71" name="직사각형 42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72" name="직사각형 43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73" name="직선 연결선 45"/>
                <p:cNvCxnSpPr>
                  <a:stCxn id="171" idx="3"/>
                  <a:endCxn id="169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74" name="직선 연결선 47"/>
                <p:cNvCxnSpPr>
                  <a:stCxn id="169" idx="3"/>
                  <a:endCxn id="167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75" name="직선 연결선 49"/>
                <p:cNvCxnSpPr>
                  <a:stCxn id="167" idx="3"/>
                  <a:endCxn id="163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76" name="직선 연결선 51"/>
                <p:cNvCxnSpPr>
                  <a:stCxn id="172" idx="3"/>
                  <a:endCxn id="170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77" name="직선 연결선 53"/>
                <p:cNvCxnSpPr>
                  <a:stCxn id="170" idx="3"/>
                  <a:endCxn id="168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78" name="직선 연결선 55"/>
                <p:cNvCxnSpPr>
                  <a:stCxn id="168" idx="3"/>
                  <a:endCxn id="164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112" name="그룹 57"/>
              <p:cNvGrpSpPr/>
              <p:nvPr/>
            </p:nvGrpSpPr>
            <p:grpSpPr>
              <a:xfrm rot="16200000">
                <a:off x="1486707" y="5082574"/>
                <a:ext cx="1042204" cy="711465"/>
                <a:chOff x="2154084" y="2420888"/>
                <a:chExt cx="1265788" cy="864096"/>
              </a:xfrm>
            </p:grpSpPr>
            <p:sp>
              <p:nvSpPr>
                <p:cNvPr id="147" name="직사각형 58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48" name="직사각형 59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49" name="직선 화살표 연결선 60"/>
                <p:cNvCxnSpPr>
                  <a:stCxn id="147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50" name="직선 화살표 연결선 61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51" name="직사각형 62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52" name="직사각형 63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53" name="직사각형 64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54" name="직사각형 65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55" name="직사각형 66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56" name="직사각형 67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57" name="직선 연결선 68"/>
                <p:cNvCxnSpPr>
                  <a:stCxn id="155" idx="3"/>
                  <a:endCxn id="153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58" name="직선 연결선 69"/>
                <p:cNvCxnSpPr>
                  <a:stCxn id="153" idx="3"/>
                  <a:endCxn id="151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59" name="직선 연결선 70"/>
                <p:cNvCxnSpPr>
                  <a:stCxn id="151" idx="3"/>
                  <a:endCxn id="147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60" name="직선 연결선 71"/>
                <p:cNvCxnSpPr>
                  <a:stCxn id="156" idx="3"/>
                  <a:endCxn id="154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61" name="직선 연결선 72"/>
                <p:cNvCxnSpPr>
                  <a:stCxn id="154" idx="3"/>
                  <a:endCxn id="152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62" name="직선 연결선 73"/>
                <p:cNvCxnSpPr>
                  <a:stCxn id="152" idx="3"/>
                  <a:endCxn id="148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113" name="그룹 74"/>
              <p:cNvGrpSpPr/>
              <p:nvPr/>
            </p:nvGrpSpPr>
            <p:grpSpPr>
              <a:xfrm rot="16200000" flipH="1">
                <a:off x="1486707" y="2380362"/>
                <a:ext cx="1042204" cy="711465"/>
                <a:chOff x="2154084" y="2420888"/>
                <a:chExt cx="1265788" cy="864096"/>
              </a:xfrm>
            </p:grpSpPr>
            <p:sp>
              <p:nvSpPr>
                <p:cNvPr id="131" name="직사각형 75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32" name="직사각형 76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33" name="직선 화살표 연결선 77"/>
                <p:cNvCxnSpPr>
                  <a:stCxn id="131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34" name="직선 화살표 연결선 78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35" name="직사각형 79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36" name="직사각형 80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37" name="직사각형 81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38" name="직사각형 82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39" name="직사각형 83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40" name="직사각형 84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41" name="직선 연결선 85"/>
                <p:cNvCxnSpPr>
                  <a:stCxn id="139" idx="3"/>
                  <a:endCxn id="137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42" name="직선 연결선 86"/>
                <p:cNvCxnSpPr>
                  <a:stCxn id="137" idx="3"/>
                  <a:endCxn id="135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43" name="직선 연결선 87"/>
                <p:cNvCxnSpPr>
                  <a:stCxn id="135" idx="3"/>
                  <a:endCxn id="131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44" name="직선 연결선 88"/>
                <p:cNvCxnSpPr>
                  <a:stCxn id="140" idx="3"/>
                  <a:endCxn id="138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45" name="직선 연결선 89"/>
                <p:cNvCxnSpPr>
                  <a:stCxn id="138" idx="3"/>
                  <a:endCxn id="136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46" name="직선 연결선 90"/>
                <p:cNvCxnSpPr>
                  <a:stCxn id="136" idx="3"/>
                  <a:endCxn id="132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114" name="그룹 91"/>
              <p:cNvGrpSpPr/>
              <p:nvPr/>
            </p:nvGrpSpPr>
            <p:grpSpPr>
              <a:xfrm rot="16200000" flipH="1">
                <a:off x="538087" y="2380362"/>
                <a:ext cx="1042204" cy="711465"/>
                <a:chOff x="2154084" y="2420888"/>
                <a:chExt cx="1265788" cy="864096"/>
              </a:xfrm>
            </p:grpSpPr>
            <p:sp>
              <p:nvSpPr>
                <p:cNvPr id="115" name="직사각형 92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16" name="직사각형 93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17" name="직선 화살표 연결선 94"/>
                <p:cNvCxnSpPr>
                  <a:stCxn id="115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118" name="직선 화살표 연결선 95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119" name="직사각형 96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20" name="직사각형 97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21" name="직사각형 98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22" name="직사각형 99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23" name="직사각형 100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124" name="직사각형 101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125" name="직선 연결선 102"/>
                <p:cNvCxnSpPr>
                  <a:stCxn id="123" idx="3"/>
                  <a:endCxn id="121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26" name="직선 연결선 103"/>
                <p:cNvCxnSpPr>
                  <a:stCxn id="121" idx="3"/>
                  <a:endCxn id="119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27" name="직선 연결선 104"/>
                <p:cNvCxnSpPr>
                  <a:stCxn id="119" idx="3"/>
                  <a:endCxn id="115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28" name="직선 연결선 105"/>
                <p:cNvCxnSpPr>
                  <a:stCxn id="124" idx="3"/>
                  <a:endCxn id="122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29" name="직선 연결선 106"/>
                <p:cNvCxnSpPr>
                  <a:stCxn id="122" idx="3"/>
                  <a:endCxn id="120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30" name="직선 연결선 107"/>
                <p:cNvCxnSpPr>
                  <a:stCxn id="120" idx="3"/>
                  <a:endCxn id="116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09" name="TextBox 108"/>
            <p:cNvSpPr txBox="1"/>
            <p:nvPr/>
          </p:nvSpPr>
          <p:spPr>
            <a:xfrm>
              <a:off x="502815" y="1340768"/>
              <a:ext cx="154882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DDR3-OoO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9" name="그룹 10"/>
          <p:cNvGrpSpPr/>
          <p:nvPr/>
        </p:nvGrpSpPr>
        <p:grpSpPr>
          <a:xfrm>
            <a:off x="8245920" y="1140133"/>
            <a:ext cx="1929433" cy="3923809"/>
            <a:chOff x="6908164" y="1340768"/>
            <a:chExt cx="1929433" cy="3923809"/>
          </a:xfrm>
        </p:grpSpPr>
        <p:sp>
          <p:nvSpPr>
            <p:cNvPr id="190" name="TextBox 189"/>
            <p:cNvSpPr txBox="1"/>
            <p:nvPr/>
          </p:nvSpPr>
          <p:spPr>
            <a:xfrm>
              <a:off x="6970848" y="1340768"/>
              <a:ext cx="166328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b="1" kern="0" dirty="0">
                  <a:solidFill>
                    <a:srgbClr val="FF0000"/>
                  </a:solidFill>
                </a:rPr>
                <a:t>Tesseract</a:t>
              </a:r>
              <a:endParaRPr lang="ko-KR" altLang="en-US" sz="2400" b="1" kern="0" dirty="0">
                <a:solidFill>
                  <a:srgbClr val="FF0000"/>
                </a:solidFill>
              </a:endParaRPr>
            </a:p>
          </p:txBody>
        </p:sp>
        <p:grpSp>
          <p:nvGrpSpPr>
            <p:cNvPr id="191" name="그룹 629"/>
            <p:cNvGrpSpPr/>
            <p:nvPr/>
          </p:nvGrpSpPr>
          <p:grpSpPr>
            <a:xfrm>
              <a:off x="6908164" y="3500504"/>
              <a:ext cx="1788652" cy="1764073"/>
              <a:chOff x="7081194" y="3140968"/>
              <a:chExt cx="1788652" cy="1764073"/>
            </a:xfrm>
          </p:grpSpPr>
          <p:sp>
            <p:nvSpPr>
              <p:cNvPr id="195" name="직사각형 531"/>
              <p:cNvSpPr/>
              <p:nvPr/>
            </p:nvSpPr>
            <p:spPr>
              <a:xfrm rot="16200000">
                <a:off x="7081798" y="459843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196" name="직사각형 532"/>
              <p:cNvSpPr/>
              <p:nvPr/>
            </p:nvSpPr>
            <p:spPr>
              <a:xfrm rot="16200000">
                <a:off x="7573900" y="459843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197" name="직사각형 539"/>
              <p:cNvSpPr/>
              <p:nvPr/>
            </p:nvSpPr>
            <p:spPr>
              <a:xfrm rot="16200000">
                <a:off x="7081799" y="411175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198" name="직사각형 540"/>
              <p:cNvSpPr/>
              <p:nvPr/>
            </p:nvSpPr>
            <p:spPr>
              <a:xfrm rot="16200000">
                <a:off x="7573901" y="411175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199" name="직사각형 541"/>
              <p:cNvSpPr/>
              <p:nvPr/>
            </p:nvSpPr>
            <p:spPr>
              <a:xfrm rot="16200000">
                <a:off x="8071139" y="459843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0" name="직사각형 542"/>
              <p:cNvSpPr/>
              <p:nvPr/>
            </p:nvSpPr>
            <p:spPr>
              <a:xfrm rot="16200000">
                <a:off x="8563241" y="4598437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1" name="직사각형 543"/>
              <p:cNvSpPr/>
              <p:nvPr/>
            </p:nvSpPr>
            <p:spPr>
              <a:xfrm rot="16200000">
                <a:off x="8071140" y="411175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2" name="직사각형 544"/>
              <p:cNvSpPr/>
              <p:nvPr/>
            </p:nvSpPr>
            <p:spPr>
              <a:xfrm rot="16200000">
                <a:off x="8563242" y="4111757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3" name="직사각형 547"/>
              <p:cNvSpPr/>
              <p:nvPr/>
            </p:nvSpPr>
            <p:spPr>
              <a:xfrm rot="16200000">
                <a:off x="7081799" y="3627044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4" name="직사각형 548"/>
              <p:cNvSpPr/>
              <p:nvPr/>
            </p:nvSpPr>
            <p:spPr>
              <a:xfrm rot="16200000">
                <a:off x="7573901" y="362704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5" name="직사각형 549"/>
              <p:cNvSpPr/>
              <p:nvPr/>
            </p:nvSpPr>
            <p:spPr>
              <a:xfrm rot="16200000">
                <a:off x="7081800" y="3140364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6" name="직사각형 550"/>
              <p:cNvSpPr/>
              <p:nvPr/>
            </p:nvSpPr>
            <p:spPr>
              <a:xfrm rot="16200000">
                <a:off x="7573902" y="314036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7" name="직사각형 551"/>
              <p:cNvSpPr/>
              <p:nvPr/>
            </p:nvSpPr>
            <p:spPr>
              <a:xfrm rot="16200000">
                <a:off x="8071140" y="362704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8" name="직사각형 552"/>
              <p:cNvSpPr/>
              <p:nvPr/>
            </p:nvSpPr>
            <p:spPr>
              <a:xfrm rot="16200000">
                <a:off x="8563242" y="362704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09" name="직사각형 553"/>
              <p:cNvSpPr/>
              <p:nvPr/>
            </p:nvSpPr>
            <p:spPr>
              <a:xfrm rot="16200000">
                <a:off x="8071141" y="314036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210" name="직사각형 554"/>
              <p:cNvSpPr/>
              <p:nvPr/>
            </p:nvSpPr>
            <p:spPr>
              <a:xfrm rot="16200000">
                <a:off x="8563243" y="314036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cxnSp>
            <p:nvCxnSpPr>
              <p:cNvPr id="211" name="직선 화살표 연결선 558"/>
              <p:cNvCxnSpPr>
                <a:stCxn id="205" idx="1"/>
                <a:endCxn id="203" idx="3"/>
              </p:cNvCxnSpPr>
              <p:nvPr/>
            </p:nvCxnSpPr>
            <p:spPr>
              <a:xfrm flipH="1">
                <a:off x="7234800" y="3446968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2" name="직선 화살표 연결선 559"/>
              <p:cNvCxnSpPr>
                <a:stCxn id="203" idx="1"/>
                <a:endCxn id="197" idx="3"/>
              </p:cNvCxnSpPr>
              <p:nvPr/>
            </p:nvCxnSpPr>
            <p:spPr>
              <a:xfrm>
                <a:off x="7234800" y="3933648"/>
                <a:ext cx="0" cy="17871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3" name="직선 화살표 연결선 562"/>
              <p:cNvCxnSpPr>
                <a:stCxn id="197" idx="1"/>
                <a:endCxn id="195" idx="3"/>
              </p:cNvCxnSpPr>
              <p:nvPr/>
            </p:nvCxnSpPr>
            <p:spPr>
              <a:xfrm flipH="1">
                <a:off x="7234799" y="441835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4" name="직선 화살표 연결선 565"/>
              <p:cNvCxnSpPr>
                <a:stCxn id="205" idx="2"/>
                <a:endCxn id="206" idx="0"/>
              </p:cNvCxnSpPr>
              <p:nvPr/>
            </p:nvCxnSpPr>
            <p:spPr>
              <a:xfrm>
                <a:off x="7388404" y="3293968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5" name="직선 화살표 연결선 568"/>
              <p:cNvCxnSpPr>
                <a:stCxn id="206" idx="2"/>
                <a:endCxn id="209" idx="0"/>
              </p:cNvCxnSpPr>
              <p:nvPr/>
            </p:nvCxnSpPr>
            <p:spPr>
              <a:xfrm>
                <a:off x="7880506" y="3293969"/>
                <a:ext cx="190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6" name="직선 화살표 연결선 571"/>
              <p:cNvCxnSpPr>
                <a:stCxn id="206" idx="1"/>
                <a:endCxn id="204" idx="3"/>
              </p:cNvCxnSpPr>
              <p:nvPr/>
            </p:nvCxnSpPr>
            <p:spPr>
              <a:xfrm flipH="1">
                <a:off x="7726902" y="344696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7" name="직선 화살표 연결선 574"/>
              <p:cNvCxnSpPr>
                <a:stCxn id="203" idx="2"/>
                <a:endCxn id="204" idx="0"/>
              </p:cNvCxnSpPr>
              <p:nvPr/>
            </p:nvCxnSpPr>
            <p:spPr>
              <a:xfrm>
                <a:off x="7388403" y="3780648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8" name="직선 화살표 연결선 577"/>
              <p:cNvCxnSpPr>
                <a:stCxn id="198" idx="0"/>
                <a:endCxn id="197" idx="2"/>
              </p:cNvCxnSpPr>
              <p:nvPr/>
            </p:nvCxnSpPr>
            <p:spPr>
              <a:xfrm flipH="1" flipV="1">
                <a:off x="7388403" y="426535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19" name="직선 화살표 연결선 580"/>
              <p:cNvCxnSpPr>
                <a:stCxn id="195" idx="2"/>
                <a:endCxn id="196" idx="0"/>
              </p:cNvCxnSpPr>
              <p:nvPr/>
            </p:nvCxnSpPr>
            <p:spPr>
              <a:xfrm>
                <a:off x="7388402" y="475203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0" name="직선 화살표 연결선 583"/>
              <p:cNvCxnSpPr>
                <a:stCxn id="198" idx="1"/>
                <a:endCxn id="196" idx="3"/>
              </p:cNvCxnSpPr>
              <p:nvPr/>
            </p:nvCxnSpPr>
            <p:spPr>
              <a:xfrm flipH="1">
                <a:off x="7726901" y="441836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1" name="직선 화살표 연결선 586"/>
              <p:cNvCxnSpPr>
                <a:stCxn id="199" idx="0"/>
                <a:endCxn id="196" idx="2"/>
              </p:cNvCxnSpPr>
              <p:nvPr/>
            </p:nvCxnSpPr>
            <p:spPr>
              <a:xfrm flipH="1">
                <a:off x="7880504" y="4752040"/>
                <a:ext cx="190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2" name="직선 화살표 연결선 589"/>
              <p:cNvCxnSpPr>
                <a:stCxn id="199" idx="2"/>
                <a:endCxn id="200" idx="0"/>
              </p:cNvCxnSpPr>
              <p:nvPr/>
            </p:nvCxnSpPr>
            <p:spPr>
              <a:xfrm>
                <a:off x="8377743" y="4752040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3" name="직선 화살표 연결선 592"/>
              <p:cNvCxnSpPr>
                <a:stCxn id="199" idx="3"/>
                <a:endCxn id="201" idx="1"/>
              </p:cNvCxnSpPr>
              <p:nvPr/>
            </p:nvCxnSpPr>
            <p:spPr>
              <a:xfrm flipV="1">
                <a:off x="8224140" y="441836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4" name="직선 화살표 연결선 595"/>
              <p:cNvCxnSpPr>
                <a:stCxn id="200" idx="3"/>
                <a:endCxn id="202" idx="1"/>
              </p:cNvCxnSpPr>
              <p:nvPr/>
            </p:nvCxnSpPr>
            <p:spPr>
              <a:xfrm flipV="1">
                <a:off x="8716242" y="4418361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5" name="직선 화살표 연결선 598"/>
              <p:cNvCxnSpPr>
                <a:stCxn id="201" idx="2"/>
                <a:endCxn id="202" idx="0"/>
              </p:cNvCxnSpPr>
              <p:nvPr/>
            </p:nvCxnSpPr>
            <p:spPr>
              <a:xfrm>
                <a:off x="8377744" y="4265360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6" name="직선 화살표 연결선 601"/>
              <p:cNvCxnSpPr>
                <a:stCxn id="202" idx="3"/>
                <a:endCxn id="208" idx="1"/>
              </p:cNvCxnSpPr>
              <p:nvPr/>
            </p:nvCxnSpPr>
            <p:spPr>
              <a:xfrm flipV="1">
                <a:off x="8716243" y="3933650"/>
                <a:ext cx="0" cy="17871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7" name="직선 화살표 연결선 604"/>
              <p:cNvCxnSpPr>
                <a:stCxn id="208" idx="3"/>
                <a:endCxn id="210" idx="1"/>
              </p:cNvCxnSpPr>
              <p:nvPr/>
            </p:nvCxnSpPr>
            <p:spPr>
              <a:xfrm flipV="1">
                <a:off x="8716243" y="344697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8" name="직선 화살표 연결선 607"/>
              <p:cNvCxnSpPr>
                <a:stCxn id="208" idx="0"/>
                <a:endCxn id="207" idx="2"/>
              </p:cNvCxnSpPr>
              <p:nvPr/>
            </p:nvCxnSpPr>
            <p:spPr>
              <a:xfrm flipH="1" flipV="1">
                <a:off x="8377744" y="378064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29" name="직선 화살표 연결선 610"/>
              <p:cNvCxnSpPr>
                <a:stCxn id="210" idx="0"/>
                <a:endCxn id="209" idx="2"/>
              </p:cNvCxnSpPr>
              <p:nvPr/>
            </p:nvCxnSpPr>
            <p:spPr>
              <a:xfrm flipH="1" flipV="1">
                <a:off x="8377745" y="329396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0" name="직선 화살표 연결선 613"/>
              <p:cNvCxnSpPr>
                <a:stCxn id="209" idx="1"/>
                <a:endCxn id="207" idx="3"/>
              </p:cNvCxnSpPr>
              <p:nvPr/>
            </p:nvCxnSpPr>
            <p:spPr>
              <a:xfrm flipH="1">
                <a:off x="8224141" y="344696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1" name="직선 화살표 연결선 616"/>
              <p:cNvCxnSpPr/>
              <p:nvPr/>
            </p:nvCxnSpPr>
            <p:spPr>
              <a:xfrm flipH="1">
                <a:off x="7885690" y="3936816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2" name="직선 화살표 연결선 620"/>
              <p:cNvCxnSpPr/>
              <p:nvPr/>
            </p:nvCxnSpPr>
            <p:spPr>
              <a:xfrm>
                <a:off x="7885690" y="3936816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3" name="직선 화살표 연결선 621"/>
              <p:cNvCxnSpPr/>
              <p:nvPr/>
            </p:nvCxnSpPr>
            <p:spPr>
              <a:xfrm flipH="1">
                <a:off x="7387565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4" name="직선 화살표 연결선 622"/>
              <p:cNvCxnSpPr/>
              <p:nvPr/>
            </p:nvCxnSpPr>
            <p:spPr>
              <a:xfrm>
                <a:off x="7387565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5" name="직선 화살표 연결선 623"/>
              <p:cNvCxnSpPr/>
              <p:nvPr/>
            </p:nvCxnSpPr>
            <p:spPr>
              <a:xfrm flipH="1">
                <a:off x="8382881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6" name="직선 화살표 연결선 624"/>
              <p:cNvCxnSpPr/>
              <p:nvPr/>
            </p:nvCxnSpPr>
            <p:spPr>
              <a:xfrm>
                <a:off x="8382881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7" name="직선 화살표 연결선 625"/>
              <p:cNvCxnSpPr/>
              <p:nvPr/>
            </p:nvCxnSpPr>
            <p:spPr>
              <a:xfrm flipH="1">
                <a:off x="8382881" y="441835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8" name="직선 화살표 연결선 626"/>
              <p:cNvCxnSpPr/>
              <p:nvPr/>
            </p:nvCxnSpPr>
            <p:spPr>
              <a:xfrm>
                <a:off x="8382881" y="441835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39" name="직선 화살표 연결선 627"/>
              <p:cNvCxnSpPr/>
              <p:nvPr/>
            </p:nvCxnSpPr>
            <p:spPr>
              <a:xfrm flipH="1">
                <a:off x="7390970" y="442262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240" name="직선 화살표 연결선 628"/>
              <p:cNvCxnSpPr/>
              <p:nvPr/>
            </p:nvCxnSpPr>
            <p:spPr>
              <a:xfrm>
                <a:off x="7390970" y="442262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sp>
          <p:nvSpPr>
            <p:cNvPr id="192" name="직사각형 647"/>
            <p:cNvSpPr/>
            <p:nvPr/>
          </p:nvSpPr>
          <p:spPr>
            <a:xfrm>
              <a:off x="7861251" y="2276872"/>
              <a:ext cx="976346" cy="976344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32 Tesseract Cores</a:t>
              </a:r>
              <a:endParaRPr lang="ko-KR" altLang="en-US" sz="16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193" name="직선 연결선 649"/>
            <p:cNvCxnSpPr/>
            <p:nvPr/>
          </p:nvCxnSpPr>
          <p:spPr>
            <a:xfrm flipH="1" flipV="1">
              <a:off x="7861251" y="3253216"/>
              <a:ext cx="36254" cy="247287"/>
            </a:xfrm>
            <a:prstGeom prst="line">
              <a:avLst/>
            </a:prstGeom>
            <a:noFill/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194" name="직선 연결선 650"/>
            <p:cNvCxnSpPr/>
            <p:nvPr/>
          </p:nvCxnSpPr>
          <p:spPr>
            <a:xfrm flipV="1">
              <a:off x="8204713" y="3253216"/>
              <a:ext cx="632884" cy="249258"/>
            </a:xfrm>
            <a:prstGeom prst="line">
              <a:avLst/>
            </a:prstGeom>
            <a:noFill/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sp>
        <p:nvSpPr>
          <p:cNvPr id="241" name="TextBox 240"/>
          <p:cNvSpPr txBox="1"/>
          <p:nvPr/>
        </p:nvSpPr>
        <p:spPr>
          <a:xfrm>
            <a:off x="2561892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872803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66356" y="152400"/>
            <a:ext cx="8610600" cy="1066800"/>
          </a:xfrm>
        </p:spPr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Graph Processing Performance</a:t>
            </a:r>
          </a:p>
        </p:txBody>
      </p:sp>
      <p:graphicFrame>
        <p:nvGraphicFramePr>
          <p:cNvPr id="4" name="내용 개체 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085965"/>
              </p:ext>
            </p:extLst>
          </p:nvPr>
        </p:nvGraphicFramePr>
        <p:xfrm>
          <a:off x="1794956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50061" y="1052736"/>
            <a:ext cx="5320236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rgbClr val="FF0000"/>
                </a:solidFill>
              </a:rPr>
              <a:t>&gt;13X Performance Improvement</a:t>
            </a:r>
            <a:endParaRPr lang="ko-KR" alt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1892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9436" y="1628800"/>
            <a:ext cx="385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On five graph processing algorithms</a:t>
            </a:r>
          </a:p>
        </p:txBody>
      </p:sp>
    </p:spTree>
    <p:extLst>
      <p:ext uri="{BB962C8B-B14F-4D97-AF65-F5344CB8AC3E}">
        <p14:creationId xmlns:p14="http://schemas.microsoft.com/office/powerpoint/2010/main" val="27592077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DRAM Is Critical for Performance (Server)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7208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 Analytics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IISWC’15; 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	Awan+, BDCloud’15]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5207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Datacenter Workloads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Kanev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Google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ISCA’15]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80" y="1054202"/>
            <a:ext cx="1362886" cy="1362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7208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Databases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[Mao+, EuroSys’12; 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325" y="836712"/>
            <a:ext cx="1872533" cy="18725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5207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Graph/Tree Processing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[Xu+, IISWC’12;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Umuroglu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+, FPL’15]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64" y="3998286"/>
            <a:ext cx="2155604" cy="1146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325" y="3772838"/>
            <a:ext cx="2133599" cy="15465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A89F7E-067E-B442-BA8A-CF588483D3EE}"/>
              </a:ext>
            </a:extLst>
          </p:cNvPr>
          <p:cNvSpPr/>
          <p:nvPr/>
        </p:nvSpPr>
        <p:spPr>
          <a:xfrm>
            <a:off x="1158244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Memory </a:t>
            </a:r>
            <a:r>
              <a:rPr lang="en-US" sz="3200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3200" dirty="0">
                <a:solidFill>
                  <a:prstClr val="white"/>
                </a:solidFill>
                <a:latin typeface="Gill Sans MT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performance bottleneck</a:t>
            </a:r>
          </a:p>
        </p:txBody>
      </p:sp>
    </p:spTree>
    <p:extLst>
      <p:ext uri="{BB962C8B-B14F-4D97-AF65-F5344CB8AC3E}">
        <p14:creationId xmlns:p14="http://schemas.microsoft.com/office/powerpoint/2010/main" val="854678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Graph Processing Performance</a:t>
            </a:r>
          </a:p>
        </p:txBody>
      </p:sp>
      <p:graphicFrame>
        <p:nvGraphicFramePr>
          <p:cNvPr id="4" name="내용 개체 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90394"/>
              </p:ext>
            </p:extLst>
          </p:nvPr>
        </p:nvGraphicFramePr>
        <p:xfrm>
          <a:off x="1615444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직사각형 2"/>
          <p:cNvSpPr/>
          <p:nvPr/>
        </p:nvSpPr>
        <p:spPr>
          <a:xfrm>
            <a:off x="1158244" y="0"/>
            <a:ext cx="9144000" cy="6858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6" name="직사각형 3"/>
          <p:cNvSpPr/>
          <p:nvPr/>
        </p:nvSpPr>
        <p:spPr>
          <a:xfrm>
            <a:off x="1813809" y="1052736"/>
            <a:ext cx="7832870" cy="475252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graphicFrame>
        <p:nvGraphicFramePr>
          <p:cNvPr id="7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256450"/>
              </p:ext>
            </p:extLst>
          </p:nvPr>
        </p:nvGraphicFramePr>
        <p:xfrm>
          <a:off x="2031947" y="1196752"/>
          <a:ext cx="739659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4875444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65748" y="152400"/>
            <a:ext cx="9036496" cy="1066800"/>
          </a:xfrm>
        </p:spPr>
        <p:txBody>
          <a:bodyPr/>
          <a:lstStyle/>
          <a:p>
            <a:r>
              <a:rPr lang="en-US" dirty="0"/>
              <a:t>Tesseract Graph Processing System Energy</a:t>
            </a:r>
          </a:p>
        </p:txBody>
      </p:sp>
      <p:graphicFrame>
        <p:nvGraphicFramePr>
          <p:cNvPr id="4" name="내용 개체 틀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814393"/>
              </p:ext>
            </p:extLst>
          </p:nvPr>
        </p:nvGraphicFramePr>
        <p:xfrm>
          <a:off x="1615444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08536" y="4848835"/>
            <a:ext cx="3754153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rgbClr val="FF0000"/>
                </a:solidFill>
              </a:rPr>
              <a:t>&gt; 8X Energy Reduction</a:t>
            </a:r>
            <a:endParaRPr lang="ko-KR" alt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2380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106231500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4" y="152400"/>
            <a:ext cx="8610600" cy="1066800"/>
          </a:xfrm>
        </p:spPr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Tesseract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00472"/>
            <a:ext cx="8610600" cy="4876800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Sungpack</a:t>
            </a:r>
            <a:r>
              <a:rPr lang="en-US" dirty="0"/>
              <a:t> Hong,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hlinkClick r:id="rId2"/>
              </a:rPr>
              <a:t>"A Scalable Processing-in-Memory Accelerator for Parallel Graph Processing"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244" y="4725144"/>
            <a:ext cx="9144000" cy="14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4000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96BAB-925E-464D-8476-CD2FB218257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86843" y="152400"/>
            <a:ext cx="9966961" cy="1066800"/>
          </a:xfrm>
        </p:spPr>
        <p:txBody>
          <a:bodyPr/>
          <a:lstStyle/>
          <a:p>
            <a:r>
              <a:rPr lang="en-US" dirty="0"/>
              <a:t>PIM for Mobile Devices: Function Offloading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6844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hlinkClick r:id="rId2"/>
              </a:rPr>
              <a:t>"Google Workloads for Consumer Devices: Mitigating Data Movement Bottlenecks"</a:t>
            </a:r>
            <a:r>
              <a:rPr lang="en-US" sz="1500" dirty="0"/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4" y="4218136"/>
            <a:ext cx="9144000" cy="223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1158244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62.7%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movement</a:t>
            </a:r>
          </a:p>
        </p:txBody>
      </p:sp>
    </p:spTree>
    <p:extLst>
      <p:ext uri="{BB962C8B-B14F-4D97-AF65-F5344CB8AC3E}">
        <p14:creationId xmlns:p14="http://schemas.microsoft.com/office/powerpoint/2010/main" val="79207686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8244" y="0"/>
            <a:ext cx="9144000" cy="914400"/>
          </a:xfrm>
        </p:spPr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Mobile Devices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0644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1644" y="31242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Consumer devices are everywhere!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44" y="1143000"/>
            <a:ext cx="2861107" cy="1938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05" y="1066800"/>
            <a:ext cx="1457546" cy="1945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751" y="1676204"/>
            <a:ext cx="1295596" cy="1295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644" y="5223510"/>
            <a:ext cx="4581769" cy="1786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58244" y="3905071"/>
            <a:ext cx="9144000" cy="1200329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Energy consumption is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 first-class concern in consumer devices</a:t>
            </a:r>
          </a:p>
        </p:txBody>
      </p:sp>
    </p:spTree>
    <p:extLst>
      <p:ext uri="{BB962C8B-B14F-4D97-AF65-F5344CB8AC3E}">
        <p14:creationId xmlns:p14="http://schemas.microsoft.com/office/powerpoint/2010/main" val="1516522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95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5" y="0"/>
            <a:ext cx="10210800" cy="914400"/>
          </a:xfrm>
        </p:spPr>
        <p:txBody>
          <a:bodyPr/>
          <a:lstStyle/>
          <a:p>
            <a:r>
              <a:rPr lang="en-US" sz="3700" dirty="0"/>
              <a:t>Popular Consumer Workloads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71605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5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5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5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5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5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6205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5" y="1290935"/>
            <a:ext cx="1066800" cy="106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5" y="1205370"/>
            <a:ext cx="1081655" cy="11568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15205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90805" y="4191000"/>
            <a:ext cx="1600200" cy="1219200"/>
            <a:chOff x="5867400" y="2936553"/>
            <a:chExt cx="2057400" cy="1447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58005" y="4234696"/>
            <a:ext cx="1676400" cy="1219200"/>
            <a:chOff x="5867400" y="2936553"/>
            <a:chExt cx="2057400" cy="1447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5410205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37205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48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2" grpId="0"/>
      <p:bldP spid="2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96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29644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Energy Cost of Data Movement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8644" y="221998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Gill Sans MT"/>
              </a:rPr>
              <a:t>Data Movement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358644" y="2743200"/>
            <a:ext cx="1600200" cy="838200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>
          <a:xfrm>
            <a:off x="5958844" y="2743200"/>
            <a:ext cx="0" cy="914400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>
          <a:xfrm>
            <a:off x="5958844" y="2743200"/>
            <a:ext cx="1828800" cy="762000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1082044" y="1066800"/>
            <a:ext cx="9144000" cy="1031051"/>
          </a:xfrm>
          <a:prstGeom prst="rect">
            <a:avLst/>
          </a:prstGeom>
          <a:solidFill>
            <a:srgbClr val="77777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1</a:t>
            </a:r>
            <a:r>
              <a:rPr kumimoji="0" lang="en-US" sz="3100" b="1" i="0" u="none" strike="noStrike" kern="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st</a:t>
            </a: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 key observation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: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</a:rPr>
              <a:t>62.7%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of the total system energy is spent on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</a:rPr>
              <a:t>data movement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82044" y="5257800"/>
            <a:ext cx="9144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2900" b="1" dirty="0">
                <a:solidFill>
                  <a:srgbClr val="1F497D"/>
                </a:solidFill>
                <a:latin typeface="Gill Sans MT"/>
              </a:rPr>
              <a:t>Potential solution</a:t>
            </a:r>
            <a:r>
              <a:rPr lang="en-US" sz="2900" b="1" dirty="0">
                <a:solidFill>
                  <a:srgbClr val="0000FF"/>
                </a:solidFill>
                <a:latin typeface="Gill Sans MT"/>
              </a:rPr>
              <a:t>:</a:t>
            </a:r>
            <a:r>
              <a:rPr lang="en-US" sz="2900" b="1" dirty="0">
                <a:solidFill>
                  <a:prstClr val="black"/>
                </a:solidFill>
                <a:latin typeface="Gill Sans MT"/>
              </a:rPr>
              <a:t> move computation </a:t>
            </a:r>
            <a:r>
              <a:rPr lang="en-US" sz="2900" b="1" dirty="0">
                <a:solidFill>
                  <a:srgbClr val="0000FF"/>
                </a:solidFill>
                <a:latin typeface="Gill Sans MT"/>
              </a:rPr>
              <a:t>close to data</a:t>
            </a:r>
            <a:endParaRPr lang="en-US" sz="2900" b="1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82044" y="5943600"/>
            <a:ext cx="9144000" cy="538609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2900" b="1" dirty="0">
                <a:solidFill>
                  <a:prstClr val="white"/>
                </a:solidFill>
                <a:latin typeface="Gill Sans MT"/>
              </a:rPr>
              <a:t>Challenge: limited area and energy budget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1792" y="4648200"/>
            <a:ext cx="3980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prstClr val="black"/>
                </a:solidFill>
                <a:latin typeface="Gill Sans MT"/>
              </a:rPr>
              <a:t>Processing-In-Memory (PIM)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996444" y="2514603"/>
            <a:ext cx="7620001" cy="2133597"/>
            <a:chOff x="914399" y="1295401"/>
            <a:chExt cx="7620001" cy="2514599"/>
          </a:xfrm>
        </p:grpSpPr>
        <p:grpSp>
          <p:nvGrpSpPr>
            <p:cNvPr id="39" name="Group 38"/>
            <p:cNvGrpSpPr/>
            <p:nvPr/>
          </p:nvGrpSpPr>
          <p:grpSpPr>
            <a:xfrm>
              <a:off x="914399" y="1295401"/>
              <a:ext cx="7620001" cy="2514599"/>
              <a:chOff x="914400" y="1340069"/>
              <a:chExt cx="7218947" cy="3034861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914400" y="1340069"/>
                <a:ext cx="8976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</a:rPr>
                  <a:t>SoC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1066800" y="1707931"/>
                <a:ext cx="7066547" cy="2666999"/>
                <a:chOff x="1066800" y="1707931"/>
                <a:chExt cx="7066547" cy="2666999"/>
              </a:xfrm>
            </p:grpSpPr>
            <p:sp>
              <p:nvSpPr>
                <p:cNvPr id="44" name="Rounded Rectangle 43"/>
                <p:cNvSpPr/>
                <p:nvPr/>
              </p:nvSpPr>
              <p:spPr>
                <a:xfrm>
                  <a:off x="6858000" y="1707931"/>
                  <a:ext cx="1275347" cy="2666999"/>
                </a:xfrm>
                <a:prstGeom prst="roundRect">
                  <a:avLst/>
                </a:prstGeom>
                <a:solidFill>
                  <a:srgbClr val="1F497D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DRAM</a:t>
                  </a: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1066800" y="2133600"/>
                  <a:ext cx="5105400" cy="1904999"/>
                </a:xfrm>
                <a:prstGeom prst="roundRect">
                  <a:avLst/>
                </a:prstGeom>
                <a:solidFill>
                  <a:sysClr val="window" lastClr="FFFFFF">
                    <a:alpha val="0"/>
                  </a:sysClr>
                </a:solidFill>
                <a:ln w="38100" cap="flat" cmpd="sng" algn="ctr">
                  <a:solidFill>
                    <a:srgbClr val="000000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5101390" y="2423945"/>
                  <a:ext cx="577516" cy="1462256"/>
                </a:xfrm>
                <a:prstGeom prst="roundRect">
                  <a:avLst/>
                </a:prstGeom>
                <a:solidFill>
                  <a:srgbClr val="4A8861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L2</a:t>
                  </a: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" name="Straight Arrow Connector 46"/>
                <p:cNvCxnSpPr/>
                <p:nvPr/>
              </p:nvCxnSpPr>
              <p:spPr>
                <a:xfrm flipH="1">
                  <a:off x="2907632" y="3179378"/>
                  <a:ext cx="533400" cy="0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48" name="Rounded Rectangle 47"/>
                <p:cNvSpPr/>
                <p:nvPr/>
              </p:nvSpPr>
              <p:spPr>
                <a:xfrm>
                  <a:off x="3581400" y="2640721"/>
                  <a:ext cx="509337" cy="1090451"/>
                </a:xfrm>
                <a:prstGeom prst="roundRect">
                  <a:avLst/>
                </a:prstGeom>
                <a:solidFill>
                  <a:srgbClr val="80000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L1</a:t>
                  </a:r>
                  <a:endPara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grpSp>
              <p:nvGrpSpPr>
                <p:cNvPr id="49" name="Group 48"/>
                <p:cNvGrpSpPr/>
                <p:nvPr/>
              </p:nvGrpSpPr>
              <p:grpSpPr>
                <a:xfrm>
                  <a:off x="1219199" y="2488322"/>
                  <a:ext cx="1447799" cy="1042280"/>
                  <a:chOff x="3276600" y="1116722"/>
                  <a:chExt cx="1098981" cy="1042280"/>
                </a:xfrm>
              </p:grpSpPr>
              <p:sp>
                <p:nvSpPr>
                  <p:cNvPr id="51" name="Rounded Rectangle 50"/>
                  <p:cNvSpPr/>
                  <p:nvPr/>
                </p:nvSpPr>
                <p:spPr>
                  <a:xfrm>
                    <a:off x="3276600" y="1116722"/>
                    <a:ext cx="794181" cy="737480"/>
                  </a:xfrm>
                  <a:prstGeom prst="roundRect">
                    <a:avLst/>
                  </a:prstGeom>
                  <a:solidFill>
                    <a:srgbClr val="EEECE1">
                      <a:lumMod val="50000"/>
                    </a:srgb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CPU</a:t>
                    </a:r>
                    <a:endPara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Rounded Rectangle 51"/>
                  <p:cNvSpPr/>
                  <p:nvPr/>
                </p:nvSpPr>
                <p:spPr>
                  <a:xfrm>
                    <a:off x="3429000" y="1269122"/>
                    <a:ext cx="794181" cy="737480"/>
                  </a:xfrm>
                  <a:prstGeom prst="roundRect">
                    <a:avLst/>
                  </a:prstGeom>
                  <a:solidFill>
                    <a:srgbClr val="EEECE1">
                      <a:lumMod val="50000"/>
                    </a:srgb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CPU</a:t>
                    </a:r>
                    <a:endPara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Rounded Rectangle 52"/>
                  <p:cNvSpPr/>
                  <p:nvPr/>
                </p:nvSpPr>
                <p:spPr>
                  <a:xfrm>
                    <a:off x="3581400" y="1421522"/>
                    <a:ext cx="794181" cy="737480"/>
                  </a:xfrm>
                  <a:prstGeom prst="roundRect">
                    <a:avLst/>
                  </a:prstGeom>
                  <a:solidFill>
                    <a:srgbClr val="EEECE1">
                      <a:lumMod val="50000"/>
                    </a:srgb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CPU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4162927" y="3179378"/>
                  <a:ext cx="838200" cy="0"/>
                </a:xfrm>
                <a:prstGeom prst="straightConnector1">
                  <a:avLst/>
                </a:prstGeom>
                <a:noFill/>
                <a:ln w="635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  <p:sp>
            <p:nvSpPr>
              <p:cNvPr id="43" name="Rounded Rectangle 42"/>
              <p:cNvSpPr/>
              <p:nvPr/>
            </p:nvSpPr>
            <p:spPr>
              <a:xfrm>
                <a:off x="1773145" y="2993692"/>
                <a:ext cx="1046255" cy="737480"/>
              </a:xfrm>
              <a:prstGeom prst="roundRect">
                <a:avLst/>
              </a:prstGeom>
              <a:solidFill>
                <a:srgbClr val="EEECE1">
                  <a:lumMod val="5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CPU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flipH="1">
              <a:off x="6019800" y="2819400"/>
              <a:ext cx="1066798" cy="2720"/>
            </a:xfrm>
            <a:prstGeom prst="straightConnector1">
              <a:avLst/>
            </a:prstGeom>
            <a:noFill/>
            <a:ln w="889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54" name="Rounded Rectangle 53"/>
          <p:cNvSpPr/>
          <p:nvPr/>
        </p:nvSpPr>
        <p:spPr>
          <a:xfrm>
            <a:off x="7787644" y="4114800"/>
            <a:ext cx="1295400" cy="533400"/>
          </a:xfrm>
          <a:prstGeom prst="roundRect">
            <a:avLst/>
          </a:prstGeom>
          <a:solidFill>
            <a:srgbClr val="948A54"/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Compute Unit </a:t>
            </a:r>
          </a:p>
        </p:txBody>
      </p:sp>
    </p:spTree>
    <p:extLst>
      <p:ext uri="{BB962C8B-B14F-4D97-AF65-F5344CB8AC3E}">
        <p14:creationId xmlns:p14="http://schemas.microsoft.com/office/powerpoint/2010/main" val="418912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  <p:bldP spid="35" grpId="0"/>
      <p:bldP spid="36" grpId="0" animBg="1"/>
      <p:bldP spid="37" grpId="0"/>
      <p:bldP spid="5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97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5" y="0"/>
            <a:ext cx="101346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Using PIM to Reduce Data Movement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1605" y="1072515"/>
            <a:ext cx="9144000" cy="984885"/>
          </a:xfrm>
          <a:prstGeom prst="rect">
            <a:avLst/>
          </a:prstGeom>
          <a:solidFill>
            <a:srgbClr val="77777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2</a:t>
            </a:r>
            <a:r>
              <a:rPr kumimoji="0" lang="en-US" sz="2900" b="1" i="0" u="none" strike="noStrike" kern="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nd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 key observation: 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a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significant fraction of the</a:t>
            </a:r>
            <a:b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</a:b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</a:rPr>
              <a:t>data movement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often comes from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</a:rPr>
              <a:t>simple functions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76605" y="4358045"/>
            <a:ext cx="1524000" cy="740152"/>
          </a:xfrm>
          <a:prstGeom prst="roundRect">
            <a:avLst/>
          </a:prstGeom>
          <a:solidFill>
            <a:srgbClr val="4A8861"/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PIM Core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19805" y="4259997"/>
            <a:ext cx="2667000" cy="914400"/>
            <a:chOff x="5562600" y="3276600"/>
            <a:chExt cx="2438400" cy="990600"/>
          </a:xfrm>
        </p:grpSpPr>
        <p:sp>
          <p:nvSpPr>
            <p:cNvPr id="18" name="Rounded Rectangle 17"/>
            <p:cNvSpPr/>
            <p:nvPr/>
          </p:nvSpPr>
          <p:spPr>
            <a:xfrm>
              <a:off x="5562600" y="3276600"/>
              <a:ext cx="2133600" cy="685800"/>
            </a:xfrm>
            <a:prstGeom prst="roundRect">
              <a:avLst/>
            </a:prstGeom>
            <a:solidFill>
              <a:srgbClr val="4A8861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PIM Accelerator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715000" y="3429000"/>
              <a:ext cx="2133600" cy="685800"/>
            </a:xfrm>
            <a:prstGeom prst="roundRect">
              <a:avLst/>
            </a:prstGeom>
            <a:solidFill>
              <a:srgbClr val="4A8861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PIM Accelerator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67400" y="3581400"/>
              <a:ext cx="2133600" cy="685800"/>
            </a:xfrm>
            <a:prstGeom prst="roundRect">
              <a:avLst/>
            </a:prstGeom>
            <a:solidFill>
              <a:srgbClr val="4A8861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PIM Accelerator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371605" y="2231648"/>
            <a:ext cx="9067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prstClr val="black"/>
                </a:solidFill>
                <a:latin typeface="Gill Sans MT"/>
              </a:rPr>
              <a:t>We can design lightweight logic to implement</a:t>
            </a:r>
            <a:br>
              <a:rPr lang="en-US" sz="2600" b="1" dirty="0">
                <a:solidFill>
                  <a:prstClr val="black"/>
                </a:solidFill>
                <a:latin typeface="Gill Sans MT"/>
              </a:rPr>
            </a:br>
            <a:r>
              <a:rPr lang="en-US" sz="2600" b="1" dirty="0">
                <a:solidFill>
                  <a:prstClr val="black"/>
                </a:solidFill>
                <a:latin typeface="Gill Sans MT"/>
              </a:rPr>
              <a:t> these </a:t>
            </a:r>
            <a:r>
              <a:rPr lang="en-US" sz="2600" b="1" i="1" u="sng" dirty="0">
                <a:solidFill>
                  <a:prstClr val="black"/>
                </a:solidFill>
                <a:latin typeface="Gill Sans MT"/>
              </a:rPr>
              <a:t>simple functions</a:t>
            </a:r>
            <a:r>
              <a:rPr lang="en-US" sz="2600" b="1" dirty="0">
                <a:solidFill>
                  <a:prstClr val="black"/>
                </a:solidFill>
                <a:latin typeface="Gill Sans MT"/>
              </a:rPr>
              <a:t> in </a:t>
            </a:r>
            <a:r>
              <a:rPr lang="en-US" sz="2600" b="1" dirty="0">
                <a:solidFill>
                  <a:srgbClr val="0000FF"/>
                </a:solidFill>
                <a:latin typeface="Gill Sans MT"/>
              </a:rPr>
              <a:t>memory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62205" y="3429000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006600"/>
                </a:solidFill>
                <a:latin typeface="Gill Sans MT"/>
              </a:rPr>
              <a:t>Small embedded</a:t>
            </a:r>
            <a:br>
              <a:rPr lang="en-US" sz="2300" b="1" dirty="0">
                <a:solidFill>
                  <a:srgbClr val="006600"/>
                </a:solidFill>
                <a:latin typeface="Gill Sans MT"/>
              </a:rPr>
            </a:br>
            <a:r>
              <a:rPr lang="en-US" sz="2300" b="1" dirty="0">
                <a:solidFill>
                  <a:srgbClr val="006600"/>
                </a:solidFill>
                <a:latin typeface="Gill Sans MT"/>
              </a:rPr>
              <a:t> low-power core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5" y="34290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006600"/>
                </a:solidFill>
                <a:latin typeface="Gill Sans MT"/>
              </a:rPr>
              <a:t>Small fixed-function accelerators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71605" y="5446693"/>
            <a:ext cx="9144000" cy="954107"/>
          </a:xfrm>
          <a:prstGeom prst="rect">
            <a:avLst/>
          </a:prstGeom>
          <a:solidFill>
            <a:srgbClr val="1F497D">
              <a:lumMod val="75000"/>
            </a:srgbClr>
          </a:solidFill>
        </p:spPr>
        <p:txBody>
          <a:bodyPr wrap="square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</a:rPr>
              <a:t>Offloading to PIM logic reduces energy and improves performance, on average, by 55.4% and 54.2%</a:t>
            </a:r>
          </a:p>
        </p:txBody>
      </p:sp>
    </p:spTree>
    <p:extLst>
      <p:ext uri="{BB962C8B-B14F-4D97-AF65-F5344CB8AC3E}">
        <p14:creationId xmlns:p14="http://schemas.microsoft.com/office/powerpoint/2010/main" val="3703075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/>
      <p:bldP spid="22" grpId="0"/>
      <p:bldP spid="23" grpId="0"/>
      <p:bldP spid="2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58244" y="-7620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TensorFlow Mobile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844" y="762000"/>
            <a:ext cx="914400" cy="9779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58244" y="3505200"/>
            <a:ext cx="9144000" cy="892552"/>
          </a:xfrm>
          <a:prstGeom prst="rect">
            <a:avLst/>
          </a:prstGeom>
          <a:solidFill>
            <a:srgbClr val="77777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</a:rPr>
              <a:t>57.3%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of the inference energy is spent on</a:t>
            </a:r>
            <a:b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</a:b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US" sz="26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</a:rPr>
              <a:t>data movement</a:t>
            </a:r>
            <a:endParaRPr kumimoji="0" lang="en-US" sz="2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58244" y="4938355"/>
            <a:ext cx="9144000" cy="830997"/>
          </a:xfrm>
          <a:prstGeom prst="rect">
            <a:avLst/>
          </a:prstGeom>
          <a:solidFill>
            <a:srgbClr val="E4E4E4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54.4% 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of the </a:t>
            </a: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data movement 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energy comes from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u="sng" dirty="0">
                <a:solidFill>
                  <a:srgbClr val="0000FF"/>
                </a:solidFill>
                <a:latin typeface="Gill Sans MT"/>
              </a:rPr>
              <a:t>packing/unpacking</a:t>
            </a:r>
            <a:r>
              <a:rPr lang="en-US" sz="2400" b="1" u="sng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and </a:t>
            </a:r>
            <a:r>
              <a:rPr lang="en-US" sz="2400" b="1" u="sng" dirty="0">
                <a:solidFill>
                  <a:srgbClr val="0000FF"/>
                </a:solidFill>
                <a:latin typeface="Gill Sans MT"/>
              </a:rPr>
              <a:t>quantization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54044" y="4473952"/>
            <a:ext cx="0" cy="38100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2834644" y="1828800"/>
            <a:ext cx="5638800" cy="1066800"/>
            <a:chOff x="1676400" y="2057400"/>
            <a:chExt cx="5638800" cy="1066800"/>
          </a:xfrm>
        </p:grpSpPr>
        <p:grpSp>
          <p:nvGrpSpPr>
            <p:cNvPr id="22" name="Group 21"/>
            <p:cNvGrpSpPr/>
            <p:nvPr/>
          </p:nvGrpSpPr>
          <p:grpSpPr>
            <a:xfrm>
              <a:off x="3657600" y="2057400"/>
              <a:ext cx="1600200" cy="1066800"/>
              <a:chOff x="3505200" y="1143000"/>
              <a:chExt cx="1828800" cy="1143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3505200" y="1143000"/>
                <a:ext cx="1828800" cy="1143000"/>
              </a:xfrm>
              <a:prstGeom prst="roundRect">
                <a:avLst/>
              </a:prstGeom>
              <a:solidFill>
                <a:sysClr val="window" lastClr="FFFFFF">
                  <a:alpha val="0"/>
                </a:sysClr>
              </a:solidFill>
              <a:ln w="28575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1400" y="1188143"/>
                <a:ext cx="1650486" cy="1097857"/>
              </a:xfrm>
              <a:prstGeom prst="rect">
                <a:avLst/>
              </a:prstGeom>
            </p:spPr>
          </p:pic>
        </p:grpSp>
        <p:cxnSp>
          <p:nvCxnSpPr>
            <p:cNvPr id="23" name="Straight Arrow Connector 22"/>
            <p:cNvCxnSpPr/>
            <p:nvPr/>
          </p:nvCxnSpPr>
          <p:spPr>
            <a:xfrm flipV="1">
              <a:off x="2057400" y="2731532"/>
              <a:ext cx="1371600" cy="1166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24" name="Rectangle 23"/>
            <p:cNvSpPr/>
            <p:nvPr/>
          </p:nvSpPr>
          <p:spPr>
            <a:xfrm>
              <a:off x="1676400" y="2209800"/>
              <a:ext cx="2209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Inference </a:t>
              </a:r>
              <a:endPara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486400" y="2731532"/>
              <a:ext cx="1371600" cy="1166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5105400" y="2209800"/>
              <a:ext cx="2209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</a:rPr>
                <a:t>Prediction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09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29644" y="-7620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Packing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Gill Sans M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63044" y="1926848"/>
            <a:ext cx="8077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500" b="1" dirty="0">
                <a:solidFill>
                  <a:srgbClr val="1F497D"/>
                </a:solidFill>
                <a:latin typeface="Gill Sans MT"/>
              </a:rPr>
              <a:t>  </a:t>
            </a:r>
            <a:r>
              <a:rPr lang="en-US" sz="2500" b="1" dirty="0">
                <a:solidFill>
                  <a:srgbClr val="0000FF"/>
                </a:solidFill>
                <a:latin typeface="Gill Sans MT"/>
              </a:rPr>
              <a:t>Reorders</a:t>
            </a:r>
            <a:r>
              <a:rPr lang="en-US" sz="2500" b="1" dirty="0">
                <a:solidFill>
                  <a:prstClr val="black"/>
                </a:solidFill>
                <a:latin typeface="Gill Sans MT"/>
              </a:rPr>
              <a:t> elements of matrices to minimize </a:t>
            </a:r>
            <a:br>
              <a:rPr lang="en-US" sz="2500" b="1" dirty="0">
                <a:solidFill>
                  <a:prstClr val="black"/>
                </a:solidFill>
                <a:latin typeface="Gill Sans MT"/>
              </a:rPr>
            </a:br>
            <a:r>
              <a:rPr lang="en-US" sz="2500" b="1" dirty="0">
                <a:solidFill>
                  <a:srgbClr val="C00000"/>
                </a:solidFill>
                <a:latin typeface="Gill Sans MT"/>
              </a:rPr>
              <a:t>cache misses </a:t>
            </a:r>
            <a:r>
              <a:rPr lang="en-US" sz="2500" b="1" dirty="0">
                <a:solidFill>
                  <a:prstClr val="black"/>
                </a:solidFill>
                <a:latin typeface="Gill Sans MT"/>
              </a:rPr>
              <a:t>during </a:t>
            </a:r>
            <a:r>
              <a:rPr lang="en-US" sz="2500" b="1" dirty="0">
                <a:solidFill>
                  <a:srgbClr val="0000FF"/>
                </a:solidFill>
                <a:latin typeface="Gill Sans MT"/>
              </a:rPr>
              <a:t>matrix multiplication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3444" y="3352800"/>
            <a:ext cx="4724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Gill Sans MT"/>
              </a:rPr>
              <a:t>Up to </a:t>
            </a: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40% 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of the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Gill Sans MT"/>
              </a:rPr>
              <a:t>inference </a:t>
            </a:r>
            <a:r>
              <a:rPr lang="en-US" sz="2400" b="1" dirty="0">
                <a:solidFill>
                  <a:srgbClr val="1F497D"/>
                </a:solidFill>
                <a:latin typeface="Gill Sans MT"/>
              </a:rPr>
              <a:t>energy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and </a:t>
            </a: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31%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of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inference</a:t>
            </a:r>
            <a:r>
              <a:rPr lang="en-US" sz="2400" b="1" dirty="0">
                <a:solidFill>
                  <a:srgbClr val="1F497D"/>
                </a:solidFill>
                <a:latin typeface="Gill Sans MT"/>
              </a:rPr>
              <a:t> execution time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77844" y="3352800"/>
            <a:ext cx="4724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1F497D"/>
                </a:solidFill>
                <a:latin typeface="Gill Sans MT"/>
              </a:rPr>
              <a:t>Packing’s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data movement 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accounts for up to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sz="2400" b="1" dirty="0">
                <a:solidFill>
                  <a:srgbClr val="C00000"/>
                </a:solidFill>
                <a:latin typeface="Gill Sans MT"/>
              </a:rPr>
              <a:t>35.3%</a:t>
            </a:r>
            <a:r>
              <a:rPr lang="en-US" sz="2400" b="1" dirty="0">
                <a:solidFill>
                  <a:prstClr val="black"/>
                </a:solidFill>
                <a:latin typeface="Gill Sans MT"/>
              </a:rPr>
              <a:t> of the inference </a:t>
            </a:r>
            <a:r>
              <a:rPr lang="en-US" sz="2400" b="1" dirty="0">
                <a:solidFill>
                  <a:srgbClr val="1F497D"/>
                </a:solidFill>
                <a:latin typeface="Gill Sans MT"/>
              </a:rPr>
              <a:t>energy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34844" y="1219200"/>
            <a:ext cx="1676400" cy="655109"/>
          </a:xfrm>
          <a:prstGeom prst="roundRect">
            <a:avLst/>
          </a:prstGeom>
          <a:solidFill>
            <a:srgbClr val="1F497D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Packing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682244" y="1676400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2453644" y="114300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Gill Sans MT"/>
              </a:rPr>
              <a:t>Matrix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416044" y="1676400"/>
            <a:ext cx="1828800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6187444" y="114300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Gill Sans MT"/>
              </a:rPr>
              <a:t>Packed Matrix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444244" y="2895600"/>
            <a:ext cx="0" cy="38100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929644" y="5127248"/>
            <a:ext cx="9144000" cy="954107"/>
          </a:xfrm>
          <a:prstGeom prst="rect">
            <a:avLst/>
          </a:prstGeom>
          <a:solidFill>
            <a:srgbClr val="77777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A simple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rPr>
              <a:t>data reorganization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process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</a:rPr>
              <a:t> that requires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Gill Sans MT"/>
              </a:rPr>
              <a:t>simple arithmetic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635244" y="2895600"/>
            <a:ext cx="0" cy="38100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07528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1" grpId="0"/>
      <p:bldP spid="23" grpId="0"/>
      <p:bldP spid="25" grpId="0" animBg="1"/>
    </p:bldLst>
  </p:timing>
</p:sld>
</file>

<file path=ppt/theme/theme1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fil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005CB8"/>
      </a:accent2>
      <a:accent3>
        <a:srgbClr val="FFFFFF"/>
      </a:accent3>
      <a:accent4>
        <a:srgbClr val="000000"/>
      </a:accent4>
      <a:accent5>
        <a:srgbClr val="CED5DD"/>
      </a:accent5>
      <a:accent6>
        <a:srgbClr val="00264C"/>
      </a:accent6>
      <a:hlink>
        <a:srgbClr val="005CB8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69900" marR="0" indent="-469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Char char="o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69900" marR="0" indent="-469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Char char="o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DC600"/>
    </a:accent1>
    <a:accent2>
      <a:srgbClr val="C00000"/>
    </a:accent2>
    <a:accent3>
      <a:srgbClr val="0061FF"/>
    </a:accent3>
    <a:accent4>
      <a:srgbClr val="3C3C3C"/>
    </a:accent4>
    <a:accent5>
      <a:srgbClr val="009900"/>
    </a:accent5>
    <a:accent6>
      <a:srgbClr val="777777"/>
    </a:accent6>
    <a:hlink>
      <a:srgbClr val="0000FF"/>
    </a:hlink>
    <a:folHlink>
      <a:srgbClr val="800080"/>
    </a:folHlink>
  </a:clrScheme>
  <a:fontScheme name="Sesha">
    <a:majorFont>
      <a:latin typeface="Myriad Pro Cond"/>
      <a:ea typeface=""/>
      <a:cs typeface=""/>
    </a:majorFont>
    <a:minorFont>
      <a:latin typeface="Myriad Pro Cond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DC600"/>
    </a:accent1>
    <a:accent2>
      <a:srgbClr val="C00000"/>
    </a:accent2>
    <a:accent3>
      <a:srgbClr val="0061FF"/>
    </a:accent3>
    <a:accent4>
      <a:srgbClr val="3C3C3C"/>
    </a:accent4>
    <a:accent5>
      <a:srgbClr val="00B3B3"/>
    </a:accent5>
    <a:accent6>
      <a:srgbClr val="777777"/>
    </a:accent6>
    <a:hlink>
      <a:srgbClr val="0000FF"/>
    </a:hlink>
    <a:folHlink>
      <a:srgbClr val="800080"/>
    </a:folHlink>
  </a:clrScheme>
  <a:fontScheme name="Urban Pop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DC600"/>
    </a:accent1>
    <a:accent2>
      <a:srgbClr val="C00000"/>
    </a:accent2>
    <a:accent3>
      <a:srgbClr val="0061FF"/>
    </a:accent3>
    <a:accent4>
      <a:srgbClr val="3C3C3C"/>
    </a:accent4>
    <a:accent5>
      <a:srgbClr val="00B3B3"/>
    </a:accent5>
    <a:accent6>
      <a:srgbClr val="777777"/>
    </a:accent6>
    <a:hlink>
      <a:srgbClr val="0000FF"/>
    </a:hlink>
    <a:folHlink>
      <a:srgbClr val="800080"/>
    </a:folHlink>
  </a:clrScheme>
  <a:fontScheme name="Urban Pop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191286</TotalTime>
  <Words>5459</Words>
  <Application>Microsoft Macintosh PowerPoint</Application>
  <PresentationFormat>Widescreen</PresentationFormat>
  <Paragraphs>1250</Paragraphs>
  <Slides>121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121</vt:i4>
      </vt:variant>
    </vt:vector>
  </HeadingPairs>
  <TitlesOfParts>
    <vt:vector size="150" baseType="lpstr">
      <vt:lpstr>굴림</vt:lpstr>
      <vt:lpstr>ＭＳ Ｐゴシック</vt:lpstr>
      <vt:lpstr>ＭＳ Ｐゴシック</vt:lpstr>
      <vt:lpstr>ヒラギノ角ゴ ProN W3</vt:lpstr>
      <vt:lpstr>ヒラギノ角ゴ ProN W6</vt:lpstr>
      <vt:lpstr>Adobe Garamond Pro</vt:lpstr>
      <vt:lpstr>Arial</vt:lpstr>
      <vt:lpstr>Calibri</vt:lpstr>
      <vt:lpstr>Calibri Light</vt:lpstr>
      <vt:lpstr>Cambria</vt:lpstr>
      <vt:lpstr>Cambria Math</vt:lpstr>
      <vt:lpstr>Corbel</vt:lpstr>
      <vt:lpstr>Courier New</vt:lpstr>
      <vt:lpstr>Futura Medium</vt:lpstr>
      <vt:lpstr>Garamond</vt:lpstr>
      <vt:lpstr>Gill Sans</vt:lpstr>
      <vt:lpstr>Gill Sans MT</vt:lpstr>
      <vt:lpstr>Lucida Sans</vt:lpstr>
      <vt:lpstr>Myriad Pro Bold Cond</vt:lpstr>
      <vt:lpstr>Myriad Pro Cond</vt:lpstr>
      <vt:lpstr>나눔고딕</vt:lpstr>
      <vt:lpstr>Tahoma</vt:lpstr>
      <vt:lpstr>Times New Roman</vt:lpstr>
      <vt:lpstr>Verdana</vt:lpstr>
      <vt:lpstr>Vista Sans OT Medium</vt:lpstr>
      <vt:lpstr>Wingdings</vt:lpstr>
      <vt:lpstr>16_Edge</vt:lpstr>
      <vt:lpstr>Profile</vt:lpstr>
      <vt:lpstr>4_Office Theme</vt:lpstr>
      <vt:lpstr>       Processing Data Where It Makes Sense  in Modern Computing Systems: Enabling In-Memory Computation  Onur Mutlu omutlu@gmail.com  https://people.inf.ethz.ch/omutlu  Feb. 21st 2019 </vt:lpstr>
      <vt:lpstr>The Main Memory System</vt:lpstr>
      <vt:lpstr>Memory System: A Shared Resource View</vt:lpstr>
      <vt:lpstr>State of the Main Memory System</vt:lpstr>
      <vt:lpstr>Major Trends Affecting Main Memory (I)</vt:lpstr>
      <vt:lpstr>Major Trends Affecting Main Memory (II)</vt:lpstr>
      <vt:lpstr>Example: The Memory Capacity Gap</vt:lpstr>
      <vt:lpstr>Capacity, Bandwidth &amp; Latency of a DRAM Chip</vt:lpstr>
      <vt:lpstr>DRAM Is Critical for Performance (Server)</vt:lpstr>
      <vt:lpstr>PowerPoint Presentation</vt:lpstr>
      <vt:lpstr>Major Trends Affecting Main Memory (III)</vt:lpstr>
      <vt:lpstr>Energy Waste in Mobile Devices</vt:lpstr>
      <vt:lpstr>Major Trends Affecting Main Memory (IV)</vt:lpstr>
      <vt:lpstr>Major Trends Affecting Main Memory (V)</vt:lpstr>
      <vt:lpstr>Major Trend: Hybrid Main Memory</vt:lpstr>
      <vt:lpstr>Foreshadowing</vt:lpstr>
      <vt:lpstr>Call for Intelligent Memory Controllers</vt:lpstr>
      <vt:lpstr>Agenda</vt:lpstr>
      <vt:lpstr>The DRAM Scaling Problem</vt:lpstr>
      <vt:lpstr>As Memory Scales, It Becomes Unreliable</vt:lpstr>
      <vt:lpstr>Large-Scale Failure Analysis of DRAM Chips</vt:lpstr>
      <vt:lpstr>Infrastructures to Understand Such Issues</vt:lpstr>
      <vt:lpstr>Infrastructures to Understand Such Issues</vt:lpstr>
      <vt:lpstr>SoftMC: Open Source DRAM Infrastructure</vt:lpstr>
      <vt:lpstr>Data Retention in Memory [Liu et al., ISCA 2013]</vt:lpstr>
      <vt:lpstr>A Curious Discovery [Kim et al., ISCA 2014]</vt:lpstr>
      <vt:lpstr>DRAM RowHammer</vt:lpstr>
      <vt:lpstr>PowerPoint Presentation</vt:lpstr>
      <vt:lpstr>Most DRAM Modules Are Vulnerable</vt:lpstr>
      <vt:lpstr>Recent DRAM Is More Vulnerable</vt:lpstr>
      <vt:lpstr>A Simple Program Can Induce Many Errors</vt:lpstr>
      <vt:lpstr>PowerPoint Presentation</vt:lpstr>
      <vt:lpstr>One Can Take Over an Otherwise-Secure System</vt:lpstr>
      <vt:lpstr>RowHammer Security Attack Example</vt:lpstr>
      <vt:lpstr>Security Implications</vt:lpstr>
      <vt:lpstr>More Security Implications (I)</vt:lpstr>
      <vt:lpstr>More Security Implications (II)</vt:lpstr>
      <vt:lpstr>More Security Implications (III)</vt:lpstr>
      <vt:lpstr>Apple’s Patch for RowHammer</vt:lpstr>
      <vt:lpstr>PowerPoint Presentation</vt:lpstr>
      <vt:lpstr>PowerPoint Presentation</vt:lpstr>
      <vt:lpstr>Probabilistic Activation in Real Life</vt:lpstr>
      <vt:lpstr>More on RowHammer Analysis</vt:lpstr>
      <vt:lpstr>PowerPoint Presentation</vt:lpstr>
      <vt:lpstr>Call for Intelligent Memory Controllers</vt:lpstr>
      <vt:lpstr>Aside: Intelligent Controller for NAND Flash</vt:lpstr>
      <vt:lpstr>Aside: Intelligent Controller for NAND Flash</vt:lpstr>
      <vt:lpstr>Takeaway</vt:lpstr>
      <vt:lpstr>Agenda</vt:lpstr>
      <vt:lpstr>Three Key Systems Trends</vt:lpstr>
      <vt:lpstr>The Problem</vt:lpstr>
      <vt:lpstr>A Computing System</vt:lpstr>
      <vt:lpstr>Today’s Computing Systems</vt:lpstr>
      <vt:lpstr>Yet …</vt:lpstr>
      <vt:lpstr>The Performance Perspective</vt:lpstr>
      <vt:lpstr>The Performance Perspective (Today)</vt:lpstr>
      <vt:lpstr>Perils of Processor-Centric Design</vt:lpstr>
      <vt:lpstr>Perils of Processor-Centric Design</vt:lpstr>
      <vt:lpstr>The Energy Perspective</vt:lpstr>
      <vt:lpstr>Data Movement vs. Computation Energy</vt:lpstr>
      <vt:lpstr>Energy Waste in Mobile Devices</vt:lpstr>
      <vt:lpstr>We Need A Paradigm Shift To …</vt:lpstr>
      <vt:lpstr>Goal: Processing Inside Memory</vt:lpstr>
      <vt:lpstr>PowerPoint Presentation</vt:lpstr>
      <vt:lpstr>Approach 1: Minimally Changing DRAM</vt:lpstr>
      <vt:lpstr>Starting Simple: Data Copy and Initialization</vt:lpstr>
      <vt:lpstr>PowerPoint Presentation</vt:lpstr>
      <vt:lpstr>Future Systems: In-Memory Copy</vt:lpstr>
      <vt:lpstr>RowClone: In-DRAM Row Copy</vt:lpstr>
      <vt:lpstr>PowerPoint Presentation</vt:lpstr>
      <vt:lpstr>More on RowClone</vt:lpstr>
      <vt:lpstr>Memory as an Accelerator</vt:lpstr>
      <vt:lpstr>In-Memory Bulk Bitwise Operations</vt:lpstr>
      <vt:lpstr>In-DRAM AND/OR: Triple Row Activation</vt:lpstr>
      <vt:lpstr>In-DRAM NOT: Dual Contact Cell</vt:lpstr>
      <vt:lpstr>PowerPoint Presentation</vt:lpstr>
      <vt:lpstr>Bulk Bitwise Operations in Workloads</vt:lpstr>
      <vt:lpstr>Performance: Bitmap Index on Ambit</vt:lpstr>
      <vt:lpstr>Performance: BitWeaving on Ambit</vt:lpstr>
      <vt:lpstr>More on Ambit</vt:lpstr>
      <vt:lpstr>PowerPoint Presentation</vt:lpstr>
      <vt:lpstr>Opportunity: 3D-Stacked Logic+Memory</vt:lpstr>
      <vt:lpstr>DRAM Landscape (circa 2015)</vt:lpstr>
      <vt:lpstr>Two Key Questions in 3D-Stacked PIM</vt:lpstr>
      <vt:lpstr>Graph Processing</vt:lpstr>
      <vt:lpstr>Key Bottlenecks in Graph Processing</vt:lpstr>
      <vt:lpstr>Tesseract System for Graph Processing</vt:lpstr>
      <vt:lpstr>Evaluated Systems</vt:lpstr>
      <vt:lpstr>Tesseract Graph Processing Performance</vt:lpstr>
      <vt:lpstr>Tesseract Graph Processing Performance</vt:lpstr>
      <vt:lpstr>Tesseract Graph Processing System Energy</vt:lpstr>
      <vt:lpstr>More on Tesseract</vt:lpstr>
      <vt:lpstr>PIM for Mobile Devices: Function Offloading</vt:lpstr>
      <vt:lpstr>Mobile Devices</vt:lpstr>
      <vt:lpstr>Popular Consumer Workloads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Accelerating GPU Execution with PIM (I)</vt:lpstr>
      <vt:lpstr>Accelerating Linked Data Structures</vt:lpstr>
      <vt:lpstr>Two Key Questions in 3D-Stacked PIM</vt:lpstr>
      <vt:lpstr>PEI: PIM-Enabled Instructions (Ideas)</vt:lpstr>
      <vt:lpstr>PEI: PIM-Enabled Instructions (Example)</vt:lpstr>
      <vt:lpstr>Example (Abstract) PEI uArchitecture</vt:lpstr>
      <vt:lpstr>PEI: Initial Evaluation Results</vt:lpstr>
      <vt:lpstr>Simpler PIM: PIM-Enabled Instructions</vt:lpstr>
      <vt:lpstr>Efficient Automatic Data Coherence Support</vt:lpstr>
      <vt:lpstr>Challenge and Opportunity for Future</vt:lpstr>
      <vt:lpstr>Agenda</vt:lpstr>
      <vt:lpstr>Barriers to Adoption of PIM</vt:lpstr>
      <vt:lpstr>Concluding Remarks</vt:lpstr>
      <vt:lpstr>The Future of Processing in Memory is Bright</vt:lpstr>
      <vt:lpstr>If In Doubt, See Other Doubtful Technologies</vt:lpstr>
      <vt:lpstr>For Some Open Problems, See</vt:lpstr>
      <vt:lpstr>Accelerated Memory Course (~6.5 hours)</vt:lpstr>
      <vt:lpstr>       Processing Data Where It Makes Sense  in Modern Computing Systems: Enabling In-Memory Computation  Onur Mutlu omutlu@gmail.com  https://people.inf.ethz.ch/omutlu  Feb. 21st 2019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Onur Mutlu</cp:lastModifiedBy>
  <cp:revision>2764</cp:revision>
  <cp:lastPrinted>2017-12-05T03:30:35Z</cp:lastPrinted>
  <dcterms:created xsi:type="dcterms:W3CDTF">2010-10-08T20:41:54Z</dcterms:created>
  <dcterms:modified xsi:type="dcterms:W3CDTF">2019-02-22T01:00:46Z</dcterms:modified>
</cp:coreProperties>
</file>