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6.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7.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8.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9.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50.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51.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52.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3.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4.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55.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6.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7.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8.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9.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60.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1.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2.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3.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64.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65.xml" ContentType="application/vnd.openxmlformats-officedocument.theme+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66.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7.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8.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69.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theme/themeOverride4.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0.xml" ContentType="application/vnd.openxmlformats-officedocument.drawingml.chart+xml"/>
  <Override PartName="/ppt/theme/themeOverride5.xml" ContentType="application/vnd.openxmlformats-officedocument.themeOverride+xml"/>
  <Override PartName="/ppt/notesSlides/notesSlide34.xml" ContentType="application/vnd.openxmlformats-officedocument.presentationml.notesSlide+xml"/>
  <Override PartName="/ppt/charts/chart11.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charts/chart14.xml" ContentType="application/vnd.openxmlformats-officedocument.drawingml.chart+xml"/>
  <Override PartName="/ppt/theme/themeOverride8.xml" ContentType="application/vnd.openxmlformats-officedocument.themeOverride+xml"/>
  <Override PartName="/ppt/drawings/drawing2.xml" ContentType="application/vnd.openxmlformats-officedocument.drawingml.chartshapes+xml"/>
  <Override PartName="/ppt/notesSlides/notesSlide37.xml" ContentType="application/vnd.openxmlformats-officedocument.presentationml.notesSlide+xml"/>
  <Override PartName="/ppt/charts/chart15.xml" ContentType="application/vnd.openxmlformats-officedocument.drawingml.chart+xml"/>
  <Override PartName="/ppt/theme/themeOverride9.xml" ContentType="application/vnd.openxmlformats-officedocument.themeOverride+xml"/>
  <Override PartName="/ppt/drawings/drawing3.xml" ContentType="application/vnd.openxmlformats-officedocument.drawingml.chartshapes+xml"/>
  <Override PartName="/ppt/charts/chart16.xml" ContentType="application/vnd.openxmlformats-officedocument.drawingml.chart+xml"/>
  <Override PartName="/ppt/theme/themeOverride10.xml" ContentType="application/vnd.openxmlformats-officedocument.themeOverride+xml"/>
  <Override PartName="/ppt/charts/chart17.xml" ContentType="application/vnd.openxmlformats-officedocument.drawingml.chart+xml"/>
  <Override PartName="/ppt/theme/themeOverride11.xml" ContentType="application/vnd.openxmlformats-officedocument.themeOverride+xml"/>
  <Override PartName="/ppt/charts/chart18.xml" ContentType="application/vnd.openxmlformats-officedocument.drawingml.chart+xml"/>
  <Override PartName="/ppt/theme/themeOverride12.xml" ContentType="application/vnd.openxmlformats-officedocument.themeOverride+xml"/>
  <Override PartName="/ppt/charts/chart19.xml" ContentType="application/vnd.openxmlformats-officedocument.drawingml.chart+xml"/>
  <Override PartName="/ppt/theme/themeOverride13.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2.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notesSlides/notesSlide50.xml" ContentType="application/vnd.openxmlformats-officedocument.presentationml.notesSlide+xml"/>
  <Override PartName="/ppt/charts/chart25.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654" r:id="rId30"/>
    <p:sldMasterId id="2147486847" r:id="rId31"/>
    <p:sldMasterId id="2147486871" r:id="rId32"/>
    <p:sldMasterId id="2147486966" r:id="rId33"/>
    <p:sldMasterId id="2147487084" r:id="rId34"/>
    <p:sldMasterId id="2147487120" r:id="rId35"/>
    <p:sldMasterId id="2147487144" r:id="rId36"/>
    <p:sldMasterId id="2147487194" r:id="rId37"/>
    <p:sldMasterId id="2147487206" r:id="rId38"/>
    <p:sldMasterId id="2147487258" r:id="rId39"/>
    <p:sldMasterId id="2147487278" r:id="rId40"/>
    <p:sldMasterId id="2147487375" r:id="rId41"/>
    <p:sldMasterId id="2147487423" r:id="rId42"/>
    <p:sldMasterId id="2147487459" r:id="rId43"/>
    <p:sldMasterId id="2147487471" r:id="rId44"/>
    <p:sldMasterId id="2147487483" r:id="rId45"/>
    <p:sldMasterId id="2147487495" r:id="rId46"/>
    <p:sldMasterId id="2147487502" r:id="rId47"/>
    <p:sldMasterId id="2147487509" r:id="rId48"/>
    <p:sldMasterId id="2147487516" r:id="rId49"/>
    <p:sldMasterId id="2147487524" r:id="rId50"/>
    <p:sldMasterId id="2147487536" r:id="rId51"/>
    <p:sldMasterId id="2147487574" r:id="rId52"/>
    <p:sldMasterId id="2147487598" r:id="rId53"/>
    <p:sldMasterId id="2147487610" r:id="rId54"/>
    <p:sldMasterId id="2147487623" r:id="rId55"/>
    <p:sldMasterId id="2147487707" r:id="rId56"/>
    <p:sldMasterId id="2147487731" r:id="rId57"/>
    <p:sldMasterId id="2147487743" r:id="rId58"/>
    <p:sldMasterId id="2147487948" r:id="rId59"/>
    <p:sldMasterId id="2147488008" r:id="rId60"/>
    <p:sldMasterId id="2147488021" r:id="rId61"/>
    <p:sldMasterId id="2147488034" r:id="rId62"/>
    <p:sldMasterId id="2147488047" r:id="rId63"/>
    <p:sldMasterId id="2147488059" r:id="rId64"/>
    <p:sldMasterId id="2147488072" r:id="rId65"/>
    <p:sldMasterId id="2147488085" r:id="rId66"/>
    <p:sldMasterId id="2147488097" r:id="rId67"/>
    <p:sldMasterId id="2147488109" r:id="rId68"/>
    <p:sldMasterId id="2147488121" r:id="rId69"/>
    <p:sldMasterId id="2147488134" r:id="rId70"/>
  </p:sldMasterIdLst>
  <p:notesMasterIdLst>
    <p:notesMasterId r:id="rId330"/>
  </p:notesMasterIdLst>
  <p:handoutMasterIdLst>
    <p:handoutMasterId r:id="rId331"/>
  </p:handoutMasterIdLst>
  <p:sldIdLst>
    <p:sldId id="3122" r:id="rId71"/>
    <p:sldId id="4678" r:id="rId72"/>
    <p:sldId id="4687" r:id="rId73"/>
    <p:sldId id="4439" r:id="rId74"/>
    <p:sldId id="4444" r:id="rId75"/>
    <p:sldId id="4437" r:id="rId76"/>
    <p:sldId id="2616" r:id="rId77"/>
    <p:sldId id="4484" r:id="rId78"/>
    <p:sldId id="4610" r:id="rId79"/>
    <p:sldId id="4692" r:id="rId80"/>
    <p:sldId id="4512" r:id="rId81"/>
    <p:sldId id="4514" r:id="rId82"/>
    <p:sldId id="4524" r:id="rId83"/>
    <p:sldId id="3280" r:id="rId84"/>
    <p:sldId id="4607" r:id="rId85"/>
    <p:sldId id="4619" r:id="rId86"/>
    <p:sldId id="2687" r:id="rId87"/>
    <p:sldId id="4696" r:id="rId88"/>
    <p:sldId id="4661" r:id="rId89"/>
    <p:sldId id="4695" r:id="rId90"/>
    <p:sldId id="4697" r:id="rId91"/>
    <p:sldId id="4142" r:id="rId92"/>
    <p:sldId id="3295" r:id="rId93"/>
    <p:sldId id="3296" r:id="rId94"/>
    <p:sldId id="3297" r:id="rId95"/>
    <p:sldId id="2886" r:id="rId96"/>
    <p:sldId id="2887" r:id="rId97"/>
    <p:sldId id="2889" r:id="rId98"/>
    <p:sldId id="2890" r:id="rId99"/>
    <p:sldId id="2891" r:id="rId100"/>
    <p:sldId id="3845" r:id="rId101"/>
    <p:sldId id="3846" r:id="rId102"/>
    <p:sldId id="3847" r:id="rId103"/>
    <p:sldId id="3264" r:id="rId104"/>
    <p:sldId id="2893" r:id="rId105"/>
    <p:sldId id="3660" r:id="rId106"/>
    <p:sldId id="3707" r:id="rId107"/>
    <p:sldId id="3853" r:id="rId108"/>
    <p:sldId id="3856" r:id="rId109"/>
    <p:sldId id="4143" r:id="rId110"/>
    <p:sldId id="4144" r:id="rId111"/>
    <p:sldId id="3917" r:id="rId112"/>
    <p:sldId id="4147" r:id="rId113"/>
    <p:sldId id="4698" r:id="rId114"/>
    <p:sldId id="3929" r:id="rId115"/>
    <p:sldId id="3930" r:id="rId116"/>
    <p:sldId id="3581" r:id="rId117"/>
    <p:sldId id="3582" r:id="rId118"/>
    <p:sldId id="3609" r:id="rId119"/>
    <p:sldId id="4145" r:id="rId120"/>
    <p:sldId id="3583" r:id="rId121"/>
    <p:sldId id="3614" r:id="rId122"/>
    <p:sldId id="3615" r:id="rId123"/>
    <p:sldId id="4146" r:id="rId124"/>
    <p:sldId id="3584" r:id="rId125"/>
    <p:sldId id="3585" r:id="rId126"/>
    <p:sldId id="3586" r:id="rId127"/>
    <p:sldId id="3848" r:id="rId128"/>
    <p:sldId id="3710" r:id="rId129"/>
    <p:sldId id="3711" r:id="rId130"/>
    <p:sldId id="3712" r:id="rId131"/>
    <p:sldId id="3943" r:id="rId132"/>
    <p:sldId id="3944" r:id="rId133"/>
    <p:sldId id="3945" r:id="rId134"/>
    <p:sldId id="3946" r:id="rId135"/>
    <p:sldId id="3947" r:id="rId136"/>
    <p:sldId id="3948" r:id="rId137"/>
    <p:sldId id="3719" r:id="rId138"/>
    <p:sldId id="3950" r:id="rId139"/>
    <p:sldId id="3720" r:id="rId140"/>
    <p:sldId id="3721" r:id="rId141"/>
    <p:sldId id="3722" r:id="rId142"/>
    <p:sldId id="1513" r:id="rId143"/>
    <p:sldId id="1512" r:id="rId144"/>
    <p:sldId id="4699" r:id="rId145"/>
    <p:sldId id="3723" r:id="rId146"/>
    <p:sldId id="3958" r:id="rId147"/>
    <p:sldId id="3978" r:id="rId148"/>
    <p:sldId id="3602" r:id="rId149"/>
    <p:sldId id="3857" r:id="rId150"/>
    <p:sldId id="3983" r:id="rId151"/>
    <p:sldId id="3604" r:id="rId152"/>
    <p:sldId id="3726" r:id="rId153"/>
    <p:sldId id="3728" r:id="rId154"/>
    <p:sldId id="3855" r:id="rId155"/>
    <p:sldId id="3918" r:id="rId156"/>
    <p:sldId id="3923" r:id="rId157"/>
    <p:sldId id="3922" r:id="rId158"/>
    <p:sldId id="3730" r:id="rId159"/>
    <p:sldId id="4155" r:id="rId160"/>
    <p:sldId id="3731" r:id="rId161"/>
    <p:sldId id="3732" r:id="rId162"/>
    <p:sldId id="4156" r:id="rId163"/>
    <p:sldId id="4157" r:id="rId164"/>
    <p:sldId id="3735" r:id="rId165"/>
    <p:sldId id="3736" r:id="rId166"/>
    <p:sldId id="4419" r:id="rId167"/>
    <p:sldId id="4417" r:id="rId168"/>
    <p:sldId id="4418" r:id="rId169"/>
    <p:sldId id="3737" r:id="rId170"/>
    <p:sldId id="3738" r:id="rId171"/>
    <p:sldId id="3859" r:id="rId172"/>
    <p:sldId id="3860" r:id="rId173"/>
    <p:sldId id="4081" r:id="rId174"/>
    <p:sldId id="4689" r:id="rId175"/>
    <p:sldId id="3741" r:id="rId176"/>
    <p:sldId id="3742" r:id="rId177"/>
    <p:sldId id="3743" r:id="rId178"/>
    <p:sldId id="3869" r:id="rId179"/>
    <p:sldId id="3919" r:id="rId180"/>
    <p:sldId id="4160" r:id="rId181"/>
    <p:sldId id="3872" r:id="rId182"/>
    <p:sldId id="3744" r:id="rId183"/>
    <p:sldId id="3745" r:id="rId184"/>
    <p:sldId id="3746" r:id="rId185"/>
    <p:sldId id="3747" r:id="rId186"/>
    <p:sldId id="3748" r:id="rId187"/>
    <p:sldId id="3749" r:id="rId188"/>
    <p:sldId id="3873" r:id="rId189"/>
    <p:sldId id="3874" r:id="rId190"/>
    <p:sldId id="3751" r:id="rId191"/>
    <p:sldId id="3754" r:id="rId192"/>
    <p:sldId id="3756" r:id="rId193"/>
    <p:sldId id="3757" r:id="rId194"/>
    <p:sldId id="4165" r:id="rId195"/>
    <p:sldId id="4133" r:id="rId196"/>
    <p:sldId id="3875" r:id="rId197"/>
    <p:sldId id="3758" r:id="rId198"/>
    <p:sldId id="3759" r:id="rId199"/>
    <p:sldId id="4167" r:id="rId200"/>
    <p:sldId id="3790" r:id="rId201"/>
    <p:sldId id="3792" r:id="rId202"/>
    <p:sldId id="3761" r:id="rId203"/>
    <p:sldId id="3920" r:id="rId204"/>
    <p:sldId id="3999" r:id="rId205"/>
    <p:sldId id="3762" r:id="rId206"/>
    <p:sldId id="3763" r:id="rId207"/>
    <p:sldId id="4168" r:id="rId208"/>
    <p:sldId id="3764" r:id="rId209"/>
    <p:sldId id="3765" r:id="rId210"/>
    <p:sldId id="3766" r:id="rId211"/>
    <p:sldId id="3767" r:id="rId212"/>
    <p:sldId id="3768" r:id="rId213"/>
    <p:sldId id="3769" r:id="rId214"/>
    <p:sldId id="3770" r:id="rId215"/>
    <p:sldId id="3771" r:id="rId216"/>
    <p:sldId id="3772" r:id="rId217"/>
    <p:sldId id="3773" r:id="rId218"/>
    <p:sldId id="4688" r:id="rId219"/>
    <p:sldId id="815" r:id="rId220"/>
    <p:sldId id="794" r:id="rId221"/>
    <p:sldId id="816" r:id="rId222"/>
    <p:sldId id="796" r:id="rId223"/>
    <p:sldId id="814" r:id="rId224"/>
    <p:sldId id="810" r:id="rId225"/>
    <p:sldId id="4829" r:id="rId226"/>
    <p:sldId id="3887" r:id="rId227"/>
    <p:sldId id="3886" r:id="rId228"/>
    <p:sldId id="3888" r:id="rId229"/>
    <p:sldId id="4279" r:id="rId230"/>
    <p:sldId id="3883" r:id="rId231"/>
    <p:sldId id="4683" r:id="rId232"/>
    <p:sldId id="4186" r:id="rId233"/>
    <p:sldId id="4173" r:id="rId234"/>
    <p:sldId id="4174" r:id="rId235"/>
    <p:sldId id="3324" r:id="rId236"/>
    <p:sldId id="3905" r:id="rId237"/>
    <p:sldId id="4187" r:id="rId238"/>
    <p:sldId id="4188" r:id="rId239"/>
    <p:sldId id="4215" r:id="rId240"/>
    <p:sldId id="3781" r:id="rId241"/>
    <p:sldId id="3782" r:id="rId242"/>
    <p:sldId id="3908" r:id="rId243"/>
    <p:sldId id="3909" r:id="rId244"/>
    <p:sldId id="3926" r:id="rId245"/>
    <p:sldId id="3786" r:id="rId246"/>
    <p:sldId id="3910" r:id="rId247"/>
    <p:sldId id="3796" r:id="rId248"/>
    <p:sldId id="3795" r:id="rId249"/>
    <p:sldId id="3906" r:id="rId250"/>
    <p:sldId id="3935" r:id="rId251"/>
    <p:sldId id="3911" r:id="rId252"/>
    <p:sldId id="4209" r:id="rId253"/>
    <p:sldId id="3915" r:id="rId254"/>
    <p:sldId id="3916" r:id="rId255"/>
    <p:sldId id="4830" r:id="rId256"/>
    <p:sldId id="4086" r:id="rId257"/>
    <p:sldId id="3802" r:id="rId258"/>
    <p:sldId id="3803" r:id="rId259"/>
    <p:sldId id="3804" r:id="rId260"/>
    <p:sldId id="4206" r:id="rId261"/>
    <p:sldId id="4210" r:id="rId262"/>
    <p:sldId id="3805" r:id="rId263"/>
    <p:sldId id="3806" r:id="rId264"/>
    <p:sldId id="4212" r:id="rId265"/>
    <p:sldId id="3807" r:id="rId266"/>
    <p:sldId id="4213" r:id="rId267"/>
    <p:sldId id="4214" r:id="rId268"/>
    <p:sldId id="3800" r:id="rId269"/>
    <p:sldId id="3695" r:id="rId270"/>
    <p:sldId id="3696" r:id="rId271"/>
    <p:sldId id="4691" r:id="rId272"/>
    <p:sldId id="4831" r:id="rId273"/>
    <p:sldId id="4832" r:id="rId274"/>
    <p:sldId id="4426" r:id="rId275"/>
    <p:sldId id="4682" r:id="rId276"/>
    <p:sldId id="3878" r:id="rId277"/>
    <p:sldId id="3879" r:id="rId278"/>
    <p:sldId id="3880" r:id="rId279"/>
    <p:sldId id="3881" r:id="rId280"/>
    <p:sldId id="3882" r:id="rId281"/>
    <p:sldId id="3841" r:id="rId282"/>
    <p:sldId id="3812" r:id="rId283"/>
    <p:sldId id="3813" r:id="rId284"/>
    <p:sldId id="3814" r:id="rId285"/>
    <p:sldId id="3815" r:id="rId286"/>
    <p:sldId id="3816" r:id="rId287"/>
    <p:sldId id="3817" r:id="rId288"/>
    <p:sldId id="3818" r:id="rId289"/>
    <p:sldId id="3819" r:id="rId290"/>
    <p:sldId id="3820" r:id="rId291"/>
    <p:sldId id="3821" r:id="rId292"/>
    <p:sldId id="3822" r:id="rId293"/>
    <p:sldId id="3823" r:id="rId294"/>
    <p:sldId id="3824" r:id="rId295"/>
    <p:sldId id="3825" r:id="rId296"/>
    <p:sldId id="3826" r:id="rId297"/>
    <p:sldId id="3827" r:id="rId298"/>
    <p:sldId id="3828" r:id="rId299"/>
    <p:sldId id="3829" r:id="rId300"/>
    <p:sldId id="3830" r:id="rId301"/>
    <p:sldId id="3831" r:id="rId302"/>
    <p:sldId id="3832" r:id="rId303"/>
    <p:sldId id="3833" r:id="rId304"/>
    <p:sldId id="3834" r:id="rId305"/>
    <p:sldId id="3835" r:id="rId306"/>
    <p:sldId id="3836" r:id="rId307"/>
    <p:sldId id="3837" r:id="rId308"/>
    <p:sldId id="3838" r:id="rId309"/>
    <p:sldId id="3839" r:id="rId310"/>
    <p:sldId id="4232" r:id="rId311"/>
    <p:sldId id="4233" r:id="rId312"/>
    <p:sldId id="4234" r:id="rId313"/>
    <p:sldId id="4235" r:id="rId314"/>
    <p:sldId id="4236" r:id="rId315"/>
    <p:sldId id="4237" r:id="rId316"/>
    <p:sldId id="4238" r:id="rId317"/>
    <p:sldId id="4239" r:id="rId318"/>
    <p:sldId id="4240" r:id="rId319"/>
    <p:sldId id="4241" r:id="rId320"/>
    <p:sldId id="4242" r:id="rId321"/>
    <p:sldId id="3842" r:id="rId322"/>
    <p:sldId id="4227" r:id="rId323"/>
    <p:sldId id="4228" r:id="rId324"/>
    <p:sldId id="4229" r:id="rId325"/>
    <p:sldId id="4230" r:id="rId326"/>
    <p:sldId id="4231" r:id="rId327"/>
    <p:sldId id="4405" r:id="rId328"/>
    <p:sldId id="4833" r:id="rId3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5" autoAdjust="0"/>
    <p:restoredTop sz="99433" autoAdjust="0"/>
  </p:normalViewPr>
  <p:slideViewPr>
    <p:cSldViewPr>
      <p:cViewPr varScale="1">
        <p:scale>
          <a:sx n="108" d="100"/>
          <a:sy n="108" d="100"/>
        </p:scale>
        <p:origin x="116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99" Type="http://schemas.openxmlformats.org/officeDocument/2006/relationships/slide" Target="slides/slide22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9.xml"/><Relationship Id="rId324" Type="http://schemas.openxmlformats.org/officeDocument/2006/relationships/slide" Target="slides/slide254.xml"/><Relationship Id="rId170" Type="http://schemas.openxmlformats.org/officeDocument/2006/relationships/slide" Target="slides/slide100.xml"/><Relationship Id="rId226" Type="http://schemas.openxmlformats.org/officeDocument/2006/relationships/slide" Target="slides/slide156.xml"/><Relationship Id="rId268" Type="http://schemas.openxmlformats.org/officeDocument/2006/relationships/slide" Target="slides/slide198.xml"/><Relationship Id="rId32" Type="http://schemas.openxmlformats.org/officeDocument/2006/relationships/slideMaster" Target="slideMasters/slideMaster32.xml"/><Relationship Id="rId74" Type="http://schemas.openxmlformats.org/officeDocument/2006/relationships/slide" Target="slides/slide4.xml"/><Relationship Id="rId128" Type="http://schemas.openxmlformats.org/officeDocument/2006/relationships/slide" Target="slides/slide58.xml"/><Relationship Id="rId335" Type="http://schemas.openxmlformats.org/officeDocument/2006/relationships/tableStyles" Target="tableStyles.xml"/><Relationship Id="rId5" Type="http://schemas.openxmlformats.org/officeDocument/2006/relationships/slideMaster" Target="slideMasters/slideMaster5.xml"/><Relationship Id="rId181" Type="http://schemas.openxmlformats.org/officeDocument/2006/relationships/slide" Target="slides/slide111.xml"/><Relationship Id="rId237" Type="http://schemas.openxmlformats.org/officeDocument/2006/relationships/slide" Target="slides/slide167.xml"/><Relationship Id="rId279" Type="http://schemas.openxmlformats.org/officeDocument/2006/relationships/slide" Target="slides/slide209.xml"/><Relationship Id="rId43" Type="http://schemas.openxmlformats.org/officeDocument/2006/relationships/slideMaster" Target="slideMasters/slideMaster43.xml"/><Relationship Id="rId139" Type="http://schemas.openxmlformats.org/officeDocument/2006/relationships/slide" Target="slides/slide69.xml"/><Relationship Id="rId290" Type="http://schemas.openxmlformats.org/officeDocument/2006/relationships/slide" Target="slides/slide220.xml"/><Relationship Id="rId304" Type="http://schemas.openxmlformats.org/officeDocument/2006/relationships/slide" Target="slides/slide234.xml"/><Relationship Id="rId85" Type="http://schemas.openxmlformats.org/officeDocument/2006/relationships/slide" Target="slides/slide15.xml"/><Relationship Id="rId150" Type="http://schemas.openxmlformats.org/officeDocument/2006/relationships/slide" Target="slides/slide80.xml"/><Relationship Id="rId192" Type="http://schemas.openxmlformats.org/officeDocument/2006/relationships/slide" Target="slides/slide122.xml"/><Relationship Id="rId206" Type="http://schemas.openxmlformats.org/officeDocument/2006/relationships/slide" Target="slides/slide136.xml"/><Relationship Id="rId248" Type="http://schemas.openxmlformats.org/officeDocument/2006/relationships/slide" Target="slides/slide178.xml"/><Relationship Id="rId12" Type="http://schemas.openxmlformats.org/officeDocument/2006/relationships/slideMaster" Target="slideMasters/slideMaster12.xml"/><Relationship Id="rId108" Type="http://schemas.openxmlformats.org/officeDocument/2006/relationships/slide" Target="slides/slide38.xml"/><Relationship Id="rId315" Type="http://schemas.openxmlformats.org/officeDocument/2006/relationships/slide" Target="slides/slide245.xml"/><Relationship Id="rId54" Type="http://schemas.openxmlformats.org/officeDocument/2006/relationships/slideMaster" Target="slideMasters/slideMaster54.xml"/><Relationship Id="rId96" Type="http://schemas.openxmlformats.org/officeDocument/2006/relationships/slide" Target="slides/slide26.xml"/><Relationship Id="rId161" Type="http://schemas.openxmlformats.org/officeDocument/2006/relationships/slide" Target="slides/slide91.xml"/><Relationship Id="rId217" Type="http://schemas.openxmlformats.org/officeDocument/2006/relationships/slide" Target="slides/slide147.xml"/><Relationship Id="rId259" Type="http://schemas.openxmlformats.org/officeDocument/2006/relationships/slide" Target="slides/slide189.xml"/><Relationship Id="rId23" Type="http://schemas.openxmlformats.org/officeDocument/2006/relationships/slideMaster" Target="slideMasters/slideMaster23.xml"/><Relationship Id="rId119" Type="http://schemas.openxmlformats.org/officeDocument/2006/relationships/slide" Target="slides/slide49.xml"/><Relationship Id="rId270" Type="http://schemas.openxmlformats.org/officeDocument/2006/relationships/slide" Target="slides/slide200.xml"/><Relationship Id="rId326" Type="http://schemas.openxmlformats.org/officeDocument/2006/relationships/slide" Target="slides/slide256.xml"/><Relationship Id="rId65" Type="http://schemas.openxmlformats.org/officeDocument/2006/relationships/slideMaster" Target="slideMasters/slideMaster65.xml"/><Relationship Id="rId130" Type="http://schemas.openxmlformats.org/officeDocument/2006/relationships/slide" Target="slides/slide60.xml"/><Relationship Id="rId172" Type="http://schemas.openxmlformats.org/officeDocument/2006/relationships/slide" Target="slides/slide102.xml"/><Relationship Id="rId228" Type="http://schemas.openxmlformats.org/officeDocument/2006/relationships/slide" Target="slides/slide158.xml"/><Relationship Id="rId281" Type="http://schemas.openxmlformats.org/officeDocument/2006/relationships/slide" Target="slides/slide211.xml"/><Relationship Id="rId34" Type="http://schemas.openxmlformats.org/officeDocument/2006/relationships/slideMaster" Target="slideMasters/slideMaster34.xml"/><Relationship Id="rId76" Type="http://schemas.openxmlformats.org/officeDocument/2006/relationships/slide" Target="slides/slide6.xml"/><Relationship Id="rId141" Type="http://schemas.openxmlformats.org/officeDocument/2006/relationships/slide" Target="slides/slide71.xml"/><Relationship Id="rId7" Type="http://schemas.openxmlformats.org/officeDocument/2006/relationships/slideMaster" Target="slideMasters/slideMaster7.xml"/><Relationship Id="rId183" Type="http://schemas.openxmlformats.org/officeDocument/2006/relationships/slide" Target="slides/slide113.xml"/><Relationship Id="rId239" Type="http://schemas.openxmlformats.org/officeDocument/2006/relationships/slide" Target="slides/slide169.xml"/><Relationship Id="rId250" Type="http://schemas.openxmlformats.org/officeDocument/2006/relationships/slide" Target="slides/slide180.xml"/><Relationship Id="rId292" Type="http://schemas.openxmlformats.org/officeDocument/2006/relationships/slide" Target="slides/slide222.xml"/><Relationship Id="rId306" Type="http://schemas.openxmlformats.org/officeDocument/2006/relationships/slide" Target="slides/slide23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31" Type="http://schemas.openxmlformats.org/officeDocument/2006/relationships/slide" Target="slides/slide61.xml"/><Relationship Id="rId327" Type="http://schemas.openxmlformats.org/officeDocument/2006/relationships/slide" Target="slides/slide257.xml"/><Relationship Id="rId152" Type="http://schemas.openxmlformats.org/officeDocument/2006/relationships/slide" Target="slides/slide82.xml"/><Relationship Id="rId173" Type="http://schemas.openxmlformats.org/officeDocument/2006/relationships/slide" Target="slides/slide103.xml"/><Relationship Id="rId194" Type="http://schemas.openxmlformats.org/officeDocument/2006/relationships/slide" Target="slides/slide124.xml"/><Relationship Id="rId208" Type="http://schemas.openxmlformats.org/officeDocument/2006/relationships/slide" Target="slides/slide138.xml"/><Relationship Id="rId229" Type="http://schemas.openxmlformats.org/officeDocument/2006/relationships/slide" Target="slides/slide159.xml"/><Relationship Id="rId240" Type="http://schemas.openxmlformats.org/officeDocument/2006/relationships/slide" Target="slides/slide170.xml"/><Relationship Id="rId261" Type="http://schemas.openxmlformats.org/officeDocument/2006/relationships/slide" Target="slides/slide19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282" Type="http://schemas.openxmlformats.org/officeDocument/2006/relationships/slide" Target="slides/slide212.xml"/><Relationship Id="rId317" Type="http://schemas.openxmlformats.org/officeDocument/2006/relationships/slide" Target="slides/slide247.xml"/><Relationship Id="rId8" Type="http://schemas.openxmlformats.org/officeDocument/2006/relationships/slideMaster" Target="slideMasters/slideMaster8.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163" Type="http://schemas.openxmlformats.org/officeDocument/2006/relationships/slide" Target="slides/slide93.xml"/><Relationship Id="rId184" Type="http://schemas.openxmlformats.org/officeDocument/2006/relationships/slide" Target="slides/slide114.xml"/><Relationship Id="rId219" Type="http://schemas.openxmlformats.org/officeDocument/2006/relationships/slide" Target="slides/slide149.xml"/><Relationship Id="rId230" Type="http://schemas.openxmlformats.org/officeDocument/2006/relationships/slide" Target="slides/slide160.xml"/><Relationship Id="rId251" Type="http://schemas.openxmlformats.org/officeDocument/2006/relationships/slide" Target="slides/slide18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2.xml"/><Relationship Id="rId293" Type="http://schemas.openxmlformats.org/officeDocument/2006/relationships/slide" Target="slides/slide223.xml"/><Relationship Id="rId307" Type="http://schemas.openxmlformats.org/officeDocument/2006/relationships/slide" Target="slides/slide237.xml"/><Relationship Id="rId328" Type="http://schemas.openxmlformats.org/officeDocument/2006/relationships/slide" Target="slides/slide258.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3" Type="http://schemas.openxmlformats.org/officeDocument/2006/relationships/slide" Target="slides/slide83.xml"/><Relationship Id="rId174" Type="http://schemas.openxmlformats.org/officeDocument/2006/relationships/slide" Target="slides/slide104.xml"/><Relationship Id="rId195" Type="http://schemas.openxmlformats.org/officeDocument/2006/relationships/slide" Target="slides/slide125.xml"/><Relationship Id="rId209" Type="http://schemas.openxmlformats.org/officeDocument/2006/relationships/slide" Target="slides/slide139.xml"/><Relationship Id="rId220" Type="http://schemas.openxmlformats.org/officeDocument/2006/relationships/slide" Target="slides/slide150.xml"/><Relationship Id="rId241" Type="http://schemas.openxmlformats.org/officeDocument/2006/relationships/slide" Target="slides/slide17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2.xml"/><Relationship Id="rId283" Type="http://schemas.openxmlformats.org/officeDocument/2006/relationships/slide" Target="slides/slide213.xml"/><Relationship Id="rId318" Type="http://schemas.openxmlformats.org/officeDocument/2006/relationships/slide" Target="slides/slide248.xml"/><Relationship Id="rId78" Type="http://schemas.openxmlformats.org/officeDocument/2006/relationships/slide" Target="slides/slide8.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slide" Target="slides/slide73.xml"/><Relationship Id="rId164" Type="http://schemas.openxmlformats.org/officeDocument/2006/relationships/slide" Target="slides/slide94.xml"/><Relationship Id="rId185" Type="http://schemas.openxmlformats.org/officeDocument/2006/relationships/slide" Target="slides/slide115.xml"/><Relationship Id="rId9" Type="http://schemas.openxmlformats.org/officeDocument/2006/relationships/slideMaster" Target="slideMasters/slideMaster9.xml"/><Relationship Id="rId210" Type="http://schemas.openxmlformats.org/officeDocument/2006/relationships/slide" Target="slides/slide140.xml"/><Relationship Id="rId26" Type="http://schemas.openxmlformats.org/officeDocument/2006/relationships/slideMaster" Target="slideMasters/slideMaster26.xml"/><Relationship Id="rId231" Type="http://schemas.openxmlformats.org/officeDocument/2006/relationships/slide" Target="slides/slide161.xml"/><Relationship Id="rId252" Type="http://schemas.openxmlformats.org/officeDocument/2006/relationships/slide" Target="slides/slide182.xml"/><Relationship Id="rId273" Type="http://schemas.openxmlformats.org/officeDocument/2006/relationships/slide" Target="slides/slide203.xml"/><Relationship Id="rId294" Type="http://schemas.openxmlformats.org/officeDocument/2006/relationships/slide" Target="slides/slide224.xml"/><Relationship Id="rId308" Type="http://schemas.openxmlformats.org/officeDocument/2006/relationships/slide" Target="slides/slide238.xml"/><Relationship Id="rId329" Type="http://schemas.openxmlformats.org/officeDocument/2006/relationships/slide" Target="slides/slide259.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54" Type="http://schemas.openxmlformats.org/officeDocument/2006/relationships/slide" Target="slides/slide84.xml"/><Relationship Id="rId175" Type="http://schemas.openxmlformats.org/officeDocument/2006/relationships/slide" Target="slides/slide105.xml"/><Relationship Id="rId196" Type="http://schemas.openxmlformats.org/officeDocument/2006/relationships/slide" Target="slides/slide126.xml"/><Relationship Id="rId200" Type="http://schemas.openxmlformats.org/officeDocument/2006/relationships/slide" Target="slides/slide130.xml"/><Relationship Id="rId16" Type="http://schemas.openxmlformats.org/officeDocument/2006/relationships/slideMaster" Target="slideMasters/slideMaster16.xml"/><Relationship Id="rId221" Type="http://schemas.openxmlformats.org/officeDocument/2006/relationships/slide" Target="slides/slide151.xml"/><Relationship Id="rId242" Type="http://schemas.openxmlformats.org/officeDocument/2006/relationships/slide" Target="slides/slide172.xml"/><Relationship Id="rId263" Type="http://schemas.openxmlformats.org/officeDocument/2006/relationships/slide" Target="slides/slide193.xml"/><Relationship Id="rId284" Type="http://schemas.openxmlformats.org/officeDocument/2006/relationships/slide" Target="slides/slide214.xml"/><Relationship Id="rId319" Type="http://schemas.openxmlformats.org/officeDocument/2006/relationships/slide" Target="slides/slide24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slide" Target="slides/slide74.xml"/><Relationship Id="rId330" Type="http://schemas.openxmlformats.org/officeDocument/2006/relationships/notesMaster" Target="notesMasters/notesMaster1.xml"/><Relationship Id="rId90" Type="http://schemas.openxmlformats.org/officeDocument/2006/relationships/slide" Target="slides/slide20.xml"/><Relationship Id="rId165" Type="http://schemas.openxmlformats.org/officeDocument/2006/relationships/slide" Target="slides/slide95.xml"/><Relationship Id="rId186" Type="http://schemas.openxmlformats.org/officeDocument/2006/relationships/slide" Target="slides/slide116.xml"/><Relationship Id="rId211" Type="http://schemas.openxmlformats.org/officeDocument/2006/relationships/slide" Target="slides/slide141.xml"/><Relationship Id="rId232" Type="http://schemas.openxmlformats.org/officeDocument/2006/relationships/slide" Target="slides/slide162.xml"/><Relationship Id="rId253" Type="http://schemas.openxmlformats.org/officeDocument/2006/relationships/slide" Target="slides/slide183.xml"/><Relationship Id="rId274" Type="http://schemas.openxmlformats.org/officeDocument/2006/relationships/slide" Target="slides/slide204.xml"/><Relationship Id="rId295" Type="http://schemas.openxmlformats.org/officeDocument/2006/relationships/slide" Target="slides/slide225.xml"/><Relationship Id="rId309" Type="http://schemas.openxmlformats.org/officeDocument/2006/relationships/slide" Target="slides/slide23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3.xml"/><Relationship Id="rId134" Type="http://schemas.openxmlformats.org/officeDocument/2006/relationships/slide" Target="slides/slide64.xml"/><Relationship Id="rId320" Type="http://schemas.openxmlformats.org/officeDocument/2006/relationships/slide" Target="slides/slide250.xml"/><Relationship Id="rId80" Type="http://schemas.openxmlformats.org/officeDocument/2006/relationships/slide" Target="slides/slide10.xml"/><Relationship Id="rId155" Type="http://schemas.openxmlformats.org/officeDocument/2006/relationships/slide" Target="slides/slide85.xml"/><Relationship Id="rId176" Type="http://schemas.openxmlformats.org/officeDocument/2006/relationships/slide" Target="slides/slide106.xml"/><Relationship Id="rId197" Type="http://schemas.openxmlformats.org/officeDocument/2006/relationships/slide" Target="slides/slide127.xml"/><Relationship Id="rId201" Type="http://schemas.openxmlformats.org/officeDocument/2006/relationships/slide" Target="slides/slide131.xml"/><Relationship Id="rId222" Type="http://schemas.openxmlformats.org/officeDocument/2006/relationships/slide" Target="slides/slide152.xml"/><Relationship Id="rId243" Type="http://schemas.openxmlformats.org/officeDocument/2006/relationships/slide" Target="slides/slide173.xml"/><Relationship Id="rId264" Type="http://schemas.openxmlformats.org/officeDocument/2006/relationships/slide" Target="slides/slide194.xml"/><Relationship Id="rId285" Type="http://schemas.openxmlformats.org/officeDocument/2006/relationships/slide" Target="slides/slide21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3.xml"/><Relationship Id="rId124" Type="http://schemas.openxmlformats.org/officeDocument/2006/relationships/slide" Target="slides/slide54.xml"/><Relationship Id="rId310" Type="http://schemas.openxmlformats.org/officeDocument/2006/relationships/slide" Target="slides/slide240.xml"/><Relationship Id="rId70" Type="http://schemas.openxmlformats.org/officeDocument/2006/relationships/slideMaster" Target="slideMasters/slideMaster70.xml"/><Relationship Id="rId91" Type="http://schemas.openxmlformats.org/officeDocument/2006/relationships/slide" Target="slides/slide21.xml"/><Relationship Id="rId145" Type="http://schemas.openxmlformats.org/officeDocument/2006/relationships/slide" Target="slides/slide75.xml"/><Relationship Id="rId166" Type="http://schemas.openxmlformats.org/officeDocument/2006/relationships/slide" Target="slides/slide96.xml"/><Relationship Id="rId187" Type="http://schemas.openxmlformats.org/officeDocument/2006/relationships/slide" Target="slides/slide117.xml"/><Relationship Id="rId331" Type="http://schemas.openxmlformats.org/officeDocument/2006/relationships/handoutMaster" Target="handoutMasters/handoutMaster1.xml"/><Relationship Id="rId1" Type="http://schemas.openxmlformats.org/officeDocument/2006/relationships/slideMaster" Target="slideMasters/slideMaster1.xml"/><Relationship Id="rId212" Type="http://schemas.openxmlformats.org/officeDocument/2006/relationships/slide" Target="slides/slide142.xml"/><Relationship Id="rId233" Type="http://schemas.openxmlformats.org/officeDocument/2006/relationships/slide" Target="slides/slide163.xml"/><Relationship Id="rId254" Type="http://schemas.openxmlformats.org/officeDocument/2006/relationships/slide" Target="slides/slide18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4.xml"/><Relationship Id="rId275" Type="http://schemas.openxmlformats.org/officeDocument/2006/relationships/slide" Target="slides/slide205.xml"/><Relationship Id="rId296" Type="http://schemas.openxmlformats.org/officeDocument/2006/relationships/slide" Target="slides/slide226.xml"/><Relationship Id="rId300" Type="http://schemas.openxmlformats.org/officeDocument/2006/relationships/slide" Target="slides/slide230.xml"/><Relationship Id="rId60" Type="http://schemas.openxmlformats.org/officeDocument/2006/relationships/slideMaster" Target="slideMasters/slideMaster60.xml"/><Relationship Id="rId81" Type="http://schemas.openxmlformats.org/officeDocument/2006/relationships/slide" Target="slides/slide11.xml"/><Relationship Id="rId135" Type="http://schemas.openxmlformats.org/officeDocument/2006/relationships/slide" Target="slides/slide65.xml"/><Relationship Id="rId156" Type="http://schemas.openxmlformats.org/officeDocument/2006/relationships/slide" Target="slides/slide86.xml"/><Relationship Id="rId177" Type="http://schemas.openxmlformats.org/officeDocument/2006/relationships/slide" Target="slides/slide107.xml"/><Relationship Id="rId198" Type="http://schemas.openxmlformats.org/officeDocument/2006/relationships/slide" Target="slides/slide128.xml"/><Relationship Id="rId321" Type="http://schemas.openxmlformats.org/officeDocument/2006/relationships/slide" Target="slides/slide251.xml"/><Relationship Id="rId202" Type="http://schemas.openxmlformats.org/officeDocument/2006/relationships/slide" Target="slides/slide132.xml"/><Relationship Id="rId223" Type="http://schemas.openxmlformats.org/officeDocument/2006/relationships/slide" Target="slides/slide153.xml"/><Relationship Id="rId244" Type="http://schemas.openxmlformats.org/officeDocument/2006/relationships/slide" Target="slides/slide17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5.xml"/><Relationship Id="rId286" Type="http://schemas.openxmlformats.org/officeDocument/2006/relationships/slide" Target="slides/slide216.xml"/><Relationship Id="rId50" Type="http://schemas.openxmlformats.org/officeDocument/2006/relationships/slideMaster" Target="slideMasters/slideMaster50.xml"/><Relationship Id="rId104" Type="http://schemas.openxmlformats.org/officeDocument/2006/relationships/slide" Target="slides/slide34.xml"/><Relationship Id="rId125" Type="http://schemas.openxmlformats.org/officeDocument/2006/relationships/slide" Target="slides/slide55.xml"/><Relationship Id="rId146" Type="http://schemas.openxmlformats.org/officeDocument/2006/relationships/slide" Target="slides/slide76.xml"/><Relationship Id="rId167" Type="http://schemas.openxmlformats.org/officeDocument/2006/relationships/slide" Target="slides/slide97.xml"/><Relationship Id="rId188" Type="http://schemas.openxmlformats.org/officeDocument/2006/relationships/slide" Target="slides/slide118.xml"/><Relationship Id="rId311" Type="http://schemas.openxmlformats.org/officeDocument/2006/relationships/slide" Target="slides/slide241.xml"/><Relationship Id="rId332" Type="http://schemas.openxmlformats.org/officeDocument/2006/relationships/presProps" Target="presProps.xml"/><Relationship Id="rId71" Type="http://schemas.openxmlformats.org/officeDocument/2006/relationships/slide" Target="slides/slide1.xml"/><Relationship Id="rId92" Type="http://schemas.openxmlformats.org/officeDocument/2006/relationships/slide" Target="slides/slide22.xml"/><Relationship Id="rId213" Type="http://schemas.openxmlformats.org/officeDocument/2006/relationships/slide" Target="slides/slide143.xml"/><Relationship Id="rId234" Type="http://schemas.openxmlformats.org/officeDocument/2006/relationships/slide" Target="slides/slide16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5.xml"/><Relationship Id="rId276" Type="http://schemas.openxmlformats.org/officeDocument/2006/relationships/slide" Target="slides/slide206.xml"/><Relationship Id="rId297" Type="http://schemas.openxmlformats.org/officeDocument/2006/relationships/slide" Target="slides/slide227.xml"/><Relationship Id="rId40" Type="http://schemas.openxmlformats.org/officeDocument/2006/relationships/slideMaster" Target="slideMasters/slideMaster40.xml"/><Relationship Id="rId115" Type="http://schemas.openxmlformats.org/officeDocument/2006/relationships/slide" Target="slides/slide45.xml"/><Relationship Id="rId136" Type="http://schemas.openxmlformats.org/officeDocument/2006/relationships/slide" Target="slides/slide66.xml"/><Relationship Id="rId157" Type="http://schemas.openxmlformats.org/officeDocument/2006/relationships/slide" Target="slides/slide87.xml"/><Relationship Id="rId178" Type="http://schemas.openxmlformats.org/officeDocument/2006/relationships/slide" Target="slides/slide108.xml"/><Relationship Id="rId301" Type="http://schemas.openxmlformats.org/officeDocument/2006/relationships/slide" Target="slides/slide231.xml"/><Relationship Id="rId322" Type="http://schemas.openxmlformats.org/officeDocument/2006/relationships/slide" Target="slides/slide252.xml"/><Relationship Id="rId61" Type="http://schemas.openxmlformats.org/officeDocument/2006/relationships/slideMaster" Target="slideMasters/slideMaster61.xml"/><Relationship Id="rId82" Type="http://schemas.openxmlformats.org/officeDocument/2006/relationships/slide" Target="slides/slide12.xml"/><Relationship Id="rId199" Type="http://schemas.openxmlformats.org/officeDocument/2006/relationships/slide" Target="slides/slide129.xml"/><Relationship Id="rId203" Type="http://schemas.openxmlformats.org/officeDocument/2006/relationships/slide" Target="slides/slide133.xml"/><Relationship Id="rId19" Type="http://schemas.openxmlformats.org/officeDocument/2006/relationships/slideMaster" Target="slideMasters/slideMaster19.xml"/><Relationship Id="rId224" Type="http://schemas.openxmlformats.org/officeDocument/2006/relationships/slide" Target="slides/slide154.xml"/><Relationship Id="rId245" Type="http://schemas.openxmlformats.org/officeDocument/2006/relationships/slide" Target="slides/slide175.xml"/><Relationship Id="rId266" Type="http://schemas.openxmlformats.org/officeDocument/2006/relationships/slide" Target="slides/slide196.xml"/><Relationship Id="rId287" Type="http://schemas.openxmlformats.org/officeDocument/2006/relationships/slide" Target="slides/slide217.xml"/><Relationship Id="rId30" Type="http://schemas.openxmlformats.org/officeDocument/2006/relationships/slideMaster" Target="slideMasters/slideMaster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168" Type="http://schemas.openxmlformats.org/officeDocument/2006/relationships/slide" Target="slides/slide98.xml"/><Relationship Id="rId312" Type="http://schemas.openxmlformats.org/officeDocument/2006/relationships/slide" Target="slides/slide242.xml"/><Relationship Id="rId333" Type="http://schemas.openxmlformats.org/officeDocument/2006/relationships/viewProps" Target="viewProps.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189" Type="http://schemas.openxmlformats.org/officeDocument/2006/relationships/slide" Target="slides/slide119.xml"/><Relationship Id="rId3" Type="http://schemas.openxmlformats.org/officeDocument/2006/relationships/slideMaster" Target="slideMasters/slideMaster3.xml"/><Relationship Id="rId214" Type="http://schemas.openxmlformats.org/officeDocument/2006/relationships/slide" Target="slides/slide144.xml"/><Relationship Id="rId235" Type="http://schemas.openxmlformats.org/officeDocument/2006/relationships/slide" Target="slides/slide165.xml"/><Relationship Id="rId256" Type="http://schemas.openxmlformats.org/officeDocument/2006/relationships/slide" Target="slides/slide186.xml"/><Relationship Id="rId277" Type="http://schemas.openxmlformats.org/officeDocument/2006/relationships/slide" Target="slides/slide207.xml"/><Relationship Id="rId298" Type="http://schemas.openxmlformats.org/officeDocument/2006/relationships/slide" Target="slides/slide228.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slide" Target="slides/slide88.xml"/><Relationship Id="rId302" Type="http://schemas.openxmlformats.org/officeDocument/2006/relationships/slide" Target="slides/slide232.xml"/><Relationship Id="rId323" Type="http://schemas.openxmlformats.org/officeDocument/2006/relationships/slide" Target="slides/slide25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179" Type="http://schemas.openxmlformats.org/officeDocument/2006/relationships/slide" Target="slides/slide109.xml"/><Relationship Id="rId190" Type="http://schemas.openxmlformats.org/officeDocument/2006/relationships/slide" Target="slides/slide120.xml"/><Relationship Id="rId204" Type="http://schemas.openxmlformats.org/officeDocument/2006/relationships/slide" Target="slides/slide134.xml"/><Relationship Id="rId225" Type="http://schemas.openxmlformats.org/officeDocument/2006/relationships/slide" Target="slides/slide155.xml"/><Relationship Id="rId246" Type="http://schemas.openxmlformats.org/officeDocument/2006/relationships/slide" Target="slides/slide176.xml"/><Relationship Id="rId267" Type="http://schemas.openxmlformats.org/officeDocument/2006/relationships/slide" Target="slides/slide197.xml"/><Relationship Id="rId288" Type="http://schemas.openxmlformats.org/officeDocument/2006/relationships/slide" Target="slides/slide218.xml"/><Relationship Id="rId106" Type="http://schemas.openxmlformats.org/officeDocument/2006/relationships/slide" Target="slides/slide36.xml"/><Relationship Id="rId127" Type="http://schemas.openxmlformats.org/officeDocument/2006/relationships/slide" Target="slides/slide57.xml"/><Relationship Id="rId313" Type="http://schemas.openxmlformats.org/officeDocument/2006/relationships/slide" Target="slides/slide24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94" Type="http://schemas.openxmlformats.org/officeDocument/2006/relationships/slide" Target="slides/slide24.xml"/><Relationship Id="rId148" Type="http://schemas.openxmlformats.org/officeDocument/2006/relationships/slide" Target="slides/slide78.xml"/><Relationship Id="rId169" Type="http://schemas.openxmlformats.org/officeDocument/2006/relationships/slide" Target="slides/slide99.xml"/><Relationship Id="rId334" Type="http://schemas.openxmlformats.org/officeDocument/2006/relationships/theme" Target="theme/theme1.xml"/><Relationship Id="rId4" Type="http://schemas.openxmlformats.org/officeDocument/2006/relationships/slideMaster" Target="slideMasters/slideMaster4.xml"/><Relationship Id="rId180" Type="http://schemas.openxmlformats.org/officeDocument/2006/relationships/slide" Target="slides/slide110.xml"/><Relationship Id="rId215" Type="http://schemas.openxmlformats.org/officeDocument/2006/relationships/slide" Target="slides/slide145.xml"/><Relationship Id="rId236" Type="http://schemas.openxmlformats.org/officeDocument/2006/relationships/slide" Target="slides/slide166.xml"/><Relationship Id="rId257" Type="http://schemas.openxmlformats.org/officeDocument/2006/relationships/slide" Target="slides/slide187.xml"/><Relationship Id="rId278" Type="http://schemas.openxmlformats.org/officeDocument/2006/relationships/slide" Target="slides/slide208.xml"/><Relationship Id="rId303" Type="http://schemas.openxmlformats.org/officeDocument/2006/relationships/slide" Target="slides/slide233.xml"/><Relationship Id="rId42" Type="http://schemas.openxmlformats.org/officeDocument/2006/relationships/slideMaster" Target="slideMasters/slideMaster42.xml"/><Relationship Id="rId84" Type="http://schemas.openxmlformats.org/officeDocument/2006/relationships/slide" Target="slides/slide14.xml"/><Relationship Id="rId138" Type="http://schemas.openxmlformats.org/officeDocument/2006/relationships/slide" Target="slides/slide68.xml"/><Relationship Id="rId191" Type="http://schemas.openxmlformats.org/officeDocument/2006/relationships/slide" Target="slides/slide121.xml"/><Relationship Id="rId205" Type="http://schemas.openxmlformats.org/officeDocument/2006/relationships/slide" Target="slides/slide135.xml"/><Relationship Id="rId247" Type="http://schemas.openxmlformats.org/officeDocument/2006/relationships/slide" Target="slides/slide177.xml"/><Relationship Id="rId107" Type="http://schemas.openxmlformats.org/officeDocument/2006/relationships/slide" Target="slides/slide37.xml"/><Relationship Id="rId289" Type="http://schemas.openxmlformats.org/officeDocument/2006/relationships/slide" Target="slides/slide21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9.xml"/><Relationship Id="rId314" Type="http://schemas.openxmlformats.org/officeDocument/2006/relationships/slide" Target="slides/slide244.xml"/><Relationship Id="rId95" Type="http://schemas.openxmlformats.org/officeDocument/2006/relationships/slide" Target="slides/slide25.xml"/><Relationship Id="rId160" Type="http://schemas.openxmlformats.org/officeDocument/2006/relationships/slide" Target="slides/slide90.xml"/><Relationship Id="rId216" Type="http://schemas.openxmlformats.org/officeDocument/2006/relationships/slide" Target="slides/slide146.xml"/><Relationship Id="rId258" Type="http://schemas.openxmlformats.org/officeDocument/2006/relationships/slide" Target="slides/slide188.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8.xml"/><Relationship Id="rId325" Type="http://schemas.openxmlformats.org/officeDocument/2006/relationships/slide" Target="slides/slide255.xml"/><Relationship Id="rId171" Type="http://schemas.openxmlformats.org/officeDocument/2006/relationships/slide" Target="slides/slide101.xml"/><Relationship Id="rId227" Type="http://schemas.openxmlformats.org/officeDocument/2006/relationships/slide" Target="slides/slide157.xml"/><Relationship Id="rId269" Type="http://schemas.openxmlformats.org/officeDocument/2006/relationships/slide" Target="slides/slide199.xml"/><Relationship Id="rId33" Type="http://schemas.openxmlformats.org/officeDocument/2006/relationships/slideMaster" Target="slideMasters/slideMaster33.xml"/><Relationship Id="rId129" Type="http://schemas.openxmlformats.org/officeDocument/2006/relationships/slide" Target="slides/slide59.xml"/><Relationship Id="rId280" Type="http://schemas.openxmlformats.org/officeDocument/2006/relationships/slide" Target="slides/slide210.xml"/><Relationship Id="rId75" Type="http://schemas.openxmlformats.org/officeDocument/2006/relationships/slide" Target="slides/slide5.xml"/><Relationship Id="rId140" Type="http://schemas.openxmlformats.org/officeDocument/2006/relationships/slide" Target="slides/slide70.xml"/><Relationship Id="rId182" Type="http://schemas.openxmlformats.org/officeDocument/2006/relationships/slide" Target="slides/slide112.xml"/><Relationship Id="rId6" Type="http://schemas.openxmlformats.org/officeDocument/2006/relationships/slideMaster" Target="slideMasters/slideMaster6.xml"/><Relationship Id="rId238" Type="http://schemas.openxmlformats.org/officeDocument/2006/relationships/slide" Target="slides/slide168.xml"/><Relationship Id="rId291" Type="http://schemas.openxmlformats.org/officeDocument/2006/relationships/slide" Target="slides/slide221.xml"/><Relationship Id="rId305" Type="http://schemas.openxmlformats.org/officeDocument/2006/relationships/slide" Target="slides/slide235.xml"/><Relationship Id="rId44" Type="http://schemas.openxmlformats.org/officeDocument/2006/relationships/slideMaster" Target="slideMasters/slideMaster44.xml"/><Relationship Id="rId86" Type="http://schemas.openxmlformats.org/officeDocument/2006/relationships/slide" Target="slides/slide16.xml"/><Relationship Id="rId151" Type="http://schemas.openxmlformats.org/officeDocument/2006/relationships/slide" Target="slides/slide81.xml"/><Relationship Id="rId193" Type="http://schemas.openxmlformats.org/officeDocument/2006/relationships/slide" Target="slides/slide123.xml"/><Relationship Id="rId207" Type="http://schemas.openxmlformats.org/officeDocument/2006/relationships/slide" Target="slides/slide137.xml"/><Relationship Id="rId249" Type="http://schemas.openxmlformats.org/officeDocument/2006/relationships/slide" Target="slides/slide179.xml"/><Relationship Id="rId13" Type="http://schemas.openxmlformats.org/officeDocument/2006/relationships/slideMaster" Target="slideMasters/slideMaster13.xml"/><Relationship Id="rId109" Type="http://schemas.openxmlformats.org/officeDocument/2006/relationships/slide" Target="slides/slide39.xml"/><Relationship Id="rId260" Type="http://schemas.openxmlformats.org/officeDocument/2006/relationships/slide" Target="slides/slide190.xml"/><Relationship Id="rId316" Type="http://schemas.openxmlformats.org/officeDocument/2006/relationships/slide" Target="slides/slide246.xml"/><Relationship Id="rId55" Type="http://schemas.openxmlformats.org/officeDocument/2006/relationships/slideMaster" Target="slideMasters/slideMaster55.xml"/><Relationship Id="rId97" Type="http://schemas.openxmlformats.org/officeDocument/2006/relationships/slide" Target="slides/slide27.xml"/><Relationship Id="rId120" Type="http://schemas.openxmlformats.org/officeDocument/2006/relationships/slide" Target="slides/slide50.xml"/><Relationship Id="rId162" Type="http://schemas.openxmlformats.org/officeDocument/2006/relationships/slide" Target="slides/slide92.xml"/><Relationship Id="rId218" Type="http://schemas.openxmlformats.org/officeDocument/2006/relationships/slide" Target="slides/slide148.xml"/><Relationship Id="rId271" Type="http://schemas.openxmlformats.org/officeDocument/2006/relationships/slide" Target="slides/slide20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3.xml"/></Relationships>
</file>

<file path=ppt/charts/_rels/chart2.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1.8708704390250682E-2"/>
                  <c:y val="-6.8276437496774343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Alignment</a:t>
                    </a:r>
                  </a:p>
                  <a:p>
                    <a:pPr>
                      <a:defRPr>
                        <a:solidFill>
                          <a:schemeClr val="bg1"/>
                        </a:solidFill>
                      </a:defRPr>
                    </a:pPr>
                    <a:r>
                      <a:rPr lang="en-US" b="1" dirty="0">
                        <a:solidFill>
                          <a:schemeClr val="bg1"/>
                        </a:solidFill>
                        <a:effectLst/>
                      </a:rPr>
                      <a:t>(Edit-distance</a:t>
                    </a:r>
                    <a:r>
                      <a:rPr lang="en-US" b="1" baseline="0" dirty="0">
                        <a:solidFill>
                          <a:schemeClr val="bg1"/>
                        </a:solidFill>
                        <a:effectLst/>
                      </a:rPr>
                      <a:t> comp)</a:t>
                    </a:r>
                    <a:r>
                      <a:rPr lang="en-US" b="1" dirty="0">
                        <a:solidFill>
                          <a:schemeClr val="bg1"/>
                        </a:solidFill>
                        <a:effectLst/>
                      </a:rPr>
                      <a:t>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03A-F046-B9D3-826D639B9BE9}"/>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103A-F046-B9D3-826D639B9BE9}"/>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03A-F046-B9D3-826D639B9BE9}"/>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03A-F046-B9D3-826D639B9BE9}"/>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3A-F046-B9D3-826D639B9BE9}"/>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3A-F046-B9D3-826D639B9BE9}"/>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3A-F046-B9D3-826D639B9BE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103A-F046-B9D3-826D639B9BE9}"/>
            </c:ext>
          </c:extLst>
        </c:ser>
        <c:dLbls>
          <c:showLegendKey val="0"/>
          <c:showVal val="0"/>
          <c:showCatName val="0"/>
          <c:showSerName val="0"/>
          <c:showPercent val="0"/>
          <c:showBubbleSize val="0"/>
        </c:dLbls>
        <c:gapWidth val="80"/>
        <c:overlap val="-27"/>
        <c:axId val="1215621296"/>
        <c:axId val="1215625408"/>
      </c:barChart>
      <c:catAx>
        <c:axId val="121562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5408"/>
        <c:crosses val="autoZero"/>
        <c:auto val="1"/>
        <c:lblAlgn val="ctr"/>
        <c:lblOffset val="100"/>
        <c:noMultiLvlLbl val="0"/>
      </c:catAx>
      <c:valAx>
        <c:axId val="1215625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129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849E-4542-B2B2-92E440475CFC}"/>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849E-4542-B2B2-92E440475CFC}"/>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849E-4542-B2B2-92E440475CFC}"/>
            </c:ext>
          </c:extLst>
        </c:ser>
        <c:dLbls>
          <c:showLegendKey val="0"/>
          <c:showVal val="0"/>
          <c:showCatName val="0"/>
          <c:showSerName val="0"/>
          <c:showPercent val="0"/>
          <c:showBubbleSize val="0"/>
        </c:dLbls>
        <c:marker val="1"/>
        <c:smooth val="0"/>
        <c:axId val="1237409600"/>
        <c:axId val="1733705920"/>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849E-4542-B2B2-92E440475CFC}"/>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849E-4542-B2B2-92E440475CFC}"/>
                  </c:ext>
                </c:extLst>
              </c15:ser>
            </c15:filteredLineSeries>
          </c:ext>
        </c:extLst>
      </c:lineChart>
      <c:catAx>
        <c:axId val="123740960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3705920"/>
        <c:crosses val="autoZero"/>
        <c:auto val="1"/>
        <c:lblAlgn val="ctr"/>
        <c:lblOffset val="100"/>
        <c:noMultiLvlLbl val="0"/>
      </c:catAx>
      <c:valAx>
        <c:axId val="1733705920"/>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23740960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1-154F-CA45-9DE4-5D071AEDDBAB}"/>
              </c:ext>
            </c:extLst>
          </c:dPt>
          <c:dPt>
            <c:idx val="11"/>
            <c:invertIfNegative val="0"/>
            <c:bubble3D val="0"/>
            <c:spPr>
              <a:noFill/>
              <a:ln>
                <a:noFill/>
              </a:ln>
              <a:effectLst/>
            </c:spPr>
            <c:extLst>
              <c:ext xmlns:c16="http://schemas.microsoft.com/office/drawing/2014/chart" uri="{C3380CC4-5D6E-409C-BE32-E72D297353CC}">
                <c16:uniqueId val="{00000003-154F-CA45-9DE4-5D071AEDDBAB}"/>
              </c:ext>
            </c:extLst>
          </c:dPt>
          <c:dPt>
            <c:idx val="12"/>
            <c:invertIfNegative val="0"/>
            <c:bubble3D val="0"/>
            <c:spPr>
              <a:noFill/>
              <a:ln>
                <a:noFill/>
              </a:ln>
              <a:effectLst/>
            </c:spPr>
            <c:extLst>
              <c:ext xmlns:c16="http://schemas.microsoft.com/office/drawing/2014/chart" uri="{C3380CC4-5D6E-409C-BE32-E72D297353CC}">
                <c16:uniqueId val="{00000005-154F-CA45-9DE4-5D071AEDDBA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6-154F-CA45-9DE4-5D071AEDDBAB}"/>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154F-CA45-9DE4-5D071AEDDBAB}"/>
            </c:ext>
          </c:extLst>
        </c:ser>
        <c:dLbls>
          <c:showLegendKey val="0"/>
          <c:showVal val="0"/>
          <c:showCatName val="0"/>
          <c:showSerName val="0"/>
          <c:showPercent val="0"/>
          <c:showBubbleSize val="0"/>
        </c:dLbls>
        <c:gapWidth val="100"/>
        <c:axId val="1235533312"/>
        <c:axId val="1235460736"/>
      </c:barChart>
      <c:catAx>
        <c:axId val="123553331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5460736"/>
        <c:crosses val="autoZero"/>
        <c:auto val="1"/>
        <c:lblAlgn val="ctr"/>
        <c:lblOffset val="100"/>
        <c:noMultiLvlLbl val="0"/>
      </c:catAx>
      <c:valAx>
        <c:axId val="123546073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553331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1-BF8C-3D44-8453-769D8AD6014A}"/>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2-BF8C-3D44-8453-769D8AD6014A}"/>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BF8C-3D44-8453-769D8AD6014A}"/>
            </c:ext>
          </c:extLst>
        </c:ser>
        <c:dLbls>
          <c:showLegendKey val="0"/>
          <c:showVal val="0"/>
          <c:showCatName val="0"/>
          <c:showSerName val="0"/>
          <c:showPercent val="0"/>
          <c:showBubbleSize val="0"/>
        </c:dLbls>
        <c:gapWidth val="100"/>
        <c:axId val="1237698912"/>
        <c:axId val="1237703664"/>
      </c:barChart>
      <c:catAx>
        <c:axId val="123769891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703664"/>
        <c:crosses val="autoZero"/>
        <c:auto val="1"/>
        <c:lblAlgn val="ctr"/>
        <c:lblOffset val="100"/>
        <c:noMultiLvlLbl val="0"/>
      </c:catAx>
      <c:valAx>
        <c:axId val="123770366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69891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19A6-6449-B521-B2BB66B5A05F}"/>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19A6-6449-B521-B2BB66B5A05F}"/>
            </c:ext>
          </c:extLst>
        </c:ser>
        <c:dLbls>
          <c:showLegendKey val="0"/>
          <c:showVal val="0"/>
          <c:showCatName val="0"/>
          <c:showSerName val="0"/>
          <c:showPercent val="0"/>
          <c:showBubbleSize val="0"/>
        </c:dLbls>
        <c:gapWidth val="100"/>
        <c:axId val="1237739248"/>
        <c:axId val="1237743872"/>
      </c:barChart>
      <c:catAx>
        <c:axId val="123773924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743872"/>
        <c:crosses val="autoZero"/>
        <c:auto val="1"/>
        <c:lblAlgn val="ctr"/>
        <c:lblOffset val="100"/>
        <c:noMultiLvlLbl val="0"/>
      </c:catAx>
      <c:valAx>
        <c:axId val="1237743872"/>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73924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2D5-9E42-AE48-EF8ED4E14B64}"/>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52D5-9E42-AE48-EF8ED4E14B64}"/>
            </c:ext>
          </c:extLst>
        </c:ser>
        <c:dLbls>
          <c:showLegendKey val="0"/>
          <c:showVal val="0"/>
          <c:showCatName val="0"/>
          <c:showSerName val="0"/>
          <c:showPercent val="0"/>
          <c:showBubbleSize val="0"/>
        </c:dLbls>
        <c:gapWidth val="100"/>
        <c:axId val="1237811216"/>
        <c:axId val="1237847088"/>
      </c:barChart>
      <c:catAx>
        <c:axId val="12378112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847088"/>
        <c:crosses val="autoZero"/>
        <c:auto val="1"/>
        <c:lblAlgn val="ctr"/>
        <c:lblOffset val="100"/>
        <c:noMultiLvlLbl val="0"/>
      </c:catAx>
      <c:valAx>
        <c:axId val="1237847088"/>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8112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F87E-564B-B856-3CCEDD8742E2}"/>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F87E-564B-B856-3CCEDD8742E2}"/>
              </c:ext>
            </c:extLst>
          </c:dPt>
          <c:dPt>
            <c:idx val="11"/>
            <c:invertIfNegative val="0"/>
            <c:bubble3D val="0"/>
            <c:spPr>
              <a:noFill/>
              <a:ln>
                <a:noFill/>
              </a:ln>
              <a:effectLst/>
            </c:spPr>
            <c:extLst>
              <c:ext xmlns:c16="http://schemas.microsoft.com/office/drawing/2014/chart" uri="{C3380CC4-5D6E-409C-BE32-E72D297353CC}">
                <c16:uniqueId val="{00000004-F87E-564B-B856-3CCEDD8742E2}"/>
              </c:ext>
            </c:extLst>
          </c:dPt>
          <c:dPt>
            <c:idx val="12"/>
            <c:invertIfNegative val="0"/>
            <c:bubble3D val="0"/>
            <c:spPr>
              <a:noFill/>
              <a:ln>
                <a:noFill/>
              </a:ln>
              <a:effectLst/>
            </c:spPr>
            <c:extLst>
              <c:ext xmlns:c16="http://schemas.microsoft.com/office/drawing/2014/chart" uri="{C3380CC4-5D6E-409C-BE32-E72D297353CC}">
                <c16:uniqueId val="{00000006-F87E-564B-B856-3CCEDD8742E2}"/>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F87E-564B-B856-3CCEDD8742E2}"/>
            </c:ext>
          </c:extLst>
        </c:ser>
        <c:dLbls>
          <c:showLegendKey val="0"/>
          <c:showVal val="0"/>
          <c:showCatName val="0"/>
          <c:showSerName val="0"/>
          <c:showPercent val="0"/>
          <c:showBubbleSize val="0"/>
        </c:dLbls>
        <c:gapWidth val="100"/>
        <c:axId val="1238460272"/>
        <c:axId val="1238443840"/>
      </c:barChart>
      <c:catAx>
        <c:axId val="12384602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8443840"/>
        <c:crosses val="autoZero"/>
        <c:auto val="1"/>
        <c:lblAlgn val="ctr"/>
        <c:lblOffset val="100"/>
        <c:noMultiLvlLbl val="0"/>
      </c:catAx>
      <c:valAx>
        <c:axId val="12384438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84602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F944-4A4F-A84D-B45376205A2E}"/>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F944-4A4F-A84D-B45376205A2E}"/>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F944-4A4F-A84D-B45376205A2E}"/>
            </c:ext>
          </c:extLst>
        </c:ser>
        <c:dLbls>
          <c:showLegendKey val="0"/>
          <c:showVal val="0"/>
          <c:showCatName val="0"/>
          <c:showSerName val="0"/>
          <c:showPercent val="0"/>
          <c:showBubbleSize val="0"/>
        </c:dLbls>
        <c:gapWidth val="100"/>
        <c:axId val="1237948576"/>
        <c:axId val="1237953328"/>
      </c:barChart>
      <c:catAx>
        <c:axId val="123794857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953328"/>
        <c:crosses val="autoZero"/>
        <c:auto val="1"/>
        <c:lblAlgn val="ctr"/>
        <c:lblOffset val="100"/>
        <c:noMultiLvlLbl val="0"/>
      </c:catAx>
      <c:valAx>
        <c:axId val="1237953328"/>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3794857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1B47-CE48-941A-99C975FF7C78}"/>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1B47-CE48-941A-99C975FF7C78}"/>
            </c:ext>
          </c:extLst>
        </c:ser>
        <c:dLbls>
          <c:showLegendKey val="0"/>
          <c:showVal val="0"/>
          <c:showCatName val="0"/>
          <c:showSerName val="0"/>
          <c:showPercent val="0"/>
          <c:showBubbleSize val="0"/>
        </c:dLbls>
        <c:gapWidth val="100"/>
        <c:axId val="1214550624"/>
        <c:axId val="1214553200"/>
      </c:barChart>
      <c:catAx>
        <c:axId val="121455062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14553200"/>
        <c:crosses val="autoZero"/>
        <c:auto val="1"/>
        <c:lblAlgn val="ctr"/>
        <c:lblOffset val="100"/>
        <c:noMultiLvlLbl val="0"/>
      </c:catAx>
      <c:valAx>
        <c:axId val="1214553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21455062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Sheet1!$C$5</c:f>
              <c:strCache>
                <c:ptCount val="1"/>
                <c:pt idx="0">
                  <c:v>Baseline (DDR3)</c:v>
                </c:pt>
              </c:strCache>
            </c:strRef>
          </c:tx>
          <c:spPr>
            <a:solidFill>
              <a:schemeClr val="accent1"/>
            </a:solidFill>
            <a:ln>
              <a:noFill/>
            </a:ln>
            <a:effectLst/>
          </c:spPr>
          <c:invertIfNegative val="0"/>
          <c:cat>
            <c:numRef>
              <c:f>Sheet1!$B$6</c:f>
              <c:numCache>
                <c:formatCode>General</c:formatCode>
                <c:ptCount val="1"/>
              </c:numCache>
            </c:numRef>
          </c:cat>
          <c:val>
            <c:numRef>
              <c:f>Sheet1!$C$6</c:f>
              <c:numCache>
                <c:formatCode>General</c:formatCode>
                <c:ptCount val="1"/>
                <c:pt idx="0">
                  <c:v>1</c:v>
                </c:pt>
              </c:numCache>
            </c:numRef>
          </c:val>
          <c:extLst>
            <c:ext xmlns:c16="http://schemas.microsoft.com/office/drawing/2014/chart" uri="{C3380CC4-5D6E-409C-BE32-E72D297353CC}">
              <c16:uniqueId val="{00000000-F3AF-448F-87E8-9264E8778FB1}"/>
            </c:ext>
          </c:extLst>
        </c:ser>
        <c:ser>
          <c:idx val="1"/>
          <c:order val="1"/>
          <c:tx>
            <c:strRef>
              <c:f>Sheet1!$D$5</c:f>
              <c:strCache>
                <c:ptCount val="1"/>
                <c:pt idx="0">
                  <c:v>FLY-DRAM (D1)</c:v>
                </c:pt>
              </c:strCache>
            </c:strRef>
          </c:tx>
          <c:spPr>
            <a:solidFill>
              <a:schemeClr val="accent2"/>
            </a:solidFill>
            <a:ln>
              <a:noFill/>
            </a:ln>
            <a:effectLst/>
          </c:spPr>
          <c:invertIfNegative val="0"/>
          <c:cat>
            <c:numRef>
              <c:f>Sheet1!$B$6</c:f>
              <c:numCache>
                <c:formatCode>General</c:formatCode>
                <c:ptCount val="1"/>
              </c:numCache>
            </c:numRef>
          </c:cat>
          <c:val>
            <c:numRef>
              <c:f>Sheet1!$D$6</c:f>
              <c:numCache>
                <c:formatCode>General</c:formatCode>
                <c:ptCount val="1"/>
                <c:pt idx="0">
                  <c:v>1.133</c:v>
                </c:pt>
              </c:numCache>
            </c:numRef>
          </c:val>
          <c:extLst>
            <c:ext xmlns:c16="http://schemas.microsoft.com/office/drawing/2014/chart" uri="{C3380CC4-5D6E-409C-BE32-E72D297353CC}">
              <c16:uniqueId val="{00000001-F3AF-448F-87E8-9264E8778FB1}"/>
            </c:ext>
          </c:extLst>
        </c:ser>
        <c:ser>
          <c:idx val="2"/>
          <c:order val="2"/>
          <c:tx>
            <c:strRef>
              <c:f>Sheet1!$E$5</c:f>
              <c:strCache>
                <c:ptCount val="1"/>
                <c:pt idx="0">
                  <c:v>FLY-DRAM (D2)</c:v>
                </c:pt>
              </c:strCache>
            </c:strRef>
          </c:tx>
          <c:spPr>
            <a:solidFill>
              <a:schemeClr val="accent3"/>
            </a:solidFill>
            <a:ln>
              <a:noFill/>
            </a:ln>
            <a:effectLst/>
          </c:spPr>
          <c:invertIfNegative val="0"/>
          <c:cat>
            <c:numRef>
              <c:f>Sheet1!$B$6</c:f>
              <c:numCache>
                <c:formatCode>General</c:formatCode>
                <c:ptCount val="1"/>
              </c:numCache>
            </c:numRef>
          </c:cat>
          <c:val>
            <c:numRef>
              <c:f>Sheet1!$E$6</c:f>
              <c:numCache>
                <c:formatCode>General</c:formatCode>
                <c:ptCount val="1"/>
                <c:pt idx="0">
                  <c:v>1.1759999999999999</c:v>
                </c:pt>
              </c:numCache>
            </c:numRef>
          </c:val>
          <c:extLst>
            <c:ext xmlns:c16="http://schemas.microsoft.com/office/drawing/2014/chart" uri="{C3380CC4-5D6E-409C-BE32-E72D297353CC}">
              <c16:uniqueId val="{00000002-F3AF-448F-87E8-9264E8778FB1}"/>
            </c:ext>
          </c:extLst>
        </c:ser>
        <c:ser>
          <c:idx val="3"/>
          <c:order val="3"/>
          <c:tx>
            <c:strRef>
              <c:f>Sheet1!$F$5</c:f>
              <c:strCache>
                <c:ptCount val="1"/>
                <c:pt idx="0">
                  <c:v>FLY-DRAM (D3)</c:v>
                </c:pt>
              </c:strCache>
            </c:strRef>
          </c:tx>
          <c:spPr>
            <a:solidFill>
              <a:schemeClr val="accent4"/>
            </a:solidFill>
            <a:ln>
              <a:noFill/>
            </a:ln>
            <a:effectLst/>
          </c:spPr>
          <c:invertIfNegative val="0"/>
          <c:cat>
            <c:numRef>
              <c:f>Sheet1!$B$6</c:f>
              <c:numCache>
                <c:formatCode>General</c:formatCode>
                <c:ptCount val="1"/>
              </c:numCache>
            </c:numRef>
          </c:cat>
          <c:val>
            <c:numRef>
              <c:f>Sheet1!$F$6</c:f>
              <c:numCache>
                <c:formatCode>General</c:formatCode>
                <c:ptCount val="1"/>
                <c:pt idx="0">
                  <c:v>1.1950000000000001</c:v>
                </c:pt>
              </c:numCache>
            </c:numRef>
          </c:val>
          <c:extLst>
            <c:ext xmlns:c16="http://schemas.microsoft.com/office/drawing/2014/chart" uri="{C3380CC4-5D6E-409C-BE32-E72D297353CC}">
              <c16:uniqueId val="{00000003-F3AF-448F-87E8-9264E8778FB1}"/>
            </c:ext>
          </c:extLst>
        </c:ser>
        <c:ser>
          <c:idx val="4"/>
          <c:order val="4"/>
          <c:tx>
            <c:strRef>
              <c:f>Sheet1!$G$5</c:f>
              <c:strCache>
                <c:ptCount val="1"/>
                <c:pt idx="0">
                  <c:v>Upper Bound</c:v>
                </c:pt>
              </c:strCache>
            </c:strRef>
          </c:tx>
          <c:spPr>
            <a:solidFill>
              <a:schemeClr val="accent5"/>
            </a:solidFill>
            <a:ln>
              <a:noFill/>
            </a:ln>
            <a:effectLst/>
          </c:spPr>
          <c:invertIfNegative val="0"/>
          <c:cat>
            <c:numRef>
              <c:f>Sheet1!$B$6</c:f>
              <c:numCache>
                <c:formatCode>General</c:formatCode>
                <c:ptCount val="1"/>
              </c:numCache>
            </c:numRef>
          </c:cat>
          <c:val>
            <c:numRef>
              <c:f>Sheet1!$G$6</c:f>
              <c:numCache>
                <c:formatCode>General</c:formatCode>
                <c:ptCount val="1"/>
                <c:pt idx="0">
                  <c:v>1.1970000000000001</c:v>
                </c:pt>
              </c:numCache>
            </c:numRef>
          </c:val>
          <c:extLst>
            <c:ext xmlns:c16="http://schemas.microsoft.com/office/drawing/2014/chart" uri="{C3380CC4-5D6E-409C-BE32-E72D297353CC}">
              <c16:uniqueId val="{00000004-F3AF-448F-87E8-9264E8778FB1}"/>
            </c:ext>
          </c:extLst>
        </c:ser>
        <c:dLbls>
          <c:showLegendKey val="0"/>
          <c:showVal val="0"/>
          <c:showCatName val="0"/>
          <c:showSerName val="0"/>
          <c:showPercent val="0"/>
          <c:showBubbleSize val="0"/>
        </c:dLbls>
        <c:gapWidth val="219"/>
        <c:overlap val="-27"/>
        <c:axId val="1238126192"/>
        <c:axId val="1238134528"/>
      </c:barChart>
      <c:catAx>
        <c:axId val="1238126192"/>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40 Workloads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238134528"/>
        <c:crosses val="autoZero"/>
        <c:auto val="1"/>
        <c:lblAlgn val="ctr"/>
        <c:lblOffset val="100"/>
        <c:noMultiLvlLbl val="0"/>
      </c:catAx>
      <c:valAx>
        <c:axId val="1238134528"/>
        <c:scaling>
          <c:orientation val="minMax"/>
        </c:scaling>
        <c:delete val="0"/>
        <c:axPos val="l"/>
        <c:majorGridlines>
          <c:spPr>
            <a:ln w="1587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Normalized Performance</a:t>
                </a:r>
                <a:endParaRPr lang="en-US" b="1" dirty="0"/>
              </a:p>
            </c:rich>
          </c:tx>
          <c:layout>
            <c:manualLayout>
              <c:xMode val="edge"/>
              <c:yMode val="edge"/>
              <c:x val="3.4364261168384901E-3"/>
              <c:y val="0.1289939635839119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2381261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85855934674799"/>
          <c:y val="5.3321164399904503E-2"/>
          <c:w val="0.71888133940509602"/>
          <c:h val="0.60258959675495105"/>
        </c:manualLayout>
      </c:layout>
      <c:barChart>
        <c:barDir val="col"/>
        <c:grouping val="clustered"/>
        <c:varyColors val="0"/>
        <c:ser>
          <c:idx val="0"/>
          <c:order val="0"/>
          <c:tx>
            <c:strRef>
              <c:f>latency!$A$72</c:f>
              <c:strCache>
                <c:ptCount val="1"/>
                <c:pt idx="0">
                  <c:v>Latency Reduction</c:v>
                </c:pt>
              </c:strCache>
            </c:strRef>
          </c:tx>
          <c:spPr>
            <a:solidFill>
              <a:schemeClr val="bg1">
                <a:lumMod val="50000"/>
              </a:schemeClr>
            </a:solidFill>
            <a:ln w="6350">
              <a:solidFill>
                <a:schemeClr val="tx1"/>
              </a:solidFill>
            </a:ln>
            <a:effectLst/>
          </c:spPr>
          <c:invertIfNegative val="0"/>
          <c:dPt>
            <c:idx val="0"/>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1-44E3-4BE0-BECF-1F8FE81336F8}"/>
              </c:ext>
            </c:extLst>
          </c:dPt>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44E3-4BE0-BECF-1F8FE81336F8}"/>
              </c:ext>
            </c:extLst>
          </c:dPt>
          <c:dPt>
            <c:idx val="2"/>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5-44E3-4BE0-BECF-1F8FE81336F8}"/>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7-44E3-4BE0-BECF-1F8FE81336F8}"/>
              </c:ext>
            </c:extLst>
          </c:dPt>
          <c:dPt>
            <c:idx val="4"/>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9-44E3-4BE0-BECF-1F8FE81336F8}"/>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B-44E3-4BE0-BECF-1F8FE81336F8}"/>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4E3-4BE0-BECF-1F8FE81336F8}"/>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4E3-4BE0-BECF-1F8FE81336F8}"/>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4E3-4BE0-BECF-1F8FE81336F8}"/>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4E3-4BE0-BECF-1F8FE81336F8}"/>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latency!$B$70:$G$71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latency!$B$72:$G$72</c:f>
              <c:numCache>
                <c:formatCode>0%</c:formatCode>
                <c:ptCount val="6"/>
                <c:pt idx="0">
                  <c:v>0.31202419354838701</c:v>
                </c:pt>
                <c:pt idx="1">
                  <c:v>0.25526612903225798</c:v>
                </c:pt>
                <c:pt idx="2">
                  <c:v>0.35117741935483898</c:v>
                </c:pt>
                <c:pt idx="3">
                  <c:v>0.34639516129032299</c:v>
                </c:pt>
                <c:pt idx="4">
                  <c:v>0.36568743890518102</c:v>
                </c:pt>
                <c:pt idx="5">
                  <c:v>0.35800317693059602</c:v>
                </c:pt>
              </c:numCache>
            </c:numRef>
          </c:val>
          <c:extLst>
            <c:ext xmlns:c16="http://schemas.microsoft.com/office/drawing/2014/chart" uri="{C3380CC4-5D6E-409C-BE32-E72D297353CC}">
              <c16:uniqueId val="{0000000C-44E3-4BE0-BECF-1F8FE81336F8}"/>
            </c:ext>
          </c:extLst>
        </c:ser>
        <c:dLbls>
          <c:showLegendKey val="0"/>
          <c:showVal val="0"/>
          <c:showCatName val="0"/>
          <c:showSerName val="0"/>
          <c:showPercent val="0"/>
          <c:showBubbleSize val="0"/>
        </c:dLbls>
        <c:gapWidth val="100"/>
        <c:overlap val="-27"/>
        <c:axId val="1240748560"/>
        <c:axId val="1240752848"/>
      </c:barChart>
      <c:catAx>
        <c:axId val="12407485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240752848"/>
        <c:crosses val="autoZero"/>
        <c:auto val="1"/>
        <c:lblAlgn val="ctr"/>
        <c:lblOffset val="0"/>
        <c:noMultiLvlLbl val="0"/>
      </c:catAx>
      <c:valAx>
        <c:axId val="1240752848"/>
        <c:scaling>
          <c:orientation val="minMax"/>
          <c:max val="0.5"/>
        </c:scaling>
        <c:delete val="0"/>
        <c:axPos val="l"/>
        <c:majorGridlines>
          <c:spPr>
            <a:ln w="6350" cap="flat" cmpd="sng" algn="ctr">
              <a:solidFill>
                <a:schemeClr val="tx1"/>
              </a:solidFill>
              <a:prstDash val="dash"/>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240748560"/>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7213959366201"/>
          <c:y val="5.5812932474349798E-2"/>
          <c:w val="0.73970934188782"/>
          <c:h val="0.59749797184442899"/>
        </c:manualLayout>
      </c:layout>
      <c:barChart>
        <c:barDir val="col"/>
        <c:grouping val="clustered"/>
        <c:varyColors val="0"/>
        <c:ser>
          <c:idx val="0"/>
          <c:order val="0"/>
          <c:tx>
            <c:strRef>
              <c:f>latency!$J$72</c:f>
              <c:strCache>
                <c:ptCount val="1"/>
                <c:pt idx="0">
                  <c:v>Latency Reduction</c:v>
                </c:pt>
              </c:strCache>
            </c:strRef>
          </c:tx>
          <c:spPr>
            <a:solidFill>
              <a:schemeClr val="accent5">
                <a:lumMod val="75000"/>
              </a:schemeClr>
            </a:solidFill>
            <a:ln w="6350">
              <a:solidFill>
                <a:schemeClr val="tx1"/>
              </a:solidFill>
            </a:ln>
            <a:effectLst/>
          </c:spPr>
          <c:invertIfNegative val="0"/>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1-5991-42D7-8772-2EF4515851B1}"/>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5991-42D7-8772-2EF4515851B1}"/>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5-5991-42D7-8772-2EF4515851B1}"/>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B7A-5149-8D04-F48E8D3E8868}"/>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991-42D7-8772-2EF4515851B1}"/>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B7A-5149-8D04-F48E8D3E8868}"/>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991-42D7-8772-2EF4515851B1}"/>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latency!$K$70:$P$71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latency!$K$72:$P$72</c:f>
              <c:numCache>
                <c:formatCode>General</c:formatCode>
                <c:ptCount val="6"/>
                <c:pt idx="0">
                  <c:v>0.36560714285714302</c:v>
                </c:pt>
                <c:pt idx="1">
                  <c:v>0.27539285714285699</c:v>
                </c:pt>
                <c:pt idx="2">
                  <c:v>0.39400000000000002</c:v>
                </c:pt>
                <c:pt idx="3">
                  <c:v>0.38717857142857098</c:v>
                </c:pt>
                <c:pt idx="4">
                  <c:v>0.41293939393939399</c:v>
                </c:pt>
                <c:pt idx="5">
                  <c:v>0.402735930735931</c:v>
                </c:pt>
              </c:numCache>
            </c:numRef>
          </c:val>
          <c:extLst>
            <c:ext xmlns:c16="http://schemas.microsoft.com/office/drawing/2014/chart" uri="{C3380CC4-5D6E-409C-BE32-E72D297353CC}">
              <c16:uniqueId val="{00000006-5991-42D7-8772-2EF4515851B1}"/>
            </c:ext>
          </c:extLst>
        </c:ser>
        <c:dLbls>
          <c:showLegendKey val="0"/>
          <c:showVal val="0"/>
          <c:showCatName val="0"/>
          <c:showSerName val="0"/>
          <c:showPercent val="0"/>
          <c:showBubbleSize val="0"/>
        </c:dLbls>
        <c:gapWidth val="100"/>
        <c:overlap val="-27"/>
        <c:axId val="1240839040"/>
        <c:axId val="1240843328"/>
      </c:barChart>
      <c:catAx>
        <c:axId val="12408390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240843328"/>
        <c:crosses val="autoZero"/>
        <c:auto val="1"/>
        <c:lblAlgn val="ctr"/>
        <c:lblOffset val="0"/>
        <c:noMultiLvlLbl val="0"/>
      </c:catAx>
      <c:valAx>
        <c:axId val="1240843328"/>
        <c:scaling>
          <c:orientation val="minMax"/>
          <c:max val="0.5"/>
        </c:scaling>
        <c:delete val="0"/>
        <c:axPos val="l"/>
        <c:majorGridlines>
          <c:spPr>
            <a:ln w="6350" cap="flat" cmpd="sng" algn="ctr">
              <a:solidFill>
                <a:schemeClr val="tx1"/>
              </a:solidFill>
              <a:prstDash val="dash"/>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240839040"/>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extLst>
              <c:ext xmlns:c16="http://schemas.microsoft.com/office/drawing/2014/chart" uri="{C3380CC4-5D6E-409C-BE32-E72D297353CC}">
                <c16:uniqueId val="{00000000-6A2E-064E-BF0A-880B8B19E64C}"/>
              </c:ext>
            </c:extLst>
          </c:dPt>
          <c:dPt>
            <c:idx val="4"/>
            <c:marker>
              <c:spPr>
                <a:solidFill>
                  <a:schemeClr val="tx1"/>
                </a:solidFill>
                <a:ln>
                  <a:noFill/>
                </a:ln>
              </c:spPr>
            </c:marker>
            <c:bubble3D val="0"/>
            <c:extLst>
              <c:ext xmlns:c16="http://schemas.microsoft.com/office/drawing/2014/chart" uri="{C3380CC4-5D6E-409C-BE32-E72D297353CC}">
                <c16:uniqueId val="{00000001-6A2E-064E-BF0A-880B8B19E64C}"/>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6A2E-064E-BF0A-880B8B19E64C}"/>
            </c:ext>
          </c:extLst>
        </c:ser>
        <c:dLbls>
          <c:showLegendKey val="0"/>
          <c:showVal val="0"/>
          <c:showCatName val="0"/>
          <c:showSerName val="0"/>
          <c:showPercent val="0"/>
          <c:showBubbleSize val="0"/>
        </c:dLbls>
        <c:axId val="-1370632768"/>
        <c:axId val="-1785966416"/>
      </c:scatterChart>
      <c:valAx>
        <c:axId val="-1370632768"/>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85966416"/>
        <c:crosses val="autoZero"/>
        <c:crossBetween val="midCat"/>
        <c:majorUnit val="10"/>
      </c:valAx>
      <c:valAx>
        <c:axId val="-1785966416"/>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632768"/>
        <c:crosses val="autoZero"/>
        <c:crossBetween val="midCat"/>
        <c:majorUnit val="1"/>
      </c:valAx>
    </c:plotArea>
    <c:plotVisOnly val="1"/>
    <c:dispBlanksAs val="gap"/>
    <c:showDLblsOverMax val="0"/>
  </c:chart>
  <c:spPr>
    <a:ln>
      <a:noFill/>
    </a:ln>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498"/>
          <c:y val="8.9722421061003699E-2"/>
          <c:w val="0.64258779075029404"/>
          <c:h val="0.71270381430327001"/>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c:v>
                </c:pt>
                <c:pt idx="1">
                  <c:v>0.49</c:v>
                </c:pt>
                <c:pt idx="2">
                  <c:v>1.49</c:v>
                </c:pt>
              </c:numCache>
            </c:numRef>
          </c:val>
          <c:extLst>
            <c:ext xmlns:c16="http://schemas.microsoft.com/office/drawing/2014/chart" uri="{C3380CC4-5D6E-409C-BE32-E72D297353CC}">
              <c16:uniqueId val="{00000000-8843-CB45-885C-CB350DE98F7A}"/>
            </c:ext>
          </c:extLst>
        </c:ser>
        <c:dLbls>
          <c:showLegendKey val="0"/>
          <c:showVal val="0"/>
          <c:showCatName val="0"/>
          <c:showSerName val="0"/>
          <c:showPercent val="0"/>
          <c:showBubbleSize val="0"/>
        </c:dLbls>
        <c:gapWidth val="50"/>
        <c:axId val="-1503752656"/>
        <c:axId val="-1503745792"/>
      </c:barChart>
      <c:catAx>
        <c:axId val="-1503752656"/>
        <c:scaling>
          <c:orientation val="minMax"/>
        </c:scaling>
        <c:delete val="1"/>
        <c:axPos val="b"/>
        <c:numFmt formatCode="General" sourceLinked="0"/>
        <c:majorTickMark val="out"/>
        <c:minorTickMark val="none"/>
        <c:tickLblPos val="nextTo"/>
        <c:crossAx val="-1503745792"/>
        <c:crosses val="autoZero"/>
        <c:auto val="1"/>
        <c:lblAlgn val="ctr"/>
        <c:lblOffset val="100"/>
        <c:noMultiLvlLbl val="0"/>
      </c:catAx>
      <c:valAx>
        <c:axId val="-1503745792"/>
        <c:scaling>
          <c:orientation val="minMax"/>
          <c:max val="1.5"/>
          <c:min val="0"/>
        </c:scaling>
        <c:delete val="0"/>
        <c:axPos val="l"/>
        <c:majorGridlines/>
        <c:numFmt formatCode="0%" sourceLinked="0"/>
        <c:majorTickMark val="out"/>
        <c:minorTickMark val="none"/>
        <c:tickLblPos val="nextTo"/>
        <c:txPr>
          <a:bodyPr/>
          <a:lstStyle/>
          <a:p>
            <a:pPr>
              <a:defRPr sz="1600"/>
            </a:pPr>
            <a:endParaRPr lang="en-US"/>
          </a:p>
        </c:txPr>
        <c:crossAx val="-150375265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3.6564430193441501E-2"/>
          <c:w val="0.62821987268810797"/>
          <c:h val="0.75608764511344895"/>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c:v>
                </c:pt>
                <c:pt idx="1">
                  <c:v>0.56000000000000005</c:v>
                </c:pt>
                <c:pt idx="2">
                  <c:v>1.23</c:v>
                </c:pt>
              </c:numCache>
            </c:numRef>
          </c:val>
          <c:extLst>
            <c:ext xmlns:c16="http://schemas.microsoft.com/office/drawing/2014/chart" uri="{C3380CC4-5D6E-409C-BE32-E72D297353CC}">
              <c16:uniqueId val="{00000000-634E-A14E-8F01-8089E350C562}"/>
            </c:ext>
          </c:extLst>
        </c:ser>
        <c:dLbls>
          <c:showLegendKey val="0"/>
          <c:showVal val="0"/>
          <c:showCatName val="0"/>
          <c:showSerName val="0"/>
          <c:showPercent val="0"/>
          <c:showBubbleSize val="0"/>
        </c:dLbls>
        <c:gapWidth val="50"/>
        <c:axId val="-1503759360"/>
        <c:axId val="-1786377616"/>
      </c:barChart>
      <c:catAx>
        <c:axId val="-1503759360"/>
        <c:scaling>
          <c:orientation val="minMax"/>
        </c:scaling>
        <c:delete val="1"/>
        <c:axPos val="b"/>
        <c:numFmt formatCode="General" sourceLinked="0"/>
        <c:majorTickMark val="out"/>
        <c:minorTickMark val="none"/>
        <c:tickLblPos val="nextTo"/>
        <c:crossAx val="-1786377616"/>
        <c:crosses val="autoZero"/>
        <c:auto val="1"/>
        <c:lblAlgn val="ctr"/>
        <c:lblOffset val="100"/>
        <c:noMultiLvlLbl val="0"/>
      </c:catAx>
      <c:valAx>
        <c:axId val="-1786377616"/>
        <c:scaling>
          <c:orientation val="minMax"/>
          <c:max val="1.6"/>
          <c:min val="0"/>
        </c:scaling>
        <c:delete val="0"/>
        <c:axPos val="l"/>
        <c:majorGridlines/>
        <c:numFmt formatCode="0%" sourceLinked="0"/>
        <c:majorTickMark val="out"/>
        <c:minorTickMark val="none"/>
        <c:tickLblPos val="nextTo"/>
        <c:txPr>
          <a:bodyPr/>
          <a:lstStyle/>
          <a:p>
            <a:pPr>
              <a:defRPr sz="1800"/>
            </a:pPr>
            <a:endParaRPr lang="en-US"/>
          </a:p>
        </c:txPr>
        <c:crossAx val="-1503759360"/>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extLst>
              <c:ext xmlns:c16="http://schemas.microsoft.com/office/drawing/2014/chart" uri="{C3380CC4-5D6E-409C-BE32-E72D297353CC}">
                <c16:uniqueId val="{00000000-534F-2848-94AC-F5120DA6CA17}"/>
              </c:ext>
            </c:extLst>
          </c:dPt>
          <c:dPt>
            <c:idx val="4"/>
            <c:bubble3D val="0"/>
            <c:extLst>
              <c:ext xmlns:c16="http://schemas.microsoft.com/office/drawing/2014/chart" uri="{C3380CC4-5D6E-409C-BE32-E72D297353CC}">
                <c16:uniqueId val="{00000001-534F-2848-94AC-F5120DA6CA17}"/>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534F-2848-94AC-F5120DA6CA17}"/>
            </c:ext>
          </c:extLst>
        </c:ser>
        <c:dLbls>
          <c:showLegendKey val="0"/>
          <c:showVal val="0"/>
          <c:showCatName val="0"/>
          <c:showSerName val="0"/>
          <c:showPercent val="0"/>
          <c:showBubbleSize val="0"/>
        </c:dLbls>
        <c:axId val="-1370889504"/>
        <c:axId val="-1746795440"/>
      </c:scatterChart>
      <c:valAx>
        <c:axId val="-1370889504"/>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46795440"/>
        <c:crosses val="autoZero"/>
        <c:crossBetween val="midCat"/>
        <c:majorUnit val="10"/>
      </c:valAx>
      <c:valAx>
        <c:axId val="-1746795440"/>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889504"/>
        <c:crosses val="autoZero"/>
        <c:crossBetween val="midCat"/>
        <c:majorUnit val="1"/>
      </c:valAx>
    </c:plotArea>
    <c:plotVisOnly val="1"/>
    <c:dispBlanksAs val="gap"/>
    <c:showDLblsOverMax val="0"/>
  </c:chart>
  <c:spPr>
    <a:ln>
      <a:noFill/>
    </a:ln>
  </c:sp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1.1240000000000001</c:v>
                </c:pt>
                <c:pt idx="1">
                  <c:v>1.115</c:v>
                </c:pt>
                <c:pt idx="2">
                  <c:v>1.107</c:v>
                </c:pt>
              </c:numCache>
            </c:numRef>
          </c:val>
          <c:extLst>
            <c:ext xmlns:c16="http://schemas.microsoft.com/office/drawing/2014/chart" uri="{C3380CC4-5D6E-409C-BE32-E72D297353CC}">
              <c16:uniqueId val="{00000000-DD51-2242-ADF1-403C739B52EC}"/>
            </c:ext>
          </c:extLst>
        </c:ser>
        <c:dLbls>
          <c:showLegendKey val="0"/>
          <c:showVal val="0"/>
          <c:showCatName val="0"/>
          <c:showSerName val="0"/>
          <c:showPercent val="0"/>
          <c:showBubbleSize val="0"/>
        </c:dLbls>
        <c:gapWidth val="150"/>
        <c:axId val="-1871175664"/>
        <c:axId val="-1871171728"/>
      </c:barChart>
      <c:catAx>
        <c:axId val="-1871175664"/>
        <c:scaling>
          <c:orientation val="minMax"/>
        </c:scaling>
        <c:delete val="0"/>
        <c:axPos val="b"/>
        <c:numFmt formatCode="General" sourceLinked="0"/>
        <c:majorTickMark val="out"/>
        <c:minorTickMark val="none"/>
        <c:tickLblPos val="nextTo"/>
        <c:txPr>
          <a:bodyPr/>
          <a:lstStyle/>
          <a:p>
            <a:pPr>
              <a:defRPr sz="1800"/>
            </a:pPr>
            <a:endParaRPr lang="en-US"/>
          </a:p>
        </c:txPr>
        <c:crossAx val="-1871171728"/>
        <c:crosses val="autoZero"/>
        <c:auto val="1"/>
        <c:lblAlgn val="ctr"/>
        <c:lblOffset val="0"/>
        <c:noMultiLvlLbl val="0"/>
      </c:catAx>
      <c:valAx>
        <c:axId val="-187117172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75664"/>
        <c:crosses val="autoZero"/>
        <c:crossBetween val="between"/>
      </c:valAx>
    </c:plotArea>
    <c:plotVisOnly val="1"/>
    <c:dispBlanksAs val="gap"/>
    <c:showDLblsOverMax val="0"/>
  </c:chart>
  <c:spPr>
    <a:ln>
      <a:noFill/>
    </a:ln>
  </c:sp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0.76900000000000002</c:v>
                </c:pt>
                <c:pt idx="1">
                  <c:v>0.755</c:v>
                </c:pt>
                <c:pt idx="2">
                  <c:v>0.73699999999999999</c:v>
                </c:pt>
              </c:numCache>
            </c:numRef>
          </c:val>
          <c:extLst>
            <c:ext xmlns:c16="http://schemas.microsoft.com/office/drawing/2014/chart" uri="{C3380CC4-5D6E-409C-BE32-E72D297353CC}">
              <c16:uniqueId val="{00000000-63F2-4F4E-A326-EB38268489EF}"/>
            </c:ext>
          </c:extLst>
        </c:ser>
        <c:dLbls>
          <c:showLegendKey val="0"/>
          <c:showVal val="0"/>
          <c:showCatName val="0"/>
          <c:showSerName val="0"/>
          <c:showPercent val="0"/>
          <c:showBubbleSize val="0"/>
        </c:dLbls>
        <c:gapWidth val="150"/>
        <c:axId val="-1871136384"/>
        <c:axId val="-1871132368"/>
      </c:barChart>
      <c:catAx>
        <c:axId val="-1871136384"/>
        <c:scaling>
          <c:orientation val="minMax"/>
        </c:scaling>
        <c:delete val="0"/>
        <c:axPos val="b"/>
        <c:numFmt formatCode="General" sourceLinked="0"/>
        <c:majorTickMark val="out"/>
        <c:minorTickMark val="none"/>
        <c:tickLblPos val="nextTo"/>
        <c:txPr>
          <a:bodyPr/>
          <a:lstStyle/>
          <a:p>
            <a:pPr>
              <a:defRPr sz="1800"/>
            </a:pPr>
            <a:endParaRPr lang="en-US"/>
          </a:p>
        </c:txPr>
        <c:crossAx val="-1871132368"/>
        <c:crosses val="autoZero"/>
        <c:auto val="1"/>
        <c:lblAlgn val="ctr"/>
        <c:lblOffset val="0"/>
        <c:noMultiLvlLbl val="0"/>
      </c:catAx>
      <c:valAx>
        <c:axId val="-187113236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36384"/>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6/12/18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6/12/18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139230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57</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613727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454437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471967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82284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51628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199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218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16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898059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92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844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969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60409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191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357188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970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812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13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8332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552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7117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199</a:t>
            </a:fld>
            <a:endParaRPr lang="en-US">
              <a:solidFill>
                <a:prstClr val="black"/>
              </a:solidFill>
            </a:endParaRPr>
          </a:p>
        </p:txBody>
      </p:sp>
    </p:spTree>
    <p:extLst>
      <p:ext uri="{BB962C8B-B14F-4D97-AF65-F5344CB8AC3E}">
        <p14:creationId xmlns:p14="http://schemas.microsoft.com/office/powerpoint/2010/main" val="120255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202</a:t>
            </a:fld>
            <a:endParaRPr lang="en-US">
              <a:solidFill>
                <a:prstClr val="black"/>
              </a:solidFill>
              <a:latin typeface="Calibri"/>
            </a:endParaRPr>
          </a:p>
        </p:txBody>
      </p:sp>
    </p:spTree>
    <p:extLst>
      <p:ext uri="{BB962C8B-B14F-4D97-AF65-F5344CB8AC3E}">
        <p14:creationId xmlns:p14="http://schemas.microsoft.com/office/powerpoint/2010/main" val="1543009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213</a:t>
            </a:fld>
            <a:endParaRPr lang="en-US">
              <a:solidFill>
                <a:prstClr val="black"/>
              </a:solidFill>
            </a:endParaRPr>
          </a:p>
        </p:txBody>
      </p:sp>
    </p:spTree>
    <p:extLst>
      <p:ext uri="{BB962C8B-B14F-4D97-AF65-F5344CB8AC3E}">
        <p14:creationId xmlns:p14="http://schemas.microsoft.com/office/powerpoint/2010/main" val="1218119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215</a:t>
            </a:fld>
            <a:endParaRPr lang="en-US">
              <a:solidFill>
                <a:prstClr val="black"/>
              </a:solidFill>
            </a:endParaRPr>
          </a:p>
        </p:txBody>
      </p:sp>
    </p:spTree>
    <p:extLst>
      <p:ext uri="{BB962C8B-B14F-4D97-AF65-F5344CB8AC3E}">
        <p14:creationId xmlns:p14="http://schemas.microsoft.com/office/powerpoint/2010/main" val="554813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216</a:t>
            </a:fld>
            <a:endParaRPr lang="en-US">
              <a:solidFill>
                <a:prstClr val="black"/>
              </a:solidFill>
            </a:endParaRPr>
          </a:p>
        </p:txBody>
      </p:sp>
    </p:spTree>
    <p:extLst>
      <p:ext uri="{BB962C8B-B14F-4D97-AF65-F5344CB8AC3E}">
        <p14:creationId xmlns:p14="http://schemas.microsoft.com/office/powerpoint/2010/main" val="2105101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227</a:t>
            </a:fld>
            <a:endParaRPr lang="en-US">
              <a:solidFill>
                <a:prstClr val="black"/>
              </a:solidFill>
            </a:endParaRPr>
          </a:p>
        </p:txBody>
      </p:sp>
    </p:spTree>
    <p:extLst>
      <p:ext uri="{BB962C8B-B14F-4D97-AF65-F5344CB8AC3E}">
        <p14:creationId xmlns:p14="http://schemas.microsoft.com/office/powerpoint/2010/main" val="1944519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As we described,</a:t>
            </a:r>
            <a:r>
              <a:rPr lang="en-US" baseline="0" dirty="0"/>
              <a:t> cells in a mat have different distances from peripheral logic.</a:t>
            </a:r>
          </a:p>
          <a:p>
            <a:pPr marL="0" indent="0">
              <a:buNone/>
            </a:pPr>
            <a:r>
              <a:rPr lang="en-US" baseline="0" dirty="0"/>
              <a:t>Cells in different rows have different distance from the sense amplifiers.</a:t>
            </a:r>
          </a:p>
          <a:p>
            <a:pPr marL="0" indent="0">
              <a:buNone/>
            </a:pPr>
            <a:r>
              <a:rPr lang="en-US" baseline="0" dirty="0"/>
              <a:t>Cells in different columns have different distance from the </a:t>
            </a:r>
            <a:r>
              <a:rPr lang="en-US" baseline="0" dirty="0" err="1"/>
              <a:t>wordline</a:t>
            </a:r>
            <a:r>
              <a:rPr lang="en-US" baseline="0" dirty="0"/>
              <a:t> drivers.</a:t>
            </a:r>
          </a:p>
          <a:p>
            <a:pPr marL="0" indent="0">
              <a:buNone/>
            </a:pPr>
            <a:r>
              <a:rPr lang="en-US" baseline="0" dirty="0"/>
              <a:t>Therefore, some regions are inherently faster than other regions,</a:t>
            </a:r>
          </a:p>
          <a:p>
            <a:pPr marL="0" indent="0">
              <a:buNone/>
            </a:pPr>
            <a:r>
              <a:rPr lang="en-US" baseline="0" dirty="0"/>
              <a:t>and some regions are inherently slower than other regions.</a:t>
            </a:r>
          </a:p>
          <a:p>
            <a:pPr marL="0" indent="0">
              <a:buNone/>
            </a:pPr>
            <a:r>
              <a:rPr lang="en-US" baseline="0" dirty="0"/>
              <a:t>We call this architectural variation.</a:t>
            </a:r>
          </a:p>
          <a:p>
            <a:pPr marL="0" indent="0">
              <a:buNone/>
            </a:pPr>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232</a:t>
            </a:fld>
            <a:endParaRPr lang="en-US">
              <a:solidFill>
                <a:prstClr val="black"/>
              </a:solidFill>
            </a:endParaRPr>
          </a:p>
        </p:txBody>
      </p:sp>
    </p:spTree>
    <p:extLst>
      <p:ext uri="{BB962C8B-B14F-4D97-AF65-F5344CB8AC3E}">
        <p14:creationId xmlns:p14="http://schemas.microsoft.com/office/powerpoint/2010/main" val="118223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a:t>
            </a:r>
            <a:r>
              <a:rPr lang="en-US" dirty="0" err="1"/>
              <a:t>propoe</a:t>
            </a:r>
            <a:r>
              <a:rPr lang="en-US" dirty="0"/>
              <a:t> AVA</a:t>
            </a:r>
            <a:r>
              <a:rPr lang="en-US" baseline="0" dirty="0"/>
              <a:t> Online profiling.</a:t>
            </a:r>
          </a:p>
          <a:p>
            <a:pPr marL="0" indent="0">
              <a:buNone/>
            </a:pPr>
            <a:endParaRPr lang="en-US" baseline="0" dirty="0"/>
          </a:p>
          <a:p>
            <a:pPr marL="0" indent="0">
              <a:buNone/>
            </a:pPr>
            <a:r>
              <a:rPr lang="en-US" baseline="0" dirty="0"/>
              <a:t>The key idea is profiling only slow regions to determine latency, leading to low cost online DRAM test.</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233</a:t>
            </a:fld>
            <a:endParaRPr lang="en-US">
              <a:solidFill>
                <a:prstClr val="black"/>
              </a:solidFill>
            </a:endParaRPr>
          </a:p>
        </p:txBody>
      </p:sp>
    </p:spTree>
    <p:extLst>
      <p:ext uri="{BB962C8B-B14F-4D97-AF65-F5344CB8AC3E}">
        <p14:creationId xmlns:p14="http://schemas.microsoft.com/office/powerpoint/2010/main" val="2078299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4030761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However,</a:t>
            </a:r>
            <a:r>
              <a:rPr lang="en-US" baseline="0" dirty="0"/>
              <a:t> due to the process variation, some cells are more vulnerable than other cells, as the figure show. </a:t>
            </a:r>
          </a:p>
          <a:p>
            <a:pPr marL="0" indent="0">
              <a:buNone/>
            </a:pPr>
            <a:r>
              <a:rPr lang="en-US" baseline="0" dirty="0"/>
              <a:t>These cells are randomly distributed while cells in the slow regions cause localized error.</a:t>
            </a:r>
          </a:p>
          <a:p>
            <a:pPr marL="0" indent="0">
              <a:buNone/>
            </a:pPr>
            <a:r>
              <a:rPr lang="en-US" baseline="0" dirty="0"/>
              <a:t>To address both type of cells, </a:t>
            </a:r>
          </a:p>
          <a:p>
            <a:pPr marL="0" indent="0">
              <a:buNone/>
            </a:pPr>
            <a:r>
              <a:rPr lang="en-US" baseline="0" dirty="0"/>
              <a:t>We integrate conventional ECC to correct the process variation induced errors.</a:t>
            </a:r>
          </a:p>
          <a:p>
            <a:pPr marL="0" indent="0">
              <a:buNone/>
            </a:pPr>
            <a:endParaRPr lang="en-US" baseline="0" dirty="0"/>
          </a:p>
          <a:p>
            <a:pPr marL="0" indent="0">
              <a:buNone/>
            </a:pPr>
            <a:r>
              <a:rPr lang="en-US" baseline="0" dirty="0"/>
              <a:t>Therefore, combining ECC and online profiling leads to reliably reducing DRAM latency.</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234</a:t>
            </a:fld>
            <a:endParaRPr lang="en-US">
              <a:solidFill>
                <a:prstClr val="black"/>
              </a:solidFill>
            </a:endParaRPr>
          </a:p>
        </p:txBody>
      </p:sp>
    </p:spTree>
    <p:extLst>
      <p:ext uri="{BB962C8B-B14F-4D97-AF65-F5344CB8AC3E}">
        <p14:creationId xmlns:p14="http://schemas.microsoft.com/office/powerpoint/2010/main" val="114805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a:t>
            </a:r>
            <a:r>
              <a:rPr lang="en-US" baseline="0" dirty="0"/>
              <a:t> figure compares latency reduction by using AL-DRAM, AVA Profiling, and both AVA Profiling and Shuffling.</a:t>
            </a:r>
          </a:p>
          <a:p>
            <a:pPr marL="0" indent="0">
              <a:buNone/>
            </a:pPr>
            <a:r>
              <a:rPr lang="en-US" baseline="0" dirty="0"/>
              <a:t>As we can, using AVA profiling and shuffling enables more latency reduction compared to AL-DRAM.</a:t>
            </a:r>
          </a:p>
          <a:p>
            <a:pPr marL="0" indent="0">
              <a:buNone/>
            </a:pPr>
            <a:r>
              <a:rPr lang="en-US" baseline="0" dirty="0"/>
              <a:t>This is mainly because ECC corrects the  worst cells in a DRAM module, reducing more latency.</a:t>
            </a:r>
          </a:p>
          <a:p>
            <a:pPr marL="0" indent="0">
              <a:buNone/>
            </a:pPr>
            <a:endParaRPr lang="en-US" baseline="0" dirty="0"/>
          </a:p>
          <a:p>
            <a:pPr marL="0" indent="0">
              <a:buNone/>
            </a:pPr>
            <a:r>
              <a:rPr lang="en-US" baseline="0" dirty="0"/>
              <a:t>Therefore, we conclude that AVA-DRAM reduces latency significantly.</a:t>
            </a:r>
          </a:p>
          <a:p>
            <a:pPr marL="0" indent="0">
              <a:buNone/>
            </a:pP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235</a:t>
            </a:fld>
            <a:endParaRPr lang="en-US">
              <a:solidFill>
                <a:prstClr val="black"/>
              </a:solidFill>
            </a:endParaRPr>
          </a:p>
        </p:txBody>
      </p:sp>
    </p:spTree>
    <p:extLst>
      <p:ext uri="{BB962C8B-B14F-4D97-AF65-F5344CB8AC3E}">
        <p14:creationId xmlns:p14="http://schemas.microsoft.com/office/powerpoint/2010/main" val="7812084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E9FE4A-0C21-4AC7-A29F-491DBFD0D03B}" type="slidenum">
              <a:rPr lang="en-US" smtClean="0">
                <a:solidFill>
                  <a:prstClr val="black"/>
                </a:solidFill>
              </a:rPr>
              <a:pPr/>
              <a:t>238</a:t>
            </a:fld>
            <a:endParaRPr lang="en-US">
              <a:solidFill>
                <a:prstClr val="black"/>
              </a:solidFill>
            </a:endParaRPr>
          </a:p>
        </p:txBody>
      </p:sp>
    </p:spTree>
    <p:extLst>
      <p:ext uri="{BB962C8B-B14F-4D97-AF65-F5344CB8AC3E}">
        <p14:creationId xmlns:p14="http://schemas.microsoft.com/office/powerpoint/2010/main" val="1609630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understand what causes the long latency, let me take a look at the DRAM organization.</a:t>
            </a:r>
          </a:p>
          <a:p>
            <a:r>
              <a:rPr lang="en-US" baseline="0" dirty="0">
                <a:solidFill>
                  <a:srgbClr val="FFFFFF"/>
                </a:solidFill>
              </a:rPr>
              <a:t>DRAM consists of two components, the cell array and the I/O circuitry. The cell array consists of multiple </a:t>
            </a:r>
            <a:r>
              <a:rPr lang="en-US" baseline="0" dirty="0" err="1">
                <a:solidFill>
                  <a:srgbClr val="FFFFFF"/>
                </a:solidFill>
              </a:rPr>
              <a:t>subarrays</a:t>
            </a:r>
            <a:r>
              <a:rPr lang="en-US" baseline="0" dirty="0">
                <a:solidFill>
                  <a:srgbClr val="FFFFFF"/>
                </a:solidFill>
              </a:rPr>
              <a:t>. </a:t>
            </a:r>
          </a:p>
          <a:p>
            <a:r>
              <a:rPr lang="en-US" baseline="0" dirty="0"/>
              <a:t>To read from a DRAM chip, the data is first accessed from the </a:t>
            </a:r>
            <a:r>
              <a:rPr lang="en-US" baseline="0" dirty="0" err="1"/>
              <a:t>subarray</a:t>
            </a:r>
            <a:r>
              <a:rPr lang="en-US" baseline="0" dirty="0"/>
              <a:t> and then the data is transferred over the channel by the I/O circuitry. </a:t>
            </a:r>
          </a:p>
          <a:p>
            <a:r>
              <a:rPr lang="en-US" baseline="0" dirty="0">
                <a:solidFill>
                  <a:srgbClr val="FFFFFF"/>
                </a:solidFill>
              </a:rPr>
              <a:t>So, the DRAM latency is the sum of the </a:t>
            </a:r>
            <a:r>
              <a:rPr lang="en-US" baseline="0" dirty="0" err="1">
                <a:solidFill>
                  <a:srgbClr val="FFFFFF"/>
                </a:solidFill>
              </a:rPr>
              <a:t>subarray</a:t>
            </a:r>
            <a:r>
              <a:rPr lang="en-US" baseline="0" dirty="0">
                <a:solidFill>
                  <a:srgbClr val="FFFFFF"/>
                </a:solidFill>
              </a:rPr>
              <a:t> latency and the I/O latency. </a:t>
            </a:r>
          </a:p>
          <a:p>
            <a:r>
              <a:rPr lang="en-US" baseline="0" dirty="0"/>
              <a:t>We observed that the </a:t>
            </a:r>
            <a:r>
              <a:rPr lang="en-US" baseline="0" dirty="0" err="1"/>
              <a:t>subarray</a:t>
            </a:r>
            <a:r>
              <a:rPr lang="en-US" baseline="0" dirty="0"/>
              <a:t> latency is much higher than the I/O latency.</a:t>
            </a:r>
          </a:p>
          <a:p>
            <a:r>
              <a:rPr lang="en-US" baseline="0" dirty="0">
                <a:solidFill>
                  <a:srgbClr val="FFFFFF"/>
                </a:solidFill>
              </a:rPr>
              <a:t>As a result, </a:t>
            </a:r>
            <a:r>
              <a:rPr lang="en-US" baseline="0" dirty="0" err="1">
                <a:solidFill>
                  <a:srgbClr val="FFFFFF"/>
                </a:solidFill>
              </a:rPr>
              <a:t>subarray</a:t>
            </a:r>
            <a:r>
              <a:rPr lang="en-US" baseline="0" dirty="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9404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cell’s capacitor is small and can store only a small amount of charge. </a:t>
            </a:r>
          </a:p>
          <a:p>
            <a:r>
              <a:rPr lang="en-US" baseline="0" dirty="0"/>
              <a:t>That is why a </a:t>
            </a:r>
            <a:r>
              <a:rPr lang="en-US" baseline="0" dirty="0" err="1"/>
              <a:t>subarray</a:t>
            </a:r>
            <a:r>
              <a:rPr lang="en-US" baseline="0" dirty="0"/>
              <a:t> also has sense-amplifiers, which are specialized circuits that can detect the small amount of charge. </a:t>
            </a:r>
          </a:p>
          <a:p>
            <a:endParaRPr lang="en-US" baseline="0" dirty="0"/>
          </a:p>
          <a:p>
            <a:r>
              <a:rPr lang="en-US" baseline="0" dirty="0"/>
              <a:t>Unfortunately, a sense-amplifier size is about *100* times the cell size. </a:t>
            </a:r>
          </a:p>
          <a:p>
            <a:r>
              <a:rPr lang="en-US" baseline="0" dirty="0"/>
              <a:t>So, to amortize the area of the sense-amplifiers, </a:t>
            </a:r>
          </a:p>
          <a:p>
            <a:r>
              <a:rPr lang="en-US" baseline="0" dirty="0"/>
              <a:t>hundreds of cells share the same sense-amplifier through a long </a:t>
            </a:r>
            <a:r>
              <a:rPr lang="en-US" baseline="0" dirty="0" err="1"/>
              <a:t>bitline</a:t>
            </a:r>
            <a:r>
              <a:rPr lang="en-US" baseline="0" dirty="0"/>
              <a:t>. </a:t>
            </a:r>
          </a:p>
          <a:p>
            <a:endParaRPr lang="en-US" baseline="0" dirty="0"/>
          </a:p>
          <a:p>
            <a:r>
              <a:rPr lang="en-US" baseline="0" dirty="0"/>
              <a:t>However, a long </a:t>
            </a:r>
            <a:r>
              <a:rPr lang="en-US" baseline="0" dirty="0" err="1"/>
              <a:t>bitline</a:t>
            </a:r>
            <a:r>
              <a:rPr lang="en-US" baseline="0" dirty="0"/>
              <a:t> has a large capacitance that increases latency and power consumption. </a:t>
            </a:r>
          </a:p>
          <a:p>
            <a:r>
              <a:rPr lang="en-US" baseline="0" dirty="0"/>
              <a:t>Therefore, the long </a:t>
            </a:r>
            <a:r>
              <a:rPr lang="en-US" baseline="0" dirty="0" err="1"/>
              <a:t>bitline</a:t>
            </a:r>
            <a:r>
              <a:rPr lang="en-US" baseline="0" dirty="0"/>
              <a:t> is one of the dominant sources of high latency and high power consumption.</a:t>
            </a:r>
          </a:p>
          <a:p>
            <a:endParaRPr lang="en-US" baseline="0" dirty="0"/>
          </a:p>
          <a:p>
            <a:r>
              <a:rPr lang="en-US" baseline="0" dirty="0"/>
              <a:t>To understand why the </a:t>
            </a:r>
            <a:r>
              <a:rPr lang="en-US" baseline="0" dirty="0" err="1"/>
              <a:t>subarray</a:t>
            </a:r>
            <a:r>
              <a:rPr lang="en-US" baseline="0" dirty="0"/>
              <a:t> is so slow, </a:t>
            </a:r>
          </a:p>
          <a:p>
            <a:r>
              <a:rPr lang="en-US" baseline="0" dirty="0"/>
              <a:t>let me take a look at the </a:t>
            </a:r>
            <a:r>
              <a:rPr lang="en-US" baseline="0" dirty="0" err="1"/>
              <a:t>subarray</a:t>
            </a:r>
            <a:r>
              <a:rPr lang="en-US" baseline="0" dirty="0"/>
              <a:t> organization.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61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naïve way to reduce the DRAM latency is to have short </a:t>
            </a:r>
            <a:r>
              <a:rPr lang="en-US" baseline="0" dirty="0" err="1"/>
              <a:t>bitlines</a:t>
            </a:r>
            <a:r>
              <a:rPr lang="en-US" baseline="0" dirty="0"/>
              <a:t> that have lower latency.</a:t>
            </a:r>
          </a:p>
          <a:p>
            <a:r>
              <a:rPr lang="en-US" baseline="0" dirty="0"/>
              <a:t>Unfortunately, short </a:t>
            </a:r>
            <a:r>
              <a:rPr lang="en-US" baseline="0" dirty="0" err="1"/>
              <a:t>bitlines</a:t>
            </a:r>
            <a:r>
              <a:rPr lang="en-US" baseline="0" dirty="0"/>
              <a:t> significantly increase the DRAM area.</a:t>
            </a:r>
          </a:p>
          <a:p>
            <a:r>
              <a:rPr lang="en-US" baseline="0" dirty="0"/>
              <a:t>Therefore, the </a:t>
            </a:r>
            <a:r>
              <a:rPr lang="en-US" baseline="0" dirty="0" err="1"/>
              <a:t>bitline</a:t>
            </a:r>
            <a:r>
              <a:rPr lang="en-US" baseline="0" dirty="0"/>
              <a:t> length exposes an important trade-off between area and latency.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811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shows the trade-off between DRAM area and latency as we change the </a:t>
            </a:r>
            <a:r>
              <a:rPr lang="en-US" baseline="0" dirty="0" err="1"/>
              <a:t>bitline</a:t>
            </a:r>
            <a:r>
              <a:rPr lang="en-US" baseline="0" dirty="0"/>
              <a:t> length.</a:t>
            </a:r>
          </a:p>
          <a:p>
            <a:r>
              <a:rPr lang="en-US" baseline="0" dirty="0"/>
              <a:t>Y-axis is the normalized DRAM area compared to a DRAM using 512 cells/</a:t>
            </a:r>
            <a:r>
              <a:rPr lang="en-US" baseline="0" dirty="0" err="1"/>
              <a:t>bitline</a:t>
            </a:r>
            <a:r>
              <a:rPr lang="en-US" baseline="0" dirty="0"/>
              <a:t>. A lower value is cheaper.</a:t>
            </a:r>
          </a:p>
          <a:p>
            <a:r>
              <a:rPr lang="en-US" baseline="0" dirty="0"/>
              <a:t>X-axis shows the latency in terms of </a:t>
            </a:r>
            <a:r>
              <a:rPr lang="en-US" baseline="0" dirty="0" err="1"/>
              <a:t>tRC</a:t>
            </a:r>
            <a:r>
              <a:rPr lang="en-US" baseline="0" dirty="0"/>
              <a:t>, an important DRAM timing constraint. A lower value is faster.</a:t>
            </a:r>
          </a:p>
          <a:p>
            <a:endParaRPr lang="en-US" baseline="0" dirty="0"/>
          </a:p>
          <a:p>
            <a:r>
              <a:rPr lang="en-US" baseline="0" dirty="0"/>
              <a:t>Commodity DRAM chips use long </a:t>
            </a:r>
            <a:r>
              <a:rPr lang="en-US" baseline="0" dirty="0" err="1"/>
              <a:t>bitlines</a:t>
            </a:r>
            <a:r>
              <a:rPr lang="en-US" baseline="0" dirty="0"/>
              <a:t> to minimize area cost. On the other hand, shorter </a:t>
            </a:r>
            <a:r>
              <a:rPr lang="en-US" baseline="0" dirty="0" err="1"/>
              <a:t>bitlines</a:t>
            </a:r>
            <a:r>
              <a:rPr lang="en-US" baseline="0" dirty="0"/>
              <a:t> achieve lower latency at higher cost. </a:t>
            </a:r>
          </a:p>
          <a:p>
            <a:pPr defTabSz="931774">
              <a:defRPr/>
            </a:pPr>
            <a:r>
              <a:rPr lang="en-US" baseline="0" dirty="0"/>
              <a:t>Our goal is to achieve the best of both worlds: low latency and low area cost.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9621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sum up, both long and short </a:t>
            </a:r>
            <a:r>
              <a:rPr lang="en-US" baseline="0" dirty="0" err="1"/>
              <a:t>bitline</a:t>
            </a:r>
            <a:r>
              <a:rPr lang="en-US" baseline="0" dirty="0"/>
              <a:t> do not achieve small area and low latency. </a:t>
            </a:r>
          </a:p>
          <a:p>
            <a:r>
              <a:rPr lang="en-US" baseline="0" dirty="0"/>
              <a:t>Long </a:t>
            </a:r>
            <a:r>
              <a:rPr lang="en-US" baseline="0" dirty="0" err="1"/>
              <a:t>bitline</a:t>
            </a:r>
            <a:r>
              <a:rPr lang="en-US" baseline="0" dirty="0"/>
              <a:t> has small area but has high latency while short </a:t>
            </a:r>
            <a:r>
              <a:rPr lang="en-US" baseline="0" dirty="0" err="1"/>
              <a:t>bitline</a:t>
            </a:r>
            <a:r>
              <a:rPr lang="en-US" baseline="0" dirty="0"/>
              <a:t> has low latency but has large area.</a:t>
            </a:r>
          </a:p>
          <a:p>
            <a:endParaRPr lang="en-US" baseline="0" dirty="0"/>
          </a:p>
          <a:p>
            <a:r>
              <a:rPr lang="en-US" baseline="0" dirty="0"/>
              <a:t>To achieve the best of both worlds, we first start from long </a:t>
            </a:r>
            <a:r>
              <a:rPr lang="en-US" baseline="0" dirty="0" err="1"/>
              <a:t>bitline</a:t>
            </a:r>
            <a:r>
              <a:rPr lang="en-US" baseline="0" dirty="0"/>
              <a:t>, which has small area. </a:t>
            </a:r>
          </a:p>
          <a:p>
            <a:r>
              <a:rPr lang="en-US" baseline="0" dirty="0"/>
              <a:t>After that, to achieve the low latency of short </a:t>
            </a:r>
            <a:r>
              <a:rPr lang="en-US" baseline="0" dirty="0" err="1"/>
              <a:t>bitline</a:t>
            </a:r>
            <a:r>
              <a:rPr lang="en-US" baseline="0" dirty="0"/>
              <a:t>, we divide the long </a:t>
            </a:r>
            <a:r>
              <a:rPr lang="en-US" baseline="0" dirty="0" err="1"/>
              <a:t>bitline</a:t>
            </a:r>
            <a:r>
              <a:rPr lang="en-US" baseline="0" dirty="0"/>
              <a:t> into two smaller segments. </a:t>
            </a:r>
          </a:p>
          <a:p>
            <a:r>
              <a:rPr lang="en-US" baseline="0" dirty="0"/>
              <a:t>The </a:t>
            </a:r>
            <a:r>
              <a:rPr lang="en-US" baseline="0" dirty="0" err="1"/>
              <a:t>bitline</a:t>
            </a:r>
            <a:r>
              <a:rPr lang="en-US" baseline="0" dirty="0"/>
              <a:t> length of the segment nearby the sense-amplifier is same as the length of short </a:t>
            </a:r>
            <a:r>
              <a:rPr lang="en-US" baseline="0" dirty="0" err="1"/>
              <a:t>bitline</a:t>
            </a:r>
            <a:r>
              <a:rPr lang="en-US" baseline="0" dirty="0"/>
              <a:t>. </a:t>
            </a:r>
          </a:p>
          <a:p>
            <a:r>
              <a:rPr lang="en-US" baseline="0" dirty="0"/>
              <a:t>Therefore, the latency of the segment is as low as the latency of the short </a:t>
            </a:r>
            <a:r>
              <a:rPr lang="en-US" baseline="0" dirty="0" err="1"/>
              <a:t>bitline</a:t>
            </a:r>
            <a:r>
              <a:rPr lang="en-US" baseline="0" dirty="0"/>
              <a:t>. </a:t>
            </a:r>
          </a:p>
          <a:p>
            <a:r>
              <a:rPr lang="en-US" baseline="0" dirty="0"/>
              <a:t>To isolate this fast segment from the other segment, we add isolation transistors that selectively connect the two segments.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88053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way, our proposed approach achieves small area and low latency.</a:t>
            </a:r>
          </a:p>
          <a:p>
            <a:r>
              <a:rPr lang="en-US" baseline="0" dirty="0"/>
              <a:t>We call this new DRAM architecture as Tiered-Latency DRAM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6349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compares the latency.</a:t>
            </a:r>
          </a:p>
          <a:p>
            <a:r>
              <a:rPr lang="en-US" baseline="0" dirty="0"/>
              <a:t>Y-axis is normalized latency. </a:t>
            </a:r>
          </a:p>
          <a:p>
            <a:r>
              <a:rPr lang="en-US" baseline="0" dirty="0"/>
              <a:t>Compared to commodity DRAM, TL-DRAM’s near segment has 56% lower latency, while the far segment has 23% higher latency.</a:t>
            </a:r>
          </a:p>
          <a:p>
            <a:r>
              <a:rPr lang="en-US" baseline="0" dirty="0"/>
              <a:t> </a:t>
            </a:r>
          </a:p>
          <a:p>
            <a:r>
              <a:rPr lang="en-US" baseline="0" dirty="0"/>
              <a:t>The right figure compares the power.</a:t>
            </a:r>
          </a:p>
          <a:p>
            <a:r>
              <a:rPr lang="en-US" baseline="0" dirty="0"/>
              <a:t>Y-axis is normalized power.</a:t>
            </a:r>
          </a:p>
          <a:p>
            <a:r>
              <a:rPr lang="en-US" baseline="0" dirty="0"/>
              <a:t>Compared to commodity DRAM, TL-DRAM’s near segment has 51% lower power consumption and the far segment has 49% higher power consumption. </a:t>
            </a:r>
          </a:p>
          <a:p>
            <a:endParaRPr lang="en-US" baseline="0" dirty="0"/>
          </a:p>
          <a:p>
            <a:r>
              <a:rPr lang="en-US" baseline="0" dirty="0"/>
              <a:t>Lastly, mainly due to the isolation transistor, Tiered-latency DRAM increases the die-size by about 3%.</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432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282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the figure shows the trade-off between area and latency in existing DRAM. </a:t>
            </a:r>
          </a:p>
          <a:p>
            <a:endParaRPr lang="en-US" baseline="0" dirty="0"/>
          </a:p>
          <a:p>
            <a:r>
              <a:rPr lang="en-US" baseline="0" dirty="0"/>
              <a:t>Unlike existing DRAM, TL-DRAM achieves low latency using the near segment while increasing the area by only 3%. </a:t>
            </a:r>
          </a:p>
          <a:p>
            <a:endParaRPr lang="en-US" baseline="0" dirty="0"/>
          </a:p>
          <a:p>
            <a:r>
              <a:rPr lang="en-US" baseline="0" dirty="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1726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leverage the TL-DRAM</a:t>
            </a:r>
            <a:r>
              <a:rPr lang="en-US" baseline="0" dirty="0"/>
              <a:t> substrate by hardware or software.</a:t>
            </a:r>
          </a:p>
          <a:p>
            <a:endParaRPr lang="en-US" baseline="0" dirty="0"/>
          </a:p>
          <a:p>
            <a:r>
              <a:rPr lang="en-US" baseline="0" dirty="0"/>
              <a:t>In this slide, I describe many such ways.</a:t>
            </a:r>
          </a:p>
          <a:p>
            <a:r>
              <a:rPr lang="en-US" baseline="0" dirty="0"/>
              <a:t>First, the near segment can be used as a hardware-managed inclusive cache to the far segment.</a:t>
            </a:r>
          </a:p>
          <a:p>
            <a:r>
              <a:rPr lang="en-US" baseline="0" dirty="0"/>
              <a:t>Second, the near segment can be used as a hardware-managed exclusive cache to the far segment.</a:t>
            </a:r>
          </a:p>
          <a:p>
            <a:r>
              <a:rPr lang="en-US" baseline="0" dirty="0"/>
              <a:t>Third, the operating system can intelligently allocate frequently-accessed pages to the near segment.</a:t>
            </a:r>
          </a:p>
          <a:p>
            <a:r>
              <a:rPr lang="en-US" baseline="0" dirty="0"/>
              <a:t>Forth mechanism is to simple replace DRAM with TL-DRAM without any near segment handling</a:t>
            </a:r>
          </a:p>
          <a:p>
            <a:endParaRPr lang="en-US" baseline="0" dirty="0"/>
          </a:p>
          <a:p>
            <a:r>
              <a:rPr lang="en-US" baseline="0" dirty="0"/>
              <a:t>While our paper provides detailed explanations and evaluations of first three mechanism, </a:t>
            </a:r>
          </a:p>
          <a:p>
            <a:r>
              <a:rPr lang="en-US" baseline="0" dirty="0"/>
              <a:t>in this talk, we will focus on the first approach, which is to use the near segment as a hardware managed cache for the far segment.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1926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shows the IPC improvement of our three caching mechanisms over commodity DRAM. </a:t>
            </a:r>
          </a:p>
          <a:p>
            <a:r>
              <a:rPr lang="en-US" baseline="0" dirty="0"/>
              <a:t>All of them improve performance and benefit-based caching shows maximum performance improvement by 12.7%.</a:t>
            </a:r>
          </a:p>
          <a:p>
            <a:endParaRPr lang="en-US" baseline="0" dirty="0"/>
          </a:p>
          <a:p>
            <a:r>
              <a:rPr lang="en-US" baseline="0" dirty="0"/>
              <a:t>The right figure shows the normalized power reduction of our three caching mechanisms over commodity DRAM.</a:t>
            </a:r>
          </a:p>
          <a:p>
            <a:r>
              <a:rPr lang="en-US" baseline="0" dirty="0"/>
              <a:t> All of them reduce power consumption and benefit-based caching shows maximum power reduction by 23%.</a:t>
            </a:r>
            <a:endParaRPr lang="en-US" dirty="0"/>
          </a:p>
          <a:p>
            <a:endParaRPr lang="en-US" dirty="0"/>
          </a:p>
          <a:p>
            <a:pPr defTabSz="931717">
              <a:defRPr/>
            </a:pPr>
            <a:r>
              <a:rPr lang="en-US" baseline="0" dirty="0"/>
              <a:t>Therefore, using near segment as a cache improves performance and reduces power consumption at the cost of 3% area overhead.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504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64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498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010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281539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6/12/18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2018. 6. 12.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2018. 6. 12.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2018. 6. 12.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2018. 6. 12.</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2018. 6. 12.</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2018. 6. 12.</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2018. 6. 12.</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6/12/18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6/12/18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6/12/18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6/12/18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6/12/18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6/12/18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6/12/18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382000" y="641667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latin typeface="Calibri Light" panose="020F0302020204030204" pitchFamily="34" charset="0"/>
                <a:cs typeface="Calibri Light" panose="020F0302020204030204" pitchFamily="34" charset="0"/>
              </a:rPr>
              <a:pPr/>
              <a:t>‹#›</a:t>
            </a:fld>
            <a:endParaRPr lang="en-US" dirty="0">
              <a:solidFill>
                <a:prstClr val="black">
                  <a:tint val="75000"/>
                </a:prstClr>
              </a:solidFill>
              <a:latin typeface="Calibri Light" panose="020F0302020204030204" pitchFamily="34" charset="0"/>
              <a:cs typeface="Calibri Light" panose="020F0302020204030204" pitchFamily="34" charset="0"/>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6/12/18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6/12/18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6/12/18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6/12/18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6/12/18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6/12/18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6/12/18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6/12/18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6/12/18</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6/12/18</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6/12/18</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6/12/18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6/12/18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6/12/18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6/12/18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3184816924"/>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836280664"/>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2237313103"/>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3801143306"/>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558672437"/>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656213817"/>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438289756"/>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3058437456"/>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434207512"/>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269086618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3040578628"/>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4067602057"/>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0705054"/>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0350997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8244864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2167815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6/12/18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663191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6/12/18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701150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6/12/18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604663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52541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359240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630304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61692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852240640"/>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411676719"/>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9765842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987620522"/>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960833484"/>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886586633"/>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55259174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628207840"/>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822405633"/>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618945443"/>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23251081"/>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29465702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4291206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1009980325"/>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382441617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67201"/>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18866"/>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12761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91733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470036"/>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84746"/>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9858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427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804050466"/>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78115516"/>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635817922"/>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101457189"/>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244965659"/>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93939562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827617510"/>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1213395378"/>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512567868"/>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25443358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989456455"/>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446642118"/>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6/13/18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6/13/18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6/13/18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6/13/18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6/13/18</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6/13/18</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6/13/18</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6/13/18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6/13/18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6/13/18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6/13/18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3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pn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1.pn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492.xml"/><Relationship Id="rId7"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5" Type="http://schemas.openxmlformats.org/officeDocument/2006/relationships/slideLayout" Target="../slideLayouts/slideLayout494.xml"/><Relationship Id="rId4" Type="http://schemas.openxmlformats.org/officeDocument/2006/relationships/slideLayout" Target="../slideLayouts/slideLayout493.xml"/></Relationships>
</file>

<file path=ppt/slideMasters/_rels/slideMaster47.xml.rels><?xml version="1.0" encoding="UTF-8" standalone="yes"?>
<Relationships xmlns="http://schemas.openxmlformats.org/package/2006/relationships"><Relationship Id="rId3" Type="http://schemas.openxmlformats.org/officeDocument/2006/relationships/slideLayout" Target="../slideLayouts/slideLayout498.xml"/><Relationship Id="rId7" Type="http://schemas.openxmlformats.org/officeDocument/2006/relationships/theme" Target="../theme/theme47.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5" Type="http://schemas.openxmlformats.org/officeDocument/2006/relationships/slideLayout" Target="../slideLayouts/slideLayout500.xml"/><Relationship Id="rId4" Type="http://schemas.openxmlformats.org/officeDocument/2006/relationships/slideLayout" Target="../slideLayouts/slideLayout499.xml"/></Relationships>
</file>

<file path=ppt/slideMasters/_rels/slideMaster48.xml.rels><?xml version="1.0" encoding="UTF-8" standalone="yes"?>
<Relationships xmlns="http://schemas.openxmlformats.org/package/2006/relationships"><Relationship Id="rId3" Type="http://schemas.openxmlformats.org/officeDocument/2006/relationships/slideLayout" Target="../slideLayouts/slideLayout504.xml"/><Relationship Id="rId7" Type="http://schemas.openxmlformats.org/officeDocument/2006/relationships/theme" Target="../theme/theme48.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5" Type="http://schemas.openxmlformats.org/officeDocument/2006/relationships/slideLayout" Target="../slideLayouts/slideLayout506.xml"/><Relationship Id="rId4" Type="http://schemas.openxmlformats.org/officeDocument/2006/relationships/slideLayout" Target="../slideLayouts/slideLayout505.xml"/></Relationships>
</file>

<file path=ppt/slideMasters/_rels/slideMaster49.xml.rels><?xml version="1.0" encoding="UTF-8" standalone="yes"?>
<Relationships xmlns="http://schemas.openxmlformats.org/package/2006/relationships"><Relationship Id="rId8" Type="http://schemas.openxmlformats.org/officeDocument/2006/relationships/theme" Target="../theme/theme49.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5" Type="http://schemas.openxmlformats.org/officeDocument/2006/relationships/slideLayout" Target="../slideLayouts/slideLayout512.xml"/><Relationship Id="rId4" Type="http://schemas.openxmlformats.org/officeDocument/2006/relationships/slideLayout" Target="../slideLayouts/slideLayout5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2.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theme" Target="../theme/theme50.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3.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theme" Target="../theme/theme51.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4.xml"/><Relationship Id="rId13" Type="http://schemas.openxmlformats.org/officeDocument/2006/relationships/image" Target="../media/image1.png"/><Relationship Id="rId3" Type="http://schemas.openxmlformats.org/officeDocument/2006/relationships/slideLayout" Target="../slideLayouts/slideLayout539.xml"/><Relationship Id="rId7" Type="http://schemas.openxmlformats.org/officeDocument/2006/relationships/slideLayout" Target="../slideLayouts/slideLayout543.xml"/><Relationship Id="rId12" Type="http://schemas.openxmlformats.org/officeDocument/2006/relationships/theme" Target="../theme/theme52.xml"/><Relationship Id="rId2" Type="http://schemas.openxmlformats.org/officeDocument/2006/relationships/slideLayout" Target="../slideLayouts/slideLayout538.xml"/><Relationship Id="rId1" Type="http://schemas.openxmlformats.org/officeDocument/2006/relationships/slideLayout" Target="../slideLayouts/slideLayout537.xml"/><Relationship Id="rId6" Type="http://schemas.openxmlformats.org/officeDocument/2006/relationships/slideLayout" Target="../slideLayouts/slideLayout542.xml"/><Relationship Id="rId11" Type="http://schemas.openxmlformats.org/officeDocument/2006/relationships/slideLayout" Target="../slideLayouts/slideLayout547.xml"/><Relationship Id="rId5" Type="http://schemas.openxmlformats.org/officeDocument/2006/relationships/slideLayout" Target="../slideLayouts/slideLayout541.xml"/><Relationship Id="rId10" Type="http://schemas.openxmlformats.org/officeDocument/2006/relationships/slideLayout" Target="../slideLayouts/slideLayout546.xml"/><Relationship Id="rId4" Type="http://schemas.openxmlformats.org/officeDocument/2006/relationships/slideLayout" Target="../slideLayouts/slideLayout540.xml"/><Relationship Id="rId9" Type="http://schemas.openxmlformats.org/officeDocument/2006/relationships/slideLayout" Target="../slideLayouts/slideLayout54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5.xml"/><Relationship Id="rId3" Type="http://schemas.openxmlformats.org/officeDocument/2006/relationships/slideLayout" Target="../slideLayouts/slideLayout550.xml"/><Relationship Id="rId7" Type="http://schemas.openxmlformats.org/officeDocument/2006/relationships/slideLayout" Target="../slideLayouts/slideLayout554.xml"/><Relationship Id="rId12" Type="http://schemas.openxmlformats.org/officeDocument/2006/relationships/theme" Target="../theme/theme53.xml"/><Relationship Id="rId2" Type="http://schemas.openxmlformats.org/officeDocument/2006/relationships/slideLayout" Target="../slideLayouts/slideLayout549.xml"/><Relationship Id="rId1" Type="http://schemas.openxmlformats.org/officeDocument/2006/relationships/slideLayout" Target="../slideLayouts/slideLayout548.xml"/><Relationship Id="rId6" Type="http://schemas.openxmlformats.org/officeDocument/2006/relationships/slideLayout" Target="../slideLayouts/slideLayout553.xml"/><Relationship Id="rId11" Type="http://schemas.openxmlformats.org/officeDocument/2006/relationships/slideLayout" Target="../slideLayouts/slideLayout558.xml"/><Relationship Id="rId5" Type="http://schemas.openxmlformats.org/officeDocument/2006/relationships/slideLayout" Target="../slideLayouts/slideLayout552.xml"/><Relationship Id="rId10" Type="http://schemas.openxmlformats.org/officeDocument/2006/relationships/slideLayout" Target="../slideLayouts/slideLayout557.xml"/><Relationship Id="rId4" Type="http://schemas.openxmlformats.org/officeDocument/2006/relationships/slideLayout" Target="../slideLayouts/slideLayout551.xml"/><Relationship Id="rId9" Type="http://schemas.openxmlformats.org/officeDocument/2006/relationships/slideLayout" Target="../slideLayouts/slideLayout55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6.xml"/><Relationship Id="rId13" Type="http://schemas.openxmlformats.org/officeDocument/2006/relationships/theme" Target="../theme/theme54.xml"/><Relationship Id="rId3" Type="http://schemas.openxmlformats.org/officeDocument/2006/relationships/slideLayout" Target="../slideLayouts/slideLayout561.xml"/><Relationship Id="rId7" Type="http://schemas.openxmlformats.org/officeDocument/2006/relationships/slideLayout" Target="../slideLayouts/slideLayout565.xml"/><Relationship Id="rId12" Type="http://schemas.openxmlformats.org/officeDocument/2006/relationships/slideLayout" Target="../slideLayouts/slideLayout570.xml"/><Relationship Id="rId2" Type="http://schemas.openxmlformats.org/officeDocument/2006/relationships/slideLayout" Target="../slideLayouts/slideLayout560.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5" Type="http://schemas.openxmlformats.org/officeDocument/2006/relationships/slideLayout" Target="../slideLayouts/slideLayout563.xml"/><Relationship Id="rId10" Type="http://schemas.openxmlformats.org/officeDocument/2006/relationships/slideLayout" Target="../slideLayouts/slideLayout568.xml"/><Relationship Id="rId4" Type="http://schemas.openxmlformats.org/officeDocument/2006/relationships/slideLayout" Target="../slideLayouts/slideLayout562.xml"/><Relationship Id="rId9" Type="http://schemas.openxmlformats.org/officeDocument/2006/relationships/slideLayout" Target="../slideLayouts/slideLayout56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8.xml"/><Relationship Id="rId13" Type="http://schemas.openxmlformats.org/officeDocument/2006/relationships/image" Target="../media/image1.png"/><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theme" Target="../theme/theme55.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9.xml"/><Relationship Id="rId13" Type="http://schemas.openxmlformats.org/officeDocument/2006/relationships/image" Target="../media/image1.png"/><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theme" Target="../theme/theme56.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7.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1.xml"/><Relationship Id="rId13" Type="http://schemas.openxmlformats.org/officeDocument/2006/relationships/image" Target="../media/image1.png"/><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58.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9.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theme" Target="../theme/theme60.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slideLayout" Target="../slideLayouts/slideLayout637.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5.xml"/><Relationship Id="rId13" Type="http://schemas.openxmlformats.org/officeDocument/2006/relationships/theme" Target="../theme/theme61.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slideLayout" Target="../slideLayouts/slideLayout649.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2.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69.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3.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theme" Target="../theme/theme64.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slideLayout" Target="../slideLayouts/slideLayout684.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 Id="rId14" Type="http://schemas.openxmlformats.org/officeDocument/2006/relationships/image" Target="../media/image1.pn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theme" Target="../theme/theme65.xml"/><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slideLayout" Target="../slideLayouts/slideLayout696.xml"/><Relationship Id="rId2" Type="http://schemas.openxmlformats.org/officeDocument/2006/relationships/slideLayout" Target="../slideLayouts/slideLayout686.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04.xml"/><Relationship Id="rId3" Type="http://schemas.openxmlformats.org/officeDocument/2006/relationships/slideLayout" Target="../slideLayouts/slideLayout699.xml"/><Relationship Id="rId7" Type="http://schemas.openxmlformats.org/officeDocument/2006/relationships/slideLayout" Target="../slideLayouts/slideLayout703.xml"/><Relationship Id="rId12" Type="http://schemas.openxmlformats.org/officeDocument/2006/relationships/theme" Target="../theme/theme66.xml"/><Relationship Id="rId2" Type="http://schemas.openxmlformats.org/officeDocument/2006/relationships/slideLayout" Target="../slideLayouts/slideLayout698.xml"/><Relationship Id="rId1" Type="http://schemas.openxmlformats.org/officeDocument/2006/relationships/slideLayout" Target="../slideLayouts/slideLayout697.xml"/><Relationship Id="rId6" Type="http://schemas.openxmlformats.org/officeDocument/2006/relationships/slideLayout" Target="../slideLayouts/slideLayout702.xml"/><Relationship Id="rId11" Type="http://schemas.openxmlformats.org/officeDocument/2006/relationships/slideLayout" Target="../slideLayouts/slideLayout707.xml"/><Relationship Id="rId5" Type="http://schemas.openxmlformats.org/officeDocument/2006/relationships/slideLayout" Target="../slideLayouts/slideLayout701.xml"/><Relationship Id="rId10" Type="http://schemas.openxmlformats.org/officeDocument/2006/relationships/slideLayout" Target="../slideLayouts/slideLayout706.xml"/><Relationship Id="rId4" Type="http://schemas.openxmlformats.org/officeDocument/2006/relationships/slideLayout" Target="../slideLayouts/slideLayout700.xml"/><Relationship Id="rId9" Type="http://schemas.openxmlformats.org/officeDocument/2006/relationships/slideLayout" Target="../slideLayouts/slideLayout70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5.xml"/><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67.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26.xml"/><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theme" Target="../theme/theme68.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37.xml"/><Relationship Id="rId13" Type="http://schemas.openxmlformats.org/officeDocument/2006/relationships/theme" Target="../theme/theme69.xml"/><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slideLayout" Target="../slideLayouts/slideLayout741.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49.xml"/><Relationship Id="rId3" Type="http://schemas.openxmlformats.org/officeDocument/2006/relationships/slideLayout" Target="../slideLayouts/slideLayout744.xml"/><Relationship Id="rId7" Type="http://schemas.openxmlformats.org/officeDocument/2006/relationships/slideLayout" Target="../slideLayouts/slideLayout748.xml"/><Relationship Id="rId12" Type="http://schemas.openxmlformats.org/officeDocument/2006/relationships/theme" Target="../theme/theme70.xml"/><Relationship Id="rId2" Type="http://schemas.openxmlformats.org/officeDocument/2006/relationships/slideLayout" Target="../slideLayouts/slideLayout743.xml"/><Relationship Id="rId1" Type="http://schemas.openxmlformats.org/officeDocument/2006/relationships/slideLayout" Target="../slideLayouts/slideLayout742.xml"/><Relationship Id="rId6" Type="http://schemas.openxmlformats.org/officeDocument/2006/relationships/slideLayout" Target="../slideLayouts/slideLayout747.xml"/><Relationship Id="rId11" Type="http://schemas.openxmlformats.org/officeDocument/2006/relationships/slideLayout" Target="../slideLayouts/slideLayout752.xml"/><Relationship Id="rId5" Type="http://schemas.openxmlformats.org/officeDocument/2006/relationships/slideLayout" Target="../slideLayouts/slideLayout746.xml"/><Relationship Id="rId10" Type="http://schemas.openxmlformats.org/officeDocument/2006/relationships/slideLayout" Target="../slideLayouts/slideLayout751.xml"/><Relationship Id="rId4" Type="http://schemas.openxmlformats.org/officeDocument/2006/relationships/slideLayout" Target="../slideLayouts/slideLayout745.xml"/><Relationship Id="rId9" Type="http://schemas.openxmlformats.org/officeDocument/2006/relationships/slideLayout" Target="../slideLayouts/slideLayout7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2018. 6. 12.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6/12/18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4286491"/>
      </p:ext>
    </p:extLst>
  </p:cSld>
  <p:clrMap bg1="lt1" tx1="dk1" bg2="lt2" tx2="dk2" accent1="accent1" accent2="accent2" accent3="accent3" accent4="accent4" accent5="accent5" accent6="accent6" hlink="hlink" folHlink="folHlink"/>
  <p:sldLayoutIdLst>
    <p:sldLayoutId id="2147487279" r:id="rId1"/>
    <p:sldLayoutId id="2147487280" r:id="rId2"/>
    <p:sldLayoutId id="2147487281" r:id="rId3"/>
    <p:sldLayoutId id="2147487282" r:id="rId4"/>
    <p:sldLayoutId id="2147487283" r:id="rId5"/>
    <p:sldLayoutId id="2147487284" r:id="rId6"/>
    <p:sldLayoutId id="2147487285" r:id="rId7"/>
    <p:sldLayoutId id="2147487286" r:id="rId8"/>
    <p:sldLayoutId id="2147487287" r:id="rId9"/>
    <p:sldLayoutId id="2147487288" r:id="rId10"/>
    <p:sldLayoutId id="21474872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94643020"/>
      </p:ext>
    </p:extLst>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77362"/>
      </p:ext>
    </p:extLst>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650557"/>
      </p:ext>
    </p:extLst>
  </p:cSld>
  <p:clrMap bg1="lt1" tx1="dk1" bg2="lt2" tx2="dk2" accent1="accent1" accent2="accent2" accent3="accent3" accent4="accent4" accent5="accent5" accent6="accent6" hlink="hlink" folHlink="folHlink"/>
  <p:sldLayoutIdLst>
    <p:sldLayoutId id="2147487496" r:id="rId1"/>
    <p:sldLayoutId id="2147487497" r:id="rId2"/>
    <p:sldLayoutId id="2147487498" r:id="rId3"/>
    <p:sldLayoutId id="2147487499" r:id="rId4"/>
    <p:sldLayoutId id="2147487500" r:id="rId5"/>
    <p:sldLayoutId id="214748750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971312"/>
      </p:ext>
    </p:extLst>
  </p:cSld>
  <p:clrMap bg1="lt1" tx1="dk1" bg2="lt2" tx2="dk2" accent1="accent1" accent2="accent2" accent3="accent3" accent4="accent4" accent5="accent5" accent6="accent6" hlink="hlink" folHlink="folHlink"/>
  <p:sldLayoutIdLst>
    <p:sldLayoutId id="2147487503" r:id="rId1"/>
    <p:sldLayoutId id="2147487504" r:id="rId2"/>
    <p:sldLayoutId id="2147487505" r:id="rId3"/>
    <p:sldLayoutId id="2147487506" r:id="rId4"/>
    <p:sldLayoutId id="2147487507" r:id="rId5"/>
    <p:sldLayoutId id="214748750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304620"/>
      </p:ext>
    </p:extLst>
  </p:cSld>
  <p:clrMap bg1="lt1" tx1="dk1" bg2="lt2" tx2="dk2" accent1="accent1" accent2="accent2" accent3="accent3" accent4="accent4" accent5="accent5" accent6="accent6" hlink="hlink" folHlink="folHlink"/>
  <p:sldLayoutIdLst>
    <p:sldLayoutId id="2147487510" r:id="rId1"/>
    <p:sldLayoutId id="2147487511" r:id="rId2"/>
    <p:sldLayoutId id="2147487512" r:id="rId3"/>
    <p:sldLayoutId id="2147487513" r:id="rId4"/>
    <p:sldLayoutId id="2147487514" r:id="rId5"/>
    <p:sldLayoutId id="2147487515"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19247"/>
      </p:ext>
    </p:extLst>
  </p:cSld>
  <p:clrMap bg1="lt1" tx1="dk1" bg2="lt2" tx2="dk2" accent1="accent1" accent2="accent2" accent3="accent3" accent4="accent4" accent5="accent5" accent6="accent6" hlink="hlink" folHlink="folHlink"/>
  <p:sldLayoutIdLst>
    <p:sldLayoutId id="2147487517" r:id="rId1"/>
    <p:sldLayoutId id="2147487518" r:id="rId2"/>
    <p:sldLayoutId id="2147487519" r:id="rId3"/>
    <p:sldLayoutId id="2147487520" r:id="rId4"/>
    <p:sldLayoutId id="2147487521" r:id="rId5"/>
    <p:sldLayoutId id="2147487522" r:id="rId6"/>
    <p:sldLayoutId id="2147487523"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696C65B-3C59-4ED5-9C7F-730621DD0788}" type="datetime1">
              <a:rPr lang="en-US" smtClean="0">
                <a:solidFill>
                  <a:prstClr val="black">
                    <a:tint val="75000"/>
                  </a:prstClr>
                </a:solidFill>
              </a:rPr>
              <a:pPr>
                <a:defRPr/>
              </a:pPr>
              <a:t>6/12/18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0606336"/>
      </p:ext>
    </p:extLst>
  </p:cSld>
  <p:clrMap bg1="lt1" tx1="dk1" bg2="lt2" tx2="dk2" accent1="accent1" accent2="accent2" accent3="accent3" accent4="accent4" accent5="accent5" accent6="accent6" hlink="hlink" folHlink="folHlink"/>
  <p:sldLayoutIdLst>
    <p:sldLayoutId id="2147487525" r:id="rId1"/>
    <p:sldLayoutId id="2147487526" r:id="rId2"/>
    <p:sldLayoutId id="2147487527" r:id="rId3"/>
    <p:sldLayoutId id="2147487528" r:id="rId4"/>
    <p:sldLayoutId id="2147487529" r:id="rId5"/>
    <p:sldLayoutId id="2147487530" r:id="rId6"/>
    <p:sldLayoutId id="2147487531" r:id="rId7"/>
    <p:sldLayoutId id="2147487532" r:id="rId8"/>
    <p:sldLayoutId id="2147487533" r:id="rId9"/>
    <p:sldLayoutId id="2147487534" r:id="rId10"/>
    <p:sldLayoutId id="2147487535"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667958"/>
      </p:ext>
    </p:extLst>
  </p:cSld>
  <p:clrMap bg1="lt1" tx1="dk1" bg2="lt2" tx2="dk2" accent1="accent1" accent2="accent2" accent3="accent3" accent4="accent4" accent5="accent5" accent6="accent6" hlink="hlink" folHlink="folHlink"/>
  <p:sldLayoutIdLst>
    <p:sldLayoutId id="2147487537"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064865945"/>
      </p:ext>
    </p:extLst>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476656"/>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694447817"/>
      </p:ext>
    </p:extLst>
  </p:cSld>
  <p:clrMap bg1="lt1" tx1="dk1" bg2="lt2" tx2="dk2" accent1="accent1" accent2="accent2" accent3="accent3" accent4="accent4" accent5="accent5" accent6="accent6" hlink="hlink" folHlink="folHlink"/>
  <p:sldLayoutIdLst>
    <p:sldLayoutId id="2147488009" r:id="rId1"/>
    <p:sldLayoutId id="2147488010" r:id="rId2"/>
    <p:sldLayoutId id="2147488011" r:id="rId3"/>
    <p:sldLayoutId id="2147488012" r:id="rId4"/>
    <p:sldLayoutId id="2147488013" r:id="rId5"/>
    <p:sldLayoutId id="2147488014" r:id="rId6"/>
    <p:sldLayoutId id="2147488015" r:id="rId7"/>
    <p:sldLayoutId id="2147488016" r:id="rId8"/>
    <p:sldLayoutId id="2147488017" r:id="rId9"/>
    <p:sldLayoutId id="2147488018" r:id="rId10"/>
    <p:sldLayoutId id="2147488019" r:id="rId11"/>
    <p:sldLayoutId id="21474880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 id="21474880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5319211"/>
      </p:ext>
    </p:extLst>
  </p:cSld>
  <p:clrMap bg1="lt1" tx1="dk1" bg2="lt2" tx2="dk2" accent1="accent1" accent2="accent2" accent3="accent3" accent4="accent4" accent5="accent5" accent6="accent6" hlink="hlink" folHlink="folHlink"/>
  <p:sldLayoutIdLst>
    <p:sldLayoutId id="2147488035" r:id="rId1"/>
    <p:sldLayoutId id="2147488036" r:id="rId2"/>
    <p:sldLayoutId id="2147488037" r:id="rId3"/>
    <p:sldLayoutId id="2147488038" r:id="rId4"/>
    <p:sldLayoutId id="2147488039" r:id="rId5"/>
    <p:sldLayoutId id="2147488040" r:id="rId6"/>
    <p:sldLayoutId id="2147488041" r:id="rId7"/>
    <p:sldLayoutId id="2147488042" r:id="rId8"/>
    <p:sldLayoutId id="2147488043" r:id="rId9"/>
    <p:sldLayoutId id="2147488044" r:id="rId10"/>
    <p:sldLayoutId id="2147488045" r:id="rId11"/>
    <p:sldLayoutId id="21474880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rPr>
              <a:pPr algn="ctr"/>
              <a:t>‹#›</a:t>
            </a:fld>
            <a:endParaRPr lang="en-US" sz="2000">
              <a:solidFill>
                <a:prstClr val="black"/>
              </a:solidFill>
            </a:endParaRPr>
          </a:p>
        </p:txBody>
      </p:sp>
    </p:spTree>
    <p:extLst>
      <p:ext uri="{BB962C8B-B14F-4D97-AF65-F5344CB8AC3E}">
        <p14:creationId xmlns:p14="http://schemas.microsoft.com/office/powerpoint/2010/main" val="4211280899"/>
      </p:ext>
    </p:extLst>
  </p:cSld>
  <p:clrMap bg1="lt1" tx1="dk1" bg2="lt2" tx2="dk2" accent1="accent1" accent2="accent2" accent3="accent3" accent4="accent4" accent5="accent5" accent6="accent6" hlink="hlink" folHlink="folHlink"/>
  <p:sldLayoutIdLst>
    <p:sldLayoutId id="2147488048" r:id="rId1"/>
    <p:sldLayoutId id="2147488049" r:id="rId2"/>
    <p:sldLayoutId id="2147488050" r:id="rId3"/>
    <p:sldLayoutId id="2147488051" r:id="rId4"/>
    <p:sldLayoutId id="2147488052" r:id="rId5"/>
    <p:sldLayoutId id="2147488053" r:id="rId6"/>
    <p:sldLayoutId id="2147488054" r:id="rId7"/>
    <p:sldLayoutId id="2147488055" r:id="rId8"/>
    <p:sldLayoutId id="2147488056" r:id="rId9"/>
    <p:sldLayoutId id="2147488057" r:id="rId10"/>
    <p:sldLayoutId id="2147488058"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594699930"/>
      </p:ext>
    </p:extLst>
  </p:cSld>
  <p:clrMap bg1="lt1" tx1="dk1" bg2="lt2" tx2="dk2" accent1="accent1" accent2="accent2" accent3="accent3" accent4="accent4" accent5="accent5" accent6="accent6" hlink="hlink" folHlink="folHlink"/>
  <p:sldLayoutIdLst>
    <p:sldLayoutId id="2147488060" r:id="rId1"/>
    <p:sldLayoutId id="2147488061" r:id="rId2"/>
    <p:sldLayoutId id="2147488062" r:id="rId3"/>
    <p:sldLayoutId id="2147488063" r:id="rId4"/>
    <p:sldLayoutId id="2147488064" r:id="rId5"/>
    <p:sldLayoutId id="2147488065" r:id="rId6"/>
    <p:sldLayoutId id="2147488066" r:id="rId7"/>
    <p:sldLayoutId id="2147488067" r:id="rId8"/>
    <p:sldLayoutId id="2147488068" r:id="rId9"/>
    <p:sldLayoutId id="2147488069" r:id="rId10"/>
    <p:sldLayoutId id="2147488070" r:id="rId11"/>
    <p:sldLayoutId id="214748807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53550964"/>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08055353"/>
      </p:ext>
    </p:extLst>
  </p:cSld>
  <p:clrMap bg1="lt1" tx1="dk1" bg2="lt2" tx2="dk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9.png"/><Relationship Id="rId1" Type="http://schemas.openxmlformats.org/officeDocument/2006/relationships/slideLayout" Target="../slideLayouts/slideLayout260.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106.tiff"/></Relationships>
</file>

<file path=ppt/slides/_rels/slide10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38.xml"/><Relationship Id="rId4" Type="http://schemas.openxmlformats.org/officeDocument/2006/relationships/image" Target="../media/image109.png"/></Relationships>
</file>

<file path=ppt/slides/_rels/slide1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hyperlink" Target="http://mrfast.sourceforge.net/" TargetMode="External"/><Relationship Id="rId1" Type="http://schemas.openxmlformats.org/officeDocument/2006/relationships/slideLayout" Target="../slideLayouts/slideLayout70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3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112.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538.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4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5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5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9.xml"/></Relationships>
</file>

<file path=ppt/slides/_rels/slide1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58.xml"/></Relationships>
</file>

<file path=ppt/slides/_rels/slide118.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60.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11.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49.xml"/></Relationships>
</file>

<file path=ppt/slides/_rels/slide12.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0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6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58.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358.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358.xml"/></Relationships>
</file>

<file path=ppt/slides/_rels/slide1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16.xml"/></Relationships>
</file>

<file path=ppt/slides/_rels/slide126.xml.rels><?xml version="1.0" encoding="UTF-8" standalone="yes"?>
<Relationships xmlns="http://schemas.openxmlformats.org/package/2006/relationships"><Relationship Id="rId2" Type="http://schemas.openxmlformats.org/officeDocument/2006/relationships/image" Target="../media/image115.tiff"/><Relationship Id="rId1" Type="http://schemas.openxmlformats.org/officeDocument/2006/relationships/slideLayout" Target="../slideLayouts/slideLayout30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7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6.tiff"/><Relationship Id="rId1" Type="http://schemas.openxmlformats.org/officeDocument/2006/relationships/slideLayout" Target="../slideLayouts/slideLayout358.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image" Target="../media/image117.tiff"/><Relationship Id="rId1" Type="http://schemas.openxmlformats.org/officeDocument/2006/relationships/slideLayout" Target="../slideLayouts/slideLayout35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03.xml"/><Relationship Id="rId1" Type="http://schemas.openxmlformats.org/officeDocument/2006/relationships/vmlDrawing" Target="../drawings/vmlDrawing2.v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oleObject" Target="../embeddings/oleObject3.bin"/></Relationships>
</file>

<file path=ppt/slides/_rels/slide13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358.xml"/><Relationship Id="rId4" Type="http://schemas.openxmlformats.org/officeDocument/2006/relationships/image" Target="../media/image119.png"/></Relationships>
</file>

<file path=ppt/slides/_rels/slide131.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5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60.xml"/><Relationship Id="rId6" Type="http://schemas.openxmlformats.org/officeDocument/2006/relationships/chart" Target="../charts/chart5.xml"/><Relationship Id="rId5" Type="http://schemas.openxmlformats.org/officeDocument/2006/relationships/image" Target="../media/image125.png"/><Relationship Id="rId4" Type="http://schemas.openxmlformats.org/officeDocument/2006/relationships/image" Target="../media/image124.jpeg"/></Relationships>
</file>

<file path=ppt/slides/_rels/slide14.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42.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47.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47.xml"/></Relationships>
</file>

<file path=ppt/slides/_rels/slide14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4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4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47.xml"/></Relationships>
</file>

<file path=ppt/slides/_rels/slide14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47.xml"/></Relationships>
</file>

<file path=ppt/slides/_rels/slide14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47.xml"/></Relationships>
</file>

<file path=ppt/slides/_rels/slide148.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347.xml"/><Relationship Id="rId6" Type="http://schemas.openxmlformats.org/officeDocument/2006/relationships/image" Target="../media/image126.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10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1.jpg"/><Relationship Id="rId2" Type="http://schemas.openxmlformats.org/officeDocument/2006/relationships/image" Target="../media/image127.png"/><Relationship Id="rId1" Type="http://schemas.openxmlformats.org/officeDocument/2006/relationships/slideLayout" Target="../slideLayouts/slideLayout742.xml"/><Relationship Id="rId6" Type="http://schemas.openxmlformats.org/officeDocument/2006/relationships/image" Target="../media/image130.png"/><Relationship Id="rId5" Type="http://schemas.openxmlformats.org/officeDocument/2006/relationships/image" Target="../media/image1.png"/><Relationship Id="rId4" Type="http://schemas.openxmlformats.org/officeDocument/2006/relationships/image" Target="../media/image129.png"/></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74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5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png"/><Relationship Id="rId7" Type="http://schemas.openxmlformats.org/officeDocument/2006/relationships/image" Target="../media/image139.png"/><Relationship Id="rId2" Type="http://schemas.openxmlformats.org/officeDocument/2006/relationships/notesSlide" Target="../notesSlides/notesSlide28.xml"/><Relationship Id="rId1" Type="http://schemas.openxmlformats.org/officeDocument/2006/relationships/slideLayout" Target="../slideLayouts/slideLayout74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43.xml"/></Relationships>
</file>

<file path=ppt/slides/_rels/slide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43.xml"/></Relationships>
</file>

<file path=ppt/slides/_rels/slide155.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image" Target="../media/image130.png"/><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4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5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106.tiff"/></Relationships>
</file>

<file path=ppt/slides/_rels/slide15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80.xml"/></Relationships>
</file>

<file path=ppt/slides/_rels/slide15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43.png"/></Relationships>
</file>

<file path=ppt/slides/_rels/slide16.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arxiv.org/pdf/1711.01177.pdf" TargetMode="External"/></Relationships>
</file>

<file path=ppt/slides/_rels/slide160.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4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62.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414.xml"/><Relationship Id="rId6" Type="http://schemas.openxmlformats.org/officeDocument/2006/relationships/image" Target="../media/image145.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6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8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8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80.xml"/></Relationships>
</file>

<file path=ppt/slides/_rels/slide17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43.png"/></Relationships>
</file>

<file path=ppt/slides/_rels/slide17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347.xml"/><Relationship Id="rId4" Type="http://schemas.openxmlformats.org/officeDocument/2006/relationships/image" Target="../media/image147.png"/></Relationships>
</file>

<file path=ppt/slides/_rels/slide17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347.xml"/><Relationship Id="rId4" Type="http://schemas.openxmlformats.org/officeDocument/2006/relationships/image" Target="../media/image144.png"/></Relationships>
</file>

<file path=ppt/slides/_rels/slide178.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347.xml"/><Relationship Id="rId6" Type="http://schemas.openxmlformats.org/officeDocument/2006/relationships/image" Target="../media/image148.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github.com/CMU-SAFARI/ramulator" TargetMode="External"/><Relationship Id="rId1" Type="http://schemas.openxmlformats.org/officeDocument/2006/relationships/slideLayout" Target="../slideLayouts/slideLayout34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47.xml"/><Relationship Id="rId4" Type="http://schemas.openxmlformats.org/officeDocument/2006/relationships/image" Target="../media/image68.png"/></Relationships>
</file>

<file path=ppt/slides/_rels/slide181.xml.rels><?xml version="1.0" encoding="UTF-8" standalone="yes"?>
<Relationships xmlns="http://schemas.openxmlformats.org/package/2006/relationships"><Relationship Id="rId3" Type="http://schemas.openxmlformats.org/officeDocument/2006/relationships/hyperlink" Target="http://psb.stanford.edu/" TargetMode="External"/><Relationship Id="rId2" Type="http://schemas.openxmlformats.org/officeDocument/2006/relationships/hyperlink" Target="https://people.inf.ethz.ch/omutlu/pub/GRIM-genome-read-in-memory-filter_psb17-abstract.pdf" TargetMode="External"/><Relationship Id="rId1" Type="http://schemas.openxmlformats.org/officeDocument/2006/relationships/slideLayout" Target="../slideLayouts/slideLayout347.xml"/><Relationship Id="rId6" Type="http://schemas.openxmlformats.org/officeDocument/2006/relationships/image" Target="../media/image150.tiff"/><Relationship Id="rId5" Type="http://schemas.openxmlformats.org/officeDocument/2006/relationships/hyperlink" Target="https://people.inf.ethz.ch/omutlu/pub/GRIM-genome-read-in-memory-filter_psb17-poster.pptx" TargetMode="External"/><Relationship Id="rId4" Type="http://schemas.openxmlformats.org/officeDocument/2006/relationships/hyperlink" Target="https://people.inf.ethz.ch/omutlu/pub/GRIM-genome-read-in-memory-filter_psb17-poster.pdf" TargetMode="Externa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18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2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60.xml"/></Relationships>
</file>

<file path=ppt/slides/_rels/slide18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60.xml"/></Relationships>
</file>

<file path=ppt/slides/_rels/slide19.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60.xml"/><Relationship Id="rId4" Type="http://schemas.openxmlformats.org/officeDocument/2006/relationships/image" Target="../media/image153.png"/></Relationships>
</file>

<file path=ppt/slides/_rels/slide19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27.xml"/></Relationships>
</file>

<file path=ppt/slides/_rels/slide1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627.xml"/></Relationships>
</file>

<file path=ppt/slides/_rels/slide19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60.xml"/></Relationships>
</file>

<file path=ppt/slides/_rels/slide19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60.xml"/></Relationships>
</file>

<file path=ppt/slides/_rels/slide19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639.xml"/></Relationships>
</file>

<file path=ppt/slides/_rels/slide19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60.xml"/><Relationship Id="rId4" Type="http://schemas.openxmlformats.org/officeDocument/2006/relationships/hyperlink" Target="https://commons.wikimedia.org/w/index.php?curid=31493356"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639.xml"/></Relationships>
</file>

<file path=ppt/slides/_rels/slide19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39.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0.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s://arxiv.org/pdf/1706.08642" TargetMode="External"/><Relationship Id="rId1" Type="http://schemas.openxmlformats.org/officeDocument/2006/relationships/slideLayout" Target="../slideLayouts/slideLayout325.xml"/></Relationships>
</file>

<file path=ppt/slides/_rels/slide20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674.xml"/><Relationship Id="rId6" Type="http://schemas.openxmlformats.org/officeDocument/2006/relationships/hyperlink" Target="http://www.ece.cmu.edu/~safari/tools/memerr/index.html"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07.xml.rels><?xml version="1.0" encoding="UTF-8" standalone="yes"?>
<Relationships xmlns="http://schemas.openxmlformats.org/package/2006/relationships"><Relationship Id="rId2" Type="http://schemas.openxmlformats.org/officeDocument/2006/relationships/image" Target="../media/image166.tiff"/><Relationship Id="rId1" Type="http://schemas.openxmlformats.org/officeDocument/2006/relationships/slideLayout" Target="../slideLayouts/slideLayout414.xml"/></Relationships>
</file>

<file path=ppt/slides/_rels/slide208.xml.rels><?xml version="1.0" encoding="UTF-8" standalone="yes"?>
<Relationships xmlns="http://schemas.openxmlformats.org/package/2006/relationships"><Relationship Id="rId2" Type="http://schemas.openxmlformats.org/officeDocument/2006/relationships/image" Target="../media/image167.tiff"/><Relationship Id="rId1" Type="http://schemas.openxmlformats.org/officeDocument/2006/relationships/slideLayout" Target="../slideLayouts/slideLayout414.xml"/></Relationships>
</file>

<file path=ppt/slides/_rels/slide209.xml.rels><?xml version="1.0" encoding="UTF-8" standalone="yes"?>
<Relationships xmlns="http://schemas.openxmlformats.org/package/2006/relationships"><Relationship Id="rId2" Type="http://schemas.openxmlformats.org/officeDocument/2006/relationships/image" Target="../media/image168.tiff"/><Relationship Id="rId1" Type="http://schemas.openxmlformats.org/officeDocument/2006/relationships/slideLayout" Target="../slideLayouts/slideLayout4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69.tiff"/><Relationship Id="rId1" Type="http://schemas.openxmlformats.org/officeDocument/2006/relationships/slideLayout" Target="../slideLayouts/slideLayout414.xml"/></Relationships>
</file>

<file path=ppt/slides/_rels/slide21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1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2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4.xml"/><Relationship Id="rId1" Type="http://schemas.openxmlformats.org/officeDocument/2006/relationships/slideLayout" Target="../slideLayouts/slideLayout347.xml"/></Relationships>
</file>

<file path=ppt/slides/_rels/slide214.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170.png"/><Relationship Id="rId1" Type="http://schemas.openxmlformats.org/officeDocument/2006/relationships/slideLayout" Target="../slideLayouts/slideLayout347.xml"/></Relationships>
</file>

<file path=ppt/slides/_rels/slide2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34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34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97.xml"/></Relationships>
</file>

<file path=ppt/slides/_rels/slide22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503.xml"/></Relationships>
</file>

<file path=ppt/slides/_rels/slide2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503.xml"/><Relationship Id="rId4" Type="http://schemas.openxmlformats.org/officeDocument/2006/relationships/chart" Target="../charts/chart14.xml"/></Relationships>
</file>

<file path=ppt/slides/_rels/slide22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7.xml"/><Relationship Id="rId1" Type="http://schemas.openxmlformats.org/officeDocument/2006/relationships/slideLayout" Target="../slideLayouts/slideLayout503.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229.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74.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16.png"/></Relationships>
</file>

<file path=ppt/slides/_rels/slide230.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hyperlink" Target="http://www.sigmetrics.org/sigmetrics2016/" TargetMode="External"/><Relationship Id="rId7" Type="http://schemas.openxmlformats.org/officeDocument/2006/relationships/image" Target="../media/image175.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09.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09.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09.xml"/></Relationships>
</file>

<file path=ppt/slides/_rels/slide23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1.xml"/><Relationship Id="rId1" Type="http://schemas.openxmlformats.org/officeDocument/2006/relationships/slideLayout" Target="../slideLayouts/slideLayout509.xml"/><Relationship Id="rId4" Type="http://schemas.openxmlformats.org/officeDocument/2006/relationships/chart" Target="../charts/chart21.xml"/></Relationships>
</file>

<file path=ppt/slides/_rels/slide236.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425.xml"/><Relationship Id="rId4" Type="http://schemas.openxmlformats.org/officeDocument/2006/relationships/image" Target="../media/image177.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16.xml"/></Relationships>
</file>

<file path=ppt/slides/_rels/slide239.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47.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63.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6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63.xml"/></Relationships>
</file>

<file path=ppt/slides/_rels/slide24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6.xml"/><Relationship Id="rId1" Type="http://schemas.openxmlformats.org/officeDocument/2006/relationships/slideLayout" Target="../slideLayouts/slideLayout663.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63.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63.xml"/></Relationships>
</file>

<file path=ppt/slides/_rels/slide24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9.xml"/><Relationship Id="rId1" Type="http://schemas.openxmlformats.org/officeDocument/2006/relationships/slideLayout" Target="../slideLayouts/slideLayout663.xml"/><Relationship Id="rId4" Type="http://schemas.openxmlformats.org/officeDocument/2006/relationships/chart" Target="../charts/chart24.xml"/></Relationships>
</file>

<file path=ppt/slides/_rels/slide24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0.xml"/><Relationship Id="rId1" Type="http://schemas.openxmlformats.org/officeDocument/2006/relationships/slideLayout" Target="../slideLayouts/slideLayout66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48.pn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63.xml"/></Relationships>
</file>

<file path=ppt/slides/_rels/slide25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2.xml"/><Relationship Id="rId1" Type="http://schemas.openxmlformats.org/officeDocument/2006/relationships/slideLayout" Target="../slideLayouts/slideLayout663.xml"/><Relationship Id="rId4" Type="http://schemas.openxmlformats.org/officeDocument/2006/relationships/chart" Target="../charts/chart2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5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81.xml"/></Relationships>
</file>

<file path=ppt/slides/_rels/slide25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81.xml"/></Relationships>
</file>

<file path=ppt/slides/_rels/slide25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81.xml"/></Relationships>
</file>

<file path=ppt/slides/_rels/slide257.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4" Type="http://schemas.openxmlformats.org/officeDocument/2006/relationships/hyperlink" Target="https://github.com/CMU-SAFARI/ramulator" TargetMode="Externa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651.xml"/><Relationship Id="rId5" Type="http://schemas.openxmlformats.org/officeDocument/2006/relationships/image" Target="../media/image183.png"/><Relationship Id="rId4" Type="http://schemas.openxmlformats.org/officeDocument/2006/relationships/hyperlink" Target="https://people.inf.ethz.ch/omutlu/projects.ht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9.png"/><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7.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4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34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34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4.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8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49.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9.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49.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49.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14.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14.xml"/></Relationships>
</file>

<file path=ppt/slides/_rels/slide49.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63.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84.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tiff"/><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65.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64.png"/><Relationship Id="rId1" Type="http://schemas.openxmlformats.org/officeDocument/2006/relationships/slideLayout" Target="../slideLayouts/slideLayout314.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14.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14.xml"/></Relationships>
</file>

<file path=ppt/slides/_rels/slide57.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2.xml"/><Relationship Id="rId1" Type="http://schemas.openxmlformats.org/officeDocument/2006/relationships/slideLayout" Target="../slideLayouts/slideLayout436.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527.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4.xml"/><Relationship Id="rId1" Type="http://schemas.openxmlformats.org/officeDocument/2006/relationships/slideLayout" Target="../slideLayouts/slideLayout447.xml"/><Relationship Id="rId4" Type="http://schemas.openxmlformats.org/officeDocument/2006/relationships/image" Target="../media/image74.jp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5.xml"/><Relationship Id="rId7" Type="http://schemas.openxmlformats.org/officeDocument/2006/relationships/image" Target="../media/image30.emf"/><Relationship Id="rId2" Type="http://schemas.openxmlformats.org/officeDocument/2006/relationships/slideLayout" Target="../slideLayouts/slideLayout70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3.jpeg"/><Relationship Id="rId10" Type="http://schemas.openxmlformats.org/officeDocument/2006/relationships/image" Target="../media/image34.jpeg"/><Relationship Id="rId4" Type="http://schemas.openxmlformats.org/officeDocument/2006/relationships/image" Target="../media/image32.png"/><Relationship Id="rId9" Type="http://schemas.openxmlformats.org/officeDocument/2006/relationships/image" Target="../media/image31.emf"/></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5.xml"/><Relationship Id="rId1" Type="http://schemas.openxmlformats.org/officeDocument/2006/relationships/slideLayout" Target="../slideLayouts/slideLayout447.xml"/><Relationship Id="rId4" Type="http://schemas.openxmlformats.org/officeDocument/2006/relationships/image" Target="../media/image74.jpg"/></Relationships>
</file>

<file path=ppt/slides/_rels/slide6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6.xml"/><Relationship Id="rId1" Type="http://schemas.openxmlformats.org/officeDocument/2006/relationships/slideLayout" Target="../slideLayouts/slideLayout447.xml"/><Relationship Id="rId4" Type="http://schemas.openxmlformats.org/officeDocument/2006/relationships/image" Target="../media/image74.jp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20.xml"/><Relationship Id="rId6" Type="http://schemas.openxmlformats.org/officeDocument/2006/relationships/hyperlink" Target="https://github.com/CMU-SAFARI/rowhammer" TargetMode="External"/><Relationship Id="rId5" Type="http://schemas.openxmlformats.org/officeDocument/2006/relationships/image" Target="../media/image75.jpe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20.xml"/><Relationship Id="rId6" Type="http://schemas.openxmlformats.org/officeDocument/2006/relationships/hyperlink" Target="https://github.com/CMU-SAFARI/rowhammer" TargetMode="External"/><Relationship Id="rId5" Type="http://schemas.openxmlformats.org/officeDocument/2006/relationships/image" Target="../media/image75.jpe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20.xml"/><Relationship Id="rId6" Type="http://schemas.openxmlformats.org/officeDocument/2006/relationships/hyperlink" Target="https://github.com/CMU-SAFARI/rowhammer" TargetMode="External"/><Relationship Id="rId5" Type="http://schemas.openxmlformats.org/officeDocument/2006/relationships/image" Target="../media/image75.jpeg"/><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20.xml"/><Relationship Id="rId6" Type="http://schemas.openxmlformats.org/officeDocument/2006/relationships/hyperlink" Target="https://github.com/CMU-SAFARI/rowhammer" TargetMode="External"/><Relationship Id="rId5" Type="http://schemas.openxmlformats.org/officeDocument/2006/relationships/image" Target="../media/image75.jpe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20.xml"/><Relationship Id="rId6" Type="http://schemas.openxmlformats.org/officeDocument/2006/relationships/hyperlink" Target="https://github.com/CMU-SAFARI/rowhammer" TargetMode="External"/><Relationship Id="rId5" Type="http://schemas.openxmlformats.org/officeDocument/2006/relationships/image" Target="../media/image75.jpeg"/><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7.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60.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35.png"/><Relationship Id="rId1" Type="http://schemas.openxmlformats.org/officeDocument/2006/relationships/slideLayout" Target="../slideLayouts/slideLayout260.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60.xml"/><Relationship Id="rId5" Type="http://schemas.openxmlformats.org/officeDocument/2006/relationships/image" Target="../media/image81.png"/><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lab.dsst.io/32c3-slides/7197.html" TargetMode="External"/><Relationship Id="rId1" Type="http://schemas.openxmlformats.org/officeDocument/2006/relationships/slideLayout" Target="../slideLayouts/slideLayout260.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60.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31.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31.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31.xml"/><Relationship Id="rId4" Type="http://schemas.openxmlformats.org/officeDocument/2006/relationships/image" Target="../media/image90.png"/></Relationships>
</file>

<file path=ppt/slides/_rels/slide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60.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support.apple.com/en-gb/HT204934" TargetMode="External"/><Relationship Id="rId1" Type="http://schemas.openxmlformats.org/officeDocument/2006/relationships/slideLayout" Target="../slideLayouts/slideLayout26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7.xml"/></Relationships>
</file>

<file path=ppt/slides/_rels/slide79.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93.png"/><Relationship Id="rId1" Type="http://schemas.openxmlformats.org/officeDocument/2006/relationships/slideLayout" Target="../slideLayouts/slideLayout284.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6.xml"/><Relationship Id="rId1" Type="http://schemas.openxmlformats.org/officeDocument/2006/relationships/slideLayout" Target="../slideLayouts/slideLayout709.xml"/><Relationship Id="rId5" Type="http://schemas.openxmlformats.org/officeDocument/2006/relationships/hyperlink" Target="http://mrfast.sourceforge.net/" TargetMode="External"/><Relationship Id="rId4" Type="http://schemas.openxmlformats.org/officeDocument/2006/relationships/image" Target="../media/image37.tiff"/></Relationships>
</file>

<file path=ppt/slides/_rels/slide80.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94.png"/><Relationship Id="rId1" Type="http://schemas.openxmlformats.org/officeDocument/2006/relationships/slideLayout" Target="../slideLayouts/slideLayout284.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4.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84.xml"/></Relationships>
</file>

<file path=ppt/slides/_rels/slide8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60.xml"/></Relationships>
</file>

<file path=ppt/slides/_rels/slide84.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96.jpeg"/><Relationship Id="rId1" Type="http://schemas.openxmlformats.org/officeDocument/2006/relationships/slideLayout" Target="../slideLayouts/slideLayout260.xml"/><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8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png"/><Relationship Id="rId1" Type="http://schemas.openxmlformats.org/officeDocument/2006/relationships/slideLayout" Target="../slideLayouts/slideLayout260.xml"/></Relationships>
</file>

<file path=ppt/slides/_rels/slide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8.png"/><Relationship Id="rId1" Type="http://schemas.openxmlformats.org/officeDocument/2006/relationships/slideLayout" Target="../slideLayouts/slideLayout260.xml"/><Relationship Id="rId6" Type="http://schemas.openxmlformats.org/officeDocument/2006/relationships/image" Target="../media/image99.tiff"/><Relationship Id="rId5" Type="http://schemas.openxmlformats.org/officeDocument/2006/relationships/image" Target="../media/image12.jpeg"/><Relationship Id="rId4" Type="http://schemas.openxmlformats.org/officeDocument/2006/relationships/image" Target="../media/image16.png"/></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0.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60.xml"/></Relationships>
</file>

<file path=ppt/slides/_rels/slide97.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686.xml"/><Relationship Id="rId5" Type="http://schemas.openxmlformats.org/officeDocument/2006/relationships/image" Target="../media/image101.tiff"/><Relationship Id="rId4" Type="http://schemas.openxmlformats.org/officeDocument/2006/relationships/hyperlink" Target="https://people.inf.ethz.ch/omutlu/pub/mutlu_hpca03_talk.pdf"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60.xml"/></Relationships>
</file>

<file path=ppt/slides/_rels/slide99.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2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13 June 2018</a:t>
            </a:r>
          </a:p>
          <a:p>
            <a:r>
              <a:rPr lang="en-US" sz="2200" dirty="0"/>
              <a:t>MECO 2018 Keynote Talk</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346173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“approximate string comparisons”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05446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100</a:t>
            </a:fld>
            <a:endParaRPr lang="en-US"/>
          </a:p>
        </p:txBody>
      </p:sp>
    </p:spTree>
    <p:extLst>
      <p:ext uri="{BB962C8B-B14F-4D97-AF65-F5344CB8AC3E}">
        <p14:creationId xmlns:p14="http://schemas.microsoft.com/office/powerpoint/2010/main" val="749749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101</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174942394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4267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10274749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18743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105</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algn="ctr"/>
            <a:r>
              <a:rPr lang="en-US" sz="3000" b="1" dirty="0">
                <a:solidFill>
                  <a:schemeClr val="accent2"/>
                </a:solidFill>
              </a:rPr>
              <a:t>62.7%</a:t>
            </a:r>
            <a:r>
              <a:rPr lang="en-US" sz="3000" b="1" dirty="0"/>
              <a:t> of the total system energy </a:t>
            </a:r>
          </a:p>
          <a:p>
            <a:pPr algn="ctr"/>
            <a:r>
              <a:rPr lang="en-US" sz="3000" b="1" dirty="0"/>
              <a:t>is spent on </a:t>
            </a:r>
            <a:r>
              <a:rPr lang="en-US" sz="3000" b="1" dirty="0">
                <a:solidFill>
                  <a:srgbClr val="C00000"/>
                </a:solidFill>
              </a:rPr>
              <a:t>data movement</a:t>
            </a:r>
          </a:p>
        </p:txBody>
      </p:sp>
    </p:spTree>
    <p:extLst>
      <p:ext uri="{BB962C8B-B14F-4D97-AF65-F5344CB8AC3E}">
        <p14:creationId xmlns:p14="http://schemas.microsoft.com/office/powerpoint/2010/main" val="404157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405622929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107</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Media </a:t>
            </a:r>
            <a:r>
              <a:rPr lang="en-US" sz="2400" dirty="0">
                <a:solidFill>
                  <a:srgbClr val="000000"/>
                </a:solidFill>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23467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109</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r>
              <a:rPr lang="en-US" sz="1400" dirty="0">
                <a:solidFill>
                  <a:srgbClr val="FFFFFF"/>
                </a:solidFill>
              </a:rPr>
              <a:t>Dally, </a:t>
            </a:r>
            <a:r>
              <a:rPr lang="en-US" sz="1400" dirty="0" err="1">
                <a:solidFill>
                  <a:srgbClr val="FFFFFF"/>
                </a:solidFill>
              </a:rPr>
              <a:t>HiPEAC</a:t>
            </a:r>
            <a:r>
              <a:rPr lang="en-US" sz="1400" dirty="0">
                <a:solidFill>
                  <a:srgbClr val="FFFFFF"/>
                </a:solidFill>
              </a:rPr>
              <a:t> 2015</a:t>
            </a:r>
          </a:p>
        </p:txBody>
      </p:sp>
    </p:spTree>
    <p:extLst>
      <p:ext uri="{BB962C8B-B14F-4D97-AF65-F5344CB8AC3E}">
        <p14:creationId xmlns:p14="http://schemas.microsoft.com/office/powerpoint/2010/main" val="13997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Our First Filter: Pure Software Approach</a:t>
            </a:r>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244618876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110</a:t>
            </a:fld>
            <a:endParaRPr lang="en-US" sz="1600">
              <a:solidFill>
                <a:srgbClr val="000000"/>
              </a:solidFill>
              <a:latin typeface="Garamond" charset="0"/>
            </a:endParaRPr>
          </a:p>
        </p:txBody>
      </p:sp>
    </p:spTree>
    <p:extLst>
      <p:ext uri="{BB962C8B-B14F-4D97-AF65-F5344CB8AC3E}">
        <p14:creationId xmlns:p14="http://schemas.microsoft.com/office/powerpoint/2010/main" val="20087089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fld id="{EF0CAD05-5F98-C240-A41D-E171A6304933}" type="slidenum">
              <a:rPr lang="en-US" smtClean="0"/>
              <a:pPr/>
              <a:t>111</a:t>
            </a:fld>
            <a:endParaRPr lang="en-US"/>
          </a:p>
        </p:txBody>
      </p:sp>
    </p:spTree>
    <p:extLst>
      <p:ext uri="{BB962C8B-B14F-4D97-AF65-F5344CB8AC3E}">
        <p14:creationId xmlns:p14="http://schemas.microsoft.com/office/powerpoint/2010/main" val="12913034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112</a:t>
            </a:fld>
            <a:endParaRPr lang="en-US" altLang="en-US" dirty="0">
              <a:solidFill>
                <a:srgbClr val="000000"/>
              </a:solidFill>
            </a:endParaRPr>
          </a:p>
        </p:txBody>
      </p:sp>
    </p:spTree>
    <p:extLst>
      <p:ext uri="{BB962C8B-B14F-4D97-AF65-F5344CB8AC3E}">
        <p14:creationId xmlns:p14="http://schemas.microsoft.com/office/powerpoint/2010/main" val="1700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113</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114</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115</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117</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118</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000" dirty="0">
                <a:solidFill>
                  <a:srgbClr val="000000"/>
                </a:solidFill>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dirty="0">
                <a:solidFill>
                  <a:srgbClr val="000000"/>
                </a:solidFill>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defTabSz="457200"/>
            <a:endParaRPr lang="en-US">
              <a:solidFill>
                <a:srgbClr val="000000"/>
              </a:solidFill>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a:defRPr/>
            </a:pPr>
            <a:r>
              <a:rPr lang="en-US" sz="2400" b="1" kern="0" dirty="0">
                <a:solidFill>
                  <a:srgbClr val="FF0000"/>
                </a:solidFill>
                <a:latin typeface="Tahoma"/>
                <a:cs typeface="Tahoma"/>
              </a:rPr>
              <a:t>Memory similar to a “conventional” accelerator</a:t>
            </a:r>
          </a:p>
        </p:txBody>
      </p:sp>
    </p:spTree>
    <p:extLst>
      <p:ext uri="{BB962C8B-B14F-4D97-AF65-F5344CB8AC3E}">
        <p14:creationId xmlns:p14="http://schemas.microsoft.com/office/powerpoint/2010/main" val="7322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a:xfrm>
            <a:off x="228600" y="152400"/>
            <a:ext cx="8807848" cy="756320"/>
          </a:xfrm>
        </p:spPr>
        <p:txBody>
          <a:bodyPr/>
          <a:lstStyle/>
          <a:p>
            <a:r>
              <a:rPr lang="en-US" sz="3600" dirty="0"/>
              <a:t>Shifted Hamming Distance: SIMD Acceleration</a:t>
            </a:r>
          </a:p>
        </p:txBody>
      </p:sp>
      <p:sp>
        <p:nvSpPr>
          <p:cNvPr id="3" name="Content Placeholder 2">
            <a:extLst>
              <a:ext uri="{FF2B5EF4-FFF2-40B4-BE49-F238E27FC236}">
                <a16:creationId xmlns:a16="http://schemas.microsoft.com/office/drawing/2014/main" id="{35A7C2CD-C6A2-1449-9221-B1608C4FAFC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052736"/>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Xin+,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"Shifted Hamming Distance: A Fast and Accurate SIMD-friendly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to Accelerate Alignment Verification in Read Mapping”</a:t>
            </a:r>
            <a:r>
              <a:rPr kumimoji="0" lang="en-US" sz="1800" b="1" i="0" u="none" strike="noStrike" kern="1200" cap="none" spc="0" normalizeH="0" baseline="0" noProof="0" dirty="0">
                <a:ln>
                  <a:noFill/>
                </a:ln>
                <a:solidFill>
                  <a:srgbClr val="000000"/>
                </a:solidFill>
                <a:effectLst/>
                <a:uLnTx/>
                <a:uFillTx/>
                <a:latin typeface="Tahoma"/>
                <a:ea typeface="+mn-ea"/>
                <a:cs typeface="+mn-cs"/>
              </a:rPr>
              <a:t>, Bioinformatics 2015.</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339593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120</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121</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122</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68514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123</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
        <p:nvSpPr>
          <p:cNvPr id="6" name="TextBox 5"/>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60675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124</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6218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fld id="{BA2D8F13-174C-467F-9D40-7DDEF70CAB8C}" type="slidenum">
              <a:rPr lang="en-US" smtClean="0"/>
              <a:pPr/>
              <a:t>125</a:t>
            </a:fld>
            <a:endParaRPr lang="en-US"/>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algn="ctr"/>
              <a:r>
                <a:rPr lang="en-US" sz="3600" b="1" dirty="0">
                  <a:solidFill>
                    <a:srgbClr val="0070C0"/>
                  </a:solidFill>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algn="ctr"/>
              <a:r>
                <a:rPr lang="en-US" sz="3600" b="1" dirty="0">
                  <a:solidFill>
                    <a:srgbClr val="0070C0"/>
                  </a:solidFill>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97428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7" dur="250"/>
                                        <p:tgtEl>
                                          <p:spTgt spid="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7" dur="25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97428549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eaLnBrk="0" fontAlgn="base" hangingPunct="0">
              <a:spcBef>
                <a:spcPct val="0"/>
              </a:spcBef>
              <a:spcAft>
                <a:spcPct val="0"/>
              </a:spcAft>
            </a:pPr>
            <a:r>
              <a:rPr lang="en-US" sz="2800" b="1" dirty="0">
                <a:solidFill>
                  <a:prstClr val="black"/>
                </a:solidFill>
                <a:latin typeface="Calibri"/>
                <a:ea typeface="ＭＳ Ｐゴシック" charset="-128"/>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age &gt; 60</a:t>
            </a:r>
          </a:p>
        </p:txBody>
      </p:sp>
    </p:spTree>
    <p:extLst>
      <p:ext uri="{BB962C8B-B14F-4D97-AF65-F5344CB8AC3E}">
        <p14:creationId xmlns:p14="http://schemas.microsoft.com/office/powerpoint/2010/main" val="23961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128</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5108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129</a:t>
            </a:fld>
            <a:endParaRPr lang="en-US" altLang="en-US">
              <a:solidFill>
                <a:srgbClr val="000000"/>
              </a:solidFill>
            </a:endParaRPr>
          </a:p>
        </p:txBody>
      </p:sp>
      <p:sp>
        <p:nvSpPr>
          <p:cNvPr id="7" name="TextBox 6"/>
          <p:cNvSpPr txBox="1"/>
          <p:nvPr/>
        </p:nvSpPr>
        <p:spPr>
          <a:xfrm>
            <a:off x="-10701" y="6021288"/>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Tree>
    <p:extLst>
      <p:ext uri="{BB962C8B-B14F-4D97-AF65-F5344CB8AC3E}">
        <p14:creationId xmlns:p14="http://schemas.microsoft.com/office/powerpoint/2010/main" val="981341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4105"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9BBB59">
                    <a:lumMod val="50000"/>
                  </a:srgbClr>
                </a:solidFill>
                <a:effectLst/>
                <a:uLnTx/>
                <a:uFillTx/>
                <a:latin typeface="Garamond"/>
                <a:ea typeface="+mj-ea"/>
                <a:cs typeface="+mj-cs"/>
              </a:rPr>
              <a:t>An Example Solution: </a:t>
            </a:r>
            <a:r>
              <a:rPr kumimoji="0" lang="en-US" sz="4000" b="0" i="0" u="none" strike="noStrike" kern="1200" cap="none" spc="0" normalizeH="0" baseline="0" noProof="0" dirty="0" err="1">
                <a:ln>
                  <a:noFill/>
                </a:ln>
                <a:solidFill>
                  <a:srgbClr val="9BBB59">
                    <a:lumMod val="50000"/>
                  </a:srgbClr>
                </a:solidFill>
                <a:effectLst/>
                <a:uLnTx/>
                <a:uFillTx/>
                <a:latin typeface="Garamond"/>
                <a:ea typeface="+mj-ea"/>
                <a:cs typeface="+mj-cs"/>
              </a:rPr>
              <a:t>GateKeeper</a:t>
            </a:r>
            <a:endParaRPr kumimoji="0" lang="en-US" sz="40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196553794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130</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104655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131</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172721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132</a:t>
            </a:fld>
            <a:endParaRPr lang="en-US"/>
          </a:p>
        </p:txBody>
      </p:sp>
    </p:spTree>
    <p:extLst>
      <p:ext uri="{BB962C8B-B14F-4D97-AF65-F5344CB8AC3E}">
        <p14:creationId xmlns:p14="http://schemas.microsoft.com/office/powerpoint/2010/main" val="7011727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133</a:t>
            </a:fld>
            <a:endParaRPr lang="en-US">
              <a:solidFill>
                <a:srgbClr val="000000"/>
              </a:solidFill>
            </a:endParaRPr>
          </a:p>
        </p:txBody>
      </p:sp>
    </p:spTree>
    <p:extLst>
      <p:ext uri="{BB962C8B-B14F-4D97-AF65-F5344CB8AC3E}">
        <p14:creationId xmlns:p14="http://schemas.microsoft.com/office/powerpoint/2010/main" val="15270967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134</a:t>
            </a:fld>
            <a:endParaRPr lang="en-US" sz="1600">
              <a:solidFill>
                <a:srgbClr val="000000"/>
              </a:solidFill>
              <a:latin typeface="Garamond" charset="0"/>
            </a:endParaRPr>
          </a:p>
        </p:txBody>
      </p:sp>
    </p:spTree>
    <p:extLst>
      <p:ext uri="{BB962C8B-B14F-4D97-AF65-F5344CB8AC3E}">
        <p14:creationId xmlns:p14="http://schemas.microsoft.com/office/powerpoint/2010/main" val="9370666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958642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136</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337289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137</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lvl="1"/>
            <a:r>
              <a:rPr lang="en-US" dirty="0">
                <a:solidFill>
                  <a:srgbClr val="000000"/>
                </a:solidFill>
              </a:rPr>
              <a:t>Kim+, “</a:t>
            </a:r>
            <a:r>
              <a:rPr lang="en-US" dirty="0">
                <a:solidFill>
                  <a:srgbClr val="0000FF"/>
                </a:solidFill>
              </a:rPr>
              <a:t>Ramulator: A Flexible and Extensible DRAM Simulator</a:t>
            </a:r>
            <a:r>
              <a:rPr lang="en-US" dirty="0">
                <a:solidFill>
                  <a:srgbClr val="000000"/>
                </a:solidFill>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5660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138</a:t>
            </a:fld>
            <a:endParaRPr lang="en-US" altLang="en-US">
              <a:solidFill>
                <a:srgbClr val="000000"/>
              </a:solidFill>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1046551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139</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rPr>
              <a:t>Large graphs are everywhere (circa 2015)</a:t>
            </a: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dirty="0">
              <a:solidFill>
                <a:srgbClr val="000000"/>
              </a:solidFill>
            </a:endParaRPr>
          </a:p>
          <a:p>
            <a:pPr>
              <a:buClr>
                <a:srgbClr val="CC9900"/>
              </a:buClr>
            </a:pPr>
            <a:endParaRPr lang="en-US" altLang="ko-KR" dirty="0">
              <a:solidFill>
                <a:srgbClr val="000000"/>
              </a:solidFill>
            </a:endParaRPr>
          </a:p>
          <a:p>
            <a:pPr marL="0" indent="0">
              <a:buClr>
                <a:srgbClr val="CC9900"/>
              </a:buClr>
              <a:buFont typeface="Wingdings" charset="0"/>
              <a:buNone/>
            </a:pPr>
            <a:endParaRPr lang="en-US" altLang="ko-KR" sz="2000" dirty="0">
              <a:solidFill>
                <a:srgbClr val="000000"/>
              </a:solidFill>
            </a:endParaRPr>
          </a:p>
          <a:p>
            <a:pPr>
              <a:buClr>
                <a:srgbClr val="CC9900"/>
              </a:buClr>
            </a:pPr>
            <a:r>
              <a:rPr lang="en-US" altLang="ko-KR" dirty="0">
                <a:solidFill>
                  <a:srgbClr val="000000"/>
                </a:solidFill>
              </a:rPr>
              <a:t>Scalable large-scale graph processing is challenging</a:t>
            </a:r>
            <a:endParaRPr lang="ko-KR" altLang="en-US" dirty="0">
              <a:solidFill>
                <a:srgbClr val="000000"/>
              </a:solidFill>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36 Million </a:t>
              </a:r>
            </a:p>
            <a:p>
              <a:pPr algn="ctr"/>
              <a:r>
                <a:rPr lang="en-US" dirty="0">
                  <a:solidFill>
                    <a:srgbClr val="000000"/>
                  </a:solidFill>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1.4 Billion</a:t>
              </a:r>
            </a:p>
            <a:p>
              <a:pPr algn="ctr"/>
              <a:r>
                <a:rPr lang="en-US" dirty="0">
                  <a:solidFill>
                    <a:srgbClr val="000000"/>
                  </a:solidFill>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300 Million</a:t>
              </a:r>
            </a:p>
            <a:p>
              <a:pPr algn="ctr"/>
              <a:r>
                <a:rPr lang="en-US" dirty="0">
                  <a:solidFill>
                    <a:srgbClr val="000000"/>
                  </a:solidFill>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 Billion</a:t>
              </a:r>
            </a:p>
            <a:p>
              <a:pPr algn="ctr"/>
              <a:r>
                <a:rPr lang="en-US" dirty="0">
                  <a:solidFill>
                    <a:srgbClr val="000000"/>
                  </a:solidFill>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80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r>
              <a:rPr lang="en-US" dirty="0"/>
              <a:t>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230684627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140</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142</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143</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146</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148</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74487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149</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6741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DNA 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a:t>
            </a:r>
            <a:r>
              <a:rPr lang="en-US" b="1" dirty="0">
                <a:solidFill>
                  <a:srgbClr val="FF0000"/>
                </a:solidFill>
              </a:rPr>
              <a:t>Heavily</a:t>
            </a:r>
            <a:r>
              <a:rPr lang="en-US" dirty="0">
                <a:solidFill>
                  <a:srgbClr val="FF0000"/>
                </a:solidFill>
              </a:rPr>
              <a:t> </a:t>
            </a:r>
            <a:r>
              <a:rPr lang="en-US" b="1" dirty="0">
                <a:solidFill>
                  <a:srgbClr val="FF0000"/>
                </a:solidFill>
              </a:rPr>
              <a:t>bottlenecked</a:t>
            </a:r>
            <a:r>
              <a:rPr lang="en-US" dirty="0">
                <a:solidFill>
                  <a:srgbClr val="FF0000"/>
                </a:solidFill>
              </a:rPr>
              <a:t> </a:t>
            </a:r>
            <a:r>
              <a:rPr lang="en-US" b="1" dirty="0">
                <a:solidFill>
                  <a:srgbClr val="FF0000"/>
                </a:solidFill>
              </a:rPr>
              <a:t>by</a:t>
            </a:r>
            <a:r>
              <a:rPr lang="en-US" dirty="0">
                <a:solidFill>
                  <a:srgbClr val="FF0000"/>
                </a:solidFill>
              </a:rPr>
              <a:t> </a:t>
            </a:r>
            <a:r>
              <a:rPr lang="en-US" b="1" dirty="0">
                <a:solidFill>
                  <a:srgbClr val="FF0000"/>
                </a:solidFill>
              </a:rPr>
              <a:t>Data Movement</a:t>
            </a:r>
          </a:p>
          <a:p>
            <a:endParaRPr lang="en-US" dirty="0"/>
          </a:p>
          <a:p>
            <a:r>
              <a:rPr lang="en-US" dirty="0" err="1"/>
              <a:t>GateKeeper</a:t>
            </a:r>
            <a:r>
              <a:rPr lang="en-US" dirty="0"/>
              <a:t> FPGA performance limited by DRAM bandwidth [</a:t>
            </a:r>
            <a:r>
              <a:rPr lang="en-US" dirty="0" err="1"/>
              <a:t>Alser</a:t>
            </a:r>
            <a:r>
              <a:rPr lang="en-US" dirty="0"/>
              <a:t>+, Bioinformatics 2017]</a:t>
            </a:r>
          </a:p>
          <a:p>
            <a:endParaRPr lang="en-US" dirty="0"/>
          </a:p>
          <a:p>
            <a:r>
              <a:rPr lang="en-US" dirty="0"/>
              <a:t>Ditto for SHD on SIMD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67193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04973444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73056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39778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27219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27377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41504603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452496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3200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158</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69841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159</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819141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DNA Sequence Analysis</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1032031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8050139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161</a:t>
            </a:fld>
            <a:endParaRPr lang="en-US" altLang="en-US">
              <a:solidFill>
                <a:srgbClr val="000000"/>
              </a:solidFill>
            </a:endParaRPr>
          </a:p>
        </p:txBody>
      </p:sp>
      <p:sp>
        <p:nvSpPr>
          <p:cNvPr id="5" name="Rectangle 4"/>
          <p:cNvSpPr/>
          <p:nvPr/>
        </p:nvSpPr>
        <p:spPr>
          <a:xfrm>
            <a:off x="539552" y="3645024"/>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2947298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5331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 </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163</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024602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164</a:t>
            </a:fld>
            <a:endParaRPr lang="en-US">
              <a:solidFill>
                <a:srgbClr val="000000"/>
              </a:solidFill>
            </a:endParaRPr>
          </a:p>
        </p:txBody>
      </p:sp>
    </p:spTree>
    <p:extLst>
      <p:ext uri="{BB962C8B-B14F-4D97-AF65-F5344CB8AC3E}">
        <p14:creationId xmlns:p14="http://schemas.microsoft.com/office/powerpoint/2010/main" val="1024602735"/>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165</a:t>
            </a:fld>
            <a:endParaRPr 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48344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167</a:t>
            </a:fld>
            <a:endParaRPr lang="en-US" sz="1600">
              <a:solidFill>
                <a:srgbClr val="000000"/>
              </a:solidFill>
              <a:latin typeface="Garamond" charset="0"/>
            </a:endParaRPr>
          </a:p>
        </p:txBody>
      </p:sp>
    </p:spTree>
    <p:extLst>
      <p:ext uri="{BB962C8B-B14F-4D97-AF65-F5344CB8AC3E}">
        <p14:creationId xmlns:p14="http://schemas.microsoft.com/office/powerpoint/2010/main" val="24604729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168</a:t>
            </a:fld>
            <a:endParaRPr lang="en-US" sz="1600">
              <a:solidFill>
                <a:srgbClr val="000000"/>
              </a:solidFill>
              <a:latin typeface="Garamond" charset="0"/>
            </a:endParaRPr>
          </a:p>
        </p:txBody>
      </p:sp>
    </p:spTree>
    <p:extLst>
      <p:ext uri="{BB962C8B-B14F-4D97-AF65-F5344CB8AC3E}">
        <p14:creationId xmlns:p14="http://schemas.microsoft.com/office/powerpoint/2010/main" val="102460273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169</a:t>
            </a:fld>
            <a:endParaRPr lang="en-US" alt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17" y="5580528"/>
            <a:ext cx="87254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600" b="0" i="0" u="none" strike="noStrike" kern="1200" cap="none" spc="0" normalizeH="0" baseline="0" noProof="0" dirty="0">
                <a:ln>
                  <a:noFill/>
                </a:ln>
                <a:solidFill>
                  <a:srgbClr val="000000"/>
                </a:solidFill>
                <a:effectLst/>
                <a:uLnTx/>
                <a:uFillTx/>
                <a:latin typeface="Tahoma"/>
                <a:ea typeface="+mn-ea"/>
                <a:cs typeface="+mn-cs"/>
              </a:rPr>
              <a:t> et al.,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GateKeeper</a:t>
            </a:r>
            <a:r>
              <a:rPr kumimoji="0" lang="en-US" sz="1600" b="0" i="0" u="none" strike="noStrike" kern="1200" cap="none" spc="0" normalizeH="0" baseline="0" noProof="0" dirty="0">
                <a:ln>
                  <a:noFill/>
                </a:ln>
                <a:solidFill>
                  <a:srgbClr val="0000FF"/>
                </a:solidFill>
                <a:effectLst/>
                <a:uLnTx/>
                <a:uFillTx/>
                <a:latin typeface="Tahoma"/>
                <a:ea typeface="+mn-ea"/>
                <a:cs typeface="+mn-cs"/>
              </a:rPr>
              <a:t>: A New Hardware Architecture for Accelerating Pre-Alignment in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Short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Kim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Genome Read In-Memory (GRIM) Filter</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2018.</a:t>
            </a:r>
          </a:p>
        </p:txBody>
      </p:sp>
      <p:sp>
        <p:nvSpPr>
          <p:cNvPr id="2" name="Title 1"/>
          <p:cNvSpPr>
            <a:spLocks noGrp="1"/>
          </p:cNvSpPr>
          <p:nvPr>
            <p:ph type="title"/>
          </p:nvPr>
        </p:nvSpPr>
        <p:spPr/>
        <p:txBody>
          <a:bodyPr/>
          <a:lstStyle/>
          <a:p>
            <a:r>
              <a:rPr lang="en-US" dirty="0"/>
              <a:t>Key Principles and Results</a:t>
            </a:r>
          </a:p>
        </p:txBody>
      </p:sp>
      <p:sp>
        <p:nvSpPr>
          <p:cNvPr id="3" name="Content Placeholder 2"/>
          <p:cNvSpPr>
            <a:spLocks noGrp="1"/>
          </p:cNvSpPr>
          <p:nvPr>
            <p:ph idx="1"/>
          </p:nvPr>
        </p:nvSpPr>
        <p:spPr>
          <a:xfrm>
            <a:off x="228599" y="1052736"/>
            <a:ext cx="8915401" cy="4994498"/>
          </a:xfrm>
        </p:spPr>
        <p:txBody>
          <a:bodyPr/>
          <a:lstStyle/>
          <a:p>
            <a:r>
              <a:rPr lang="en-US" dirty="0"/>
              <a:t>Two key principles:</a:t>
            </a:r>
          </a:p>
          <a:p>
            <a:pPr lvl="1"/>
            <a:r>
              <a:rPr lang="en-US" dirty="0">
                <a:solidFill>
                  <a:srgbClr val="FF0000"/>
                </a:solidFill>
              </a:rPr>
              <a:t>Exploit the structure of the genome</a:t>
            </a:r>
            <a:r>
              <a:rPr lang="en-US" dirty="0"/>
              <a:t> to minimize computation</a:t>
            </a:r>
          </a:p>
          <a:p>
            <a:pPr lvl="1"/>
            <a:r>
              <a:rPr lang="en-US" dirty="0">
                <a:solidFill>
                  <a:srgbClr val="FF0000"/>
                </a:solidFill>
              </a:rPr>
              <a:t>Morph and exploit the structure of the underlying hardware </a:t>
            </a:r>
            <a:r>
              <a:rPr lang="en-US" dirty="0"/>
              <a:t>to maximize performance and efficiency</a:t>
            </a:r>
          </a:p>
          <a:p>
            <a:pPr marL="0" indent="0">
              <a:buNone/>
            </a:pPr>
            <a:endParaRPr lang="en-US" dirty="0"/>
          </a:p>
          <a:p>
            <a:r>
              <a:rPr lang="en-US" b="1" dirty="0">
                <a:solidFill>
                  <a:srgbClr val="7030A0"/>
                </a:solidFill>
              </a:rPr>
              <a:t>Algorithm-architecture co-design </a:t>
            </a:r>
            <a:r>
              <a:rPr lang="en-US" dirty="0">
                <a:solidFill>
                  <a:srgbClr val="7030A0"/>
                </a:solidFill>
              </a:rPr>
              <a:t>for DNA read mapping</a:t>
            </a:r>
          </a:p>
          <a:p>
            <a:pPr lvl="1"/>
            <a:r>
              <a:rPr lang="en-US" b="1" dirty="0">
                <a:solidFill>
                  <a:srgbClr val="0000FF"/>
                </a:solidFill>
              </a:rPr>
              <a:t>Speeds up </a:t>
            </a:r>
            <a:r>
              <a:rPr lang="en-US" dirty="0">
                <a:solidFill>
                  <a:srgbClr val="0000FF"/>
                </a:solidFill>
              </a:rPr>
              <a:t>read mapping by </a:t>
            </a:r>
            <a:r>
              <a:rPr lang="en-US" b="1" dirty="0">
                <a:solidFill>
                  <a:srgbClr val="0000FF"/>
                </a:solidFill>
              </a:rPr>
              <a:t>~200X (sometimes more)</a:t>
            </a:r>
          </a:p>
          <a:p>
            <a:pPr lvl="1"/>
            <a:r>
              <a:rPr lang="en-US" b="1" dirty="0">
                <a:solidFill>
                  <a:srgbClr val="0000FF"/>
                </a:solidFill>
              </a:rPr>
              <a:t>Improves</a:t>
            </a:r>
            <a:r>
              <a:rPr lang="en-US" dirty="0">
                <a:solidFill>
                  <a:srgbClr val="0000FF"/>
                </a:solidFill>
              </a:rPr>
              <a:t> </a:t>
            </a:r>
            <a:r>
              <a:rPr lang="en-US" b="1" dirty="0">
                <a:solidFill>
                  <a:srgbClr val="0000FF"/>
                </a:solidFill>
              </a:rPr>
              <a:t>accuracy</a:t>
            </a:r>
            <a:r>
              <a:rPr lang="en-US" dirty="0">
                <a:solidFill>
                  <a:srgbClr val="0000FF"/>
                </a:solidFill>
              </a:rPr>
              <a:t> of read mapping </a:t>
            </a:r>
            <a:r>
              <a:rPr lang="en-US" dirty="0"/>
              <a:t>in the presence of errors</a:t>
            </a:r>
          </a:p>
        </p:txBody>
      </p:sp>
      <p:sp>
        <p:nvSpPr>
          <p:cNvPr id="4" name="Slide Number Placeholder 3"/>
          <p:cNvSpPr>
            <a:spLocks noGrp="1"/>
          </p:cNvSpPr>
          <p:nvPr>
            <p:ph type="sldNum" sz="quarter" idx="11"/>
          </p:nvPr>
        </p:nvSpPr>
        <p:spPr>
          <a:xfrm>
            <a:off x="6777038" y="638132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
        <p:nvSpPr>
          <p:cNvPr id="5" name="TextBox 4"/>
          <p:cNvSpPr txBox="1"/>
          <p:nvPr/>
        </p:nvSpPr>
        <p:spPr>
          <a:xfrm>
            <a:off x="251520" y="4797152"/>
            <a:ext cx="71127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Accelerating Read Mapping with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2013.</a:t>
            </a:r>
          </a:p>
        </p:txBody>
      </p:sp>
      <p:sp>
        <p:nvSpPr>
          <p:cNvPr id="7" name="TextBox 6"/>
          <p:cNvSpPr txBox="1"/>
          <p:nvPr/>
        </p:nvSpPr>
        <p:spPr>
          <a:xfrm>
            <a:off x="251520" y="5085184"/>
            <a:ext cx="8575685"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Shifted Hamming Distance: A Fast and Accurate SIMD-friendly Filter to Accelerate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Alignment Verification in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2015.</a:t>
            </a:r>
          </a:p>
        </p:txBody>
      </p:sp>
    </p:spTree>
    <p:extLst>
      <p:ext uri="{BB962C8B-B14F-4D97-AF65-F5344CB8AC3E}">
        <p14:creationId xmlns:p14="http://schemas.microsoft.com/office/powerpoint/2010/main" val="24909966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170</a:t>
            </a:fld>
            <a:endParaRPr lang="en-US" altLang="en-US"/>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1506647142"/>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sp>
        <p:nvSpPr>
          <p:cNvPr id="60" name="Rectangle 59"/>
          <p:cNvSpPr/>
          <p:nvPr/>
        </p:nvSpPr>
        <p:spPr>
          <a:xfrm>
            <a:off x="4820948" y="1813082"/>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746340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Challenge 2:</a:t>
            </a:r>
            <a:r>
              <a:rPr lang="en-US" dirty="0">
                <a:solidFill>
                  <a:srgbClr val="0070C0"/>
                </a:solidFill>
              </a:rPr>
              <a:t> How should data be mapped to different 3D memory stacks? </a:t>
            </a:r>
          </a:p>
          <a:p>
            <a:endParaRPr lang="en-US" dirty="0">
              <a:solidFill>
                <a:srgbClr val="0070C0"/>
              </a:solidFill>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08055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173</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74364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174</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4657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175</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Traditional</a:t>
            </a:r>
          </a:p>
          <a:p>
            <a:pPr>
              <a:defRPr/>
            </a:pPr>
            <a:r>
              <a:rPr lang="en-US" sz="1600" kern="0" dirty="0">
                <a:solidFill>
                  <a:srgbClr val="0000FF"/>
                </a:solidFill>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No coherence</a:t>
            </a:r>
          </a:p>
          <a:p>
            <a:pPr>
              <a:defRPr/>
            </a:pPr>
            <a:r>
              <a:rPr lang="en-US" sz="1600" kern="0" dirty="0">
                <a:solidFill>
                  <a:srgbClr val="0000FF"/>
                </a:solidFill>
              </a:rPr>
              <a:t>overhead</a:t>
            </a:r>
          </a:p>
        </p:txBody>
      </p:sp>
    </p:spTree>
    <p:extLst>
      <p:ext uri="{BB962C8B-B14F-4D97-AF65-F5344CB8AC3E}">
        <p14:creationId xmlns:p14="http://schemas.microsoft.com/office/powerpoint/2010/main" val="1863674296"/>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176</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186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177</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1051263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178</a:t>
            </a:fld>
            <a:endParaRPr lang="en-US" altLang="en-US">
              <a:solidFill>
                <a:srgbClr val="000000"/>
              </a:solidFill>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4203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179</a:t>
            </a:fld>
            <a:endParaRPr lang="en-US" altLang="en-US"/>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20975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spTree>
    <p:extLst>
      <p:ext uri="{BB962C8B-B14F-4D97-AF65-F5344CB8AC3E}">
        <p14:creationId xmlns:p14="http://schemas.microsoft.com/office/powerpoint/2010/main" val="3847426556"/>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180</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76083727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New Applications and Use Cases for PIM</a:t>
            </a:r>
          </a:p>
        </p:txBody>
      </p:sp>
      <p:sp>
        <p:nvSpPr>
          <p:cNvPr id="3" name="Content Placeholder 2"/>
          <p:cNvSpPr>
            <a:spLocks noGrp="1"/>
          </p:cNvSpPr>
          <p:nvPr>
            <p:ph idx="1"/>
          </p:nvPr>
        </p:nvSpPr>
        <p:spPr>
          <a:xfrm>
            <a:off x="228600" y="1052736"/>
            <a:ext cx="8735888" cy="4876800"/>
          </a:xfrm>
        </p:spPr>
        <p:txBody>
          <a:bodyPr/>
          <a:lstStyle/>
          <a:p>
            <a:r>
              <a:rPr lang="en-US" sz="2000" dirty="0" err="1"/>
              <a:t>Jeremie</a:t>
            </a:r>
            <a:r>
              <a:rPr lang="en-US" sz="2000" dirty="0"/>
              <a:t> Kim, </a:t>
            </a:r>
            <a:r>
              <a:rPr lang="en-US" sz="2000" dirty="0" err="1"/>
              <a:t>Damla</a:t>
            </a:r>
            <a:r>
              <a:rPr lang="en-US" sz="2000" dirty="0"/>
              <a:t> </a:t>
            </a:r>
            <a:r>
              <a:rPr lang="en-US" sz="2000" dirty="0" err="1"/>
              <a:t>Senol</a:t>
            </a:r>
            <a:r>
              <a:rPr lang="en-US" sz="2000" dirty="0"/>
              <a:t>, </a:t>
            </a:r>
            <a:r>
              <a:rPr lang="en-US" sz="2000" dirty="0" err="1"/>
              <a:t>Hongyi</a:t>
            </a:r>
            <a:r>
              <a:rPr lang="en-US" sz="2000" dirty="0"/>
              <a:t> Xin, </a:t>
            </a:r>
            <a:r>
              <a:rPr lang="en-US" sz="2000" dirty="0" err="1"/>
              <a:t>Donghyuk</a:t>
            </a:r>
            <a:r>
              <a:rPr lang="en-US" sz="2000" dirty="0"/>
              <a:t> Lee, Mohammed </a:t>
            </a:r>
            <a:r>
              <a:rPr lang="en-US" sz="2000" dirty="0" err="1"/>
              <a:t>Alser</a:t>
            </a:r>
            <a:r>
              <a:rPr lang="en-US" sz="2000" dirty="0"/>
              <a:t>, Hasan Hassan, </a:t>
            </a:r>
            <a:r>
              <a:rPr lang="en-US" sz="2000" dirty="0" err="1"/>
              <a:t>Oguz</a:t>
            </a:r>
            <a:r>
              <a:rPr lang="en-US" sz="2000" dirty="0"/>
              <a:t> </a:t>
            </a:r>
            <a:r>
              <a:rPr lang="en-US" sz="2000" dirty="0" err="1"/>
              <a:t>Ergin</a:t>
            </a:r>
            <a:r>
              <a:rPr lang="en-US" sz="2000" dirty="0"/>
              <a:t>, Can Alkan, and Onur Mutlu,</a:t>
            </a:r>
            <a:br>
              <a:rPr lang="en-US" sz="2000" dirty="0"/>
            </a:br>
            <a:r>
              <a:rPr lang="en-US" sz="2000" b="1" dirty="0">
                <a:hlinkClick r:id="rId2"/>
              </a:rPr>
              <a:t>"Genome Read In-Memory (GRIM) Filter: Fast Location Filtering in DNA Read Mapping Using Emerging Memory Technologies"</a:t>
            </a:r>
            <a:r>
              <a:rPr lang="en-US" sz="2000" dirty="0"/>
              <a:t> </a:t>
            </a:r>
            <a:br>
              <a:rPr lang="en-US" sz="2000" dirty="0"/>
            </a:br>
            <a:r>
              <a:rPr lang="en-US" sz="2000" i="1" dirty="0">
                <a:hlinkClick r:id="rId3"/>
              </a:rPr>
              <a:t>Pacific Symposium on Biocomputing</a:t>
            </a:r>
            <a:r>
              <a:rPr lang="en-US" sz="2000" i="1" dirty="0"/>
              <a:t> (</a:t>
            </a:r>
            <a:r>
              <a:rPr lang="en-US" sz="2000" b="1" i="1" dirty="0"/>
              <a:t>PSB</a:t>
            </a:r>
            <a:r>
              <a:rPr lang="en-US" sz="2000" i="1" dirty="0"/>
              <a:t>) Poster Session</a:t>
            </a:r>
            <a:r>
              <a:rPr lang="en-US" sz="2000" dirty="0"/>
              <a:t>, Hawaii, January 2017. </a:t>
            </a:r>
            <a:br>
              <a:rPr lang="en-US" sz="2000" dirty="0"/>
            </a:br>
            <a:r>
              <a:rPr lang="en-US" sz="2000" dirty="0"/>
              <a:t>[</a:t>
            </a:r>
            <a:r>
              <a:rPr lang="en-US" sz="2000" dirty="0">
                <a:hlinkClick r:id="rId4"/>
              </a:rPr>
              <a:t>Poster (pdf)</a:t>
            </a:r>
            <a:r>
              <a:rPr lang="en-US" sz="2000" dirty="0"/>
              <a:t> </a:t>
            </a:r>
            <a:r>
              <a:rPr lang="en-US" sz="2000" dirty="0">
                <a:hlinkClick r:id="rId5"/>
              </a:rPr>
              <a:t>(pptx)</a:t>
            </a:r>
            <a:r>
              <a:rPr lang="en-US" sz="2000" dirty="0"/>
              <a:t>] [</a:t>
            </a:r>
            <a:r>
              <a:rPr lang="en-US" sz="2000" dirty="0">
                <a:hlinkClick r:id="rId2"/>
              </a:rPr>
              <a:t>Abstract (pdf)</a:t>
            </a:r>
            <a:r>
              <a:rPr lang="en-US" sz="2000" dirty="0"/>
              <a:t>]</a:t>
            </a:r>
          </a:p>
          <a:p>
            <a:r>
              <a:rPr lang="en-US" sz="2000" b="1" dirty="0"/>
              <a:t>To Appear in APBC 2018 and BMC Genomics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181</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3939685"/>
            <a:ext cx="9144000" cy="2441643"/>
          </a:xfrm>
          <a:prstGeom prst="rect">
            <a:avLst/>
          </a:prstGeom>
        </p:spPr>
      </p:pic>
    </p:spTree>
    <p:extLst>
      <p:ext uri="{BB962C8B-B14F-4D97-AF65-F5344CB8AC3E}">
        <p14:creationId xmlns:p14="http://schemas.microsoft.com/office/powerpoint/2010/main" val="1453395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182</a:t>
            </a:fld>
            <a:endParaRPr lang="en-US" sz="1600">
              <a:solidFill>
                <a:srgbClr val="000000"/>
              </a:solidFill>
              <a:latin typeface="Garamond" charset="0"/>
            </a:endParaRPr>
          </a:p>
        </p:txBody>
      </p:sp>
    </p:spTree>
    <p:extLst>
      <p:ext uri="{BB962C8B-B14F-4D97-AF65-F5344CB8AC3E}">
        <p14:creationId xmlns:p14="http://schemas.microsoft.com/office/powerpoint/2010/main" val="525888476"/>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183</a:t>
            </a:fld>
            <a:endParaRPr lang="en-US" altLang="en-US">
              <a:solidFill>
                <a:srgbClr val="000000"/>
              </a:solidFill>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r>
              <a:rPr lang="en-US" sz="1000" dirty="0">
                <a:solidFill>
                  <a:srgbClr val="000000"/>
                </a:solidFill>
                <a:latin typeface="Calibri"/>
                <a:cs typeface="Calibri"/>
              </a:rPr>
              <a:t>Source: https://</a:t>
            </a:r>
            <a:r>
              <a:rPr lang="en-US" sz="1000" dirty="0" err="1">
                <a:solidFill>
                  <a:srgbClr val="000000"/>
                </a:solidFill>
                <a:latin typeface="Calibri"/>
                <a:cs typeface="Calibri"/>
              </a:rPr>
              <a:t>www.simplypsychology.org</a:t>
            </a:r>
            <a:r>
              <a:rPr lang="en-US" sz="1000" dirty="0">
                <a:solidFill>
                  <a:srgbClr val="000000"/>
                </a:solidFill>
                <a:latin typeface="Calibri"/>
                <a:cs typeface="Calibri"/>
              </a:rPr>
              <a:t>/</a:t>
            </a:r>
            <a:r>
              <a:rPr lang="en-US" sz="1000" dirty="0" err="1">
                <a:solidFill>
                  <a:srgbClr val="000000"/>
                </a:solidFill>
                <a:latin typeface="Calibri"/>
                <a:cs typeface="Calibri"/>
              </a:rPr>
              <a:t>maslow.html</a:t>
            </a:r>
            <a:endParaRPr lang="en-US" sz="1000" dirty="0">
              <a:solidFill>
                <a:srgbClr val="000000"/>
              </a:solidFill>
              <a:latin typeface="Calibri"/>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a:p>
            <a:endParaRPr lang="en-US" dirty="0">
              <a:solidFill>
                <a:srgbClr val="000000"/>
              </a:solidFill>
            </a:endParaRPr>
          </a:p>
          <a:p>
            <a:r>
              <a:rPr lang="en-US" dirty="0">
                <a:solidFill>
                  <a:srgbClr val="000000"/>
                </a:solidFill>
              </a:rPr>
              <a:t>Maslow, “</a:t>
            </a:r>
            <a:r>
              <a:rPr lang="en-US" dirty="0">
                <a:solidFill>
                  <a:srgbClr val="0000FF"/>
                </a:solidFill>
              </a:rPr>
              <a:t>Motivation and Personality</a:t>
            </a:r>
            <a:r>
              <a:rPr lang="en-US" dirty="0">
                <a:solidFill>
                  <a:srgbClr val="000000"/>
                </a:solidFill>
              </a:rPr>
              <a:t>,”</a:t>
            </a:r>
          </a:p>
          <a:p>
            <a:r>
              <a:rPr lang="en-US" dirty="0">
                <a:solidFill>
                  <a:srgbClr val="000000"/>
                </a:solidFill>
              </a:rPr>
              <a:t>Book, 1954-1970.</a:t>
            </a:r>
          </a:p>
        </p:txBody>
      </p:sp>
    </p:spTree>
    <p:extLst>
      <p:ext uri="{BB962C8B-B14F-4D97-AF65-F5344CB8AC3E}">
        <p14:creationId xmlns:p14="http://schemas.microsoft.com/office/powerpoint/2010/main" val="1046551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432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184</a:t>
            </a:fld>
            <a:endParaRPr lang="en-US">
              <a:solidFill>
                <a:srgbClr val="000000"/>
              </a:solidFill>
            </a:endParaRPr>
          </a:p>
        </p:txBody>
      </p:sp>
    </p:spTree>
    <p:extLst>
      <p:ext uri="{BB962C8B-B14F-4D97-AF65-F5344CB8AC3E}">
        <p14:creationId xmlns:p14="http://schemas.microsoft.com/office/powerpoint/2010/main" val="14578166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185</a:t>
            </a:fld>
            <a:endParaRPr lang="en-US">
              <a:solidFill>
                <a:srgbClr val="000000"/>
              </a:solidFill>
            </a:endParaRPr>
          </a:p>
        </p:txBody>
      </p:sp>
    </p:spTree>
    <p:extLst>
      <p:ext uri="{BB962C8B-B14F-4D97-AF65-F5344CB8AC3E}">
        <p14:creationId xmlns:p14="http://schemas.microsoft.com/office/powerpoint/2010/main" val="2021002040"/>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272296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64386797"/>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188</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85361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189</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5144085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to appear in Briefings in Bioinformatics, 2018.</a:t>
            </a:r>
          </a:p>
        </p:txBody>
      </p:sp>
    </p:spTree>
    <p:extLst>
      <p:ext uri="{BB962C8B-B14F-4D97-AF65-F5344CB8AC3E}">
        <p14:creationId xmlns:p14="http://schemas.microsoft.com/office/powerpoint/2010/main" val="121862462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190</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688332413"/>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191</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17452"/>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192</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193</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308458902"/>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194</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243242056"/>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195</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196</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1507854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197</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198</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102460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199</a:t>
            </a:fld>
            <a:endParaRPr lang="en-US" dirty="0"/>
          </a:p>
        </p:txBody>
      </p:sp>
    </p:spTree>
    <p:extLst>
      <p:ext uri="{BB962C8B-B14F-4D97-AF65-F5344CB8AC3E}">
        <p14:creationId xmlns:p14="http://schemas.microsoft.com/office/powerpoint/2010/main" val="52924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bioinformatics,</a:t>
            </a:r>
            <a:r>
              <a:rPr lang="en-US" sz="2400" b="1" i="1" dirty="0">
                <a:solidFill>
                  <a:srgbClr val="000000"/>
                </a:solidFill>
                <a:latin typeface="Arial Narrow" charset="0"/>
                <a:ea typeface="ＭＳ Ｐゴシック" charset="0"/>
                <a:cs typeface="Arial" charset="0"/>
              </a:rPr>
              <a:t> security</a:t>
            </a:r>
            <a:endPar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Hardware security, energy efficiency, fault tolerance,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Current Research Focus Areas</a:t>
            </a:r>
          </a:p>
        </p:txBody>
      </p:sp>
      <p:sp>
        <p:nvSpPr>
          <p:cNvPr id="23" name="Rectangle 22">
            <a:extLst>
              <a:ext uri="{FF2B5EF4-FFF2-40B4-BE49-F238E27FC236}">
                <a16:creationId xmlns:a16="http://schemas.microsoft.com/office/drawing/2014/main" id="{0F54DCD8-4CF3-1345-A6B8-D3F95408A4A3}"/>
              </a:ext>
            </a:extLst>
          </p:cNvPr>
          <p:cNvSpPr/>
          <p:nvPr/>
        </p:nvSpPr>
        <p:spPr>
          <a:xfrm>
            <a:off x="179512" y="1281089"/>
            <a:ext cx="55446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A34789E2-CA72-8549-8648-8CBC7F81FA73}"/>
              </a:ext>
            </a:extLst>
          </p:cNvPr>
          <p:cNvSpPr/>
          <p:nvPr/>
        </p:nvSpPr>
        <p:spPr>
          <a:xfrm>
            <a:off x="179512" y="1988101"/>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65A38495-FAE2-DB49-BDEB-5ABD036AF701}"/>
              </a:ext>
            </a:extLst>
          </p:cNvPr>
          <p:cNvSpPr/>
          <p:nvPr/>
        </p:nvSpPr>
        <p:spPr>
          <a:xfrm>
            <a:off x="179512" y="2350984"/>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DC0B4D58-5030-DB49-AE7F-5581D71B7D2F}"/>
              </a:ext>
            </a:extLst>
          </p:cNvPr>
          <p:cNvSpPr/>
          <p:nvPr/>
        </p:nvSpPr>
        <p:spPr>
          <a:xfrm>
            <a:off x="179512" y="2708920"/>
            <a:ext cx="8354888" cy="36004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189420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E408-C764-D045-BD7E-9E9080A7EAEA}"/>
              </a:ext>
            </a:extLst>
          </p:cNvPr>
          <p:cNvSpPr>
            <a:spLocks noGrp="1"/>
          </p:cNvSpPr>
          <p:nvPr>
            <p:ph type="title"/>
          </p:nvPr>
        </p:nvSpPr>
        <p:spPr/>
        <p:txBody>
          <a:bodyPr/>
          <a:lstStyle/>
          <a:p>
            <a:r>
              <a:rPr lang="en-US" dirty="0"/>
              <a:t>More on Genome Analysis: Another Talk</a:t>
            </a:r>
          </a:p>
        </p:txBody>
      </p:sp>
      <p:sp>
        <p:nvSpPr>
          <p:cNvPr id="4" name="Slide Number Placeholder 3">
            <a:extLst>
              <a:ext uri="{FF2B5EF4-FFF2-40B4-BE49-F238E27FC236}">
                <a16:creationId xmlns:a16="http://schemas.microsoft.com/office/drawing/2014/main" id="{819C577A-9665-DA47-916C-F8E9CED1AF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EFB584AB-3B41-F64D-BEF2-930B63D95465}"/>
              </a:ext>
            </a:extLst>
          </p:cNvPr>
          <p:cNvPicPr>
            <a:picLocks noChangeAspect="1"/>
          </p:cNvPicPr>
          <p:nvPr/>
        </p:nvPicPr>
        <p:blipFill>
          <a:blip r:embed="rId2"/>
          <a:stretch>
            <a:fillRect/>
          </a:stretch>
        </p:blipFill>
        <p:spPr>
          <a:xfrm>
            <a:off x="1043608" y="1052736"/>
            <a:ext cx="6782594" cy="5040560"/>
          </a:xfrm>
          <a:prstGeom prst="rect">
            <a:avLst/>
          </a:prstGeom>
        </p:spPr>
      </p:pic>
    </p:spTree>
    <p:extLst>
      <p:ext uri="{BB962C8B-B14F-4D97-AF65-F5344CB8AC3E}">
        <p14:creationId xmlns:p14="http://schemas.microsoft.com/office/powerpoint/2010/main" val="167450542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200</a:t>
            </a:fld>
            <a:endParaRPr lang="en-US"/>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
        <p:nvSpPr>
          <p:cNvPr id="15" name="TextBox 14"/>
          <p:cNvSpPr txBox="1"/>
          <p:nvPr/>
        </p:nvSpPr>
        <p:spPr>
          <a:xfrm>
            <a:off x="323528" y="2780928"/>
            <a:ext cx="2579552" cy="2031325"/>
          </a:xfrm>
          <a:prstGeom prst="rect">
            <a:avLst/>
          </a:prstGeom>
          <a:noFill/>
        </p:spPr>
        <p:txBody>
          <a:bodyPr wrap="none" rtlCol="0">
            <a:spAutoFit/>
          </a:bodyPr>
          <a:lstStyle/>
          <a:p>
            <a:r>
              <a:rPr lang="en-US" dirty="0"/>
              <a:t>Can enable:</a:t>
            </a:r>
          </a:p>
          <a:p>
            <a:endParaRPr lang="en-US" dirty="0"/>
          </a:p>
          <a:p>
            <a:r>
              <a:rPr lang="en-US" dirty="0"/>
              <a:t>- Orders of magnitude </a:t>
            </a:r>
          </a:p>
          <a:p>
            <a:r>
              <a:rPr lang="en-US" dirty="0"/>
              <a:t>improvements</a:t>
            </a:r>
          </a:p>
          <a:p>
            <a:endParaRPr lang="en-US" dirty="0"/>
          </a:p>
          <a:p>
            <a:r>
              <a:rPr lang="en-US" dirty="0"/>
              <a:t>- New applications and </a:t>
            </a:r>
          </a:p>
          <a:p>
            <a:r>
              <a:rPr lang="en-US" dirty="0"/>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r>
              <a:rPr lang="en-US" dirty="0"/>
              <a:t>Yet, we have to</a:t>
            </a:r>
          </a:p>
          <a:p>
            <a:endParaRPr lang="en-US" dirty="0"/>
          </a:p>
          <a:p>
            <a:r>
              <a:rPr lang="en-US" dirty="0"/>
              <a:t>- Think across the stack</a:t>
            </a:r>
          </a:p>
          <a:p>
            <a:endParaRPr lang="en-US" dirty="0"/>
          </a:p>
          <a:p>
            <a:r>
              <a:rPr lang="en-US" dirty="0"/>
              <a:t>- Design enabling systems</a:t>
            </a:r>
          </a:p>
          <a:p>
            <a:endParaRPr lang="en-US" dirty="0"/>
          </a:p>
        </p:txBody>
      </p:sp>
    </p:spTree>
    <p:extLst>
      <p:ext uri="{BB962C8B-B14F-4D97-AF65-F5344CB8AC3E}">
        <p14:creationId xmlns:p14="http://schemas.microsoft.com/office/powerpoint/2010/main" val="11218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201</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70518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13 June 2018</a:t>
            </a:r>
          </a:p>
          <a:p>
            <a:r>
              <a:rPr lang="en-US" sz="2200" dirty="0"/>
              <a:t>MECO 2018 Keynote Talk</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294317048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01062886"/>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NSF</a:t>
            </a:r>
          </a:p>
          <a:p>
            <a:r>
              <a:rPr lang="en-US" dirty="0"/>
              <a:t>GSRC</a:t>
            </a:r>
          </a:p>
          <a:p>
            <a:r>
              <a:rPr lang="en-US" dirty="0"/>
              <a:t>SRC</a:t>
            </a:r>
          </a:p>
          <a:p>
            <a:r>
              <a:rPr lang="en-US" dirty="0" err="1"/>
              <a:t>CyLab</a:t>
            </a:r>
            <a:endParaRPr lang="en-US" dirty="0"/>
          </a:p>
          <a:p>
            <a:r>
              <a:rPr lang="en-US" dirty="0"/>
              <a:t>Alibaba, AMD, Google, Facebook, HP Labs, Huawei, IBM, Intel, Microsoft, Nvidia, Oracle, Qualcomm, Rambus, Samsung, Seagate, VMware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0385625"/>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a:t>
            </a:r>
          </a:p>
          <a:p>
            <a:pPr lvl="1"/>
            <a:r>
              <a:rPr lang="en-US" dirty="0">
                <a:hlinkClick r:id="rId4"/>
              </a:rPr>
              <a:t>https://github.com/CMU-SAFARI/memsim</a:t>
            </a:r>
            <a:r>
              <a:rPr lang="en-US" dirty="0"/>
              <a:t> </a:t>
            </a:r>
          </a:p>
          <a:p>
            <a:r>
              <a:rPr lang="en-US" dirty="0" err="1">
                <a:solidFill>
                  <a:srgbClr val="0000FF"/>
                </a:solidFill>
              </a:rPr>
              <a:t>NOCulator</a:t>
            </a:r>
            <a:endParaRPr lang="en-US" dirty="0">
              <a:solidFill>
                <a:srgbClr val="0000FF"/>
              </a:solidFill>
            </a:endParaRPr>
          </a:p>
          <a:p>
            <a:pPr lvl="1"/>
            <a:r>
              <a:rPr lang="en-US" dirty="0">
                <a:hlinkClick r:id="rId5"/>
              </a:rPr>
              <a:t>https://github.com/CMU-SAFARI/NOCulator</a:t>
            </a:r>
            <a:r>
              <a:rPr lang="en-US" dirty="0"/>
              <a:t> </a:t>
            </a:r>
          </a:p>
          <a:p>
            <a:r>
              <a:rPr lang="en-US" dirty="0">
                <a:solidFill>
                  <a:srgbClr val="0000FF"/>
                </a:solidFill>
              </a:rPr>
              <a:t>DRAM Error Model</a:t>
            </a:r>
          </a:p>
          <a:p>
            <a:pPr lvl="1"/>
            <a:r>
              <a:rPr lang="en-US" dirty="0">
                <a:hlinkClick r:id="rId6"/>
              </a:rPr>
              <a:t>http://www.ece.cmu.edu/~safari/tools/memerr/index.html</a:t>
            </a:r>
            <a:r>
              <a:rPr lang="en-US" dirty="0"/>
              <a:t> </a:t>
            </a:r>
          </a:p>
          <a:p>
            <a:pPr lvl="1"/>
            <a:endParaRPr lang="en-US" sz="1200" dirty="0"/>
          </a:p>
          <a:p>
            <a:r>
              <a:rPr lang="en-US" dirty="0">
                <a:solidFill>
                  <a:srgbClr val="FF0000"/>
                </a:solidFill>
              </a:rPr>
              <a:t>Other open-source software from my group</a:t>
            </a:r>
          </a:p>
          <a:p>
            <a:pPr lvl="1"/>
            <a:r>
              <a:rPr lang="en-US" dirty="0">
                <a:hlinkClick r:id="rId7"/>
              </a:rPr>
              <a:t>https://github.com/CMU-SAFARI/</a:t>
            </a:r>
            <a:r>
              <a:rPr lang="en-US" dirty="0"/>
              <a:t> </a:t>
            </a:r>
          </a:p>
          <a:p>
            <a:pPr lvl="1"/>
            <a:r>
              <a:rPr lang="en-US" dirty="0">
                <a:hlinkClick r:id="rId8"/>
              </a:rPr>
              <a:t>http://www.ece.cmu.edu/~safari/tools.html</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09142418"/>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Tesseract: Extra Slides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136752320"/>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2301551742"/>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2193900795"/>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401961936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2564904"/>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516D0B9A-DACF-734A-B009-4F71A047BF5D}"/>
              </a:ext>
            </a:extLst>
          </p:cNvPr>
          <p:cNvSpPr/>
          <p:nvPr/>
        </p:nvSpPr>
        <p:spPr>
          <a:xfrm>
            <a:off x="539552" y="4149080"/>
            <a:ext cx="5904656"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031697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1044343499"/>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3776141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Reducing Memory Latency</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E342A0-F66A-8349-9DE5-CDF9A06A5894}" type="slidenum">
              <a:rPr lang="en-US" sz="1200">
                <a:solidFill>
                  <a:srgbClr val="000000"/>
                </a:solidFill>
                <a:latin typeface="Garamond" charset="0"/>
                <a:cs typeface="Arial" charset="0"/>
              </a:rPr>
              <a:pPr eaLnBrk="1" hangingPunct="1"/>
              <a:t>212</a:t>
            </a:fld>
            <a:endParaRPr lang="en-US" sz="1200">
              <a:solidFill>
                <a:srgbClr val="000000"/>
              </a:solidFill>
              <a:latin typeface="Garamond" charset="0"/>
              <a:cs typeface="Arial" charset="0"/>
            </a:endParaRPr>
          </a:p>
        </p:txBody>
      </p:sp>
    </p:spTree>
    <p:extLst>
      <p:ext uri="{BB962C8B-B14F-4D97-AF65-F5344CB8AC3E}">
        <p14:creationId xmlns:p14="http://schemas.microsoft.com/office/powerpoint/2010/main" val="631769826"/>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r>
              <a:rPr lang="en-US" sz="3200" dirty="0">
                <a:solidFill>
                  <a:srgbClr val="4D3B62"/>
                </a:solidFill>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r>
              <a:rPr lang="en-US" sz="3200" dirty="0">
                <a:solidFill>
                  <a:srgbClr val="35742A"/>
                </a:solidFill>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r>
              <a:rPr lang="en-US" sz="3200">
                <a:solidFill>
                  <a:srgbClr val="FF4136"/>
                </a:solidFill>
              </a:rPr>
              <a:t>1.3x</a:t>
            </a:r>
            <a:endParaRPr lang="en-US" sz="3200" dirty="0">
              <a:solidFill>
                <a:srgbClr val="FF4136"/>
              </a:solidFill>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algn="ctr"/>
            <a:r>
              <a:rPr lang="en-US" sz="3400" dirty="0">
                <a:solidFill>
                  <a:srgbClr val="FFFFFF"/>
                </a:solidFill>
              </a:rPr>
              <a:t>Memory latency remains almost constant</a:t>
            </a:r>
          </a:p>
        </p:txBody>
      </p:sp>
    </p:spTree>
    <p:extLst>
      <p:ext uri="{BB962C8B-B14F-4D97-AF65-F5344CB8AC3E}">
        <p14:creationId xmlns:p14="http://schemas.microsoft.com/office/powerpoint/2010/main" val="530203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214</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r>
              <a:rPr lang="en-US" sz="1700" dirty="0">
                <a:solidFill>
                  <a:srgbClr val="000000"/>
                </a:solidFill>
              </a:rPr>
              <a:t>Chang+, “</a:t>
            </a:r>
            <a:r>
              <a:rPr lang="en-US" sz="1700" b="1" dirty="0">
                <a:solidFill>
                  <a:srgbClr val="000000"/>
                </a:solidFill>
                <a:hlinkClick r:id="rId3"/>
              </a:rPr>
              <a:t>Understanding Latency Variation in Modern DRAM Chips: Experimental </a:t>
            </a:r>
          </a:p>
          <a:p>
            <a:r>
              <a:rPr lang="en-US" sz="1700" b="1" dirty="0">
                <a:solidFill>
                  <a:srgbClr val="000000"/>
                </a:solidFill>
                <a:hlinkClick r:id="rId3"/>
              </a:rPr>
              <a:t>Characterization, Analysis, and Optimization"</a:t>
            </a:r>
            <a:r>
              <a:rPr lang="en-US" sz="1700" dirty="0">
                <a:solidFill>
                  <a:srgbClr val="000000"/>
                </a:solidFill>
              </a:rPr>
              <a:t>,” SIGMETRICS 2016.</a:t>
            </a:r>
          </a:p>
        </p:txBody>
      </p:sp>
    </p:spTree>
    <p:extLst>
      <p:ext uri="{BB962C8B-B14F-4D97-AF65-F5344CB8AC3E}">
        <p14:creationId xmlns:p14="http://schemas.microsoft.com/office/powerpoint/2010/main" val="969048074"/>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275000870"/>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Futura Medium" charset="0"/>
                <a:ea typeface="Futura Medium" charset="0"/>
                <a:cs typeface="Futura Medium" charset="0"/>
              </a:rPr>
              <a:t>Long memory </a:t>
            </a:r>
            <a:r>
              <a:rPr lang="en-US" sz="3200">
                <a:solidFill>
                  <a:prstClr val="white"/>
                </a:solidFill>
                <a:latin typeface="Futura Medium" charset="0"/>
                <a:ea typeface="Futura Medium" charset="0"/>
                <a:cs typeface="Futura Medium" charset="0"/>
              </a:rPr>
              <a:t>latency </a:t>
            </a:r>
            <a:r>
              <a:rPr lang="en-US" sz="3200">
                <a:solidFill>
                  <a:prstClr val="white"/>
                </a:solidFill>
                <a:latin typeface="Cambria Math" panose="02040503050406030204" pitchFamily="18" charset="0"/>
                <a:ea typeface="Cambria Math" panose="02040503050406030204" pitchFamily="18" charset="0"/>
              </a:rPr>
              <a:t>→</a:t>
            </a:r>
            <a:r>
              <a:rPr lang="en-US" sz="3200">
                <a:solidFill>
                  <a:prstClr val="white"/>
                </a:solidFill>
                <a:latin typeface="Gill Sans MT"/>
              </a:rPr>
              <a:t> </a:t>
            </a:r>
            <a:r>
              <a:rPr lang="en-US" sz="3200">
                <a:solidFill>
                  <a:prstClr val="white"/>
                </a:solidFill>
                <a:latin typeface="Futura Medium" charset="0"/>
                <a:ea typeface="Futura Medium" charset="0"/>
                <a:cs typeface="Futura Medium" charset="0"/>
              </a:rPr>
              <a:t>performance </a:t>
            </a:r>
            <a:r>
              <a:rPr lang="en-US" sz="3200" dirty="0">
                <a:solidFill>
                  <a:prstClr val="white"/>
                </a:solidFill>
                <a:latin typeface="Futura Medium" charset="0"/>
                <a:ea typeface="Futura Medium" charset="0"/>
                <a:cs typeface="Futura Medium" charset="0"/>
              </a:rPr>
              <a:t>bottleneck</a:t>
            </a:r>
          </a:p>
        </p:txBody>
      </p:sp>
    </p:spTree>
    <p:extLst>
      <p:ext uri="{BB962C8B-B14F-4D97-AF65-F5344CB8AC3E}">
        <p14:creationId xmlns:p14="http://schemas.microsoft.com/office/powerpoint/2010/main" val="380633748"/>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Latency?</a:t>
            </a:r>
          </a:p>
        </p:txBody>
      </p:sp>
      <p:sp>
        <p:nvSpPr>
          <p:cNvPr id="3" name="Content Placeholder 2"/>
          <p:cNvSpPr>
            <a:spLocks noGrp="1"/>
          </p:cNvSpPr>
          <p:nvPr>
            <p:ph idx="1"/>
          </p:nvPr>
        </p:nvSpPr>
        <p:spPr/>
        <p:txBody>
          <a:bodyPr/>
          <a:lstStyle/>
          <a:p>
            <a:r>
              <a:rPr lang="en-US" dirty="0">
                <a:solidFill>
                  <a:srgbClr val="0000FF"/>
                </a:solidFill>
              </a:rPr>
              <a:t>Design of DRAM </a:t>
            </a:r>
            <a:r>
              <a:rPr lang="en-US" dirty="0" err="1">
                <a:solidFill>
                  <a:srgbClr val="0000FF"/>
                </a:solidFill>
              </a:rPr>
              <a:t>uArchitecture</a:t>
            </a:r>
            <a:endParaRPr lang="en-US" dirty="0">
              <a:solidFill>
                <a:srgbClr val="0000FF"/>
              </a:solidFill>
            </a:endParaRPr>
          </a:p>
          <a:p>
            <a:pPr lvl="1"/>
            <a:r>
              <a:rPr lang="en-US" dirty="0"/>
              <a:t>Goal: Maximize capacity/area, not minimize latency</a:t>
            </a:r>
          </a:p>
          <a:p>
            <a:pPr lvl="1"/>
            <a:endParaRPr lang="en-US" dirty="0"/>
          </a:p>
          <a:p>
            <a:r>
              <a:rPr lang="en-US" dirty="0">
                <a:solidFill>
                  <a:srgbClr val="0000FF"/>
                </a:solidFill>
              </a:rPr>
              <a:t>“One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217</a:t>
            </a:fld>
            <a:endParaRPr lang="en-US" altLang="en-US">
              <a:solidFill>
                <a:srgbClr val="000000"/>
              </a:solidFill>
            </a:endParaRPr>
          </a:p>
        </p:txBody>
      </p:sp>
    </p:spTree>
    <p:extLst>
      <p:ext uri="{BB962C8B-B14F-4D97-AF65-F5344CB8AC3E}">
        <p14:creationId xmlns:p14="http://schemas.microsoft.com/office/powerpoint/2010/main" val="654044765"/>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Latency Variation in Memory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218</a:t>
            </a:fld>
            <a:endParaRPr lang="en-US" altLang="en-US">
              <a:solidFill>
                <a:srgbClr val="000000"/>
              </a:solidFill>
            </a:endParaRPr>
          </a:p>
        </p:txBody>
      </p:sp>
      <p:grpSp>
        <p:nvGrpSpPr>
          <p:cNvPr id="55" name="Group 54"/>
          <p:cNvGrpSpPr/>
          <p:nvPr/>
        </p:nvGrpSpPr>
        <p:grpSpPr>
          <a:xfrm>
            <a:off x="741777" y="4953000"/>
            <a:ext cx="8040641" cy="992612"/>
            <a:chOff x="224591" y="5243899"/>
            <a:chExt cx="8510476" cy="992613"/>
          </a:xfrm>
        </p:grpSpPr>
        <p:grpSp>
          <p:nvGrpSpPr>
            <p:cNvPr id="56" name="Group 55"/>
            <p:cNvGrpSpPr/>
            <p:nvPr/>
          </p:nvGrpSpPr>
          <p:grpSpPr>
            <a:xfrm>
              <a:off x="224591" y="5243899"/>
              <a:ext cx="8510476" cy="523229"/>
              <a:chOff x="352625" y="3223796"/>
              <a:chExt cx="8510476" cy="523229"/>
            </a:xfrm>
          </p:grpSpPr>
          <p:cxnSp>
            <p:nvCxnSpPr>
              <p:cNvPr id="58" name="Straight Arrow Connector 57"/>
              <p:cNvCxnSpPr/>
              <p:nvPr/>
            </p:nvCxnSpPr>
            <p:spPr>
              <a:xfrm>
                <a:off x="1161179" y="3511042"/>
                <a:ext cx="6781800" cy="0"/>
              </a:xfrm>
              <a:prstGeom prst="straightConnector1">
                <a:avLst/>
              </a:prstGeom>
              <a:noFill/>
              <a:ln w="44450" cap="rnd" cmpd="sng" algn="ctr">
                <a:solidFill>
                  <a:sysClr val="windowText" lastClr="000000">
                    <a:lumMod val="65000"/>
                    <a:lumOff val="35000"/>
                  </a:sysClr>
                </a:solidFill>
                <a:prstDash val="solid"/>
                <a:miter lim="800000"/>
                <a:headEnd type="arrow" w="lg" len="lg"/>
                <a:tailEnd type="arrow" w="lg" len="lg"/>
              </a:ln>
              <a:effectLst/>
            </p:spPr>
          </p:cxnSp>
          <p:sp>
            <p:nvSpPr>
              <p:cNvPr id="59" name="TextBox 58"/>
              <p:cNvSpPr txBox="1"/>
              <p:nvPr/>
            </p:nvSpPr>
            <p:spPr>
              <a:xfrm>
                <a:off x="7871906" y="3223804"/>
                <a:ext cx="991195" cy="523221"/>
              </a:xfrm>
              <a:prstGeom prst="rect">
                <a:avLst/>
              </a:prstGeom>
              <a:noFill/>
            </p:spPr>
            <p:txBody>
              <a:bodyPr wrap="none" rtlCol="0">
                <a:spAutoFit/>
              </a:bodyPr>
              <a:lstStyle/>
              <a:p>
                <a:pPr algn="ctr">
                  <a:defRPr/>
                </a:pPr>
                <a:r>
                  <a:rPr lang="en-US" sz="2800" b="1" i="1" kern="0" dirty="0">
                    <a:solidFill>
                      <a:prstClr val="black">
                        <a:lumMod val="65000"/>
                        <a:lumOff val="35000"/>
                      </a:prstClr>
                    </a:solidFill>
                    <a:latin typeface="Gill Sans MT"/>
                  </a:rPr>
                  <a:t>High</a:t>
                </a:r>
              </a:p>
            </p:txBody>
          </p:sp>
          <p:sp>
            <p:nvSpPr>
              <p:cNvPr id="60" name="TextBox 59"/>
              <p:cNvSpPr txBox="1"/>
              <p:nvPr/>
            </p:nvSpPr>
            <p:spPr>
              <a:xfrm>
                <a:off x="352625" y="3223796"/>
                <a:ext cx="876704" cy="523221"/>
              </a:xfrm>
              <a:prstGeom prst="rect">
                <a:avLst/>
              </a:prstGeom>
              <a:noFill/>
            </p:spPr>
            <p:txBody>
              <a:bodyPr wrap="none" rtlCol="0">
                <a:spAutoFit/>
              </a:bodyPr>
              <a:lstStyle/>
              <a:p>
                <a:pPr algn="ctr">
                  <a:defRPr/>
                </a:pPr>
                <a:r>
                  <a:rPr lang="en-US" sz="2800" b="1" i="1" kern="0" dirty="0">
                    <a:solidFill>
                      <a:prstClr val="black">
                        <a:lumMod val="65000"/>
                        <a:lumOff val="35000"/>
                      </a:prstClr>
                    </a:solidFill>
                    <a:latin typeface="Gill Sans MT"/>
                  </a:rPr>
                  <a:t>Low</a:t>
                </a:r>
              </a:p>
            </p:txBody>
          </p:sp>
        </p:grpSp>
        <p:sp>
          <p:nvSpPr>
            <p:cNvPr id="57" name="TextBox 56"/>
            <p:cNvSpPr txBox="1"/>
            <p:nvPr/>
          </p:nvSpPr>
          <p:spPr>
            <a:xfrm>
              <a:off x="2964359" y="5713292"/>
              <a:ext cx="2927841" cy="523220"/>
            </a:xfrm>
            <a:prstGeom prst="rect">
              <a:avLst/>
            </a:prstGeom>
            <a:noFill/>
          </p:spPr>
          <p:txBody>
            <a:bodyPr wrap="square" rtlCol="0">
              <a:spAutoFit/>
            </a:bodyPr>
            <a:lstStyle/>
            <a:p>
              <a:pPr algn="ctr">
                <a:defRPr/>
              </a:pPr>
              <a:r>
                <a:rPr lang="en-US" sz="2800" b="1" i="1" kern="0" dirty="0">
                  <a:solidFill>
                    <a:prstClr val="black">
                      <a:lumMod val="65000"/>
                      <a:lumOff val="35000"/>
                    </a:prstClr>
                  </a:solidFill>
                  <a:latin typeface="Gill Sans MT"/>
                </a:rPr>
                <a:t>DRAM Latency</a:t>
              </a:r>
            </a:p>
          </p:txBody>
        </p:sp>
      </p:grpSp>
      <p:grpSp>
        <p:nvGrpSpPr>
          <p:cNvPr id="61" name="Group 60"/>
          <p:cNvGrpSpPr/>
          <p:nvPr/>
        </p:nvGrpSpPr>
        <p:grpSpPr>
          <a:xfrm>
            <a:off x="4138538" y="2878490"/>
            <a:ext cx="1202573" cy="1358640"/>
            <a:chOff x="2373000" y="3289560"/>
            <a:chExt cx="1202573" cy="1358640"/>
          </a:xfrm>
        </p:grpSpPr>
        <p:pic>
          <p:nvPicPr>
            <p:cNvPr id="6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63" name="TextBox 62"/>
            <p:cNvSpPr txBox="1"/>
            <p:nvPr/>
          </p:nvSpPr>
          <p:spPr>
            <a:xfrm>
              <a:off x="2373000" y="3289560"/>
              <a:ext cx="1202573" cy="461665"/>
            </a:xfrm>
            <a:prstGeom prst="rect">
              <a:avLst/>
            </a:prstGeom>
            <a:noFill/>
          </p:spPr>
          <p:txBody>
            <a:bodyPr wrap="none" rtlCol="0">
              <a:spAutoFit/>
            </a:bodyPr>
            <a:lstStyle/>
            <a:p>
              <a:r>
                <a:rPr lang="en-US" sz="2400" i="1" dirty="0">
                  <a:solidFill>
                    <a:prstClr val="black">
                      <a:lumMod val="65000"/>
                      <a:lumOff val="35000"/>
                    </a:prstClr>
                  </a:solidFill>
                  <a:latin typeface="Gill Sans MT"/>
                </a:rPr>
                <a:t>DRAM B</a:t>
              </a:r>
            </a:p>
          </p:txBody>
        </p:sp>
      </p:grpSp>
      <p:grpSp>
        <p:nvGrpSpPr>
          <p:cNvPr id="64" name="Group 63"/>
          <p:cNvGrpSpPr/>
          <p:nvPr/>
        </p:nvGrpSpPr>
        <p:grpSpPr>
          <a:xfrm>
            <a:off x="2019300" y="2878490"/>
            <a:ext cx="4856042" cy="2578172"/>
            <a:chOff x="2019300" y="2878490"/>
            <a:chExt cx="4856042" cy="2578172"/>
          </a:xfrm>
        </p:grpSpPr>
        <p:grpSp>
          <p:nvGrpSpPr>
            <p:cNvPr id="65" name="dram a"/>
            <p:cNvGrpSpPr/>
            <p:nvPr/>
          </p:nvGrpSpPr>
          <p:grpSpPr>
            <a:xfrm>
              <a:off x="2286832" y="2878490"/>
              <a:ext cx="1181157" cy="2578172"/>
              <a:chOff x="2445298" y="3289228"/>
              <a:chExt cx="1181157" cy="2578172"/>
            </a:xfrm>
          </p:grpSpPr>
          <p:cxnSp>
            <p:nvCxnSpPr>
              <p:cNvPr id="84" name="Straight Connector 83"/>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5" name="Oval 84"/>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grpSp>
            <p:nvGrpSpPr>
              <p:cNvPr id="86" name="Group 85"/>
              <p:cNvGrpSpPr/>
              <p:nvPr/>
            </p:nvGrpSpPr>
            <p:grpSpPr>
              <a:xfrm>
                <a:off x="2445298" y="3289228"/>
                <a:ext cx="1181157" cy="1358640"/>
                <a:chOff x="2373000" y="3289560"/>
                <a:chExt cx="1181157" cy="1358640"/>
              </a:xfrm>
            </p:grpSpPr>
            <p:pic>
              <p:nvPicPr>
                <p:cNvPr id="8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8" name="TextBox 87"/>
                <p:cNvSpPr txBox="1"/>
                <p:nvPr/>
              </p:nvSpPr>
              <p:spPr>
                <a:xfrm>
                  <a:off x="2373000" y="3289560"/>
                  <a:ext cx="1181157" cy="461665"/>
                </a:xfrm>
                <a:prstGeom prst="rect">
                  <a:avLst/>
                </a:prstGeom>
                <a:noFill/>
              </p:spPr>
              <p:txBody>
                <a:bodyPr wrap="none" rtlCol="0">
                  <a:spAutoFit/>
                </a:bodyPr>
                <a:lstStyle/>
                <a:p>
                  <a:pPr>
                    <a:defRPr/>
                  </a:pPr>
                  <a:r>
                    <a:rPr lang="en-US" sz="2400" i="1" kern="0" dirty="0">
                      <a:solidFill>
                        <a:prstClr val="black">
                          <a:lumMod val="65000"/>
                          <a:lumOff val="35000"/>
                        </a:prstClr>
                      </a:solidFill>
                      <a:latin typeface="Gill Sans MT"/>
                    </a:rPr>
                    <a:t>DRAM A</a:t>
                  </a:r>
                </a:p>
              </p:txBody>
            </p:sp>
          </p:grpSp>
        </p:grpSp>
        <p:cxnSp>
          <p:nvCxnSpPr>
            <p:cNvPr id="66" name="Straight Connector 65"/>
            <p:cNvCxnSpPr/>
            <p:nvPr/>
          </p:nvCxnSpPr>
          <p:spPr>
            <a:xfrm flipH="1" flipV="1">
              <a:off x="4729117" y="4237130"/>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67" name="Oval 66"/>
            <p:cNvSpPr>
              <a:spLocks noChangeAspect="1"/>
            </p:cNvSpPr>
            <p:nvPr/>
          </p:nvSpPr>
          <p:spPr>
            <a:xfrm>
              <a:off x="45144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grpSp>
          <p:nvGrpSpPr>
            <p:cNvPr id="68" name="dram c"/>
            <p:cNvGrpSpPr/>
            <p:nvPr/>
          </p:nvGrpSpPr>
          <p:grpSpPr>
            <a:xfrm>
              <a:off x="5372100" y="2878490"/>
              <a:ext cx="1215397" cy="2578172"/>
              <a:chOff x="2445298" y="3289228"/>
              <a:chExt cx="1215397" cy="2578172"/>
            </a:xfrm>
          </p:grpSpPr>
          <p:cxnSp>
            <p:nvCxnSpPr>
              <p:cNvPr id="79" name="Straight Connector 78"/>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0" name="Oval 79"/>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grpSp>
            <p:nvGrpSpPr>
              <p:cNvPr id="81" name="Group 80"/>
              <p:cNvGrpSpPr/>
              <p:nvPr/>
            </p:nvGrpSpPr>
            <p:grpSpPr>
              <a:xfrm>
                <a:off x="2445298" y="3289228"/>
                <a:ext cx="1215397" cy="1358640"/>
                <a:chOff x="2373000" y="3289560"/>
                <a:chExt cx="1215397" cy="1358640"/>
              </a:xfrm>
            </p:grpSpPr>
            <p:pic>
              <p:nvPicPr>
                <p:cNvPr id="8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3" name="TextBox 82"/>
                <p:cNvSpPr txBox="1"/>
                <p:nvPr/>
              </p:nvSpPr>
              <p:spPr>
                <a:xfrm>
                  <a:off x="2373000" y="3289560"/>
                  <a:ext cx="1215397" cy="461665"/>
                </a:xfrm>
                <a:prstGeom prst="rect">
                  <a:avLst/>
                </a:prstGeom>
                <a:noFill/>
              </p:spPr>
              <p:txBody>
                <a:bodyPr wrap="none" rtlCol="0">
                  <a:spAutoFit/>
                </a:bodyPr>
                <a:lstStyle/>
                <a:p>
                  <a:pPr>
                    <a:defRPr/>
                  </a:pPr>
                  <a:r>
                    <a:rPr lang="en-US" sz="2400" i="1" kern="0" dirty="0">
                      <a:solidFill>
                        <a:prstClr val="black">
                          <a:lumMod val="65000"/>
                          <a:lumOff val="35000"/>
                        </a:prstClr>
                      </a:solidFill>
                      <a:latin typeface="Gill Sans MT"/>
                    </a:rPr>
                    <a:t>DRAM C</a:t>
                  </a:r>
                </a:p>
              </p:txBody>
            </p:sp>
          </p:grpSp>
        </p:grpSp>
        <p:grpSp>
          <p:nvGrpSpPr>
            <p:cNvPr id="69" name="fab var"/>
            <p:cNvGrpSpPr/>
            <p:nvPr/>
          </p:nvGrpSpPr>
          <p:grpSpPr>
            <a:xfrm>
              <a:off x="2019300" y="4338029"/>
              <a:ext cx="4856042" cy="857215"/>
              <a:chOff x="2057400" y="4748767"/>
              <a:chExt cx="4856042" cy="857215"/>
            </a:xfrm>
          </p:grpSpPr>
          <p:grpSp>
            <p:nvGrpSpPr>
              <p:cNvPr id="70" name="Group 69"/>
              <p:cNvGrpSpPr>
                <a:grpSpLocks noChangeAspect="1"/>
              </p:cNvGrpSpPr>
              <p:nvPr/>
            </p:nvGrpSpPr>
            <p:grpSpPr>
              <a:xfrm>
                <a:off x="2057400" y="4748767"/>
                <a:ext cx="1735529" cy="857215"/>
                <a:chOff x="1905000" y="3429000"/>
                <a:chExt cx="4800600" cy="1905000"/>
              </a:xfrm>
            </p:grpSpPr>
            <p:sp>
              <p:nvSpPr>
                <p:cNvPr id="7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sp>
              <p:nvSpPr>
                <p:cNvPr id="7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grpSp>
          <p:grpSp>
            <p:nvGrpSpPr>
              <p:cNvPr id="71" name="Group 70"/>
              <p:cNvGrpSpPr>
                <a:grpSpLocks noChangeAspect="1"/>
              </p:cNvGrpSpPr>
              <p:nvPr/>
            </p:nvGrpSpPr>
            <p:grpSpPr>
              <a:xfrm>
                <a:off x="3919607" y="4748767"/>
                <a:ext cx="1735529" cy="857215"/>
                <a:chOff x="1905000" y="3429000"/>
                <a:chExt cx="4800600" cy="1905000"/>
              </a:xfrm>
            </p:grpSpPr>
            <p:sp>
              <p:nvSpPr>
                <p:cNvPr id="75"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sp>
              <p:nvSpPr>
                <p:cNvPr id="76"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grpSp>
          <p:grpSp>
            <p:nvGrpSpPr>
              <p:cNvPr id="72" name="Group 71"/>
              <p:cNvGrpSpPr>
                <a:grpSpLocks noChangeAspect="1"/>
              </p:cNvGrpSpPr>
              <p:nvPr/>
            </p:nvGrpSpPr>
            <p:grpSpPr>
              <a:xfrm>
                <a:off x="5177913" y="4748767"/>
                <a:ext cx="1735529" cy="857215"/>
                <a:chOff x="1905000" y="3429000"/>
                <a:chExt cx="4800600" cy="1905000"/>
              </a:xfrm>
            </p:grpSpPr>
            <p:sp>
              <p:nvSpPr>
                <p:cNvPr id="73"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sp>
              <p:nvSpPr>
                <p:cNvPr id="74"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kern="0">
                    <a:solidFill>
                      <a:prstClr val="black"/>
                    </a:solidFill>
                    <a:latin typeface="Gill Sans MT"/>
                  </a:endParaRPr>
                </a:p>
              </p:txBody>
            </p:sp>
          </p:grpSp>
        </p:grpSp>
      </p:grpSp>
      <p:grpSp>
        <p:nvGrpSpPr>
          <p:cNvPr id="89" name="Group 88"/>
          <p:cNvGrpSpPr/>
          <p:nvPr/>
        </p:nvGrpSpPr>
        <p:grpSpPr>
          <a:xfrm>
            <a:off x="3647581" y="4237130"/>
            <a:ext cx="2030017" cy="1219532"/>
            <a:chOff x="3647581" y="4237130"/>
            <a:chExt cx="2030017" cy="1219532"/>
          </a:xfrm>
        </p:grpSpPr>
        <p:sp>
          <p:nvSpPr>
            <p:cNvPr id="90" name="Oval 89"/>
            <p:cNvSpPr>
              <a:spLocks noChangeAspect="1"/>
            </p:cNvSpPr>
            <p:nvPr/>
          </p:nvSpPr>
          <p:spPr>
            <a:xfrm>
              <a:off x="5248213" y="5031571"/>
              <a:ext cx="429385" cy="425091"/>
            </a:xfrm>
            <a:prstGeom prst="ellipse">
              <a:avLst/>
            </a:prstGeom>
            <a:solidFill>
              <a:srgbClr val="C0504D">
                <a:lumMod val="5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sp>
          <p:nvSpPr>
            <p:cNvPr id="91" name="Oval 90"/>
            <p:cNvSpPr>
              <a:spLocks noChangeAspect="1"/>
            </p:cNvSpPr>
            <p:nvPr/>
          </p:nvSpPr>
          <p:spPr>
            <a:xfrm>
              <a:off x="41811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sp>
          <p:nvSpPr>
            <p:cNvPr id="92" name="Oval 91"/>
            <p:cNvSpPr>
              <a:spLocks noChangeAspect="1"/>
            </p:cNvSpPr>
            <p:nvPr/>
          </p:nvSpPr>
          <p:spPr>
            <a:xfrm>
              <a:off x="3647581" y="5031571"/>
              <a:ext cx="429385" cy="425091"/>
            </a:xfrm>
            <a:prstGeom prst="ellipse">
              <a:avLst/>
            </a:prstGeom>
            <a:solidFill>
              <a:srgbClr val="C0504D">
                <a:lumMod val="20000"/>
                <a:lumOff val="8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sp>
          <p:nvSpPr>
            <p:cNvPr id="93" name="Oval 92"/>
            <p:cNvSpPr>
              <a:spLocks noChangeAspect="1"/>
            </p:cNvSpPr>
            <p:nvPr/>
          </p:nvSpPr>
          <p:spPr>
            <a:xfrm>
              <a:off x="4451347" y="5031571"/>
              <a:ext cx="429385" cy="425091"/>
            </a:xfrm>
            <a:prstGeom prst="ellipse">
              <a:avLst/>
            </a:prstGeom>
            <a:solidFill>
              <a:srgbClr val="C0504D">
                <a:lumMod val="60000"/>
                <a:lumOff val="40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sp>
          <p:nvSpPr>
            <p:cNvPr id="94" name="Oval 93"/>
            <p:cNvSpPr>
              <a:spLocks noChangeAspect="1"/>
            </p:cNvSpPr>
            <p:nvPr/>
          </p:nvSpPr>
          <p:spPr>
            <a:xfrm>
              <a:off x="4714669" y="5031571"/>
              <a:ext cx="429385" cy="425091"/>
            </a:xfrm>
            <a:prstGeom prst="ellipse">
              <a:avLst/>
            </a:prstGeom>
            <a:solidFill>
              <a:srgbClr val="C0504D">
                <a:lumMod val="75000"/>
              </a:srgbClr>
            </a:solidFill>
            <a:ln w="19050" cap="flat" cmpd="sng" algn="ctr">
              <a:solidFill>
                <a:sysClr val="windowText" lastClr="000000">
                  <a:lumMod val="65000"/>
                  <a:lumOff val="35000"/>
                </a:sysClr>
              </a:solidFill>
              <a:prstDash val="solid"/>
              <a:miter lim="800000"/>
            </a:ln>
            <a:effectLst/>
          </p:spPr>
          <p:txBody>
            <a:bodyPr rtlCol="0" anchor="ctr"/>
            <a:lstStyle/>
            <a:p>
              <a:pPr algn="ctr">
                <a:defRPr/>
              </a:pPr>
              <a:endParaRPr lang="en-US" kern="0">
                <a:solidFill>
                  <a:srgbClr val="4F81BD"/>
                </a:solidFill>
                <a:latin typeface="Gill Sans MT"/>
              </a:endParaRPr>
            </a:p>
          </p:txBody>
        </p:sp>
        <p:cxnSp>
          <p:nvCxnSpPr>
            <p:cNvPr id="95" name="Straight Connector 94"/>
            <p:cNvCxnSpPr>
              <a:stCxn id="90" idx="0"/>
            </p:cNvCxnSpPr>
            <p:nvPr/>
          </p:nvCxnSpPr>
          <p:spPr>
            <a:xfrm flipH="1" flipV="1">
              <a:off x="4943811" y="4237131"/>
              <a:ext cx="519095" cy="794440"/>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6" name="Straight Connector 95"/>
            <p:cNvCxnSpPr>
              <a:stCxn id="92" idx="0"/>
            </p:cNvCxnSpPr>
            <p:nvPr/>
          </p:nvCxnSpPr>
          <p:spPr>
            <a:xfrm flipV="1">
              <a:off x="3862274" y="4249027"/>
              <a:ext cx="650052" cy="782544"/>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7" name="Straight Connector 96"/>
            <p:cNvCxnSpPr>
              <a:stCxn id="94" idx="0"/>
            </p:cNvCxnSpPr>
            <p:nvPr/>
          </p:nvCxnSpPr>
          <p:spPr>
            <a:xfrm flipH="1" flipV="1">
              <a:off x="4845377" y="4242062"/>
              <a:ext cx="83985" cy="789509"/>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8" name="Straight Connector 97"/>
            <p:cNvCxnSpPr>
              <a:stCxn id="93" idx="0"/>
              <a:endCxn id="62" idx="2"/>
            </p:cNvCxnSpPr>
            <p:nvPr/>
          </p:nvCxnSpPr>
          <p:spPr>
            <a:xfrm flipV="1">
              <a:off x="4666040" y="4237130"/>
              <a:ext cx="63077"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9" name="Straight Connector 98"/>
            <p:cNvCxnSpPr>
              <a:stCxn id="91" idx="0"/>
            </p:cNvCxnSpPr>
            <p:nvPr/>
          </p:nvCxnSpPr>
          <p:spPr>
            <a:xfrm flipV="1">
              <a:off x="4395818" y="4237130"/>
              <a:ext cx="207144"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grpSp>
      <p:grpSp>
        <p:nvGrpSpPr>
          <p:cNvPr id="100" name="Group 99"/>
          <p:cNvGrpSpPr/>
          <p:nvPr/>
        </p:nvGrpSpPr>
        <p:grpSpPr>
          <a:xfrm>
            <a:off x="5245076" y="4042855"/>
            <a:ext cx="3281668" cy="1133852"/>
            <a:chOff x="5245076" y="4042855"/>
            <a:chExt cx="3281668" cy="1133852"/>
          </a:xfrm>
        </p:grpSpPr>
        <p:cxnSp>
          <p:nvCxnSpPr>
            <p:cNvPr id="101" name="Straight Arrow Connector 100"/>
            <p:cNvCxnSpPr/>
            <p:nvPr/>
          </p:nvCxnSpPr>
          <p:spPr>
            <a:xfrm flipH="1">
              <a:off x="5529975" y="4445804"/>
              <a:ext cx="707587" cy="730903"/>
            </a:xfrm>
            <a:prstGeom prst="straightConnector1">
              <a:avLst/>
            </a:prstGeom>
            <a:noFill/>
            <a:ln w="31750" cap="rnd" cmpd="sng" algn="ctr">
              <a:solidFill>
                <a:sysClr val="windowText" lastClr="000000">
                  <a:lumMod val="50000"/>
                  <a:lumOff val="50000"/>
                </a:sysClr>
              </a:solidFill>
              <a:prstDash val="sysDash"/>
              <a:miter lim="800000"/>
              <a:tailEnd type="arrow" w="lg" len="lg"/>
            </a:ln>
            <a:effectLst/>
          </p:spPr>
        </p:cxnSp>
        <p:sp>
          <p:nvSpPr>
            <p:cNvPr id="102" name="label: dram cell"/>
            <p:cNvSpPr txBox="1"/>
            <p:nvPr/>
          </p:nvSpPr>
          <p:spPr>
            <a:xfrm>
              <a:off x="5245076" y="4042855"/>
              <a:ext cx="3281668" cy="461665"/>
            </a:xfrm>
            <a:prstGeom prst="rect">
              <a:avLst/>
            </a:prstGeom>
            <a:noFill/>
          </p:spPr>
          <p:txBody>
            <a:bodyPr wrap="square" rtlCol="0">
              <a:spAutoFit/>
            </a:bodyPr>
            <a:lstStyle/>
            <a:p>
              <a:pPr algn="ctr">
                <a:defRPr/>
              </a:pPr>
              <a:r>
                <a:rPr lang="en-US" sz="2400" b="1" kern="0" dirty="0">
                  <a:solidFill>
                    <a:prstClr val="black"/>
                  </a:solidFill>
                  <a:latin typeface="Gill Sans MT"/>
                </a:rPr>
                <a:t>Slow cells</a:t>
              </a:r>
            </a:p>
          </p:txBody>
        </p:sp>
      </p:grpSp>
      <p:sp>
        <p:nvSpPr>
          <p:cNvPr id="103" name="TextBox 102"/>
          <p:cNvSpPr txBox="1"/>
          <p:nvPr/>
        </p:nvSpPr>
        <p:spPr>
          <a:xfrm>
            <a:off x="304800" y="1282205"/>
            <a:ext cx="8686800" cy="954107"/>
          </a:xfrm>
          <a:prstGeom prst="rect">
            <a:avLst/>
          </a:prstGeom>
          <a:noFill/>
        </p:spPr>
        <p:txBody>
          <a:bodyPr wrap="square" rtlCol="0">
            <a:spAutoFit/>
          </a:bodyPr>
          <a:lstStyle/>
          <a:p>
            <a:r>
              <a:rPr lang="en-US" sz="2800" dirty="0">
                <a:solidFill>
                  <a:prstClr val="black"/>
                </a:solidFill>
                <a:latin typeface="Gill Sans MT"/>
              </a:rPr>
              <a:t>Heterogeneous manufacturing &amp; operating conditions</a:t>
            </a:r>
            <a:r>
              <a:rPr lang="en-US" sz="2800" dirty="0">
                <a:solidFill>
                  <a:prstClr val="black"/>
                </a:solidFill>
                <a:latin typeface="Cambria Math" panose="02040503050406030204" pitchFamily="18" charset="0"/>
                <a:ea typeface="Cambria Math" panose="02040503050406030204" pitchFamily="18" charset="0"/>
              </a:rPr>
              <a:t> → </a:t>
            </a:r>
            <a:br>
              <a:rPr lang="en-US" sz="2800" dirty="0">
                <a:solidFill>
                  <a:prstClr val="black"/>
                </a:solidFill>
                <a:latin typeface="Cambria Math" panose="02040503050406030204" pitchFamily="18" charset="0"/>
                <a:ea typeface="Cambria Math" panose="02040503050406030204" pitchFamily="18" charset="0"/>
              </a:rPr>
            </a:br>
            <a:r>
              <a:rPr lang="en-US" sz="2800" dirty="0">
                <a:solidFill>
                  <a:prstClr val="black"/>
                </a:solidFill>
                <a:latin typeface="Cambria Math" panose="02040503050406030204" pitchFamily="18" charset="0"/>
                <a:ea typeface="Cambria Math" panose="02040503050406030204" pitchFamily="18" charset="0"/>
              </a:rPr>
              <a:t>	</a:t>
            </a:r>
            <a:r>
              <a:rPr lang="en-US" sz="2800" dirty="0">
                <a:solidFill>
                  <a:srgbClr val="C0504D"/>
                </a:solidFill>
                <a:latin typeface="Gill Sans MT"/>
              </a:rPr>
              <a:t>latency variation in timing parameters</a:t>
            </a:r>
          </a:p>
        </p:txBody>
      </p:sp>
    </p:spTree>
    <p:extLst>
      <p:ext uri="{BB962C8B-B14F-4D97-AF65-F5344CB8AC3E}">
        <p14:creationId xmlns:p14="http://schemas.microsoft.com/office/powerpoint/2010/main" val="1709060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p:cTn id="9" dur="1000" fill="hold"/>
                                        <p:tgtEl>
                                          <p:spTgt spid="89"/>
                                        </p:tgtEl>
                                        <p:attrNameLst>
                                          <p:attrName>ppt_w</p:attrName>
                                        </p:attrNameLst>
                                      </p:cBhvr>
                                      <p:tavLst>
                                        <p:tav tm="0">
                                          <p:val>
                                            <p:strVal val="#ppt_w*0.70"/>
                                          </p:val>
                                        </p:tav>
                                        <p:tav tm="100000">
                                          <p:val>
                                            <p:strVal val="#ppt_w"/>
                                          </p:val>
                                        </p:tav>
                                      </p:tavLst>
                                    </p:anim>
                                    <p:anim calcmode="lin" valueType="num">
                                      <p:cBhvr>
                                        <p:cTn id="10" dur="1000" fill="hold"/>
                                        <p:tgtEl>
                                          <p:spTgt spid="89"/>
                                        </p:tgtEl>
                                        <p:attrNameLst>
                                          <p:attrName>ppt_h</p:attrName>
                                        </p:attrNameLst>
                                      </p:cBhvr>
                                      <p:tavLst>
                                        <p:tav tm="0">
                                          <p:val>
                                            <p:strVal val="#ppt_h"/>
                                          </p:val>
                                        </p:tav>
                                        <p:tav tm="100000">
                                          <p:val>
                                            <p:strVal val="#ppt_h"/>
                                          </p:val>
                                        </p:tav>
                                      </p:tavLst>
                                    </p:anim>
                                    <p:animEffect transition="in" filter="fade">
                                      <p:cBhvr>
                                        <p:cTn id="11" dur="1000"/>
                                        <p:tgtEl>
                                          <p:spTgt spid="89"/>
                                        </p:tgtEl>
                                      </p:cBhvr>
                                    </p:animEffect>
                                  </p:childTnLst>
                                </p:cTn>
                              </p:par>
                              <p:par>
                                <p:cTn id="12" presetID="10" presetClass="entr" presetSubtype="0" fill="hold" nodeType="with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219</a:t>
            </a:fld>
            <a:endParaRPr lang="en-US" altLang="en-US">
              <a:solidFill>
                <a:srgbClr val="000000"/>
              </a:solidFill>
            </a:endParaRPr>
          </a:p>
        </p:txBody>
      </p:sp>
      <p:sp>
        <p:nvSpPr>
          <p:cNvPr id="6" name="Rectangle 5"/>
          <p:cNvSpPr/>
          <p:nvPr/>
        </p:nvSpPr>
        <p:spPr>
          <a:xfrm>
            <a:off x="1979712"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238"/>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4"/>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57779263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Memory &amp; Storage</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22</a:t>
            </a:fld>
            <a:endParaRPr lang="en-US" altLang="en-US"/>
          </a:p>
        </p:txBody>
      </p:sp>
    </p:spTree>
    <p:extLst>
      <p:ext uri="{BB962C8B-B14F-4D97-AF65-F5344CB8AC3E}">
        <p14:creationId xmlns:p14="http://schemas.microsoft.com/office/powerpoint/2010/main" val="852365373"/>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220</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832793710"/>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42" y="152400"/>
            <a:ext cx="9144000" cy="1066800"/>
          </a:xfrm>
        </p:spPr>
        <p:txBody>
          <a:bodyPr/>
          <a:lstStyle/>
          <a:p>
            <a:r>
              <a:rPr lang="en-US" dirty="0"/>
              <a:t>SoftMC: Open Source DRAM Infrastructure</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221</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12956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1052736"/>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a:t>
            </a:r>
          </a:p>
          <a:p>
            <a:pPr lvl="1"/>
            <a:endParaRPr lang="is-IS" dirty="0"/>
          </a:p>
          <a:p>
            <a:r>
              <a:rPr lang="is-IS" dirty="0">
                <a:solidFill>
                  <a:srgbClr val="FF0000"/>
                </a:solidFill>
              </a:rPr>
              <a:t>We would like to find sources of latency heterogeneity and exploit them to minimize latency</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222</a:t>
            </a:fld>
            <a:endParaRPr lang="en-US" altLang="en-US">
              <a:solidFill>
                <a:srgbClr val="000000"/>
              </a:solidFill>
            </a:endParaRPr>
          </a:p>
        </p:txBody>
      </p:sp>
    </p:spTree>
    <p:extLst>
      <p:ext uri="{BB962C8B-B14F-4D97-AF65-F5344CB8AC3E}">
        <p14:creationId xmlns:p14="http://schemas.microsoft.com/office/powerpoint/2010/main" val="1273332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a:solidFill>
                  <a:prstClr val="white"/>
                </a:solidFill>
                <a:ea typeface="Cambria Math" panose="02040503050406030204" pitchFamily="18" charset="0"/>
              </a:rPr>
              <a:t>reliable DRAM timing parameters</a:t>
            </a:r>
            <a:endParaRPr lang="en-US" sz="3200" dirty="0">
              <a:solidFill>
                <a:prstClr val="white"/>
              </a:solidFill>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a:solidFill>
                  <a:prstClr val="white"/>
                </a:solidFill>
                <a:ea typeface="Cambria Math" panose="02040503050406030204" pitchFamily="18" charset="0"/>
              </a:rPr>
              <a:t>DRAM temperature</a:t>
            </a:r>
            <a:endParaRPr lang="en-US" sz="3200" dirty="0">
              <a:solidFill>
                <a:prstClr val="white"/>
              </a:solidFill>
            </a:endParaRPr>
          </a:p>
        </p:txBody>
      </p:sp>
      <p:sp>
        <p:nvSpPr>
          <p:cNvPr id="8" name="Rectangle 7"/>
          <p:cNvSpPr/>
          <p:nvPr/>
        </p:nvSpPr>
        <p:spPr>
          <a:xfrm>
            <a:off x="1403648" y="6309320"/>
            <a:ext cx="7056784" cy="553998"/>
          </a:xfrm>
          <a:prstGeom prst="rect">
            <a:avLst/>
          </a:prstGeom>
        </p:spPr>
        <p:txBody>
          <a:bodyPr wrap="square">
            <a:spAutoFit/>
          </a:bodyPr>
          <a:lstStyle/>
          <a:p>
            <a:r>
              <a:rPr lang="en-US" sz="1500" dirty="0">
                <a:solidFill>
                  <a:prstClr val="black"/>
                </a:solidFill>
              </a:rPr>
              <a:t>Lee+, “</a:t>
            </a:r>
            <a:r>
              <a:rPr lang="en-US" sz="1500" dirty="0">
                <a:solidFill>
                  <a:srgbClr val="0000FF"/>
                </a:solidFill>
              </a:rPr>
              <a:t>Adaptive-Latency DRAM: Optimizing DRAM Timing for the Common-Case</a:t>
            </a:r>
            <a:r>
              <a:rPr lang="en-US" sz="1500" dirty="0">
                <a:solidFill>
                  <a:prstClr val="black"/>
                </a:solidFill>
              </a:rPr>
              <a:t>,” HPCA 2015.</a:t>
            </a:r>
          </a:p>
        </p:txBody>
      </p:sp>
    </p:spTree>
    <p:extLst>
      <p:ext uri="{BB962C8B-B14F-4D97-AF65-F5344CB8AC3E}">
        <p14:creationId xmlns:p14="http://schemas.microsoft.com/office/powerpoint/2010/main" val="205410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prstClr val="black"/>
                </a:solidFill>
                <a:latin typeface="Calibri"/>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a:solidFill>
                  <a:srgbClr val="000000"/>
                </a:solidFill>
              </a:rPr>
              <a:t>Latency reduction for read &amp; write (55°C)</a:t>
            </a:r>
          </a:p>
          <a:p>
            <a:pPr lvl="1">
              <a:lnSpc>
                <a:spcPct val="100000"/>
              </a:lnSpc>
            </a:pPr>
            <a:r>
              <a:rPr lang="en-US" i="1" dirty="0">
                <a:solidFill>
                  <a:srgbClr val="000000"/>
                </a:solidFill>
              </a:rPr>
              <a:t>Read Latency: </a:t>
            </a:r>
            <a:r>
              <a:rPr lang="en-US" b="1" i="1" dirty="0">
                <a:solidFill>
                  <a:srgbClr val="0000FF"/>
                </a:solidFill>
              </a:rPr>
              <a:t>32.7%</a:t>
            </a:r>
          </a:p>
          <a:p>
            <a:pPr lvl="1">
              <a:lnSpc>
                <a:spcPct val="100000"/>
              </a:lnSpc>
            </a:pPr>
            <a:r>
              <a:rPr lang="en-US" i="1" dirty="0">
                <a:solidFill>
                  <a:srgbClr val="000000"/>
                </a:solidFill>
              </a:rPr>
              <a:t>Write Latency: </a:t>
            </a:r>
            <a:r>
              <a:rPr lang="en-US" b="1" i="1" dirty="0">
                <a:solidFill>
                  <a:srgbClr val="0000FF"/>
                </a:solidFill>
              </a:rPr>
              <a:t>55.1%</a:t>
            </a:r>
          </a:p>
          <a:p>
            <a:pPr marL="457200" indent="-457200">
              <a:lnSpc>
                <a:spcPct val="100000"/>
              </a:lnSpc>
              <a:spcBef>
                <a:spcPts val="3000"/>
              </a:spcBef>
            </a:pPr>
            <a:r>
              <a:rPr lang="en-US" i="1" dirty="0">
                <a:solidFill>
                  <a:srgbClr val="000000"/>
                </a:solidFill>
              </a:rPr>
              <a:t>Latency reduction for each timing parameter (55°C) </a:t>
            </a:r>
          </a:p>
          <a:p>
            <a:pPr lvl="1">
              <a:lnSpc>
                <a:spcPct val="100000"/>
              </a:lnSpc>
            </a:pPr>
            <a:r>
              <a:rPr lang="en-US" i="1" dirty="0">
                <a:solidFill>
                  <a:srgbClr val="000000"/>
                </a:solidFill>
              </a:rPr>
              <a:t>Sensing: </a:t>
            </a:r>
            <a:r>
              <a:rPr lang="en-US" b="1" i="1" dirty="0">
                <a:solidFill>
                  <a:srgbClr val="0000FF"/>
                </a:solidFill>
              </a:rPr>
              <a:t>17.3%</a:t>
            </a:r>
          </a:p>
          <a:p>
            <a:pPr lvl="1">
              <a:lnSpc>
                <a:spcPct val="100000"/>
              </a:lnSpc>
            </a:pPr>
            <a:r>
              <a:rPr lang="en-US" i="1" dirty="0">
                <a:solidFill>
                  <a:srgbClr val="000000"/>
                </a:solidFill>
              </a:rPr>
              <a:t>Restore: </a:t>
            </a:r>
            <a:r>
              <a:rPr lang="en-US" b="1" i="1" dirty="0">
                <a:solidFill>
                  <a:srgbClr val="0000FF"/>
                </a:solidFill>
              </a:rPr>
              <a:t>37.3%</a:t>
            </a:r>
            <a:r>
              <a:rPr lang="en-US" i="1" dirty="0">
                <a:solidFill>
                  <a:srgbClr val="000000"/>
                </a:solidFill>
              </a:rPr>
              <a:t> (read), </a:t>
            </a:r>
            <a:r>
              <a:rPr lang="en-US" b="1" i="1" dirty="0">
                <a:solidFill>
                  <a:srgbClr val="0000FF"/>
                </a:solidFill>
              </a:rPr>
              <a:t>54.8%</a:t>
            </a:r>
            <a:r>
              <a:rPr lang="en-US" i="1" dirty="0">
                <a:solidFill>
                  <a:srgbClr val="000000"/>
                </a:solidFill>
              </a:rPr>
              <a:t> (write)</a:t>
            </a:r>
          </a:p>
          <a:p>
            <a:pPr lvl="1">
              <a:lnSpc>
                <a:spcPct val="100000"/>
              </a:lnSpc>
            </a:pPr>
            <a:r>
              <a:rPr lang="en-US" i="1" dirty="0" err="1">
                <a:solidFill>
                  <a:srgbClr val="000000"/>
                </a:solidFill>
              </a:rPr>
              <a:t>Precharge</a:t>
            </a:r>
            <a:r>
              <a:rPr lang="en-US" i="1" dirty="0">
                <a:solidFill>
                  <a:srgbClr val="000000"/>
                </a:solidFill>
              </a:rPr>
              <a:t>: </a:t>
            </a:r>
            <a:r>
              <a:rPr lang="en-US" b="1" i="1" dirty="0">
                <a:solidFill>
                  <a:srgbClr val="0000FF"/>
                </a:solidFill>
              </a:rPr>
              <a:t>35.2%</a:t>
            </a:r>
            <a:r>
              <a:rPr lang="en-US" i="1" dirty="0">
                <a:solidFill>
                  <a:srgbClr val="0000FF"/>
                </a:solidFill>
              </a:rPr>
              <a:t> </a:t>
            </a:r>
          </a:p>
        </p:txBody>
      </p:sp>
      <p:sp>
        <p:nvSpPr>
          <p:cNvPr id="4" name="Rectangle 3"/>
          <p:cNvSpPr/>
          <p:nvPr/>
        </p:nvSpPr>
        <p:spPr>
          <a:xfrm>
            <a:off x="1403648" y="6344604"/>
            <a:ext cx="7056784" cy="553998"/>
          </a:xfrm>
          <a:prstGeom prst="rect">
            <a:avLst/>
          </a:prstGeom>
        </p:spPr>
        <p:txBody>
          <a:bodyPr wrap="square">
            <a:spAutoFit/>
          </a:bodyPr>
          <a:lstStyle/>
          <a:p>
            <a:r>
              <a:rPr lang="en-US" sz="1500" dirty="0">
                <a:solidFill>
                  <a:prstClr val="black"/>
                </a:solidFill>
              </a:rPr>
              <a:t>Lee+, “</a:t>
            </a:r>
            <a:r>
              <a:rPr lang="en-US" sz="1500" dirty="0">
                <a:solidFill>
                  <a:srgbClr val="0000FF"/>
                </a:solidFill>
              </a:rPr>
              <a:t>Adaptive-Latency DRAM: Optimizing DRAM Timing for the Common-Case</a:t>
            </a:r>
            <a:r>
              <a:rPr lang="en-US" sz="1500" dirty="0">
                <a:solidFill>
                  <a:prstClr val="black"/>
                </a:solidFill>
              </a:rPr>
              <a:t>,” HPCA 2015.</a:t>
            </a:r>
          </a:p>
        </p:txBody>
      </p:sp>
    </p:spTree>
    <p:extLst>
      <p:ext uri="{BB962C8B-B14F-4D97-AF65-F5344CB8AC3E}">
        <p14:creationId xmlns:p14="http://schemas.microsoft.com/office/powerpoint/2010/main" val="25931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0000"/>
                </a:solidFill>
                <a:latin typeface="Calibri"/>
              </a:rPr>
              <a:t>AL-DRAM: Real System Evaluation</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a:solidFill>
                  <a:prstClr val="black"/>
                </a:solidFill>
              </a:rPr>
              <a:t>System</a:t>
            </a:r>
          </a:p>
          <a:p>
            <a:pPr lvl="1">
              <a:lnSpc>
                <a:spcPct val="100000"/>
              </a:lnSpc>
            </a:pPr>
            <a:r>
              <a:rPr lang="en-US" i="1" dirty="0">
                <a:solidFill>
                  <a:prstClr val="black"/>
                </a:solidFill>
              </a:rPr>
              <a:t>CPU: AMD 4386 ( 8 Cores, 3.1GHz, 8MB LLC)</a:t>
            </a:r>
            <a:endParaRPr lang="en-US" b="1" i="1" dirty="0">
              <a:solidFill>
                <a:prstClr val="black"/>
              </a:solidFill>
            </a:endParaRPr>
          </a:p>
          <a:p>
            <a:pPr lvl="1">
              <a:lnSpc>
                <a:spcPct val="100000"/>
              </a:lnSpc>
            </a:pPr>
            <a:r>
              <a:rPr lang="en-US" dirty="0">
                <a:solidFill>
                  <a:prstClr val="black"/>
                </a:solidFill>
              </a:rPr>
              <a:t>DRAM: 4GByte DDR3-1600 (800Mhz Clock)</a:t>
            </a:r>
          </a:p>
          <a:p>
            <a:pPr lvl="1">
              <a:lnSpc>
                <a:spcPct val="100000"/>
              </a:lnSpc>
            </a:pPr>
            <a:r>
              <a:rPr lang="en-US" dirty="0">
                <a:solidFill>
                  <a:prstClr val="black"/>
                </a:solidFill>
              </a:rPr>
              <a:t>OS: Linux</a:t>
            </a:r>
          </a:p>
          <a:p>
            <a:pPr lvl="1">
              <a:lnSpc>
                <a:spcPct val="100000"/>
              </a:lnSpc>
            </a:pPr>
            <a:r>
              <a:rPr lang="en-US" dirty="0">
                <a:solidFill>
                  <a:prstClr val="black"/>
                </a:solidFill>
              </a:rPr>
              <a:t>Storage: 128GByte SSD</a:t>
            </a:r>
          </a:p>
          <a:p>
            <a:pPr marL="457200" indent="-457200">
              <a:lnSpc>
                <a:spcPct val="100000"/>
              </a:lnSpc>
              <a:spcBef>
                <a:spcPts val="3000"/>
              </a:spcBef>
            </a:pPr>
            <a:r>
              <a:rPr lang="en-US" i="1" dirty="0">
                <a:solidFill>
                  <a:prstClr val="black"/>
                </a:solidFill>
              </a:rPr>
              <a:t>Workload</a:t>
            </a:r>
          </a:p>
          <a:p>
            <a:pPr lvl="1">
              <a:lnSpc>
                <a:spcPct val="100000"/>
              </a:lnSpc>
            </a:pPr>
            <a:r>
              <a:rPr lang="en-US" i="1" dirty="0">
                <a:solidFill>
                  <a:prstClr val="black"/>
                </a:solidFill>
              </a:rPr>
              <a:t>35 applications from SPEC, STREAM, Parsec, </a:t>
            </a:r>
            <a:r>
              <a:rPr lang="en-US" i="1" dirty="0" err="1">
                <a:solidFill>
                  <a:prstClr val="black"/>
                </a:solidFill>
              </a:rPr>
              <a:t>Memcached</a:t>
            </a:r>
            <a:r>
              <a:rPr lang="en-US" i="1" dirty="0">
                <a:solidFill>
                  <a:prstClr val="black"/>
                </a:solidFill>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31968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a:solidFill>
                    <a:srgbClr val="4472C4"/>
                  </a:solidFill>
                  <a:latin typeface="Calibri Light"/>
                </a:rPr>
                <a:t>1.4%</a:t>
              </a: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a:solidFill>
                    <a:srgbClr val="4472C4"/>
                  </a:solidFill>
                  <a:latin typeface="Calibri Light"/>
                </a:rPr>
                <a:t>6.7%</a:t>
              </a: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a:solidFill>
                    <a:srgbClr val="4472C4"/>
                  </a:solidFill>
                  <a:latin typeface="Calibri Light"/>
                </a:rPr>
                <a:t>5.0%</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0000"/>
                </a:solidFill>
                <a:latin typeface="Calibri"/>
              </a:rPr>
              <a:t>AL-DRAM: Single-Core Evaluation</a:t>
            </a: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3" name="Punchline"/>
          <p:cNvSpPr txBox="1"/>
          <p:nvPr/>
        </p:nvSpPr>
        <p:spPr>
          <a:xfrm>
            <a:off x="-152400" y="5566750"/>
            <a:ext cx="9448800" cy="670562"/>
          </a:xfrm>
          <a:prstGeom prst="rect">
            <a:avLst/>
          </a:prstGeom>
          <a:noFill/>
        </p:spPr>
        <p:txBody>
          <a:bodyPr wrap="square" rtlCol="0" anchor="ctr">
            <a:noAutofit/>
          </a:bodyPr>
          <a:lstStyle/>
          <a:p>
            <a:pPr algn="ctr"/>
            <a:r>
              <a:rPr lang="en-US" sz="3600" i="1" dirty="0">
                <a:solidFill>
                  <a:srgbClr val="0000FF"/>
                </a:solidFill>
                <a:latin typeface="Calibri Light"/>
              </a:rPr>
              <a:t>AL-DRAM </a:t>
            </a:r>
            <a:r>
              <a:rPr lang="en-US" sz="3600" b="1" i="1" dirty="0">
                <a:solidFill>
                  <a:srgbClr val="0000FF"/>
                </a:solidFill>
                <a:latin typeface="Calibri Light"/>
              </a:rPr>
              <a:t>improves single-core performance </a:t>
            </a:r>
          </a:p>
          <a:p>
            <a:pPr algn="ctr"/>
            <a:r>
              <a:rPr lang="en-US" sz="3600" i="1" dirty="0">
                <a:solidFill>
                  <a:srgbClr val="0000FF"/>
                </a:solidFill>
                <a:latin typeface="Calibri Light"/>
              </a:rPr>
              <a:t>on a real system</a:t>
            </a: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algn="ctr"/>
            <a:r>
              <a:rPr lang="en-US" sz="2400" b="1" i="1" dirty="0">
                <a:solidFill>
                  <a:prstClr val="black"/>
                </a:solidFill>
                <a:latin typeface="Calibri Light"/>
              </a:rPr>
              <a:t>Performance Improvement</a:t>
            </a: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algn="ctr"/>
            <a:r>
              <a:rPr lang="en-US" sz="2800" dirty="0">
                <a:solidFill>
                  <a:srgbClr val="000000"/>
                </a:solidFill>
                <a:latin typeface="Calibri Light"/>
              </a:rPr>
              <a:t>Average</a:t>
            </a:r>
          </a:p>
          <a:p>
            <a:pPr algn="ctr"/>
            <a:r>
              <a:rPr lang="en-US" sz="2800" dirty="0">
                <a:solidFill>
                  <a:srgbClr val="000000"/>
                </a:solidFill>
                <a:latin typeface="Calibri Light"/>
              </a:rPr>
              <a:t>Improvement</a:t>
            </a:r>
          </a:p>
          <a:p>
            <a:pPr algn="ctr"/>
            <a:endParaRPr lang="en-US" sz="2800" dirty="0">
              <a:solidFill>
                <a:srgbClr val="000000"/>
              </a:solidFill>
              <a:latin typeface="Calibri Light"/>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algn="r"/>
            <a:r>
              <a:rPr lang="en-US" sz="2400" dirty="0">
                <a:solidFill>
                  <a:prstClr val="black"/>
                </a:solidFill>
                <a:latin typeface="Calibri Light"/>
              </a:rPr>
              <a:t>all-35-workload</a:t>
            </a:r>
          </a:p>
        </p:txBody>
      </p:sp>
    </p:spTree>
    <p:extLst>
      <p:ext uri="{BB962C8B-B14F-4D97-AF65-F5344CB8AC3E}">
        <p14:creationId xmlns:p14="http://schemas.microsoft.com/office/powerpoint/2010/main" val="1361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a:solidFill>
                    <a:srgbClr val="4472C4"/>
                  </a:solidFill>
                  <a:latin typeface="Calibri Light"/>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a:solidFill>
                    <a:srgbClr val="4472C4"/>
                  </a:solidFill>
                  <a:latin typeface="Calibri Light"/>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a:solidFill>
                    <a:srgbClr val="4472C4"/>
                  </a:solidFill>
                  <a:latin typeface="Calibri Light"/>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0000"/>
                </a:solidFill>
                <a:latin typeface="Calibri"/>
              </a:rPr>
              <a:t>AL-DRAM: Multi-Core Evaluation</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algn="ctr"/>
            <a:r>
              <a:rPr lang="en-US" sz="3600" i="1" dirty="0">
                <a:solidFill>
                  <a:srgbClr val="0000FF"/>
                </a:solidFill>
                <a:latin typeface="Calibri Light"/>
              </a:rPr>
              <a:t>AL-DRAM provides higher performance on</a:t>
            </a:r>
          </a:p>
          <a:p>
            <a:pPr algn="ctr"/>
            <a:r>
              <a:rPr lang="en-US" sz="3600" b="1" i="1" dirty="0">
                <a:solidFill>
                  <a:srgbClr val="0000FF"/>
                </a:solidFill>
                <a:latin typeface="Calibri Light"/>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algn="ctr"/>
            <a:r>
              <a:rPr lang="en-US" sz="2400" b="1" i="1" dirty="0">
                <a:solidFill>
                  <a:prstClr val="black"/>
                </a:solidFill>
                <a:latin typeface="Calibri Light"/>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algn="ctr"/>
            <a:r>
              <a:rPr lang="en-US" sz="2800" dirty="0">
                <a:solidFill>
                  <a:prstClr val="black"/>
                </a:solidFill>
                <a:latin typeface="Calibri Light"/>
              </a:rPr>
              <a:t>Average    </a:t>
            </a:r>
          </a:p>
          <a:p>
            <a:pPr algn="ctr"/>
            <a:r>
              <a:rPr lang="en-US" sz="2800" dirty="0">
                <a:solidFill>
                  <a:prstClr val="black"/>
                </a:solidFill>
                <a:latin typeface="Calibri Light"/>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algn="r"/>
            <a:r>
              <a:rPr lang="en-US" sz="2400" dirty="0">
                <a:solidFill>
                  <a:prstClr val="black"/>
                </a:solidFill>
                <a:latin typeface="Calibri Light"/>
              </a:rPr>
              <a:t>all-35-workload</a:t>
            </a:r>
          </a:p>
        </p:txBody>
      </p:sp>
    </p:spTree>
    <p:extLst>
      <p:ext uri="{BB962C8B-B14F-4D97-AF65-F5344CB8AC3E}">
        <p14:creationId xmlns:p14="http://schemas.microsoft.com/office/powerpoint/2010/main" val="111928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 by 5.8%</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228</a:t>
            </a:fld>
            <a:endParaRPr lang="en-US">
              <a:solidFill>
                <a:srgbClr val="000000"/>
              </a:solidFill>
            </a:endParaRPr>
          </a:p>
        </p:txBody>
      </p:sp>
    </p:spTree>
    <p:extLst>
      <p:ext uri="{BB962C8B-B14F-4D97-AF65-F5344CB8AC3E}">
        <p14:creationId xmlns:p14="http://schemas.microsoft.com/office/powerpoint/2010/main" val="1136474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229</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1010071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23</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Heterogeneous Latency within A Chip</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230</a:t>
            </a:fld>
            <a:endParaRPr lang="en-US" altLang="en-US">
              <a:solidFill>
                <a:srgbClr val="000000"/>
              </a:solidFill>
            </a:endParaRPr>
          </a:p>
        </p:txBody>
      </p:sp>
      <p:graphicFrame>
        <p:nvGraphicFramePr>
          <p:cNvPr id="12" name="Chart 11"/>
          <p:cNvGraphicFramePr>
            <a:graphicFrameLocks/>
          </p:cNvGraphicFramePr>
          <p:nvPr>
            <p:extLst/>
          </p:nvPr>
        </p:nvGraphicFramePr>
        <p:xfrm>
          <a:off x="762000" y="816322"/>
          <a:ext cx="7391400" cy="5060950"/>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traight Connector 12"/>
          <p:cNvCxnSpPr/>
          <p:nvPr/>
        </p:nvCxnSpPr>
        <p:spPr>
          <a:xfrm>
            <a:off x="2171699" y="3924648"/>
            <a:ext cx="3505200" cy="0"/>
          </a:xfrm>
          <a:prstGeom prst="line">
            <a:avLst/>
          </a:prstGeom>
          <a:noFill/>
          <a:ln w="34925" cap="rnd" cmpd="sng" algn="ctr">
            <a:solidFill>
              <a:sysClr val="windowText" lastClr="000000"/>
            </a:solidFill>
            <a:prstDash val="solid"/>
            <a:miter lim="800000"/>
            <a:tailEnd type="none" w="lg" len="lg"/>
          </a:ln>
          <a:effectLst/>
        </p:spPr>
      </p:cxnSp>
      <p:sp>
        <p:nvSpPr>
          <p:cNvPr id="14" name="TextBox 13"/>
          <p:cNvSpPr txBox="1"/>
          <p:nvPr/>
        </p:nvSpPr>
        <p:spPr>
          <a:xfrm>
            <a:off x="3449532" y="1571541"/>
            <a:ext cx="798617" cy="400110"/>
          </a:xfrm>
          <a:prstGeom prst="rect">
            <a:avLst/>
          </a:prstGeom>
          <a:noFill/>
        </p:spPr>
        <p:txBody>
          <a:bodyPr wrap="none" rtlCol="0">
            <a:spAutoFit/>
          </a:bodyPr>
          <a:lstStyle/>
          <a:p>
            <a:pPr>
              <a:defRPr/>
            </a:pPr>
            <a:r>
              <a:rPr lang="en-US" sz="2000" kern="0" dirty="0">
                <a:solidFill>
                  <a:sysClr val="windowText" lastClr="000000"/>
                </a:solidFill>
              </a:rPr>
              <a:t>17.6%</a:t>
            </a:r>
          </a:p>
        </p:txBody>
      </p:sp>
      <p:sp>
        <p:nvSpPr>
          <p:cNvPr id="15" name="TextBox 14"/>
          <p:cNvSpPr txBox="1"/>
          <p:nvPr/>
        </p:nvSpPr>
        <p:spPr>
          <a:xfrm>
            <a:off x="3924299" y="1330997"/>
            <a:ext cx="798617" cy="400110"/>
          </a:xfrm>
          <a:prstGeom prst="rect">
            <a:avLst/>
          </a:prstGeom>
          <a:noFill/>
        </p:spPr>
        <p:txBody>
          <a:bodyPr wrap="none" rtlCol="0">
            <a:spAutoFit/>
          </a:bodyPr>
          <a:lstStyle/>
          <a:p>
            <a:pPr>
              <a:defRPr/>
            </a:pPr>
            <a:r>
              <a:rPr lang="en-US" sz="2000" kern="0" dirty="0">
                <a:solidFill>
                  <a:sysClr val="windowText" lastClr="000000"/>
                </a:solidFill>
              </a:rPr>
              <a:t>19.5%</a:t>
            </a:r>
          </a:p>
        </p:txBody>
      </p:sp>
      <p:sp>
        <p:nvSpPr>
          <p:cNvPr id="16" name="TextBox 15"/>
          <p:cNvSpPr txBox="1"/>
          <p:nvPr/>
        </p:nvSpPr>
        <p:spPr>
          <a:xfrm>
            <a:off x="4572000" y="1171431"/>
            <a:ext cx="798617" cy="400110"/>
          </a:xfrm>
          <a:prstGeom prst="rect">
            <a:avLst/>
          </a:prstGeom>
          <a:noFill/>
        </p:spPr>
        <p:txBody>
          <a:bodyPr wrap="none" rtlCol="0">
            <a:spAutoFit/>
          </a:bodyPr>
          <a:lstStyle/>
          <a:p>
            <a:pPr>
              <a:defRPr/>
            </a:pPr>
            <a:r>
              <a:rPr lang="en-US" sz="2000" kern="0" dirty="0">
                <a:solidFill>
                  <a:sysClr val="windowText" lastClr="000000"/>
                </a:solidFill>
              </a:rPr>
              <a:t>19.7%</a:t>
            </a:r>
          </a:p>
        </p:txBody>
      </p:sp>
      <p:sp>
        <p:nvSpPr>
          <p:cNvPr id="17" name="TextBox 16"/>
          <p:cNvSpPr txBox="1"/>
          <p:nvPr/>
        </p:nvSpPr>
        <p:spPr>
          <a:xfrm>
            <a:off x="2895600" y="2062837"/>
            <a:ext cx="798617" cy="400110"/>
          </a:xfrm>
          <a:prstGeom prst="rect">
            <a:avLst/>
          </a:prstGeom>
          <a:noFill/>
        </p:spPr>
        <p:txBody>
          <a:bodyPr wrap="none" rtlCol="0">
            <a:spAutoFit/>
          </a:bodyPr>
          <a:lstStyle/>
          <a:p>
            <a:pPr>
              <a:defRPr/>
            </a:pPr>
            <a:r>
              <a:rPr lang="en-US" sz="2000" kern="0" dirty="0">
                <a:solidFill>
                  <a:sysClr val="windowText" lastClr="000000"/>
                </a:solidFill>
              </a:rPr>
              <a:t>13.3%</a:t>
            </a:r>
          </a:p>
        </p:txBody>
      </p:sp>
      <p:sp>
        <p:nvSpPr>
          <p:cNvPr id="19" name="TextBox 18"/>
          <p:cNvSpPr txBox="1"/>
          <p:nvPr/>
        </p:nvSpPr>
        <p:spPr>
          <a:xfrm>
            <a:off x="180084" y="5733256"/>
            <a:ext cx="8928420" cy="615553"/>
          </a:xfrm>
          <a:prstGeom prst="rect">
            <a:avLst/>
          </a:prstGeom>
          <a:noFill/>
        </p:spPr>
        <p:txBody>
          <a:bodyPr wrap="none" rtlCol="0">
            <a:spAutoFit/>
          </a:bodyPr>
          <a:lstStyle/>
          <a:p>
            <a:r>
              <a:rPr lang="en-US" sz="1700" dirty="0">
                <a:solidFill>
                  <a:srgbClr val="000000"/>
                </a:solidFill>
              </a:rPr>
              <a:t>Chang+, “</a:t>
            </a:r>
            <a:r>
              <a:rPr lang="en-US" sz="1700" b="1" dirty="0">
                <a:solidFill>
                  <a:srgbClr val="000000"/>
                </a:solidFill>
                <a:hlinkClick r:id="rId3"/>
              </a:rPr>
              <a:t>Understanding Latency Variation in Modern DRAM Chips: Experimental </a:t>
            </a:r>
          </a:p>
          <a:p>
            <a:r>
              <a:rPr lang="en-US" sz="1700" b="1" dirty="0">
                <a:solidFill>
                  <a:srgbClr val="000000"/>
                </a:solidFill>
                <a:hlinkClick r:id="rId3"/>
              </a:rPr>
              <a:t>Characterization, Analysis, and Optimization"</a:t>
            </a:r>
            <a:r>
              <a:rPr lang="en-US" sz="1700" dirty="0">
                <a:solidFill>
                  <a:srgbClr val="000000"/>
                </a:solidFill>
              </a:rPr>
              <a:t>,” SIGMETRICS 2016.</a:t>
            </a:r>
          </a:p>
        </p:txBody>
      </p:sp>
    </p:spTree>
    <p:extLst>
      <p:ext uri="{BB962C8B-B14F-4D97-AF65-F5344CB8AC3E}">
        <p14:creationId xmlns:p14="http://schemas.microsoft.com/office/powerpoint/2010/main" val="405218728"/>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231</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840516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400" y="3276600"/>
            <a:ext cx="4038600" cy="1575815"/>
            <a:chOff x="152400" y="3581400"/>
            <a:chExt cx="4038600" cy="1575815"/>
          </a:xfrm>
        </p:grpSpPr>
        <p:sp>
          <p:nvSpPr>
            <p:cNvPr id="160" name="Rounded Rectangle 159"/>
            <p:cNvSpPr/>
            <p:nvPr/>
          </p:nvSpPr>
          <p:spPr>
            <a:xfrm>
              <a:off x="3197351" y="3581400"/>
              <a:ext cx="993649" cy="990600"/>
            </a:xfrm>
            <a:prstGeom prst="roundRect">
              <a:avLst/>
            </a:prstGeom>
            <a:solidFill>
              <a:schemeClr val="accent5">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162" name="Freeform 161"/>
            <p:cNvSpPr/>
            <p:nvPr/>
          </p:nvSpPr>
          <p:spPr>
            <a:xfrm rot="10800000">
              <a:off x="2343151" y="4495799"/>
              <a:ext cx="936500" cy="509016"/>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5">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TextBox 162"/>
            <p:cNvSpPr txBox="1"/>
            <p:nvPr/>
          </p:nvSpPr>
          <p:spPr>
            <a:xfrm>
              <a:off x="152400" y="4852415"/>
              <a:ext cx="2244856" cy="304800"/>
            </a:xfrm>
            <a:prstGeom prst="rect">
              <a:avLst/>
            </a:prstGeom>
            <a:noFill/>
          </p:spPr>
          <p:txBody>
            <a:bodyPr wrap="square" rtlCol="0" anchor="ctr">
              <a:noAutofit/>
            </a:bodyPr>
            <a:lstStyle/>
            <a:p>
              <a:pPr algn="ctr"/>
              <a:r>
                <a:rPr lang="en-US" sz="2800" spc="-50" dirty="0">
                  <a:solidFill>
                    <a:srgbClr val="4472C4">
                      <a:lumMod val="75000"/>
                    </a:srgbClr>
                  </a:solidFill>
                  <a:latin typeface="Calibri Light"/>
                </a:rPr>
                <a:t>Inherently fast</a:t>
              </a:r>
            </a:p>
          </p:txBody>
        </p:sp>
      </p:grpSp>
      <p:grpSp>
        <p:nvGrpSpPr>
          <p:cNvPr id="12" name="Group 11"/>
          <p:cNvGrpSpPr/>
          <p:nvPr/>
        </p:nvGrpSpPr>
        <p:grpSpPr>
          <a:xfrm>
            <a:off x="5026151" y="1066800"/>
            <a:ext cx="4117849" cy="1371600"/>
            <a:chOff x="5026151" y="1371600"/>
            <a:chExt cx="4117849" cy="1371600"/>
          </a:xfrm>
        </p:grpSpPr>
        <p:sp>
          <p:nvSpPr>
            <p:cNvPr id="7" name="Rounded Rectangle 6"/>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11" name="Freeform 10"/>
            <p:cNvSpPr/>
            <p:nvPr/>
          </p:nvSpPr>
          <p:spPr>
            <a:xfrm>
              <a:off x="5949696" y="1562100"/>
              <a:ext cx="908304" cy="266700"/>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2">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TextBox 160"/>
            <p:cNvSpPr txBox="1"/>
            <p:nvPr/>
          </p:nvSpPr>
          <p:spPr>
            <a:xfrm>
              <a:off x="6749793" y="1371600"/>
              <a:ext cx="2394207" cy="304800"/>
            </a:xfrm>
            <a:prstGeom prst="rect">
              <a:avLst/>
            </a:prstGeom>
            <a:noFill/>
          </p:spPr>
          <p:txBody>
            <a:bodyPr wrap="square" rtlCol="0" anchor="ctr">
              <a:noAutofit/>
            </a:bodyPr>
            <a:lstStyle/>
            <a:p>
              <a:pPr algn="ctr"/>
              <a:r>
                <a:rPr lang="en-US" sz="2800" spc="-50" dirty="0">
                  <a:solidFill>
                    <a:srgbClr val="ED7D31">
                      <a:lumMod val="75000"/>
                    </a:srgbClr>
                  </a:solidFill>
                  <a:latin typeface="Calibri Light"/>
                </a:rPr>
                <a:t>inherently slow</a:t>
              </a:r>
            </a:p>
          </p:txBody>
        </p:sp>
      </p:grpSp>
      <p:sp>
        <p:nvSpPr>
          <p:cNvPr id="55" name="Title 1"/>
          <p:cNvSpPr txBox="1">
            <a:spLocks/>
          </p:cNvSpPr>
          <p:nvPr/>
        </p:nvSpPr>
        <p:spPr>
          <a:xfrm>
            <a:off x="0" y="152401"/>
            <a:ext cx="9144000" cy="761999"/>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spc="-150" dirty="0">
                <a:solidFill>
                  <a:prstClr val="black"/>
                </a:solidFill>
              </a:rPr>
              <a:t>What Is Design-Induced Variation?</a:t>
            </a:r>
          </a:p>
        </p:txBody>
      </p:sp>
      <p:sp>
        <p:nvSpPr>
          <p:cNvPr id="58" name="DRAM"/>
          <p:cNvSpPr/>
          <p:nvPr/>
        </p:nvSpPr>
        <p:spPr>
          <a:xfrm>
            <a:off x="3276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59" name="DRAM"/>
          <p:cNvSpPr/>
          <p:nvPr/>
        </p:nvSpPr>
        <p:spPr>
          <a:xfrm>
            <a:off x="37338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0" name="DRAM"/>
          <p:cNvSpPr/>
          <p:nvPr/>
        </p:nvSpPr>
        <p:spPr>
          <a:xfrm>
            <a:off x="41910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1" name="DRAM"/>
          <p:cNvSpPr/>
          <p:nvPr/>
        </p:nvSpPr>
        <p:spPr>
          <a:xfrm>
            <a:off x="46482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2" name="DRAM"/>
          <p:cNvSpPr/>
          <p:nvPr/>
        </p:nvSpPr>
        <p:spPr>
          <a:xfrm>
            <a:off x="51054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3" name="DRAM"/>
          <p:cNvSpPr/>
          <p:nvPr/>
        </p:nvSpPr>
        <p:spPr>
          <a:xfrm>
            <a:off x="5562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4" name="DRAM"/>
          <p:cNvSpPr/>
          <p:nvPr/>
        </p:nvSpPr>
        <p:spPr>
          <a:xfrm rot="5400000">
            <a:off x="2705101" y="1485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5" name="DRAM"/>
          <p:cNvSpPr/>
          <p:nvPr/>
        </p:nvSpPr>
        <p:spPr>
          <a:xfrm rot="5400000">
            <a:off x="2705101" y="1943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6" name="DRAM"/>
          <p:cNvSpPr/>
          <p:nvPr/>
        </p:nvSpPr>
        <p:spPr>
          <a:xfrm rot="5400000">
            <a:off x="2705101" y="2400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7" name="DRAM"/>
          <p:cNvSpPr/>
          <p:nvPr/>
        </p:nvSpPr>
        <p:spPr>
          <a:xfrm rot="5400000">
            <a:off x="2705101" y="2857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8" name="DRAM"/>
          <p:cNvSpPr/>
          <p:nvPr/>
        </p:nvSpPr>
        <p:spPr>
          <a:xfrm rot="5400000">
            <a:off x="2705101" y="3314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69" name="DRAM"/>
          <p:cNvSpPr/>
          <p:nvPr/>
        </p:nvSpPr>
        <p:spPr>
          <a:xfrm rot="5400000">
            <a:off x="2705101" y="3771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cxnSp>
        <p:nvCxnSpPr>
          <p:cNvPr id="70" name="Straight Connector 69"/>
          <p:cNvCxnSpPr>
            <a:endCxn id="58" idx="0"/>
          </p:cNvCxnSpPr>
          <p:nvPr/>
        </p:nvCxnSpPr>
        <p:spPr>
          <a:xfrm>
            <a:off x="3467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0" idx="0"/>
          </p:cNvCxnSpPr>
          <p:nvPr/>
        </p:nvCxnSpPr>
        <p:spPr>
          <a:xfrm>
            <a:off x="43815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61" idx="0"/>
          </p:cNvCxnSpPr>
          <p:nvPr/>
        </p:nvCxnSpPr>
        <p:spPr>
          <a:xfrm>
            <a:off x="48387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62" idx="0"/>
          </p:cNvCxnSpPr>
          <p:nvPr/>
        </p:nvCxnSpPr>
        <p:spPr>
          <a:xfrm>
            <a:off x="52959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63" idx="0"/>
          </p:cNvCxnSpPr>
          <p:nvPr/>
        </p:nvCxnSpPr>
        <p:spPr>
          <a:xfrm>
            <a:off x="5753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59" idx="0"/>
          </p:cNvCxnSpPr>
          <p:nvPr/>
        </p:nvCxnSpPr>
        <p:spPr>
          <a:xfrm>
            <a:off x="39243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64" idx="0"/>
          </p:cNvCxnSpPr>
          <p:nvPr/>
        </p:nvCxnSpPr>
        <p:spPr>
          <a:xfrm flipH="1">
            <a:off x="3124201" y="1714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65" idx="0"/>
          </p:cNvCxnSpPr>
          <p:nvPr/>
        </p:nvCxnSpPr>
        <p:spPr>
          <a:xfrm flipH="1">
            <a:off x="3124201" y="2171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66" idx="0"/>
          </p:cNvCxnSpPr>
          <p:nvPr/>
        </p:nvCxnSpPr>
        <p:spPr>
          <a:xfrm flipH="1">
            <a:off x="3124201" y="2628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67" idx="0"/>
          </p:cNvCxnSpPr>
          <p:nvPr/>
        </p:nvCxnSpPr>
        <p:spPr>
          <a:xfrm flipH="1">
            <a:off x="3124201" y="3086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68" idx="0"/>
          </p:cNvCxnSpPr>
          <p:nvPr/>
        </p:nvCxnSpPr>
        <p:spPr>
          <a:xfrm flipH="1">
            <a:off x="3124201" y="3543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69" idx="0"/>
          </p:cNvCxnSpPr>
          <p:nvPr/>
        </p:nvCxnSpPr>
        <p:spPr>
          <a:xfrm flipH="1">
            <a:off x="3124201" y="4000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276601" y="1524000"/>
            <a:ext cx="2667000" cy="2667000"/>
            <a:chOff x="3276601" y="1828800"/>
            <a:chExt cx="2667000" cy="2667000"/>
          </a:xfrm>
        </p:grpSpPr>
        <p:sp>
          <p:nvSpPr>
            <p:cNvPr id="82" name="Oval 81"/>
            <p:cNvSpPr/>
            <p:nvPr/>
          </p:nvSpPr>
          <p:spPr>
            <a:xfrm>
              <a:off x="3276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3" name="Oval 82"/>
            <p:cNvSpPr/>
            <p:nvPr/>
          </p:nvSpPr>
          <p:spPr>
            <a:xfrm>
              <a:off x="37338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4" name="Oval 83"/>
            <p:cNvSpPr/>
            <p:nvPr/>
          </p:nvSpPr>
          <p:spPr>
            <a:xfrm>
              <a:off x="41910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5" name="Oval 84"/>
            <p:cNvSpPr/>
            <p:nvPr/>
          </p:nvSpPr>
          <p:spPr>
            <a:xfrm>
              <a:off x="46482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6" name="Oval 85"/>
            <p:cNvSpPr/>
            <p:nvPr/>
          </p:nvSpPr>
          <p:spPr>
            <a:xfrm>
              <a:off x="51054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7" name="Oval 86"/>
            <p:cNvSpPr/>
            <p:nvPr/>
          </p:nvSpPr>
          <p:spPr>
            <a:xfrm>
              <a:off x="5562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8" name="Oval 87"/>
            <p:cNvSpPr/>
            <p:nvPr/>
          </p:nvSpPr>
          <p:spPr>
            <a:xfrm>
              <a:off x="3276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89" name="Oval 88"/>
            <p:cNvSpPr/>
            <p:nvPr/>
          </p:nvSpPr>
          <p:spPr>
            <a:xfrm>
              <a:off x="37338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0" name="Oval 89"/>
            <p:cNvSpPr/>
            <p:nvPr/>
          </p:nvSpPr>
          <p:spPr>
            <a:xfrm>
              <a:off x="41910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1" name="Oval 90"/>
            <p:cNvSpPr/>
            <p:nvPr/>
          </p:nvSpPr>
          <p:spPr>
            <a:xfrm>
              <a:off x="46482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2" name="Oval 91"/>
            <p:cNvSpPr/>
            <p:nvPr/>
          </p:nvSpPr>
          <p:spPr>
            <a:xfrm>
              <a:off x="51054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3" name="Oval 92"/>
            <p:cNvSpPr/>
            <p:nvPr/>
          </p:nvSpPr>
          <p:spPr>
            <a:xfrm>
              <a:off x="5562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4" name="Oval 93"/>
            <p:cNvSpPr/>
            <p:nvPr/>
          </p:nvSpPr>
          <p:spPr>
            <a:xfrm>
              <a:off x="3276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5" name="Oval 94"/>
            <p:cNvSpPr/>
            <p:nvPr/>
          </p:nvSpPr>
          <p:spPr>
            <a:xfrm>
              <a:off x="37338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6" name="Oval 95"/>
            <p:cNvSpPr/>
            <p:nvPr/>
          </p:nvSpPr>
          <p:spPr>
            <a:xfrm>
              <a:off x="41910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7" name="Oval 96"/>
            <p:cNvSpPr/>
            <p:nvPr/>
          </p:nvSpPr>
          <p:spPr>
            <a:xfrm>
              <a:off x="46482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8" name="Oval 97"/>
            <p:cNvSpPr/>
            <p:nvPr/>
          </p:nvSpPr>
          <p:spPr>
            <a:xfrm>
              <a:off x="51054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9" name="Oval 98"/>
            <p:cNvSpPr/>
            <p:nvPr/>
          </p:nvSpPr>
          <p:spPr>
            <a:xfrm>
              <a:off x="5562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0" name="Oval 99"/>
            <p:cNvSpPr/>
            <p:nvPr/>
          </p:nvSpPr>
          <p:spPr>
            <a:xfrm>
              <a:off x="3276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1" name="Oval 100"/>
            <p:cNvSpPr/>
            <p:nvPr/>
          </p:nvSpPr>
          <p:spPr>
            <a:xfrm>
              <a:off x="37338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2" name="Oval 101"/>
            <p:cNvSpPr/>
            <p:nvPr/>
          </p:nvSpPr>
          <p:spPr>
            <a:xfrm>
              <a:off x="41910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3" name="Oval 102"/>
            <p:cNvSpPr/>
            <p:nvPr/>
          </p:nvSpPr>
          <p:spPr>
            <a:xfrm>
              <a:off x="46482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4" name="Oval 103"/>
            <p:cNvSpPr/>
            <p:nvPr/>
          </p:nvSpPr>
          <p:spPr>
            <a:xfrm>
              <a:off x="51054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5" name="Oval 104"/>
            <p:cNvSpPr/>
            <p:nvPr/>
          </p:nvSpPr>
          <p:spPr>
            <a:xfrm>
              <a:off x="5562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6" name="Oval 105"/>
            <p:cNvSpPr/>
            <p:nvPr/>
          </p:nvSpPr>
          <p:spPr>
            <a:xfrm>
              <a:off x="3276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7" name="Oval 106"/>
            <p:cNvSpPr/>
            <p:nvPr/>
          </p:nvSpPr>
          <p:spPr>
            <a:xfrm>
              <a:off x="37338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8" name="Oval 107"/>
            <p:cNvSpPr/>
            <p:nvPr/>
          </p:nvSpPr>
          <p:spPr>
            <a:xfrm>
              <a:off x="41910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9" name="Oval 108"/>
            <p:cNvSpPr/>
            <p:nvPr/>
          </p:nvSpPr>
          <p:spPr>
            <a:xfrm>
              <a:off x="46482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0" name="Oval 109"/>
            <p:cNvSpPr/>
            <p:nvPr/>
          </p:nvSpPr>
          <p:spPr>
            <a:xfrm>
              <a:off x="51054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1" name="Oval 110"/>
            <p:cNvSpPr/>
            <p:nvPr/>
          </p:nvSpPr>
          <p:spPr>
            <a:xfrm>
              <a:off x="5562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2" name="Oval 111"/>
            <p:cNvSpPr/>
            <p:nvPr/>
          </p:nvSpPr>
          <p:spPr>
            <a:xfrm>
              <a:off x="3276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3" name="Oval 112"/>
            <p:cNvSpPr/>
            <p:nvPr/>
          </p:nvSpPr>
          <p:spPr>
            <a:xfrm>
              <a:off x="37338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4" name="Oval 113"/>
            <p:cNvSpPr/>
            <p:nvPr/>
          </p:nvSpPr>
          <p:spPr>
            <a:xfrm>
              <a:off x="41910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5" name="Oval 114"/>
            <p:cNvSpPr/>
            <p:nvPr/>
          </p:nvSpPr>
          <p:spPr>
            <a:xfrm>
              <a:off x="46482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6" name="Oval 115"/>
            <p:cNvSpPr/>
            <p:nvPr/>
          </p:nvSpPr>
          <p:spPr>
            <a:xfrm>
              <a:off x="51054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7" name="Oval 116"/>
            <p:cNvSpPr/>
            <p:nvPr/>
          </p:nvSpPr>
          <p:spPr>
            <a:xfrm>
              <a:off x="5562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sp>
        <p:nvSpPr>
          <p:cNvPr id="118" name="Down Arrow 117"/>
          <p:cNvSpPr/>
          <p:nvPr/>
        </p:nvSpPr>
        <p:spPr>
          <a:xfrm rot="16200000">
            <a:off x="4499999" y="-224403"/>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9" name="Down Arrow 118"/>
          <p:cNvSpPr/>
          <p:nvPr/>
        </p:nvSpPr>
        <p:spPr>
          <a:xfrm rot="10800000">
            <a:off x="6096001" y="1356360"/>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nvGrpSpPr>
          <p:cNvPr id="5" name="Group 4"/>
          <p:cNvGrpSpPr/>
          <p:nvPr/>
        </p:nvGrpSpPr>
        <p:grpSpPr>
          <a:xfrm rot="16200000">
            <a:off x="3273552" y="1524000"/>
            <a:ext cx="2667000" cy="2667000"/>
            <a:chOff x="7255014" y="1897380"/>
            <a:chExt cx="2667000" cy="2667000"/>
          </a:xfrm>
        </p:grpSpPr>
        <p:sp>
          <p:nvSpPr>
            <p:cNvPr id="120" name="Oval 119"/>
            <p:cNvSpPr/>
            <p:nvPr/>
          </p:nvSpPr>
          <p:spPr>
            <a:xfrm>
              <a:off x="7255014" y="1897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1" name="Oval 120"/>
            <p:cNvSpPr/>
            <p:nvPr/>
          </p:nvSpPr>
          <p:spPr>
            <a:xfrm>
              <a:off x="7712214" y="1897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2" name="Oval 121"/>
            <p:cNvSpPr/>
            <p:nvPr/>
          </p:nvSpPr>
          <p:spPr>
            <a:xfrm>
              <a:off x="8169414" y="1897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3" name="Oval 122"/>
            <p:cNvSpPr/>
            <p:nvPr/>
          </p:nvSpPr>
          <p:spPr>
            <a:xfrm>
              <a:off x="8626614" y="1897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4" name="Oval 123"/>
            <p:cNvSpPr/>
            <p:nvPr/>
          </p:nvSpPr>
          <p:spPr>
            <a:xfrm>
              <a:off x="9083814" y="1897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5" name="Oval 124"/>
            <p:cNvSpPr/>
            <p:nvPr/>
          </p:nvSpPr>
          <p:spPr>
            <a:xfrm>
              <a:off x="9541014" y="1897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6" name="Oval 125"/>
            <p:cNvSpPr/>
            <p:nvPr/>
          </p:nvSpPr>
          <p:spPr>
            <a:xfrm>
              <a:off x="7255014" y="23545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7" name="Oval 126"/>
            <p:cNvSpPr/>
            <p:nvPr/>
          </p:nvSpPr>
          <p:spPr>
            <a:xfrm>
              <a:off x="7712214" y="23545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8" name="Oval 127"/>
            <p:cNvSpPr/>
            <p:nvPr/>
          </p:nvSpPr>
          <p:spPr>
            <a:xfrm>
              <a:off x="8169414" y="23545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9" name="Oval 128"/>
            <p:cNvSpPr/>
            <p:nvPr/>
          </p:nvSpPr>
          <p:spPr>
            <a:xfrm>
              <a:off x="8626614" y="23545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0" name="Oval 129"/>
            <p:cNvSpPr/>
            <p:nvPr/>
          </p:nvSpPr>
          <p:spPr>
            <a:xfrm>
              <a:off x="9083814" y="23545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1" name="Oval 130"/>
            <p:cNvSpPr/>
            <p:nvPr/>
          </p:nvSpPr>
          <p:spPr>
            <a:xfrm>
              <a:off x="9541014" y="23545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2" name="Oval 131"/>
            <p:cNvSpPr/>
            <p:nvPr/>
          </p:nvSpPr>
          <p:spPr>
            <a:xfrm>
              <a:off x="7255014" y="28117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3" name="Oval 132"/>
            <p:cNvSpPr/>
            <p:nvPr/>
          </p:nvSpPr>
          <p:spPr>
            <a:xfrm>
              <a:off x="7712214" y="28117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4" name="Oval 133"/>
            <p:cNvSpPr/>
            <p:nvPr/>
          </p:nvSpPr>
          <p:spPr>
            <a:xfrm>
              <a:off x="8169414" y="28117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5" name="Oval 134"/>
            <p:cNvSpPr/>
            <p:nvPr/>
          </p:nvSpPr>
          <p:spPr>
            <a:xfrm>
              <a:off x="8626614" y="28117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6" name="Oval 135"/>
            <p:cNvSpPr/>
            <p:nvPr/>
          </p:nvSpPr>
          <p:spPr>
            <a:xfrm>
              <a:off x="9083814" y="28117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7" name="Oval 136"/>
            <p:cNvSpPr/>
            <p:nvPr/>
          </p:nvSpPr>
          <p:spPr>
            <a:xfrm>
              <a:off x="9541014" y="28117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8" name="Oval 137"/>
            <p:cNvSpPr/>
            <p:nvPr/>
          </p:nvSpPr>
          <p:spPr>
            <a:xfrm>
              <a:off x="7255014" y="32689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9" name="Oval 138"/>
            <p:cNvSpPr/>
            <p:nvPr/>
          </p:nvSpPr>
          <p:spPr>
            <a:xfrm>
              <a:off x="7712214" y="32689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0" name="Oval 139"/>
            <p:cNvSpPr/>
            <p:nvPr/>
          </p:nvSpPr>
          <p:spPr>
            <a:xfrm>
              <a:off x="8169414" y="32689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1" name="Oval 140"/>
            <p:cNvSpPr/>
            <p:nvPr/>
          </p:nvSpPr>
          <p:spPr>
            <a:xfrm>
              <a:off x="8626614" y="32689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2" name="Oval 141"/>
            <p:cNvSpPr/>
            <p:nvPr/>
          </p:nvSpPr>
          <p:spPr>
            <a:xfrm>
              <a:off x="9083814" y="32689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3" name="Oval 142"/>
            <p:cNvSpPr/>
            <p:nvPr/>
          </p:nvSpPr>
          <p:spPr>
            <a:xfrm>
              <a:off x="9541014" y="32689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4" name="Oval 143"/>
            <p:cNvSpPr/>
            <p:nvPr/>
          </p:nvSpPr>
          <p:spPr>
            <a:xfrm>
              <a:off x="7255014" y="37261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5" name="Oval 144"/>
            <p:cNvSpPr/>
            <p:nvPr/>
          </p:nvSpPr>
          <p:spPr>
            <a:xfrm>
              <a:off x="7712214" y="37261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6" name="Oval 145"/>
            <p:cNvSpPr/>
            <p:nvPr/>
          </p:nvSpPr>
          <p:spPr>
            <a:xfrm>
              <a:off x="8169414" y="37261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7" name="Oval 146"/>
            <p:cNvSpPr/>
            <p:nvPr/>
          </p:nvSpPr>
          <p:spPr>
            <a:xfrm>
              <a:off x="8626614" y="37261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8" name="Oval 147"/>
            <p:cNvSpPr/>
            <p:nvPr/>
          </p:nvSpPr>
          <p:spPr>
            <a:xfrm>
              <a:off x="9083814" y="37261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9" name="Oval 148"/>
            <p:cNvSpPr/>
            <p:nvPr/>
          </p:nvSpPr>
          <p:spPr>
            <a:xfrm>
              <a:off x="9541014" y="37261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0" name="Oval 149"/>
            <p:cNvSpPr/>
            <p:nvPr/>
          </p:nvSpPr>
          <p:spPr>
            <a:xfrm>
              <a:off x="7255014" y="4183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1" name="Oval 150"/>
            <p:cNvSpPr/>
            <p:nvPr/>
          </p:nvSpPr>
          <p:spPr>
            <a:xfrm>
              <a:off x="7712214" y="4183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2" name="Oval 151"/>
            <p:cNvSpPr/>
            <p:nvPr/>
          </p:nvSpPr>
          <p:spPr>
            <a:xfrm>
              <a:off x="8169414" y="4183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3" name="Oval 152"/>
            <p:cNvSpPr/>
            <p:nvPr/>
          </p:nvSpPr>
          <p:spPr>
            <a:xfrm>
              <a:off x="8626614" y="4183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4" name="Oval 153"/>
            <p:cNvSpPr/>
            <p:nvPr/>
          </p:nvSpPr>
          <p:spPr>
            <a:xfrm>
              <a:off x="9083814" y="4183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5" name="Oval 154"/>
            <p:cNvSpPr/>
            <p:nvPr/>
          </p:nvSpPr>
          <p:spPr>
            <a:xfrm>
              <a:off x="9541014" y="4183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grpSp>
        <p:nvGrpSpPr>
          <p:cNvPr id="4" name="Group 3"/>
          <p:cNvGrpSpPr/>
          <p:nvPr/>
        </p:nvGrpSpPr>
        <p:grpSpPr>
          <a:xfrm>
            <a:off x="3276600" y="1524000"/>
            <a:ext cx="2667000" cy="2667000"/>
            <a:chOff x="3657601" y="5295900"/>
            <a:chExt cx="2667000" cy="2667000"/>
          </a:xfrm>
        </p:grpSpPr>
        <p:sp>
          <p:nvSpPr>
            <p:cNvPr id="194" name="Oval 193"/>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5" name="Oval 194"/>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6" name="Oval 195"/>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7" name="Oval 196"/>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8" name="Oval 197"/>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99" name="Oval 198"/>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0" name="Oval 199"/>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1" name="Oval 200"/>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2" name="Oval 201"/>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3" name="Oval 202"/>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4" name="Oval 203"/>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5" name="Oval 204"/>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6" name="Oval 205"/>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7" name="Oval 206"/>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8" name="Oval 207"/>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09" name="Oval 208"/>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0" name="Oval 209"/>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1" name="Oval 210"/>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2" name="Oval 211"/>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3" name="Oval 212"/>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4" name="Oval 213"/>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5" name="Oval 214"/>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6" name="Oval 215"/>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7" name="Oval 216"/>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8" name="Oval 217"/>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19" name="Oval 218"/>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0" name="Oval 219"/>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1" name="Oval 220"/>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2" name="Oval 221"/>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3" name="Oval 222"/>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4" name="Oval 223"/>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5" name="Oval 224"/>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6" name="Oval 225"/>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7" name="Oval 226"/>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8" name="Oval 227"/>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29" name="Oval 228"/>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grpSp>
        <p:nvGrpSpPr>
          <p:cNvPr id="2" name="Group 1"/>
          <p:cNvGrpSpPr/>
          <p:nvPr/>
        </p:nvGrpSpPr>
        <p:grpSpPr>
          <a:xfrm>
            <a:off x="2895600" y="838200"/>
            <a:ext cx="3200399" cy="304800"/>
            <a:chOff x="2895600" y="990600"/>
            <a:chExt cx="3200399" cy="304800"/>
          </a:xfrm>
        </p:grpSpPr>
        <p:sp>
          <p:nvSpPr>
            <p:cNvPr id="156" name="TextBox 155"/>
            <p:cNvSpPr txBox="1"/>
            <p:nvPr/>
          </p:nvSpPr>
          <p:spPr>
            <a:xfrm>
              <a:off x="4838700" y="990600"/>
              <a:ext cx="1257299" cy="304800"/>
            </a:xfrm>
            <a:prstGeom prst="rect">
              <a:avLst/>
            </a:prstGeom>
            <a:noFill/>
          </p:spPr>
          <p:txBody>
            <a:bodyPr wrap="square" rtlCol="0" anchor="ctr">
              <a:noAutofit/>
            </a:bodyPr>
            <a:lstStyle/>
            <a:p>
              <a:pPr algn="ctr"/>
              <a:r>
                <a:rPr lang="en-US" sz="2800" dirty="0">
                  <a:solidFill>
                    <a:srgbClr val="000000"/>
                  </a:solidFill>
                  <a:latin typeface="Calibri Light"/>
                </a:rPr>
                <a:t>slow</a:t>
              </a:r>
            </a:p>
          </p:txBody>
        </p:sp>
        <p:sp>
          <p:nvSpPr>
            <p:cNvPr id="157" name="TextBox 156"/>
            <p:cNvSpPr txBox="1"/>
            <p:nvPr/>
          </p:nvSpPr>
          <p:spPr>
            <a:xfrm>
              <a:off x="2895600" y="990600"/>
              <a:ext cx="1257299" cy="304800"/>
            </a:xfrm>
            <a:prstGeom prst="rect">
              <a:avLst/>
            </a:prstGeom>
            <a:noFill/>
          </p:spPr>
          <p:txBody>
            <a:bodyPr wrap="square" rtlCol="0" anchor="ctr">
              <a:noAutofit/>
            </a:bodyPr>
            <a:lstStyle/>
            <a:p>
              <a:pPr algn="ctr"/>
              <a:r>
                <a:rPr lang="en-US" sz="2800" dirty="0">
                  <a:solidFill>
                    <a:srgbClr val="000000"/>
                  </a:solidFill>
                  <a:latin typeface="Calibri Light"/>
                </a:rPr>
                <a:t>fast</a:t>
              </a:r>
            </a:p>
          </p:txBody>
        </p:sp>
      </p:grpSp>
      <p:grpSp>
        <p:nvGrpSpPr>
          <p:cNvPr id="3" name="Group 2"/>
          <p:cNvGrpSpPr/>
          <p:nvPr/>
        </p:nvGrpSpPr>
        <p:grpSpPr>
          <a:xfrm>
            <a:off x="6400800" y="1295400"/>
            <a:ext cx="304800" cy="2971799"/>
            <a:chOff x="6553200" y="1600200"/>
            <a:chExt cx="304800" cy="2971799"/>
          </a:xfrm>
        </p:grpSpPr>
        <p:sp>
          <p:nvSpPr>
            <p:cNvPr id="158" name="TextBox 157"/>
            <p:cNvSpPr txBox="1"/>
            <p:nvPr/>
          </p:nvSpPr>
          <p:spPr>
            <a:xfrm rot="5400000">
              <a:off x="6076950" y="2076450"/>
              <a:ext cx="1257299" cy="304800"/>
            </a:xfrm>
            <a:prstGeom prst="rect">
              <a:avLst/>
            </a:prstGeom>
            <a:noFill/>
          </p:spPr>
          <p:txBody>
            <a:bodyPr wrap="square" rtlCol="0" anchor="ctr">
              <a:noAutofit/>
            </a:bodyPr>
            <a:lstStyle/>
            <a:p>
              <a:pPr algn="ctr"/>
              <a:r>
                <a:rPr lang="en-US" sz="2800" dirty="0">
                  <a:solidFill>
                    <a:srgbClr val="000000"/>
                  </a:solidFill>
                  <a:latin typeface="Calibri Light"/>
                </a:rPr>
                <a:t>slow</a:t>
              </a:r>
            </a:p>
          </p:txBody>
        </p:sp>
        <p:sp>
          <p:nvSpPr>
            <p:cNvPr id="159" name="TextBox 158"/>
            <p:cNvSpPr txBox="1"/>
            <p:nvPr/>
          </p:nvSpPr>
          <p:spPr>
            <a:xfrm rot="5400000">
              <a:off x="6076950" y="3790950"/>
              <a:ext cx="1257299" cy="304800"/>
            </a:xfrm>
            <a:prstGeom prst="rect">
              <a:avLst/>
            </a:prstGeom>
            <a:noFill/>
          </p:spPr>
          <p:txBody>
            <a:bodyPr wrap="square" rtlCol="0" anchor="ctr">
              <a:noAutofit/>
            </a:bodyPr>
            <a:lstStyle/>
            <a:p>
              <a:pPr algn="r"/>
              <a:r>
                <a:rPr lang="en-US" sz="2800" dirty="0">
                  <a:solidFill>
                    <a:srgbClr val="000000"/>
                  </a:solidFill>
                  <a:latin typeface="Calibri Light"/>
                </a:rPr>
                <a:t>fast</a:t>
              </a:r>
            </a:p>
          </p:txBody>
        </p:sp>
      </p:grpSp>
      <p:sp>
        <p:nvSpPr>
          <p:cNvPr id="164" name="Punchline"/>
          <p:cNvSpPr txBox="1"/>
          <p:nvPr/>
        </p:nvSpPr>
        <p:spPr>
          <a:xfrm>
            <a:off x="0" y="5204460"/>
            <a:ext cx="9144000" cy="1196340"/>
          </a:xfrm>
          <a:prstGeom prst="rect">
            <a:avLst/>
          </a:prstGeom>
          <a:solidFill>
            <a:schemeClr val="accent1">
              <a:lumMod val="75000"/>
            </a:schemeClr>
          </a:solidFill>
        </p:spPr>
        <p:txBody>
          <a:bodyPr wrap="square" rtlCol="0" anchor="ctr">
            <a:noAutofit/>
          </a:bodyPr>
          <a:lstStyle/>
          <a:p>
            <a:pPr algn="ctr"/>
            <a:r>
              <a:rPr lang="en-US" sz="3600" b="1" i="1" dirty="0">
                <a:solidFill>
                  <a:prstClr val="white"/>
                </a:solidFill>
              </a:rPr>
              <a:t>Systematic variation</a:t>
            </a:r>
            <a:r>
              <a:rPr lang="en-US" sz="3600" dirty="0">
                <a:solidFill>
                  <a:prstClr val="white"/>
                </a:solidFill>
                <a:latin typeface="Calibri Light"/>
              </a:rPr>
              <a:t> in cell access times</a:t>
            </a:r>
          </a:p>
          <a:p>
            <a:pPr algn="ctr"/>
            <a:r>
              <a:rPr lang="en-US" sz="3600" dirty="0">
                <a:solidFill>
                  <a:prstClr val="white"/>
                </a:solidFill>
                <a:latin typeface="Calibri Light"/>
              </a:rPr>
              <a:t>caused by the </a:t>
            </a:r>
            <a:r>
              <a:rPr lang="en-US" sz="3600" b="1" i="1" dirty="0">
                <a:solidFill>
                  <a:prstClr val="white"/>
                </a:solidFill>
              </a:rPr>
              <a:t>physical organization</a:t>
            </a:r>
            <a:r>
              <a:rPr lang="en-US" sz="3600" b="1" i="1" dirty="0">
                <a:solidFill>
                  <a:prstClr val="white"/>
                </a:solidFill>
                <a:latin typeface="Calibri Light"/>
              </a:rPr>
              <a:t> </a:t>
            </a:r>
            <a:r>
              <a:rPr lang="en-US" sz="3600" dirty="0">
                <a:solidFill>
                  <a:prstClr val="white"/>
                </a:solidFill>
                <a:latin typeface="Calibri Light"/>
              </a:rPr>
              <a:t>of DRAM</a:t>
            </a:r>
          </a:p>
        </p:txBody>
      </p:sp>
      <p:sp>
        <p:nvSpPr>
          <p:cNvPr id="165" name="TextBox 164"/>
          <p:cNvSpPr txBox="1"/>
          <p:nvPr/>
        </p:nvSpPr>
        <p:spPr>
          <a:xfrm>
            <a:off x="3276600" y="4800600"/>
            <a:ext cx="2663952" cy="457200"/>
          </a:xfrm>
          <a:prstGeom prst="rect">
            <a:avLst/>
          </a:prstGeom>
          <a:noFill/>
        </p:spPr>
        <p:txBody>
          <a:bodyPr wrap="square" rtlCol="0" anchor="ctr">
            <a:noAutofit/>
          </a:bodyPr>
          <a:lstStyle/>
          <a:p>
            <a:pPr algn="ctr"/>
            <a:r>
              <a:rPr lang="en-US" sz="2800" dirty="0">
                <a:solidFill>
                  <a:srgbClr val="000000"/>
                </a:solidFill>
                <a:latin typeface="Calibri Light"/>
              </a:rPr>
              <a:t>sense amplifiers</a:t>
            </a:r>
          </a:p>
        </p:txBody>
      </p:sp>
      <p:sp>
        <p:nvSpPr>
          <p:cNvPr id="166" name="TextBox 165"/>
          <p:cNvSpPr txBox="1"/>
          <p:nvPr/>
        </p:nvSpPr>
        <p:spPr>
          <a:xfrm rot="5400000">
            <a:off x="1066801" y="2590801"/>
            <a:ext cx="2743198" cy="457200"/>
          </a:xfrm>
          <a:prstGeom prst="rect">
            <a:avLst/>
          </a:prstGeom>
          <a:noFill/>
        </p:spPr>
        <p:txBody>
          <a:bodyPr wrap="square" rtlCol="0" anchor="ctr">
            <a:noAutofit/>
          </a:bodyPr>
          <a:lstStyle/>
          <a:p>
            <a:pPr algn="ctr"/>
            <a:r>
              <a:rPr lang="en-US" sz="2800" dirty="0" err="1">
                <a:solidFill>
                  <a:srgbClr val="000000"/>
                </a:solidFill>
                <a:latin typeface="Calibri Light"/>
              </a:rPr>
              <a:t>wordline</a:t>
            </a:r>
            <a:r>
              <a:rPr lang="en-US" sz="2800" dirty="0">
                <a:solidFill>
                  <a:srgbClr val="000000"/>
                </a:solidFill>
                <a:latin typeface="Calibri Light"/>
              </a:rPr>
              <a:t> drivers</a:t>
            </a:r>
          </a:p>
        </p:txBody>
      </p:sp>
      <p:grpSp>
        <p:nvGrpSpPr>
          <p:cNvPr id="8" name="Group 7"/>
          <p:cNvGrpSpPr/>
          <p:nvPr/>
        </p:nvGrpSpPr>
        <p:grpSpPr>
          <a:xfrm>
            <a:off x="6781800" y="2324100"/>
            <a:ext cx="2362200" cy="1257300"/>
            <a:chOff x="6781800" y="2324100"/>
            <a:chExt cx="2362200" cy="1257300"/>
          </a:xfrm>
        </p:grpSpPr>
        <p:sp>
          <p:nvSpPr>
            <p:cNvPr id="167" name="TextBox 166"/>
            <p:cNvSpPr txBox="1"/>
            <p:nvPr/>
          </p:nvSpPr>
          <p:spPr>
            <a:xfrm>
              <a:off x="6781800" y="2324100"/>
              <a:ext cx="2362200" cy="419100"/>
            </a:xfrm>
            <a:prstGeom prst="rect">
              <a:avLst/>
            </a:prstGeom>
            <a:noFill/>
          </p:spPr>
          <p:txBody>
            <a:bodyPr wrap="square" rtlCol="0" anchor="ctr">
              <a:noAutofit/>
            </a:bodyPr>
            <a:lstStyle/>
            <a:p>
              <a:r>
                <a:rPr lang="en-US" sz="2800" b="1" dirty="0">
                  <a:solidFill>
                    <a:srgbClr val="ED7D31">
                      <a:lumMod val="75000"/>
                    </a:srgbClr>
                  </a:solidFill>
                  <a:latin typeface="Calibri Light"/>
                </a:rPr>
                <a:t>across row</a:t>
              </a:r>
            </a:p>
          </p:txBody>
        </p:sp>
        <p:sp>
          <p:nvSpPr>
            <p:cNvPr id="168" name="TextBox 167"/>
            <p:cNvSpPr txBox="1"/>
            <p:nvPr/>
          </p:nvSpPr>
          <p:spPr>
            <a:xfrm>
              <a:off x="6781800" y="2895600"/>
              <a:ext cx="2362200" cy="685800"/>
            </a:xfrm>
            <a:prstGeom prst="rect">
              <a:avLst/>
            </a:prstGeom>
            <a:noFill/>
          </p:spPr>
          <p:txBody>
            <a:bodyPr wrap="square" rtlCol="0" anchor="ctr">
              <a:noAutofit/>
            </a:bodyPr>
            <a:lstStyle/>
            <a:p>
              <a:pPr>
                <a:lnSpc>
                  <a:spcPts val="2500"/>
                </a:lnSpc>
              </a:pPr>
              <a:r>
                <a:rPr lang="en-US" sz="2800" dirty="0">
                  <a:solidFill>
                    <a:srgbClr val="ED7D31">
                      <a:lumMod val="75000"/>
                    </a:srgbClr>
                  </a:solidFill>
                  <a:latin typeface="Calibri Light"/>
                </a:rPr>
                <a:t>distance from sense amplifier</a:t>
              </a:r>
            </a:p>
          </p:txBody>
        </p:sp>
      </p:grpSp>
      <p:grpSp>
        <p:nvGrpSpPr>
          <p:cNvPr id="9" name="Group 8"/>
          <p:cNvGrpSpPr/>
          <p:nvPr/>
        </p:nvGrpSpPr>
        <p:grpSpPr>
          <a:xfrm>
            <a:off x="0" y="990600"/>
            <a:ext cx="2470407" cy="1295400"/>
            <a:chOff x="0" y="990600"/>
            <a:chExt cx="2470407" cy="1295400"/>
          </a:xfrm>
        </p:grpSpPr>
        <p:sp>
          <p:nvSpPr>
            <p:cNvPr id="169" name="TextBox 168"/>
            <p:cNvSpPr txBox="1"/>
            <p:nvPr/>
          </p:nvSpPr>
          <p:spPr>
            <a:xfrm>
              <a:off x="0" y="990600"/>
              <a:ext cx="2470407" cy="419100"/>
            </a:xfrm>
            <a:prstGeom prst="rect">
              <a:avLst/>
            </a:prstGeom>
            <a:noFill/>
          </p:spPr>
          <p:txBody>
            <a:bodyPr wrap="square" rtlCol="0" anchor="ctr">
              <a:noAutofit/>
            </a:bodyPr>
            <a:lstStyle/>
            <a:p>
              <a:r>
                <a:rPr lang="en-US" sz="2800" b="1" dirty="0">
                  <a:solidFill>
                    <a:srgbClr val="ED7D31">
                      <a:lumMod val="75000"/>
                    </a:srgbClr>
                  </a:solidFill>
                  <a:latin typeface="Calibri Light"/>
                </a:rPr>
                <a:t>across column</a:t>
              </a:r>
            </a:p>
          </p:txBody>
        </p:sp>
        <p:sp>
          <p:nvSpPr>
            <p:cNvPr id="170" name="TextBox 169"/>
            <p:cNvSpPr txBox="1"/>
            <p:nvPr/>
          </p:nvSpPr>
          <p:spPr>
            <a:xfrm>
              <a:off x="0" y="1600200"/>
              <a:ext cx="2470407" cy="685800"/>
            </a:xfrm>
            <a:prstGeom prst="rect">
              <a:avLst/>
            </a:prstGeom>
            <a:noFill/>
          </p:spPr>
          <p:txBody>
            <a:bodyPr wrap="square" rtlCol="0" anchor="ctr">
              <a:noAutofit/>
            </a:bodyPr>
            <a:lstStyle/>
            <a:p>
              <a:pPr>
                <a:lnSpc>
                  <a:spcPts val="2500"/>
                </a:lnSpc>
              </a:pPr>
              <a:r>
                <a:rPr lang="en-US" sz="2800" dirty="0">
                  <a:solidFill>
                    <a:srgbClr val="ED7D31">
                      <a:lumMod val="75000"/>
                    </a:srgbClr>
                  </a:solidFill>
                  <a:latin typeface="Calibri Light"/>
                </a:rPr>
                <a:t>distance from </a:t>
              </a:r>
              <a:r>
                <a:rPr lang="en-US" sz="2800" dirty="0" err="1">
                  <a:solidFill>
                    <a:srgbClr val="ED7D31">
                      <a:lumMod val="75000"/>
                    </a:srgbClr>
                  </a:solidFill>
                  <a:latin typeface="Calibri Light"/>
                </a:rPr>
                <a:t>wordline</a:t>
              </a:r>
              <a:r>
                <a:rPr lang="en-US" sz="2800" dirty="0">
                  <a:solidFill>
                    <a:srgbClr val="ED7D31">
                      <a:lumMod val="75000"/>
                    </a:srgbClr>
                  </a:solidFill>
                  <a:latin typeface="Calibri Light"/>
                </a:rPr>
                <a:t> driver</a:t>
              </a:r>
            </a:p>
          </p:txBody>
        </p:sp>
      </p:grpSp>
    </p:spTree>
    <p:extLst>
      <p:ext uri="{BB962C8B-B14F-4D97-AF65-F5344CB8AC3E}">
        <p14:creationId xmlns:p14="http://schemas.microsoft.com/office/powerpoint/2010/main" val="11379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down)">
                                      <p:cBhvr>
                                        <p:cTn id="11" dur="500"/>
                                        <p:tgtEl>
                                          <p:spTgt spid="11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wipe(left)">
                                      <p:cBhvr>
                                        <p:cTn id="27" dur="500"/>
                                        <p:tgtEl>
                                          <p:spTgt spid="118"/>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4"/>
                                        </p:tgtEl>
                                        <p:attrNameLst>
                                          <p:attrName>style.visibility</p:attrName>
                                        </p:attrNameLst>
                                      </p:cBhvr>
                                      <p:to>
                                        <p:strVal val="visible"/>
                                      </p:to>
                                    </p:set>
                                    <p:animEffect transition="in" filter="fade">
                                      <p:cBhvr>
                                        <p:cTn id="49"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64"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p:cNvSpPr txBox="1">
            <a:spLocks/>
          </p:cNvSpPr>
          <p:nvPr/>
        </p:nvSpPr>
        <p:spPr>
          <a:xfrm>
            <a:off x="-76200" y="152400"/>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u="sng" spc="-60" dirty="0">
                <a:solidFill>
                  <a:prstClr val="black"/>
                </a:solidFill>
                <a:latin typeface="Calibri"/>
              </a:rPr>
              <a:t>DIVA</a:t>
            </a:r>
            <a:r>
              <a:rPr lang="en-US" sz="5400" spc="-60" dirty="0">
                <a:solidFill>
                  <a:prstClr val="black"/>
                </a:solidFill>
              </a:rPr>
              <a:t> Online </a:t>
            </a:r>
            <a:r>
              <a:rPr lang="en-US" sz="5400" b="1" spc="-60" dirty="0">
                <a:solidFill>
                  <a:prstClr val="black"/>
                </a:solidFill>
                <a:latin typeface="Calibri"/>
              </a:rPr>
              <a:t>Profiling</a:t>
            </a:r>
          </a:p>
        </p:txBody>
      </p:sp>
      <p:grpSp>
        <p:nvGrpSpPr>
          <p:cNvPr id="240" name="Group 239"/>
          <p:cNvGrpSpPr/>
          <p:nvPr/>
        </p:nvGrpSpPr>
        <p:grpSpPr>
          <a:xfrm>
            <a:off x="5181601" y="1371600"/>
            <a:ext cx="4038598" cy="990600"/>
            <a:chOff x="5181601" y="1524000"/>
            <a:chExt cx="4038598" cy="990600"/>
          </a:xfrm>
        </p:grpSpPr>
        <p:grpSp>
          <p:nvGrpSpPr>
            <p:cNvPr id="241" name="Group 240"/>
            <p:cNvGrpSpPr/>
            <p:nvPr/>
          </p:nvGrpSpPr>
          <p:grpSpPr>
            <a:xfrm>
              <a:off x="5181601" y="1524000"/>
              <a:ext cx="4038598" cy="990600"/>
              <a:chOff x="5026151" y="1752600"/>
              <a:chExt cx="4038598" cy="990600"/>
            </a:xfrm>
          </p:grpSpPr>
          <p:sp>
            <p:nvSpPr>
              <p:cNvPr id="243" name="Rounded Rectangle 242"/>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244" name="TextBox 243"/>
              <p:cNvSpPr txBox="1"/>
              <p:nvPr/>
            </p:nvSpPr>
            <p:spPr>
              <a:xfrm>
                <a:off x="6476998" y="1828800"/>
                <a:ext cx="2587751" cy="381000"/>
              </a:xfrm>
              <a:prstGeom prst="rect">
                <a:avLst/>
              </a:prstGeom>
              <a:noFill/>
            </p:spPr>
            <p:txBody>
              <a:bodyPr wrap="square" rtlCol="0" anchor="ctr">
                <a:noAutofit/>
              </a:bodyPr>
              <a:lstStyle/>
              <a:p>
                <a:pPr algn="ctr"/>
                <a:r>
                  <a:rPr lang="en-US" sz="3200" b="1" spc="-50" dirty="0">
                    <a:solidFill>
                      <a:srgbClr val="ED7D31">
                        <a:lumMod val="75000"/>
                      </a:srgbClr>
                    </a:solidFill>
                    <a:latin typeface="Calibri Light"/>
                  </a:rPr>
                  <a:t>inherently slow</a:t>
                </a:r>
              </a:p>
            </p:txBody>
          </p:sp>
        </p:grpSp>
        <p:sp>
          <p:nvSpPr>
            <p:cNvPr id="242" name="Freeform 241"/>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0" name="Oval 149"/>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1" name="Oval 160"/>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0" name="Oval 169"/>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grpSp>
      <p:sp>
        <p:nvSpPr>
          <p:cNvPr id="235" name="Punchline"/>
          <p:cNvSpPr txBox="1"/>
          <p:nvPr/>
        </p:nvSpPr>
        <p:spPr>
          <a:xfrm>
            <a:off x="0" y="5181600"/>
            <a:ext cx="9144000" cy="533400"/>
          </a:xfrm>
          <a:prstGeom prst="rect">
            <a:avLst/>
          </a:prstGeom>
          <a:noFill/>
        </p:spPr>
        <p:txBody>
          <a:bodyPr wrap="square" rtlCol="0" anchor="ctr">
            <a:noAutofit/>
          </a:bodyPr>
          <a:lstStyle/>
          <a:p>
            <a:pPr algn="ctr"/>
            <a:r>
              <a:rPr lang="en-US" sz="3600" spc="-100" dirty="0">
                <a:solidFill>
                  <a:prstClr val="black"/>
                </a:solidFill>
                <a:latin typeface="Calibri Light"/>
              </a:rPr>
              <a:t>Profile </a:t>
            </a:r>
            <a:r>
              <a:rPr lang="en-US" sz="3600" b="1" i="1" spc="-100" dirty="0">
                <a:solidFill>
                  <a:srgbClr val="4472C4">
                    <a:lumMod val="75000"/>
                  </a:srgbClr>
                </a:solidFill>
                <a:latin typeface="Calibri Light"/>
              </a:rPr>
              <a:t>only</a:t>
            </a:r>
            <a:r>
              <a:rPr lang="en-US" sz="3600" spc="-100" dirty="0">
                <a:solidFill>
                  <a:prstClr val="black"/>
                </a:solidFill>
                <a:latin typeface="Calibri Light"/>
              </a:rPr>
              <a:t> </a:t>
            </a:r>
            <a:r>
              <a:rPr lang="en-US" sz="3600" b="1" i="1" spc="-100" dirty="0">
                <a:solidFill>
                  <a:srgbClr val="ED7D31">
                    <a:lumMod val="75000"/>
                  </a:srgbClr>
                </a:solidFill>
                <a:latin typeface="Calibri Light"/>
              </a:rPr>
              <a:t>slow regions </a:t>
            </a:r>
            <a:r>
              <a:rPr lang="en-US" sz="3600" spc="-100" dirty="0">
                <a:solidFill>
                  <a:prstClr val="black"/>
                </a:solidFill>
                <a:latin typeface="Calibri Light"/>
              </a:rPr>
              <a:t>to determine min. latency</a:t>
            </a:r>
          </a:p>
        </p:txBody>
      </p:sp>
      <p:sp>
        <p:nvSpPr>
          <p:cNvPr id="237" name="Punchline"/>
          <p:cNvSpPr txBox="1"/>
          <p:nvPr/>
        </p:nvSpPr>
        <p:spPr>
          <a:xfrm>
            <a:off x="0" y="5638800"/>
            <a:ext cx="9144000" cy="533400"/>
          </a:xfrm>
          <a:prstGeom prst="rect">
            <a:avLst/>
          </a:prstGeom>
          <a:noFill/>
        </p:spPr>
        <p:txBody>
          <a:bodyPr wrap="square" rtlCol="0" anchor="ctr">
            <a:noAutofit/>
          </a:bodyPr>
          <a:lstStyle/>
          <a:p>
            <a:pPr algn="ctr"/>
            <a:r>
              <a:rPr lang="en-US" sz="3600" spc="-100" dirty="0">
                <a:solidFill>
                  <a:prstClr val="black"/>
                </a:solidFill>
                <a:latin typeface="Calibri Light"/>
                <a:sym typeface="Wingdings" panose="05000000000000000000" pitchFamily="2" charset="2"/>
              </a:rPr>
              <a:t> </a:t>
            </a:r>
            <a:r>
              <a:rPr lang="en-US" sz="3600" b="1" i="1" spc="-100" dirty="0">
                <a:solidFill>
                  <a:srgbClr val="4472C4">
                    <a:lumMod val="75000"/>
                  </a:srgbClr>
                </a:solidFill>
                <a:latin typeface="Calibri Light"/>
                <a:sym typeface="Wingdings" panose="05000000000000000000" pitchFamily="2" charset="2"/>
              </a:rPr>
              <a:t>Dynamic</a:t>
            </a:r>
            <a:r>
              <a:rPr lang="en-US" sz="3600" spc="-100" dirty="0">
                <a:solidFill>
                  <a:prstClr val="black"/>
                </a:solidFill>
                <a:latin typeface="Calibri Light"/>
                <a:sym typeface="Wingdings" panose="05000000000000000000" pitchFamily="2" charset="2"/>
              </a:rPr>
              <a:t> &amp; </a:t>
            </a:r>
            <a:r>
              <a:rPr lang="en-US" sz="3600" b="1" i="1" spc="-100" dirty="0">
                <a:solidFill>
                  <a:srgbClr val="4472C4">
                    <a:lumMod val="75000"/>
                  </a:srgbClr>
                </a:solidFill>
                <a:latin typeface="Calibri Light"/>
                <a:sym typeface="Wingdings" panose="05000000000000000000" pitchFamily="2" charset="2"/>
              </a:rPr>
              <a:t>low cost </a:t>
            </a:r>
            <a:r>
              <a:rPr lang="en-US" sz="3600" spc="-100" dirty="0">
                <a:solidFill>
                  <a:prstClr val="black"/>
                </a:solidFill>
                <a:latin typeface="Calibri Light"/>
                <a:sym typeface="Wingdings" panose="05000000000000000000" pitchFamily="2" charset="2"/>
              </a:rPr>
              <a:t>latency optimization</a:t>
            </a:r>
            <a:endParaRPr lang="en-US" sz="3600" spc="-100" dirty="0">
              <a:solidFill>
                <a:prstClr val="black"/>
              </a:solidFill>
              <a:latin typeface="Calibri Light"/>
            </a:endParaRPr>
          </a:p>
        </p:txBody>
      </p:sp>
      <p:sp>
        <p:nvSpPr>
          <p:cNvPr id="74" name="TextBox 73"/>
          <p:cNvSpPr txBox="1"/>
          <p:nvPr/>
        </p:nvSpPr>
        <p:spPr>
          <a:xfrm>
            <a:off x="3432048" y="4724400"/>
            <a:ext cx="2663952" cy="457200"/>
          </a:xfrm>
          <a:prstGeom prst="rect">
            <a:avLst/>
          </a:prstGeom>
          <a:noFill/>
        </p:spPr>
        <p:txBody>
          <a:bodyPr wrap="square" rtlCol="0" anchor="ctr">
            <a:noAutofit/>
          </a:bodyPr>
          <a:lstStyle/>
          <a:p>
            <a:pPr algn="ctr"/>
            <a:r>
              <a:rPr lang="en-US" sz="2800" dirty="0">
                <a:solidFill>
                  <a:srgbClr val="000000"/>
                </a:solidFill>
                <a:latin typeface="Calibri Light"/>
              </a:rPr>
              <a:t>sense amplifier</a:t>
            </a:r>
          </a:p>
        </p:txBody>
      </p:sp>
      <p:sp>
        <p:nvSpPr>
          <p:cNvPr id="75" name="TextBox 74"/>
          <p:cNvSpPr txBox="1"/>
          <p:nvPr/>
        </p:nvSpPr>
        <p:spPr>
          <a:xfrm rot="5400000">
            <a:off x="1260348" y="2552700"/>
            <a:ext cx="2667000" cy="457200"/>
          </a:xfrm>
          <a:prstGeom prst="rect">
            <a:avLst/>
          </a:prstGeom>
          <a:noFill/>
        </p:spPr>
        <p:txBody>
          <a:bodyPr wrap="square" rtlCol="0" anchor="ctr">
            <a:noAutofit/>
          </a:bodyPr>
          <a:lstStyle/>
          <a:p>
            <a:pPr algn="ctr"/>
            <a:r>
              <a:rPr lang="en-US" sz="2800" dirty="0" err="1">
                <a:solidFill>
                  <a:srgbClr val="000000"/>
                </a:solidFill>
                <a:latin typeface="Calibri Light"/>
              </a:rPr>
              <a:t>wordline</a:t>
            </a:r>
            <a:r>
              <a:rPr lang="en-US" sz="2800" dirty="0">
                <a:solidFill>
                  <a:srgbClr val="000000"/>
                </a:solidFill>
                <a:latin typeface="Calibri Light"/>
              </a:rPr>
              <a:t> driver</a:t>
            </a:r>
          </a:p>
        </p:txBody>
      </p:sp>
      <p:sp>
        <p:nvSpPr>
          <p:cNvPr id="76" name="Punchline"/>
          <p:cNvSpPr txBox="1"/>
          <p:nvPr/>
        </p:nvSpPr>
        <p:spPr>
          <a:xfrm>
            <a:off x="0" y="762000"/>
            <a:ext cx="5635752" cy="533400"/>
          </a:xfrm>
          <a:prstGeom prst="rect">
            <a:avLst/>
          </a:prstGeom>
          <a:noFill/>
        </p:spPr>
        <p:txBody>
          <a:bodyPr wrap="square" rtlCol="0" anchor="ctr">
            <a:noAutofit/>
          </a:bodyPr>
          <a:lstStyle/>
          <a:p>
            <a:pPr algn="ctr"/>
            <a:r>
              <a:rPr lang="en-US" sz="3200" b="1" spc="-100" dirty="0">
                <a:solidFill>
                  <a:prstClr val="black"/>
                </a:solidFill>
              </a:rPr>
              <a:t>D</a:t>
            </a:r>
            <a:r>
              <a:rPr lang="en-US" sz="3200" spc="-100" dirty="0">
                <a:solidFill>
                  <a:prstClr val="black"/>
                </a:solidFill>
              </a:rPr>
              <a:t>esign-</a:t>
            </a:r>
            <a:r>
              <a:rPr lang="en-US" sz="3200" b="1" spc="-100" dirty="0">
                <a:solidFill>
                  <a:prstClr val="black"/>
                </a:solidFill>
              </a:rPr>
              <a:t>I</a:t>
            </a:r>
            <a:r>
              <a:rPr lang="en-US" sz="3200" spc="-100" dirty="0">
                <a:solidFill>
                  <a:prstClr val="black"/>
                </a:solidFill>
              </a:rPr>
              <a:t>nduced</a:t>
            </a:r>
            <a:r>
              <a:rPr lang="en-US" sz="3200" spc="-100" dirty="0">
                <a:solidFill>
                  <a:prstClr val="black"/>
                </a:solidFill>
                <a:latin typeface="Calibri Light"/>
              </a:rPr>
              <a:t>-</a:t>
            </a:r>
            <a:r>
              <a:rPr lang="en-US" sz="3200" b="1" spc="-100" dirty="0">
                <a:solidFill>
                  <a:prstClr val="black"/>
                </a:solidFill>
              </a:rPr>
              <a:t>V</a:t>
            </a:r>
            <a:r>
              <a:rPr lang="en-US" sz="3200" spc="-100" dirty="0">
                <a:solidFill>
                  <a:prstClr val="black"/>
                </a:solidFill>
                <a:latin typeface="Calibri Light"/>
              </a:rPr>
              <a:t>ariation-</a:t>
            </a:r>
            <a:r>
              <a:rPr lang="en-US" sz="3200" b="1" spc="-100" dirty="0">
                <a:solidFill>
                  <a:prstClr val="black"/>
                </a:solidFill>
              </a:rPr>
              <a:t>A</a:t>
            </a:r>
            <a:r>
              <a:rPr lang="en-US" sz="3200" spc="-100" dirty="0">
                <a:solidFill>
                  <a:prstClr val="black"/>
                </a:solidFill>
                <a:latin typeface="Calibri Light"/>
              </a:rPr>
              <a:t>ware</a:t>
            </a:r>
          </a:p>
        </p:txBody>
      </p:sp>
    </p:spTree>
    <p:extLst>
      <p:ext uri="{BB962C8B-B14F-4D97-AF65-F5344CB8AC3E}">
        <p14:creationId xmlns:p14="http://schemas.microsoft.com/office/powerpoint/2010/main" val="56743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500"/>
                                        <p:tgtEl>
                                          <p:spTgt spid="2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
                                        </p:tgtEl>
                                        <p:attrNameLst>
                                          <p:attrName>style.visibility</p:attrName>
                                        </p:attrNameLst>
                                      </p:cBhvr>
                                      <p:to>
                                        <p:strVal val="visible"/>
                                      </p:to>
                                    </p:set>
                                    <p:animEffect transition="in" filter="fade">
                                      <p:cBhvr>
                                        <p:cTn id="17" dur="500"/>
                                        <p:tgtEl>
                                          <p:spTgt spid="2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P spid="237" grpId="0"/>
      <p:bldP spid="76"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181601" y="1371600"/>
            <a:ext cx="4038599" cy="990600"/>
            <a:chOff x="5181601" y="1524000"/>
            <a:chExt cx="4038599" cy="990600"/>
          </a:xfrm>
        </p:grpSpPr>
        <p:grpSp>
          <p:nvGrpSpPr>
            <p:cNvPr id="108" name="Group 107"/>
            <p:cNvGrpSpPr/>
            <p:nvPr/>
          </p:nvGrpSpPr>
          <p:grpSpPr>
            <a:xfrm>
              <a:off x="5181601" y="1524000"/>
              <a:ext cx="4038599" cy="990600"/>
              <a:chOff x="5026151" y="1752600"/>
              <a:chExt cx="4038599" cy="990600"/>
            </a:xfrm>
          </p:grpSpPr>
          <p:sp>
            <p:nvSpPr>
              <p:cNvPr id="109" name="Rounded Rectangle 108"/>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110" name="TextBox 109"/>
              <p:cNvSpPr txBox="1"/>
              <p:nvPr/>
            </p:nvSpPr>
            <p:spPr>
              <a:xfrm>
                <a:off x="6476998" y="1828800"/>
                <a:ext cx="2587752" cy="381000"/>
              </a:xfrm>
              <a:prstGeom prst="rect">
                <a:avLst/>
              </a:prstGeom>
              <a:noFill/>
            </p:spPr>
            <p:txBody>
              <a:bodyPr wrap="square" rtlCol="0" anchor="ctr">
                <a:noAutofit/>
              </a:bodyPr>
              <a:lstStyle/>
              <a:p>
                <a:pPr algn="ctr"/>
                <a:r>
                  <a:rPr lang="en-US" sz="3200" b="1" spc="-50" dirty="0">
                    <a:solidFill>
                      <a:srgbClr val="ED7D31">
                        <a:lumMod val="75000"/>
                      </a:srgbClr>
                    </a:solidFill>
                    <a:latin typeface="Calibri Light"/>
                  </a:rPr>
                  <a:t>inherently slow</a:t>
                </a:r>
              </a:p>
            </p:txBody>
          </p:sp>
        </p:grpSp>
        <p:sp>
          <p:nvSpPr>
            <p:cNvPr id="13" name="Freeform 12"/>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6" name="Rounded Rectangle 75"/>
          <p:cNvSpPr/>
          <p:nvPr/>
        </p:nvSpPr>
        <p:spPr>
          <a:xfrm>
            <a:off x="3810000" y="22860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77" name="Rounded Rectangle 76"/>
          <p:cNvSpPr/>
          <p:nvPr/>
        </p:nvSpPr>
        <p:spPr>
          <a:xfrm>
            <a:off x="4724400" y="36576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78" name="Rounded Rectangle 77"/>
          <p:cNvSpPr/>
          <p:nvPr/>
        </p:nvSpPr>
        <p:spPr>
          <a:xfrm>
            <a:off x="3358897" y="32004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endParaRPr lang="en-US" sz="2400" spc="-80" dirty="0">
              <a:solidFill>
                <a:prstClr val="white"/>
              </a:solidFill>
            </a:endParaRPr>
          </a:p>
        </p:txBody>
      </p:sp>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u="sng" spc="-60" dirty="0">
                <a:solidFill>
                  <a:prstClr val="black"/>
                </a:solidFill>
                <a:latin typeface="Calibri"/>
              </a:rPr>
              <a:t>DIVA</a:t>
            </a:r>
            <a:r>
              <a:rPr lang="en-US" sz="5400" spc="-60" dirty="0">
                <a:solidFill>
                  <a:prstClr val="black"/>
                </a:solidFill>
              </a:rPr>
              <a:t> Online </a:t>
            </a:r>
            <a:r>
              <a:rPr lang="en-US" sz="5400" b="1" spc="-60" dirty="0">
                <a:solidFill>
                  <a:prstClr val="black"/>
                </a:solidFill>
                <a:latin typeface="Calibri"/>
              </a:rPr>
              <a:t>Profiling</a:t>
            </a:r>
          </a:p>
        </p:txBody>
      </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grpSp>
      <p:sp>
        <p:nvSpPr>
          <p:cNvPr id="73" name="Oval 72"/>
          <p:cNvSpPr/>
          <p:nvPr/>
        </p:nvSpPr>
        <p:spPr>
          <a:xfrm>
            <a:off x="3962400" y="2438400"/>
            <a:ext cx="228600"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4" name="Oval 73"/>
          <p:cNvSpPr/>
          <p:nvPr/>
        </p:nvSpPr>
        <p:spPr>
          <a:xfrm>
            <a:off x="3505200" y="3352800"/>
            <a:ext cx="222504"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5" name="Oval 74"/>
          <p:cNvSpPr/>
          <p:nvPr/>
        </p:nvSpPr>
        <p:spPr>
          <a:xfrm>
            <a:off x="4876800" y="3810000"/>
            <a:ext cx="222504" cy="2286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0" name="Oval 69"/>
          <p:cNvSpPr/>
          <p:nvPr/>
        </p:nvSpPr>
        <p:spPr>
          <a:xfrm>
            <a:off x="3425952" y="32766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1" name="Oval 70"/>
          <p:cNvSpPr/>
          <p:nvPr/>
        </p:nvSpPr>
        <p:spPr>
          <a:xfrm>
            <a:off x="3883152" y="23622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72" name="Oval 71"/>
          <p:cNvSpPr/>
          <p:nvPr/>
        </p:nvSpPr>
        <p:spPr>
          <a:xfrm>
            <a:off x="4797552" y="3733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grpSp>
        <p:nvGrpSpPr>
          <p:cNvPr id="11" name="Group 10"/>
          <p:cNvGrpSpPr/>
          <p:nvPr/>
        </p:nvGrpSpPr>
        <p:grpSpPr>
          <a:xfrm>
            <a:off x="228600" y="1447800"/>
            <a:ext cx="4575810" cy="2293620"/>
            <a:chOff x="228600" y="1600200"/>
            <a:chExt cx="4575810" cy="2293620"/>
          </a:xfrm>
        </p:grpSpPr>
        <p:sp>
          <p:nvSpPr>
            <p:cNvPr id="83" name="TextBox 82"/>
            <p:cNvSpPr txBox="1"/>
            <p:nvPr/>
          </p:nvSpPr>
          <p:spPr>
            <a:xfrm>
              <a:off x="228600" y="1600200"/>
              <a:ext cx="2130551" cy="381000"/>
            </a:xfrm>
            <a:prstGeom prst="rect">
              <a:avLst/>
            </a:prstGeom>
            <a:noFill/>
          </p:spPr>
          <p:txBody>
            <a:bodyPr wrap="square" rtlCol="0" anchor="ctr">
              <a:noAutofit/>
            </a:bodyPr>
            <a:lstStyle/>
            <a:p>
              <a:pPr algn="ctr">
                <a:lnSpc>
                  <a:spcPts val="2500"/>
                </a:lnSpc>
              </a:pPr>
              <a:r>
                <a:rPr lang="en-US" sz="3200" b="1" spc="-50" dirty="0">
                  <a:solidFill>
                    <a:srgbClr val="ED7D31">
                      <a:lumMod val="75000"/>
                    </a:srgbClr>
                  </a:solidFill>
                  <a:latin typeface="Calibri Light"/>
                </a:rPr>
                <a:t>slow cells  </a:t>
              </a:r>
            </a:p>
          </p:txBody>
        </p:sp>
        <p:grpSp>
          <p:nvGrpSpPr>
            <p:cNvPr id="10" name="Group 9"/>
            <p:cNvGrpSpPr/>
            <p:nvPr/>
          </p:nvGrpSpPr>
          <p:grpSpPr>
            <a:xfrm>
              <a:off x="2305050" y="1828797"/>
              <a:ext cx="2499360" cy="2065023"/>
              <a:chOff x="2305050" y="1828797"/>
              <a:chExt cx="2499360" cy="2065023"/>
            </a:xfrm>
          </p:grpSpPr>
          <p:sp>
            <p:nvSpPr>
              <p:cNvPr id="7" name="Freeform 6"/>
              <p:cNvSpPr/>
              <p:nvPr/>
            </p:nvSpPr>
            <p:spPr>
              <a:xfrm>
                <a:off x="2305050" y="1828798"/>
                <a:ext cx="1577340" cy="685801"/>
              </a:xfrm>
              <a:custGeom>
                <a:avLst/>
                <a:gdLst>
                  <a:gd name="connsiteX0" fmla="*/ 1577340 w 1577340"/>
                  <a:gd name="connsiteY0" fmla="*/ 727710 h 727710"/>
                  <a:gd name="connsiteX1" fmla="*/ 1080135 w 1577340"/>
                  <a:gd name="connsiteY1" fmla="*/ 137160 h 727710"/>
                  <a:gd name="connsiteX2" fmla="*/ 0 w 1577340"/>
                  <a:gd name="connsiteY2" fmla="*/ 0 h 727710"/>
                </a:gdLst>
                <a:ahLst/>
                <a:cxnLst>
                  <a:cxn ang="0">
                    <a:pos x="connsiteX0" y="connsiteY0"/>
                  </a:cxn>
                  <a:cxn ang="0">
                    <a:pos x="connsiteX1" y="connsiteY1"/>
                  </a:cxn>
                  <a:cxn ang="0">
                    <a:pos x="connsiteX2" y="connsiteY2"/>
                  </a:cxn>
                </a:cxnLst>
                <a:rect l="l" t="t" r="r" b="b"/>
                <a:pathLst>
                  <a:path w="1577340" h="727710">
                    <a:moveTo>
                      <a:pt x="1577340" y="727710"/>
                    </a:moveTo>
                    <a:cubicBezTo>
                      <a:pt x="1460182" y="493077"/>
                      <a:pt x="1343025" y="258445"/>
                      <a:pt x="1080135" y="137160"/>
                    </a:cubicBezTo>
                    <a:cubicBezTo>
                      <a:pt x="817245" y="15875"/>
                      <a:pt x="179705" y="24447"/>
                      <a:pt x="0" y="0"/>
                    </a:cubicBezTo>
                  </a:path>
                </a:pathLst>
              </a:custGeom>
              <a:noFill/>
              <a:ln w="2540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2362200" y="1828797"/>
                <a:ext cx="2442210" cy="2065023"/>
              </a:xfrm>
              <a:custGeom>
                <a:avLst/>
                <a:gdLst>
                  <a:gd name="connsiteX0" fmla="*/ 2487930 w 2487930"/>
                  <a:gd name="connsiteY0" fmla="*/ 2061210 h 2061210"/>
                  <a:gd name="connsiteX1" fmla="*/ 1581150 w 2487930"/>
                  <a:gd name="connsiteY1" fmla="*/ 1337310 h 2061210"/>
                  <a:gd name="connsiteX2" fmla="*/ 979170 w 2487930"/>
                  <a:gd name="connsiteY2" fmla="*/ 400050 h 2061210"/>
                  <a:gd name="connsiteX3" fmla="*/ 0 w 2487930"/>
                  <a:gd name="connsiteY3" fmla="*/ 0 h 2061210"/>
                </a:gdLst>
                <a:ahLst/>
                <a:cxnLst>
                  <a:cxn ang="0">
                    <a:pos x="connsiteX0" y="connsiteY0"/>
                  </a:cxn>
                  <a:cxn ang="0">
                    <a:pos x="connsiteX1" y="connsiteY1"/>
                  </a:cxn>
                  <a:cxn ang="0">
                    <a:pos x="connsiteX2" y="connsiteY2"/>
                  </a:cxn>
                  <a:cxn ang="0">
                    <a:pos x="connsiteX3" y="connsiteY3"/>
                  </a:cxn>
                </a:cxnLst>
                <a:rect l="l" t="t" r="r" b="b"/>
                <a:pathLst>
                  <a:path w="2487930" h="2061210">
                    <a:moveTo>
                      <a:pt x="2487930" y="2061210"/>
                    </a:moveTo>
                    <a:cubicBezTo>
                      <a:pt x="2160270" y="1837690"/>
                      <a:pt x="1832610" y="1614170"/>
                      <a:pt x="1581150" y="1337310"/>
                    </a:cubicBezTo>
                    <a:cubicBezTo>
                      <a:pt x="1329690" y="1060450"/>
                      <a:pt x="1242695" y="622935"/>
                      <a:pt x="979170" y="400050"/>
                    </a:cubicBezTo>
                    <a:cubicBezTo>
                      <a:pt x="715645" y="177165"/>
                      <a:pt x="160655" y="68580"/>
                      <a:pt x="0" y="0"/>
                    </a:cubicBezTo>
                  </a:path>
                </a:pathLst>
              </a:custGeom>
              <a:noFill/>
              <a:ln w="25400" cap="rnd">
                <a:solidFill>
                  <a:schemeClr val="accent2">
                    <a:lumMod val="75000"/>
                  </a:schemeClr>
                </a:solidFill>
                <a:headEnd type="none"/>
                <a:tailEnd type="none"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2362200" y="1828800"/>
                <a:ext cx="1066800" cy="1596390"/>
              </a:xfrm>
              <a:custGeom>
                <a:avLst/>
                <a:gdLst>
                  <a:gd name="connsiteX0" fmla="*/ 1108710 w 1108710"/>
                  <a:gd name="connsiteY0" fmla="*/ 1596390 h 1596390"/>
                  <a:gd name="connsiteX1" fmla="*/ 586740 w 1108710"/>
                  <a:gd name="connsiteY1" fmla="*/ 403860 h 1596390"/>
                  <a:gd name="connsiteX2" fmla="*/ 0 w 1108710"/>
                  <a:gd name="connsiteY2" fmla="*/ 0 h 1596390"/>
                </a:gdLst>
                <a:ahLst/>
                <a:cxnLst>
                  <a:cxn ang="0">
                    <a:pos x="connsiteX0" y="connsiteY0"/>
                  </a:cxn>
                  <a:cxn ang="0">
                    <a:pos x="connsiteX1" y="connsiteY1"/>
                  </a:cxn>
                  <a:cxn ang="0">
                    <a:pos x="connsiteX2" y="connsiteY2"/>
                  </a:cxn>
                </a:cxnLst>
                <a:rect l="l" t="t" r="r" b="b"/>
                <a:pathLst>
                  <a:path w="1108710" h="1596390">
                    <a:moveTo>
                      <a:pt x="1108710" y="1596390"/>
                    </a:moveTo>
                    <a:cubicBezTo>
                      <a:pt x="940117" y="1133157"/>
                      <a:pt x="771525" y="669925"/>
                      <a:pt x="586740" y="403860"/>
                    </a:cubicBezTo>
                    <a:cubicBezTo>
                      <a:pt x="401955" y="137795"/>
                      <a:pt x="200977" y="68897"/>
                      <a:pt x="0" y="0"/>
                    </a:cubicBezTo>
                  </a:path>
                </a:pathLst>
              </a:custGeom>
              <a:noFill/>
              <a:ln w="25400" cap="rnd">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92" name="TextBox 91"/>
          <p:cNvSpPr txBox="1"/>
          <p:nvPr/>
        </p:nvSpPr>
        <p:spPr>
          <a:xfrm>
            <a:off x="6550151" y="1981200"/>
            <a:ext cx="2593849" cy="685800"/>
          </a:xfrm>
          <a:prstGeom prst="rect">
            <a:avLst/>
          </a:prstGeom>
          <a:noFill/>
        </p:spPr>
        <p:txBody>
          <a:bodyPr wrap="square" rtlCol="0" anchor="ctr">
            <a:noAutofit/>
          </a:bodyPr>
          <a:lstStyle/>
          <a:p>
            <a:pPr algn="ctr">
              <a:lnSpc>
                <a:spcPts val="2500"/>
              </a:lnSpc>
            </a:pPr>
            <a:r>
              <a:rPr lang="en-US" sz="2800" spc="-50" dirty="0">
                <a:solidFill>
                  <a:prstClr val="black"/>
                </a:solidFill>
                <a:latin typeface="Calibri Light"/>
              </a:rPr>
              <a:t>design-induced</a:t>
            </a:r>
          </a:p>
          <a:p>
            <a:pPr algn="ctr">
              <a:lnSpc>
                <a:spcPts val="2500"/>
              </a:lnSpc>
            </a:pPr>
            <a:r>
              <a:rPr lang="en-US" sz="2800" spc="-50" dirty="0">
                <a:solidFill>
                  <a:prstClr val="black"/>
                </a:solidFill>
                <a:latin typeface="Calibri Light"/>
              </a:rPr>
              <a:t>variation</a:t>
            </a:r>
          </a:p>
        </p:txBody>
      </p:sp>
      <p:sp>
        <p:nvSpPr>
          <p:cNvPr id="93" name="TextBox 92"/>
          <p:cNvSpPr txBox="1"/>
          <p:nvPr/>
        </p:nvSpPr>
        <p:spPr>
          <a:xfrm>
            <a:off x="-3049" y="1981200"/>
            <a:ext cx="2593849" cy="685800"/>
          </a:xfrm>
          <a:prstGeom prst="rect">
            <a:avLst/>
          </a:prstGeom>
          <a:noFill/>
        </p:spPr>
        <p:txBody>
          <a:bodyPr wrap="square" rtlCol="0" anchor="ctr">
            <a:noAutofit/>
          </a:bodyPr>
          <a:lstStyle/>
          <a:p>
            <a:pPr algn="ctr">
              <a:lnSpc>
                <a:spcPts val="2500"/>
              </a:lnSpc>
            </a:pPr>
            <a:r>
              <a:rPr lang="en-US" sz="2800" spc="-50" dirty="0">
                <a:solidFill>
                  <a:prstClr val="black"/>
                </a:solidFill>
                <a:latin typeface="Calibri Light"/>
              </a:rPr>
              <a:t>process</a:t>
            </a:r>
          </a:p>
          <a:p>
            <a:pPr algn="ctr">
              <a:lnSpc>
                <a:spcPts val="2500"/>
              </a:lnSpc>
            </a:pPr>
            <a:r>
              <a:rPr lang="en-US" sz="2800" spc="-50" dirty="0">
                <a:solidFill>
                  <a:prstClr val="black"/>
                </a:solidFill>
                <a:latin typeface="Calibri Light"/>
              </a:rPr>
              <a:t>variation</a:t>
            </a:r>
          </a:p>
        </p:txBody>
      </p:sp>
      <p:sp>
        <p:nvSpPr>
          <p:cNvPr id="94" name="TextBox 93"/>
          <p:cNvSpPr txBox="1"/>
          <p:nvPr/>
        </p:nvSpPr>
        <p:spPr>
          <a:xfrm>
            <a:off x="6553200" y="2590800"/>
            <a:ext cx="2593849" cy="685800"/>
          </a:xfrm>
          <a:prstGeom prst="rect">
            <a:avLst/>
          </a:prstGeom>
          <a:noFill/>
        </p:spPr>
        <p:txBody>
          <a:bodyPr wrap="square" rtlCol="0" anchor="ctr">
            <a:noAutofit/>
          </a:bodyPr>
          <a:lstStyle/>
          <a:p>
            <a:pPr algn="ctr">
              <a:lnSpc>
                <a:spcPts val="2500"/>
              </a:lnSpc>
            </a:pPr>
            <a:r>
              <a:rPr lang="en-US" sz="2800" spc="-50" dirty="0">
                <a:solidFill>
                  <a:prstClr val="black"/>
                </a:solidFill>
                <a:latin typeface="Calibri Light"/>
              </a:rPr>
              <a:t>localized error</a:t>
            </a:r>
          </a:p>
        </p:txBody>
      </p:sp>
      <p:sp>
        <p:nvSpPr>
          <p:cNvPr id="95" name="TextBox 94"/>
          <p:cNvSpPr txBox="1"/>
          <p:nvPr/>
        </p:nvSpPr>
        <p:spPr>
          <a:xfrm>
            <a:off x="0" y="2590800"/>
            <a:ext cx="2593849" cy="685800"/>
          </a:xfrm>
          <a:prstGeom prst="rect">
            <a:avLst/>
          </a:prstGeom>
          <a:noFill/>
        </p:spPr>
        <p:txBody>
          <a:bodyPr wrap="square" rtlCol="0" anchor="ctr">
            <a:noAutofit/>
          </a:bodyPr>
          <a:lstStyle/>
          <a:p>
            <a:pPr algn="ctr">
              <a:lnSpc>
                <a:spcPts val="2500"/>
              </a:lnSpc>
            </a:pPr>
            <a:r>
              <a:rPr lang="en-US" sz="2800" spc="-50" dirty="0">
                <a:solidFill>
                  <a:prstClr val="black"/>
                </a:solidFill>
                <a:latin typeface="Calibri Light"/>
              </a:rPr>
              <a:t>random error</a:t>
            </a:r>
          </a:p>
        </p:txBody>
      </p:sp>
      <p:sp>
        <p:nvSpPr>
          <p:cNvPr id="96" name="TextBox 95"/>
          <p:cNvSpPr txBox="1"/>
          <p:nvPr/>
        </p:nvSpPr>
        <p:spPr>
          <a:xfrm>
            <a:off x="6553200" y="4038600"/>
            <a:ext cx="2593849" cy="685800"/>
          </a:xfrm>
          <a:prstGeom prst="rect">
            <a:avLst/>
          </a:prstGeom>
          <a:noFill/>
        </p:spPr>
        <p:txBody>
          <a:bodyPr wrap="square" rtlCol="0" anchor="ctr">
            <a:noAutofit/>
          </a:bodyPr>
          <a:lstStyle/>
          <a:p>
            <a:pPr algn="ctr">
              <a:lnSpc>
                <a:spcPts val="2500"/>
              </a:lnSpc>
            </a:pPr>
            <a:r>
              <a:rPr lang="en-US" sz="3200" b="1" spc="-50" dirty="0">
                <a:solidFill>
                  <a:prstClr val="black"/>
                </a:solidFill>
                <a:latin typeface="Calibri Light"/>
              </a:rPr>
              <a:t>online profiling</a:t>
            </a:r>
          </a:p>
        </p:txBody>
      </p:sp>
      <p:sp>
        <p:nvSpPr>
          <p:cNvPr id="97" name="TextBox 96"/>
          <p:cNvSpPr txBox="1"/>
          <p:nvPr/>
        </p:nvSpPr>
        <p:spPr>
          <a:xfrm>
            <a:off x="-76200" y="4038600"/>
            <a:ext cx="2740153" cy="685800"/>
          </a:xfrm>
          <a:prstGeom prst="rect">
            <a:avLst/>
          </a:prstGeom>
          <a:noFill/>
        </p:spPr>
        <p:txBody>
          <a:bodyPr wrap="square" rtlCol="0" anchor="ctr">
            <a:noAutofit/>
          </a:bodyPr>
          <a:lstStyle/>
          <a:p>
            <a:pPr algn="ctr">
              <a:lnSpc>
                <a:spcPts val="2500"/>
              </a:lnSpc>
            </a:pPr>
            <a:r>
              <a:rPr lang="en-US" sz="3200" b="1" spc="-50" dirty="0">
                <a:solidFill>
                  <a:prstClr val="black"/>
                </a:solidFill>
                <a:latin typeface="Calibri Light"/>
              </a:rPr>
              <a:t>error-correcting code</a:t>
            </a:r>
          </a:p>
        </p:txBody>
      </p:sp>
      <p:sp>
        <p:nvSpPr>
          <p:cNvPr id="98" name="Down Arrow 97"/>
          <p:cNvSpPr/>
          <p:nvPr/>
        </p:nvSpPr>
        <p:spPr>
          <a:xfrm>
            <a:off x="914400" y="327279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99" name="Down Arrow 98"/>
          <p:cNvSpPr/>
          <p:nvPr/>
        </p:nvSpPr>
        <p:spPr>
          <a:xfrm>
            <a:off x="7467600" y="327660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101" name="Punchline"/>
          <p:cNvSpPr txBox="1"/>
          <p:nvPr/>
        </p:nvSpPr>
        <p:spPr>
          <a:xfrm>
            <a:off x="0" y="5181600"/>
            <a:ext cx="9144000" cy="533400"/>
          </a:xfrm>
          <a:prstGeom prst="rect">
            <a:avLst/>
          </a:prstGeom>
          <a:noFill/>
        </p:spPr>
        <p:txBody>
          <a:bodyPr wrap="square" rtlCol="0" anchor="ctr">
            <a:noAutofit/>
          </a:bodyPr>
          <a:lstStyle/>
          <a:p>
            <a:pPr algn="ctr"/>
            <a:r>
              <a:rPr lang="en-US" sz="3600" spc="-100" dirty="0">
                <a:solidFill>
                  <a:prstClr val="black"/>
                </a:solidFill>
                <a:latin typeface="Calibri Light"/>
              </a:rPr>
              <a:t>Combine </a:t>
            </a:r>
            <a:r>
              <a:rPr lang="en-US" sz="3600" b="1" spc="-100" dirty="0">
                <a:solidFill>
                  <a:srgbClr val="4472C4">
                    <a:lumMod val="75000"/>
                  </a:srgbClr>
                </a:solidFill>
                <a:latin typeface="Calibri Light"/>
              </a:rPr>
              <a:t>error-correcting codes </a:t>
            </a:r>
            <a:r>
              <a:rPr lang="en-US" sz="3600" spc="-100" dirty="0">
                <a:solidFill>
                  <a:prstClr val="black"/>
                </a:solidFill>
                <a:latin typeface="Calibri Light"/>
              </a:rPr>
              <a:t>&amp;</a:t>
            </a:r>
            <a:r>
              <a:rPr lang="en-US" sz="3600" b="1" spc="-100" dirty="0">
                <a:solidFill>
                  <a:srgbClr val="4472C4">
                    <a:lumMod val="75000"/>
                  </a:srgbClr>
                </a:solidFill>
                <a:latin typeface="Calibri Light"/>
              </a:rPr>
              <a:t> online profiling</a:t>
            </a:r>
          </a:p>
        </p:txBody>
      </p:sp>
      <p:sp>
        <p:nvSpPr>
          <p:cNvPr id="102" name="Punchline"/>
          <p:cNvSpPr txBox="1"/>
          <p:nvPr/>
        </p:nvSpPr>
        <p:spPr>
          <a:xfrm>
            <a:off x="0" y="5638800"/>
            <a:ext cx="9144000" cy="533400"/>
          </a:xfrm>
          <a:prstGeom prst="rect">
            <a:avLst/>
          </a:prstGeom>
          <a:noFill/>
        </p:spPr>
        <p:txBody>
          <a:bodyPr wrap="square" rtlCol="0" anchor="ctr">
            <a:noAutofit/>
          </a:bodyPr>
          <a:lstStyle/>
          <a:p>
            <a:pPr algn="ctr"/>
            <a:r>
              <a:rPr lang="en-US" sz="3600" spc="-100" dirty="0">
                <a:solidFill>
                  <a:prstClr val="black"/>
                </a:solidFill>
                <a:latin typeface="Calibri Light"/>
                <a:sym typeface="Wingdings" panose="05000000000000000000" pitchFamily="2" charset="2"/>
              </a:rPr>
              <a:t> </a:t>
            </a:r>
            <a:r>
              <a:rPr lang="en-US" sz="3600" b="1" spc="-100" dirty="0">
                <a:solidFill>
                  <a:srgbClr val="4472C4">
                    <a:lumMod val="75000"/>
                  </a:srgbClr>
                </a:solidFill>
                <a:latin typeface="Calibri Light"/>
                <a:sym typeface="Wingdings" panose="05000000000000000000" pitchFamily="2" charset="2"/>
              </a:rPr>
              <a:t>Reliably</a:t>
            </a:r>
            <a:r>
              <a:rPr lang="en-US" sz="3600" spc="-100" dirty="0">
                <a:solidFill>
                  <a:prstClr val="black"/>
                </a:solidFill>
                <a:latin typeface="Calibri Light"/>
                <a:sym typeface="Wingdings" panose="05000000000000000000" pitchFamily="2" charset="2"/>
              </a:rPr>
              <a:t> reduce DRAM latency</a:t>
            </a:r>
            <a:endParaRPr lang="en-US" sz="3600" spc="-100" dirty="0">
              <a:solidFill>
                <a:prstClr val="black"/>
              </a:solidFill>
              <a:latin typeface="Calibri Light"/>
            </a:endParaRPr>
          </a:p>
        </p:txBody>
      </p:sp>
      <p:sp>
        <p:nvSpPr>
          <p:cNvPr id="100" name="TextBox 99"/>
          <p:cNvSpPr txBox="1"/>
          <p:nvPr/>
        </p:nvSpPr>
        <p:spPr>
          <a:xfrm>
            <a:off x="3432048" y="4724400"/>
            <a:ext cx="2663952" cy="457200"/>
          </a:xfrm>
          <a:prstGeom prst="rect">
            <a:avLst/>
          </a:prstGeom>
          <a:noFill/>
        </p:spPr>
        <p:txBody>
          <a:bodyPr wrap="square" rtlCol="0" anchor="ctr">
            <a:noAutofit/>
          </a:bodyPr>
          <a:lstStyle/>
          <a:p>
            <a:pPr algn="ctr"/>
            <a:r>
              <a:rPr lang="en-US" sz="2800" dirty="0">
                <a:solidFill>
                  <a:srgbClr val="000000"/>
                </a:solidFill>
                <a:latin typeface="Calibri Light"/>
              </a:rPr>
              <a:t>sense amplifier</a:t>
            </a:r>
          </a:p>
        </p:txBody>
      </p:sp>
      <p:sp>
        <p:nvSpPr>
          <p:cNvPr id="105" name="TextBox 104"/>
          <p:cNvSpPr txBox="1"/>
          <p:nvPr/>
        </p:nvSpPr>
        <p:spPr>
          <a:xfrm rot="5400000">
            <a:off x="1260348" y="2552700"/>
            <a:ext cx="2667000" cy="457200"/>
          </a:xfrm>
          <a:prstGeom prst="rect">
            <a:avLst/>
          </a:prstGeom>
          <a:noFill/>
        </p:spPr>
        <p:txBody>
          <a:bodyPr wrap="square" rtlCol="0" anchor="ctr">
            <a:noAutofit/>
          </a:bodyPr>
          <a:lstStyle/>
          <a:p>
            <a:pPr algn="ctr"/>
            <a:r>
              <a:rPr lang="en-US" sz="2800" dirty="0" err="1">
                <a:solidFill>
                  <a:srgbClr val="000000"/>
                </a:solidFill>
                <a:latin typeface="Calibri Light"/>
              </a:rPr>
              <a:t>wordline</a:t>
            </a:r>
            <a:r>
              <a:rPr lang="en-US" sz="2800" dirty="0">
                <a:solidFill>
                  <a:srgbClr val="000000"/>
                </a:solidFill>
                <a:latin typeface="Calibri Light"/>
              </a:rPr>
              <a:t> driver</a:t>
            </a:r>
          </a:p>
        </p:txBody>
      </p:sp>
      <p:sp>
        <p:nvSpPr>
          <p:cNvPr id="104" name="Punchline"/>
          <p:cNvSpPr txBox="1"/>
          <p:nvPr/>
        </p:nvSpPr>
        <p:spPr>
          <a:xfrm>
            <a:off x="0" y="762000"/>
            <a:ext cx="5635752" cy="533400"/>
          </a:xfrm>
          <a:prstGeom prst="rect">
            <a:avLst/>
          </a:prstGeom>
          <a:noFill/>
        </p:spPr>
        <p:txBody>
          <a:bodyPr wrap="square" rtlCol="0" anchor="ctr">
            <a:noAutofit/>
          </a:bodyPr>
          <a:lstStyle/>
          <a:p>
            <a:pPr algn="ctr"/>
            <a:r>
              <a:rPr lang="en-US" sz="3200" b="1" spc="-100" dirty="0">
                <a:solidFill>
                  <a:prstClr val="black"/>
                </a:solidFill>
              </a:rPr>
              <a:t>D</a:t>
            </a:r>
            <a:r>
              <a:rPr lang="en-US" sz="3200" spc="-100" dirty="0">
                <a:solidFill>
                  <a:prstClr val="black"/>
                </a:solidFill>
              </a:rPr>
              <a:t>esign-</a:t>
            </a:r>
            <a:r>
              <a:rPr lang="en-US" sz="3200" b="1" spc="-100" dirty="0">
                <a:solidFill>
                  <a:prstClr val="black"/>
                </a:solidFill>
              </a:rPr>
              <a:t>I</a:t>
            </a:r>
            <a:r>
              <a:rPr lang="en-US" sz="3200" spc="-100" dirty="0">
                <a:solidFill>
                  <a:prstClr val="black"/>
                </a:solidFill>
              </a:rPr>
              <a:t>nduced</a:t>
            </a:r>
            <a:r>
              <a:rPr lang="en-US" sz="3200" spc="-100" dirty="0">
                <a:solidFill>
                  <a:prstClr val="black"/>
                </a:solidFill>
                <a:latin typeface="Calibri Light"/>
              </a:rPr>
              <a:t>-</a:t>
            </a:r>
            <a:r>
              <a:rPr lang="en-US" sz="3200" b="1" spc="-100" dirty="0">
                <a:solidFill>
                  <a:prstClr val="black"/>
                </a:solidFill>
              </a:rPr>
              <a:t>V</a:t>
            </a:r>
            <a:r>
              <a:rPr lang="en-US" sz="3200" spc="-100" dirty="0">
                <a:solidFill>
                  <a:prstClr val="black"/>
                </a:solidFill>
                <a:latin typeface="Calibri Light"/>
              </a:rPr>
              <a:t>ariation-</a:t>
            </a:r>
            <a:r>
              <a:rPr lang="en-US" sz="3200" b="1" spc="-100" dirty="0">
                <a:solidFill>
                  <a:prstClr val="black"/>
                </a:solidFill>
              </a:rPr>
              <a:t>A</a:t>
            </a:r>
            <a:r>
              <a:rPr lang="en-US" sz="3200" spc="-100" dirty="0">
                <a:solidFill>
                  <a:prstClr val="black"/>
                </a:solidFill>
                <a:latin typeface="Calibri Light"/>
              </a:rPr>
              <a:t>ware</a:t>
            </a:r>
          </a:p>
        </p:txBody>
      </p:sp>
    </p:spTree>
    <p:extLst>
      <p:ext uri="{BB962C8B-B14F-4D97-AF65-F5344CB8AC3E}">
        <p14:creationId xmlns:p14="http://schemas.microsoft.com/office/powerpoint/2010/main" val="116325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0"/>
                                        </p:tgtEl>
                                      </p:cBhvr>
                                    </p:animEffect>
                                    <p:set>
                                      <p:cBhvr>
                                        <p:cTn id="10" dur="1" fill="hold">
                                          <p:stCondLst>
                                            <p:cond delay="499"/>
                                          </p:stCondLst>
                                        </p:cTn>
                                        <p:tgtEl>
                                          <p:spTgt spid="7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2"/>
                                        </p:tgtEl>
                                      </p:cBhvr>
                                    </p:animEffect>
                                    <p:set>
                                      <p:cBhvr>
                                        <p:cTn id="13" dur="1" fill="hold">
                                          <p:stCondLst>
                                            <p:cond delay="499"/>
                                          </p:stCondLst>
                                        </p:cTn>
                                        <p:tgtEl>
                                          <p:spTgt spid="72"/>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wipe(up)">
                                      <p:cBhvr>
                                        <p:cTn id="47" dur="500"/>
                                        <p:tgtEl>
                                          <p:spTgt spid="98"/>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up)">
                                      <p:cBhvr>
                                        <p:cTn id="51" dur="500"/>
                                        <p:tgtEl>
                                          <p:spTgt spid="9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wipe(up)">
                                      <p:cBhvr>
                                        <p:cTn id="56" dur="500"/>
                                        <p:tgtEl>
                                          <p:spTgt spid="99"/>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up)">
                                      <p:cBhvr>
                                        <p:cTn id="60" dur="500"/>
                                        <p:tgtEl>
                                          <p:spTgt spid="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fade">
                                      <p:cBhvr>
                                        <p:cTn id="65" dur="500"/>
                                        <p:tgtEl>
                                          <p:spTgt spid="10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fade">
                                      <p:cBhvr>
                                        <p:cTn id="70" dur="500"/>
                                        <p:tgtEl>
                                          <p:spTgt spid="10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wipe(left)">
                                      <p:cBhvr>
                                        <p:cTn id="7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0" grpId="0" animBg="1"/>
      <p:bldP spid="71" grpId="0" animBg="1"/>
      <p:bldP spid="72" grpId="0" animBg="1"/>
      <p:bldP spid="92" grpId="0"/>
      <p:bldP spid="93" grpId="0"/>
      <p:bldP spid="94" grpId="0"/>
      <p:bldP spid="95" grpId="0"/>
      <p:bldP spid="96" grpId="0"/>
      <p:bldP spid="97" grpId="0"/>
      <p:bldP spid="98" grpId="0" animBg="1"/>
      <p:bldP spid="99" grpId="0" animBg="1"/>
      <p:bldP spid="101" grpId="0"/>
      <p:bldP spid="102" grpId="0"/>
      <p:bldP spid="104"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spc="-60" dirty="0">
                <a:solidFill>
                  <a:prstClr val="black"/>
                </a:solidFill>
              </a:rPr>
              <a:t>DIVA-DRAM Reduces Latency</a:t>
            </a:r>
            <a:endParaRPr lang="en-US" sz="5400" b="1" spc="-60" dirty="0">
              <a:solidFill>
                <a:prstClr val="black"/>
              </a:solidFill>
            </a:endParaRPr>
          </a:p>
        </p:txBody>
      </p:sp>
      <p:sp>
        <p:nvSpPr>
          <p:cNvPr id="7" name="TextBox 6"/>
          <p:cNvSpPr txBox="1"/>
          <p:nvPr/>
        </p:nvSpPr>
        <p:spPr>
          <a:xfrm>
            <a:off x="1371599" y="990600"/>
            <a:ext cx="3228815" cy="457200"/>
          </a:xfrm>
          <a:prstGeom prst="rect">
            <a:avLst/>
          </a:prstGeom>
          <a:noFill/>
        </p:spPr>
        <p:txBody>
          <a:bodyPr wrap="square" rtlCol="0" anchor="ctr">
            <a:noAutofit/>
          </a:bodyPr>
          <a:lstStyle/>
          <a:p>
            <a:pPr algn="ctr">
              <a:lnSpc>
                <a:spcPts val="2800"/>
              </a:lnSpc>
            </a:pPr>
            <a:r>
              <a:rPr lang="en-US" sz="3200" dirty="0">
                <a:solidFill>
                  <a:srgbClr val="000000"/>
                </a:solidFill>
                <a:latin typeface="Calibri Light"/>
              </a:rPr>
              <a:t>Read</a:t>
            </a:r>
          </a:p>
        </p:txBody>
      </p:sp>
      <p:sp>
        <p:nvSpPr>
          <p:cNvPr id="8" name="TextBox 7"/>
          <p:cNvSpPr txBox="1"/>
          <p:nvPr/>
        </p:nvSpPr>
        <p:spPr>
          <a:xfrm>
            <a:off x="5410200" y="990600"/>
            <a:ext cx="3228815" cy="457200"/>
          </a:xfrm>
          <a:prstGeom prst="rect">
            <a:avLst/>
          </a:prstGeom>
          <a:noFill/>
        </p:spPr>
        <p:txBody>
          <a:bodyPr wrap="square" rtlCol="0" anchor="ctr">
            <a:noAutofit/>
          </a:bodyPr>
          <a:lstStyle/>
          <a:p>
            <a:pPr algn="ctr">
              <a:lnSpc>
                <a:spcPts val="2800"/>
              </a:lnSpc>
            </a:pPr>
            <a:r>
              <a:rPr lang="en-US" sz="3200" dirty="0">
                <a:solidFill>
                  <a:srgbClr val="000000"/>
                </a:solidFill>
                <a:latin typeface="Calibri Light"/>
              </a:rPr>
              <a:t>Write</a:t>
            </a:r>
          </a:p>
        </p:txBody>
      </p:sp>
      <p:graphicFrame>
        <p:nvGraphicFramePr>
          <p:cNvPr id="9" name="Chart 8"/>
          <p:cNvGraphicFramePr>
            <a:graphicFrameLocks/>
          </p:cNvGraphicFramePr>
          <p:nvPr>
            <p:extLst/>
          </p:nvPr>
        </p:nvGraphicFramePr>
        <p:xfrm>
          <a:off x="456116" y="1219200"/>
          <a:ext cx="4268283"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rot="16200000">
            <a:off x="-800099" y="2628900"/>
            <a:ext cx="2743200" cy="381000"/>
          </a:xfrm>
          <a:prstGeom prst="rect">
            <a:avLst/>
          </a:prstGeom>
          <a:noFill/>
        </p:spPr>
        <p:txBody>
          <a:bodyPr wrap="square" rtlCol="0" anchor="ctr">
            <a:noAutofit/>
          </a:bodyPr>
          <a:lstStyle/>
          <a:p>
            <a:pPr algn="ctr">
              <a:lnSpc>
                <a:spcPts val="2800"/>
              </a:lnSpc>
            </a:pPr>
            <a:r>
              <a:rPr lang="en-US" sz="2400" dirty="0">
                <a:solidFill>
                  <a:srgbClr val="000000"/>
                </a:solidFill>
                <a:latin typeface="Calibri Light"/>
              </a:rPr>
              <a:t>Latency Reduction</a:t>
            </a:r>
          </a:p>
        </p:txBody>
      </p:sp>
      <p:grpSp>
        <p:nvGrpSpPr>
          <p:cNvPr id="2" name="Group 1"/>
          <p:cNvGrpSpPr/>
          <p:nvPr/>
        </p:nvGrpSpPr>
        <p:grpSpPr>
          <a:xfrm>
            <a:off x="3534893" y="4370070"/>
            <a:ext cx="398932" cy="234696"/>
            <a:chOff x="3531083" y="4522470"/>
            <a:chExt cx="398932" cy="234696"/>
          </a:xfrm>
        </p:grpSpPr>
        <p:sp>
          <p:nvSpPr>
            <p:cNvPr id="13"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algn="ctr"/>
              <a:endParaRPr lang="en-US" sz="1600" spc="-100" dirty="0">
                <a:solidFill>
                  <a:prstClr val="black"/>
                </a:solidFill>
                <a:latin typeface="Calibri Light"/>
              </a:endParaRPr>
            </a:p>
          </p:txBody>
        </p:sp>
        <p:sp>
          <p:nvSpPr>
            <p:cNvPr id="14" name="Punchline"/>
            <p:cNvSpPr txBox="1"/>
            <p:nvPr/>
          </p:nvSpPr>
          <p:spPr>
            <a:xfrm>
              <a:off x="3531083" y="4522470"/>
              <a:ext cx="374167" cy="234696"/>
            </a:xfrm>
            <a:prstGeom prst="rect">
              <a:avLst/>
            </a:prstGeom>
            <a:noFill/>
          </p:spPr>
          <p:txBody>
            <a:bodyPr wrap="none" lIns="0" tIns="0" rIns="0" bIns="0" rtlCol="0" anchor="ctr">
              <a:noAutofit/>
            </a:bodyPr>
            <a:lstStyle/>
            <a:p>
              <a:pPr algn="ctr"/>
              <a:r>
                <a:rPr lang="en-US" sz="1600" spc="-100" dirty="0">
                  <a:solidFill>
                    <a:prstClr val="black"/>
                  </a:solidFill>
                  <a:latin typeface="Calibri Light"/>
                </a:rPr>
                <a:t>DIVA</a:t>
              </a:r>
            </a:p>
          </p:txBody>
        </p:sp>
      </p:grpSp>
      <p:grpSp>
        <p:nvGrpSpPr>
          <p:cNvPr id="15" name="Group 14"/>
          <p:cNvGrpSpPr/>
          <p:nvPr/>
        </p:nvGrpSpPr>
        <p:grpSpPr>
          <a:xfrm>
            <a:off x="2514600" y="4370070"/>
            <a:ext cx="398932" cy="234696"/>
            <a:chOff x="3531083" y="4522470"/>
            <a:chExt cx="398932" cy="234696"/>
          </a:xfrm>
        </p:grpSpPr>
        <p:sp>
          <p:nvSpPr>
            <p:cNvPr id="16"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algn="ctr"/>
              <a:endParaRPr lang="en-US" sz="1600" spc="-100" dirty="0">
                <a:solidFill>
                  <a:prstClr val="black"/>
                </a:solidFill>
                <a:latin typeface="Calibri Light"/>
              </a:endParaRPr>
            </a:p>
          </p:txBody>
        </p:sp>
        <p:sp>
          <p:nvSpPr>
            <p:cNvPr id="17" name="Punchline"/>
            <p:cNvSpPr txBox="1"/>
            <p:nvPr/>
          </p:nvSpPr>
          <p:spPr>
            <a:xfrm>
              <a:off x="3531083" y="4522470"/>
              <a:ext cx="374167" cy="234696"/>
            </a:xfrm>
            <a:prstGeom prst="rect">
              <a:avLst/>
            </a:prstGeom>
            <a:noFill/>
          </p:spPr>
          <p:txBody>
            <a:bodyPr wrap="none" lIns="0" tIns="0" rIns="0" bIns="0" rtlCol="0" anchor="ctr">
              <a:noAutofit/>
            </a:bodyPr>
            <a:lstStyle/>
            <a:p>
              <a:pPr algn="ctr"/>
              <a:r>
                <a:rPr lang="en-US" sz="1600" spc="-100" dirty="0">
                  <a:solidFill>
                    <a:prstClr val="black"/>
                  </a:solidFill>
                  <a:latin typeface="Calibri Light"/>
                </a:rPr>
                <a:t>DIVA</a:t>
              </a:r>
            </a:p>
          </p:txBody>
        </p:sp>
      </p:grpSp>
      <p:grpSp>
        <p:nvGrpSpPr>
          <p:cNvPr id="3" name="Group 2"/>
          <p:cNvGrpSpPr/>
          <p:nvPr/>
        </p:nvGrpSpPr>
        <p:grpSpPr>
          <a:xfrm>
            <a:off x="4509467" y="1219200"/>
            <a:ext cx="4114800" cy="4191000"/>
            <a:chOff x="4509467" y="1371600"/>
            <a:chExt cx="4114800" cy="4191000"/>
          </a:xfrm>
        </p:grpSpPr>
        <p:graphicFrame>
          <p:nvGraphicFramePr>
            <p:cNvPr id="10" name="Chart 9"/>
            <p:cNvGraphicFramePr>
              <a:graphicFrameLocks/>
            </p:cNvGraphicFramePr>
            <p:nvPr>
              <p:extLst/>
            </p:nvPr>
          </p:nvGraphicFramePr>
          <p:xfrm>
            <a:off x="4509467" y="1371600"/>
            <a:ext cx="4114800" cy="4191000"/>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p:cNvGrpSpPr/>
            <p:nvPr/>
          </p:nvGrpSpPr>
          <p:grpSpPr>
            <a:xfrm>
              <a:off x="7525868" y="4511040"/>
              <a:ext cx="398932" cy="234696"/>
              <a:chOff x="3531083" y="4522470"/>
              <a:chExt cx="398932" cy="234696"/>
            </a:xfrm>
          </p:grpSpPr>
          <p:sp>
            <p:nvSpPr>
              <p:cNvPr id="19"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algn="ctr"/>
                <a:endParaRPr lang="en-US" sz="1600" spc="-100" dirty="0">
                  <a:solidFill>
                    <a:prstClr val="black"/>
                  </a:solidFill>
                  <a:latin typeface="Calibri Light"/>
                </a:endParaRPr>
              </a:p>
            </p:txBody>
          </p:sp>
          <p:sp>
            <p:nvSpPr>
              <p:cNvPr id="20" name="Punchline"/>
              <p:cNvSpPr txBox="1"/>
              <p:nvPr/>
            </p:nvSpPr>
            <p:spPr>
              <a:xfrm>
                <a:off x="3531083" y="4522470"/>
                <a:ext cx="374167" cy="234696"/>
              </a:xfrm>
              <a:prstGeom prst="rect">
                <a:avLst/>
              </a:prstGeom>
              <a:noFill/>
            </p:spPr>
            <p:txBody>
              <a:bodyPr wrap="none" lIns="0" tIns="0" rIns="0" bIns="0" rtlCol="0" anchor="ctr">
                <a:noAutofit/>
              </a:bodyPr>
              <a:lstStyle/>
              <a:p>
                <a:pPr algn="ctr"/>
                <a:r>
                  <a:rPr lang="en-US" sz="1600" spc="-100" dirty="0">
                    <a:solidFill>
                      <a:prstClr val="black"/>
                    </a:solidFill>
                    <a:latin typeface="Calibri Light"/>
                  </a:rPr>
                  <a:t>DIVA</a:t>
                </a:r>
              </a:p>
            </p:txBody>
          </p:sp>
        </p:grpSp>
        <p:grpSp>
          <p:nvGrpSpPr>
            <p:cNvPr id="21" name="Group 20"/>
            <p:cNvGrpSpPr/>
            <p:nvPr/>
          </p:nvGrpSpPr>
          <p:grpSpPr>
            <a:xfrm>
              <a:off x="6505575" y="4511040"/>
              <a:ext cx="398932" cy="234696"/>
              <a:chOff x="3531083" y="4522470"/>
              <a:chExt cx="398932" cy="234696"/>
            </a:xfrm>
          </p:grpSpPr>
          <p:sp>
            <p:nvSpPr>
              <p:cNvPr id="22"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algn="ctr"/>
                <a:endParaRPr lang="en-US" sz="1600" spc="-100" dirty="0">
                  <a:solidFill>
                    <a:prstClr val="black"/>
                  </a:solidFill>
                  <a:latin typeface="Calibri Light"/>
                </a:endParaRPr>
              </a:p>
            </p:txBody>
          </p:sp>
          <p:sp>
            <p:nvSpPr>
              <p:cNvPr id="23" name="Punchline"/>
              <p:cNvSpPr txBox="1"/>
              <p:nvPr/>
            </p:nvSpPr>
            <p:spPr>
              <a:xfrm>
                <a:off x="3531083" y="4522470"/>
                <a:ext cx="374167" cy="234696"/>
              </a:xfrm>
              <a:prstGeom prst="rect">
                <a:avLst/>
              </a:prstGeom>
              <a:noFill/>
            </p:spPr>
            <p:txBody>
              <a:bodyPr wrap="none" lIns="0" tIns="0" rIns="0" bIns="0" rtlCol="0" anchor="ctr">
                <a:noAutofit/>
              </a:bodyPr>
              <a:lstStyle/>
              <a:p>
                <a:pPr algn="ctr"/>
                <a:r>
                  <a:rPr lang="en-US" sz="1600" spc="-100" dirty="0">
                    <a:solidFill>
                      <a:prstClr val="black"/>
                    </a:solidFill>
                    <a:latin typeface="Calibri Light"/>
                  </a:rPr>
                  <a:t>DIVA</a:t>
                </a:r>
              </a:p>
            </p:txBody>
          </p:sp>
        </p:grpSp>
      </p:grpSp>
      <p:sp>
        <p:nvSpPr>
          <p:cNvPr id="24" name="Punchline"/>
          <p:cNvSpPr txBox="1"/>
          <p:nvPr/>
        </p:nvSpPr>
        <p:spPr>
          <a:xfrm>
            <a:off x="0" y="5166320"/>
            <a:ext cx="9144000" cy="1143000"/>
          </a:xfrm>
          <a:prstGeom prst="rect">
            <a:avLst/>
          </a:prstGeom>
          <a:solidFill>
            <a:schemeClr val="accent1">
              <a:lumMod val="75000"/>
            </a:schemeClr>
          </a:solidFill>
        </p:spPr>
        <p:txBody>
          <a:bodyPr wrap="square" rtlCol="0" anchor="ctr">
            <a:noAutofit/>
          </a:bodyPr>
          <a:lstStyle/>
          <a:p>
            <a:pPr algn="ctr">
              <a:lnSpc>
                <a:spcPct val="80000"/>
              </a:lnSpc>
            </a:pPr>
            <a:r>
              <a:rPr lang="en-US" sz="3600" spc="-100" dirty="0">
                <a:solidFill>
                  <a:prstClr val="white"/>
                </a:solidFill>
                <a:latin typeface="Calibri Light"/>
              </a:rPr>
              <a:t>DIVA-DRAM </a:t>
            </a:r>
            <a:r>
              <a:rPr lang="en-US" sz="3600" b="1" i="1" spc="-100" dirty="0">
                <a:solidFill>
                  <a:prstClr val="white"/>
                </a:solidFill>
              </a:rPr>
              <a:t>reduces latency more aggressively</a:t>
            </a:r>
            <a:br>
              <a:rPr lang="en-US" sz="3600" b="1" i="1" spc="-100" dirty="0">
                <a:solidFill>
                  <a:prstClr val="white"/>
                </a:solidFill>
              </a:rPr>
            </a:br>
            <a:r>
              <a:rPr lang="en-US" sz="3600" spc="-100" dirty="0">
                <a:solidFill>
                  <a:prstClr val="white"/>
                </a:solidFill>
                <a:latin typeface="Calibri Light"/>
              </a:rPr>
              <a:t>and uses ECC to correct random slow cells</a:t>
            </a:r>
          </a:p>
        </p:txBody>
      </p:sp>
    </p:spTree>
    <p:extLst>
      <p:ext uri="{BB962C8B-B14F-4D97-AF65-F5344CB8AC3E}">
        <p14:creationId xmlns:p14="http://schemas.microsoft.com/office/powerpoint/2010/main" val="109110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7" dur="500"/>
                                        <p:tgtEl>
                                          <p:spTgt spid="9">
                                            <p:graphicEl>
                                              <a:chart seriesIdx="-4" categoryIdx="2" bldStep="category"/>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fade">
                                      <p:cBhvr>
                                        <p:cTn id="10" dur="500"/>
                                        <p:tgtEl>
                                          <p:spTgt spid="9">
                                            <p:graphicEl>
                                              <a:chart seriesIdx="-4" categoryIdx="3"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fade">
                                      <p:cBhvr>
                                        <p:cTn id="15" dur="500"/>
                                        <p:tgtEl>
                                          <p:spTgt spid="9">
                                            <p:graphicEl>
                                              <a:chart seriesIdx="-4" categoryIdx="4" bldStep="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graphicEl>
                                              <a:chart seriesIdx="-4" categoryIdx="5" bldStep="category"/>
                                            </p:graphicEl>
                                          </p:spTgt>
                                        </p:tgtEl>
                                        <p:attrNameLst>
                                          <p:attrName>style.visibility</p:attrName>
                                        </p:attrNameLst>
                                      </p:cBhvr>
                                      <p:to>
                                        <p:strVal val="visible"/>
                                      </p:to>
                                    </p:set>
                                    <p:animEffect transition="in" filter="fade">
                                      <p:cBhvr>
                                        <p:cTn id="18" dur="500"/>
                                        <p:tgtEl>
                                          <p:spTgt spid="9">
                                            <p:graphicEl>
                                              <a:chart seriesIdx="-4" categoryIdx="5" bldStep="category"/>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Sub>
          <a:bldChart bld="category"/>
        </p:bldSub>
      </p:bldGraphic>
      <p:bldP spid="24"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a:t>
            </a:r>
            <a:r>
              <a:rPr lang="en-US" sz="2000" u="sng" dirty="0"/>
              <a:t>Onur Mutlu</a:t>
            </a:r>
            <a:r>
              <a:rPr lang="en-US" sz="2000" dirty="0"/>
              <a:t>,</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236</a:t>
            </a:fld>
            <a:endParaRPr lang="en-US">
              <a:solidFill>
                <a:srgbClr val="000000"/>
              </a:solidFill>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55401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124744"/>
            <a:ext cx="7924800" cy="1752600"/>
          </a:xfrm>
        </p:spPr>
        <p:txBody>
          <a:bodyPr/>
          <a:lstStyle/>
          <a:p>
            <a:r>
              <a:rPr lang="en-US" dirty="0"/>
              <a:t>Voltron: Exploiting the </a:t>
            </a:r>
            <a:br>
              <a:rPr lang="en-US" dirty="0"/>
            </a:br>
            <a:r>
              <a:rPr lang="en-US" dirty="0"/>
              <a:t>	Voltage-Latency-Reliability 					Relationship</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solidFill>
                  <a:srgbClr val="000000"/>
                </a:solidFill>
              </a:rPr>
              <a:pPr/>
              <a:t>237</a:t>
            </a:fld>
            <a:endParaRPr lang="en-US" altLang="en-US">
              <a:solidFill>
                <a:srgbClr val="000000"/>
              </a:solidFill>
            </a:endParaRPr>
          </a:p>
        </p:txBody>
      </p:sp>
    </p:spTree>
    <p:extLst>
      <p:ext uri="{BB962C8B-B14F-4D97-AF65-F5344CB8AC3E}">
        <p14:creationId xmlns:p14="http://schemas.microsoft.com/office/powerpoint/2010/main" val="1270776193"/>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Summary</a:t>
            </a:r>
          </a:p>
        </p:txBody>
      </p:sp>
      <p:sp>
        <p:nvSpPr>
          <p:cNvPr id="3" name="Content Placeholder 2"/>
          <p:cNvSpPr>
            <a:spLocks noGrp="1"/>
          </p:cNvSpPr>
          <p:nvPr>
            <p:ph idx="1"/>
          </p:nvPr>
        </p:nvSpPr>
        <p:spPr/>
        <p:txBody>
          <a:bodyPr>
            <a:noAutofit/>
          </a:bodyPr>
          <a:lstStyle/>
          <a:p>
            <a:r>
              <a:rPr lang="en-US" sz="2300" spc="-20" dirty="0">
                <a:solidFill>
                  <a:srgbClr val="FF4136"/>
                </a:solidFill>
              </a:rPr>
              <a:t>DRAM (memory) power is significant in today’s systems</a:t>
            </a:r>
          </a:p>
          <a:p>
            <a:pPr lvl="1"/>
            <a:r>
              <a:rPr lang="en-US" sz="2000" dirty="0"/>
              <a:t>Existing low-voltage DRAM reduces voltage </a:t>
            </a:r>
            <a:r>
              <a:rPr lang="en-US" sz="2000" b="1" dirty="0"/>
              <a:t>conservatively</a:t>
            </a:r>
          </a:p>
          <a:p>
            <a:pPr lvl="1"/>
            <a:endParaRPr lang="en-US" sz="1000" b="1" dirty="0"/>
          </a:p>
          <a:p>
            <a:r>
              <a:rPr lang="en-US" sz="2300" u="sng" dirty="0"/>
              <a:t>Goal</a:t>
            </a:r>
            <a:r>
              <a:rPr lang="en-US" sz="2300" dirty="0"/>
              <a:t>: Understand and exploit the reliability and latency behavior of real DRAM chips under</a:t>
            </a:r>
            <a:r>
              <a:rPr lang="en-US" sz="2300" b="1" i="1" dirty="0"/>
              <a:t> aggressive reduced-voltage operation</a:t>
            </a:r>
          </a:p>
          <a:p>
            <a:endParaRPr lang="en-US" sz="1000" dirty="0"/>
          </a:p>
          <a:p>
            <a:r>
              <a:rPr lang="en-US" sz="2300" u="sng" dirty="0"/>
              <a:t>Key experimental observations</a:t>
            </a:r>
            <a:r>
              <a:rPr lang="en-US" sz="2300" dirty="0"/>
              <a:t>:</a:t>
            </a:r>
          </a:p>
          <a:p>
            <a:pPr lvl="1"/>
            <a:r>
              <a:rPr lang="en-US" sz="2000" dirty="0">
                <a:solidFill>
                  <a:srgbClr val="FF4136"/>
                </a:solidFill>
              </a:rPr>
              <a:t>Huge voltage margin -- Errors occur beyond some voltage</a:t>
            </a:r>
          </a:p>
          <a:p>
            <a:pPr lvl="1"/>
            <a:r>
              <a:rPr lang="en-US" sz="2000" dirty="0"/>
              <a:t>Errors exhibit </a:t>
            </a:r>
            <a:r>
              <a:rPr lang="en-US" sz="2000" dirty="0">
                <a:solidFill>
                  <a:srgbClr val="0070C0"/>
                </a:solidFill>
              </a:rPr>
              <a:t>spatial locality</a:t>
            </a:r>
          </a:p>
          <a:p>
            <a:pPr lvl="1"/>
            <a:r>
              <a:rPr lang="en-US" sz="2000" dirty="0">
                <a:solidFill>
                  <a:srgbClr val="0070C0"/>
                </a:solidFill>
              </a:rPr>
              <a:t>Higher operation latency mitigates voltage-induced errors</a:t>
            </a:r>
          </a:p>
          <a:p>
            <a:pPr lvl="1"/>
            <a:endParaRPr lang="en-US" sz="1000" dirty="0"/>
          </a:p>
          <a:p>
            <a:r>
              <a:rPr lang="en-US" sz="2300" b="1" u="sng" dirty="0">
                <a:solidFill>
                  <a:srgbClr val="0070C0"/>
                </a:solidFill>
              </a:rPr>
              <a:t>Voltron</a:t>
            </a:r>
            <a:r>
              <a:rPr lang="en-US" sz="2300" dirty="0"/>
              <a:t>: A new DRAM energy reduction mechanism </a:t>
            </a:r>
          </a:p>
          <a:p>
            <a:pPr lvl="1"/>
            <a:r>
              <a:rPr lang="en-US" sz="2000" dirty="0"/>
              <a:t>Reduce DRAM voltage </a:t>
            </a:r>
            <a:r>
              <a:rPr lang="en-US" sz="2000" b="1" dirty="0"/>
              <a:t>without introducing errors </a:t>
            </a:r>
          </a:p>
          <a:p>
            <a:pPr lvl="1"/>
            <a:r>
              <a:rPr lang="en-US" sz="2000" dirty="0"/>
              <a:t>Use a </a:t>
            </a:r>
            <a:r>
              <a:rPr lang="en-US" sz="2000" b="1" dirty="0"/>
              <a:t>regression model </a:t>
            </a:r>
            <a:r>
              <a:rPr lang="en-US" sz="2000" dirty="0"/>
              <a:t>to select voltage that does not degrade performance beyond a chosen target </a:t>
            </a:r>
            <a:r>
              <a:rPr lang="en-US" sz="2000" dirty="0">
                <a:sym typeface="Wingdings"/>
              </a:rPr>
              <a:t> </a:t>
            </a:r>
            <a:r>
              <a:rPr lang="en-US" sz="2000" dirty="0">
                <a:solidFill>
                  <a:schemeClr val="accent3">
                    <a:lumMod val="50000"/>
                  </a:schemeClr>
                </a:solidFill>
                <a:sym typeface="Wingdings"/>
              </a:rPr>
              <a:t>7.3% system energy reduction</a:t>
            </a:r>
            <a:endParaRPr lang="en-US" sz="2000" dirty="0">
              <a:solidFill>
                <a:schemeClr val="accent3">
                  <a:lumMod val="50000"/>
                </a:schemeClr>
              </a:solidFill>
            </a:endParaRP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solidFill>
              </a:rPr>
              <a:pPr>
                <a:defRPr/>
              </a:pPr>
              <a:t>238</a:t>
            </a:fld>
            <a:endParaRPr lang="en-US" dirty="0">
              <a:solidFill>
                <a:prstClr val="black"/>
              </a:solidFill>
            </a:endParaRPr>
          </a:p>
        </p:txBody>
      </p:sp>
    </p:spTree>
    <p:extLst>
      <p:ext uri="{BB962C8B-B14F-4D97-AF65-F5344CB8AC3E}">
        <p14:creationId xmlns:p14="http://schemas.microsoft.com/office/powerpoint/2010/main" val="140061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a:t>
            </a:r>
            <a:r>
              <a:rPr lang="en-US" sz="2000" u="sng" dirty="0"/>
              <a:t>Onur Mutlu</a:t>
            </a:r>
            <a:r>
              <a:rPr lang="en-US" sz="2000" dirty="0"/>
              <a:t>,</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239</a:t>
            </a:fld>
            <a:endParaRPr lang="en-US">
              <a:solidFill>
                <a:srgbClr val="000000"/>
              </a:solidFill>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1212530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24</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What If </a:t>
            </a:r>
            <a:r>
              <a:rPr lang="is-IS" dirty="0"/>
              <a:t>…</a:t>
            </a:r>
            <a:endParaRPr lang="en-US" dirty="0"/>
          </a:p>
        </p:txBody>
      </p:sp>
      <p:sp>
        <p:nvSpPr>
          <p:cNvPr id="3" name="Content Placeholder 2"/>
          <p:cNvSpPr>
            <a:spLocks noGrp="1"/>
          </p:cNvSpPr>
          <p:nvPr>
            <p:ph idx="1"/>
          </p:nvPr>
        </p:nvSpPr>
        <p:spPr/>
        <p:txBody>
          <a:bodyPr/>
          <a:lstStyle/>
          <a:p>
            <a:r>
              <a:rPr lang="is-IS" dirty="0">
                <a:solidFill>
                  <a:srgbClr val="FF0000"/>
                </a:solidFill>
              </a:rPr>
              <a:t>… we can sacrifice reliability of some data to access it with even lower latency?</a:t>
            </a:r>
            <a:endParaRPr lang="en-US" dirty="0">
              <a:solidFill>
                <a:srgbClr val="FF0000"/>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240</a:t>
            </a:fld>
            <a:endParaRPr lang="en-US" altLang="en-US">
              <a:solidFill>
                <a:srgbClr val="000000"/>
              </a:solidFill>
            </a:endParaRPr>
          </a:p>
        </p:txBody>
      </p:sp>
    </p:spTree>
    <p:extLst>
      <p:ext uri="{BB962C8B-B14F-4D97-AF65-F5344CB8AC3E}">
        <p14:creationId xmlns:p14="http://schemas.microsoft.com/office/powerpoint/2010/main" val="153279560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Tiered Latency DRAM</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6160955"/>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1" i="1" u="none" strike="noStrike" kern="1200" cap="none" spc="0" normalizeH="0" baseline="0" noProof="0" dirty="0" err="1">
                <a:ln>
                  <a:noFill/>
                </a:ln>
                <a:solidFill>
                  <a:srgbClr val="FF0000"/>
                </a:solidFill>
                <a:effectLst/>
                <a:uLnTx/>
                <a:uFillTx/>
                <a:latin typeface="Calibri"/>
                <a:ea typeface="+mn-ea"/>
                <a:cs typeface="+mn-cs"/>
              </a:rPr>
              <a:t>Subarray</a:t>
            </a:r>
            <a:r>
              <a:rPr kumimoji="0" lang="en-US" sz="3200" b="1" i="1" u="none" strike="noStrike" kern="1200" cap="none" spc="0" normalizeH="0" baseline="0" noProof="0" dirty="0">
                <a:ln>
                  <a:noFill/>
                </a:ln>
                <a:solidFill>
                  <a:srgbClr val="FF0000"/>
                </a:solidFill>
                <a:effectLst/>
                <a:uLnTx/>
                <a:uFillTx/>
                <a:latin typeface="Calibri"/>
                <a:ea typeface="+mn-ea"/>
                <a:cs typeface="+mn-cs"/>
              </a:rPr>
              <a:t> Latency</a:t>
            </a:r>
            <a:r>
              <a:rPr kumimoji="0" lang="en-US" sz="3200" b="0" i="1" u="none" strike="noStrike" kern="1200" cap="none" spc="0" normalizeH="0" baseline="0" noProof="0" dirty="0">
                <a:ln>
                  <a:noFill/>
                </a:ln>
                <a:solidFill>
                  <a:prstClr val="black"/>
                </a:solidFill>
                <a:effectLst/>
                <a:uLnTx/>
                <a:uFillTx/>
                <a:latin typeface="Calibri"/>
                <a:ea typeface="+mn-ea"/>
                <a:cs typeface="+mn-cs"/>
              </a:rPr>
              <a:t> + I/O Latency</a:t>
            </a:r>
          </a:p>
        </p:txBody>
      </p:sp>
      <p:sp>
        <p:nvSpPr>
          <p:cNvPr id="2" name="Title 1"/>
          <p:cNvSpPr>
            <a:spLocks noGrp="1"/>
          </p:cNvSpPr>
          <p:nvPr>
            <p:ph type="title"/>
          </p:nvPr>
        </p:nvSpPr>
        <p:spPr>
          <a:xfrm>
            <a:off x="0" y="0"/>
            <a:ext cx="8991600" cy="838200"/>
          </a:xfrm>
        </p:spPr>
        <p:txBody>
          <a:bodyPr>
            <a:normAutofit/>
          </a:bodyPr>
          <a:lstStyle/>
          <a:p>
            <a:r>
              <a:rPr lang="en-US"/>
              <a:t>   What 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cell array</a:t>
            </a: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Subarray</a:t>
            </a:r>
            <a:r>
              <a:rPr kumimoji="0" lang="en-US" sz="3200" b="0" i="1" u="none" strike="noStrike" kern="1200" cap="none" spc="0" normalizeH="0" baseline="0" noProof="0" dirty="0">
                <a:ln>
                  <a:noFill/>
                </a:ln>
                <a:solidFill>
                  <a:prstClr val="black"/>
                </a:solidFill>
                <a:effectLst/>
                <a:uLnTx/>
                <a:uFillTx/>
                <a:latin typeface="Calibri"/>
                <a:ea typeface="+mn-ea"/>
                <a:cs typeface="+mn-cs"/>
              </a:rPr>
              <a:t> Latency + I/O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FF0000"/>
                  </a:solidFill>
                  <a:effectLst/>
                  <a:uLnTx/>
                  <a:uFillTx/>
                  <a:latin typeface="Calibri"/>
                  <a:ea typeface="+mn-ea"/>
                  <a:cs typeface="+mn-cs"/>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Calibri"/>
                <a:ea typeface="+mn-ea"/>
                <a:cs typeface="+mn-cs"/>
              </a:rPr>
              <a:t>Subarray</a:t>
            </a:r>
            <a:endParaRPr kumimoji="0" lang="en-US" sz="2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a:ea typeface="+mn-ea"/>
                <a:cs typeface="+mn-cs"/>
              </a:rPr>
              <a:t>I/O</a:t>
            </a:r>
          </a:p>
        </p:txBody>
      </p:sp>
    </p:spTree>
    <p:extLst>
      <p:ext uri="{BB962C8B-B14F-4D97-AF65-F5344CB8AC3E}">
        <p14:creationId xmlns:p14="http://schemas.microsoft.com/office/powerpoint/2010/main" val="33511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Why is the </a:t>
            </a:r>
            <a:r>
              <a:rPr lang="en-US" dirty="0" err="1"/>
              <a:t>Subarray</a:t>
            </a:r>
            <a:r>
              <a:rPr lang="en-US" dirty="0"/>
              <a:t> So Slow?</a:t>
            </a:r>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capacitor</a:t>
              </a: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access</a:t>
              </a: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transistor</a:t>
              </a: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wordline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bitline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Calibri"/>
                </a:rPr>
                <a:t>bitline</a:t>
              </a:r>
              <a:r>
                <a:rPr kumimoji="0" lang="en-US" sz="2400" b="1" i="1" u="none" strike="noStrike" kern="1200" cap="none" spc="0" normalizeH="0" baseline="0" noProof="0" dirty="0">
                  <a:ln>
                    <a:noFill/>
                  </a:ln>
                  <a:solidFill>
                    <a:srgbClr val="FF0000"/>
                  </a:solidFill>
                  <a:effectLst/>
                  <a:uLnTx/>
                  <a:uFillTx/>
                  <a:latin typeface="Calibri"/>
                  <a:ea typeface="+mn-ea"/>
                  <a:cs typeface="Calibri"/>
                </a:rPr>
                <a:t>: 512 cells</a:t>
              </a: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6600"/>
                </a:solidFill>
                <a:effectLst/>
                <a:uLnTx/>
                <a:uFillTx/>
                <a:latin typeface="Calibri"/>
                <a:ea typeface="+mn-ea"/>
                <a:cs typeface="+mn-cs"/>
              </a:rPr>
              <a:t>Amortizes sense amplifier cost </a:t>
            </a:r>
            <a:r>
              <a:rPr kumimoji="0" lang="en-US" sz="2800" b="1" i="0" u="none" strike="noStrike" kern="1200" cap="none" spc="0" normalizeH="0" baseline="0" noProof="0" dirty="0">
                <a:ln>
                  <a:noFill/>
                </a:ln>
                <a:solidFill>
                  <a:srgbClr val="006600"/>
                </a:solidFill>
                <a:effectLst/>
                <a:uLnTx/>
                <a:uFillTx/>
                <a:latin typeface="Calibri"/>
                <a:ea typeface="+mn-ea"/>
                <a:cs typeface="+mn-cs"/>
                <a:sym typeface="Wingdings" pitchFamily="2" charset="2"/>
              </a:rPr>
              <a:t> Small area</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Large </a:t>
            </a:r>
            <a:r>
              <a:rPr kumimoji="0" lang="en-US" sz="2800" b="1" i="0" u="none" strike="noStrike" kern="1200" cap="none" spc="0" normalizeH="0" baseline="0" noProof="0" dirty="0" err="1">
                <a:ln>
                  <a:noFill/>
                </a:ln>
                <a:solidFill>
                  <a:srgbClr val="FF0000"/>
                </a:solidFill>
                <a:effectLst/>
                <a:uLnTx/>
                <a:uFillTx/>
                <a:latin typeface="Calibri"/>
                <a:ea typeface="+mn-ea"/>
                <a:cs typeface="+mn-cs"/>
                <a:sym typeface="Wingdings" pitchFamily="2" charset="2"/>
              </a:rPr>
              <a:t>bitline</a:t>
            </a: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 capacitance  High latency &amp; power</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4400" b="1" i="1" u="none" strike="noStrike" kern="1200" cap="none" spc="0" normalizeH="0" baseline="0" noProof="0" dirty="0">
              <a:ln>
                <a:noFill/>
              </a:ln>
              <a:solidFill>
                <a:srgbClr val="1F497D"/>
              </a:solidFill>
              <a:effectLst/>
              <a:uLnTx/>
              <a:uFillTx/>
              <a:latin typeface="Calibri"/>
              <a:ea typeface="+mn-ea"/>
              <a:cs typeface="+mn-cs"/>
            </a:endParaRPr>
          </a:p>
          <a:p>
            <a:pPr marL="746125" marR="0" lvl="1" indent="-346075"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Tree>
    <p:extLst>
      <p:ext uri="{BB962C8B-B14F-4D97-AF65-F5344CB8AC3E}">
        <p14:creationId xmlns:p14="http://schemas.microsoft.com/office/powerpoint/2010/main" val="29989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Smaller</a:t>
            </a: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Trade-Off: Area vs. Latency</a:t>
            </a:r>
          </a:p>
        </p:txBody>
      </p:sp>
    </p:spTree>
    <p:extLst>
      <p:ext uri="{BB962C8B-B14F-4D97-AF65-F5344CB8AC3E}">
        <p14:creationId xmlns:p14="http://schemas.microsoft.com/office/powerpoint/2010/main" val="408317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3581400" y="3124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128</a:t>
            </a:r>
          </a:p>
        </p:txBody>
      </p:sp>
      <p:sp>
        <p:nvSpPr>
          <p:cNvPr id="37" name="TextBox 36"/>
          <p:cNvSpPr txBox="1"/>
          <p:nvPr/>
        </p:nvSpPr>
        <p:spPr>
          <a:xfrm>
            <a:off x="4572000" y="36576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6019800" y="3757990"/>
            <a:ext cx="2895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504D"/>
                </a:solidFill>
                <a:effectLst/>
                <a:uLnTx/>
                <a:uFillTx/>
                <a:latin typeface="Calibri"/>
                <a:ea typeface="+mn-ea"/>
                <a:cs typeface="+mn-cs"/>
              </a:rPr>
              <a:t>512 cells/</a:t>
            </a:r>
            <a:r>
              <a:rPr kumimoji="0" lang="en-US" sz="2800" b="1" i="0" u="none" strike="noStrike" kern="1200" cap="none" spc="0" normalizeH="0" baseline="0" noProof="0" dirty="0" err="1">
                <a:ln>
                  <a:noFill/>
                </a:ln>
                <a:solidFill>
                  <a:srgbClr val="C0504D"/>
                </a:solidFill>
                <a:effectLst/>
                <a:uLnTx/>
                <a:uFillTx/>
                <a:latin typeface="Calibri"/>
                <a:ea typeface="+mn-ea"/>
                <a:cs typeface="+mn-cs"/>
              </a:rPr>
              <a:t>bitline</a:t>
            </a:r>
            <a:endParaRPr kumimoji="0" lang="en-US" sz="2800" b="1" i="0" u="none" strike="noStrike" kern="1200" cap="none" spc="0" normalizeH="0" baseline="0" noProof="0" dirty="0">
              <a:ln>
                <a:noFill/>
              </a:ln>
              <a:solidFill>
                <a:srgbClr val="C0504D"/>
              </a:solidFill>
              <a:effectLst/>
              <a:uLnTx/>
              <a:uFillTx/>
              <a:latin typeface="Calibri"/>
              <a:ea typeface="+mn-ea"/>
              <a:cs typeface="+mn-cs"/>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Commodity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Long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Fancy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Short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4277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a:ln>
                  <a:noFill/>
                </a:ln>
                <a:solidFill>
                  <a:srgbClr val="008000"/>
                </a:solidFill>
                <a:effectLst/>
                <a:uLnTx/>
                <a:uFillTx/>
                <a:latin typeface="Calibri"/>
                <a:ea typeface="+mn-ea"/>
                <a:cs typeface="+mn-cs"/>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Short </a:t>
            </a:r>
            <a:r>
              <a:rPr kumimoji="0" lang="en-US" sz="3200" b="1" i="0" u="none" strike="noStrike" kern="1200" cap="none" spc="0" normalizeH="0" baseline="0" noProof="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a:ln>
                <a:noFill/>
              </a:ln>
              <a:solidFill>
                <a:srgbClr val="FFFF00"/>
              </a:solidFill>
              <a:effectLst/>
              <a:uLnTx/>
              <a:uFillTx/>
              <a:latin typeface="Calibri"/>
              <a:ea typeface="+mn-ea"/>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Short </a:t>
              </a:r>
              <a:r>
                <a:rPr kumimoji="0" lang="en-US" sz="3200" b="1" i="1" u="none" strike="noStrike" kern="1200" cap="none" spc="0" normalizeH="0" baseline="0" noProof="0" dirty="0" err="1">
                  <a:ln>
                    <a:noFill/>
                  </a:ln>
                  <a:solidFill>
                    <a:srgbClr val="FFFF66"/>
                  </a:solidFill>
                  <a:effectLst/>
                  <a:uLnTx/>
                  <a:uFillTx/>
                  <a:latin typeface="Calibri"/>
                  <a:ea typeface="+mn-ea"/>
                  <a:cs typeface="+mn-cs"/>
                </a:rPr>
                <a:t>Bitline</a:t>
              </a:r>
              <a:r>
                <a:rPr kumimoji="0" lang="en-US" sz="3200" b="1" i="1" u="none" strike="noStrike" kern="1200" cap="none" spc="0" normalizeH="0" baseline="0" noProof="0" dirty="0">
                  <a:ln>
                    <a:noFill/>
                  </a:ln>
                  <a:solidFill>
                    <a:srgbClr val="FFFF66"/>
                  </a:solidFill>
                  <a:effectLst/>
                  <a:uLnTx/>
                  <a:uFillTx/>
                  <a:latin typeface="Calibri"/>
                  <a:ea typeface="+mn-ea"/>
                  <a:cs typeface="+mn-cs"/>
                </a:rPr>
                <a:t> </a:t>
              </a:r>
              <a:r>
                <a:rPr kumimoji="0" lang="en-US" sz="3200" b="1" i="1" u="none" strike="noStrike" kern="1200" cap="none" spc="0" normalizeH="0" baseline="0" noProof="0" dirty="0">
                  <a:ln>
                    <a:noFill/>
                  </a:ln>
                  <a:solidFill>
                    <a:srgbClr val="FFFF66"/>
                  </a:solidFill>
                  <a:effectLst/>
                  <a:uLnTx/>
                  <a:uFillTx/>
                  <a:latin typeface="Calibri"/>
                  <a:ea typeface="+mn-ea"/>
                  <a:cs typeface="+mn-cs"/>
                  <a:sym typeface="Wingdings"/>
                </a:rPr>
                <a:t> </a:t>
              </a:r>
              <a:r>
                <a:rPr kumimoji="0" lang="en-US" sz="3200" b="1" i="1" u="none" strike="noStrike" kern="1200" cap="none" spc="0" normalizeH="0" baseline="0" noProof="0" dirty="0">
                  <a:ln>
                    <a:noFill/>
                  </a:ln>
                  <a:solidFill>
                    <a:srgbClr val="FFFF66"/>
                  </a:solidFill>
                  <a:effectLst/>
                  <a:uLnTx/>
                  <a:uFillTx/>
                  <a:latin typeface="Calibri"/>
                  <a:ea typeface="+mn-ea"/>
                  <a:cs typeface="+mn-cs"/>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Add Isolation Transistors</a:t>
            </a: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1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Long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Short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Short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Low Latency</a:t>
              </a: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Small area using 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109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Commodity DRAM vs. TL-DRAM </a:t>
            </a:r>
            <a:r>
              <a:rPr lang="en-US" sz="2700" dirty="0">
                <a:solidFill>
                  <a:srgbClr val="1A5712"/>
                </a:solidFill>
              </a:rPr>
              <a:t>[HPCA 2013] </a:t>
            </a: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Latency</a:t>
            </a: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Power</a:t>
            </a: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0000FF"/>
                </a:solidFill>
                <a:effectLst/>
                <a:uLnTx/>
                <a:uFillTx/>
                <a:latin typeface="Calibri"/>
                <a:ea typeface="+mn-ea"/>
                <a:cs typeface="+mn-cs"/>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Latency </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tRC</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Area Overhead</a:t>
            </a:r>
          </a:p>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4F81BD">
                    <a:lumMod val="75000"/>
                  </a:srgbClr>
                </a:solidFill>
                <a:effectLst/>
                <a:uLnTx/>
                <a:uFillTx/>
                <a:latin typeface="Calibri"/>
                <a:ea typeface="+mn-ea"/>
                <a:cs typeface="+mn-cs"/>
              </a:rPr>
              <a:t>~3%</a:t>
            </a:r>
            <a:r>
              <a:rPr kumimoji="0" lang="en-US" sz="2800" b="0" i="0" u="none" strike="noStrike" kern="1200" cap="none" spc="0" normalizeH="0" baseline="0" noProof="0" dirty="0">
                <a:ln>
                  <a:noFill/>
                </a:ln>
                <a:solidFill>
                  <a:prstClr val="black"/>
                </a:solidFill>
                <a:effectLst/>
                <a:uLnTx/>
                <a:uFillTx/>
                <a:latin typeface="Calibri"/>
                <a:ea typeface="+mn-ea"/>
                <a:cs typeface="+mn-cs"/>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(52.5ns)</a:t>
            </a:r>
          </a:p>
        </p:txBody>
      </p:sp>
    </p:spTree>
    <p:extLst>
      <p:ext uri="{BB962C8B-B14F-4D97-AF65-F5344CB8AC3E}">
        <p14:creationId xmlns:p14="http://schemas.microsoft.com/office/powerpoint/2010/main" val="385274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(Die-Area)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4419600" y="2743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128</a:t>
            </a:r>
          </a:p>
        </p:txBody>
      </p:sp>
      <p:sp>
        <p:nvSpPr>
          <p:cNvPr id="37" name="TextBox 36"/>
          <p:cNvSpPr txBox="1"/>
          <p:nvPr/>
        </p:nvSpPr>
        <p:spPr>
          <a:xfrm>
            <a:off x="5105400" y="30480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5981700" y="3084493"/>
            <a:ext cx="2895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512 cells/</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bitline</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9BBB59">
                    <a:lumMod val="50000"/>
                  </a:srgbClr>
                </a:solidFill>
                <a:effectLst/>
                <a:uLnTx/>
                <a:uFillTx/>
                <a:latin typeface="Calibri"/>
                <a:ea typeface="+mn-ea"/>
                <a:cs typeface="+mn-cs"/>
              </a:rPr>
              <a:t>Near Segment</a:t>
            </a: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Far Segment</a:t>
            </a: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409933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25</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Leveraging Tiered-Latency DRAM </a:t>
            </a:r>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a:t>TL-DRAM is a </a:t>
            </a:r>
            <a:r>
              <a:rPr lang="en-US" sz="3200" b="1" i="1" dirty="0"/>
              <a:t>substrate</a:t>
            </a:r>
            <a:r>
              <a:rPr lang="en-US" sz="3200" dirty="0"/>
              <a:t> that can be leveraged by the hardware and/or software</a:t>
            </a:r>
          </a:p>
          <a:p>
            <a:pPr>
              <a:lnSpc>
                <a:spcPct val="85000"/>
              </a:lnSpc>
            </a:pPr>
            <a:endParaRPr lang="en-US" sz="1800" dirty="0"/>
          </a:p>
          <a:p>
            <a:pPr>
              <a:lnSpc>
                <a:spcPct val="85000"/>
              </a:lnSpc>
            </a:pPr>
            <a:r>
              <a:rPr lang="en-US" sz="3200" dirty="0"/>
              <a:t>Many potential uses</a:t>
            </a:r>
          </a:p>
          <a:p>
            <a:pPr marL="801688" lvl="1" indent="-344488">
              <a:lnSpc>
                <a:spcPct val="85000"/>
              </a:lnSpc>
              <a:buFont typeface="+mj-lt"/>
              <a:buAutoNum type="arabicPeriod"/>
            </a:pPr>
            <a:r>
              <a:rPr lang="en-US" sz="2800" dirty="0"/>
              <a:t>Use near segment as hardware-managed </a:t>
            </a:r>
            <a:r>
              <a:rPr lang="en-US" sz="2800" b="1" i="1" dirty="0"/>
              <a:t>inclusive</a:t>
            </a:r>
            <a:r>
              <a:rPr lang="en-US" sz="2800" dirty="0"/>
              <a:t> cache to far segment</a:t>
            </a:r>
          </a:p>
          <a:p>
            <a:pPr marL="801688" lvl="1" indent="-344488">
              <a:lnSpc>
                <a:spcPct val="85000"/>
              </a:lnSpc>
              <a:buFont typeface="+mj-lt"/>
              <a:buAutoNum type="arabicPeriod"/>
            </a:pPr>
            <a:r>
              <a:rPr lang="en-US" sz="2800" dirty="0"/>
              <a:t>Use near segment as hardware-managed </a:t>
            </a:r>
            <a:r>
              <a:rPr lang="en-US" sz="2800" b="1" i="1" dirty="0"/>
              <a:t>exclusive</a:t>
            </a:r>
            <a:r>
              <a:rPr lang="en-US" sz="2800" dirty="0"/>
              <a:t> cache to far segment</a:t>
            </a:r>
          </a:p>
          <a:p>
            <a:pPr marL="801688" lvl="1" indent="-344488">
              <a:lnSpc>
                <a:spcPct val="85000"/>
              </a:lnSpc>
              <a:buFont typeface="+mj-lt"/>
              <a:buAutoNum type="arabicPeriod"/>
            </a:pPr>
            <a:r>
              <a:rPr lang="en-US" sz="2800" dirty="0"/>
              <a:t>Profile-based page mapping by operating system</a:t>
            </a:r>
          </a:p>
          <a:p>
            <a:pPr marL="801688" lvl="1" indent="-344488">
              <a:lnSpc>
                <a:spcPct val="85000"/>
              </a:lnSpc>
              <a:buFont typeface="+mj-lt"/>
              <a:buAutoNum type="arabicPeriod"/>
            </a:pPr>
            <a:r>
              <a:rPr lang="en-US" sz="2800" dirty="0"/>
              <a:t>Simply replace DRAM with TL-DRAM </a:t>
            </a:r>
            <a:r>
              <a:rPr lang="en-US" sz="1000" dirty="0">
                <a:latin typeface="Wingdings"/>
                <a:ea typeface="Wingdings"/>
                <a:cs typeface="Wingdings"/>
                <a:sym typeface="Wingdings"/>
              </a:rPr>
              <a:t> </a:t>
            </a:r>
            <a:endParaRPr lang="en-US" sz="2800" dirty="0"/>
          </a:p>
          <a:p>
            <a:pPr marL="457200" lvl="1" indent="0">
              <a:lnSpc>
                <a:spcPct val="85000"/>
              </a:lnSpc>
              <a:buNone/>
            </a:pPr>
            <a:endParaRPr lang="en-US" sz="2800" dirty="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413476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Performance &amp; Power Consumption  </a:t>
            </a:r>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Performance</a:t>
            </a: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Power</a:t>
            </a: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10.7%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F81BD">
                    <a:lumMod val="75000"/>
                  </a:srgbClr>
                </a:solidFill>
                <a:effectLst/>
                <a:uLnTx/>
                <a:uFillTx/>
                <a:latin typeface="Calibri"/>
                <a:ea typeface="+mn-ea"/>
                <a:cs typeface="+mn-cs"/>
              </a:rPr>
              <a:t>Using near segment as a cache improves performance and reduces power consumption</a:t>
            </a:r>
          </a:p>
        </p:txBody>
      </p:sp>
      <p:sp>
        <p:nvSpPr>
          <p:cNvPr id="21" name="Rectangle 20"/>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189964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0080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 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252</a:t>
            </a:fld>
            <a:endParaRPr lang="en-US">
              <a:solidFill>
                <a:srgbClr val="000000"/>
              </a:solidFill>
            </a:endParaRPr>
          </a:p>
        </p:txBody>
      </p:sp>
    </p:spTree>
    <p:extLst>
      <p:ext uri="{BB962C8B-B14F-4D97-AF65-F5344CB8AC3E}">
        <p14:creationId xmlns:p14="http://schemas.microsoft.com/office/powerpoint/2010/main" val="996314814"/>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796315199"/>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4155312005"/>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3027807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3022279996"/>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a:t>
            </a:r>
            <a:r>
              <a:rPr lang="en-US" u="sng" dirty="0"/>
              <a:t>Onur Mutlu</a:t>
            </a:r>
            <a:r>
              <a:rPr lang="en-US" dirty="0"/>
              <a:t>,</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964361565"/>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05868872"/>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since September 2015 (officially May 2016)</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360296"/>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26</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27</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28</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29</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5373216"/>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57562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Example: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30</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Example: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r>
              <a:rPr lang="en-US" sz="3200" dirty="0">
                <a:solidFill>
                  <a:srgbClr val="4D3B62"/>
                </a:solidFill>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r>
              <a:rPr lang="en-US" sz="3200" dirty="0">
                <a:solidFill>
                  <a:srgbClr val="35742A"/>
                </a:solidFill>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r>
              <a:rPr lang="en-US" sz="3200">
                <a:solidFill>
                  <a:srgbClr val="FF4136"/>
                </a:solidFill>
              </a:rPr>
              <a:t>1.3x</a:t>
            </a:r>
            <a:endParaRPr lang="en-US" sz="3200" dirty="0">
              <a:solidFill>
                <a:srgbClr val="FF4136"/>
              </a:solidFill>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algn="ctr"/>
            <a:r>
              <a:rPr lang="en-US" sz="3400" dirty="0">
                <a:solidFill>
                  <a:srgbClr val="FFFFFF"/>
                </a:solidFill>
              </a:rPr>
              <a:t>Memory latency remains almost constant</a:t>
            </a:r>
          </a:p>
        </p:txBody>
      </p:sp>
    </p:spTree>
    <p:extLst>
      <p:ext uri="{BB962C8B-B14F-4D97-AF65-F5344CB8AC3E}">
        <p14:creationId xmlns:p14="http://schemas.microsoft.com/office/powerpoint/2010/main" val="1940567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Futura Medium" charset="0"/>
                <a:ea typeface="Futura Medium" charset="0"/>
                <a:cs typeface="Futura Medium" charset="0"/>
              </a:rPr>
              <a:t>Long memory </a:t>
            </a:r>
            <a:r>
              <a:rPr lang="en-US" sz="3200">
                <a:solidFill>
                  <a:prstClr val="white"/>
                </a:solidFill>
                <a:latin typeface="Futura Medium" charset="0"/>
                <a:ea typeface="Futura Medium" charset="0"/>
                <a:cs typeface="Futura Medium" charset="0"/>
              </a:rPr>
              <a:t>latency </a:t>
            </a:r>
            <a:r>
              <a:rPr lang="en-US" sz="3200">
                <a:solidFill>
                  <a:prstClr val="white"/>
                </a:solidFill>
                <a:latin typeface="Cambria Math" panose="02040503050406030204" pitchFamily="18" charset="0"/>
                <a:ea typeface="Cambria Math" panose="02040503050406030204" pitchFamily="18" charset="0"/>
              </a:rPr>
              <a:t>→</a:t>
            </a:r>
            <a:r>
              <a:rPr lang="en-US" sz="3200">
                <a:solidFill>
                  <a:prstClr val="white"/>
                </a:solidFill>
                <a:latin typeface="Gill Sans MT"/>
              </a:rPr>
              <a:t> </a:t>
            </a:r>
            <a:r>
              <a:rPr lang="en-US" sz="3200">
                <a:solidFill>
                  <a:prstClr val="white"/>
                </a:solidFill>
                <a:latin typeface="Futura Medium" charset="0"/>
                <a:ea typeface="Futura Medium" charset="0"/>
                <a:cs typeface="Futura Medium" charset="0"/>
              </a:rPr>
              <a:t>performance </a:t>
            </a:r>
            <a:r>
              <a:rPr lang="en-US" sz="3200" dirty="0">
                <a:solidFill>
                  <a:prstClr val="white"/>
                </a:solidFill>
                <a:latin typeface="Futura Medium" charset="0"/>
                <a:ea typeface="Futura Medium" charset="0"/>
                <a:cs typeface="Futura Medium" charset="0"/>
              </a:rPr>
              <a:t>bottleneck</a:t>
            </a:r>
          </a:p>
        </p:txBody>
      </p:sp>
    </p:spTree>
    <p:extLst>
      <p:ext uri="{BB962C8B-B14F-4D97-AF65-F5344CB8AC3E}">
        <p14:creationId xmlns:p14="http://schemas.microsoft.com/office/powerpoint/2010/main" val="108435089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34</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35</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36</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37</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39</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49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40</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1999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41</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06489153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solidFill>
                  <a:srgbClr val="0432FF"/>
                </a:solidFill>
                <a:latin typeface="Tahoma" charset="0"/>
                <a:ea typeface="ＭＳ Ｐゴシック" charset="0"/>
                <a:cs typeface="ＭＳ Ｐゴシック" charset="0"/>
              </a:rPr>
              <a:t>The Need for Intelligent Memory Controllers</a:t>
            </a:r>
          </a:p>
          <a:p>
            <a:pPr lvl="1" eaLnBrk="1" hangingPunct="1"/>
            <a:r>
              <a:rPr lang="en-US" dirty="0">
                <a:solidFill>
                  <a:srgbClr val="0432FF"/>
                </a:solidFill>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42</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43</a:t>
            </a:fld>
            <a:endParaRPr lang="en-US" altLang="en-US">
              <a:solidFill>
                <a:srgbClr val="000000"/>
              </a:solidFill>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r>
              <a:rPr lang="en-US" sz="1000" dirty="0">
                <a:solidFill>
                  <a:srgbClr val="000000"/>
                </a:solidFill>
                <a:latin typeface="Calibri"/>
                <a:cs typeface="Calibri"/>
              </a:rPr>
              <a:t>Source: https://</a:t>
            </a:r>
            <a:r>
              <a:rPr lang="en-US" sz="1000" dirty="0" err="1">
                <a:solidFill>
                  <a:srgbClr val="000000"/>
                </a:solidFill>
                <a:latin typeface="Calibri"/>
                <a:cs typeface="Calibri"/>
              </a:rPr>
              <a:t>www.simplypsychology.org</a:t>
            </a:r>
            <a:r>
              <a:rPr lang="en-US" sz="1000" dirty="0">
                <a:solidFill>
                  <a:srgbClr val="000000"/>
                </a:solidFill>
                <a:latin typeface="Calibri"/>
                <a:cs typeface="Calibri"/>
              </a:rPr>
              <a:t>/</a:t>
            </a:r>
            <a:r>
              <a:rPr lang="en-US" sz="1000" dirty="0" err="1">
                <a:solidFill>
                  <a:srgbClr val="000000"/>
                </a:solidFill>
                <a:latin typeface="Calibri"/>
                <a:cs typeface="Calibri"/>
              </a:rPr>
              <a:t>maslow.html</a:t>
            </a:r>
            <a:endParaRPr lang="en-US" sz="1000" dirty="0">
              <a:solidFill>
                <a:srgbClr val="000000"/>
              </a:solidFill>
              <a:latin typeface="Calibri"/>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TextBox 8"/>
          <p:cNvSpPr txBox="1"/>
          <p:nvPr/>
        </p:nvSpPr>
        <p:spPr>
          <a:xfrm>
            <a:off x="227414" y="1052736"/>
            <a:ext cx="4477380" cy="1477328"/>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a:p>
            <a:endParaRPr lang="en-US" dirty="0">
              <a:solidFill>
                <a:srgbClr val="000000"/>
              </a:solidFill>
            </a:endParaRPr>
          </a:p>
          <a:p>
            <a:r>
              <a:rPr lang="en-US" dirty="0">
                <a:solidFill>
                  <a:srgbClr val="000000"/>
                </a:solidFill>
              </a:rPr>
              <a:t>Maslow, “</a:t>
            </a:r>
            <a:r>
              <a:rPr lang="en-US" dirty="0">
                <a:solidFill>
                  <a:srgbClr val="0000FF"/>
                </a:solidFill>
              </a:rPr>
              <a:t>Motivation and Personality</a:t>
            </a:r>
            <a:r>
              <a:rPr lang="en-US" dirty="0">
                <a:solidFill>
                  <a:srgbClr val="000000"/>
                </a:solidFill>
              </a:rPr>
              <a:t>,”</a:t>
            </a:r>
          </a:p>
          <a:p>
            <a:r>
              <a:rPr lang="en-US" dirty="0">
                <a:solidFill>
                  <a:srgbClr val="000000"/>
                </a:solidFill>
              </a:rPr>
              <a:t>Book, 1954-1970.</a:t>
            </a:r>
          </a:p>
        </p:txBody>
      </p:sp>
    </p:spTree>
    <p:extLst>
      <p:ext uri="{BB962C8B-B14F-4D97-AF65-F5344CB8AC3E}">
        <p14:creationId xmlns:p14="http://schemas.microsoft.com/office/powerpoint/2010/main" val="1798602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2035083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Tree>
    <p:extLst>
      <p:ext uri="{BB962C8B-B14F-4D97-AF65-F5344CB8AC3E}">
        <p14:creationId xmlns:p14="http://schemas.microsoft.com/office/powerpoint/2010/main" val="12292746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9840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47</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6760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48</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09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49</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63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4000" b="0" i="0" u="none" strike="noStrike" kern="1200" cap="none" spc="0" normalizeH="0" baseline="0" noProof="0" dirty="0">
                <a:ln>
                  <a:noFill/>
                </a:ln>
                <a:solidFill>
                  <a:srgbClr val="3B812F"/>
                </a:solidFill>
                <a:effectLst/>
                <a:uLnTx/>
                <a:uFillTx/>
                <a:latin typeface="Garamond"/>
                <a:ea typeface="+mn-ea"/>
                <a:cs typeface="+mn-cs"/>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1" i="0" u="none" strike="noStrike" kern="1200" cap="none" spc="0" normalizeH="0" baseline="0" noProof="0" dirty="0">
                <a:ln>
                  <a:noFill/>
                </a:ln>
                <a:solidFill>
                  <a:srgbClr val="FF0000"/>
                </a:solidFill>
                <a:effectLst/>
                <a:uLnTx/>
                <a:uFillTx/>
                <a:latin typeface="Calibri" pitchFamily="34" charset="0"/>
                <a:ea typeface="+mn-ea"/>
                <a:cs typeface="+mn-cs"/>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AB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SOLiD</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GridION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Complete</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NovaSeq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6000</a:t>
            </a:r>
          </a:p>
        </p:txBody>
      </p:sp>
    </p:spTree>
    <p:extLst>
      <p:ext uri="{BB962C8B-B14F-4D97-AF65-F5344CB8AC3E}">
        <p14:creationId xmlns:p14="http://schemas.microsoft.com/office/powerpoint/2010/main" val="21791542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50</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FF"/>
                </a:solidFill>
                <a:hlinkClick r:id="rId4"/>
              </a:rPr>
              <a:t>An Experimental Study of Data Retention Behavior in Modern DRAM Devices: Implications for Retention Time Profiling Mechanisms</a:t>
            </a:r>
            <a:r>
              <a:rPr lang="en-US" sz="1600" dirty="0">
                <a:solidFill>
                  <a:srgbClr val="000000"/>
                </a:solidFill>
              </a:rPr>
              <a:t> (Liu et al., ISCA 2013)</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5"/>
              </a:rPr>
              <a:t>The Efficacy of Error Mitigation Techniques for DRAM Retention Failures: A Comparative Experimental Study</a:t>
            </a:r>
            <a:r>
              <a:rPr lang="en-US" sz="1600" dirty="0">
                <a:solidFill>
                  <a:srgbClr val="000000"/>
                </a:solidFill>
                <a:ea typeface="ＭＳ Ｐゴシック" charset="0"/>
                <a:cs typeface="ＭＳ Ｐゴシック" charset="0"/>
              </a:rPr>
              <a:t> </a:t>
            </a:r>
          </a:p>
          <a:p>
            <a:pPr lvl="1"/>
            <a:r>
              <a:rPr lang="en-US" sz="1600" dirty="0">
                <a:solidFill>
                  <a:srgbClr val="000000"/>
                </a:solidFill>
                <a:ea typeface="ＭＳ Ｐゴシック" charset="0"/>
                <a:cs typeface="ＭＳ Ｐゴシック" charset="0"/>
              </a:rPr>
              <a:t>(Khan et al., SIGMETRICS 2014)</a:t>
            </a:r>
            <a:endParaRPr lang="en-US" sz="1600" dirty="0">
              <a:solidFill>
                <a:srgbClr val="000000"/>
              </a:solidFill>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a:solidFill>
                  <a:srgbClr val="0000FF"/>
                </a:solidFill>
                <a:hlinkClick r:id="rId6"/>
              </a:rPr>
              <a:t>Flipping Bits in Memory Without Accessing Them: An Experimental Study of DRAM Disturbance Errors</a:t>
            </a:r>
            <a:r>
              <a:rPr lang="en-US" sz="1600" dirty="0">
                <a:solidFill>
                  <a:srgbClr val="000000"/>
                </a:solidFill>
              </a:rPr>
              <a:t> (Kim et al., ISCA 2014)</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7"/>
              </a:rPr>
              <a:t>Adaptive-Latency DRAM: Optimizing DRAM Timing for the Common-Case</a:t>
            </a:r>
            <a:r>
              <a:rPr lang="en-US" sz="1600" dirty="0">
                <a:solidFill>
                  <a:srgbClr val="000000"/>
                </a:solidFill>
                <a:ea typeface="ＭＳ Ｐゴシック" charset="0"/>
                <a:cs typeface="ＭＳ Ｐゴシック" charset="0"/>
              </a:rPr>
              <a:t> (Lee et al., HPCA 2015)</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8"/>
              </a:rPr>
              <a:t>AVATAR: A Variable-Retention-Time (VRT) Aware Refresh for DRAM Systems</a:t>
            </a:r>
            <a:r>
              <a:rPr lang="en-US" sz="1600" dirty="0">
                <a:solidFill>
                  <a:srgbClr val="000000"/>
                </a:solidFill>
                <a:ea typeface="ＭＳ Ｐゴシック" charset="0"/>
                <a:cs typeface="ＭＳ Ｐゴシック" charset="0"/>
              </a:rPr>
              <a:t> (</a:t>
            </a:r>
            <a:r>
              <a:rPr lang="en-US" sz="1600" dirty="0" err="1">
                <a:solidFill>
                  <a:srgbClr val="000000"/>
                </a:solidFill>
                <a:ea typeface="ＭＳ Ｐゴシック" charset="0"/>
                <a:cs typeface="ＭＳ Ｐゴシック" charset="0"/>
              </a:rPr>
              <a:t>Qureshi</a:t>
            </a:r>
            <a:r>
              <a:rPr lang="en-US" sz="1600" dirty="0">
                <a:solidFill>
                  <a:srgbClr val="000000"/>
                </a:solidFill>
                <a:ea typeface="ＭＳ Ｐゴシック" charset="0"/>
                <a:cs typeface="ＭＳ Ｐゴシック" charset="0"/>
              </a:rPr>
              <a:t> et al., DSN 2015)</a:t>
            </a:r>
            <a:endParaRPr lang="en-US" sz="1600" dirty="0">
              <a:solidFill>
                <a:srgbClr val="000000"/>
              </a:solidFill>
            </a:endParaRPr>
          </a:p>
        </p:txBody>
      </p:sp>
    </p:spTree>
    <p:extLst>
      <p:ext uri="{BB962C8B-B14F-4D97-AF65-F5344CB8AC3E}">
        <p14:creationId xmlns:p14="http://schemas.microsoft.com/office/powerpoint/2010/main" val="176359160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51</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2159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52</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68413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53</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93029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54</a:t>
            </a:fld>
            <a:endParaRPr lang="en-US"/>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algn="ctr"/>
            <a:r>
              <a:rPr lang="en-US" b="1" dirty="0">
                <a:solidFill>
                  <a:srgbClr val="FF0000"/>
                </a:solidFill>
              </a:rPr>
              <a:t>Location</a:t>
            </a:r>
            <a:r>
              <a:rPr lang="en-US" dirty="0">
                <a:solidFill>
                  <a:srgbClr val="FF0000"/>
                </a:solidFill>
              </a:rPr>
              <a:t> dependent</a:t>
            </a:r>
          </a:p>
          <a:p>
            <a:pPr algn="ctr"/>
            <a:r>
              <a:rPr lang="en-US" b="1" dirty="0">
                <a:solidFill>
                  <a:srgbClr val="FF0000"/>
                </a:solidFill>
              </a:rPr>
              <a:t>Stored value pattern </a:t>
            </a:r>
            <a:r>
              <a:rPr lang="en-US" dirty="0">
                <a:solidFill>
                  <a:srgbClr val="FF0000"/>
                </a:solidFill>
              </a:rPr>
              <a:t>dependent</a:t>
            </a:r>
          </a:p>
          <a:p>
            <a:pPr algn="ctr"/>
            <a:r>
              <a:rPr lang="en-US" b="1" dirty="0">
                <a:solidFill>
                  <a:srgbClr val="FF0000"/>
                </a:solidFill>
              </a:rPr>
              <a:t>Time</a:t>
            </a:r>
            <a:r>
              <a:rPr lang="en-US" dirty="0">
                <a:solidFill>
                  <a:srgbClr val="FF0000"/>
                </a:solidFill>
              </a:rPr>
              <a:t> dependent</a:t>
            </a:r>
          </a:p>
        </p:txBody>
      </p:sp>
    </p:spTree>
    <p:extLst>
      <p:ext uri="{BB962C8B-B14F-4D97-AF65-F5344CB8AC3E}">
        <p14:creationId xmlns:p14="http://schemas.microsoft.com/office/powerpoint/2010/main" val="47465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55</a:t>
            </a:fld>
            <a:endParaRPr lang="en-US" altLang="en-US">
              <a:solidFill>
                <a:srgbClr val="000000"/>
              </a:solidFill>
            </a:endParaRPr>
          </a:p>
        </p:txBody>
      </p:sp>
    </p:spTree>
    <p:extLst>
      <p:ext uri="{BB962C8B-B14F-4D97-AF65-F5344CB8AC3E}">
        <p14:creationId xmlns:p14="http://schemas.microsoft.com/office/powerpoint/2010/main" val="14223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56</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690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reading</a:t>
            </a:r>
            <a:r>
              <a:rPr lang="en-US" sz="2600" dirty="0">
                <a:solidFill>
                  <a:prstClr val="black"/>
                </a:solidFill>
                <a:latin typeface="Calibri Light"/>
                <a:ea typeface="ＭＳ Ｐゴシック" charset="0"/>
                <a:cs typeface="ＭＳ Ｐゴシック" charset="0"/>
              </a:rPr>
              <a:t> a row enough times (before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57</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3"/>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76092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5B9BD5"/>
                </a:solidFill>
                <a:latin typeface="Calibri Light"/>
                <a:cs typeface="Courier New" panose="02070309020205020404" pitchFamily="49" charset="0"/>
              </a:rPr>
              <a:t>Up to</a:t>
            </a:r>
          </a:p>
          <a:p>
            <a:pPr algn="ct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ED7D31"/>
                </a:solidFill>
                <a:latin typeface="Calibri Light"/>
                <a:cs typeface="Courier New" panose="02070309020205020404" pitchFamily="49" charset="0"/>
              </a:rPr>
              <a:t>Up to</a:t>
            </a:r>
          </a:p>
          <a:p>
            <a:pPr algn="ct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70AD47"/>
                </a:solidFill>
                <a:latin typeface="Calibri Light"/>
                <a:cs typeface="Courier New" panose="02070309020205020404" pitchFamily="49" charset="0"/>
              </a:rPr>
              <a:t>Up to</a:t>
            </a:r>
          </a:p>
          <a:p>
            <a:pPr algn="ct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58</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5"/>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124977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59</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1535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3089"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3090"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3646252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60</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7061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61</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a:solidFill>
                  <a:srgbClr val="FF0000"/>
                </a:solidFill>
                <a:latin typeface="Calibri Light"/>
              </a:rPr>
              <a:t>All modules from </a:t>
            </a:r>
            <a:r>
              <a:rPr lang="en-US" sz="3200" i="1" dirty="0">
                <a:solidFill>
                  <a:srgbClr val="FF0000"/>
                </a:solidFill>
                <a:latin typeface="Cambria Math" panose="02040503050406030204" pitchFamily="18" charset="0"/>
                <a:ea typeface="Cambria Math" panose="02040503050406030204" pitchFamily="18" charset="0"/>
              </a:rPr>
              <a:t>2012–2013 </a:t>
            </a:r>
            <a:r>
              <a:rPr lang="en-US" sz="3600" i="1" dirty="0">
                <a:solidFill>
                  <a:srgbClr val="FF0000"/>
                </a:solidFill>
                <a:latin typeface="Calibri Light"/>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174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2039010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34039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4614434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6214739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189757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32644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68</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hlinkClick r:id="rId5"/>
              </a:rPr>
              <a:t>Exploiting the DRAM rowhammer bug to gain kernel privileges </a:t>
            </a:r>
            <a:r>
              <a:rPr lang="en-US" dirty="0">
                <a:solidFill>
                  <a:srgbClr val="0000FF"/>
                </a:solidFill>
              </a:rPr>
              <a:t> (</a:t>
            </a:r>
            <a:r>
              <a:rPr lang="en-US" dirty="0" err="1">
                <a:solidFill>
                  <a:srgbClr val="0000FF"/>
                </a:solidFill>
              </a:rPr>
              <a:t>Seaborn</a:t>
            </a:r>
            <a:r>
              <a:rPr lang="en-US" dirty="0">
                <a:solidFill>
                  <a:srgbClr val="0000FF"/>
                </a:solidFill>
              </a:rPr>
              <a:t>, 2015)</a:t>
            </a: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6"/>
              </a:rPr>
              <a:t>Flipping Bits in Memory Without Accessing Them: An Experimental Study of DRAM Disturbance Errors</a:t>
            </a:r>
            <a:r>
              <a:rPr lang="en-US" dirty="0">
                <a:solidFill>
                  <a:srgbClr val="0000FF"/>
                </a:solidFill>
                <a:ea typeface="ＭＳ Ｐゴシック" charset="0"/>
                <a:cs typeface="ＭＳ Ｐゴシック" charset="0"/>
              </a:rPr>
              <a:t> (Kim et al., ISCA 2014)</a:t>
            </a:r>
          </a:p>
        </p:txBody>
      </p:sp>
    </p:spTree>
    <p:extLst>
      <p:ext uri="{BB962C8B-B14F-4D97-AF65-F5344CB8AC3E}">
        <p14:creationId xmlns:p14="http://schemas.microsoft.com/office/powerpoint/2010/main" val="1126524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397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Genome Sequence Alignment: Example</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154456837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70</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274431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71</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a:t>
            </a:r>
            <a:r>
              <a:rPr lang="en-US" sz="1000">
                <a:solidFill>
                  <a:srgbClr val="000000"/>
                </a:solidFill>
                <a:hlinkClick r:id="rId2"/>
              </a:rPr>
              <a:t>https://lab.dsst.io/32c3-slides/7197.html</a:t>
            </a:r>
            <a:r>
              <a:rPr lang="en-US" sz="100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r>
              <a:rPr lang="en-US" sz="1900" b="1" dirty="0">
                <a:solidFill>
                  <a:srgbClr val="FFFF00"/>
                </a:solidFill>
              </a:rPr>
              <a:t>“We can gain unrestricted access to systems of website visitors.”</a:t>
            </a:r>
          </a:p>
        </p:txBody>
      </p:sp>
    </p:spTree>
    <p:extLst>
      <p:ext uri="{BB962C8B-B14F-4D97-AF65-F5344CB8AC3E}">
        <p14:creationId xmlns:p14="http://schemas.microsoft.com/office/powerpoint/2010/main" val="149396003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72</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CCS’16 </a:t>
            </a:r>
            <a:endParaRPr lang="en-US" dirty="0">
              <a:solidFill>
                <a:srgbClr val="000000"/>
              </a:solidFill>
            </a:endParaRPr>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a:solidFill>
                  <a:srgbClr val="FF0000"/>
                </a:solidFill>
              </a:rPr>
              <a:t>“Can gain control of a smart phone deterministically”</a:t>
            </a:r>
          </a:p>
        </p:txBody>
      </p:sp>
    </p:spTree>
    <p:extLst>
      <p:ext uri="{BB962C8B-B14F-4D97-AF65-F5344CB8AC3E}">
        <p14:creationId xmlns:p14="http://schemas.microsoft.com/office/powerpoint/2010/main" val="60750752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73268962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34638812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213328835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76</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164760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251662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62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79</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78639862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Hash Table Based Mappers</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http://mrfast.sourceforge.net/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Alkan+,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"Personalized copy number and segmental duplication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maps using next-generation sequencing”</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rPr>
              <a:t>Nature Genetics 2009.</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32461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80</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41595065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81</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859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82</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5813703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Virtex-V FPGA</a:t>
            </a:r>
          </a:p>
          <a:p>
            <a:pPr algn="ctr">
              <a:defRPr/>
            </a:pPr>
            <a:r>
              <a:rPr lang="en-US" sz="1800" ker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 2017, HPCA 2018, SIGMETRICS 2018]</a:t>
            </a:r>
            <a:endParaRPr lang="en-US" sz="1400" dirty="0">
              <a:solidFill>
                <a:srgbClr val="000000"/>
              </a:solidFill>
            </a:endParaRPr>
          </a:p>
        </p:txBody>
      </p:sp>
    </p:spTree>
    <p:extLst>
      <p:ext uri="{BB962C8B-B14F-4D97-AF65-F5344CB8AC3E}">
        <p14:creationId xmlns:p14="http://schemas.microsoft.com/office/powerpoint/2010/main" val="45410256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84</a:t>
            </a:fld>
            <a:endParaRPr lang="en-US" altLang="en-US"/>
          </a:p>
        </p:txBody>
      </p:sp>
      <p:sp>
        <p:nvSpPr>
          <p:cNvPr id="8" name="Rectangle 7">
            <a:hlinkClick r:id="rId3"/>
          </p:cNvPr>
          <p:cNvSpPr/>
          <p:nvPr/>
        </p:nvSpPr>
        <p:spPr>
          <a:xfrm>
            <a:off x="1619672" y="6021288"/>
            <a:ext cx="6048672" cy="415498"/>
          </a:xfrm>
          <a:prstGeom prst="rect">
            <a:avLst/>
          </a:prstGeom>
        </p:spPr>
        <p:txBody>
          <a:bodyPr wrap="square">
            <a:spAutoFit/>
          </a:bodyPr>
          <a:lstStyle/>
          <a:p>
            <a:pPr algn="ctr">
              <a:spcBef>
                <a:spcPts val="450"/>
              </a:spcBef>
            </a:pPr>
            <a:r>
              <a:rPr lang="en-US" sz="2100" b="1" dirty="0">
                <a:solidFill>
                  <a:srgbClr val="0000FF"/>
                </a:solidFill>
                <a:latin typeface="Adobe Garamond Pro" panose="02020502060506020403" pitchFamily="18" charset="0"/>
                <a:hlinkClick r:id="rId3"/>
              </a:rPr>
              <a:t>https://arxiv.org/pdf/1706.08642</a:t>
            </a:r>
            <a:r>
              <a:rPr lang="en-US" sz="2100" b="1" dirty="0">
                <a:solidFill>
                  <a:srgbClr val="0000FF"/>
                </a:solidFill>
                <a:latin typeface="Adobe Garamond Pro" panose="02020502060506020403" pitchFamily="18"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127909497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85</a:t>
            </a:fld>
            <a:endParaRPr lang="en-US"/>
          </a:p>
        </p:txBody>
      </p:sp>
    </p:spTree>
    <p:extLst>
      <p:ext uri="{BB962C8B-B14F-4D97-AF65-F5344CB8AC3E}">
        <p14:creationId xmlns:p14="http://schemas.microsoft.com/office/powerpoint/2010/main" val="135063008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86</a:t>
            </a:fld>
            <a:endParaRPr lang="en-US" sz="1600">
              <a:solidFill>
                <a:srgbClr val="000000"/>
              </a:solidFill>
              <a:latin typeface="Garamond" charset="0"/>
            </a:endParaRPr>
          </a:p>
        </p:txBody>
      </p:sp>
    </p:spTree>
    <p:extLst>
      <p:ext uri="{BB962C8B-B14F-4D97-AF65-F5344CB8AC3E}">
        <p14:creationId xmlns:p14="http://schemas.microsoft.com/office/powerpoint/2010/main" val="149657211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87</a:t>
            </a:fld>
            <a:endParaRPr lang="en-US">
              <a:solidFill>
                <a:srgbClr val="000000"/>
              </a:solidFill>
            </a:endParaRPr>
          </a:p>
        </p:txBody>
      </p:sp>
    </p:spTree>
    <p:extLst>
      <p:ext uri="{BB962C8B-B14F-4D97-AF65-F5344CB8AC3E}">
        <p14:creationId xmlns:p14="http://schemas.microsoft.com/office/powerpoint/2010/main" val="197020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The Need for More Memory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89175019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89</a:t>
            </a:fld>
            <a:endParaRPr lang="en-US">
              <a:solidFill>
                <a:srgbClr val="000000"/>
              </a:solidFill>
            </a:endParaRPr>
          </a:p>
        </p:txBody>
      </p:sp>
    </p:spTree>
    <p:extLst>
      <p:ext uri="{BB962C8B-B14F-4D97-AF65-F5344CB8AC3E}">
        <p14:creationId xmlns:p14="http://schemas.microsoft.com/office/powerpoint/2010/main" val="5649387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424987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90</a:t>
            </a:fld>
            <a:endParaRPr lang="en-US" altLang="en-US">
              <a:solidFill>
                <a:srgbClr val="000000"/>
              </a:solidFill>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r>
              <a:rPr lang="en-US" sz="3200" b="1">
                <a:solidFill>
                  <a:srgbClr val="FFFF00"/>
                </a:solidFill>
              </a:rPr>
              <a:t>Everlasting energy</a:t>
            </a:r>
            <a:endParaRPr lang="en-US" sz="3200" b="1" dirty="0">
              <a:solidFill>
                <a:srgbClr val="FFFF00"/>
              </a:solidFill>
            </a:endParaRPr>
          </a:p>
        </p:txBody>
      </p:sp>
      <p:sp>
        <p:nvSpPr>
          <p:cNvPr id="8" name="TextBox 7"/>
          <p:cNvSpPr txBox="1"/>
          <p:nvPr/>
        </p:nvSpPr>
        <p:spPr>
          <a:xfrm>
            <a:off x="1780551" y="6512454"/>
            <a:ext cx="3160741" cy="246221"/>
          </a:xfrm>
          <a:prstGeom prst="rect">
            <a:avLst/>
          </a:prstGeom>
          <a:noFill/>
        </p:spPr>
        <p:txBody>
          <a:bodyPr wrap="none" rtlCol="0">
            <a:spAutoFit/>
          </a:bodyPr>
          <a:lstStyle/>
          <a:p>
            <a:r>
              <a:rPr lang="en-US" sz="1000" dirty="0">
                <a:solidFill>
                  <a:srgbClr val="000000"/>
                </a:solidFill>
                <a:latin typeface="Calibri"/>
                <a:cs typeface="Calibri"/>
              </a:rPr>
              <a:t>Source: https://</a:t>
            </a:r>
            <a:r>
              <a:rPr lang="en-US" sz="1000" dirty="0" err="1">
                <a:solidFill>
                  <a:srgbClr val="000000"/>
                </a:solidFill>
                <a:latin typeface="Calibri"/>
                <a:cs typeface="Calibri"/>
              </a:rPr>
              <a:t>www.simplypsychology.org</a:t>
            </a:r>
            <a:r>
              <a:rPr lang="en-US" sz="1000" dirty="0">
                <a:solidFill>
                  <a:srgbClr val="000000"/>
                </a:solidFill>
                <a:latin typeface="Calibri"/>
                <a:cs typeface="Calibri"/>
              </a:rPr>
              <a:t>/</a:t>
            </a:r>
            <a:r>
              <a:rPr lang="en-US" sz="1000" dirty="0" err="1">
                <a:solidFill>
                  <a:srgbClr val="000000"/>
                </a:solidFill>
                <a:latin typeface="Calibri"/>
                <a:cs typeface="Calibri"/>
              </a:rPr>
              <a:t>maslow.html</a:t>
            </a:r>
            <a:endParaRPr lang="en-US" sz="1000" dirty="0">
              <a:solidFill>
                <a:srgbClr val="000000"/>
              </a:solidFill>
              <a:latin typeface="Calibri"/>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a:p>
            <a:endParaRPr lang="en-US" dirty="0">
              <a:solidFill>
                <a:srgbClr val="000000"/>
              </a:solidFill>
            </a:endParaRPr>
          </a:p>
          <a:p>
            <a:r>
              <a:rPr lang="en-US" dirty="0">
                <a:solidFill>
                  <a:srgbClr val="000000"/>
                </a:solidFill>
              </a:rPr>
              <a:t>Maslow, “</a:t>
            </a:r>
            <a:r>
              <a:rPr lang="en-US" dirty="0">
                <a:solidFill>
                  <a:srgbClr val="0000FF"/>
                </a:solidFill>
              </a:rPr>
              <a:t>Motivation and Personality</a:t>
            </a:r>
            <a:r>
              <a:rPr lang="en-US" dirty="0">
                <a:solidFill>
                  <a:srgbClr val="000000"/>
                </a:solidFill>
              </a:rPr>
              <a:t>,”</a:t>
            </a:r>
          </a:p>
          <a:p>
            <a:r>
              <a:rPr lang="en-US" dirty="0">
                <a:solidFill>
                  <a:srgbClr val="000000"/>
                </a:solidFill>
              </a:rPr>
              <a:t>Book, 1954-1970.</a:t>
            </a:r>
          </a:p>
        </p:txBody>
      </p:sp>
    </p:spTree>
    <p:extLst>
      <p:ext uri="{BB962C8B-B14F-4D97-AF65-F5344CB8AC3E}">
        <p14:creationId xmlns:p14="http://schemas.microsoft.com/office/powerpoint/2010/main" val="86883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91</a:t>
            </a:fld>
            <a:endParaRPr lang="en-US" altLang="en-US">
              <a:solidFill>
                <a:srgbClr val="000000"/>
              </a:solidFill>
            </a:endParaRPr>
          </a:p>
        </p:txBody>
      </p:sp>
    </p:spTree>
    <p:extLst>
      <p:ext uri="{BB962C8B-B14F-4D97-AF65-F5344CB8AC3E}">
        <p14:creationId xmlns:p14="http://schemas.microsoft.com/office/powerpoint/2010/main" val="90025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92</a:t>
            </a:fld>
            <a:endParaRPr lang="en-US" altLang="en-US">
              <a:solidFill>
                <a:srgbClr val="000000"/>
              </a:solidFill>
            </a:endParaRPr>
          </a:p>
        </p:txBody>
      </p:sp>
    </p:spTree>
    <p:extLst>
      <p:ext uri="{BB962C8B-B14F-4D97-AF65-F5344CB8AC3E}">
        <p14:creationId xmlns:p14="http://schemas.microsoft.com/office/powerpoint/2010/main" val="148305358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941599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65047393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9166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057623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08765692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17497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072050518"/>
      </p:ext>
    </p:extLst>
  </p:cSld>
  <p:clrMapOvr>
    <a:masterClrMapping/>
  </p:clrMapOvr>
  <p:transition/>
</p:sld>
</file>

<file path=ppt/theme/_rels/theme44.xml.rels><?xml version="1.0" encoding="UTF-8" standalone="yes"?>
<Relationships xmlns="http://schemas.openxmlformats.org/package/2006/relationships"><Relationship Id="rId1" Type="http://schemas.openxmlformats.org/officeDocument/2006/relationships/image" Target="../media/image7.jpeg"/></Relationships>
</file>

<file path=ppt/theme/_rels/theme5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7.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lIns="0" tIns="0" rIns="0" bIns="0" rtlCol="0" anchor="ctr"/>
      <a:lstStyle>
        <a:defPPr algn="ctr">
          <a:lnSpc>
            <a:spcPts val="2000"/>
          </a:lnSpc>
          <a:defRPr sz="2400" spc="-8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1.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59.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4.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179979</TotalTime>
  <Words>12759</Words>
  <Application>Microsoft Macintosh PowerPoint</Application>
  <PresentationFormat>On-screen Show (4:3)</PresentationFormat>
  <Paragraphs>2462</Paragraphs>
  <Slides>259</Slides>
  <Notes>52</Notes>
  <HiddenSlides>0</HiddenSlides>
  <MMClips>0</MMClips>
  <ScaleCrop>false</ScaleCrop>
  <HeadingPairs>
    <vt:vector size="8" baseType="variant">
      <vt:variant>
        <vt:lpstr>Fonts Used</vt:lpstr>
      </vt:variant>
      <vt:variant>
        <vt:i4>28</vt:i4>
      </vt:variant>
      <vt:variant>
        <vt:lpstr>Theme</vt:lpstr>
      </vt:variant>
      <vt:variant>
        <vt:i4>70</vt:i4>
      </vt:variant>
      <vt:variant>
        <vt:lpstr>Embedded OLE Servers</vt:lpstr>
      </vt:variant>
      <vt:variant>
        <vt:i4>1</vt:i4>
      </vt:variant>
      <vt:variant>
        <vt:lpstr>Slide Titles</vt:lpstr>
      </vt:variant>
      <vt:variant>
        <vt:i4>259</vt:i4>
      </vt:variant>
    </vt:vector>
  </HeadingPairs>
  <TitlesOfParts>
    <vt:vector size="358" baseType="lpstr">
      <vt:lpstr>MS PGothic</vt:lpstr>
      <vt:lpstr>MS PGothic</vt:lpstr>
      <vt:lpstr>ヒラギノ角ゴ ProN W3</vt:lpstr>
      <vt:lpstr>ヒラギノ角ゴ ProN W6</vt:lpstr>
      <vt:lpstr>Adobe Garamond Pro</vt:lpstr>
      <vt:lpstr>Arial</vt:lpstr>
      <vt:lpstr>Arial Narrow</vt:lpstr>
      <vt:lpstr>Calibri</vt:lpstr>
      <vt:lpstr>Calibri Light</vt:lpstr>
      <vt:lpstr>Cambria</vt:lpstr>
      <vt:lpstr>Cambria Math</vt:lpstr>
      <vt:lpstr>Corbel</vt:lpstr>
      <vt:lpstr>Courier New</vt:lpstr>
      <vt:lpstr>europa</vt:lpstr>
      <vt:lpstr>Futura Medium</vt:lpstr>
      <vt:lpstr>Garamond</vt:lpstr>
      <vt:lpstr>Gill Sans</vt:lpstr>
      <vt:lpstr>Gill Sans MT</vt:lpstr>
      <vt:lpstr>Lucida Grande</vt:lpstr>
      <vt:lpstr>Mangal</vt:lpstr>
      <vt:lpstr>Myriad Pro Bold Cond</vt:lpstr>
      <vt:lpstr>Myriad Pro Cond</vt:lpstr>
      <vt:lpstr>나눔고딕</vt:lpstr>
      <vt:lpstr>Tahoma</vt:lpstr>
      <vt:lpstr>Times New Roman</vt:lpstr>
      <vt:lpstr>Verdana</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143_Edge</vt:lpstr>
      <vt:lpstr>144_Edge</vt:lpstr>
      <vt:lpstr>147_Edge</vt:lpstr>
      <vt:lpstr>133_Edge</vt:lpstr>
      <vt:lpstr>148_Edge</vt:lpstr>
      <vt:lpstr>3_Metropolitan_bullet</vt:lpstr>
      <vt:lpstr>151_Edge</vt:lpstr>
      <vt:lpstr>152_Edge</vt:lpstr>
      <vt:lpstr>154_Edge</vt:lpstr>
      <vt:lpstr>155_Edge</vt:lpstr>
      <vt:lpstr>24_Office Theme</vt:lpstr>
      <vt:lpstr>14_Office Theme</vt:lpstr>
      <vt:lpstr>4_Office Theme</vt:lpstr>
      <vt:lpstr>Title &amp; Bullets</vt:lpstr>
      <vt:lpstr>27_Office Theme</vt:lpstr>
      <vt:lpstr>21_Office Theme</vt:lpstr>
      <vt:lpstr>22_Office Theme</vt:lpstr>
      <vt:lpstr>23_Office Theme</vt:lpstr>
      <vt:lpstr>Office Theme</vt:lpstr>
      <vt:lpstr>7_Office Theme</vt:lpstr>
      <vt:lpstr>19_Office Theme</vt:lpstr>
      <vt:lpstr>156_Edge</vt:lpstr>
      <vt:lpstr>2_Title &amp; Bullets</vt:lpstr>
      <vt:lpstr>158_Edge</vt:lpstr>
      <vt:lpstr>159_Edge</vt:lpstr>
      <vt:lpstr>166_Edge</vt:lpstr>
      <vt:lpstr>167_Edge</vt:lpstr>
      <vt:lpstr>safari</vt:lpstr>
      <vt:lpstr>7_sesha-theme</vt:lpstr>
      <vt:lpstr>2_Edge</vt:lpstr>
      <vt:lpstr>168_Edge</vt:lpstr>
      <vt:lpstr>169_Edge</vt:lpstr>
      <vt:lpstr>20_Office Theme</vt:lpstr>
      <vt:lpstr>171_Edge</vt:lpstr>
      <vt:lpstr>153_Edge</vt:lpstr>
      <vt:lpstr>5_Edge</vt:lpstr>
      <vt:lpstr>7_Edge</vt:lpstr>
      <vt:lpstr>25_Office Theme</vt:lpstr>
      <vt:lpstr>10_Edge</vt:lpstr>
      <vt:lpstr>3_sesha-theme</vt:lpstr>
      <vt:lpstr>Visio</vt:lpstr>
      <vt:lpstr>Processing Data Where It Makes Sense  in Modern Computing Systems: Enabling In-Memory Computation</vt:lpstr>
      <vt:lpstr>Current Research Focus Areas</vt:lpstr>
      <vt:lpstr>Four Key Directions</vt:lpstr>
      <vt:lpstr>Untangling Yarn Balls &amp; DNA Sequencing</vt:lpstr>
      <vt:lpstr>PowerPoint Presentation</vt:lpstr>
      <vt:lpstr>PowerPoint Presentation</vt:lpstr>
      <vt:lpstr>Genome Sequence Alignment: Example</vt:lpstr>
      <vt:lpstr>Advantages of Hash Table Based Mappers</vt:lpstr>
      <vt:lpstr>Read Mapping Execution Time Breakdown </vt:lpstr>
      <vt:lpstr>Idea</vt:lpstr>
      <vt:lpstr>Our First Filter: Pure Software Approach</vt:lpstr>
      <vt:lpstr>Shifted Hamming Distance: SIMD Acceleration</vt:lpstr>
      <vt:lpstr>PowerPoint Presentation</vt:lpstr>
      <vt:lpstr>FPGA-Based Alignment Filtering</vt:lpstr>
      <vt:lpstr>DNA Read Mapping &amp; Filtering</vt:lpstr>
      <vt:lpstr>In-Memory DNA Sequence Analysis</vt:lpstr>
      <vt:lpstr>Key Principles and Results</vt:lpstr>
      <vt:lpstr>New Genome Sequencing Technologies</vt:lpstr>
      <vt:lpstr>Nanopore Genome Assembly Pipeline</vt:lpstr>
      <vt:lpstr>More on Genome Analysis: Another Talk</vt:lpstr>
      <vt:lpstr>Four Key Directions</vt:lpstr>
      <vt:lpstr>Memory &amp; Storage</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Example: The Memory Capacity Gap</vt:lpstr>
      <vt:lpstr>Example: Capacity, Bandwidth &amp; Latency</vt:lpstr>
      <vt:lpstr>DRAM Latency Is Critical for Performance</vt:lpstr>
      <vt:lpstr>DRAM Latency Is Critical for Performance</vt:lpstr>
      <vt:lpstr>Major Trends Affecting Main Memory (III)</vt:lpstr>
      <vt:lpstr>Major Trends Affecting Main Memory (IV)</vt:lpstr>
      <vt:lpstr>Major Trends Affecting Main Memory (V)</vt:lpstr>
      <vt:lpstr>Major Trends Affecting Main Memory (V)</vt:lpstr>
      <vt:lpstr>Major Trend: Hybrid Main Memory</vt:lpstr>
      <vt:lpstr>Foreshadowing</vt:lpstr>
      <vt:lpstr>Industry Is Writing Papers About It, Too</vt:lpstr>
      <vt:lpstr>Call for Intelligent Memory Controllers</vt:lpstr>
      <vt:lpstr>Agenda</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vt:lpstr>
      <vt:lpstr>Apple’s Patch for RowHammer</vt:lpstr>
      <vt:lpstr>Our Solution to RowHammer</vt:lpstr>
      <vt:lpstr>More on RowHammer Analysis</vt:lpstr>
      <vt:lpstr>Future of Memory Reliability</vt:lpstr>
      <vt:lpstr>Industry Is Writing Papers About It, Too</vt:lpstr>
      <vt:lpstr>Call for Intelligent Memory Controllers</vt:lpstr>
      <vt:lpstr>Aside: Intelligent Controller for NAND Flash</vt:lpstr>
      <vt:lpstr>Aside: Intelligent Controller for NAND Flash</vt:lpstr>
      <vt:lpstr>Takeaway</vt:lpstr>
      <vt:lpstr>Agenda</vt:lpstr>
      <vt:lpstr>Three Key Systems Trends</vt:lpstr>
      <vt:lpstr>The Need for More Memory Performance</vt:lpstr>
      <vt:lpstr>Challenge and Opportunity for Future</vt:lpstr>
      <vt:lpstr>Maslow’s (Human) Hierarchy of Needs, Revisited</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Agenda</vt:lpstr>
      <vt:lpstr>Processing in Memory:   Two Approaches</vt:lpstr>
      <vt:lpstr>Approach 1: Minimally Changing DRAM</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Ambit</vt:lpstr>
      <vt:lpstr>Challenge and Opportunity for Future</vt:lpstr>
      <vt:lpstr>Challenge: Intelligent Memory Device</vt:lpstr>
      <vt:lpstr>Agenda</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Google Workloads  for Consumer Devices: Mitigating Data Movement Bottlenecks</vt:lpstr>
      <vt:lpstr>More on PIM for Mobile Devices</vt:lpstr>
      <vt:lpstr>Truly Distributed GPU Processing with PIM?</vt:lpstr>
      <vt:lpstr>Accelerating GPU Execution with PIM (I)</vt:lpstr>
      <vt:lpstr>Accelerating GPU Execution with PIM (II)</vt:lpstr>
      <vt:lpstr>Accelerating Linked Data Structures</vt:lpstr>
      <vt:lpstr>Two Key Questions in 3D-Stacked PIM</vt:lpstr>
      <vt:lpstr>Simpler PIM: PIM-Enabled Instructions</vt:lpstr>
      <vt:lpstr>Automatic Code and Data Mapping </vt:lpstr>
      <vt:lpstr>Challenge and Opportunity for Future</vt:lpstr>
      <vt:lpstr>Challenge and Opportunity for Future</vt:lpstr>
      <vt:lpstr>Challenge and Opportunity for Future</vt:lpstr>
      <vt:lpstr>Agenda</vt:lpstr>
      <vt:lpstr>Eliminating the Adoption Barriers</vt:lpstr>
      <vt:lpstr>Barriers to Adoption of PIM</vt:lpstr>
      <vt:lpstr>We Need to Revisit the Entire Stack</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New Applications and Use Cases for PIM</vt:lpstr>
      <vt:lpstr>Agenda</vt:lpstr>
      <vt:lpstr>Maslow’s Hierarchy of Needs, A Third Time</vt:lpstr>
      <vt:lpstr>Challenge and Opportunity for Future</vt:lpstr>
      <vt:lpstr>Challenge and Opportunity for Future</vt:lpstr>
      <vt:lpstr>Challenge and Opportunity for Future</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Principle Applied to Another Structure</vt:lpstr>
      <vt:lpstr>The Overarching Principle</vt:lpstr>
      <vt:lpstr>Overarching Principle for Computing?</vt:lpstr>
      <vt:lpstr>Concluding Remarks</vt:lpstr>
      <vt:lpstr>The Future of Processing in Memory is Bright</vt:lpstr>
      <vt:lpstr>If In Doubt, See Other Doubtful Technologies</vt:lpstr>
      <vt:lpstr>Processing Data Where It Makes Sense  in Modern Computing Systems: Enabling In-Memory Computation</vt:lpstr>
      <vt:lpstr>Acknowledgments</vt:lpstr>
      <vt:lpstr>Funding Acknowledgments</vt:lpstr>
      <vt:lpstr>Some Open Source Tools</vt:lpstr>
      <vt:lpstr>Tesseract: Extra Slides</vt:lpstr>
      <vt:lpstr>Communications In Tesseract (I)</vt:lpstr>
      <vt:lpstr>Communications In Tesseract (II)</vt:lpstr>
      <vt:lpstr>Communications In Tesseract (III)</vt:lpstr>
      <vt:lpstr>Remote Function Call (Non-Blocking)</vt:lpstr>
      <vt:lpstr>Effect of Bandwidth &amp; Programming Model</vt:lpstr>
      <vt:lpstr>Reducing Memory Latency</vt:lpstr>
      <vt:lpstr>Main Memory Latency Lags Behind</vt:lpstr>
      <vt:lpstr>A Closer Look …</vt:lpstr>
      <vt:lpstr>DRAM Latency Is Critical for Performance</vt:lpstr>
      <vt:lpstr>DRAM Latency Is Critical for Performance</vt:lpstr>
      <vt:lpstr>Why the Long Latency?</vt:lpstr>
      <vt:lpstr>Latency Variation in Memory Chips</vt:lpstr>
      <vt:lpstr>DRAM Characterization Infrastructure</vt:lpstr>
      <vt:lpstr>DRAM Characterization Infrastructure</vt:lpstr>
      <vt:lpstr>SoftMC: Open Source DRAM Infrastructure</vt:lpstr>
      <vt:lpstr>Tackling the Fixed Latency Mindset</vt:lpstr>
      <vt:lpstr>Adaptive-Latency DRAM</vt:lpstr>
      <vt:lpstr>PowerPoint Presentation</vt:lpstr>
      <vt:lpstr>PowerPoint Presentation</vt:lpstr>
      <vt:lpstr>PowerPoint Presentation</vt:lpstr>
      <vt:lpstr>PowerPoint Presentation</vt:lpstr>
      <vt:lpstr>Reducing Latency Also Reduces Energy</vt:lpstr>
      <vt:lpstr>More on Adaptive-Latency DRAM</vt:lpstr>
      <vt:lpstr>Heterogeneous Latency within A Chip</vt:lpstr>
      <vt:lpstr>Analysis of Latency Variation in DRAM Chips</vt:lpstr>
      <vt:lpstr>PowerPoint Presentation</vt:lpstr>
      <vt:lpstr>PowerPoint Presentation</vt:lpstr>
      <vt:lpstr>PowerPoint Presentation</vt:lpstr>
      <vt:lpstr>PowerPoint Presentation</vt:lpstr>
      <vt:lpstr>Design-Induced Latency Variation in DRAM</vt:lpstr>
      <vt:lpstr>Voltron: Exploiting the   Voltage-Latency-Reliability      Relationship</vt:lpstr>
      <vt:lpstr>Executive Summary</vt:lpstr>
      <vt:lpstr>Analysis of Latency-Voltage in DRAM Chips</vt:lpstr>
      <vt:lpstr>And, What If …</vt:lpstr>
      <vt:lpstr>Tiered Latency DRAM</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Performance &amp; Power Consumption  </vt:lpstr>
      <vt:lpstr>Challenge and Opportunity for Future</vt:lpstr>
      <vt:lpstr>Ramulator: A Fast and Extensible DRAM Simulator   [IEEE Comp Arch Letters’15]</vt:lpstr>
      <vt:lpstr>Ramulator Motivation</vt:lpstr>
      <vt:lpstr>Ramulator </vt:lpstr>
      <vt:lpstr>Case Study: Comparison of DRAM Standards</vt:lpstr>
      <vt:lpstr>Ramulator Paper and Source Code</vt:lpstr>
      <vt:lpstr>End of Backup Slides</vt:lpstr>
      <vt:lpstr>Brief Self Introduction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2664</cp:revision>
  <cp:lastPrinted>2017-12-05T03:30:35Z</cp:lastPrinted>
  <dcterms:created xsi:type="dcterms:W3CDTF">2010-10-08T20:41:54Z</dcterms:created>
  <dcterms:modified xsi:type="dcterms:W3CDTF">2018-06-13T18:14:53Z</dcterms:modified>
</cp:coreProperties>
</file>