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9.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50.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51.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2.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3.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54.xml" ContentType="application/vnd.openxmlformats-officedocument.theme+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55.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56.xml" ContentType="application/vnd.openxmlformats-officedocument.theme+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8.xml" ContentType="application/vnd.openxmlformats-officedocument.theme+xml"/>
  <Override PartName="/ppt/theme/theme59.xml" ContentType="application/vnd.openxmlformats-officedocument.theme+xml"/>
  <Override PartName="/ppt/theme/theme6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289" r:id="rId40"/>
    <p:sldMasterId id="2147488302" r:id="rId41"/>
    <p:sldMasterId id="2147488317" r:id="rId42"/>
    <p:sldMasterId id="2147488329" r:id="rId43"/>
    <p:sldMasterId id="2147488449" r:id="rId44"/>
    <p:sldMasterId id="2147488474" r:id="rId45"/>
    <p:sldMasterId id="2147488486" r:id="rId46"/>
    <p:sldMasterId id="2147488511" r:id="rId47"/>
    <p:sldMasterId id="2147488536" r:id="rId48"/>
    <p:sldMasterId id="2147488548" r:id="rId49"/>
    <p:sldMasterId id="2147488560" r:id="rId50"/>
    <p:sldMasterId id="2147488577" r:id="rId51"/>
    <p:sldMasterId id="2147488589" r:id="rId52"/>
    <p:sldMasterId id="2147488614" r:id="rId53"/>
    <p:sldMasterId id="2147488627" r:id="rId54"/>
    <p:sldMasterId id="2147488639" r:id="rId55"/>
    <p:sldMasterId id="2147488651" r:id="rId56"/>
    <p:sldMasterId id="2147488708" r:id="rId57"/>
    <p:sldMasterId id="2147488721" r:id="rId58"/>
  </p:sldMasterIdLst>
  <p:notesMasterIdLst>
    <p:notesMasterId r:id="rId134"/>
  </p:notesMasterIdLst>
  <p:handoutMasterIdLst>
    <p:handoutMasterId r:id="rId135"/>
  </p:handoutMasterIdLst>
  <p:sldIdLst>
    <p:sldId id="4681" r:id="rId59"/>
    <p:sldId id="2558" r:id="rId60"/>
    <p:sldId id="2559" r:id="rId61"/>
    <p:sldId id="2563" r:id="rId62"/>
    <p:sldId id="2566" r:id="rId63"/>
    <p:sldId id="2560" r:id="rId64"/>
    <p:sldId id="2564" r:id="rId65"/>
    <p:sldId id="2567" r:id="rId66"/>
    <p:sldId id="2568" r:id="rId67"/>
    <p:sldId id="6600" r:id="rId68"/>
    <p:sldId id="2580" r:id="rId69"/>
    <p:sldId id="2554" r:id="rId70"/>
    <p:sldId id="6615" r:id="rId71"/>
    <p:sldId id="6616" r:id="rId72"/>
    <p:sldId id="6601" r:id="rId73"/>
    <p:sldId id="6073" r:id="rId74"/>
    <p:sldId id="6603" r:id="rId75"/>
    <p:sldId id="6614" r:id="rId76"/>
    <p:sldId id="6604" r:id="rId77"/>
    <p:sldId id="6622" r:id="rId78"/>
    <p:sldId id="6605" r:id="rId79"/>
    <p:sldId id="6617" r:id="rId80"/>
    <p:sldId id="6618" r:id="rId81"/>
    <p:sldId id="6619" r:id="rId82"/>
    <p:sldId id="6620" r:id="rId83"/>
    <p:sldId id="6607" r:id="rId84"/>
    <p:sldId id="6610" r:id="rId85"/>
    <p:sldId id="6611" r:id="rId86"/>
    <p:sldId id="6609" r:id="rId87"/>
    <p:sldId id="6608" r:id="rId88"/>
    <p:sldId id="6612" r:id="rId89"/>
    <p:sldId id="6613" r:id="rId90"/>
    <p:sldId id="6623" r:id="rId91"/>
    <p:sldId id="6606" r:id="rId92"/>
    <p:sldId id="6621" r:id="rId93"/>
    <p:sldId id="5513" r:id="rId94"/>
    <p:sldId id="6602" r:id="rId95"/>
    <p:sldId id="6077" r:id="rId96"/>
    <p:sldId id="6299" r:id="rId97"/>
    <p:sldId id="5218" r:id="rId98"/>
    <p:sldId id="5220" r:id="rId99"/>
    <p:sldId id="5221" r:id="rId100"/>
    <p:sldId id="5222" r:id="rId101"/>
    <p:sldId id="5223" r:id="rId102"/>
    <p:sldId id="4457" r:id="rId103"/>
    <p:sldId id="4436" r:id="rId104"/>
    <p:sldId id="6598" r:id="rId105"/>
    <p:sldId id="4696" r:id="rId106"/>
    <p:sldId id="5742" r:id="rId107"/>
    <p:sldId id="6300" r:id="rId108"/>
    <p:sldId id="6301" r:id="rId109"/>
    <p:sldId id="6323" r:id="rId110"/>
    <p:sldId id="6302" r:id="rId111"/>
    <p:sldId id="6303" r:id="rId112"/>
    <p:sldId id="6304" r:id="rId113"/>
    <p:sldId id="6593" r:id="rId114"/>
    <p:sldId id="5224" r:id="rId115"/>
    <p:sldId id="5225" r:id="rId116"/>
    <p:sldId id="5232" r:id="rId117"/>
    <p:sldId id="5227" r:id="rId118"/>
    <p:sldId id="5226" r:id="rId119"/>
    <p:sldId id="5509" r:id="rId120"/>
    <p:sldId id="5228" r:id="rId121"/>
    <p:sldId id="5229" r:id="rId122"/>
    <p:sldId id="5230" r:id="rId123"/>
    <p:sldId id="6594" r:id="rId124"/>
    <p:sldId id="6305" r:id="rId125"/>
    <p:sldId id="6306" r:id="rId126"/>
    <p:sldId id="5233" r:id="rId127"/>
    <p:sldId id="5235" r:id="rId128"/>
    <p:sldId id="5236" r:id="rId129"/>
    <p:sldId id="6314" r:id="rId130"/>
    <p:sldId id="6029" r:id="rId131"/>
    <p:sldId id="6369" r:id="rId132"/>
    <p:sldId id="6370" r:id="rId1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90" autoAdjust="0"/>
    <p:restoredTop sz="99433" autoAdjust="0"/>
  </p:normalViewPr>
  <p:slideViewPr>
    <p:cSldViewPr>
      <p:cViewPr varScale="1">
        <p:scale>
          <a:sx n="128" d="100"/>
          <a:sy n="128" d="100"/>
        </p:scale>
        <p:origin x="2016"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5.xml"/><Relationship Id="rId84" Type="http://schemas.openxmlformats.org/officeDocument/2006/relationships/slide" Target="slides/slide26.xml"/><Relationship Id="rId138"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4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16.xml"/><Relationship Id="rId79" Type="http://schemas.openxmlformats.org/officeDocument/2006/relationships/slide" Target="slides/slide21.xml"/><Relationship Id="rId102" Type="http://schemas.openxmlformats.org/officeDocument/2006/relationships/slide" Target="slides/slide44.xml"/><Relationship Id="rId123" Type="http://schemas.openxmlformats.org/officeDocument/2006/relationships/slide" Target="slides/slide65.xml"/><Relationship Id="rId128"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slide" Target="slides/slide32.xml"/><Relationship Id="rId95" Type="http://schemas.openxmlformats.org/officeDocument/2006/relationships/slide" Target="slides/slide3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6.xml"/><Relationship Id="rId69" Type="http://schemas.openxmlformats.org/officeDocument/2006/relationships/slide" Target="slides/slide11.xml"/><Relationship Id="rId113" Type="http://schemas.openxmlformats.org/officeDocument/2006/relationships/slide" Target="slides/slide55.xml"/><Relationship Id="rId118" Type="http://schemas.openxmlformats.org/officeDocument/2006/relationships/slide" Target="slides/slide60.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22.xml"/><Relationship Id="rId85" Type="http://schemas.openxmlformats.org/officeDocument/2006/relationships/slide" Target="slides/slide2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xml"/><Relationship Id="rId103" Type="http://schemas.openxmlformats.org/officeDocument/2006/relationships/slide" Target="slides/slide45.xml"/><Relationship Id="rId108" Type="http://schemas.openxmlformats.org/officeDocument/2006/relationships/slide" Target="slides/slide50.xml"/><Relationship Id="rId124" Type="http://schemas.openxmlformats.org/officeDocument/2006/relationships/slide" Target="slides/slide66.xml"/><Relationship Id="rId129" Type="http://schemas.openxmlformats.org/officeDocument/2006/relationships/slide" Target="slides/slide71.xml"/><Relationship Id="rId54" Type="http://schemas.openxmlformats.org/officeDocument/2006/relationships/slideMaster" Target="slideMasters/slideMaster54.xml"/><Relationship Id="rId70" Type="http://schemas.openxmlformats.org/officeDocument/2006/relationships/slide" Target="slides/slide12.xml"/><Relationship Id="rId75" Type="http://schemas.openxmlformats.org/officeDocument/2006/relationships/slide" Target="slides/slide17.xml"/><Relationship Id="rId91" Type="http://schemas.openxmlformats.org/officeDocument/2006/relationships/slide" Target="slides/slide33.xml"/><Relationship Id="rId96"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6.xml"/><Relationship Id="rId119" Type="http://schemas.openxmlformats.org/officeDocument/2006/relationships/slide" Target="slides/slide61.xml"/><Relationship Id="rId44" Type="http://schemas.openxmlformats.org/officeDocument/2006/relationships/slideMaster" Target="slideMasters/slideMaster44.xml"/><Relationship Id="rId60" Type="http://schemas.openxmlformats.org/officeDocument/2006/relationships/slide" Target="slides/slide2.xml"/><Relationship Id="rId65" Type="http://schemas.openxmlformats.org/officeDocument/2006/relationships/slide" Target="slides/slide7.xml"/><Relationship Id="rId81" Type="http://schemas.openxmlformats.org/officeDocument/2006/relationships/slide" Target="slides/slide23.xml"/><Relationship Id="rId86" Type="http://schemas.openxmlformats.org/officeDocument/2006/relationships/slide" Target="slides/slide28.xml"/><Relationship Id="rId130" Type="http://schemas.openxmlformats.org/officeDocument/2006/relationships/slide" Target="slides/slide72.xml"/><Relationship Id="rId135" Type="http://schemas.openxmlformats.org/officeDocument/2006/relationships/handoutMaster" Target="handoutMasters/handout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1.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8.xml"/><Relationship Id="rId97" Type="http://schemas.openxmlformats.org/officeDocument/2006/relationships/slide" Target="slides/slide39.xml"/><Relationship Id="rId104" Type="http://schemas.openxmlformats.org/officeDocument/2006/relationships/slide" Target="slides/slide46.xml"/><Relationship Id="rId120" Type="http://schemas.openxmlformats.org/officeDocument/2006/relationships/slide" Target="slides/slide62.xml"/><Relationship Id="rId125"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13.xml"/><Relationship Id="rId92" Type="http://schemas.openxmlformats.org/officeDocument/2006/relationships/slide" Target="slides/slide3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8.xml"/><Relationship Id="rId87" Type="http://schemas.openxmlformats.org/officeDocument/2006/relationships/slide" Target="slides/slide29.xml"/><Relationship Id="rId110" Type="http://schemas.openxmlformats.org/officeDocument/2006/relationships/slide" Target="slides/slide52.xml"/><Relationship Id="rId115" Type="http://schemas.openxmlformats.org/officeDocument/2006/relationships/slide" Target="slides/slide57.xml"/><Relationship Id="rId131" Type="http://schemas.openxmlformats.org/officeDocument/2006/relationships/slide" Target="slides/slide73.xml"/><Relationship Id="rId136" Type="http://schemas.openxmlformats.org/officeDocument/2006/relationships/presProps" Target="presProps.xml"/><Relationship Id="rId61" Type="http://schemas.openxmlformats.org/officeDocument/2006/relationships/slide" Target="slides/slide3.xml"/><Relationship Id="rId82" Type="http://schemas.openxmlformats.org/officeDocument/2006/relationships/slide" Target="slides/slide2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9.xml"/><Relationship Id="rId100" Type="http://schemas.openxmlformats.org/officeDocument/2006/relationships/slide" Target="slides/slide42.xml"/><Relationship Id="rId105" Type="http://schemas.openxmlformats.org/officeDocument/2006/relationships/slide" Target="slides/slide47.xml"/><Relationship Id="rId126"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4.xml"/><Relationship Id="rId93" Type="http://schemas.openxmlformats.org/officeDocument/2006/relationships/slide" Target="slides/slide35.xml"/><Relationship Id="rId98" Type="http://schemas.openxmlformats.org/officeDocument/2006/relationships/slide" Target="slides/slide40.xml"/><Relationship Id="rId121" Type="http://schemas.openxmlformats.org/officeDocument/2006/relationships/slide" Target="slides/slide6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9.xml"/><Relationship Id="rId116" Type="http://schemas.openxmlformats.org/officeDocument/2006/relationships/slide" Target="slides/slide58.xml"/><Relationship Id="rId13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4.xml"/><Relationship Id="rId83" Type="http://schemas.openxmlformats.org/officeDocument/2006/relationships/slide" Target="slides/slide25.xml"/><Relationship Id="rId88" Type="http://schemas.openxmlformats.org/officeDocument/2006/relationships/slide" Target="slides/slide30.xml"/><Relationship Id="rId111" Type="http://schemas.openxmlformats.org/officeDocument/2006/relationships/slide" Target="slides/slide53.xml"/><Relationship Id="rId132" Type="http://schemas.openxmlformats.org/officeDocument/2006/relationships/slide" Target="slides/slide7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8.xml"/><Relationship Id="rId127" Type="http://schemas.openxmlformats.org/officeDocument/2006/relationships/slide" Target="slides/slide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5.xml"/><Relationship Id="rId78" Type="http://schemas.openxmlformats.org/officeDocument/2006/relationships/slide" Target="slides/slide20.xml"/><Relationship Id="rId94" Type="http://schemas.openxmlformats.org/officeDocument/2006/relationships/slide" Target="slides/slide36.xml"/><Relationship Id="rId99" Type="http://schemas.openxmlformats.org/officeDocument/2006/relationships/slide" Target="slides/slide41.xml"/><Relationship Id="rId101" Type="http://schemas.openxmlformats.org/officeDocument/2006/relationships/slide" Target="slides/slide43.xml"/><Relationship Id="rId122" Type="http://schemas.openxmlformats.org/officeDocument/2006/relationships/slide" Target="slides/slide6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0.xml"/><Relationship Id="rId89" Type="http://schemas.openxmlformats.org/officeDocument/2006/relationships/slide" Target="slides/slide31.xml"/><Relationship Id="rId112" Type="http://schemas.openxmlformats.org/officeDocument/2006/relationships/slide" Target="slides/slide54.xml"/><Relationship Id="rId133" Type="http://schemas.openxmlformats.org/officeDocument/2006/relationships/slide" Target="slides/slide7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12/3/21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12/3/21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965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78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3796523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8061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357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12/3/21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2021. 12. 3.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2021. 12. 3.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2021. 12. 3.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2021. 12. 3.</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2021. 12. 3.</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2021. 12. 3.</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2021. 12. 3.</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12/3/21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466927301"/>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812363991"/>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150029579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4086877526"/>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1261425916"/>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784227593"/>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028814445"/>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91217365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697474163"/>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3902836092"/>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982768300"/>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15169025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869539970"/>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814565216"/>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35628655"/>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958660175"/>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412317388"/>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44660678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7295294"/>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787514320"/>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331764768"/>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1823571"/>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814602706"/>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401016926"/>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311620327"/>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393316708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2298148198"/>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196325445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93955410"/>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3613739737"/>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2985719852"/>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15493178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793232633"/>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564282075"/>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1209047"/>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2534979"/>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916374"/>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68085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5186413"/>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4004194"/>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693488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229747"/>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58426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8554738"/>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167129"/>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2724357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89337072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78163608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46562057"/>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149001935"/>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668617241"/>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9316647"/>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272520840"/>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056066663"/>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092101569"/>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15840898"/>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8757222"/>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997573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52025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5510257"/>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7919040"/>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3733612"/>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4087323"/>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556607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048008"/>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1714630"/>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6090996"/>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072504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436844"/>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7193032"/>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0513351"/>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5508868"/>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2922779"/>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504909"/>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9657465"/>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166237"/>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8057863"/>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704214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4737103"/>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3210252"/>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3240697"/>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8639881"/>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9882006"/>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879291"/>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65820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5255651"/>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447020"/>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86468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571553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4324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784921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2603999"/>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7508018"/>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7433085"/>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622499"/>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794275"/>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6168669"/>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9163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186151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897631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7194475"/>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16101657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124566092"/>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80977778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563085574"/>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462848099"/>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517514757"/>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84944575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09619115"/>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71948769"/>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679221951"/>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314557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947507"/>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9571711"/>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529983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7297694"/>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3428411"/>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620347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6672360"/>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08794"/>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1005354"/>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6500384"/>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6272471"/>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203869800"/>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7474838"/>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72733395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80184840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77738273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15162479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621003394"/>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854232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88363404"/>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84956013"/>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397410295"/>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607520148"/>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04885024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449703738"/>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21667788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050863340"/>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818082592"/>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065496155"/>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070931928"/>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857329435"/>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16517816"/>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822515"/>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76395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461689"/>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48733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4022230"/>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552682"/>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9166427"/>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5926443"/>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942524"/>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081736"/>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9428111"/>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160024"/>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382672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951141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015970"/>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14070"/>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4056440"/>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491981"/>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552578"/>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666585"/>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031652"/>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1908457"/>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428331"/>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381412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4023254"/>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4357223"/>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4105606"/>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6440758"/>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9042758"/>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403682"/>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2557246"/>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082128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6076407"/>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10148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ext uri="{BB962C8B-B14F-4D97-AF65-F5344CB8AC3E}">
        <p14:creationId xmlns:p14="http://schemas.microsoft.com/office/powerpoint/2010/main" val="2208772542"/>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671422"/>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ext uri="{BB962C8B-B14F-4D97-AF65-F5344CB8AC3E}">
        <p14:creationId xmlns:p14="http://schemas.microsoft.com/office/powerpoint/2010/main" val="245765839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935826"/>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0711146"/>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6465364"/>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35009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2012812124"/>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401701764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168870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366127"/>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2045667"/>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507777"/>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719093"/>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1788326"/>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1816955"/>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045541"/>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3942686"/>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6525815"/>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13474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698988"/>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04399"/>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695943"/>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71124403"/>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005684943"/>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78787883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12/3/21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3788250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12/3/21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49366219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12/3/21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781754534"/>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12/3/21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7423644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12/3/21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4033348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12/3/21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05672368"/>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9481661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12/3/21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6015526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40.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image" Target="../media/image1.png"/><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image" Target="../media/image1.png"/><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image" Target="../media/image1.png"/><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pn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1.pn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1.pn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49.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image" Target="../media/image1.png"/><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50.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image" Target="../media/image1.png"/><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theme" Target="../theme/theme51.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image" Target="../media/image1.png"/><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theme" Target="../theme/theme52.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theme" Target="../theme/theme53.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slideLayout" Target="../slideLayouts/slideLayout577.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image" Target="../media/image1.png"/><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theme" Target="../theme/theme54.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6.xml"/><Relationship Id="rId13" Type="http://schemas.openxmlformats.org/officeDocument/2006/relationships/image" Target="../media/image1.png"/><Relationship Id="rId3" Type="http://schemas.openxmlformats.org/officeDocument/2006/relationships/slideLayout" Target="../slideLayouts/slideLayout591.xml"/><Relationship Id="rId7" Type="http://schemas.openxmlformats.org/officeDocument/2006/relationships/slideLayout" Target="../slideLayouts/slideLayout595.xml"/><Relationship Id="rId12" Type="http://schemas.openxmlformats.org/officeDocument/2006/relationships/theme" Target="../theme/theme55.xml"/><Relationship Id="rId2" Type="http://schemas.openxmlformats.org/officeDocument/2006/relationships/slideLayout" Target="../slideLayouts/slideLayout590.xml"/><Relationship Id="rId1" Type="http://schemas.openxmlformats.org/officeDocument/2006/relationships/slideLayout" Target="../slideLayouts/slideLayout589.xml"/><Relationship Id="rId6" Type="http://schemas.openxmlformats.org/officeDocument/2006/relationships/slideLayout" Target="../slideLayouts/slideLayout594.xml"/><Relationship Id="rId11" Type="http://schemas.openxmlformats.org/officeDocument/2006/relationships/slideLayout" Target="../slideLayouts/slideLayout599.xml"/><Relationship Id="rId5" Type="http://schemas.openxmlformats.org/officeDocument/2006/relationships/slideLayout" Target="../slideLayouts/slideLayout593.xml"/><Relationship Id="rId10" Type="http://schemas.openxmlformats.org/officeDocument/2006/relationships/slideLayout" Target="../slideLayouts/slideLayout598.xml"/><Relationship Id="rId4" Type="http://schemas.openxmlformats.org/officeDocument/2006/relationships/slideLayout" Target="../slideLayouts/slideLayout592.xml"/><Relationship Id="rId9" Type="http://schemas.openxmlformats.org/officeDocument/2006/relationships/slideLayout" Target="../slideLayouts/slideLayout597.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7.xml"/><Relationship Id="rId3" Type="http://schemas.openxmlformats.org/officeDocument/2006/relationships/slideLayout" Target="../slideLayouts/slideLayout602.xml"/><Relationship Id="rId7" Type="http://schemas.openxmlformats.org/officeDocument/2006/relationships/slideLayout" Target="../slideLayouts/slideLayout606.xml"/><Relationship Id="rId12" Type="http://schemas.openxmlformats.org/officeDocument/2006/relationships/theme" Target="../theme/theme56.xml"/><Relationship Id="rId2" Type="http://schemas.openxmlformats.org/officeDocument/2006/relationships/slideLayout" Target="../slideLayouts/slideLayout601.xml"/><Relationship Id="rId1" Type="http://schemas.openxmlformats.org/officeDocument/2006/relationships/slideLayout" Target="../slideLayouts/slideLayout600.xml"/><Relationship Id="rId6" Type="http://schemas.openxmlformats.org/officeDocument/2006/relationships/slideLayout" Target="../slideLayouts/slideLayout605.xml"/><Relationship Id="rId11" Type="http://schemas.openxmlformats.org/officeDocument/2006/relationships/slideLayout" Target="../slideLayouts/slideLayout610.xml"/><Relationship Id="rId5" Type="http://schemas.openxmlformats.org/officeDocument/2006/relationships/slideLayout" Target="../slideLayouts/slideLayout604.xml"/><Relationship Id="rId10" Type="http://schemas.openxmlformats.org/officeDocument/2006/relationships/slideLayout" Target="../slideLayouts/slideLayout609.xml"/><Relationship Id="rId4" Type="http://schemas.openxmlformats.org/officeDocument/2006/relationships/slideLayout" Target="../slideLayouts/slideLayout603.xml"/><Relationship Id="rId9" Type="http://schemas.openxmlformats.org/officeDocument/2006/relationships/slideLayout" Target="../slideLayouts/slideLayout608.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8.xml"/><Relationship Id="rId13" Type="http://schemas.openxmlformats.org/officeDocument/2006/relationships/theme" Target="../theme/theme57.xml"/><Relationship Id="rId3" Type="http://schemas.openxmlformats.org/officeDocument/2006/relationships/slideLayout" Target="../slideLayouts/slideLayout613.xml"/><Relationship Id="rId7" Type="http://schemas.openxmlformats.org/officeDocument/2006/relationships/slideLayout" Target="../slideLayouts/slideLayout617.xml"/><Relationship Id="rId12" Type="http://schemas.openxmlformats.org/officeDocument/2006/relationships/slideLayout" Target="../slideLayouts/slideLayout622.xml"/><Relationship Id="rId2" Type="http://schemas.openxmlformats.org/officeDocument/2006/relationships/slideLayout" Target="../slideLayouts/slideLayout612.xml"/><Relationship Id="rId1" Type="http://schemas.openxmlformats.org/officeDocument/2006/relationships/slideLayout" Target="../slideLayouts/slideLayout611.xml"/><Relationship Id="rId6" Type="http://schemas.openxmlformats.org/officeDocument/2006/relationships/slideLayout" Target="../slideLayouts/slideLayout616.xml"/><Relationship Id="rId11" Type="http://schemas.openxmlformats.org/officeDocument/2006/relationships/slideLayout" Target="../slideLayouts/slideLayout621.xml"/><Relationship Id="rId5" Type="http://schemas.openxmlformats.org/officeDocument/2006/relationships/slideLayout" Target="../slideLayouts/slideLayout615.xml"/><Relationship Id="rId10" Type="http://schemas.openxmlformats.org/officeDocument/2006/relationships/slideLayout" Target="../slideLayouts/slideLayout620.xml"/><Relationship Id="rId4" Type="http://schemas.openxmlformats.org/officeDocument/2006/relationships/slideLayout" Target="../slideLayouts/slideLayout614.xml"/><Relationship Id="rId9" Type="http://schemas.openxmlformats.org/officeDocument/2006/relationships/slideLayout" Target="../slideLayouts/slideLayout619.xml"/><Relationship Id="rId14" Type="http://schemas.openxmlformats.org/officeDocument/2006/relationships/image" Target="../media/image1.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0.xml"/><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theme" Target="../theme/theme58.xml"/><Relationship Id="rId2" Type="http://schemas.openxmlformats.org/officeDocument/2006/relationships/slideLayout" Target="../slideLayouts/slideLayout624.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2021. 12. 3.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12/3/21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61937265"/>
      </p:ext>
    </p:extLst>
  </p:cSld>
  <p:clrMap bg1="lt1" tx1="dk1" bg2="lt2" tx2="dk2" accent1="accent1" accent2="accent2" accent3="accent3" accent4="accent4" accent5="accent5" accent6="accent6" hlink="hlink" folHlink="folHlink"/>
  <p:sldLayoutIdLst>
    <p:sldLayoutId id="2147488290" r:id="rId1"/>
    <p:sldLayoutId id="2147488291" r:id="rId2"/>
    <p:sldLayoutId id="2147488292" r:id="rId3"/>
    <p:sldLayoutId id="2147488293" r:id="rId4"/>
    <p:sldLayoutId id="2147488294" r:id="rId5"/>
    <p:sldLayoutId id="2147488295" r:id="rId6"/>
    <p:sldLayoutId id="2147488296" r:id="rId7"/>
    <p:sldLayoutId id="2147488297" r:id="rId8"/>
    <p:sldLayoutId id="2147488298" r:id="rId9"/>
    <p:sldLayoutId id="2147488299" r:id="rId10"/>
    <p:sldLayoutId id="2147488300" r:id="rId11"/>
    <p:sldLayoutId id="214748830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09322442"/>
      </p:ext>
    </p:extLst>
  </p:cSld>
  <p:clrMap bg1="lt1" tx1="dk1" bg2="lt2" tx2="dk2" accent1="accent1" accent2="accent2" accent3="accent3" accent4="accent4" accent5="accent5" accent6="accent6" hlink="hlink" folHlink="folHlink"/>
  <p:sldLayoutIdLst>
    <p:sldLayoutId id="2147488303" r:id="rId1"/>
    <p:sldLayoutId id="2147488304" r:id="rId2"/>
    <p:sldLayoutId id="2147488305" r:id="rId3"/>
    <p:sldLayoutId id="2147488306" r:id="rId4"/>
    <p:sldLayoutId id="2147488307" r:id="rId5"/>
    <p:sldLayoutId id="2147488308" r:id="rId6"/>
    <p:sldLayoutId id="2147488309" r:id="rId7"/>
    <p:sldLayoutId id="2147488310" r:id="rId8"/>
    <p:sldLayoutId id="2147488311" r:id="rId9"/>
    <p:sldLayoutId id="2147488312" r:id="rId10"/>
    <p:sldLayoutId id="214748831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36718261"/>
      </p:ext>
    </p:extLst>
  </p:cSld>
  <p:clrMap bg1="lt1" tx1="dk1" bg2="lt2" tx2="dk2" accent1="accent1" accent2="accent2" accent3="accent3" accent4="accent4" accent5="accent5" accent6="accent6" hlink="hlink" folHlink="folHlink"/>
  <p:sldLayoutIdLst>
    <p:sldLayoutId id="2147488318" r:id="rId1"/>
    <p:sldLayoutId id="2147488319" r:id="rId2"/>
    <p:sldLayoutId id="2147488320" r:id="rId3"/>
    <p:sldLayoutId id="2147488321" r:id="rId4"/>
    <p:sldLayoutId id="2147488322" r:id="rId5"/>
    <p:sldLayoutId id="2147488323" r:id="rId6"/>
    <p:sldLayoutId id="2147488324" r:id="rId7"/>
    <p:sldLayoutId id="2147488325" r:id="rId8"/>
    <p:sldLayoutId id="2147488326" r:id="rId9"/>
    <p:sldLayoutId id="2147488327" r:id="rId10"/>
    <p:sldLayoutId id="214748832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2922665994"/>
      </p:ext>
    </p:extLst>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9626865"/>
      </p:ext>
    </p:extLst>
  </p:cSld>
  <p:clrMap bg1="lt1" tx1="dk1" bg2="lt2" tx2="dk2" accent1="accent1" accent2="accent2" accent3="accent3" accent4="accent4" accent5="accent5" accent6="accent6" hlink="hlink" folHlink="folHlink"/>
  <p:sldLayoutIdLst>
    <p:sldLayoutId id="2147488450" r:id="rId1"/>
    <p:sldLayoutId id="2147488451" r:id="rId2"/>
    <p:sldLayoutId id="2147488452" r:id="rId3"/>
    <p:sldLayoutId id="2147488453" r:id="rId4"/>
    <p:sldLayoutId id="2147488454" r:id="rId5"/>
    <p:sldLayoutId id="2147488455" r:id="rId6"/>
    <p:sldLayoutId id="2147488456" r:id="rId7"/>
    <p:sldLayoutId id="2147488457" r:id="rId8"/>
    <p:sldLayoutId id="2147488458" r:id="rId9"/>
    <p:sldLayoutId id="2147488459" r:id="rId10"/>
    <p:sldLayoutId id="214748846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51137048"/>
      </p:ext>
    </p:extLst>
  </p:cSld>
  <p:clrMap bg1="lt1" tx1="dk1" bg2="lt2" tx2="dk2" accent1="accent1" accent2="accent2" accent3="accent3" accent4="accent4" accent5="accent5" accent6="accent6" hlink="hlink" folHlink="folHlink"/>
  <p:sldLayoutIdLst>
    <p:sldLayoutId id="2147488475" r:id="rId1"/>
    <p:sldLayoutId id="2147488476" r:id="rId2"/>
    <p:sldLayoutId id="2147488477" r:id="rId3"/>
    <p:sldLayoutId id="2147488478" r:id="rId4"/>
    <p:sldLayoutId id="2147488479" r:id="rId5"/>
    <p:sldLayoutId id="2147488480" r:id="rId6"/>
    <p:sldLayoutId id="2147488481" r:id="rId7"/>
    <p:sldLayoutId id="2147488482" r:id="rId8"/>
    <p:sldLayoutId id="2147488483" r:id="rId9"/>
    <p:sldLayoutId id="2147488484" r:id="rId10"/>
    <p:sldLayoutId id="2147488485"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92787891"/>
      </p:ext>
    </p:extLst>
  </p:cSld>
  <p:clrMap bg1="lt1" tx1="dk1" bg2="lt2" tx2="dk2" accent1="accent1" accent2="accent2" accent3="accent3" accent4="accent4" accent5="accent5" accent6="accent6" hlink="hlink" folHlink="folHlink"/>
  <p:sldLayoutIdLst>
    <p:sldLayoutId id="2147488487" r:id="rId1"/>
    <p:sldLayoutId id="2147488488" r:id="rId2"/>
    <p:sldLayoutId id="2147488489" r:id="rId3"/>
    <p:sldLayoutId id="2147488490" r:id="rId4"/>
    <p:sldLayoutId id="2147488491" r:id="rId5"/>
    <p:sldLayoutId id="2147488492" r:id="rId6"/>
    <p:sldLayoutId id="2147488493" r:id="rId7"/>
    <p:sldLayoutId id="2147488494" r:id="rId8"/>
    <p:sldLayoutId id="2147488495" r:id="rId9"/>
    <p:sldLayoutId id="2147488496" r:id="rId10"/>
    <p:sldLayoutId id="214748849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863912677"/>
      </p:ext>
    </p:extLst>
  </p:cSld>
  <p:clrMap bg1="lt1" tx1="dk1" bg2="lt2" tx2="dk2" accent1="accent1" accent2="accent2" accent3="accent3" accent4="accent4" accent5="accent5" accent6="accent6" hlink="hlink" folHlink="folHlink"/>
  <p:sldLayoutIdLst>
    <p:sldLayoutId id="2147488512" r:id="rId1"/>
    <p:sldLayoutId id="2147488513" r:id="rId2"/>
    <p:sldLayoutId id="2147488514" r:id="rId3"/>
    <p:sldLayoutId id="2147488515" r:id="rId4"/>
    <p:sldLayoutId id="2147488516" r:id="rId5"/>
    <p:sldLayoutId id="2147488517" r:id="rId6"/>
    <p:sldLayoutId id="2147488518" r:id="rId7"/>
    <p:sldLayoutId id="2147488519" r:id="rId8"/>
    <p:sldLayoutId id="2147488520" r:id="rId9"/>
    <p:sldLayoutId id="2147488521" r:id="rId10"/>
    <p:sldLayoutId id="2147488522"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56180899"/>
      </p:ext>
    </p:extLst>
  </p:cSld>
  <p:clrMap bg1="lt1" tx1="dk1" bg2="lt2" tx2="dk2" accent1="accent1" accent2="accent2" accent3="accent3" accent4="accent4" accent5="accent5" accent6="accent6" hlink="hlink" folHlink="folHlink"/>
  <p:sldLayoutIdLst>
    <p:sldLayoutId id="2147488537" r:id="rId1"/>
    <p:sldLayoutId id="2147488538" r:id="rId2"/>
    <p:sldLayoutId id="2147488539" r:id="rId3"/>
    <p:sldLayoutId id="2147488540" r:id="rId4"/>
    <p:sldLayoutId id="2147488541" r:id="rId5"/>
    <p:sldLayoutId id="2147488542" r:id="rId6"/>
    <p:sldLayoutId id="2147488543" r:id="rId7"/>
    <p:sldLayoutId id="2147488544" r:id="rId8"/>
    <p:sldLayoutId id="2147488545" r:id="rId9"/>
    <p:sldLayoutId id="2147488546" r:id="rId10"/>
    <p:sldLayoutId id="214748854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41784939"/>
      </p:ext>
    </p:extLst>
  </p:cSld>
  <p:clrMap bg1="lt1" tx1="dk1" bg2="lt2" tx2="dk2" accent1="accent1" accent2="accent2" accent3="accent3" accent4="accent4" accent5="accent5" accent6="accent6" hlink="hlink" folHlink="folHlink"/>
  <p:sldLayoutIdLst>
    <p:sldLayoutId id="2147488549" r:id="rId1"/>
    <p:sldLayoutId id="2147488550" r:id="rId2"/>
    <p:sldLayoutId id="2147488551" r:id="rId3"/>
    <p:sldLayoutId id="2147488552" r:id="rId4"/>
    <p:sldLayoutId id="2147488553" r:id="rId5"/>
    <p:sldLayoutId id="2147488554" r:id="rId6"/>
    <p:sldLayoutId id="2147488555" r:id="rId7"/>
    <p:sldLayoutId id="2147488556" r:id="rId8"/>
    <p:sldLayoutId id="2147488557" r:id="rId9"/>
    <p:sldLayoutId id="2147488558" r:id="rId10"/>
    <p:sldLayoutId id="21474885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168759688"/>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44737568"/>
      </p:ext>
    </p:extLst>
  </p:cSld>
  <p:clrMap bg1="lt1" tx1="dk1" bg2="lt2" tx2="dk2" accent1="accent1" accent2="accent2" accent3="accent3" accent4="accent4" accent5="accent5" accent6="accent6" hlink="hlink" folHlink="folHlink"/>
  <p:sldLayoutIdLst>
    <p:sldLayoutId id="2147488578" r:id="rId1"/>
    <p:sldLayoutId id="2147488579" r:id="rId2"/>
    <p:sldLayoutId id="2147488580" r:id="rId3"/>
    <p:sldLayoutId id="2147488581" r:id="rId4"/>
    <p:sldLayoutId id="2147488582" r:id="rId5"/>
    <p:sldLayoutId id="2147488583" r:id="rId6"/>
    <p:sldLayoutId id="2147488584" r:id="rId7"/>
    <p:sldLayoutId id="2147488585" r:id="rId8"/>
    <p:sldLayoutId id="2147488586" r:id="rId9"/>
    <p:sldLayoutId id="2147488587" r:id="rId10"/>
    <p:sldLayoutId id="21474885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27537793"/>
      </p:ext>
    </p:extLst>
  </p:cSld>
  <p:clrMap bg1="lt1" tx1="dk1" bg2="lt2" tx2="dk2" accent1="accent1" accent2="accent2" accent3="accent3" accent4="accent4" accent5="accent5" accent6="accent6" hlink="hlink" folHlink="folHlink"/>
  <p:sldLayoutIdLst>
    <p:sldLayoutId id="2147488590" r:id="rId1"/>
    <p:sldLayoutId id="2147488591" r:id="rId2"/>
    <p:sldLayoutId id="2147488592" r:id="rId3"/>
    <p:sldLayoutId id="2147488593" r:id="rId4"/>
    <p:sldLayoutId id="2147488594" r:id="rId5"/>
    <p:sldLayoutId id="2147488595" r:id="rId6"/>
    <p:sldLayoutId id="2147488596" r:id="rId7"/>
    <p:sldLayoutId id="2147488597" r:id="rId8"/>
    <p:sldLayoutId id="2147488598" r:id="rId9"/>
    <p:sldLayoutId id="2147488599" r:id="rId10"/>
    <p:sldLayoutId id="214748860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998794"/>
      </p:ext>
    </p:extLst>
  </p:cSld>
  <p:clrMap bg1="lt1" tx1="dk1" bg2="lt2" tx2="dk2" accent1="accent1" accent2="accent2" accent3="accent3" accent4="accent4" accent5="accent5" accent6="accent6" hlink="hlink" folHlink="folHlink"/>
  <p:sldLayoutIdLst>
    <p:sldLayoutId id="2147488615" r:id="rId1"/>
    <p:sldLayoutId id="2147488616" r:id="rId2"/>
    <p:sldLayoutId id="2147488617" r:id="rId3"/>
    <p:sldLayoutId id="2147488618" r:id="rId4"/>
    <p:sldLayoutId id="2147488619" r:id="rId5"/>
    <p:sldLayoutId id="2147488620" r:id="rId6"/>
    <p:sldLayoutId id="2147488621" r:id="rId7"/>
    <p:sldLayoutId id="2147488622" r:id="rId8"/>
    <p:sldLayoutId id="2147488623" r:id="rId9"/>
    <p:sldLayoutId id="2147488624" r:id="rId10"/>
    <p:sldLayoutId id="2147488625" r:id="rId11"/>
    <p:sldLayoutId id="21474886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3075593"/>
      </p:ext>
    </p:extLst>
  </p:cSld>
  <p:clrMap bg1="lt1" tx1="dk1" bg2="lt2" tx2="dk2" accent1="accent1" accent2="accent2" accent3="accent3" accent4="accent4" accent5="accent5" accent6="accent6" hlink="hlink" folHlink="folHlink"/>
  <p:sldLayoutIdLst>
    <p:sldLayoutId id="2147488628" r:id="rId1"/>
    <p:sldLayoutId id="2147488629" r:id="rId2"/>
    <p:sldLayoutId id="2147488630" r:id="rId3"/>
    <p:sldLayoutId id="2147488631" r:id="rId4"/>
    <p:sldLayoutId id="2147488632" r:id="rId5"/>
    <p:sldLayoutId id="2147488633" r:id="rId6"/>
    <p:sldLayoutId id="2147488634" r:id="rId7"/>
    <p:sldLayoutId id="2147488635" r:id="rId8"/>
    <p:sldLayoutId id="2147488636" r:id="rId9"/>
    <p:sldLayoutId id="2147488637" r:id="rId10"/>
    <p:sldLayoutId id="214748863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845085156"/>
      </p:ext>
    </p:extLst>
  </p:cSld>
  <p:clrMap bg1="lt1" tx1="dk1" bg2="lt2" tx2="dk2" accent1="accent1" accent2="accent2" accent3="accent3" accent4="accent4" accent5="accent5" accent6="accent6" hlink="hlink" folHlink="folHlink"/>
  <p:sldLayoutIdLst>
    <p:sldLayoutId id="2147488640" r:id="rId1"/>
    <p:sldLayoutId id="2147488641" r:id="rId2"/>
    <p:sldLayoutId id="2147488642" r:id="rId3"/>
    <p:sldLayoutId id="2147488643" r:id="rId4"/>
    <p:sldLayoutId id="2147488644" r:id="rId5"/>
    <p:sldLayoutId id="2147488645" r:id="rId6"/>
    <p:sldLayoutId id="2147488646" r:id="rId7"/>
    <p:sldLayoutId id="2147488647" r:id="rId8"/>
    <p:sldLayoutId id="2147488648" r:id="rId9"/>
    <p:sldLayoutId id="2147488649" r:id="rId10"/>
    <p:sldLayoutId id="214748865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3668563868"/>
      </p:ext>
    </p:extLst>
  </p:cSld>
  <p:clrMap bg1="lt1" tx1="dk1" bg2="lt2" tx2="dk2" accent1="accent1" accent2="accent2" accent3="accent3" accent4="accent4" accent5="accent5" accent6="accent6" hlink="hlink" folHlink="folHlink"/>
  <p:sldLayoutIdLst>
    <p:sldLayoutId id="2147488652" r:id="rId1"/>
    <p:sldLayoutId id="2147488653" r:id="rId2"/>
    <p:sldLayoutId id="2147488654" r:id="rId3"/>
    <p:sldLayoutId id="2147488655" r:id="rId4"/>
    <p:sldLayoutId id="2147488656" r:id="rId5"/>
    <p:sldLayoutId id="2147488657" r:id="rId6"/>
    <p:sldLayoutId id="2147488658" r:id="rId7"/>
    <p:sldLayoutId id="2147488659" r:id="rId8"/>
    <p:sldLayoutId id="2147488660" r:id="rId9"/>
    <p:sldLayoutId id="2147488661" r:id="rId10"/>
    <p:sldLayoutId id="214748866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879803"/>
      </p:ext>
    </p:extLst>
  </p:cSld>
  <p:clrMap bg1="lt1" tx1="dk1" bg2="lt2" tx2="dk2" accent1="accent1" accent2="accent2" accent3="accent3" accent4="accent4" accent5="accent5" accent6="accent6" hlink="hlink" folHlink="folHlink"/>
  <p:sldLayoutIdLst>
    <p:sldLayoutId id="2147488709" r:id="rId1"/>
    <p:sldLayoutId id="2147488710" r:id="rId2"/>
    <p:sldLayoutId id="2147488711" r:id="rId3"/>
    <p:sldLayoutId id="2147488712" r:id="rId4"/>
    <p:sldLayoutId id="2147488713" r:id="rId5"/>
    <p:sldLayoutId id="2147488714" r:id="rId6"/>
    <p:sldLayoutId id="2147488715" r:id="rId7"/>
    <p:sldLayoutId id="2147488716" r:id="rId8"/>
    <p:sldLayoutId id="2147488717" r:id="rId9"/>
    <p:sldLayoutId id="2147488718" r:id="rId10"/>
    <p:sldLayoutId id="2147488719" r:id="rId11"/>
    <p:sldLayoutId id="214748872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3326653"/>
      </p:ext>
    </p:extLst>
  </p:cSld>
  <p:clrMap bg1="lt1" tx1="dk1" bg2="lt2" tx2="dk2" accent1="accent1" accent2="accent2" accent3="accent3" accent4="accent4" accent5="accent5" accent6="accent6" hlink="hlink" folHlink="folHlink"/>
  <p:sldLayoutIdLst>
    <p:sldLayoutId id="2147488722" r:id="rId1"/>
    <p:sldLayoutId id="2147488723" r:id="rId2"/>
    <p:sldLayoutId id="2147488724" r:id="rId3"/>
    <p:sldLayoutId id="2147488725" r:id="rId4"/>
    <p:sldLayoutId id="2147488726" r:id="rId5"/>
    <p:sldLayoutId id="2147488727" r:id="rId6"/>
    <p:sldLayoutId id="2147488728" r:id="rId7"/>
    <p:sldLayoutId id="2147488729" r:id="rId8"/>
    <p:sldLayoutId id="2147488730" r:id="rId9"/>
    <p:sldLayoutId id="2147488731" r:id="rId10"/>
    <p:sldLayoutId id="2147488732"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1.xml"/><Relationship Id="rId1" Type="http://schemas.openxmlformats.org/officeDocument/2006/relationships/slideLayout" Target="../slideLayouts/slideLayout42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4.xml"/></Relationships>
</file>

<file path=ppt/slides/_rels/slide1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27.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37.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3.xml"/><Relationship Id="rId1" Type="http://schemas.openxmlformats.org/officeDocument/2006/relationships/slideLayout" Target="../slideLayouts/slideLayout42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3.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7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7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2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4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2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23.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0.png"/><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0.xml"/><Relationship Id="rId7" Type="http://schemas.openxmlformats.org/officeDocument/2006/relationships/image" Target="../media/image31.emf"/><Relationship Id="rId2" Type="http://schemas.openxmlformats.org/officeDocument/2006/relationships/slideLayout" Target="../slideLayouts/slideLayout39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32.emf"/></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1.xml"/><Relationship Id="rId7" Type="http://schemas.openxmlformats.org/officeDocument/2006/relationships/image" Target="../media/image31.emf"/><Relationship Id="rId2" Type="http://schemas.openxmlformats.org/officeDocument/2006/relationships/slideLayout" Target="../slideLayouts/slideLayout395.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32.emf"/></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rxiv.org/pdf/1711.08774.pdf" TargetMode="External"/><Relationship Id="rId1" Type="http://schemas.openxmlformats.org/officeDocument/2006/relationships/slideLayout" Target="../slideLayouts/slideLayout523.xml"/><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rxiv.org/pdf/1711.08774.pdf" TargetMode="External"/><Relationship Id="rId1" Type="http://schemas.openxmlformats.org/officeDocument/2006/relationships/slideLayout" Target="../slideLayouts/slideLayout523.xml"/><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7.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523.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8.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computer.org/micro/" TargetMode="External"/><Relationship Id="rId2" Type="http://schemas.openxmlformats.org/officeDocument/2006/relationships/hyperlink" Target="https://arxiv.org/pdf/2106.06433.pdf" TargetMode="External"/><Relationship Id="rId1" Type="http://schemas.openxmlformats.org/officeDocument/2006/relationships/slideLayout" Target="../slideLayouts/slideLayout523.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technion.ac.il/en/" TargetMode="External"/><Relationship Id="rId7" Type="http://schemas.openxmlformats.org/officeDocument/2006/relationships/image" Target="../media/image42.png"/><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2.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r7sn41lH-4A" TargetMode="External"/><Relationship Id="rId4" Type="http://schemas.openxmlformats.org/officeDocument/2006/relationships/hyperlink" Target="https://people.inf.ethz.ch/omutlu/pub/onur-Technion-AcceleratingGenomeAnalysis-Jan-26-2021-final.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ygmQpdDTL7o&amp;list=PL5Q2soXY2Zi9xidyIgBxUz7xRPS-wisBN&amp;index=14" TargetMode="External"/><Relationship Id="rId2" Type="http://schemas.openxmlformats.org/officeDocument/2006/relationships/hyperlink" Target="https://www.youtube.com/watch?v=CrRb32v7SJc&amp;list=PL5Q2soXY2Zi9xidyIgBxUz7xRPS-wisBN&amp;index=5" TargetMode="External"/><Relationship Id="rId1" Type="http://schemas.openxmlformats.org/officeDocument/2006/relationships/slideLayout" Target="../slideLayouts/slideLayout567.xml"/><Relationship Id="rId6" Type="http://schemas.openxmlformats.org/officeDocument/2006/relationships/hyperlink" Target="https://www.youtube.com/onurmutlulectures" TargetMode="External"/><Relationship Id="rId5" Type="http://schemas.openxmlformats.org/officeDocument/2006/relationships/hyperlink" Target="https://www.youtube.com/watch?v=rgjl8ZyLsAg&amp;list=PL5Q2soXY2Zi9E2bBVAgCqLgwiDRQDTyId" TargetMode="External"/><Relationship Id="rId4" Type="http://schemas.openxmlformats.org/officeDocument/2006/relationships/hyperlink" Target="https://www.youtube.com/watch?v=gR7XR-Eepcg&amp;list=PL5Q2soXY2Zi9xidyIgBxUz7xRPS-wisBN&amp;index=10"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23.xml"/></Relationships>
</file>

<file path=ppt/slides/_rels/slide5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png"/><Relationship Id="rId1" Type="http://schemas.openxmlformats.org/officeDocument/2006/relationships/slideLayout" Target="../slideLayouts/slideLayout523.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2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579.xml"/><Relationship Id="rId4" Type="http://schemas.openxmlformats.org/officeDocument/2006/relationships/image" Target="../media/image47.tiff"/></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7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7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23.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01.xml"/></Relationships>
</file>

<file path=ppt/slides/_rels/slide73.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579.xml"/><Relationship Id="rId5" Type="http://schemas.openxmlformats.org/officeDocument/2006/relationships/image" Target="../media/image51.png"/><Relationship Id="rId4" Type="http://schemas.openxmlformats.org/officeDocument/2006/relationships/hyperlink" Target="https://arxiv.org/pdf/1903.03988.pdf"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79.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20 October 2021</a:t>
            </a:r>
          </a:p>
          <a:p>
            <a:r>
              <a:rPr lang="en-US" sz="2200" dirty="0"/>
              <a:t>MICRO 2021 Panel</a:t>
            </a:r>
          </a:p>
        </p:txBody>
      </p:sp>
      <p:sp>
        <p:nvSpPr>
          <p:cNvPr id="13" name="Title 1"/>
          <p:cNvSpPr>
            <a:spLocks noGrp="1"/>
          </p:cNvSpPr>
          <p:nvPr>
            <p:ph type="ctrTitle"/>
          </p:nvPr>
        </p:nvSpPr>
        <p:spPr>
          <a:xfrm>
            <a:off x="395536" y="1443608"/>
            <a:ext cx="8382000" cy="2201416"/>
          </a:xfrm>
        </p:spPr>
        <p:txBody>
          <a:bodyPr>
            <a:normAutofit/>
          </a:bodyPr>
          <a:lstStyle/>
          <a:p>
            <a:pPr algn="ctr"/>
            <a:r>
              <a:rPr lang="en-US" sz="5000" dirty="0"/>
              <a:t>Microarchitecture Research</a:t>
            </a:r>
            <a:br>
              <a:rPr lang="en-US" sz="5000" dirty="0"/>
            </a:br>
            <a:r>
              <a:rPr lang="en-US" sz="5000" dirty="0"/>
              <a:t>Panel @ MICRO 2021</a:t>
            </a:r>
            <a:endParaRPr lang="en-US" sz="4000" dirty="0">
              <a:solidFill>
                <a:srgbClr val="C0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safari.png">
            <a:extLst>
              <a:ext uri="{FF2B5EF4-FFF2-40B4-BE49-F238E27FC236}">
                <a16:creationId xmlns:a16="http://schemas.microsoft.com/office/drawing/2014/main" id="{C9B17D3A-555D-294B-BA0B-7E8D65DE6AC3}"/>
              </a:ext>
            </a:extLst>
          </p:cNvPr>
          <p:cNvPicPr>
            <a:picLocks noChangeAspect="1"/>
          </p:cNvPicPr>
          <p:nvPr/>
        </p:nvPicPr>
        <p:blipFill>
          <a:blip r:embed="rId6"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922993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Axiom</a:t>
            </a:r>
          </a:p>
        </p:txBody>
      </p:sp>
      <p:sp>
        <p:nvSpPr>
          <p:cNvPr id="3" name="Content Placeholder 2"/>
          <p:cNvSpPr>
            <a:spLocks noGrp="1"/>
          </p:cNvSpPr>
          <p:nvPr>
            <p:ph idx="1"/>
          </p:nvPr>
        </p:nvSpPr>
        <p:spPr>
          <a:xfrm>
            <a:off x="107504" y="908720"/>
            <a:ext cx="9036496" cy="4876800"/>
          </a:xfrm>
        </p:spPr>
        <p:txBody>
          <a:bodyPr/>
          <a:lstStyle/>
          <a:p>
            <a:pPr marL="0" indent="0" algn="ctr">
              <a:buNone/>
            </a:pPr>
            <a:r>
              <a:rPr lang="en-US" dirty="0"/>
              <a:t>To achieve the highest </a:t>
            </a:r>
            <a:r>
              <a:rPr lang="en-US" dirty="0">
                <a:solidFill>
                  <a:srgbClr val="FF0000"/>
                </a:solidFill>
              </a:rPr>
              <a:t>energy efficiency and performance     (and also dependability, security, safety)</a:t>
            </a:r>
            <a:r>
              <a:rPr lang="en-US" dirty="0"/>
              <a:t>:</a:t>
            </a:r>
          </a:p>
          <a:p>
            <a:pPr marL="0" indent="0" algn="ctr">
              <a:buNone/>
            </a:pPr>
            <a:endParaRPr lang="en-US" sz="1200" dirty="0"/>
          </a:p>
          <a:p>
            <a:pPr marL="0" indent="0" algn="ctr">
              <a:buNone/>
            </a:pPr>
            <a:r>
              <a:rPr lang="en-US" sz="3200" b="1" dirty="0">
                <a:solidFill>
                  <a:srgbClr val="0000FF"/>
                </a:solidFill>
              </a:rPr>
              <a:t>we must take the expanded view</a:t>
            </a:r>
          </a:p>
          <a:p>
            <a:pPr marL="0" indent="0" algn="ctr">
              <a:buNone/>
            </a:pPr>
            <a:r>
              <a:rPr lang="en-US" dirty="0">
                <a:solidFill>
                  <a:srgbClr val="0000FF"/>
                </a:solidFill>
              </a:rPr>
              <a:t>of computer architecture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2259208" y="4842942"/>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2259208" y="4471467"/>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2256033" y="380714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2256033" y="343567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2256033" y="3068960"/>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2259208" y="5216004"/>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2259208" y="5587479"/>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2259208" y="4149080"/>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2260796" y="5943079"/>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Rounded Rectangle 14"/>
          <p:cNvSpPr>
            <a:spLocks noChangeArrowheads="1"/>
          </p:cNvSpPr>
          <p:nvPr/>
        </p:nvSpPr>
        <p:spPr bwMode="auto">
          <a:xfrm rot="5400000">
            <a:off x="2150604" y="3546140"/>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p:cNvSpPr txBox="1"/>
          <p:nvPr/>
        </p:nvSpPr>
        <p:spPr>
          <a:xfrm>
            <a:off x="4447252" y="4077072"/>
            <a:ext cx="466125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Co-design across the hierarchy: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Algorithms to devices</a:t>
            </a:r>
          </a:p>
        </p:txBody>
      </p:sp>
      <p:sp>
        <p:nvSpPr>
          <p:cNvPr id="18" name="TextBox 17"/>
          <p:cNvSpPr txBox="1"/>
          <p:nvPr/>
        </p:nvSpPr>
        <p:spPr>
          <a:xfrm>
            <a:off x="4471163" y="5157192"/>
            <a:ext cx="449332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Specialize as much as possible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within the design goals</a:t>
            </a:r>
          </a:p>
        </p:txBody>
      </p:sp>
    </p:spTree>
    <p:extLst>
      <p:ext uri="{BB962C8B-B14F-4D97-AF65-F5344CB8AC3E}">
        <p14:creationId xmlns:p14="http://schemas.microsoft.com/office/powerpoint/2010/main" val="1270347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467544" y="2780928"/>
            <a:ext cx="8064896" cy="2088232"/>
          </a:xfrm>
        </p:spPr>
        <p:txBody>
          <a:bodyPr/>
          <a:lstStyle/>
          <a:p>
            <a:pPr marL="0" indent="0" algn="ctr">
              <a:buNone/>
            </a:pPr>
            <a:r>
              <a:rPr lang="en-US" sz="6400" dirty="0">
                <a:solidFill>
                  <a:srgbClr val="FF0000"/>
                </a:solidFill>
              </a:rPr>
              <a:t>Reliable, Secure, Safe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8258278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Sustainable</a:t>
            </a:r>
          </a:p>
          <a:p>
            <a:pPr marL="0" indent="0" algn="ctr">
              <a:buNone/>
            </a:pPr>
            <a:r>
              <a:rPr lang="en-US" sz="6400" dirty="0">
                <a:solidFill>
                  <a:srgbClr val="FF0000"/>
                </a:solidFill>
              </a:rPr>
              <a:t>and</a:t>
            </a:r>
          </a:p>
          <a:p>
            <a:pPr marL="0" indent="0" algn="ctr">
              <a:buNone/>
            </a:pPr>
            <a:r>
              <a:rPr lang="en-US" sz="6400" dirty="0">
                <a:solidFill>
                  <a:srgbClr val="FF0000"/>
                </a:solidFill>
              </a:rPr>
              <a:t>Energy Efficient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0820687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539552" y="2132856"/>
            <a:ext cx="7776864" cy="2088232"/>
          </a:xfrm>
        </p:spPr>
        <p:txBody>
          <a:bodyPr/>
          <a:lstStyle/>
          <a:p>
            <a:pPr marL="0" indent="0" algn="ctr">
              <a:buNone/>
            </a:pPr>
            <a:r>
              <a:rPr lang="en-US" sz="6400" dirty="0">
                <a:solidFill>
                  <a:srgbClr val="FF0000"/>
                </a:solidFill>
              </a:rPr>
              <a:t>High Performance</a:t>
            </a:r>
          </a:p>
          <a:p>
            <a:pPr marL="0" indent="0" algn="ctr">
              <a:buNone/>
            </a:pPr>
            <a:endParaRPr lang="en-US" sz="4000" dirty="0">
              <a:solidFill>
                <a:srgbClr val="FF0000"/>
              </a:solidFill>
            </a:endParaRPr>
          </a:p>
          <a:p>
            <a:pPr marL="0" indent="0" algn="ctr">
              <a:buNone/>
            </a:pPr>
            <a:r>
              <a:rPr lang="en-US" sz="4000" dirty="0">
                <a:solidFill>
                  <a:srgbClr val="FF0000"/>
                </a:solidFill>
              </a:rPr>
              <a:t>(to solve </a:t>
            </a:r>
          </a:p>
          <a:p>
            <a:pPr marL="0" indent="0" algn="ctr">
              <a:buNone/>
            </a:pPr>
            <a:r>
              <a:rPr lang="en-US" sz="4000" dirty="0">
                <a:solidFill>
                  <a:srgbClr val="FF0000"/>
                </a:solidFill>
              </a:rPr>
              <a:t>the </a:t>
            </a:r>
            <a:r>
              <a:rPr lang="en-US" sz="4000" b="1" dirty="0">
                <a:solidFill>
                  <a:srgbClr val="FF0000"/>
                </a:solidFill>
              </a:rPr>
              <a:t>toughest </a:t>
            </a:r>
            <a:r>
              <a:rPr lang="en-US" sz="4000" dirty="0">
                <a:solidFill>
                  <a:srgbClr val="FF0000"/>
                </a:solidFill>
              </a:rPr>
              <a:t>&amp; </a:t>
            </a:r>
            <a:r>
              <a:rPr lang="en-US" sz="4000" b="1" dirty="0">
                <a:solidFill>
                  <a:srgbClr val="FF0000"/>
                </a:solidFill>
              </a:rPr>
              <a:t>all</a:t>
            </a:r>
            <a:r>
              <a:rPr lang="en-US" sz="4000" dirty="0">
                <a:solidFill>
                  <a:srgbClr val="FF0000"/>
                </a:solidFill>
              </a:rPr>
              <a:t> problems)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9776269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72008" y="2060848"/>
            <a:ext cx="8964488" cy="2088232"/>
          </a:xfrm>
        </p:spPr>
        <p:txBody>
          <a:bodyPr/>
          <a:lstStyle/>
          <a:p>
            <a:pPr marL="0" indent="0" algn="ctr">
              <a:buNone/>
            </a:pPr>
            <a:r>
              <a:rPr lang="en-US" sz="6400" dirty="0">
                <a:solidFill>
                  <a:srgbClr val="FF0000"/>
                </a:solidFill>
              </a:rPr>
              <a:t>Personalized and Private</a:t>
            </a:r>
          </a:p>
          <a:p>
            <a:pPr marL="0" indent="0" algn="ctr">
              <a:buNone/>
            </a:pPr>
            <a:endParaRPr lang="en-US" sz="4000" dirty="0">
              <a:solidFill>
                <a:srgbClr val="FF0000"/>
              </a:solidFill>
            </a:endParaRPr>
          </a:p>
          <a:p>
            <a:pPr marL="0" indent="0" algn="ctr">
              <a:buNone/>
            </a:pPr>
            <a:r>
              <a:rPr lang="en-US" sz="4000" dirty="0">
                <a:solidFill>
                  <a:srgbClr val="FF0000"/>
                </a:solidFill>
              </a:rPr>
              <a:t>(in every aspect of life: </a:t>
            </a:r>
          </a:p>
          <a:p>
            <a:pPr marL="0" indent="0" algn="ctr">
              <a:buNone/>
            </a:pPr>
            <a:r>
              <a:rPr lang="en-US" sz="4000" dirty="0">
                <a:solidFill>
                  <a:srgbClr val="FF0000"/>
                </a:solidFill>
              </a:rPr>
              <a:t>health, medicine, </a:t>
            </a:r>
          </a:p>
          <a:p>
            <a:pPr marL="0" indent="0" algn="ctr">
              <a:buNone/>
            </a:pPr>
            <a:r>
              <a:rPr lang="en-US" sz="4000" dirty="0">
                <a:solidFill>
                  <a:srgbClr val="FF0000"/>
                </a:solidFill>
              </a:rPr>
              <a:t>spaces, devices, robotics, </a:t>
            </a:r>
            <a:r>
              <a:rPr lang="is-IS" sz="4000" dirty="0">
                <a:solidFill>
                  <a:srgbClr val="FF0000"/>
                </a:solidFill>
              </a:rPr>
              <a:t>…)</a:t>
            </a:r>
            <a:endParaRPr lang="en-US" sz="4000"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8549095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and Predictable </a:t>
            </a:r>
            <a:r>
              <a:rPr lang="en-US" dirty="0"/>
              <a:t>Architectures</a:t>
            </a:r>
          </a:p>
          <a:p>
            <a:endParaRPr lang="en-US" dirty="0"/>
          </a:p>
          <a:p>
            <a:endParaRPr lang="en-US" dirty="0"/>
          </a:p>
          <a:p>
            <a:r>
              <a:rPr lang="en-US" dirty="0"/>
              <a:t>Architectures for </a:t>
            </a:r>
            <a:r>
              <a:rPr lang="en-US" dirty="0">
                <a:solidFill>
                  <a:srgbClr val="0000FF"/>
                </a:solidFill>
              </a:rPr>
              <a:t>AI/ML, Genomics, Medicine, Health,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77885871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52900" y="1051478"/>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a:t>
            </a:r>
          </a:p>
        </p:txBody>
      </p:sp>
      <p:pic>
        <p:nvPicPr>
          <p:cNvPr id="40" name="Picture 39"/>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3025458" y="2705198"/>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433856">
            <a:off x="7165083" y="1912953"/>
            <a:ext cx="1276125" cy="127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498591" y="4977878"/>
            <a:ext cx="22923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6665" y="4191392"/>
            <a:ext cx="2325687" cy="90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633" name="Group 47"/>
          <p:cNvGrpSpPr>
            <a:grpSpLocks/>
          </p:cNvGrpSpPr>
          <p:nvPr/>
        </p:nvGrpSpPr>
        <p:grpSpPr bwMode="auto">
          <a:xfrm>
            <a:off x="3304126" y="3812751"/>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64944" y="4774407"/>
              <a:ext cx="1201936"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 name="Text Box 13" descr="90%"/>
          <p:cNvSpPr txBox="1">
            <a:spLocks noChangeArrowheads="1"/>
          </p:cNvSpPr>
          <p:nvPr/>
        </p:nvSpPr>
        <p:spPr bwMode="auto">
          <a:xfrm>
            <a:off x="376771" y="3295761"/>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00780" y="2453452"/>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885168" y="2550397"/>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510960" y="3220136"/>
            <a:ext cx="2925968"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8328" y="1979091"/>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descr="dim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flipV="1">
            <a:off x="2582353" y="1923945"/>
            <a:ext cx="2304256" cy="549297"/>
          </a:xfrm>
          <a:prstGeom prst="rect">
            <a:avLst/>
          </a:prstGeom>
        </p:spPr>
      </p:pic>
      <p:pic>
        <p:nvPicPr>
          <p:cNvPr id="35" name="Picture 3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83794" y="2093914"/>
            <a:ext cx="1554690" cy="1003885"/>
          </a:xfrm>
          <a:prstGeom prst="rect">
            <a:avLst/>
          </a:prstGeom>
        </p:spPr>
      </p:pic>
      <p:sp>
        <p:nvSpPr>
          <p:cNvPr id="36" name="Line 15"/>
          <p:cNvSpPr>
            <a:spLocks noChangeShapeType="1"/>
          </p:cNvSpPr>
          <p:nvPr/>
        </p:nvSpPr>
        <p:spPr bwMode="auto">
          <a:xfrm flipV="1">
            <a:off x="4886609" y="2566532"/>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233759" y="2969690"/>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864928" y="3372447"/>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284385" y="5570018"/>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26" name="Title 1"/>
          <p:cNvSpPr>
            <a:spLocks noGrp="1"/>
          </p:cNvSpPr>
          <p:nvPr>
            <p:ph type="title"/>
          </p:nvPr>
        </p:nvSpPr>
        <p:spPr>
          <a:xfrm>
            <a:off x="228600" y="152400"/>
            <a:ext cx="8610600" cy="1066800"/>
          </a:xfrm>
        </p:spPr>
        <p:txBody>
          <a:bodyPr/>
          <a:lstStyle/>
          <a:p>
            <a:r>
              <a:rPr lang="en-US" dirty="0"/>
              <a:t>Current Research Mission</a:t>
            </a:r>
          </a:p>
        </p:txBody>
      </p:sp>
    </p:spTree>
    <p:extLst>
      <p:ext uri="{BB962C8B-B14F-4D97-AF65-F5344CB8AC3E}">
        <p14:creationId xmlns:p14="http://schemas.microsoft.com/office/powerpoint/2010/main" val="340565272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FFA2-AE8F-1344-9037-AD6E0DCB9282}"/>
              </a:ext>
            </a:extLst>
          </p:cNvPr>
          <p:cNvSpPr>
            <a:spLocks noGrp="1"/>
          </p:cNvSpPr>
          <p:nvPr>
            <p:ph type="title"/>
          </p:nvPr>
        </p:nvSpPr>
        <p:spPr/>
        <p:txBody>
          <a:bodyPr/>
          <a:lstStyle/>
          <a:p>
            <a:r>
              <a:rPr lang="en-US" dirty="0"/>
              <a:t>Panel Question 1</a:t>
            </a:r>
          </a:p>
        </p:txBody>
      </p:sp>
      <p:sp>
        <p:nvSpPr>
          <p:cNvPr id="3" name="Content Placeholder 2">
            <a:extLst>
              <a:ext uri="{FF2B5EF4-FFF2-40B4-BE49-F238E27FC236}">
                <a16:creationId xmlns:a16="http://schemas.microsoft.com/office/drawing/2014/main" id="{94DF45A2-CC30-054C-A7F7-8A31279BC0DF}"/>
              </a:ext>
            </a:extLst>
          </p:cNvPr>
          <p:cNvSpPr>
            <a:spLocks noGrp="1"/>
          </p:cNvSpPr>
          <p:nvPr>
            <p:ph idx="1"/>
          </p:nvPr>
        </p:nvSpPr>
        <p:spPr/>
        <p:txBody>
          <a:bodyPr/>
          <a:lstStyle/>
          <a:p>
            <a:r>
              <a:rPr lang="en-US" dirty="0">
                <a:solidFill>
                  <a:srgbClr val="0000FF"/>
                </a:solidFill>
              </a:rPr>
              <a:t>External or geographic influences on the microarchitecture research environment. </a:t>
            </a:r>
          </a:p>
          <a:p>
            <a:r>
              <a:rPr lang="en-US" dirty="0"/>
              <a:t>What do you think is different about the environment in which you and your colleagues perform your research, and what do you think is similar across multiple regions of the globe.</a:t>
            </a:r>
          </a:p>
          <a:p>
            <a:endParaRPr lang="en-US" dirty="0"/>
          </a:p>
          <a:p>
            <a:r>
              <a:rPr lang="en-US" dirty="0"/>
              <a:t>For example – academic research funding in different parts of the world is different; so are national or regional priorities which may influence industrial policy and hence the research environment. </a:t>
            </a:r>
          </a:p>
        </p:txBody>
      </p:sp>
      <p:sp>
        <p:nvSpPr>
          <p:cNvPr id="4" name="Slide Number Placeholder 3">
            <a:extLst>
              <a:ext uri="{FF2B5EF4-FFF2-40B4-BE49-F238E27FC236}">
                <a16:creationId xmlns:a16="http://schemas.microsoft.com/office/drawing/2014/main" id="{3D2686B3-0BFD-B946-BCCF-51D21D006919}"/>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257822536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2368E-5079-3F4A-B218-DE442014733A}"/>
              </a:ext>
            </a:extLst>
          </p:cNvPr>
          <p:cNvSpPr>
            <a:spLocks noGrp="1"/>
          </p:cNvSpPr>
          <p:nvPr>
            <p:ph type="title"/>
          </p:nvPr>
        </p:nvSpPr>
        <p:spPr/>
        <p:txBody>
          <a:bodyPr/>
          <a:lstStyle/>
          <a:p>
            <a:r>
              <a:rPr lang="en-US" dirty="0"/>
              <a:t>Panel Question 1</a:t>
            </a:r>
          </a:p>
        </p:txBody>
      </p:sp>
      <p:sp>
        <p:nvSpPr>
          <p:cNvPr id="3" name="Content Placeholder 2">
            <a:extLst>
              <a:ext uri="{FF2B5EF4-FFF2-40B4-BE49-F238E27FC236}">
                <a16:creationId xmlns:a16="http://schemas.microsoft.com/office/drawing/2014/main" id="{92ACF1D9-E5FA-874C-A014-3DFB96B72F16}"/>
              </a:ext>
            </a:extLst>
          </p:cNvPr>
          <p:cNvSpPr>
            <a:spLocks noGrp="1"/>
          </p:cNvSpPr>
          <p:nvPr>
            <p:ph idx="1"/>
          </p:nvPr>
        </p:nvSpPr>
        <p:spPr>
          <a:xfrm>
            <a:off x="228600" y="1052736"/>
            <a:ext cx="8610600" cy="5195664"/>
          </a:xfrm>
        </p:spPr>
        <p:txBody>
          <a:bodyPr/>
          <a:lstStyle/>
          <a:p>
            <a:r>
              <a:rPr lang="en-US" dirty="0"/>
              <a:t>Globally and ideally, we should be working together freely to solve the huge problems we face, exploring many diverse and big ideas, without borders or external barriers</a:t>
            </a:r>
          </a:p>
          <a:p>
            <a:endParaRPr lang="en-US" dirty="0"/>
          </a:p>
          <a:p>
            <a:r>
              <a:rPr lang="en-US" dirty="0"/>
              <a:t>Unfortunately, funding issues &amp; </a:t>
            </a:r>
            <a:r>
              <a:rPr lang="en-US" dirty="0" err="1"/>
              <a:t>world+local</a:t>
            </a:r>
            <a:r>
              <a:rPr lang="en-US" dirty="0"/>
              <a:t> politics &amp; academic “merit” systems &amp; review systems affect this goal</a:t>
            </a:r>
          </a:p>
          <a:p>
            <a:pPr lvl="1"/>
            <a:r>
              <a:rPr lang="en-US" sz="1800" dirty="0"/>
              <a:t>Collaboration</a:t>
            </a:r>
          </a:p>
          <a:p>
            <a:pPr lvl="1"/>
            <a:r>
              <a:rPr lang="en-US" sz="1800" dirty="0"/>
              <a:t>Immigration</a:t>
            </a:r>
          </a:p>
          <a:p>
            <a:pPr lvl="1"/>
            <a:r>
              <a:rPr lang="en-US" sz="1800" dirty="0"/>
              <a:t>Focus on large advances</a:t>
            </a:r>
          </a:p>
          <a:p>
            <a:pPr lvl="1"/>
            <a:r>
              <a:rPr lang="en-US" sz="1800" dirty="0"/>
              <a:t>Funding</a:t>
            </a:r>
          </a:p>
          <a:p>
            <a:pPr lvl="1"/>
            <a:r>
              <a:rPr lang="en-US" sz="1800" dirty="0"/>
              <a:t>Reviewing biases </a:t>
            </a:r>
          </a:p>
          <a:p>
            <a:pPr lvl="1"/>
            <a:endParaRPr lang="en-US" dirty="0"/>
          </a:p>
          <a:p>
            <a:r>
              <a:rPr lang="en-US" dirty="0"/>
              <a:t>Switzerland &amp; ETH: Relatively free, ample funding (so far), yet still affected by </a:t>
            </a:r>
            <a:r>
              <a:rPr lang="en-US" dirty="0" err="1"/>
              <a:t>global+local</a:t>
            </a:r>
            <a:r>
              <a:rPr lang="en-US" dirty="0"/>
              <a:t> politics</a:t>
            </a:r>
          </a:p>
          <a:p>
            <a:endParaRPr lang="en-US" dirty="0"/>
          </a:p>
          <a:p>
            <a:endParaRPr lang="en-US" dirty="0"/>
          </a:p>
        </p:txBody>
      </p:sp>
      <p:sp>
        <p:nvSpPr>
          <p:cNvPr id="4" name="Slide Number Placeholder 3">
            <a:extLst>
              <a:ext uri="{FF2B5EF4-FFF2-40B4-BE49-F238E27FC236}">
                <a16:creationId xmlns:a16="http://schemas.microsoft.com/office/drawing/2014/main" id="{7870F42C-645B-8144-A1CE-F11832472A29}"/>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18</a:t>
            </a:fld>
            <a:endParaRPr lang="en-US" altLang="en-US">
              <a:solidFill>
                <a:srgbClr val="000000"/>
              </a:solidFill>
            </a:endParaRPr>
          </a:p>
        </p:txBody>
      </p:sp>
    </p:spTree>
    <p:extLst>
      <p:ext uri="{BB962C8B-B14F-4D97-AF65-F5344CB8AC3E}">
        <p14:creationId xmlns:p14="http://schemas.microsoft.com/office/powerpoint/2010/main" val="3281146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FFA2-AE8F-1344-9037-AD6E0DCB9282}"/>
              </a:ext>
            </a:extLst>
          </p:cNvPr>
          <p:cNvSpPr>
            <a:spLocks noGrp="1"/>
          </p:cNvSpPr>
          <p:nvPr>
            <p:ph type="title"/>
          </p:nvPr>
        </p:nvSpPr>
        <p:spPr/>
        <p:txBody>
          <a:bodyPr/>
          <a:lstStyle/>
          <a:p>
            <a:r>
              <a:rPr lang="en-US" dirty="0"/>
              <a:t>Panel Question 2</a:t>
            </a:r>
          </a:p>
        </p:txBody>
      </p:sp>
      <p:sp>
        <p:nvSpPr>
          <p:cNvPr id="3" name="Content Placeholder 2">
            <a:extLst>
              <a:ext uri="{FF2B5EF4-FFF2-40B4-BE49-F238E27FC236}">
                <a16:creationId xmlns:a16="http://schemas.microsoft.com/office/drawing/2014/main" id="{94DF45A2-CC30-054C-A7F7-8A31279BC0DF}"/>
              </a:ext>
            </a:extLst>
          </p:cNvPr>
          <p:cNvSpPr>
            <a:spLocks noGrp="1"/>
          </p:cNvSpPr>
          <p:nvPr>
            <p:ph idx="1"/>
          </p:nvPr>
        </p:nvSpPr>
        <p:spPr/>
        <p:txBody>
          <a:bodyPr/>
          <a:lstStyle/>
          <a:p>
            <a:r>
              <a:rPr lang="en-US" dirty="0">
                <a:solidFill>
                  <a:srgbClr val="0000FF"/>
                </a:solidFill>
              </a:rPr>
              <a:t>How do you see the similarities and/or difference influencing the microarchitecture research community?</a:t>
            </a:r>
          </a:p>
          <a:p>
            <a:pPr marL="0" indent="0">
              <a:buNone/>
            </a:pPr>
            <a:endParaRPr lang="en-US" dirty="0"/>
          </a:p>
        </p:txBody>
      </p:sp>
      <p:sp>
        <p:nvSpPr>
          <p:cNvPr id="4" name="Slide Number Placeholder 3">
            <a:extLst>
              <a:ext uri="{FF2B5EF4-FFF2-40B4-BE49-F238E27FC236}">
                <a16:creationId xmlns:a16="http://schemas.microsoft.com/office/drawing/2014/main" id="{3D2686B3-0BFD-B946-BCCF-51D21D006919}"/>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19</a:t>
            </a:fld>
            <a:endParaRPr lang="en-US" altLang="en-US">
              <a:solidFill>
                <a:srgbClr val="000000"/>
              </a:solidFill>
            </a:endParaRPr>
          </a:p>
        </p:txBody>
      </p:sp>
    </p:spTree>
    <p:extLst>
      <p:ext uri="{BB962C8B-B14F-4D97-AF65-F5344CB8AC3E}">
        <p14:creationId xmlns:p14="http://schemas.microsoft.com/office/powerpoint/2010/main" val="423227201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Why Do We Do Computing?</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2618106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2368E-5079-3F4A-B218-DE442014733A}"/>
              </a:ext>
            </a:extLst>
          </p:cNvPr>
          <p:cNvSpPr>
            <a:spLocks noGrp="1"/>
          </p:cNvSpPr>
          <p:nvPr>
            <p:ph type="title"/>
          </p:nvPr>
        </p:nvSpPr>
        <p:spPr/>
        <p:txBody>
          <a:bodyPr/>
          <a:lstStyle/>
          <a:p>
            <a:r>
              <a:rPr lang="en-US" dirty="0"/>
              <a:t>Panel Question 2</a:t>
            </a:r>
          </a:p>
        </p:txBody>
      </p:sp>
      <p:sp>
        <p:nvSpPr>
          <p:cNvPr id="3" name="Content Placeholder 2">
            <a:extLst>
              <a:ext uri="{FF2B5EF4-FFF2-40B4-BE49-F238E27FC236}">
                <a16:creationId xmlns:a16="http://schemas.microsoft.com/office/drawing/2014/main" id="{92ACF1D9-E5FA-874C-A014-3DFB96B72F16}"/>
              </a:ext>
            </a:extLst>
          </p:cNvPr>
          <p:cNvSpPr>
            <a:spLocks noGrp="1"/>
          </p:cNvSpPr>
          <p:nvPr>
            <p:ph idx="1"/>
          </p:nvPr>
        </p:nvSpPr>
        <p:spPr>
          <a:xfrm>
            <a:off x="228600" y="1113656"/>
            <a:ext cx="8610600" cy="5195664"/>
          </a:xfrm>
        </p:spPr>
        <p:txBody>
          <a:bodyPr/>
          <a:lstStyle/>
          <a:p>
            <a:r>
              <a:rPr lang="en-US" dirty="0"/>
              <a:t>Negative </a:t>
            </a:r>
            <a:r>
              <a:rPr lang="en-US" dirty="0" err="1"/>
              <a:t>global+local</a:t>
            </a:r>
            <a:r>
              <a:rPr lang="en-US" dirty="0"/>
              <a:t> politics is not good for collaboration, funding and progress</a:t>
            </a:r>
          </a:p>
          <a:p>
            <a:endParaRPr lang="en-US" dirty="0"/>
          </a:p>
          <a:p>
            <a:endParaRPr lang="en-US" dirty="0"/>
          </a:p>
          <a:p>
            <a:r>
              <a:rPr lang="en-US" dirty="0"/>
              <a:t>Flawed academic merit systems are similarly problematic</a:t>
            </a:r>
          </a:p>
          <a:p>
            <a:endParaRPr lang="en-US" dirty="0"/>
          </a:p>
          <a:p>
            <a:endParaRPr lang="en-US" dirty="0"/>
          </a:p>
          <a:p>
            <a:r>
              <a:rPr lang="en-US" dirty="0"/>
              <a:t>Ditto for issues in review systems</a:t>
            </a:r>
          </a:p>
          <a:p>
            <a:endParaRPr lang="en-US" dirty="0"/>
          </a:p>
          <a:p>
            <a:endParaRPr lang="en-US" dirty="0"/>
          </a:p>
          <a:p>
            <a:r>
              <a:rPr lang="en-US" dirty="0"/>
              <a:t>All take useful cycles away from fast &amp; large progress</a:t>
            </a:r>
          </a:p>
          <a:p>
            <a:endParaRPr lang="en-US" dirty="0"/>
          </a:p>
          <a:p>
            <a:endParaRPr lang="en-US" dirty="0"/>
          </a:p>
        </p:txBody>
      </p:sp>
      <p:sp>
        <p:nvSpPr>
          <p:cNvPr id="4" name="Slide Number Placeholder 3">
            <a:extLst>
              <a:ext uri="{FF2B5EF4-FFF2-40B4-BE49-F238E27FC236}">
                <a16:creationId xmlns:a16="http://schemas.microsoft.com/office/drawing/2014/main" id="{7870F42C-645B-8144-A1CE-F11832472A2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586880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FFA2-AE8F-1344-9037-AD6E0DCB9282}"/>
              </a:ext>
            </a:extLst>
          </p:cNvPr>
          <p:cNvSpPr>
            <a:spLocks noGrp="1"/>
          </p:cNvSpPr>
          <p:nvPr>
            <p:ph type="title"/>
          </p:nvPr>
        </p:nvSpPr>
        <p:spPr/>
        <p:txBody>
          <a:bodyPr/>
          <a:lstStyle/>
          <a:p>
            <a:r>
              <a:rPr lang="en-US" dirty="0"/>
              <a:t>Panel Question 3</a:t>
            </a:r>
          </a:p>
        </p:txBody>
      </p:sp>
      <p:sp>
        <p:nvSpPr>
          <p:cNvPr id="3" name="Content Placeholder 2">
            <a:extLst>
              <a:ext uri="{FF2B5EF4-FFF2-40B4-BE49-F238E27FC236}">
                <a16:creationId xmlns:a16="http://schemas.microsoft.com/office/drawing/2014/main" id="{94DF45A2-CC30-054C-A7F7-8A31279BC0DF}"/>
              </a:ext>
            </a:extLst>
          </p:cNvPr>
          <p:cNvSpPr>
            <a:spLocks noGrp="1"/>
          </p:cNvSpPr>
          <p:nvPr>
            <p:ph idx="1"/>
          </p:nvPr>
        </p:nvSpPr>
        <p:spPr/>
        <p:txBody>
          <a:bodyPr/>
          <a:lstStyle/>
          <a:p>
            <a:r>
              <a:rPr lang="en-US" dirty="0">
                <a:solidFill>
                  <a:srgbClr val="0000FF"/>
                </a:solidFill>
              </a:rPr>
              <a:t>What do you think are the most important microarchitecture research areas that researchers in your region should invest in, and why?</a:t>
            </a:r>
          </a:p>
          <a:p>
            <a:pPr marL="0" indent="0">
              <a:buNone/>
            </a:pPr>
            <a:endParaRPr lang="en-US" dirty="0"/>
          </a:p>
        </p:txBody>
      </p:sp>
      <p:sp>
        <p:nvSpPr>
          <p:cNvPr id="4" name="Slide Number Placeholder 3">
            <a:extLst>
              <a:ext uri="{FF2B5EF4-FFF2-40B4-BE49-F238E27FC236}">
                <a16:creationId xmlns:a16="http://schemas.microsoft.com/office/drawing/2014/main" id="{3D2686B3-0BFD-B946-BCCF-51D21D006919}"/>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21</a:t>
            </a:fld>
            <a:endParaRPr lang="en-US" altLang="en-US">
              <a:solidFill>
                <a:srgbClr val="000000"/>
              </a:solidFill>
            </a:endParaRPr>
          </a:p>
        </p:txBody>
      </p:sp>
    </p:spTree>
    <p:extLst>
      <p:ext uri="{BB962C8B-B14F-4D97-AF65-F5344CB8AC3E}">
        <p14:creationId xmlns:p14="http://schemas.microsoft.com/office/powerpoint/2010/main" val="211510257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467544" y="2780928"/>
            <a:ext cx="8064896" cy="2088232"/>
          </a:xfrm>
        </p:spPr>
        <p:txBody>
          <a:bodyPr/>
          <a:lstStyle/>
          <a:p>
            <a:pPr marL="0" indent="0" algn="ctr">
              <a:buNone/>
            </a:pPr>
            <a:r>
              <a:rPr lang="en-US" sz="6400" dirty="0">
                <a:solidFill>
                  <a:srgbClr val="FF0000"/>
                </a:solidFill>
              </a:rPr>
              <a:t>Reliable, Secure, Safe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3501427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Sustainable</a:t>
            </a:r>
          </a:p>
          <a:p>
            <a:pPr marL="0" indent="0" algn="ctr">
              <a:buNone/>
            </a:pPr>
            <a:r>
              <a:rPr lang="en-US" sz="6400" dirty="0">
                <a:solidFill>
                  <a:srgbClr val="FF0000"/>
                </a:solidFill>
              </a:rPr>
              <a:t>and</a:t>
            </a:r>
          </a:p>
          <a:p>
            <a:pPr marL="0" indent="0" algn="ctr">
              <a:buNone/>
            </a:pPr>
            <a:r>
              <a:rPr lang="en-US" sz="6400" dirty="0">
                <a:solidFill>
                  <a:srgbClr val="FF0000"/>
                </a:solidFill>
              </a:rPr>
              <a:t>Energy Efficient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3729901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539552" y="2132856"/>
            <a:ext cx="7776864" cy="2088232"/>
          </a:xfrm>
        </p:spPr>
        <p:txBody>
          <a:bodyPr/>
          <a:lstStyle/>
          <a:p>
            <a:pPr marL="0" indent="0" algn="ctr">
              <a:buNone/>
            </a:pPr>
            <a:r>
              <a:rPr lang="en-US" sz="6400" dirty="0">
                <a:solidFill>
                  <a:srgbClr val="FF0000"/>
                </a:solidFill>
              </a:rPr>
              <a:t>High Performance</a:t>
            </a:r>
          </a:p>
          <a:p>
            <a:pPr marL="0" indent="0" algn="ctr">
              <a:buNone/>
            </a:pPr>
            <a:endParaRPr lang="en-US" sz="4000" dirty="0">
              <a:solidFill>
                <a:srgbClr val="FF0000"/>
              </a:solidFill>
            </a:endParaRPr>
          </a:p>
          <a:p>
            <a:pPr marL="0" indent="0" algn="ctr">
              <a:buNone/>
            </a:pPr>
            <a:r>
              <a:rPr lang="en-US" sz="4000" dirty="0">
                <a:solidFill>
                  <a:srgbClr val="FF0000"/>
                </a:solidFill>
              </a:rPr>
              <a:t>(to solve </a:t>
            </a:r>
          </a:p>
          <a:p>
            <a:pPr marL="0" indent="0" algn="ctr">
              <a:buNone/>
            </a:pPr>
            <a:r>
              <a:rPr lang="en-US" sz="4000" dirty="0">
                <a:solidFill>
                  <a:srgbClr val="FF0000"/>
                </a:solidFill>
              </a:rPr>
              <a:t>the </a:t>
            </a:r>
            <a:r>
              <a:rPr lang="en-US" sz="4000" b="1" dirty="0">
                <a:solidFill>
                  <a:srgbClr val="FF0000"/>
                </a:solidFill>
              </a:rPr>
              <a:t>toughest </a:t>
            </a:r>
            <a:r>
              <a:rPr lang="en-US" sz="4000" dirty="0">
                <a:solidFill>
                  <a:srgbClr val="FF0000"/>
                </a:solidFill>
              </a:rPr>
              <a:t>&amp; </a:t>
            </a:r>
            <a:r>
              <a:rPr lang="en-US" sz="4000" b="1" dirty="0">
                <a:solidFill>
                  <a:srgbClr val="FF0000"/>
                </a:solidFill>
              </a:rPr>
              <a:t>all</a:t>
            </a:r>
            <a:r>
              <a:rPr lang="en-US" sz="4000" dirty="0">
                <a:solidFill>
                  <a:srgbClr val="FF0000"/>
                </a:solidFill>
              </a:rPr>
              <a:t> problems)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3523022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72008" y="2060848"/>
            <a:ext cx="8964488" cy="2088232"/>
          </a:xfrm>
        </p:spPr>
        <p:txBody>
          <a:bodyPr/>
          <a:lstStyle/>
          <a:p>
            <a:pPr marL="0" indent="0" algn="ctr">
              <a:buNone/>
            </a:pPr>
            <a:r>
              <a:rPr lang="en-US" sz="6400" dirty="0">
                <a:solidFill>
                  <a:srgbClr val="FF0000"/>
                </a:solidFill>
              </a:rPr>
              <a:t>Personalized and Private</a:t>
            </a:r>
          </a:p>
          <a:p>
            <a:pPr marL="0" indent="0" algn="ctr">
              <a:buNone/>
            </a:pPr>
            <a:endParaRPr lang="en-US" sz="4000" dirty="0">
              <a:solidFill>
                <a:srgbClr val="FF0000"/>
              </a:solidFill>
            </a:endParaRPr>
          </a:p>
          <a:p>
            <a:pPr marL="0" indent="0" algn="ctr">
              <a:buNone/>
            </a:pPr>
            <a:r>
              <a:rPr lang="en-US" sz="4000" dirty="0">
                <a:solidFill>
                  <a:srgbClr val="FF0000"/>
                </a:solidFill>
              </a:rPr>
              <a:t>(in every aspect of life: </a:t>
            </a:r>
          </a:p>
          <a:p>
            <a:pPr marL="0" indent="0" algn="ctr">
              <a:buNone/>
            </a:pPr>
            <a:r>
              <a:rPr lang="en-US" sz="4000" dirty="0">
                <a:solidFill>
                  <a:srgbClr val="FF0000"/>
                </a:solidFill>
              </a:rPr>
              <a:t>health, medicine, </a:t>
            </a:r>
          </a:p>
          <a:p>
            <a:pPr marL="0" indent="0" algn="ctr">
              <a:buNone/>
            </a:pPr>
            <a:r>
              <a:rPr lang="en-US" sz="4000" dirty="0">
                <a:solidFill>
                  <a:srgbClr val="FF0000"/>
                </a:solidFill>
              </a:rPr>
              <a:t>spaces, devices, robotics, </a:t>
            </a:r>
            <a:r>
              <a:rPr lang="is-IS" sz="4000" dirty="0">
                <a:solidFill>
                  <a:srgbClr val="FF0000"/>
                </a:solidFill>
              </a:rPr>
              <a:t>…)</a:t>
            </a:r>
            <a:endParaRPr lang="en-US" sz="4000"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5117147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980728"/>
            <a:ext cx="9144000" cy="2088232"/>
          </a:xfrm>
        </p:spPr>
        <p:txBody>
          <a:bodyPr/>
          <a:lstStyle/>
          <a:p>
            <a:pPr marL="0" indent="0" algn="ctr">
              <a:buNone/>
            </a:pPr>
            <a:r>
              <a:rPr lang="en-US" sz="6600" dirty="0">
                <a:solidFill>
                  <a:srgbClr val="0000FF"/>
                </a:solidFill>
              </a:rPr>
              <a:t>Hardware systems that </a:t>
            </a:r>
          </a:p>
          <a:p>
            <a:pPr marL="0" indent="0" algn="ctr">
              <a:buNone/>
            </a:pPr>
            <a:r>
              <a:rPr lang="en-US" sz="6600" dirty="0">
                <a:solidFill>
                  <a:srgbClr val="FF0000"/>
                </a:solidFill>
              </a:rPr>
              <a:t>fundamentally guarantee</a:t>
            </a:r>
          </a:p>
          <a:p>
            <a:pPr marL="0" indent="0" algn="ctr">
              <a:buNone/>
            </a:pPr>
            <a:r>
              <a:rPr lang="en-US" sz="6600" dirty="0">
                <a:solidFill>
                  <a:srgbClr val="0000FF"/>
                </a:solidFill>
              </a:rPr>
              <a:t>robustness </a:t>
            </a:r>
          </a:p>
          <a:p>
            <a:pPr marL="0" indent="0" algn="ctr">
              <a:buNone/>
            </a:pPr>
            <a:r>
              <a:rPr lang="en-US" sz="5400" dirty="0">
                <a:solidFill>
                  <a:srgbClr val="0000FF"/>
                </a:solidFill>
              </a:rPr>
              <a:t>(security, safety, reliability)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9424548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98567411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28596779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Maximal Efficiency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35520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lstStyle/>
          <a:p>
            <a:r>
              <a:rPr lang="en-US" dirty="0">
                <a:latin typeface="Garamond" charset="0"/>
              </a:rPr>
              <a:t>Answer</a:t>
            </a:r>
          </a:p>
        </p:txBody>
      </p:sp>
      <p:sp>
        <p:nvSpPr>
          <p:cNvPr id="3" name="Content Placeholder 2"/>
          <p:cNvSpPr>
            <a:spLocks noGrp="1"/>
          </p:cNvSpPr>
          <p:nvPr>
            <p:ph idx="1"/>
          </p:nvPr>
        </p:nvSpPr>
        <p:spPr>
          <a:xfrm>
            <a:off x="228600" y="996950"/>
            <a:ext cx="8610600" cy="5194300"/>
          </a:xfrm>
        </p:spPr>
        <p:txBody>
          <a:bodyPr/>
          <a:lstStyle/>
          <a:p>
            <a:pPr>
              <a:defRPr/>
            </a:pPr>
            <a:endParaRPr lang="en-US" dirty="0"/>
          </a:p>
          <a:p>
            <a:pPr>
              <a:defRPr/>
            </a:pPr>
            <a:endParaRPr lang="en-US" dirty="0"/>
          </a:p>
          <a:p>
            <a:pPr>
              <a:defRPr/>
            </a:pPr>
            <a:endParaRPr lang="en-US" dirty="0"/>
          </a:p>
          <a:p>
            <a:pPr>
              <a:defRPr/>
            </a:pPr>
            <a:endParaRPr lang="en-US" dirty="0"/>
          </a:p>
          <a:p>
            <a:pPr marL="0" indent="0" algn="ctr">
              <a:buFont typeface="Wingdings" charset="0"/>
              <a:buNone/>
              <a:defRPr/>
            </a:pPr>
            <a:r>
              <a:rPr lang="en-US" sz="6400" dirty="0"/>
              <a:t>To Solve Problems</a:t>
            </a:r>
          </a:p>
        </p:txBody>
      </p:sp>
      <p:sp>
        <p:nvSpPr>
          <p:cNvPr id="1515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384186-B8EA-3342-ADA9-D4327C6D7AD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22001930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764704"/>
            <a:ext cx="9144000" cy="2088232"/>
          </a:xfrm>
        </p:spPr>
        <p:txBody>
          <a:bodyPr/>
          <a:lstStyle/>
          <a:p>
            <a:pPr marL="0" indent="0" algn="ctr">
              <a:buNone/>
            </a:pPr>
            <a:r>
              <a:rPr lang="en-US" sz="5300" dirty="0">
                <a:solidFill>
                  <a:srgbClr val="0000FF"/>
                </a:solidFill>
              </a:rPr>
              <a:t>Computing systems for </a:t>
            </a:r>
          </a:p>
          <a:p>
            <a:pPr marL="0" indent="0" algn="ctr">
              <a:buNone/>
            </a:pPr>
            <a:r>
              <a:rPr lang="en-US" sz="5300" dirty="0">
                <a:solidFill>
                  <a:srgbClr val="FF0000"/>
                </a:solidFill>
              </a:rPr>
              <a:t>Genomics</a:t>
            </a:r>
          </a:p>
          <a:p>
            <a:pPr marL="0" indent="0" algn="ctr">
              <a:buNone/>
            </a:pPr>
            <a:r>
              <a:rPr lang="en-US" sz="5300" dirty="0">
                <a:solidFill>
                  <a:srgbClr val="FF0000"/>
                </a:solidFill>
              </a:rPr>
              <a:t>Medicine</a:t>
            </a:r>
          </a:p>
          <a:p>
            <a:pPr marL="0" indent="0" algn="ctr">
              <a:buNone/>
            </a:pPr>
            <a:r>
              <a:rPr lang="en-US" sz="5300" dirty="0">
                <a:solidFill>
                  <a:srgbClr val="FF0000"/>
                </a:solidFill>
              </a:rPr>
              <a:t>Health</a:t>
            </a:r>
          </a:p>
          <a:p>
            <a:pPr marL="0" indent="0" algn="ctr">
              <a:buNone/>
            </a:pPr>
            <a:r>
              <a:rPr lang="en-US" sz="5300" dirty="0">
                <a:solidFill>
                  <a:srgbClr val="FF0000"/>
                </a:solidFill>
              </a:rPr>
              <a:t>Climate</a:t>
            </a:r>
          </a:p>
          <a:p>
            <a:pPr marL="0" indent="0" algn="ctr">
              <a:buNone/>
            </a:pPr>
            <a:r>
              <a:rPr lang="en-US" sz="5300" dirty="0">
                <a:solidFill>
                  <a:srgbClr val="FF0000"/>
                </a:solidFill>
              </a:rPr>
              <a:t>…</a:t>
            </a:r>
            <a:r>
              <a:rPr lang="en-US" sz="5300" dirty="0">
                <a:solidFill>
                  <a:srgbClr val="0000FF"/>
                </a:solidFill>
              </a:rPr>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472488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09641087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6336563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43062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FFA2-AE8F-1344-9037-AD6E0DCB9282}"/>
              </a:ext>
            </a:extLst>
          </p:cNvPr>
          <p:cNvSpPr>
            <a:spLocks noGrp="1"/>
          </p:cNvSpPr>
          <p:nvPr>
            <p:ph type="title"/>
          </p:nvPr>
        </p:nvSpPr>
        <p:spPr/>
        <p:txBody>
          <a:bodyPr/>
          <a:lstStyle/>
          <a:p>
            <a:r>
              <a:rPr lang="en-US" dirty="0"/>
              <a:t>Panel Question 4</a:t>
            </a:r>
          </a:p>
        </p:txBody>
      </p:sp>
      <p:sp>
        <p:nvSpPr>
          <p:cNvPr id="3" name="Content Placeholder 2">
            <a:extLst>
              <a:ext uri="{FF2B5EF4-FFF2-40B4-BE49-F238E27FC236}">
                <a16:creationId xmlns:a16="http://schemas.microsoft.com/office/drawing/2014/main" id="{94DF45A2-CC30-054C-A7F7-8A31279BC0DF}"/>
              </a:ext>
            </a:extLst>
          </p:cNvPr>
          <p:cNvSpPr>
            <a:spLocks noGrp="1"/>
          </p:cNvSpPr>
          <p:nvPr>
            <p:ph idx="1"/>
          </p:nvPr>
        </p:nvSpPr>
        <p:spPr/>
        <p:txBody>
          <a:bodyPr/>
          <a:lstStyle/>
          <a:p>
            <a:r>
              <a:rPr lang="en-US" dirty="0">
                <a:solidFill>
                  <a:srgbClr val="0000FF"/>
                </a:solidFill>
              </a:rPr>
              <a:t>What areas you think are less important for researchers to investigate.</a:t>
            </a:r>
          </a:p>
        </p:txBody>
      </p:sp>
      <p:sp>
        <p:nvSpPr>
          <p:cNvPr id="4" name="Slide Number Placeholder 3">
            <a:extLst>
              <a:ext uri="{FF2B5EF4-FFF2-40B4-BE49-F238E27FC236}">
                <a16:creationId xmlns:a16="http://schemas.microsoft.com/office/drawing/2014/main" id="{3D2686B3-0BFD-B946-BCCF-51D21D006919}"/>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34</a:t>
            </a:fld>
            <a:endParaRPr lang="en-US" altLang="en-US">
              <a:solidFill>
                <a:srgbClr val="000000"/>
              </a:solidFill>
            </a:endParaRPr>
          </a:p>
        </p:txBody>
      </p:sp>
    </p:spTree>
    <p:extLst>
      <p:ext uri="{BB962C8B-B14F-4D97-AF65-F5344CB8AC3E}">
        <p14:creationId xmlns:p14="http://schemas.microsoft.com/office/powerpoint/2010/main" val="205392404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340768"/>
            <a:ext cx="7128792" cy="2088232"/>
          </a:xfrm>
        </p:spPr>
        <p:txBody>
          <a:bodyPr/>
          <a:lstStyle/>
          <a:p>
            <a:pPr marL="0" indent="0" algn="ctr">
              <a:buNone/>
            </a:pPr>
            <a:r>
              <a:rPr lang="en-US" sz="6400" dirty="0">
                <a:solidFill>
                  <a:srgbClr val="FF0000"/>
                </a:solidFill>
              </a:rPr>
              <a:t>Diversity is good</a:t>
            </a:r>
          </a:p>
          <a:p>
            <a:pPr marL="0" indent="0" algn="ctr">
              <a:buNone/>
            </a:pPr>
            <a:endParaRPr lang="en-US" sz="6400" dirty="0">
              <a:solidFill>
                <a:srgbClr val="FF0000"/>
              </a:solidFill>
            </a:endParaRPr>
          </a:p>
          <a:p>
            <a:pPr marL="0" indent="0" algn="ctr">
              <a:buNone/>
            </a:pPr>
            <a:r>
              <a:rPr lang="en-US" sz="6400" dirty="0">
                <a:solidFill>
                  <a:srgbClr val="0000FF"/>
                </a:solidFill>
              </a:rPr>
              <a:t>Avoid bias against any topic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3169685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CF2A-B249-6841-B1AC-3698A40F840F}"/>
              </a:ext>
            </a:extLst>
          </p:cNvPr>
          <p:cNvSpPr>
            <a:spLocks noGrp="1"/>
          </p:cNvSpPr>
          <p:nvPr>
            <p:ph type="title"/>
          </p:nvPr>
        </p:nvSpPr>
        <p:spPr/>
        <p:txBody>
          <a:bodyPr/>
          <a:lstStyle/>
          <a:p>
            <a:r>
              <a:rPr lang="en-US" sz="4400" dirty="0"/>
              <a:t>Suggestions to Reviewers</a:t>
            </a:r>
          </a:p>
        </p:txBody>
      </p:sp>
      <p:sp>
        <p:nvSpPr>
          <p:cNvPr id="3" name="Content Placeholder 2">
            <a:extLst>
              <a:ext uri="{FF2B5EF4-FFF2-40B4-BE49-F238E27FC236}">
                <a16:creationId xmlns:a16="http://schemas.microsoft.com/office/drawing/2014/main" id="{CAC4FC53-7113-3A4E-8DBE-713A3C470483}"/>
              </a:ext>
            </a:extLst>
          </p:cNvPr>
          <p:cNvSpPr>
            <a:spLocks noGrp="1"/>
          </p:cNvSpPr>
          <p:nvPr>
            <p:ph idx="1"/>
          </p:nvPr>
        </p:nvSpPr>
        <p:spPr>
          <a:xfrm>
            <a:off x="228600" y="1052736"/>
            <a:ext cx="8610600" cy="4876800"/>
          </a:xfrm>
        </p:spPr>
        <p:txBody>
          <a:bodyPr/>
          <a:lstStyle/>
          <a:p>
            <a:r>
              <a:rPr lang="en-US" dirty="0">
                <a:solidFill>
                  <a:srgbClr val="0000FF"/>
                </a:solidFill>
              </a:rPr>
              <a:t>Be fair</a:t>
            </a:r>
            <a:r>
              <a:rPr lang="en-US" dirty="0"/>
              <a:t>; you do not know it all</a:t>
            </a:r>
          </a:p>
          <a:p>
            <a:endParaRPr lang="en-US" dirty="0"/>
          </a:p>
          <a:p>
            <a:r>
              <a:rPr lang="en-US" dirty="0">
                <a:solidFill>
                  <a:srgbClr val="0000FF"/>
                </a:solidFill>
              </a:rPr>
              <a:t>Be open-minded</a:t>
            </a:r>
            <a:r>
              <a:rPr lang="en-US" dirty="0"/>
              <a:t>; you do not know it all</a:t>
            </a:r>
          </a:p>
          <a:p>
            <a:endParaRPr lang="en-US" dirty="0"/>
          </a:p>
          <a:p>
            <a:r>
              <a:rPr lang="en-US" dirty="0">
                <a:solidFill>
                  <a:srgbClr val="0000FF"/>
                </a:solidFill>
              </a:rPr>
              <a:t>Be accepting of diverse research methods</a:t>
            </a:r>
            <a:r>
              <a:rPr lang="en-US" dirty="0"/>
              <a:t>: there is no single way of doing research or writing papers</a:t>
            </a:r>
          </a:p>
          <a:p>
            <a:endParaRPr lang="en-US" dirty="0"/>
          </a:p>
          <a:p>
            <a:r>
              <a:rPr lang="en-US" dirty="0">
                <a:solidFill>
                  <a:srgbClr val="0000FF"/>
                </a:solidFill>
              </a:rPr>
              <a:t>Be constructive</a:t>
            </a:r>
            <a:r>
              <a:rPr lang="en-US" dirty="0"/>
              <a:t>, not destructive</a:t>
            </a:r>
          </a:p>
          <a:p>
            <a:endParaRPr lang="en-US" dirty="0"/>
          </a:p>
          <a:p>
            <a:r>
              <a:rPr lang="en-US" dirty="0">
                <a:solidFill>
                  <a:srgbClr val="0000FF"/>
                </a:solidFill>
              </a:rPr>
              <a:t>Enable heterogeneity, but do </a:t>
            </a:r>
            <a:r>
              <a:rPr lang="en-US" b="1" dirty="0">
                <a:solidFill>
                  <a:srgbClr val="0000FF"/>
                </a:solidFill>
              </a:rPr>
              <a:t>not</a:t>
            </a:r>
            <a:r>
              <a:rPr lang="en-US" dirty="0">
                <a:solidFill>
                  <a:srgbClr val="0000FF"/>
                </a:solidFill>
              </a:rPr>
              <a:t> have double standards…</a:t>
            </a:r>
          </a:p>
          <a:p>
            <a:endParaRPr lang="en-US" dirty="0"/>
          </a:p>
          <a:p>
            <a:endParaRPr lang="en-US" dirty="0"/>
          </a:p>
        </p:txBody>
      </p:sp>
      <p:sp>
        <p:nvSpPr>
          <p:cNvPr id="5" name="TextBox 4">
            <a:extLst>
              <a:ext uri="{FF2B5EF4-FFF2-40B4-BE49-F238E27FC236}">
                <a16:creationId xmlns:a16="http://schemas.microsoft.com/office/drawing/2014/main" id="{FD670F5A-260F-1A4C-9742-8E026C9140E4}"/>
              </a:ext>
            </a:extLst>
          </p:cNvPr>
          <p:cNvSpPr txBox="1"/>
          <p:nvPr/>
        </p:nvSpPr>
        <p:spPr>
          <a:xfrm>
            <a:off x="148371" y="5805792"/>
            <a:ext cx="89194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Do not block or delay scientific progress for non-reasons</a:t>
            </a:r>
          </a:p>
        </p:txBody>
      </p:sp>
    </p:spTree>
    <p:extLst>
      <p:ext uri="{BB962C8B-B14F-4D97-AF65-F5344CB8AC3E}">
        <p14:creationId xmlns:p14="http://schemas.microsoft.com/office/powerpoint/2010/main" val="25962599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20 October 2021</a:t>
            </a:r>
          </a:p>
          <a:p>
            <a:r>
              <a:rPr lang="en-US" sz="2200" dirty="0"/>
              <a:t>MICRO 2021 Panel</a:t>
            </a:r>
          </a:p>
        </p:txBody>
      </p:sp>
      <p:sp>
        <p:nvSpPr>
          <p:cNvPr id="13" name="Title 1"/>
          <p:cNvSpPr>
            <a:spLocks noGrp="1"/>
          </p:cNvSpPr>
          <p:nvPr>
            <p:ph type="ctrTitle"/>
          </p:nvPr>
        </p:nvSpPr>
        <p:spPr>
          <a:xfrm>
            <a:off x="395536" y="1443608"/>
            <a:ext cx="8382000" cy="2201416"/>
          </a:xfrm>
        </p:spPr>
        <p:txBody>
          <a:bodyPr>
            <a:normAutofit/>
          </a:bodyPr>
          <a:lstStyle/>
          <a:p>
            <a:pPr algn="ctr"/>
            <a:r>
              <a:rPr lang="en-US" sz="5000" dirty="0"/>
              <a:t>Microarchitecture Research</a:t>
            </a:r>
            <a:br>
              <a:rPr lang="en-US" sz="5000" dirty="0"/>
            </a:br>
            <a:r>
              <a:rPr lang="en-US" sz="5000" dirty="0"/>
              <a:t>Panel @ MICRO 2021</a:t>
            </a:r>
            <a:endParaRPr lang="en-US" sz="4000" dirty="0">
              <a:solidFill>
                <a:srgbClr val="C0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safari.png">
            <a:extLst>
              <a:ext uri="{FF2B5EF4-FFF2-40B4-BE49-F238E27FC236}">
                <a16:creationId xmlns:a16="http://schemas.microsoft.com/office/drawing/2014/main" id="{C9B17D3A-555D-294B-BA0B-7E8D65DE6AC3}"/>
              </a:ext>
            </a:extLst>
          </p:cNvPr>
          <p:cNvPicPr>
            <a:picLocks noChangeAspect="1"/>
          </p:cNvPicPr>
          <p:nvPr/>
        </p:nvPicPr>
        <p:blipFill>
          <a:blip r:embed="rId6"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777704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Research Mission &amp; Major Topics</a:t>
            </a:r>
          </a:p>
        </p:txBody>
      </p:sp>
      <p:sp>
        <p:nvSpPr>
          <p:cNvPr id="3" name="Content Placeholder 2"/>
          <p:cNvSpPr>
            <a:spLocks noGrp="1"/>
          </p:cNvSpPr>
          <p:nvPr>
            <p:ph idx="1"/>
          </p:nvPr>
        </p:nvSpPr>
        <p:spPr>
          <a:xfrm>
            <a:off x="2965876" y="1554517"/>
            <a:ext cx="6228184" cy="4619600"/>
          </a:xfrm>
        </p:spPr>
        <p:txBody>
          <a:bodyPr/>
          <a:lstStyle/>
          <a:p>
            <a:r>
              <a:rPr lang="en-US" sz="2200" dirty="0">
                <a:solidFill>
                  <a:srgbClr val="0432FF"/>
                </a:solidFill>
              </a:rPr>
              <a:t>Data-centric arch. for low energy &amp; high perf.</a:t>
            </a:r>
          </a:p>
          <a:p>
            <a:pPr lvl="1"/>
            <a:r>
              <a:rPr lang="en-US" sz="1900" dirty="0">
                <a:solidFill>
                  <a:srgbClr val="7030A0"/>
                </a:solidFill>
              </a:rPr>
              <a:t>Proc. in Mem/DRAM, NVM, unified mem/storage </a:t>
            </a:r>
          </a:p>
          <a:p>
            <a:pPr marL="0" indent="0">
              <a:buNone/>
            </a:pPr>
            <a:endParaRPr lang="en-US" sz="400" dirty="0"/>
          </a:p>
          <a:p>
            <a:r>
              <a:rPr lang="en-US" sz="2200" dirty="0">
                <a:solidFill>
                  <a:srgbClr val="0432FF"/>
                </a:solidFill>
              </a:rPr>
              <a:t>Low-latency &amp; predictable architectures</a:t>
            </a:r>
          </a:p>
          <a:p>
            <a:pPr lvl="1"/>
            <a:r>
              <a:rPr lang="en-US" sz="1900" dirty="0">
                <a:solidFill>
                  <a:srgbClr val="7030A0"/>
                </a:solidFill>
              </a:rPr>
              <a:t>Low-latency, low-energy yet low-cost memory</a:t>
            </a:r>
          </a:p>
          <a:p>
            <a:pPr lvl="1"/>
            <a:r>
              <a:rPr lang="en-US" sz="1900" dirty="0">
                <a:solidFill>
                  <a:srgbClr val="7030A0"/>
                </a:solidFill>
              </a:rPr>
              <a:t>QoS-aware and predictable memory systems </a:t>
            </a:r>
          </a:p>
          <a:p>
            <a:pPr lvl="1"/>
            <a:endParaRPr lang="en-US" sz="400" dirty="0"/>
          </a:p>
          <a:p>
            <a:r>
              <a:rPr lang="en-US" sz="2200" dirty="0">
                <a:solidFill>
                  <a:srgbClr val="0432FF"/>
                </a:solidFill>
              </a:rPr>
              <a:t>Fundamentally secure/reliable/safe arch.</a:t>
            </a:r>
          </a:p>
          <a:p>
            <a:pPr lvl="1"/>
            <a:r>
              <a:rPr lang="en-US" sz="1900" dirty="0">
                <a:solidFill>
                  <a:srgbClr val="7030A0"/>
                </a:solidFill>
              </a:rPr>
              <a:t>Tolerating all bit flips; patchable HW; secure mem </a:t>
            </a:r>
          </a:p>
          <a:p>
            <a:endParaRPr lang="en-US" sz="400" dirty="0"/>
          </a:p>
          <a:p>
            <a:r>
              <a:rPr lang="en-US" sz="2200" dirty="0">
                <a:solidFill>
                  <a:srgbClr val="0432FF"/>
                </a:solidFill>
              </a:rPr>
              <a:t>Architectures for ML/AI/Genomics/Health/Med </a:t>
            </a:r>
          </a:p>
          <a:p>
            <a:pPr lvl="1"/>
            <a:r>
              <a:rPr lang="en-US" sz="1900" dirty="0">
                <a:solidFill>
                  <a:srgbClr val="7030A0"/>
                </a:solidFill>
              </a:rPr>
              <a:t>Algorithm/arch./logic co-design; full heterogeneity</a:t>
            </a:r>
          </a:p>
          <a:p>
            <a:pPr lvl="1"/>
            <a:endParaRPr lang="en-US" sz="400" dirty="0"/>
          </a:p>
          <a:p>
            <a:r>
              <a:rPr lang="en-US" sz="2200" dirty="0">
                <a:solidFill>
                  <a:srgbClr val="0432FF"/>
                </a:solidFill>
              </a:rPr>
              <a:t>Data-driven and data-aware architectures</a:t>
            </a:r>
          </a:p>
          <a:p>
            <a:pPr lvl="1">
              <a:buClr>
                <a:srgbClr val="3B812F"/>
              </a:buClr>
            </a:pPr>
            <a:r>
              <a:rPr lang="en-US" sz="1900" dirty="0">
                <a:solidFill>
                  <a:srgbClr val="7030A0"/>
                </a:solidFill>
              </a:rPr>
              <a:t>ML/AI-driven architectural controllers and design</a:t>
            </a:r>
          </a:p>
          <a:p>
            <a:pPr lvl="1">
              <a:buClr>
                <a:srgbClr val="3B812F"/>
              </a:buClr>
            </a:pPr>
            <a:r>
              <a:rPr lang="en-US" sz="1900" dirty="0">
                <a:solidFill>
                  <a:srgbClr val="7030A0"/>
                </a:solidFill>
              </a:rPr>
              <a:t>Expressive memory and expressive systems</a:t>
            </a:r>
          </a:p>
          <a:p>
            <a:pPr lvl="1"/>
            <a:endParaRPr lang="en-US" sz="20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451813" y="3731647"/>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451813" y="3360172"/>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448638" y="269585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448638" y="232437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448638" y="1957665"/>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451813" y="4104709"/>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451813" y="4476184"/>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451813" y="3037785"/>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453401" y="4831784"/>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6" name="Rounded Rectangle 15"/>
          <p:cNvSpPr>
            <a:spLocks noChangeArrowheads="1"/>
          </p:cNvSpPr>
          <p:nvPr/>
        </p:nvSpPr>
        <p:spPr bwMode="auto">
          <a:xfrm rot="5400000">
            <a:off x="343209" y="2434845"/>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8" name="TextBox 17">
            <a:extLst>
              <a:ext uri="{FF2B5EF4-FFF2-40B4-BE49-F238E27FC236}">
                <a16:creationId xmlns:a16="http://schemas.microsoft.com/office/drawing/2014/main" id="{7C062A41-3105-574A-A93A-80C76A4AB0E5}"/>
              </a:ext>
            </a:extLst>
          </p:cNvPr>
          <p:cNvSpPr txBox="1"/>
          <p:nvPr/>
        </p:nvSpPr>
        <p:spPr>
          <a:xfrm>
            <a:off x="196668" y="900222"/>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17" name="TextBox 16">
            <a:extLst>
              <a:ext uri="{FF2B5EF4-FFF2-40B4-BE49-F238E27FC236}">
                <a16:creationId xmlns:a16="http://schemas.microsoft.com/office/drawing/2014/main" id="{DC2F057F-2C07-F047-BF1C-E9AD5B942280}"/>
              </a:ext>
            </a:extLst>
          </p:cNvPr>
          <p:cNvSpPr txBox="1"/>
          <p:nvPr/>
        </p:nvSpPr>
        <p:spPr>
          <a:xfrm>
            <a:off x="0" y="5285285"/>
            <a:ext cx="2965876"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with architecture at the center</a:t>
            </a:r>
          </a:p>
        </p:txBody>
      </p:sp>
    </p:spTree>
    <p:extLst>
      <p:ext uri="{BB962C8B-B14F-4D97-AF65-F5344CB8AC3E}">
        <p14:creationId xmlns:p14="http://schemas.microsoft.com/office/powerpoint/2010/main" val="412625214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lstStyle/>
          <a:p>
            <a:r>
              <a:rPr lang="en-US" dirty="0">
                <a:latin typeface="Garamond" charset="0"/>
              </a:rPr>
              <a:t>Answer Reworded</a:t>
            </a:r>
          </a:p>
        </p:txBody>
      </p:sp>
      <p:sp>
        <p:nvSpPr>
          <p:cNvPr id="3" name="Content Placeholder 2"/>
          <p:cNvSpPr>
            <a:spLocks noGrp="1"/>
          </p:cNvSpPr>
          <p:nvPr>
            <p:ph idx="1"/>
          </p:nvPr>
        </p:nvSpPr>
        <p:spPr>
          <a:xfrm>
            <a:off x="228600" y="996950"/>
            <a:ext cx="8610600" cy="5194300"/>
          </a:xfrm>
        </p:spPr>
        <p:txBody>
          <a:bodyPr/>
          <a:lstStyle/>
          <a:p>
            <a:pPr>
              <a:defRPr/>
            </a:pPr>
            <a:endParaRPr lang="en-US" dirty="0"/>
          </a:p>
          <a:p>
            <a:pPr>
              <a:defRPr/>
            </a:pPr>
            <a:endParaRPr lang="en-US" dirty="0"/>
          </a:p>
          <a:p>
            <a:pPr>
              <a:defRPr/>
            </a:pPr>
            <a:endParaRPr lang="en-US" dirty="0"/>
          </a:p>
          <a:p>
            <a:pPr>
              <a:defRPr/>
            </a:pPr>
            <a:endParaRPr lang="en-US" dirty="0"/>
          </a:p>
          <a:p>
            <a:pPr marL="0" indent="0" algn="ctr">
              <a:buFont typeface="Wingdings" charset="0"/>
              <a:buNone/>
              <a:defRPr/>
            </a:pPr>
            <a:r>
              <a:rPr lang="en-US" sz="6400" dirty="0"/>
              <a:t>To Gain Insight</a:t>
            </a:r>
          </a:p>
        </p:txBody>
      </p:sp>
      <p:sp>
        <p:nvSpPr>
          <p:cNvPr id="1515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384186-B8EA-3342-ADA9-D4327C6D7AD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2" name="TextBox 1"/>
          <p:cNvSpPr txBox="1"/>
          <p:nvPr/>
        </p:nvSpPr>
        <p:spPr>
          <a:xfrm>
            <a:off x="1475656" y="6431592"/>
            <a:ext cx="6955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Hamming, “</a:t>
            </a:r>
            <a:r>
              <a:rPr kumimoji="0" lang="en-US" sz="1800" b="0" i="0" u="none" strike="noStrike" kern="1200" cap="none" spc="0" normalizeH="0" baseline="0" noProof="0" dirty="0">
                <a:ln>
                  <a:noFill/>
                </a:ln>
                <a:solidFill>
                  <a:srgbClr val="0000FF"/>
                </a:solidFill>
                <a:effectLst/>
                <a:uLnTx/>
                <a:uFillTx/>
                <a:latin typeface="Tahoma"/>
                <a:ea typeface="+mn-ea"/>
                <a:cs typeface="+mn-cs"/>
              </a:rPr>
              <a:t>Numerical Methods for Scientists and Engineers</a:t>
            </a:r>
            <a:r>
              <a:rPr kumimoji="0" lang="en-US" sz="1800" b="0" i="0" u="none" strike="noStrike" kern="1200" cap="none" spc="0" normalizeH="0" baseline="0" noProof="0" dirty="0">
                <a:ln>
                  <a:noFill/>
                </a:ln>
                <a:solidFill>
                  <a:srgbClr val="000000"/>
                </a:solidFill>
                <a:effectLst/>
                <a:uLnTx/>
                <a:uFillTx/>
                <a:latin typeface="Tahoma"/>
                <a:ea typeface="+mn-ea"/>
                <a:cs typeface="+mn-cs"/>
              </a:rPr>
              <a:t>,” 1962.</a:t>
            </a:r>
          </a:p>
        </p:txBody>
      </p:sp>
    </p:spTree>
    <p:extLst>
      <p:ext uri="{BB962C8B-B14F-4D97-AF65-F5344CB8AC3E}">
        <p14:creationId xmlns:p14="http://schemas.microsoft.com/office/powerpoint/2010/main" val="293702749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8755506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2155"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2156"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301587200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135"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136"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2061097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Open arxiv.org</a:t>
            </a:r>
            <a:r>
              <a:rPr kumimoji="0" lang="en-US" sz="1800" b="0" i="0" u="none" strike="noStrike" kern="1200" cap="none" spc="0" normalizeH="0" baseline="0" noProof="0">
                <a:ln>
                  <a:noFill/>
                </a:ln>
                <a:solidFill>
                  <a:srgbClr val="000000"/>
                </a:solidFill>
                <a:effectLst/>
                <a:uLnTx/>
                <a:uFillTx/>
                <a:latin typeface="Tahoma"/>
                <a:ea typeface="+mn-ea"/>
                <a:cs typeface="+mn-cs"/>
                <a:hlinkClick r:id="rId2"/>
              </a:rPr>
              <a:t> version</a:t>
            </a:r>
            <a:r>
              <a:rPr kumimoji="0" lang="en-US" sz="1800" b="0" i="0" u="none" strike="noStrike" kern="1200" cap="none" spc="0" normalizeH="0" baseline="0" noProof="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lstStyle/>
          <a:p>
            <a:r>
              <a:rPr lang="en-US" dirty="0">
                <a:latin typeface="Garamond" charset="0"/>
              </a:rPr>
              <a:t>Answer Extended</a:t>
            </a:r>
          </a:p>
        </p:txBody>
      </p:sp>
      <p:sp>
        <p:nvSpPr>
          <p:cNvPr id="3" name="Content Placeholder 2"/>
          <p:cNvSpPr>
            <a:spLocks noGrp="1"/>
          </p:cNvSpPr>
          <p:nvPr>
            <p:ph idx="1"/>
          </p:nvPr>
        </p:nvSpPr>
        <p:spPr>
          <a:xfrm>
            <a:off x="0" y="996950"/>
            <a:ext cx="9144000" cy="5194300"/>
          </a:xfrm>
        </p:spPr>
        <p:txBody>
          <a:bodyPr/>
          <a:lstStyle/>
          <a:p>
            <a:pPr>
              <a:defRPr/>
            </a:pPr>
            <a:endParaRPr lang="en-US" dirty="0"/>
          </a:p>
          <a:p>
            <a:pPr>
              <a:defRPr/>
            </a:pPr>
            <a:endParaRPr lang="en-US" dirty="0"/>
          </a:p>
          <a:p>
            <a:pPr marL="0" indent="0">
              <a:buNone/>
              <a:defRPr/>
            </a:pPr>
            <a:endParaRPr lang="en-US" dirty="0"/>
          </a:p>
          <a:p>
            <a:pPr marL="0" indent="0" algn="ctr">
              <a:buFont typeface="Wingdings" charset="0"/>
              <a:buNone/>
              <a:defRPr/>
            </a:pPr>
            <a:r>
              <a:rPr lang="en-US" sz="6400" dirty="0"/>
              <a:t>To Enable </a:t>
            </a:r>
          </a:p>
          <a:p>
            <a:pPr marL="0" indent="0" algn="ctr">
              <a:buFont typeface="Wingdings" charset="0"/>
              <a:buNone/>
              <a:defRPr/>
            </a:pPr>
            <a:r>
              <a:rPr lang="en-US" sz="6400" dirty="0"/>
              <a:t>a Better Life &amp; Future</a:t>
            </a:r>
          </a:p>
        </p:txBody>
      </p:sp>
      <p:sp>
        <p:nvSpPr>
          <p:cNvPr id="1515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384186-B8EA-3342-ADA9-D4327C6D7AD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81963751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Accelerating Genome Analysis </a:t>
            </a:r>
            <a:r>
              <a:rPr lang="en-US" sz="2200" b="1" dirty="0">
                <a:solidFill>
                  <a:srgbClr val="006633"/>
                </a:solidFill>
              </a:rPr>
              <a:t>[IEEE MICRO 2020]</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solidFill>
                  <a:srgbClr val="0432FF"/>
                </a:solidFill>
              </a:rPr>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02332491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dirty="0"/>
              <a:t>Gagandeep Singh,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t>
            </a:r>
            <a:r>
              <a:rPr lang="en-US" sz="1800" dirty="0" err="1"/>
              <a:t>Dionysios</a:t>
            </a:r>
            <a:r>
              <a:rPr lang="en-US" sz="1800" dirty="0"/>
              <a:t> Diamantopoulos, Juan Gómez-Luna, Henk </a:t>
            </a:r>
            <a:r>
              <a:rPr lang="en-US" sz="1800" dirty="0" err="1"/>
              <a:t>Corporaal</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"FPGA-based Near-Memory Acceleration of Modern Data-Intensive Applications"</a:t>
            </a:r>
            <a:br>
              <a:rPr lang="en-US" sz="1800" dirty="0">
                <a:solidFill>
                  <a:srgbClr val="0000FF"/>
                </a:solidFill>
              </a:rPr>
            </a:br>
            <a:r>
              <a:rPr lang="en-US" sz="1800" i="1" dirty="0">
                <a:hlinkClick r:id="rId3"/>
              </a:rPr>
              <a:t>IEEE Micro</a:t>
            </a:r>
            <a:r>
              <a:rPr lang="en-US" sz="1800" i="1" dirty="0"/>
              <a:t> (</a:t>
            </a:r>
            <a:r>
              <a:rPr lang="en-US" sz="1800" b="1" i="1" dirty="0"/>
              <a:t>IEEE MICRO</a:t>
            </a:r>
            <a:r>
              <a:rPr lang="en-US" sz="1800" i="1" dirty="0"/>
              <a:t>)</a:t>
            </a:r>
            <a:r>
              <a:rPr lang="en-US" sz="1800" dirty="0"/>
              <a:t>, 2021.</a:t>
            </a:r>
          </a:p>
          <a:p>
            <a:pPr marL="0" indent="0">
              <a:buNone/>
            </a:pPr>
            <a:endParaRPr lang="en-US" sz="1800" dirty="0"/>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976632BB-F849-E647-8BF3-F204B162FC6D}"/>
              </a:ext>
            </a:extLst>
          </p:cNvPr>
          <p:cNvPicPr>
            <a:picLocks noChangeAspect="1"/>
          </p:cNvPicPr>
          <p:nvPr/>
        </p:nvPicPr>
        <p:blipFill>
          <a:blip r:embed="rId4"/>
          <a:stretch>
            <a:fillRect/>
          </a:stretch>
        </p:blipFill>
        <p:spPr>
          <a:xfrm>
            <a:off x="0" y="2836915"/>
            <a:ext cx="9144000" cy="3472405"/>
          </a:xfrm>
          <a:prstGeom prst="rect">
            <a:avLst/>
          </a:prstGeom>
        </p:spPr>
      </p:pic>
    </p:spTree>
    <p:extLst>
      <p:ext uri="{BB962C8B-B14F-4D97-AF65-F5344CB8AC3E}">
        <p14:creationId xmlns:p14="http://schemas.microsoft.com/office/powerpoint/2010/main" val="54565474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p:txBody>
          <a:bodyPr>
            <a:normAutofit/>
          </a:bodyPr>
          <a:lstStyle/>
          <a:p>
            <a:r>
              <a:rPr lang="en-US" dirty="0"/>
              <a:t>Future of Genome Sequencing &amp;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mn-ea"/>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346327"/>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5518067"/>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151879"/>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151879"/>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3415740"/>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3908363"/>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MinION from ONT</a:t>
            </a:r>
          </a:p>
        </p:txBody>
      </p:sp>
      <p:sp>
        <p:nvSpPr>
          <p:cNvPr id="3" name="TextBox 2">
            <a:extLst>
              <a:ext uri="{FF2B5EF4-FFF2-40B4-BE49-F238E27FC236}">
                <a16:creationId xmlns:a16="http://schemas.microsoft.com/office/drawing/2014/main" id="{D43EA399-F01F-924B-AF8C-595F3906F92F}"/>
              </a:ext>
            </a:extLst>
          </p:cNvPr>
          <p:cNvSpPr txBox="1"/>
          <p:nvPr/>
        </p:nvSpPr>
        <p:spPr>
          <a:xfrm>
            <a:off x="1447547" y="6463844"/>
            <a:ext cx="74642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Alser+, "</a:t>
            </a:r>
            <a:r>
              <a:rPr kumimoji="0" lang="en-US" sz="1400" b="0" i="0" u="none" strike="noStrike" kern="1200" cap="none" spc="0" normalizeH="0" baseline="0" noProof="0" dirty="0">
                <a:ln>
                  <a:noFill/>
                </a:ln>
                <a:solidFill>
                  <a:srgbClr val="0000FF"/>
                </a:solidFill>
                <a:effectLst/>
                <a:uLnTx/>
                <a:uFillTx/>
                <a:latin typeface="Tahoma"/>
                <a:ea typeface="+mn-ea"/>
                <a:cs typeface="+mn-cs"/>
              </a:rPr>
              <a:t>Accelerating Genome Analysis: A Primer on an Ongoing Journey</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Micro 2020.</a:t>
            </a:r>
          </a:p>
        </p:txBody>
      </p:sp>
    </p:spTree>
    <p:extLst>
      <p:ext uri="{BB962C8B-B14F-4D97-AF65-F5344CB8AC3E}">
        <p14:creationId xmlns:p14="http://schemas.microsoft.com/office/powerpoint/2010/main" val="89526028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9023920" cy="1066800"/>
          </a:xfrm>
        </p:spPr>
        <p:txBody>
          <a:bodyPr/>
          <a:lstStyle/>
          <a:p>
            <a:r>
              <a:rPr lang="en-US" sz="3800" dirty="0"/>
              <a:t>More on Fast &amp; Efficient Genome Analysis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600" dirty="0"/>
            </a:br>
            <a:r>
              <a:rPr lang="en-US" sz="1600" i="1" dirty="0"/>
              <a:t>Invited Lecture at </a:t>
            </a:r>
            <a:r>
              <a:rPr lang="en-US" sz="1600" i="1" dirty="0">
                <a:hlinkClick r:id="rId3"/>
              </a:rPr>
              <a:t>Technion</a:t>
            </a:r>
            <a:r>
              <a:rPr lang="en-US" sz="1600" dirty="0"/>
              <a:t>, Virtual, 26 January 2021.</a:t>
            </a:r>
            <a:br>
              <a:rPr lang="en-US" sz="1600" dirty="0"/>
            </a:br>
            <a:r>
              <a:rPr lang="en-US" sz="1600" dirty="0"/>
              <a:t>[</a:t>
            </a:r>
            <a:r>
              <a:rPr lang="en-US" sz="1600" dirty="0">
                <a:solidFill>
                  <a:srgbClr val="FFC000"/>
                </a:solidFill>
                <a:hlinkClick r:id="rId2"/>
              </a:rPr>
              <a:t>Slides (pptx)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 hour 37 minutes, including Q&amp;A)]</a:t>
            </a:r>
            <a:br>
              <a:rPr lang="en-US" sz="1600" dirty="0"/>
            </a:br>
            <a:r>
              <a:rPr lang="en-US" sz="1600" dirty="0"/>
              <a:t>[</a:t>
            </a:r>
            <a:r>
              <a:rPr lang="en-US" sz="1600" dirty="0">
                <a:hlinkClick r:id="rId6"/>
              </a:rPr>
              <a:t>Related Invited Paper (at IEEE Micro, 2020)</a:t>
            </a:r>
            <a:r>
              <a:rPr lang="en-US" sz="1600" dirty="0"/>
              <a:t>]</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6C4B3FF-961C-8E4D-8E32-9A70FB45E8F8}"/>
              </a:ext>
            </a:extLst>
          </p:cNvPr>
          <p:cNvPicPr>
            <a:picLocks noChangeAspect="1"/>
          </p:cNvPicPr>
          <p:nvPr/>
        </p:nvPicPr>
        <p:blipFill>
          <a:blip r:embed="rId7"/>
          <a:stretch>
            <a:fillRect/>
          </a:stretch>
        </p:blipFill>
        <p:spPr>
          <a:xfrm>
            <a:off x="1399080" y="2507031"/>
            <a:ext cx="6345839" cy="4315761"/>
          </a:xfrm>
          <a:prstGeom prst="rect">
            <a:avLst/>
          </a:prstGeom>
        </p:spPr>
      </p:pic>
    </p:spTree>
    <p:extLst>
      <p:ext uri="{BB962C8B-B14F-4D97-AF65-F5344CB8AC3E}">
        <p14:creationId xmlns:p14="http://schemas.microsoft.com/office/powerpoint/2010/main" val="181577621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17441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Our Goal</a:t>
            </a:r>
          </a:p>
        </p:txBody>
      </p:sp>
      <p:sp>
        <p:nvSpPr>
          <p:cNvPr id="3" name="Content Placeholder 2"/>
          <p:cNvSpPr>
            <a:spLocks noGrp="1"/>
          </p:cNvSpPr>
          <p:nvPr>
            <p:ph idx="1"/>
          </p:nvPr>
        </p:nvSpPr>
        <p:spPr>
          <a:xfrm>
            <a:off x="0" y="692696"/>
            <a:ext cx="9144000" cy="2088232"/>
          </a:xfrm>
        </p:spPr>
        <p:txBody>
          <a:bodyPr/>
          <a:lstStyle/>
          <a:p>
            <a:pPr marL="0" indent="0" algn="ctr">
              <a:buNone/>
            </a:pPr>
            <a:r>
              <a:rPr lang="en-US" sz="6600" dirty="0">
                <a:solidFill>
                  <a:srgbClr val="0000FF"/>
                </a:solidFill>
              </a:rPr>
              <a:t>Computing systems for </a:t>
            </a:r>
          </a:p>
          <a:p>
            <a:pPr marL="0" indent="0" algn="ctr">
              <a:buNone/>
            </a:pPr>
            <a:r>
              <a:rPr lang="en-US" sz="6600" dirty="0">
                <a:solidFill>
                  <a:srgbClr val="FF0000"/>
                </a:solidFill>
              </a:rPr>
              <a:t>Genomics</a:t>
            </a:r>
          </a:p>
          <a:p>
            <a:pPr marL="0" indent="0" algn="ctr">
              <a:buNone/>
            </a:pPr>
            <a:r>
              <a:rPr lang="en-US" sz="6600" dirty="0">
                <a:solidFill>
                  <a:srgbClr val="FF0000"/>
                </a:solidFill>
              </a:rPr>
              <a:t>Medicine</a:t>
            </a:r>
          </a:p>
          <a:p>
            <a:pPr marL="0" indent="0" algn="ctr">
              <a:buNone/>
            </a:pPr>
            <a:r>
              <a:rPr lang="en-US" sz="6600" dirty="0">
                <a:solidFill>
                  <a:srgbClr val="FF0000"/>
                </a:solidFill>
              </a:rPr>
              <a:t>Health</a:t>
            </a:r>
          </a:p>
          <a:p>
            <a:pPr marL="0" indent="0" algn="ctr">
              <a:buNone/>
            </a:pPr>
            <a:r>
              <a:rPr lang="en-US" sz="6600" dirty="0">
                <a:solidFill>
                  <a:srgbClr val="FF0000"/>
                </a:solidFill>
              </a:rPr>
              <a:t>AI/ML</a:t>
            </a:r>
            <a:r>
              <a:rPr lang="en-US" sz="5400" dirty="0">
                <a:solidFill>
                  <a:srgbClr val="0000FF"/>
                </a:solidFill>
              </a:rPr>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4471711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
        <p:nvSpPr>
          <p:cNvPr id="9" name="TextBox 8">
            <a:extLst>
              <a:ext uri="{FF2B5EF4-FFF2-40B4-BE49-F238E27FC236}">
                <a16:creationId xmlns:a16="http://schemas.microsoft.com/office/drawing/2014/main" id="{9925E4B3-FAE3-F44D-88B2-91C2049E211F}"/>
              </a:ext>
            </a:extLst>
          </p:cNvPr>
          <p:cNvSpPr txBox="1"/>
          <p:nvPr/>
        </p:nvSpPr>
        <p:spPr>
          <a:xfrm>
            <a:off x="1599443" y="6457890"/>
            <a:ext cx="58689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rPr>
              <a:t>Yet,</a:t>
            </a:r>
            <a:r>
              <a:rPr kumimoji="0" lang="en-US" sz="2000" b="1" i="0" u="none" strike="noStrike" kern="1200" cap="none" spc="0" normalizeH="0" noProof="0" dirty="0">
                <a:ln>
                  <a:noFill/>
                </a:ln>
                <a:solidFill>
                  <a:srgbClr val="0000FF"/>
                </a:solidFill>
                <a:effectLst/>
                <a:uLnTx/>
                <a:uFillTx/>
                <a:latin typeface="Tahoma"/>
                <a:ea typeface="+mn-ea"/>
                <a:cs typeface="+mn-cs"/>
              </a:rPr>
              <a:t> system is still bottlenecked by memory</a:t>
            </a:r>
            <a:endParaRPr kumimoji="0" lang="en-US" sz="20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212154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ctrTitle"/>
          </p:nvPr>
        </p:nvSpPr>
        <p:spPr>
          <a:xfrm>
            <a:off x="685800" y="1412776"/>
            <a:ext cx="7924800" cy="1752600"/>
          </a:xfrm>
        </p:spPr>
        <p:txBody>
          <a:bodyPr/>
          <a:lstStyle/>
          <a:p>
            <a:r>
              <a:rPr lang="en-US" dirty="0">
                <a:latin typeface="Garamond" charset="0"/>
              </a:rPr>
              <a:t>How Does a Computer </a:t>
            </a:r>
            <a:br>
              <a:rPr lang="en-US" dirty="0">
                <a:latin typeface="Garamond" charset="0"/>
              </a:rPr>
            </a:br>
            <a:r>
              <a:rPr lang="en-US" dirty="0">
                <a:latin typeface="Garamond" charset="0"/>
              </a:rPr>
              <a:t>Solve Problems?</a:t>
            </a:r>
          </a:p>
        </p:txBody>
      </p:sp>
      <p:sp>
        <p:nvSpPr>
          <p:cNvPr id="152578"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2579"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36D63-A621-0F4C-902E-B2AF9F3FF999}"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78991634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432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6633"/>
                </a:solidFill>
                <a:effectLst/>
                <a:uLnTx/>
                <a:uFillTx/>
                <a:latin typeface="Garamond"/>
                <a:ea typeface="+mj-ea"/>
                <a:cs typeface="+mj-cs"/>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endParaRPr lang="en-US" dirty="0">
              <a:solidFill>
                <a:srgbClr val="0432FF"/>
              </a:solidFill>
            </a:endParaRP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5666080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146567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a:latin typeface="Garamond" charset="0"/>
              </a:rPr>
              <a:t>Answer</a:t>
            </a:r>
          </a:p>
        </p:txBody>
      </p:sp>
      <p:sp>
        <p:nvSpPr>
          <p:cNvPr id="3" name="Content Placeholder 2"/>
          <p:cNvSpPr>
            <a:spLocks noGrp="1"/>
          </p:cNvSpPr>
          <p:nvPr>
            <p:ph idx="1"/>
          </p:nvPr>
        </p:nvSpPr>
        <p:spPr>
          <a:xfrm>
            <a:off x="228600" y="996950"/>
            <a:ext cx="8915400" cy="5194300"/>
          </a:xfrm>
        </p:spPr>
        <p:txBody>
          <a:bodyPr/>
          <a:lstStyle/>
          <a:p>
            <a:pPr>
              <a:defRPr/>
            </a:pPr>
            <a:endParaRPr lang="en-US" dirty="0"/>
          </a:p>
          <a:p>
            <a:pPr>
              <a:defRPr/>
            </a:pPr>
            <a:endParaRPr lang="en-US" dirty="0"/>
          </a:p>
          <a:p>
            <a:pPr>
              <a:defRPr/>
            </a:pPr>
            <a:endParaRPr lang="en-US" dirty="0"/>
          </a:p>
          <a:p>
            <a:pPr>
              <a:defRPr/>
            </a:pPr>
            <a:endParaRPr lang="en-US" dirty="0"/>
          </a:p>
          <a:p>
            <a:pPr marL="0" indent="0" algn="ctr">
              <a:buFont typeface="Wingdings" charset="0"/>
              <a:buNone/>
              <a:defRPr/>
            </a:pPr>
            <a:r>
              <a:rPr lang="en-US" sz="6400" dirty="0"/>
              <a:t>Orchestrating Electrons</a:t>
            </a: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07150B-E94D-724A-920A-81E947F03D5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2" name="TextBox 1"/>
          <p:cNvSpPr txBox="1"/>
          <p:nvPr/>
        </p:nvSpPr>
        <p:spPr>
          <a:xfrm>
            <a:off x="5486400" y="6019800"/>
            <a:ext cx="35425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 today’s dominant technologies</a:t>
            </a:r>
          </a:p>
        </p:txBody>
      </p:sp>
    </p:spTree>
    <p:extLst>
      <p:ext uri="{BB962C8B-B14F-4D97-AF65-F5344CB8AC3E}">
        <p14:creationId xmlns:p14="http://schemas.microsoft.com/office/powerpoint/2010/main" val="65096640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Mindset: Memory-Centric Computing</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3053617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4052267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567D-A796-D347-A81C-53A42C0F54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1D145C-B1CC-0248-8402-DB3B402EA31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D74E4B9-8C28-2246-BBD1-89AFB3653A3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F32E59C2-C60B-164F-8152-5EAEA0A62FE5}"/>
              </a:ext>
            </a:extLst>
          </p:cNvPr>
          <p:cNvPicPr>
            <a:picLocks noChangeAspect="1"/>
          </p:cNvPicPr>
          <p:nvPr/>
        </p:nvPicPr>
        <p:blipFill>
          <a:blip r:embed="rId2"/>
          <a:stretch>
            <a:fillRect/>
          </a:stretch>
        </p:blipFill>
        <p:spPr>
          <a:xfrm>
            <a:off x="1835150" y="196850"/>
            <a:ext cx="5473700" cy="6464300"/>
          </a:xfrm>
          <a:prstGeom prst="rect">
            <a:avLst/>
          </a:prstGeom>
        </p:spPr>
      </p:pic>
    </p:spTree>
    <p:extLst>
      <p:ext uri="{BB962C8B-B14F-4D97-AF65-F5344CB8AC3E}">
        <p14:creationId xmlns:p14="http://schemas.microsoft.com/office/powerpoint/2010/main" val="247606108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9408-568D-D849-B20B-D14F7C0146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809458-3406-614B-8614-09C6E86A51A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829EE78-77DE-774E-8E3C-547D2974177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2DF97FCE-1C93-7F47-B714-6E5EA092E7B6}"/>
              </a:ext>
            </a:extLst>
          </p:cNvPr>
          <p:cNvPicPr>
            <a:picLocks noChangeAspect="1"/>
          </p:cNvPicPr>
          <p:nvPr/>
        </p:nvPicPr>
        <p:blipFill>
          <a:blip r:embed="rId2"/>
          <a:stretch>
            <a:fillRect/>
          </a:stretch>
        </p:blipFill>
        <p:spPr>
          <a:xfrm>
            <a:off x="1955617" y="0"/>
            <a:ext cx="5232765" cy="6858000"/>
          </a:xfrm>
          <a:prstGeom prst="rect">
            <a:avLst/>
          </a:prstGeom>
        </p:spPr>
      </p:pic>
    </p:spTree>
    <p:extLst>
      <p:ext uri="{BB962C8B-B14F-4D97-AF65-F5344CB8AC3E}">
        <p14:creationId xmlns:p14="http://schemas.microsoft.com/office/powerpoint/2010/main" val="319934429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ctrTitle"/>
          </p:nvPr>
        </p:nvSpPr>
        <p:spPr>
          <a:xfrm>
            <a:off x="685800" y="1412776"/>
            <a:ext cx="7924800" cy="1752600"/>
          </a:xfrm>
        </p:spPr>
        <p:txBody>
          <a:bodyPr/>
          <a:lstStyle/>
          <a:p>
            <a:r>
              <a:rPr lang="en-US" dirty="0">
                <a:latin typeface="Garamond" charset="0"/>
              </a:rPr>
              <a:t>How Do Problems </a:t>
            </a:r>
            <a:br>
              <a:rPr lang="en-US" dirty="0">
                <a:latin typeface="Garamond" charset="0"/>
              </a:rPr>
            </a:br>
            <a:r>
              <a:rPr lang="en-US" dirty="0">
                <a:latin typeface="Garamond" charset="0"/>
              </a:rPr>
              <a:t>	Get Solved by Electrons?</a:t>
            </a:r>
          </a:p>
        </p:txBody>
      </p:sp>
      <p:sp>
        <p:nvSpPr>
          <p:cNvPr id="152578"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2579"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36D63-A621-0F4C-902E-B2AF9F3FF999}"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10551216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Transformation Hierarchy</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248223" y="36908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248223" y="33193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245048" y="26550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245048" y="22835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245048" y="19168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248223" y="406387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248223" y="44353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248223" y="29969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Rounded Rectangle 12"/>
          <p:cNvSpPr>
            <a:spLocks noChangeArrowheads="1"/>
          </p:cNvSpPr>
          <p:nvPr/>
        </p:nvSpPr>
        <p:spPr bwMode="auto">
          <a:xfrm rot="5400000">
            <a:off x="3865004" y="2538028"/>
            <a:ext cx="792088" cy="2286000"/>
          </a:xfrm>
          <a:prstGeom prst="roundRect">
            <a:avLst>
              <a:gd name="adj" fmla="val 16667"/>
            </a:avLst>
          </a:prstGeom>
          <a:noFill/>
          <a:ln w="44450">
            <a:solidFill>
              <a:srgbClr val="FF66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600"/>
              </a:solidFill>
              <a:effectLst/>
              <a:uLnTx/>
              <a:uFillTx/>
              <a:latin typeface="Tahoma"/>
              <a:ea typeface="+mn-ea"/>
              <a:cs typeface="+mn-cs"/>
            </a:endParaRPr>
          </a:p>
        </p:txBody>
      </p:sp>
      <p:sp>
        <p:nvSpPr>
          <p:cNvPr id="14" name="Text Box 23"/>
          <p:cNvSpPr txBox="1">
            <a:spLocks noChangeAspect="1" noChangeArrowheads="1"/>
          </p:cNvSpPr>
          <p:nvPr/>
        </p:nvSpPr>
        <p:spPr bwMode="auto">
          <a:xfrm>
            <a:off x="3249811" y="47909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TextBox 14"/>
          <p:cNvSpPr txBox="1">
            <a:spLocks noChangeArrowheads="1"/>
          </p:cNvSpPr>
          <p:nvPr/>
        </p:nvSpPr>
        <p:spPr bwMode="auto">
          <a:xfrm>
            <a:off x="5508104" y="3356992"/>
            <a:ext cx="3124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6600"/>
                </a:solidFill>
                <a:effectLst/>
                <a:uLnTx/>
                <a:uFillTx/>
                <a:latin typeface="Arial" charset="0"/>
                <a:ea typeface="ＭＳ Ｐゴシック" charset="0"/>
              </a:rPr>
              <a:t>Computer Architecture (narrow view)</a:t>
            </a:r>
          </a:p>
        </p:txBody>
      </p:sp>
      <p:sp>
        <p:nvSpPr>
          <p:cNvPr id="16" name="Rounded Rectangle 15"/>
          <p:cNvSpPr>
            <a:spLocks noChangeArrowheads="1"/>
          </p:cNvSpPr>
          <p:nvPr/>
        </p:nvSpPr>
        <p:spPr bwMode="auto">
          <a:xfrm rot="5400000">
            <a:off x="3139619" y="239401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7" name="TextBox 16"/>
          <p:cNvSpPr txBox="1">
            <a:spLocks noChangeArrowheads="1"/>
          </p:cNvSpPr>
          <p:nvPr/>
        </p:nvSpPr>
        <p:spPr bwMode="auto">
          <a:xfrm>
            <a:off x="-32025" y="3284984"/>
            <a:ext cx="3124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Computer Architecture (expanded view)</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22011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3"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linds(horizont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5" grpId="1"/>
      <p:bldP spid="16" grpId="0" animBg="1"/>
      <p:bldP spid="17" grpId="0"/>
    </p:bldLst>
  </p:timing>
</p:sld>
</file>

<file path=ppt/theme/_rels/theme56.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216396</TotalTime>
  <Words>3048</Words>
  <Application>Microsoft Macintosh PowerPoint</Application>
  <PresentationFormat>On-screen Show (4:3)</PresentationFormat>
  <Paragraphs>637</Paragraphs>
  <Slides>75</Slides>
  <Notes>12</Notes>
  <HiddenSlides>0</HiddenSlides>
  <MMClips>0</MMClips>
  <ScaleCrop>false</ScaleCrop>
  <HeadingPairs>
    <vt:vector size="8" baseType="variant">
      <vt:variant>
        <vt:lpstr>Fonts Used</vt:lpstr>
      </vt:variant>
      <vt:variant>
        <vt:i4>15</vt:i4>
      </vt:variant>
      <vt:variant>
        <vt:lpstr>Theme</vt:lpstr>
      </vt:variant>
      <vt:variant>
        <vt:i4>58</vt:i4>
      </vt:variant>
      <vt:variant>
        <vt:lpstr>Embedded OLE Servers</vt:lpstr>
      </vt:variant>
      <vt:variant>
        <vt:i4>1</vt:i4>
      </vt:variant>
      <vt:variant>
        <vt:lpstr>Slide Titles</vt:lpstr>
      </vt:variant>
      <vt:variant>
        <vt:i4>75</vt:i4>
      </vt:variant>
    </vt:vector>
  </HeadingPairs>
  <TitlesOfParts>
    <vt:vector size="149" baseType="lpstr">
      <vt:lpstr>Arial</vt:lpstr>
      <vt:lpstr>Arial Narrow</vt:lpstr>
      <vt:lpstr>Calibri</vt:lpstr>
      <vt:lpstr>Cambria Math</vt:lpstr>
      <vt:lpstr>Corbel</vt:lpstr>
      <vt:lpstr>europa</vt:lpstr>
      <vt:lpstr>Futura Medium</vt:lpstr>
      <vt:lpstr>Garamond</vt:lpstr>
      <vt:lpstr>Gill Sans</vt:lpstr>
      <vt:lpstr>Gill Sans MT</vt:lpstr>
      <vt:lpstr>Lucida Grande</vt:lpstr>
      <vt:lpstr>Myriad Pro Bold Cond</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169_Edge</vt:lpstr>
      <vt:lpstr>14_Edge</vt:lpstr>
      <vt:lpstr>19_Edge</vt:lpstr>
      <vt:lpstr>12_Edge</vt:lpstr>
      <vt:lpstr>2_Edge</vt:lpstr>
      <vt:lpstr>15_Edge</vt:lpstr>
      <vt:lpstr>155_Edge</vt:lpstr>
      <vt:lpstr>42_Edge</vt:lpstr>
      <vt:lpstr>21_Edge</vt:lpstr>
      <vt:lpstr>22_Edge</vt:lpstr>
      <vt:lpstr>44_Edge</vt:lpstr>
      <vt:lpstr>24_Edge</vt:lpstr>
      <vt:lpstr>25_Edge</vt:lpstr>
      <vt:lpstr>99_Edge</vt:lpstr>
      <vt:lpstr>28_Edge</vt:lpstr>
      <vt:lpstr>157_Edge</vt:lpstr>
      <vt:lpstr>Title &amp; Bullets</vt:lpstr>
      <vt:lpstr>100_Edge</vt:lpstr>
      <vt:lpstr>4_sesha-theme</vt:lpstr>
      <vt:lpstr>Visio</vt:lpstr>
      <vt:lpstr>Microarchitecture Research Panel @ MICRO 2021</vt:lpstr>
      <vt:lpstr>Why Do We Do Computing?</vt:lpstr>
      <vt:lpstr>Answer</vt:lpstr>
      <vt:lpstr>Answer Reworded</vt:lpstr>
      <vt:lpstr>Answer Extended</vt:lpstr>
      <vt:lpstr>How Does a Computer  Solve Problems?</vt:lpstr>
      <vt:lpstr>Answer</vt:lpstr>
      <vt:lpstr>How Do Problems   Get Solved by Electrons?</vt:lpstr>
      <vt:lpstr>The Transformation Hierarchy</vt:lpstr>
      <vt:lpstr>Axiom</vt:lpstr>
      <vt:lpstr>Challenge and Opportunity for Future</vt:lpstr>
      <vt:lpstr>Challenge and Opportunity for Future</vt:lpstr>
      <vt:lpstr>Challenge and Opportunity for Future</vt:lpstr>
      <vt:lpstr>Challenge and Opportunity for Future</vt:lpstr>
      <vt:lpstr>Four Key Current Directions</vt:lpstr>
      <vt:lpstr>Current Research Mission</vt:lpstr>
      <vt:lpstr>Panel Question 1</vt:lpstr>
      <vt:lpstr>Panel Question 1</vt:lpstr>
      <vt:lpstr>Panel Question 2</vt:lpstr>
      <vt:lpstr>Panel Question 2</vt:lpstr>
      <vt:lpstr>Panel Question 3</vt:lpstr>
      <vt:lpstr>Challenge and Opportunity for Future</vt:lpstr>
      <vt:lpstr>Challenge and Opportunity for Future</vt:lpstr>
      <vt:lpstr>Challenge and Opportunity for Future</vt:lpstr>
      <vt:lpstr>Challenge and Opportunity for Future</vt:lpstr>
      <vt:lpstr>Challenge and Opportunity for Future</vt:lpstr>
      <vt:lpstr>Challenge and Opportunity for Future</vt:lpstr>
      <vt:lpstr>Challenge and Opportunity for Future</vt:lpstr>
      <vt:lpstr>Challenge and Opportunity for Future</vt:lpstr>
      <vt:lpstr>Challenge and Opportunity for Future</vt:lpstr>
      <vt:lpstr>Challenge and Opportunity for Future</vt:lpstr>
      <vt:lpstr>Challenge and Opportunity for Future</vt:lpstr>
      <vt:lpstr>Fundamentally Better Architectures</vt:lpstr>
      <vt:lpstr>Panel Question 4</vt:lpstr>
      <vt:lpstr>Challenge and Opportunity for Future</vt:lpstr>
      <vt:lpstr>Suggestions to Reviewers</vt:lpstr>
      <vt:lpstr>Microarchitecture Research Panel @ MICRO 2021</vt:lpstr>
      <vt:lpstr>Current Research Mission &amp; Major Topics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PowerPoint Presentation</vt:lpstr>
      <vt:lpstr>New Genome Sequencing Technologies</vt:lpstr>
      <vt:lpstr>New Genome Sequencing Technologies</vt:lpstr>
      <vt:lpstr>Accelerating Genome Analysis [IEEE MICRO 2020]</vt:lpstr>
      <vt:lpstr>GenASM Framework [MICRO 2020]</vt:lpstr>
      <vt:lpstr>FPGA-based Processing Near Memory</vt:lpstr>
      <vt:lpstr>Future of Genome Sequencing &amp; Analysis</vt:lpstr>
      <vt:lpstr>More on Fast &amp; Efficient Genome Analysis …</vt:lpstr>
      <vt:lpstr>Detailed Lectures on Genome Analysis</vt:lpstr>
      <vt:lpstr>Our Goal</vt:lpstr>
      <vt:lpstr>Data Overwhelms Modern Machines …</vt:lpstr>
      <vt:lpstr>A Computing System</vt:lpstr>
      <vt:lpstr>Perils of Processor-Centric Design</vt:lpstr>
      <vt:lpstr>PowerPoint Presentation</vt:lpstr>
      <vt:lpstr>PowerPoint Presentation</vt:lpstr>
      <vt:lpstr>Data Movement vs. Computation Energy</vt:lpstr>
      <vt:lpstr>Axiom</vt:lpstr>
      <vt:lpstr>How to Handle Data Well</vt:lpstr>
      <vt:lpstr>Corollaries: Architectures Today …</vt:lpstr>
      <vt:lpstr>Fundamentally Better Architectures</vt:lpstr>
      <vt:lpstr>Data-Centric (Memory-Centric) Architectures</vt:lpstr>
      <vt:lpstr>Data-Centric Architectures: Properties</vt:lpstr>
      <vt:lpstr>Processing Data           Where It Makes Sense</vt:lpstr>
      <vt:lpstr>Do We Want This?</vt:lpstr>
      <vt:lpstr>Or This?</vt:lpstr>
      <vt:lpstr>Mindset: Memory-Centric Computing</vt:lpstr>
      <vt:lpstr>PIM Review and Open Problems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2903</cp:revision>
  <cp:lastPrinted>2020-07-19T11:53:12Z</cp:lastPrinted>
  <dcterms:created xsi:type="dcterms:W3CDTF">2010-10-08T20:41:54Z</dcterms:created>
  <dcterms:modified xsi:type="dcterms:W3CDTF">2021-12-03T18:43:47Z</dcterms:modified>
</cp:coreProperties>
</file>