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8.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7.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8.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0.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51.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2.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3.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4.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5.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6.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7.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58.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59.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60.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39.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5.xml" ContentType="application/vnd.openxmlformats-officedocument.drawingml.chart+xml"/>
  <Override PartName="/ppt/theme/themeOverride3.xml" ContentType="application/vnd.openxmlformats-officedocument.themeOverride+xml"/>
  <Override PartName="/ppt/notesSlides/notesSlide40.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charts/chart7.xml" ContentType="application/vnd.openxmlformats-officedocument.drawingml.chart+xml"/>
  <Override PartName="/ppt/theme/themeOverride5.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8.xml" ContentType="application/vnd.openxmlformats-officedocument.drawingml.chart+xml"/>
  <Override PartName="/ppt/notesSlides/notesSlide60.xml" ContentType="application/vnd.openxmlformats-officedocument.presentationml.notesSlide+xml"/>
  <Override PartName="/ppt/charts/chart9.xml" ContentType="application/vnd.openxmlformats-officedocument.drawingml.chart+xml"/>
  <Override PartName="/ppt/theme/themeOverride6.xml" ContentType="application/vnd.openxmlformats-officedocument.themeOverride+xml"/>
  <Override PartName="/ppt/notesSlides/notesSlide61.xml" ContentType="application/vnd.openxmlformats-officedocument.presentationml.notesSlide+xml"/>
  <Override PartName="/ppt/tags/tag1.xml" ContentType="application/vnd.openxmlformats-officedocument.presentationml.tags+xml"/>
  <Override PartName="/ppt/notesSlides/notesSlide62.xml" ContentType="application/vnd.openxmlformats-officedocument.presentationml.notesSlide+xml"/>
  <Override PartName="/ppt/tags/tag2.xml" ContentType="application/vnd.openxmlformats-officedocument.presentationml.tags+xml"/>
  <Override PartName="/ppt/notesSlides/notesSlide63.xml" ContentType="application/vnd.openxmlformats-officedocument.presentationml.notesSlide+xml"/>
  <Override PartName="/ppt/tags/tag3.xml" ContentType="application/vnd.openxmlformats-officedocument.presentationml.tags+xml"/>
  <Override PartName="/ppt/notesSlides/notesSlide64.xml" ContentType="application/vnd.openxmlformats-officedocument.presentationml.notesSlide+xml"/>
  <Override PartName="/ppt/tags/tag4.xml" ContentType="application/vnd.openxmlformats-officedocument.presentationml.tags+xml"/>
  <Override PartName="/ppt/notesSlides/notesSlide6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charts/chart10.xml" ContentType="application/vnd.openxmlformats-officedocument.drawingml.chart+xml"/>
  <Override PartName="/ppt/drawings/drawing3.xml" ContentType="application/vnd.openxmlformats-officedocument.drawingml.chartshapes+xml"/>
  <Override PartName="/ppt/tags/tag13.xml" ContentType="application/vnd.openxmlformats-officedocument.presentationml.tags+xml"/>
  <Override PartName="/ppt/charts/chart11.xml" ContentType="application/vnd.openxmlformats-officedocument.drawingml.chart+xml"/>
  <Override PartName="/ppt/charts/chart12.xml" ContentType="application/vnd.openxmlformats-officedocument.drawingml.chart+xml"/>
  <Override PartName="/ppt/tags/tag14.xml" ContentType="application/vnd.openxmlformats-officedocument.presentationml.tags+xml"/>
  <Override PartName="/ppt/charts/chart13.xml" ContentType="application/vnd.openxmlformats-officedocument.drawingml.chart+xml"/>
  <Override PartName="/ppt/drawings/drawing4.xml" ContentType="application/vnd.openxmlformats-officedocument.drawingml.chartshapes+xml"/>
  <Override PartName="/ppt/charts/chart14.xml" ContentType="application/vnd.openxmlformats-officedocument.drawingml.chart+xml"/>
  <Override PartName="/ppt/charts/chart15.xml" ContentType="application/vnd.openxmlformats-officedocument.drawingml.chart+xml"/>
  <Override PartName="/ppt/theme/themeOverride7.xml" ContentType="application/vnd.openxmlformats-officedocument.themeOverride+xml"/>
  <Override PartName="/ppt/charts/chart16.xml" ContentType="application/vnd.openxmlformats-officedocument.drawingml.chart+xml"/>
  <Override PartName="/ppt/theme/themeOverride8.xml" ContentType="application/vnd.openxmlformats-officedocument.themeOverride+xml"/>
  <Override PartName="/ppt/charts/chart17.xml" ContentType="application/vnd.openxmlformats-officedocument.drawingml.chart+xml"/>
  <Override PartName="/ppt/theme/themeOverride9.xml" ContentType="application/vnd.openxmlformats-officedocument.themeOverride+xml"/>
  <Override PartName="/ppt/charts/chart18.xml" ContentType="application/vnd.openxmlformats-officedocument.drawingml.chart+xml"/>
  <Override PartName="/ppt/theme/themeOverride10.xml" ContentType="application/vnd.openxmlformats-officedocument.themeOverride+xml"/>
  <Override PartName="/ppt/charts/chart19.xml" ContentType="application/vnd.openxmlformats-officedocument.drawingml.chart+xml"/>
  <Override PartName="/ppt/theme/themeOverride11.xml" ContentType="application/vnd.openxmlformats-officedocument.themeOverride+xml"/>
  <Override PartName="/ppt/charts/chart20.xml" ContentType="application/vnd.openxmlformats-officedocument.drawingml.chart+xml"/>
  <Override PartName="/ppt/theme/themeOverride12.xml" ContentType="application/vnd.openxmlformats-officedocument.themeOverride+xml"/>
  <Override PartName="/ppt/notesSlides/notesSlide67.xml" ContentType="application/vnd.openxmlformats-officedocument.presentationml.notesSlide+xml"/>
  <Override PartName="/ppt/charts/chart21.xml" ContentType="application/vnd.openxmlformats-officedocument.drawingml.chart+xml"/>
  <Override PartName="/ppt/theme/themeOverride13.xml" ContentType="application/vnd.openxmlformats-officedocument.themeOverride+xml"/>
  <Override PartName="/ppt/charts/chart22.xml" ContentType="application/vnd.openxmlformats-officedocument.drawingml.chart+xml"/>
  <Override PartName="/ppt/theme/themeOverride14.xml" ContentType="application/vnd.openxmlformats-officedocument.themeOverride+xml"/>
  <Override PartName="/ppt/charts/chart23.xml" ContentType="application/vnd.openxmlformats-officedocument.drawingml.chart+xml"/>
  <Override PartName="/ppt/theme/themeOverride15.xml" ContentType="application/vnd.openxmlformats-officedocument.themeOverride+xml"/>
  <Override PartName="/ppt/charts/chart24.xml" ContentType="application/vnd.openxmlformats-officedocument.drawingml.chart+xml"/>
  <Override PartName="/ppt/theme/themeOverride16.xml" ContentType="application/vnd.openxmlformats-officedocument.themeOverride+xml"/>
  <Override PartName="/ppt/charts/chart2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26.xml" ContentType="application/vnd.openxmlformats-officedocument.drawingml.chart+xml"/>
  <Override PartName="/ppt/theme/themeOverride17.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media/image196.jpg" ContentType="image/png"/>
  <Override PartName="/ppt/notesSlides/notesSlide86.xml" ContentType="application/vnd.openxmlformats-officedocument.presentationml.notesSlide+xml"/>
  <Override PartName="/ppt/charts/chart27.xml" ContentType="application/vnd.openxmlformats-officedocument.drawingml.chart+xml"/>
  <Override PartName="/ppt/theme/themeOverride18.xml" ContentType="application/vnd.openxmlformats-officedocument.themeOverride+xml"/>
  <Override PartName="/ppt/notesSlides/notesSlide87.xml" ContentType="application/vnd.openxmlformats-officedocument.presentationml.notesSlide+xml"/>
  <Override PartName="/ppt/charts/chart2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71" r:id="rId14"/>
    <p:sldMasterId id="2147484777" r:id="rId15"/>
    <p:sldMasterId id="2147484837" r:id="rId16"/>
    <p:sldMasterId id="2147484849" r:id="rId17"/>
    <p:sldMasterId id="2147484861" r:id="rId18"/>
    <p:sldMasterId id="2147484873" r:id="rId19"/>
    <p:sldMasterId id="2147484969" r:id="rId20"/>
    <p:sldMasterId id="2147485410" r:id="rId21"/>
    <p:sldMasterId id="2147485520" r:id="rId22"/>
    <p:sldMasterId id="2147485532" r:id="rId23"/>
    <p:sldMasterId id="2147485652" r:id="rId24"/>
    <p:sldMasterId id="2147485665" r:id="rId25"/>
    <p:sldMasterId id="2147485714" r:id="rId26"/>
    <p:sldMasterId id="2147486472" r:id="rId27"/>
    <p:sldMasterId id="2147486594" r:id="rId28"/>
    <p:sldMasterId id="2147486847" r:id="rId29"/>
    <p:sldMasterId id="2147486871" r:id="rId30"/>
    <p:sldMasterId id="2147486966" r:id="rId31"/>
    <p:sldMasterId id="2147487084" r:id="rId32"/>
    <p:sldMasterId id="2147487120" r:id="rId33"/>
    <p:sldMasterId id="2147487144" r:id="rId34"/>
    <p:sldMasterId id="2147487194" r:id="rId35"/>
    <p:sldMasterId id="2147487206" r:id="rId36"/>
    <p:sldMasterId id="2147487258" r:id="rId37"/>
    <p:sldMasterId id="2147487423" r:id="rId38"/>
    <p:sldMasterId id="2147487471" r:id="rId39"/>
    <p:sldMasterId id="2147487483" r:id="rId40"/>
    <p:sldMasterId id="2147487574" r:id="rId41"/>
    <p:sldMasterId id="2147487623" r:id="rId42"/>
    <p:sldMasterId id="2147487743" r:id="rId43"/>
    <p:sldMasterId id="2147487948" r:id="rId44"/>
    <p:sldMasterId id="2147488008" r:id="rId45"/>
    <p:sldMasterId id="2147488021" r:id="rId46"/>
    <p:sldMasterId id="2147488072" r:id="rId47"/>
    <p:sldMasterId id="2147488085" r:id="rId48"/>
    <p:sldMasterId id="2147488097" r:id="rId49"/>
    <p:sldMasterId id="2147488134" r:id="rId50"/>
    <p:sldMasterId id="2147488158" r:id="rId51"/>
    <p:sldMasterId id="2147488249" r:id="rId52"/>
    <p:sldMasterId id="2147488262" r:id="rId53"/>
    <p:sldMasterId id="2147488265" r:id="rId54"/>
    <p:sldMasterId id="2147488277" r:id="rId55"/>
    <p:sldMasterId id="2147488290" r:id="rId56"/>
    <p:sldMasterId id="2147488303" r:id="rId57"/>
    <p:sldMasterId id="2147488316" r:id="rId58"/>
    <p:sldMasterId id="2147488328" r:id="rId59"/>
    <p:sldMasterId id="2147488340" r:id="rId60"/>
    <p:sldMasterId id="2147488352" r:id="rId61"/>
  </p:sldMasterIdLst>
  <p:notesMasterIdLst>
    <p:notesMasterId r:id="rId368"/>
  </p:notesMasterIdLst>
  <p:handoutMasterIdLst>
    <p:handoutMasterId r:id="rId369"/>
  </p:handoutMasterIdLst>
  <p:sldIdLst>
    <p:sldId id="5119" r:id="rId62"/>
    <p:sldId id="5075" r:id="rId63"/>
    <p:sldId id="5095" r:id="rId64"/>
    <p:sldId id="5096" r:id="rId65"/>
    <p:sldId id="5097" r:id="rId66"/>
    <p:sldId id="5098" r:id="rId67"/>
    <p:sldId id="5099" r:id="rId68"/>
    <p:sldId id="5100" r:id="rId69"/>
    <p:sldId id="5101" r:id="rId70"/>
    <p:sldId id="5102" r:id="rId71"/>
    <p:sldId id="5103" r:id="rId72"/>
    <p:sldId id="5104" r:id="rId73"/>
    <p:sldId id="5105" r:id="rId74"/>
    <p:sldId id="5106" r:id="rId75"/>
    <p:sldId id="5107" r:id="rId76"/>
    <p:sldId id="5108" r:id="rId77"/>
    <p:sldId id="5109" r:id="rId78"/>
    <p:sldId id="5110" r:id="rId79"/>
    <p:sldId id="5111" r:id="rId80"/>
    <p:sldId id="5112" r:id="rId81"/>
    <p:sldId id="5113" r:id="rId82"/>
    <p:sldId id="5114" r:id="rId83"/>
    <p:sldId id="5115" r:id="rId84"/>
    <p:sldId id="5116" r:id="rId85"/>
    <p:sldId id="5117" r:id="rId86"/>
    <p:sldId id="4142" r:id="rId87"/>
    <p:sldId id="3295" r:id="rId88"/>
    <p:sldId id="3296" r:id="rId89"/>
    <p:sldId id="3297" r:id="rId90"/>
    <p:sldId id="2886" r:id="rId91"/>
    <p:sldId id="2887" r:id="rId92"/>
    <p:sldId id="2889" r:id="rId93"/>
    <p:sldId id="2890" r:id="rId94"/>
    <p:sldId id="3845" r:id="rId95"/>
    <p:sldId id="3846" r:id="rId96"/>
    <p:sldId id="3847" r:id="rId97"/>
    <p:sldId id="5124" r:id="rId98"/>
    <p:sldId id="5125" r:id="rId99"/>
    <p:sldId id="3264" r:id="rId100"/>
    <p:sldId id="5138" r:id="rId101"/>
    <p:sldId id="2893" r:id="rId102"/>
    <p:sldId id="3660" r:id="rId103"/>
    <p:sldId id="3707" r:id="rId104"/>
    <p:sldId id="3853" r:id="rId105"/>
    <p:sldId id="3856" r:id="rId106"/>
    <p:sldId id="4143" r:id="rId107"/>
    <p:sldId id="4144" r:id="rId108"/>
    <p:sldId id="5127" r:id="rId109"/>
    <p:sldId id="5136" r:id="rId110"/>
    <p:sldId id="3924" r:id="rId111"/>
    <p:sldId id="5126" r:id="rId112"/>
    <p:sldId id="5131" r:id="rId113"/>
    <p:sldId id="3586" r:id="rId114"/>
    <p:sldId id="3848" r:id="rId115"/>
    <p:sldId id="3719" r:id="rId116"/>
    <p:sldId id="5128" r:id="rId117"/>
    <p:sldId id="5129" r:id="rId118"/>
    <p:sldId id="5132" r:id="rId119"/>
    <p:sldId id="5133" r:id="rId120"/>
    <p:sldId id="5134" r:id="rId121"/>
    <p:sldId id="5135" r:id="rId122"/>
    <p:sldId id="5130" r:id="rId123"/>
    <p:sldId id="3917" r:id="rId124"/>
    <p:sldId id="3923" r:id="rId125"/>
    <p:sldId id="3922" r:id="rId126"/>
    <p:sldId id="5137" r:id="rId127"/>
    <p:sldId id="2637" r:id="rId128"/>
    <p:sldId id="4690" r:id="rId129"/>
    <p:sldId id="3730" r:id="rId130"/>
    <p:sldId id="3731" r:id="rId131"/>
    <p:sldId id="3732" r:id="rId132"/>
    <p:sldId id="4156" r:id="rId133"/>
    <p:sldId id="4157" r:id="rId134"/>
    <p:sldId id="3735" r:id="rId135"/>
    <p:sldId id="3736" r:id="rId136"/>
    <p:sldId id="4419" r:id="rId137"/>
    <p:sldId id="4417" r:id="rId138"/>
    <p:sldId id="4418" r:id="rId139"/>
    <p:sldId id="3737" r:id="rId140"/>
    <p:sldId id="3738" r:id="rId141"/>
    <p:sldId id="3859" r:id="rId142"/>
    <p:sldId id="3860" r:id="rId143"/>
    <p:sldId id="4081" r:id="rId144"/>
    <p:sldId id="4689" r:id="rId145"/>
    <p:sldId id="3741" r:id="rId146"/>
    <p:sldId id="3742" r:id="rId147"/>
    <p:sldId id="3743" r:id="rId148"/>
    <p:sldId id="3869" r:id="rId149"/>
    <p:sldId id="5139" r:id="rId150"/>
    <p:sldId id="5140" r:id="rId151"/>
    <p:sldId id="5141" r:id="rId152"/>
    <p:sldId id="5142" r:id="rId153"/>
    <p:sldId id="5143" r:id="rId154"/>
    <p:sldId id="5146" r:id="rId155"/>
    <p:sldId id="5147" r:id="rId156"/>
    <p:sldId id="5148" r:id="rId157"/>
    <p:sldId id="5149" r:id="rId158"/>
    <p:sldId id="5150" r:id="rId159"/>
    <p:sldId id="5151" r:id="rId160"/>
    <p:sldId id="5162" r:id="rId161"/>
    <p:sldId id="5163" r:id="rId162"/>
    <p:sldId id="5164" r:id="rId163"/>
    <p:sldId id="5165" r:id="rId164"/>
    <p:sldId id="5166" r:id="rId165"/>
    <p:sldId id="5167" r:id="rId166"/>
    <p:sldId id="5168" r:id="rId167"/>
    <p:sldId id="5169" r:id="rId168"/>
    <p:sldId id="5170" r:id="rId169"/>
    <p:sldId id="5171" r:id="rId170"/>
    <p:sldId id="5172" r:id="rId171"/>
    <p:sldId id="5173" r:id="rId172"/>
    <p:sldId id="5174" r:id="rId173"/>
    <p:sldId id="5175" r:id="rId174"/>
    <p:sldId id="5176" r:id="rId175"/>
    <p:sldId id="5177" r:id="rId176"/>
    <p:sldId id="5178" r:id="rId177"/>
    <p:sldId id="5179" r:id="rId178"/>
    <p:sldId id="5180" r:id="rId179"/>
    <p:sldId id="5181" r:id="rId180"/>
    <p:sldId id="5182" r:id="rId181"/>
    <p:sldId id="5183" r:id="rId182"/>
    <p:sldId id="5184" r:id="rId183"/>
    <p:sldId id="5185" r:id="rId184"/>
    <p:sldId id="5186" r:id="rId185"/>
    <p:sldId id="5187" r:id="rId186"/>
    <p:sldId id="5188" r:id="rId187"/>
    <p:sldId id="5189" r:id="rId188"/>
    <p:sldId id="5190" r:id="rId189"/>
    <p:sldId id="5191" r:id="rId190"/>
    <p:sldId id="5192" r:id="rId191"/>
    <p:sldId id="5193" r:id="rId192"/>
    <p:sldId id="5216" r:id="rId193"/>
    <p:sldId id="5194" r:id="rId194"/>
    <p:sldId id="5217" r:id="rId195"/>
    <p:sldId id="5218" r:id="rId196"/>
    <p:sldId id="5195" r:id="rId197"/>
    <p:sldId id="5196" r:id="rId198"/>
    <p:sldId id="5197" r:id="rId199"/>
    <p:sldId id="5198" r:id="rId200"/>
    <p:sldId id="5199" r:id="rId201"/>
    <p:sldId id="5200" r:id="rId202"/>
    <p:sldId id="5161" r:id="rId203"/>
    <p:sldId id="5201" r:id="rId204"/>
    <p:sldId id="5204" r:id="rId205"/>
    <p:sldId id="5205" r:id="rId206"/>
    <p:sldId id="5206" r:id="rId207"/>
    <p:sldId id="5207" r:id="rId208"/>
    <p:sldId id="1409" r:id="rId209"/>
    <p:sldId id="1529" r:id="rId210"/>
    <p:sldId id="1530" r:id="rId211"/>
    <p:sldId id="1531" r:id="rId212"/>
    <p:sldId id="1532" r:id="rId213"/>
    <p:sldId id="1533" r:id="rId214"/>
    <p:sldId id="5208" r:id="rId215"/>
    <p:sldId id="1535" r:id="rId216"/>
    <p:sldId id="1536" r:id="rId217"/>
    <p:sldId id="1537" r:id="rId218"/>
    <p:sldId id="1538" r:id="rId219"/>
    <p:sldId id="1539" r:id="rId220"/>
    <p:sldId id="1540" r:id="rId221"/>
    <p:sldId id="1541" r:id="rId222"/>
    <p:sldId id="1542" r:id="rId223"/>
    <p:sldId id="1543" r:id="rId224"/>
    <p:sldId id="5209" r:id="rId225"/>
    <p:sldId id="5202" r:id="rId226"/>
    <p:sldId id="3764" r:id="rId227"/>
    <p:sldId id="3765" r:id="rId228"/>
    <p:sldId id="3766" r:id="rId229"/>
    <p:sldId id="3767" r:id="rId230"/>
    <p:sldId id="3768" r:id="rId231"/>
    <p:sldId id="4839" r:id="rId232"/>
    <p:sldId id="4840" r:id="rId233"/>
    <p:sldId id="4841" r:id="rId234"/>
    <p:sldId id="4842" r:id="rId235"/>
    <p:sldId id="3769" r:id="rId236"/>
    <p:sldId id="3770" r:id="rId237"/>
    <p:sldId id="3771" r:id="rId238"/>
    <p:sldId id="3772" r:id="rId239"/>
    <p:sldId id="3773" r:id="rId240"/>
    <p:sldId id="5203" r:id="rId241"/>
    <p:sldId id="3378" r:id="rId242"/>
    <p:sldId id="1416" r:id="rId243"/>
    <p:sldId id="1417" r:id="rId244"/>
    <p:sldId id="3379" r:id="rId245"/>
    <p:sldId id="3380" r:id="rId246"/>
    <p:sldId id="3381" r:id="rId247"/>
    <p:sldId id="1422" r:id="rId248"/>
    <p:sldId id="1427" r:id="rId249"/>
    <p:sldId id="4683" r:id="rId250"/>
    <p:sldId id="4291" r:id="rId251"/>
    <p:sldId id="1368" r:id="rId252"/>
    <p:sldId id="4902" r:id="rId253"/>
    <p:sldId id="3374" r:id="rId254"/>
    <p:sldId id="5210" r:id="rId255"/>
    <p:sldId id="5211" r:id="rId256"/>
    <p:sldId id="3872" r:id="rId257"/>
    <p:sldId id="3874" r:id="rId258"/>
    <p:sldId id="3744" r:id="rId259"/>
    <p:sldId id="3747" r:id="rId260"/>
    <p:sldId id="1323" r:id="rId261"/>
    <p:sldId id="1324" r:id="rId262"/>
    <p:sldId id="1325" r:id="rId263"/>
    <p:sldId id="3749" r:id="rId264"/>
    <p:sldId id="3751" r:id="rId265"/>
    <p:sldId id="3754" r:id="rId266"/>
    <p:sldId id="3756" r:id="rId267"/>
    <p:sldId id="3757" r:id="rId268"/>
    <p:sldId id="4165" r:id="rId269"/>
    <p:sldId id="4133" r:id="rId270"/>
    <p:sldId id="3875" r:id="rId271"/>
    <p:sldId id="3758" r:id="rId272"/>
    <p:sldId id="3759" r:id="rId273"/>
    <p:sldId id="4167" r:id="rId274"/>
    <p:sldId id="3790" r:id="rId275"/>
    <p:sldId id="3792" r:id="rId276"/>
    <p:sldId id="3761" r:id="rId277"/>
    <p:sldId id="5212" r:id="rId278"/>
    <p:sldId id="4187" r:id="rId279"/>
    <p:sldId id="4188" r:id="rId280"/>
    <p:sldId id="4215" r:id="rId281"/>
    <p:sldId id="5059" r:id="rId282"/>
    <p:sldId id="3781" r:id="rId283"/>
    <p:sldId id="3782" r:id="rId284"/>
    <p:sldId id="3908" r:id="rId285"/>
    <p:sldId id="3909" r:id="rId286"/>
    <p:sldId id="3926" r:id="rId287"/>
    <p:sldId id="3786" r:id="rId288"/>
    <p:sldId id="3910" r:id="rId289"/>
    <p:sldId id="3796" r:id="rId290"/>
    <p:sldId id="3795" r:id="rId291"/>
    <p:sldId id="3906" r:id="rId292"/>
    <p:sldId id="5031" r:id="rId293"/>
    <p:sldId id="4845" r:id="rId294"/>
    <p:sldId id="5214" r:id="rId295"/>
    <p:sldId id="5215" r:id="rId296"/>
    <p:sldId id="2777" r:id="rId297"/>
    <p:sldId id="2778" r:id="rId298"/>
    <p:sldId id="2779" r:id="rId299"/>
    <p:sldId id="2780" r:id="rId300"/>
    <p:sldId id="4899" r:id="rId301"/>
    <p:sldId id="4835" r:id="rId302"/>
    <p:sldId id="5058" r:id="rId303"/>
    <p:sldId id="5045" r:id="rId304"/>
    <p:sldId id="595" r:id="rId305"/>
    <p:sldId id="597" r:id="rId306"/>
    <p:sldId id="5213" r:id="rId307"/>
    <p:sldId id="4086" r:id="rId308"/>
    <p:sldId id="3802" r:id="rId309"/>
    <p:sldId id="3803" r:id="rId310"/>
    <p:sldId id="3804" r:id="rId311"/>
    <p:sldId id="4206" r:id="rId312"/>
    <p:sldId id="4210" r:id="rId313"/>
    <p:sldId id="3805" r:id="rId314"/>
    <p:sldId id="3806" r:id="rId315"/>
    <p:sldId id="4212" r:id="rId316"/>
    <p:sldId id="5060" r:id="rId317"/>
    <p:sldId id="5121" r:id="rId318"/>
    <p:sldId id="3807" r:id="rId319"/>
    <p:sldId id="4213" r:id="rId320"/>
    <p:sldId id="4214" r:id="rId321"/>
    <p:sldId id="3800" r:id="rId322"/>
    <p:sldId id="3695" r:id="rId323"/>
    <p:sldId id="3696" r:id="rId324"/>
    <p:sldId id="5056" r:id="rId325"/>
    <p:sldId id="5057" r:id="rId326"/>
    <p:sldId id="5122" r:id="rId327"/>
    <p:sldId id="4429" r:id="rId328"/>
    <p:sldId id="1863" r:id="rId329"/>
    <p:sldId id="1534" r:id="rId330"/>
    <p:sldId id="5046" r:id="rId331"/>
    <p:sldId id="5047" r:id="rId332"/>
    <p:sldId id="5048" r:id="rId333"/>
    <p:sldId id="5049" r:id="rId334"/>
    <p:sldId id="5050" r:id="rId335"/>
    <p:sldId id="5051" r:id="rId336"/>
    <p:sldId id="5052" r:id="rId337"/>
    <p:sldId id="5053" r:id="rId338"/>
    <p:sldId id="4929" r:id="rId339"/>
    <p:sldId id="4930" r:id="rId340"/>
    <p:sldId id="4931" r:id="rId341"/>
    <p:sldId id="3143" r:id="rId342"/>
    <p:sldId id="3144" r:id="rId343"/>
    <p:sldId id="3145" r:id="rId344"/>
    <p:sldId id="3146" r:id="rId345"/>
    <p:sldId id="3147" r:id="rId346"/>
    <p:sldId id="3882" r:id="rId347"/>
    <p:sldId id="257" r:id="rId348"/>
    <p:sldId id="352" r:id="rId349"/>
    <p:sldId id="382" r:id="rId350"/>
    <p:sldId id="359" r:id="rId351"/>
    <p:sldId id="358" r:id="rId352"/>
    <p:sldId id="367" r:id="rId353"/>
    <p:sldId id="380" r:id="rId354"/>
    <p:sldId id="381" r:id="rId355"/>
    <p:sldId id="346" r:id="rId356"/>
    <p:sldId id="4827" r:id="rId357"/>
    <p:sldId id="3299" r:id="rId358"/>
    <p:sldId id="3208" r:id="rId359"/>
    <p:sldId id="3453" r:id="rId360"/>
    <p:sldId id="3454" r:id="rId361"/>
    <p:sldId id="3460" r:id="rId362"/>
    <p:sldId id="4405" r:id="rId363"/>
    <p:sldId id="5074" r:id="rId364"/>
    <p:sldId id="5073" r:id="rId365"/>
    <p:sldId id="3748" r:id="rId366"/>
    <p:sldId id="4834" r:id="rId36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00FF"/>
    <a:srgbClr val="1A5712"/>
    <a:srgbClr val="FF00C4"/>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92" autoAdjust="0"/>
    <p:restoredTop sz="99433" autoAdjust="0"/>
  </p:normalViewPr>
  <p:slideViewPr>
    <p:cSldViewPr>
      <p:cViewPr varScale="1">
        <p:scale>
          <a:sx n="93" d="100"/>
          <a:sy n="93" d="100"/>
        </p:scale>
        <p:origin x="88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6.xml"/><Relationship Id="rId299" Type="http://schemas.openxmlformats.org/officeDocument/2006/relationships/slide" Target="slides/slide238.xml"/><Relationship Id="rId21" Type="http://schemas.openxmlformats.org/officeDocument/2006/relationships/slideMaster" Target="slideMasters/slideMaster21.xml"/><Relationship Id="rId63" Type="http://schemas.openxmlformats.org/officeDocument/2006/relationships/slide" Target="slides/slide2.xml"/><Relationship Id="rId159" Type="http://schemas.openxmlformats.org/officeDocument/2006/relationships/slide" Target="slides/slide98.xml"/><Relationship Id="rId324" Type="http://schemas.openxmlformats.org/officeDocument/2006/relationships/slide" Target="slides/slide263.xml"/><Relationship Id="rId366" Type="http://schemas.openxmlformats.org/officeDocument/2006/relationships/slide" Target="slides/slide305.xml"/><Relationship Id="rId170" Type="http://schemas.openxmlformats.org/officeDocument/2006/relationships/slide" Target="slides/slide109.xml"/><Relationship Id="rId226" Type="http://schemas.openxmlformats.org/officeDocument/2006/relationships/slide" Target="slides/slide165.xml"/><Relationship Id="rId268" Type="http://schemas.openxmlformats.org/officeDocument/2006/relationships/slide" Target="slides/slide207.xml"/><Relationship Id="rId32" Type="http://schemas.openxmlformats.org/officeDocument/2006/relationships/slideMaster" Target="slideMasters/slideMaster32.xml"/><Relationship Id="rId74" Type="http://schemas.openxmlformats.org/officeDocument/2006/relationships/slide" Target="slides/slide13.xml"/><Relationship Id="rId128" Type="http://schemas.openxmlformats.org/officeDocument/2006/relationships/slide" Target="slides/slide67.xml"/><Relationship Id="rId335" Type="http://schemas.openxmlformats.org/officeDocument/2006/relationships/slide" Target="slides/slide274.xml"/><Relationship Id="rId5" Type="http://schemas.openxmlformats.org/officeDocument/2006/relationships/slideMaster" Target="slideMasters/slideMaster5.xml"/><Relationship Id="rId181" Type="http://schemas.openxmlformats.org/officeDocument/2006/relationships/slide" Target="slides/slide120.xml"/><Relationship Id="rId237" Type="http://schemas.openxmlformats.org/officeDocument/2006/relationships/slide" Target="slides/slide176.xml"/><Relationship Id="rId279" Type="http://schemas.openxmlformats.org/officeDocument/2006/relationships/slide" Target="slides/slide218.xml"/><Relationship Id="rId43" Type="http://schemas.openxmlformats.org/officeDocument/2006/relationships/slideMaster" Target="slideMasters/slideMaster43.xml"/><Relationship Id="rId139" Type="http://schemas.openxmlformats.org/officeDocument/2006/relationships/slide" Target="slides/slide78.xml"/><Relationship Id="rId290" Type="http://schemas.openxmlformats.org/officeDocument/2006/relationships/slide" Target="slides/slide229.xml"/><Relationship Id="rId304" Type="http://schemas.openxmlformats.org/officeDocument/2006/relationships/slide" Target="slides/slide243.xml"/><Relationship Id="rId346" Type="http://schemas.openxmlformats.org/officeDocument/2006/relationships/slide" Target="slides/slide285.xml"/><Relationship Id="rId85" Type="http://schemas.openxmlformats.org/officeDocument/2006/relationships/slide" Target="slides/slide24.xml"/><Relationship Id="rId150" Type="http://schemas.openxmlformats.org/officeDocument/2006/relationships/slide" Target="slides/slide89.xml"/><Relationship Id="rId192" Type="http://schemas.openxmlformats.org/officeDocument/2006/relationships/slide" Target="slides/slide131.xml"/><Relationship Id="rId206" Type="http://schemas.openxmlformats.org/officeDocument/2006/relationships/slide" Target="slides/slide145.xml"/><Relationship Id="rId248" Type="http://schemas.openxmlformats.org/officeDocument/2006/relationships/slide" Target="slides/slide187.xml"/><Relationship Id="rId12" Type="http://schemas.openxmlformats.org/officeDocument/2006/relationships/slideMaster" Target="slideMasters/slideMaster12.xml"/><Relationship Id="rId108" Type="http://schemas.openxmlformats.org/officeDocument/2006/relationships/slide" Target="slides/slide47.xml"/><Relationship Id="rId315" Type="http://schemas.openxmlformats.org/officeDocument/2006/relationships/slide" Target="slides/slide254.xml"/><Relationship Id="rId357" Type="http://schemas.openxmlformats.org/officeDocument/2006/relationships/slide" Target="slides/slide296.xml"/><Relationship Id="rId54" Type="http://schemas.openxmlformats.org/officeDocument/2006/relationships/slideMaster" Target="slideMasters/slideMaster54.xml"/><Relationship Id="rId96" Type="http://schemas.openxmlformats.org/officeDocument/2006/relationships/slide" Target="slides/slide35.xml"/><Relationship Id="rId161" Type="http://schemas.openxmlformats.org/officeDocument/2006/relationships/slide" Target="slides/slide100.xml"/><Relationship Id="rId217" Type="http://schemas.openxmlformats.org/officeDocument/2006/relationships/slide" Target="slides/slide156.xml"/><Relationship Id="rId259" Type="http://schemas.openxmlformats.org/officeDocument/2006/relationships/slide" Target="slides/slide198.xml"/><Relationship Id="rId23" Type="http://schemas.openxmlformats.org/officeDocument/2006/relationships/slideMaster" Target="slideMasters/slideMaster23.xml"/><Relationship Id="rId119" Type="http://schemas.openxmlformats.org/officeDocument/2006/relationships/slide" Target="slides/slide58.xml"/><Relationship Id="rId270" Type="http://schemas.openxmlformats.org/officeDocument/2006/relationships/slide" Target="slides/slide209.xml"/><Relationship Id="rId326" Type="http://schemas.openxmlformats.org/officeDocument/2006/relationships/slide" Target="slides/slide265.xml"/><Relationship Id="rId65" Type="http://schemas.openxmlformats.org/officeDocument/2006/relationships/slide" Target="slides/slide4.xml"/><Relationship Id="rId130" Type="http://schemas.openxmlformats.org/officeDocument/2006/relationships/slide" Target="slides/slide69.xml"/><Relationship Id="rId368" Type="http://schemas.openxmlformats.org/officeDocument/2006/relationships/notesMaster" Target="notesMasters/notesMaster1.xml"/><Relationship Id="rId172" Type="http://schemas.openxmlformats.org/officeDocument/2006/relationships/slide" Target="slides/slide111.xml"/><Relationship Id="rId228" Type="http://schemas.openxmlformats.org/officeDocument/2006/relationships/slide" Target="slides/slide167.xml"/><Relationship Id="rId281" Type="http://schemas.openxmlformats.org/officeDocument/2006/relationships/slide" Target="slides/slide220.xml"/><Relationship Id="rId337" Type="http://schemas.openxmlformats.org/officeDocument/2006/relationships/slide" Target="slides/slide276.xml"/><Relationship Id="rId34" Type="http://schemas.openxmlformats.org/officeDocument/2006/relationships/slideMaster" Target="slideMasters/slideMaster34.xml"/><Relationship Id="rId76" Type="http://schemas.openxmlformats.org/officeDocument/2006/relationships/slide" Target="slides/slide15.xml"/><Relationship Id="rId141" Type="http://schemas.openxmlformats.org/officeDocument/2006/relationships/slide" Target="slides/slide80.xml"/><Relationship Id="rId7" Type="http://schemas.openxmlformats.org/officeDocument/2006/relationships/slideMaster" Target="slideMasters/slideMaster7.xml"/><Relationship Id="rId183" Type="http://schemas.openxmlformats.org/officeDocument/2006/relationships/slide" Target="slides/slide122.xml"/><Relationship Id="rId239" Type="http://schemas.openxmlformats.org/officeDocument/2006/relationships/slide" Target="slides/slide178.xml"/><Relationship Id="rId250" Type="http://schemas.openxmlformats.org/officeDocument/2006/relationships/slide" Target="slides/slide189.xml"/><Relationship Id="rId292" Type="http://schemas.openxmlformats.org/officeDocument/2006/relationships/slide" Target="slides/slide231.xml"/><Relationship Id="rId306" Type="http://schemas.openxmlformats.org/officeDocument/2006/relationships/slide" Target="slides/slide245.xml"/><Relationship Id="rId45" Type="http://schemas.openxmlformats.org/officeDocument/2006/relationships/slideMaster" Target="slideMasters/slideMaster45.xml"/><Relationship Id="rId87" Type="http://schemas.openxmlformats.org/officeDocument/2006/relationships/slide" Target="slides/slide26.xml"/><Relationship Id="rId110" Type="http://schemas.openxmlformats.org/officeDocument/2006/relationships/slide" Target="slides/slide49.xml"/><Relationship Id="rId348" Type="http://schemas.openxmlformats.org/officeDocument/2006/relationships/slide" Target="slides/slide287.xml"/><Relationship Id="rId152" Type="http://schemas.openxmlformats.org/officeDocument/2006/relationships/slide" Target="slides/slide91.xml"/><Relationship Id="rId194" Type="http://schemas.openxmlformats.org/officeDocument/2006/relationships/slide" Target="slides/slide133.xml"/><Relationship Id="rId208" Type="http://schemas.openxmlformats.org/officeDocument/2006/relationships/slide" Target="slides/slide147.xml"/><Relationship Id="rId261" Type="http://schemas.openxmlformats.org/officeDocument/2006/relationships/slide" Target="slides/slide200.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6.xml"/><Relationship Id="rId359" Type="http://schemas.openxmlformats.org/officeDocument/2006/relationships/slide" Target="slides/slide298.xml"/><Relationship Id="rId98" Type="http://schemas.openxmlformats.org/officeDocument/2006/relationships/slide" Target="slides/slide37.xml"/><Relationship Id="rId121" Type="http://schemas.openxmlformats.org/officeDocument/2006/relationships/slide" Target="slides/slide60.xml"/><Relationship Id="rId163" Type="http://schemas.openxmlformats.org/officeDocument/2006/relationships/slide" Target="slides/slide102.xml"/><Relationship Id="rId219" Type="http://schemas.openxmlformats.org/officeDocument/2006/relationships/slide" Target="slides/slide158.xml"/><Relationship Id="rId370" Type="http://schemas.openxmlformats.org/officeDocument/2006/relationships/presProps" Target="presProps.xml"/><Relationship Id="rId230" Type="http://schemas.openxmlformats.org/officeDocument/2006/relationships/slide" Target="slides/slide169.xml"/><Relationship Id="rId25" Type="http://schemas.openxmlformats.org/officeDocument/2006/relationships/slideMaster" Target="slideMasters/slideMaster25.xml"/><Relationship Id="rId67" Type="http://schemas.openxmlformats.org/officeDocument/2006/relationships/slide" Target="slides/slide6.xml"/><Relationship Id="rId272" Type="http://schemas.openxmlformats.org/officeDocument/2006/relationships/slide" Target="slides/slide211.xml"/><Relationship Id="rId328" Type="http://schemas.openxmlformats.org/officeDocument/2006/relationships/slide" Target="slides/slide267.xml"/><Relationship Id="rId132" Type="http://schemas.openxmlformats.org/officeDocument/2006/relationships/slide" Target="slides/slide71.xml"/><Relationship Id="rId174" Type="http://schemas.openxmlformats.org/officeDocument/2006/relationships/slide" Target="slides/slide113.xml"/><Relationship Id="rId241" Type="http://schemas.openxmlformats.org/officeDocument/2006/relationships/slide" Target="slides/slide180.xml"/><Relationship Id="rId36" Type="http://schemas.openxmlformats.org/officeDocument/2006/relationships/slideMaster" Target="slideMasters/slideMaster36.xml"/><Relationship Id="rId283" Type="http://schemas.openxmlformats.org/officeDocument/2006/relationships/slide" Target="slides/slide222.xml"/><Relationship Id="rId339" Type="http://schemas.openxmlformats.org/officeDocument/2006/relationships/slide" Target="slides/slide278.xml"/><Relationship Id="rId78" Type="http://schemas.openxmlformats.org/officeDocument/2006/relationships/slide" Target="slides/slide17.xml"/><Relationship Id="rId99" Type="http://schemas.openxmlformats.org/officeDocument/2006/relationships/slide" Target="slides/slide38.xml"/><Relationship Id="rId101" Type="http://schemas.openxmlformats.org/officeDocument/2006/relationships/slide" Target="slides/slide40.xml"/><Relationship Id="rId122" Type="http://schemas.openxmlformats.org/officeDocument/2006/relationships/slide" Target="slides/slide61.xml"/><Relationship Id="rId143" Type="http://schemas.openxmlformats.org/officeDocument/2006/relationships/slide" Target="slides/slide82.xml"/><Relationship Id="rId164" Type="http://schemas.openxmlformats.org/officeDocument/2006/relationships/slide" Target="slides/slide103.xml"/><Relationship Id="rId185" Type="http://schemas.openxmlformats.org/officeDocument/2006/relationships/slide" Target="slides/slide124.xml"/><Relationship Id="rId350" Type="http://schemas.openxmlformats.org/officeDocument/2006/relationships/slide" Target="slides/slide289.xml"/><Relationship Id="rId371" Type="http://schemas.openxmlformats.org/officeDocument/2006/relationships/viewProps" Target="viewProps.xml"/><Relationship Id="rId9" Type="http://schemas.openxmlformats.org/officeDocument/2006/relationships/slideMaster" Target="slideMasters/slideMaster9.xml"/><Relationship Id="rId210" Type="http://schemas.openxmlformats.org/officeDocument/2006/relationships/slide" Target="slides/slide149.xml"/><Relationship Id="rId26" Type="http://schemas.openxmlformats.org/officeDocument/2006/relationships/slideMaster" Target="slideMasters/slideMaster26.xml"/><Relationship Id="rId231" Type="http://schemas.openxmlformats.org/officeDocument/2006/relationships/slide" Target="slides/slide170.xml"/><Relationship Id="rId252" Type="http://schemas.openxmlformats.org/officeDocument/2006/relationships/slide" Target="slides/slide191.xml"/><Relationship Id="rId273" Type="http://schemas.openxmlformats.org/officeDocument/2006/relationships/slide" Target="slides/slide212.xml"/><Relationship Id="rId294" Type="http://schemas.openxmlformats.org/officeDocument/2006/relationships/slide" Target="slides/slide233.xml"/><Relationship Id="rId308" Type="http://schemas.openxmlformats.org/officeDocument/2006/relationships/slide" Target="slides/slide247.xml"/><Relationship Id="rId329" Type="http://schemas.openxmlformats.org/officeDocument/2006/relationships/slide" Target="slides/slide268.xml"/><Relationship Id="rId47" Type="http://schemas.openxmlformats.org/officeDocument/2006/relationships/slideMaster" Target="slideMasters/slideMaster47.xml"/><Relationship Id="rId68" Type="http://schemas.openxmlformats.org/officeDocument/2006/relationships/slide" Target="slides/slide7.xml"/><Relationship Id="rId89" Type="http://schemas.openxmlformats.org/officeDocument/2006/relationships/slide" Target="slides/slide28.xml"/><Relationship Id="rId112" Type="http://schemas.openxmlformats.org/officeDocument/2006/relationships/slide" Target="slides/slide51.xml"/><Relationship Id="rId133" Type="http://schemas.openxmlformats.org/officeDocument/2006/relationships/slide" Target="slides/slide72.xml"/><Relationship Id="rId154" Type="http://schemas.openxmlformats.org/officeDocument/2006/relationships/slide" Target="slides/slide93.xml"/><Relationship Id="rId175" Type="http://schemas.openxmlformats.org/officeDocument/2006/relationships/slide" Target="slides/slide114.xml"/><Relationship Id="rId340" Type="http://schemas.openxmlformats.org/officeDocument/2006/relationships/slide" Target="slides/slide279.xml"/><Relationship Id="rId361" Type="http://schemas.openxmlformats.org/officeDocument/2006/relationships/slide" Target="slides/slide300.xml"/><Relationship Id="rId196" Type="http://schemas.openxmlformats.org/officeDocument/2006/relationships/slide" Target="slides/slide135.xml"/><Relationship Id="rId200" Type="http://schemas.openxmlformats.org/officeDocument/2006/relationships/slide" Target="slides/slide139.xml"/><Relationship Id="rId16" Type="http://schemas.openxmlformats.org/officeDocument/2006/relationships/slideMaster" Target="slideMasters/slideMaster16.xml"/><Relationship Id="rId221" Type="http://schemas.openxmlformats.org/officeDocument/2006/relationships/slide" Target="slides/slide160.xml"/><Relationship Id="rId242" Type="http://schemas.openxmlformats.org/officeDocument/2006/relationships/slide" Target="slides/slide181.xml"/><Relationship Id="rId263" Type="http://schemas.openxmlformats.org/officeDocument/2006/relationships/slide" Target="slides/slide202.xml"/><Relationship Id="rId284" Type="http://schemas.openxmlformats.org/officeDocument/2006/relationships/slide" Target="slides/slide223.xml"/><Relationship Id="rId319" Type="http://schemas.openxmlformats.org/officeDocument/2006/relationships/slide" Target="slides/slide258.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8.xml"/><Relationship Id="rId102" Type="http://schemas.openxmlformats.org/officeDocument/2006/relationships/slide" Target="slides/slide41.xml"/><Relationship Id="rId123" Type="http://schemas.openxmlformats.org/officeDocument/2006/relationships/slide" Target="slides/slide62.xml"/><Relationship Id="rId144" Type="http://schemas.openxmlformats.org/officeDocument/2006/relationships/slide" Target="slides/slide83.xml"/><Relationship Id="rId330" Type="http://schemas.openxmlformats.org/officeDocument/2006/relationships/slide" Target="slides/slide269.xml"/><Relationship Id="rId90" Type="http://schemas.openxmlformats.org/officeDocument/2006/relationships/slide" Target="slides/slide29.xml"/><Relationship Id="rId165" Type="http://schemas.openxmlformats.org/officeDocument/2006/relationships/slide" Target="slides/slide104.xml"/><Relationship Id="rId186" Type="http://schemas.openxmlformats.org/officeDocument/2006/relationships/slide" Target="slides/slide125.xml"/><Relationship Id="rId351" Type="http://schemas.openxmlformats.org/officeDocument/2006/relationships/slide" Target="slides/slide290.xml"/><Relationship Id="rId372" Type="http://schemas.openxmlformats.org/officeDocument/2006/relationships/theme" Target="theme/theme1.xml"/><Relationship Id="rId211" Type="http://schemas.openxmlformats.org/officeDocument/2006/relationships/slide" Target="slides/slide150.xml"/><Relationship Id="rId232" Type="http://schemas.openxmlformats.org/officeDocument/2006/relationships/slide" Target="slides/slide171.xml"/><Relationship Id="rId253" Type="http://schemas.openxmlformats.org/officeDocument/2006/relationships/slide" Target="slides/slide192.xml"/><Relationship Id="rId274" Type="http://schemas.openxmlformats.org/officeDocument/2006/relationships/slide" Target="slides/slide213.xml"/><Relationship Id="rId295" Type="http://schemas.openxmlformats.org/officeDocument/2006/relationships/slide" Target="slides/slide234.xml"/><Relationship Id="rId309" Type="http://schemas.openxmlformats.org/officeDocument/2006/relationships/slide" Target="slides/slide24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8.xml"/><Relationship Id="rId113" Type="http://schemas.openxmlformats.org/officeDocument/2006/relationships/slide" Target="slides/slide52.xml"/><Relationship Id="rId134" Type="http://schemas.openxmlformats.org/officeDocument/2006/relationships/slide" Target="slides/slide73.xml"/><Relationship Id="rId320" Type="http://schemas.openxmlformats.org/officeDocument/2006/relationships/slide" Target="slides/slide259.xml"/><Relationship Id="rId80" Type="http://schemas.openxmlformats.org/officeDocument/2006/relationships/slide" Target="slides/slide19.xml"/><Relationship Id="rId155" Type="http://schemas.openxmlformats.org/officeDocument/2006/relationships/slide" Target="slides/slide94.xml"/><Relationship Id="rId176" Type="http://schemas.openxmlformats.org/officeDocument/2006/relationships/slide" Target="slides/slide115.xml"/><Relationship Id="rId197" Type="http://schemas.openxmlformats.org/officeDocument/2006/relationships/slide" Target="slides/slide136.xml"/><Relationship Id="rId341" Type="http://schemas.openxmlformats.org/officeDocument/2006/relationships/slide" Target="slides/slide280.xml"/><Relationship Id="rId362" Type="http://schemas.openxmlformats.org/officeDocument/2006/relationships/slide" Target="slides/slide301.xml"/><Relationship Id="rId201" Type="http://schemas.openxmlformats.org/officeDocument/2006/relationships/slide" Target="slides/slide140.xml"/><Relationship Id="rId222" Type="http://schemas.openxmlformats.org/officeDocument/2006/relationships/slide" Target="slides/slide161.xml"/><Relationship Id="rId243" Type="http://schemas.openxmlformats.org/officeDocument/2006/relationships/slide" Target="slides/slide182.xml"/><Relationship Id="rId264" Type="http://schemas.openxmlformats.org/officeDocument/2006/relationships/slide" Target="slides/slide203.xml"/><Relationship Id="rId285" Type="http://schemas.openxmlformats.org/officeDocument/2006/relationships/slide" Target="slides/slide22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2.xml"/><Relationship Id="rId124" Type="http://schemas.openxmlformats.org/officeDocument/2006/relationships/slide" Target="slides/slide63.xml"/><Relationship Id="rId310" Type="http://schemas.openxmlformats.org/officeDocument/2006/relationships/slide" Target="slides/slide249.xml"/><Relationship Id="rId70" Type="http://schemas.openxmlformats.org/officeDocument/2006/relationships/slide" Target="slides/slide9.xml"/><Relationship Id="rId91" Type="http://schemas.openxmlformats.org/officeDocument/2006/relationships/slide" Target="slides/slide30.xml"/><Relationship Id="rId145" Type="http://schemas.openxmlformats.org/officeDocument/2006/relationships/slide" Target="slides/slide84.xml"/><Relationship Id="rId166" Type="http://schemas.openxmlformats.org/officeDocument/2006/relationships/slide" Target="slides/slide105.xml"/><Relationship Id="rId187" Type="http://schemas.openxmlformats.org/officeDocument/2006/relationships/slide" Target="slides/slide126.xml"/><Relationship Id="rId331" Type="http://schemas.openxmlformats.org/officeDocument/2006/relationships/slide" Target="slides/slide270.xml"/><Relationship Id="rId352" Type="http://schemas.openxmlformats.org/officeDocument/2006/relationships/slide" Target="slides/slide291.xml"/><Relationship Id="rId373"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151.xml"/><Relationship Id="rId233" Type="http://schemas.openxmlformats.org/officeDocument/2006/relationships/slide" Target="slides/slide172.xml"/><Relationship Id="rId254" Type="http://schemas.openxmlformats.org/officeDocument/2006/relationships/slide" Target="slides/slide19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3.xml"/><Relationship Id="rId275" Type="http://schemas.openxmlformats.org/officeDocument/2006/relationships/slide" Target="slides/slide214.xml"/><Relationship Id="rId296" Type="http://schemas.openxmlformats.org/officeDocument/2006/relationships/slide" Target="slides/slide235.xml"/><Relationship Id="rId300" Type="http://schemas.openxmlformats.org/officeDocument/2006/relationships/slide" Target="slides/slide239.xml"/><Relationship Id="rId60" Type="http://schemas.openxmlformats.org/officeDocument/2006/relationships/slideMaster" Target="slideMasters/slideMaster60.xml"/><Relationship Id="rId81" Type="http://schemas.openxmlformats.org/officeDocument/2006/relationships/slide" Target="slides/slide20.xml"/><Relationship Id="rId135" Type="http://schemas.openxmlformats.org/officeDocument/2006/relationships/slide" Target="slides/slide74.xml"/><Relationship Id="rId156" Type="http://schemas.openxmlformats.org/officeDocument/2006/relationships/slide" Target="slides/slide95.xml"/><Relationship Id="rId177" Type="http://schemas.openxmlformats.org/officeDocument/2006/relationships/slide" Target="slides/slide116.xml"/><Relationship Id="rId198" Type="http://schemas.openxmlformats.org/officeDocument/2006/relationships/slide" Target="slides/slide137.xml"/><Relationship Id="rId321" Type="http://schemas.openxmlformats.org/officeDocument/2006/relationships/slide" Target="slides/slide260.xml"/><Relationship Id="rId342" Type="http://schemas.openxmlformats.org/officeDocument/2006/relationships/slide" Target="slides/slide281.xml"/><Relationship Id="rId363" Type="http://schemas.openxmlformats.org/officeDocument/2006/relationships/slide" Target="slides/slide302.xml"/><Relationship Id="rId202" Type="http://schemas.openxmlformats.org/officeDocument/2006/relationships/slide" Target="slides/slide141.xml"/><Relationship Id="rId223" Type="http://schemas.openxmlformats.org/officeDocument/2006/relationships/slide" Target="slides/slide162.xml"/><Relationship Id="rId244" Type="http://schemas.openxmlformats.org/officeDocument/2006/relationships/slide" Target="slides/slide18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4.xml"/><Relationship Id="rId286" Type="http://schemas.openxmlformats.org/officeDocument/2006/relationships/slide" Target="slides/slide225.xml"/><Relationship Id="rId50" Type="http://schemas.openxmlformats.org/officeDocument/2006/relationships/slideMaster" Target="slideMasters/slideMaster50.xml"/><Relationship Id="rId104" Type="http://schemas.openxmlformats.org/officeDocument/2006/relationships/slide" Target="slides/slide43.xml"/><Relationship Id="rId125" Type="http://schemas.openxmlformats.org/officeDocument/2006/relationships/slide" Target="slides/slide64.xml"/><Relationship Id="rId146" Type="http://schemas.openxmlformats.org/officeDocument/2006/relationships/slide" Target="slides/slide85.xml"/><Relationship Id="rId167" Type="http://schemas.openxmlformats.org/officeDocument/2006/relationships/slide" Target="slides/slide106.xml"/><Relationship Id="rId188" Type="http://schemas.openxmlformats.org/officeDocument/2006/relationships/slide" Target="slides/slide127.xml"/><Relationship Id="rId311" Type="http://schemas.openxmlformats.org/officeDocument/2006/relationships/slide" Target="slides/slide250.xml"/><Relationship Id="rId332" Type="http://schemas.openxmlformats.org/officeDocument/2006/relationships/slide" Target="slides/slide271.xml"/><Relationship Id="rId353" Type="http://schemas.openxmlformats.org/officeDocument/2006/relationships/slide" Target="slides/slide292.xml"/><Relationship Id="rId71" Type="http://schemas.openxmlformats.org/officeDocument/2006/relationships/slide" Target="slides/slide10.xml"/><Relationship Id="rId92" Type="http://schemas.openxmlformats.org/officeDocument/2006/relationships/slide" Target="slides/slide31.xml"/><Relationship Id="rId213" Type="http://schemas.openxmlformats.org/officeDocument/2006/relationships/slide" Target="slides/slide152.xml"/><Relationship Id="rId234" Type="http://schemas.openxmlformats.org/officeDocument/2006/relationships/slide" Target="slides/slide17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4.xml"/><Relationship Id="rId276" Type="http://schemas.openxmlformats.org/officeDocument/2006/relationships/slide" Target="slides/slide215.xml"/><Relationship Id="rId297" Type="http://schemas.openxmlformats.org/officeDocument/2006/relationships/slide" Target="slides/slide236.xml"/><Relationship Id="rId40" Type="http://schemas.openxmlformats.org/officeDocument/2006/relationships/slideMaster" Target="slideMasters/slideMaster40.xml"/><Relationship Id="rId115" Type="http://schemas.openxmlformats.org/officeDocument/2006/relationships/slide" Target="slides/slide54.xml"/><Relationship Id="rId136" Type="http://schemas.openxmlformats.org/officeDocument/2006/relationships/slide" Target="slides/slide75.xml"/><Relationship Id="rId157" Type="http://schemas.openxmlformats.org/officeDocument/2006/relationships/slide" Target="slides/slide96.xml"/><Relationship Id="rId178" Type="http://schemas.openxmlformats.org/officeDocument/2006/relationships/slide" Target="slides/slide117.xml"/><Relationship Id="rId301" Type="http://schemas.openxmlformats.org/officeDocument/2006/relationships/slide" Target="slides/slide240.xml"/><Relationship Id="rId322" Type="http://schemas.openxmlformats.org/officeDocument/2006/relationships/slide" Target="slides/slide261.xml"/><Relationship Id="rId343" Type="http://schemas.openxmlformats.org/officeDocument/2006/relationships/slide" Target="slides/slide282.xml"/><Relationship Id="rId364" Type="http://schemas.openxmlformats.org/officeDocument/2006/relationships/slide" Target="slides/slide303.xml"/><Relationship Id="rId61" Type="http://schemas.openxmlformats.org/officeDocument/2006/relationships/slideMaster" Target="slideMasters/slideMaster61.xml"/><Relationship Id="rId82" Type="http://schemas.openxmlformats.org/officeDocument/2006/relationships/slide" Target="slides/slide21.xml"/><Relationship Id="rId199" Type="http://schemas.openxmlformats.org/officeDocument/2006/relationships/slide" Target="slides/slide138.xml"/><Relationship Id="rId203" Type="http://schemas.openxmlformats.org/officeDocument/2006/relationships/slide" Target="slides/slide142.xml"/><Relationship Id="rId19" Type="http://schemas.openxmlformats.org/officeDocument/2006/relationships/slideMaster" Target="slideMasters/slideMaster19.xml"/><Relationship Id="rId224" Type="http://schemas.openxmlformats.org/officeDocument/2006/relationships/slide" Target="slides/slide163.xml"/><Relationship Id="rId245" Type="http://schemas.openxmlformats.org/officeDocument/2006/relationships/slide" Target="slides/slide184.xml"/><Relationship Id="rId266" Type="http://schemas.openxmlformats.org/officeDocument/2006/relationships/slide" Target="slides/slide205.xml"/><Relationship Id="rId287" Type="http://schemas.openxmlformats.org/officeDocument/2006/relationships/slide" Target="slides/slide226.xml"/><Relationship Id="rId30" Type="http://schemas.openxmlformats.org/officeDocument/2006/relationships/slideMaster" Target="slideMasters/slideMaster30.xml"/><Relationship Id="rId105" Type="http://schemas.openxmlformats.org/officeDocument/2006/relationships/slide" Target="slides/slide44.xml"/><Relationship Id="rId126" Type="http://schemas.openxmlformats.org/officeDocument/2006/relationships/slide" Target="slides/slide65.xml"/><Relationship Id="rId147" Type="http://schemas.openxmlformats.org/officeDocument/2006/relationships/slide" Target="slides/slide86.xml"/><Relationship Id="rId168" Type="http://schemas.openxmlformats.org/officeDocument/2006/relationships/slide" Target="slides/slide107.xml"/><Relationship Id="rId312" Type="http://schemas.openxmlformats.org/officeDocument/2006/relationships/slide" Target="slides/slide251.xml"/><Relationship Id="rId333" Type="http://schemas.openxmlformats.org/officeDocument/2006/relationships/slide" Target="slides/slide272.xml"/><Relationship Id="rId354" Type="http://schemas.openxmlformats.org/officeDocument/2006/relationships/slide" Target="slides/slide293.xml"/><Relationship Id="rId51" Type="http://schemas.openxmlformats.org/officeDocument/2006/relationships/slideMaster" Target="slideMasters/slideMaster51.xml"/><Relationship Id="rId72" Type="http://schemas.openxmlformats.org/officeDocument/2006/relationships/slide" Target="slides/slide11.xml"/><Relationship Id="rId93" Type="http://schemas.openxmlformats.org/officeDocument/2006/relationships/slide" Target="slides/slide32.xml"/><Relationship Id="rId189" Type="http://schemas.openxmlformats.org/officeDocument/2006/relationships/slide" Target="slides/slide128.xml"/><Relationship Id="rId3" Type="http://schemas.openxmlformats.org/officeDocument/2006/relationships/slideMaster" Target="slideMasters/slideMaster3.xml"/><Relationship Id="rId214" Type="http://schemas.openxmlformats.org/officeDocument/2006/relationships/slide" Target="slides/slide153.xml"/><Relationship Id="rId235" Type="http://schemas.openxmlformats.org/officeDocument/2006/relationships/slide" Target="slides/slide174.xml"/><Relationship Id="rId256" Type="http://schemas.openxmlformats.org/officeDocument/2006/relationships/slide" Target="slides/slide195.xml"/><Relationship Id="rId277" Type="http://schemas.openxmlformats.org/officeDocument/2006/relationships/slide" Target="slides/slide216.xml"/><Relationship Id="rId298" Type="http://schemas.openxmlformats.org/officeDocument/2006/relationships/slide" Target="slides/slide237.xml"/><Relationship Id="rId116" Type="http://schemas.openxmlformats.org/officeDocument/2006/relationships/slide" Target="slides/slide55.xml"/><Relationship Id="rId137" Type="http://schemas.openxmlformats.org/officeDocument/2006/relationships/slide" Target="slides/slide76.xml"/><Relationship Id="rId158" Type="http://schemas.openxmlformats.org/officeDocument/2006/relationships/slide" Target="slides/slide97.xml"/><Relationship Id="rId302" Type="http://schemas.openxmlformats.org/officeDocument/2006/relationships/slide" Target="slides/slide241.xml"/><Relationship Id="rId323" Type="http://schemas.openxmlformats.org/officeDocument/2006/relationships/slide" Target="slides/slide262.xml"/><Relationship Id="rId344" Type="http://schemas.openxmlformats.org/officeDocument/2006/relationships/slide" Target="slides/slide28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xml"/><Relationship Id="rId83" Type="http://schemas.openxmlformats.org/officeDocument/2006/relationships/slide" Target="slides/slide22.xml"/><Relationship Id="rId179" Type="http://schemas.openxmlformats.org/officeDocument/2006/relationships/slide" Target="slides/slide118.xml"/><Relationship Id="rId365" Type="http://schemas.openxmlformats.org/officeDocument/2006/relationships/slide" Target="slides/slide304.xml"/><Relationship Id="rId190" Type="http://schemas.openxmlformats.org/officeDocument/2006/relationships/slide" Target="slides/slide129.xml"/><Relationship Id="rId204" Type="http://schemas.openxmlformats.org/officeDocument/2006/relationships/slide" Target="slides/slide143.xml"/><Relationship Id="rId225" Type="http://schemas.openxmlformats.org/officeDocument/2006/relationships/slide" Target="slides/slide164.xml"/><Relationship Id="rId246" Type="http://schemas.openxmlformats.org/officeDocument/2006/relationships/slide" Target="slides/slide185.xml"/><Relationship Id="rId267" Type="http://schemas.openxmlformats.org/officeDocument/2006/relationships/slide" Target="slides/slide206.xml"/><Relationship Id="rId288" Type="http://schemas.openxmlformats.org/officeDocument/2006/relationships/slide" Target="slides/slide227.xml"/><Relationship Id="rId106" Type="http://schemas.openxmlformats.org/officeDocument/2006/relationships/slide" Target="slides/slide45.xml"/><Relationship Id="rId127" Type="http://schemas.openxmlformats.org/officeDocument/2006/relationships/slide" Target="slides/slide66.xml"/><Relationship Id="rId313" Type="http://schemas.openxmlformats.org/officeDocument/2006/relationships/slide" Target="slides/slide25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2.xml"/><Relationship Id="rId94" Type="http://schemas.openxmlformats.org/officeDocument/2006/relationships/slide" Target="slides/slide33.xml"/><Relationship Id="rId148" Type="http://schemas.openxmlformats.org/officeDocument/2006/relationships/slide" Target="slides/slide87.xml"/><Relationship Id="rId169" Type="http://schemas.openxmlformats.org/officeDocument/2006/relationships/slide" Target="slides/slide108.xml"/><Relationship Id="rId334" Type="http://schemas.openxmlformats.org/officeDocument/2006/relationships/slide" Target="slides/slide273.xml"/><Relationship Id="rId355" Type="http://schemas.openxmlformats.org/officeDocument/2006/relationships/slide" Target="slides/slide294.xml"/><Relationship Id="rId4" Type="http://schemas.openxmlformats.org/officeDocument/2006/relationships/slideMaster" Target="slideMasters/slideMaster4.xml"/><Relationship Id="rId180" Type="http://schemas.openxmlformats.org/officeDocument/2006/relationships/slide" Target="slides/slide119.xml"/><Relationship Id="rId215" Type="http://schemas.openxmlformats.org/officeDocument/2006/relationships/slide" Target="slides/slide154.xml"/><Relationship Id="rId236" Type="http://schemas.openxmlformats.org/officeDocument/2006/relationships/slide" Target="slides/slide175.xml"/><Relationship Id="rId257" Type="http://schemas.openxmlformats.org/officeDocument/2006/relationships/slide" Target="slides/slide196.xml"/><Relationship Id="rId278" Type="http://schemas.openxmlformats.org/officeDocument/2006/relationships/slide" Target="slides/slide217.xml"/><Relationship Id="rId303" Type="http://schemas.openxmlformats.org/officeDocument/2006/relationships/slide" Target="slides/slide242.xml"/><Relationship Id="rId42" Type="http://schemas.openxmlformats.org/officeDocument/2006/relationships/slideMaster" Target="slideMasters/slideMaster42.xml"/><Relationship Id="rId84" Type="http://schemas.openxmlformats.org/officeDocument/2006/relationships/slide" Target="slides/slide23.xml"/><Relationship Id="rId138" Type="http://schemas.openxmlformats.org/officeDocument/2006/relationships/slide" Target="slides/slide77.xml"/><Relationship Id="rId345" Type="http://schemas.openxmlformats.org/officeDocument/2006/relationships/slide" Target="slides/slide284.xml"/><Relationship Id="rId191" Type="http://schemas.openxmlformats.org/officeDocument/2006/relationships/slide" Target="slides/slide130.xml"/><Relationship Id="rId205" Type="http://schemas.openxmlformats.org/officeDocument/2006/relationships/slide" Target="slides/slide144.xml"/><Relationship Id="rId247" Type="http://schemas.openxmlformats.org/officeDocument/2006/relationships/slide" Target="slides/slide186.xml"/><Relationship Id="rId107" Type="http://schemas.openxmlformats.org/officeDocument/2006/relationships/slide" Target="slides/slide46.xml"/><Relationship Id="rId289" Type="http://schemas.openxmlformats.org/officeDocument/2006/relationships/slide" Target="slides/slide22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8.xml"/><Relationship Id="rId314" Type="http://schemas.openxmlformats.org/officeDocument/2006/relationships/slide" Target="slides/slide253.xml"/><Relationship Id="rId356" Type="http://schemas.openxmlformats.org/officeDocument/2006/relationships/slide" Target="slides/slide295.xml"/><Relationship Id="rId95" Type="http://schemas.openxmlformats.org/officeDocument/2006/relationships/slide" Target="slides/slide34.xml"/><Relationship Id="rId160" Type="http://schemas.openxmlformats.org/officeDocument/2006/relationships/slide" Target="slides/slide99.xml"/><Relationship Id="rId216" Type="http://schemas.openxmlformats.org/officeDocument/2006/relationships/slide" Target="slides/slide155.xml"/><Relationship Id="rId258" Type="http://schemas.openxmlformats.org/officeDocument/2006/relationships/slide" Target="slides/slide197.xml"/><Relationship Id="rId22" Type="http://schemas.openxmlformats.org/officeDocument/2006/relationships/slideMaster" Target="slideMasters/slideMaster22.xml"/><Relationship Id="rId64" Type="http://schemas.openxmlformats.org/officeDocument/2006/relationships/slide" Target="slides/slide3.xml"/><Relationship Id="rId118" Type="http://schemas.openxmlformats.org/officeDocument/2006/relationships/slide" Target="slides/slide57.xml"/><Relationship Id="rId325" Type="http://schemas.openxmlformats.org/officeDocument/2006/relationships/slide" Target="slides/slide264.xml"/><Relationship Id="rId367" Type="http://schemas.openxmlformats.org/officeDocument/2006/relationships/slide" Target="slides/slide306.xml"/><Relationship Id="rId171" Type="http://schemas.openxmlformats.org/officeDocument/2006/relationships/slide" Target="slides/slide110.xml"/><Relationship Id="rId227" Type="http://schemas.openxmlformats.org/officeDocument/2006/relationships/slide" Target="slides/slide166.xml"/><Relationship Id="rId269" Type="http://schemas.openxmlformats.org/officeDocument/2006/relationships/slide" Target="slides/slide208.xml"/><Relationship Id="rId33" Type="http://schemas.openxmlformats.org/officeDocument/2006/relationships/slideMaster" Target="slideMasters/slideMaster33.xml"/><Relationship Id="rId129" Type="http://schemas.openxmlformats.org/officeDocument/2006/relationships/slide" Target="slides/slide68.xml"/><Relationship Id="rId280" Type="http://schemas.openxmlformats.org/officeDocument/2006/relationships/slide" Target="slides/slide219.xml"/><Relationship Id="rId336" Type="http://schemas.openxmlformats.org/officeDocument/2006/relationships/slide" Target="slides/slide275.xml"/><Relationship Id="rId75" Type="http://schemas.openxmlformats.org/officeDocument/2006/relationships/slide" Target="slides/slide14.xml"/><Relationship Id="rId140" Type="http://schemas.openxmlformats.org/officeDocument/2006/relationships/slide" Target="slides/slide79.xml"/><Relationship Id="rId182" Type="http://schemas.openxmlformats.org/officeDocument/2006/relationships/slide" Target="slides/slide121.xml"/><Relationship Id="rId6" Type="http://schemas.openxmlformats.org/officeDocument/2006/relationships/slideMaster" Target="slideMasters/slideMaster6.xml"/><Relationship Id="rId238" Type="http://schemas.openxmlformats.org/officeDocument/2006/relationships/slide" Target="slides/slide177.xml"/><Relationship Id="rId291" Type="http://schemas.openxmlformats.org/officeDocument/2006/relationships/slide" Target="slides/slide230.xml"/><Relationship Id="rId305" Type="http://schemas.openxmlformats.org/officeDocument/2006/relationships/slide" Target="slides/slide244.xml"/><Relationship Id="rId347" Type="http://schemas.openxmlformats.org/officeDocument/2006/relationships/slide" Target="slides/slide286.xml"/><Relationship Id="rId44" Type="http://schemas.openxmlformats.org/officeDocument/2006/relationships/slideMaster" Target="slideMasters/slideMaster44.xml"/><Relationship Id="rId86" Type="http://schemas.openxmlformats.org/officeDocument/2006/relationships/slide" Target="slides/slide25.xml"/><Relationship Id="rId151" Type="http://schemas.openxmlformats.org/officeDocument/2006/relationships/slide" Target="slides/slide90.xml"/><Relationship Id="rId193" Type="http://schemas.openxmlformats.org/officeDocument/2006/relationships/slide" Target="slides/slide132.xml"/><Relationship Id="rId207" Type="http://schemas.openxmlformats.org/officeDocument/2006/relationships/slide" Target="slides/slide146.xml"/><Relationship Id="rId249" Type="http://schemas.openxmlformats.org/officeDocument/2006/relationships/slide" Target="slides/slide188.xml"/><Relationship Id="rId13" Type="http://schemas.openxmlformats.org/officeDocument/2006/relationships/slideMaster" Target="slideMasters/slideMaster13.xml"/><Relationship Id="rId109" Type="http://schemas.openxmlformats.org/officeDocument/2006/relationships/slide" Target="slides/slide48.xml"/><Relationship Id="rId260" Type="http://schemas.openxmlformats.org/officeDocument/2006/relationships/slide" Target="slides/slide199.xml"/><Relationship Id="rId316" Type="http://schemas.openxmlformats.org/officeDocument/2006/relationships/slide" Target="slides/slide255.xml"/><Relationship Id="rId55" Type="http://schemas.openxmlformats.org/officeDocument/2006/relationships/slideMaster" Target="slideMasters/slideMaster55.xml"/><Relationship Id="rId97" Type="http://schemas.openxmlformats.org/officeDocument/2006/relationships/slide" Target="slides/slide36.xml"/><Relationship Id="rId120" Type="http://schemas.openxmlformats.org/officeDocument/2006/relationships/slide" Target="slides/slide59.xml"/><Relationship Id="rId358" Type="http://schemas.openxmlformats.org/officeDocument/2006/relationships/slide" Target="slides/slide297.xml"/><Relationship Id="rId162" Type="http://schemas.openxmlformats.org/officeDocument/2006/relationships/slide" Target="slides/slide101.xml"/><Relationship Id="rId218" Type="http://schemas.openxmlformats.org/officeDocument/2006/relationships/slide" Target="slides/slide157.xml"/><Relationship Id="rId271" Type="http://schemas.openxmlformats.org/officeDocument/2006/relationships/slide" Target="slides/slide210.xml"/><Relationship Id="rId24" Type="http://schemas.openxmlformats.org/officeDocument/2006/relationships/slideMaster" Target="slideMasters/slideMaster24.xml"/><Relationship Id="rId66" Type="http://schemas.openxmlformats.org/officeDocument/2006/relationships/slide" Target="slides/slide5.xml"/><Relationship Id="rId131" Type="http://schemas.openxmlformats.org/officeDocument/2006/relationships/slide" Target="slides/slide70.xml"/><Relationship Id="rId327" Type="http://schemas.openxmlformats.org/officeDocument/2006/relationships/slide" Target="slides/slide266.xml"/><Relationship Id="rId369" Type="http://schemas.openxmlformats.org/officeDocument/2006/relationships/handoutMaster" Target="handoutMasters/handoutMaster1.xml"/><Relationship Id="rId173" Type="http://schemas.openxmlformats.org/officeDocument/2006/relationships/slide" Target="slides/slide112.xml"/><Relationship Id="rId229" Type="http://schemas.openxmlformats.org/officeDocument/2006/relationships/slide" Target="slides/slide168.xml"/><Relationship Id="rId240" Type="http://schemas.openxmlformats.org/officeDocument/2006/relationships/slide" Target="slides/slide179.xml"/><Relationship Id="rId35" Type="http://schemas.openxmlformats.org/officeDocument/2006/relationships/slideMaster" Target="slideMasters/slideMaster35.xml"/><Relationship Id="rId77" Type="http://schemas.openxmlformats.org/officeDocument/2006/relationships/slide" Target="slides/slide16.xml"/><Relationship Id="rId100" Type="http://schemas.openxmlformats.org/officeDocument/2006/relationships/slide" Target="slides/slide39.xml"/><Relationship Id="rId282" Type="http://schemas.openxmlformats.org/officeDocument/2006/relationships/slide" Target="slides/slide221.xml"/><Relationship Id="rId338" Type="http://schemas.openxmlformats.org/officeDocument/2006/relationships/slide" Target="slides/slide277.xml"/><Relationship Id="rId8" Type="http://schemas.openxmlformats.org/officeDocument/2006/relationships/slideMaster" Target="slideMasters/slideMaster8.xml"/><Relationship Id="rId142" Type="http://schemas.openxmlformats.org/officeDocument/2006/relationships/slide" Target="slides/slide81.xml"/><Relationship Id="rId184" Type="http://schemas.openxmlformats.org/officeDocument/2006/relationships/slide" Target="slides/slide123.xml"/><Relationship Id="rId251" Type="http://schemas.openxmlformats.org/officeDocument/2006/relationships/slide" Target="slides/slide190.xml"/><Relationship Id="rId46" Type="http://schemas.openxmlformats.org/officeDocument/2006/relationships/slideMaster" Target="slideMasters/slideMaster46.xml"/><Relationship Id="rId293" Type="http://schemas.openxmlformats.org/officeDocument/2006/relationships/slide" Target="slides/slide232.xml"/><Relationship Id="rId307" Type="http://schemas.openxmlformats.org/officeDocument/2006/relationships/slide" Target="slides/slide246.xml"/><Relationship Id="rId349" Type="http://schemas.openxmlformats.org/officeDocument/2006/relationships/slide" Target="slides/slide288.xml"/><Relationship Id="rId88" Type="http://schemas.openxmlformats.org/officeDocument/2006/relationships/slide" Target="slides/slide27.xml"/><Relationship Id="rId111" Type="http://schemas.openxmlformats.org/officeDocument/2006/relationships/slide" Target="slides/slide50.xml"/><Relationship Id="rId153" Type="http://schemas.openxmlformats.org/officeDocument/2006/relationships/slide" Target="slides/slide92.xml"/><Relationship Id="rId195" Type="http://schemas.openxmlformats.org/officeDocument/2006/relationships/slide" Target="slides/slide134.xml"/><Relationship Id="rId209" Type="http://schemas.openxmlformats.org/officeDocument/2006/relationships/slide" Target="slides/slide148.xml"/><Relationship Id="rId360" Type="http://schemas.openxmlformats.org/officeDocument/2006/relationships/slide" Target="slides/slide299.xml"/><Relationship Id="rId220" Type="http://schemas.openxmlformats.org/officeDocument/2006/relationships/slide" Target="slides/slide159.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201.xml"/><Relationship Id="rId318" Type="http://schemas.openxmlformats.org/officeDocument/2006/relationships/slide" Target="slides/slide25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Users\kevinhsieh\Google%20Drive\Research\PIM\PICA\Result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Users\kevinhsieh\Google%20Drive\Research\PIM\PICA\Result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Users\kevinhsieh\Google%20Drive\Research\PIM\PICA\Results.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Kevin%20Hsieh\Google%20Drive\Research\PIM\PICA\Results.xlsx" TargetMode="Externa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7.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8.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9.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10.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1.xml"/></Relationships>
</file>

<file path=ppt/charts/_rels/chart2.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12.xml"/></Relationships>
</file>

<file path=ppt/charts/_rels/chart21.xml.rels><?xml version="1.0" encoding="UTF-8" standalone="yes"?>
<Relationships xmlns="http://schemas.openxmlformats.org/package/2006/relationships"><Relationship Id="rId2" Type="http://schemas.openxmlformats.org/officeDocument/2006/relationships/oleObject" Target="file:////vboxsrv\shared\ppts\micro-2013\sheets\latency-energy.xlsx" TargetMode="External"/><Relationship Id="rId1" Type="http://schemas.openxmlformats.org/officeDocument/2006/relationships/themeOverride" Target="../theme/themeOverride13.xml"/></Relationships>
</file>

<file path=ppt/charts/_rels/chart22.xml.rels><?xml version="1.0" encoding="UTF-8" standalone="yes"?>
<Relationships xmlns="http://schemas.openxmlformats.org/package/2006/relationships"><Relationship Id="rId2" Type="http://schemas.openxmlformats.org/officeDocument/2006/relationships/oleObject" Target="file:////vboxsrv\shared\ppts\micro-2013\sheets\latency-energy.xlsx" TargetMode="External"/><Relationship Id="rId1" Type="http://schemas.openxmlformats.org/officeDocument/2006/relationships/themeOverride" Target="../theme/themeOverride14.xml"/></Relationships>
</file>

<file path=ppt/charts/_rels/chart23.xml.rels><?xml version="1.0" encoding="UTF-8" standalone="yes"?>
<Relationships xmlns="http://schemas.openxmlformats.org/package/2006/relationships"><Relationship Id="rId2" Type="http://schemas.openxmlformats.org/officeDocument/2006/relationships/oleObject" Target="file:////vboxsrv\shared\ppts\pdl-retreat-talk\sheets\memfrac-apps.csv" TargetMode="External"/><Relationship Id="rId1" Type="http://schemas.openxmlformats.org/officeDocument/2006/relationships/themeOverride" Target="../theme/themeOverride15.xml"/></Relationships>
</file>

<file path=ppt/charts/_rels/chart24.xml.rels><?xml version="1.0" encoding="UTF-8" standalone="yes"?>
<Relationships xmlns="http://schemas.openxmlformats.org/package/2006/relationships"><Relationship Id="rId2" Type="http://schemas.openxmlformats.org/officeDocument/2006/relationships/oleObject" Target="file:////vboxsrv\shared\ppts\pdl-retreat-talk\sheets\perf-energy.csv" TargetMode="External"/><Relationship Id="rId1" Type="http://schemas.openxmlformats.org/officeDocument/2006/relationships/themeOverride" Target="../theme/themeOverride16.xml"/></Relationships>
</file>

<file path=ppt/charts/_rels/chart25.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2.xml"/><Relationship Id="rId1" Type="http://schemas.microsoft.com/office/2011/relationships/chartStyle" Target="style2.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8.xml"/></Relationships>
</file>

<file path=ppt/charts/_rels/chart28.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amiraliboroumand:cmu:Google-internship:Amirali-Internship-data:PIM-Browser-estimated-energy-repair2%20copy.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1.8708704390250682E-2"/>
                  <c:y val="-6.8276437496774343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Alignment</a:t>
                    </a:r>
                  </a:p>
                  <a:p>
                    <a:pPr>
                      <a:defRPr>
                        <a:solidFill>
                          <a:schemeClr val="bg1"/>
                        </a:solidFill>
                      </a:defRPr>
                    </a:pPr>
                    <a:r>
                      <a:rPr lang="en-US" b="1" dirty="0">
                        <a:solidFill>
                          <a:schemeClr val="bg1"/>
                        </a:solidFill>
                        <a:effectLst/>
                      </a:rPr>
                      <a:t>(Edit-distance</a:t>
                    </a:r>
                    <a:r>
                      <a:rPr lang="en-US" b="1" baseline="0" dirty="0">
                        <a:solidFill>
                          <a:schemeClr val="bg1"/>
                        </a:solidFill>
                        <a:effectLst/>
                      </a:rPr>
                      <a:t> comp)</a:t>
                    </a:r>
                    <a:r>
                      <a:rPr lang="en-US" b="1" dirty="0">
                        <a:solidFill>
                          <a:schemeClr val="bg1"/>
                        </a:solidFill>
                        <a:effectLst/>
                      </a:rPr>
                      <a:t>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3579906571106901"/>
          <c:y val="0.26977200213861202"/>
          <c:w val="0.83828160666549001"/>
          <c:h val="0.49546175025306999"/>
        </c:manualLayout>
      </c:layout>
      <c:barChart>
        <c:barDir val="col"/>
        <c:grouping val="clustered"/>
        <c:varyColors val="0"/>
        <c:ser>
          <c:idx val="0"/>
          <c:order val="0"/>
          <c:tx>
            <c:strRef>
              <c:f>Microbenchmark!$C$2</c:f>
              <c:strCache>
                <c:ptCount val="1"/>
                <c:pt idx="0">
                  <c:v>Baseline + extra 128KB L2</c:v>
                </c:pt>
              </c:strCache>
            </c:strRef>
          </c:tx>
          <c:spPr>
            <a:solidFill>
              <a:schemeClr val="accent5"/>
            </a:solidFill>
            <a:ln>
              <a:solidFill>
                <a:schemeClr val="tx1"/>
              </a:solidFill>
            </a:ln>
            <a:effectLst/>
          </c:spPr>
          <c:invertIfNegative val="0"/>
          <c:cat>
            <c:strRef>
              <c:f>Microbenchmark!$C$66:$E$66</c:f>
              <c:strCache>
                <c:ptCount val="3"/>
                <c:pt idx="0">
                  <c:v>Linked List</c:v>
                </c:pt>
                <c:pt idx="1">
                  <c:v>Hash Table</c:v>
                </c:pt>
                <c:pt idx="2">
                  <c:v>B-Tree</c:v>
                </c:pt>
              </c:strCache>
            </c:strRef>
          </c:cat>
          <c:val>
            <c:numRef>
              <c:f>(Microbenchmark!$C$54,Microbenchmark!$M$54,Microbenchmark!$W$54)</c:f>
              <c:numCache>
                <c:formatCode>0.00</c:formatCode>
                <c:ptCount val="3"/>
                <c:pt idx="0">
                  <c:v>1.0260990788926001</c:v>
                </c:pt>
                <c:pt idx="1">
                  <c:v>1.013470365634118</c:v>
                </c:pt>
                <c:pt idx="2">
                  <c:v>1.020497762526934</c:v>
                </c:pt>
              </c:numCache>
            </c:numRef>
          </c:val>
          <c:extLst>
            <c:ext xmlns:c16="http://schemas.microsoft.com/office/drawing/2014/chart" uri="{C3380CC4-5D6E-409C-BE32-E72D297353CC}">
              <c16:uniqueId val="{00000000-2E38-4E3A-B67F-B0A3BB4DB826}"/>
            </c:ext>
          </c:extLst>
        </c:ser>
        <c:ser>
          <c:idx val="1"/>
          <c:order val="1"/>
          <c:tx>
            <c:v>IMPICA</c:v>
          </c:tx>
          <c:spPr>
            <a:solidFill>
              <a:schemeClr val="accent2"/>
            </a:solidFill>
            <a:ln>
              <a:solidFill>
                <a:schemeClr val="tx1"/>
              </a:solidFill>
            </a:ln>
            <a:effectLst/>
          </c:spPr>
          <c:invertIfNegative val="0"/>
          <c:val>
            <c:numRef>
              <c:f>(Microbenchmark!$D$54,Microbenchmark!$N$54,Microbenchmark!$X$54)</c:f>
              <c:numCache>
                <c:formatCode>0.00</c:formatCode>
                <c:ptCount val="3"/>
                <c:pt idx="0">
                  <c:v>1.9236373028717879</c:v>
                </c:pt>
                <c:pt idx="1">
                  <c:v>1.286480109722536</c:v>
                </c:pt>
                <c:pt idx="2">
                  <c:v>1.184777107794305</c:v>
                </c:pt>
              </c:numCache>
            </c:numRef>
          </c:val>
          <c:extLst>
            <c:ext xmlns:c16="http://schemas.microsoft.com/office/drawing/2014/chart" uri="{C3380CC4-5D6E-409C-BE32-E72D297353CC}">
              <c16:uniqueId val="{00000001-2E38-4E3A-B67F-B0A3BB4DB826}"/>
            </c:ext>
          </c:extLst>
        </c:ser>
        <c:dLbls>
          <c:showLegendKey val="0"/>
          <c:showVal val="0"/>
          <c:showCatName val="0"/>
          <c:showSerName val="0"/>
          <c:showPercent val="0"/>
          <c:showBubbleSize val="0"/>
        </c:dLbls>
        <c:gapWidth val="219"/>
        <c:axId val="2066367216"/>
        <c:axId val="2071526784"/>
      </c:barChart>
      <c:catAx>
        <c:axId val="2066367216"/>
        <c:scaling>
          <c:orientation val="minMax"/>
        </c:scaling>
        <c:delete val="0"/>
        <c:axPos val="b"/>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Times New Roman" panose="02020603050405020304" pitchFamily="18" charset="0"/>
              </a:defRPr>
            </a:pPr>
            <a:endParaRPr lang="en-US"/>
          </a:p>
        </c:txPr>
        <c:crossAx val="2071526784"/>
        <c:crosses val="autoZero"/>
        <c:auto val="1"/>
        <c:lblAlgn val="ctr"/>
        <c:lblOffset val="100"/>
        <c:noMultiLvlLbl val="0"/>
      </c:catAx>
      <c:valAx>
        <c:axId val="2071526784"/>
        <c:scaling>
          <c:orientation val="minMax"/>
          <c:max val="2"/>
        </c:scaling>
        <c:delete val="0"/>
        <c:axPos val="l"/>
        <c:majorGridlines>
          <c:spPr>
            <a:ln w="9525" cap="flat" cmpd="sng" algn="ctr">
              <a:solidFill>
                <a:schemeClr val="bg1">
                  <a:lumMod val="75000"/>
                </a:schemeClr>
              </a:solidFill>
              <a:prstDash val="solid"/>
              <a:round/>
            </a:ln>
            <a:effectLst/>
          </c:spPr>
        </c:majorGridlines>
        <c:title>
          <c:tx>
            <c:rich>
              <a:bodyPr rot="-5400000" spcFirstLastPara="1" vertOverflow="ellipsis" vert="horz" wrap="square" anchor="ctr" anchorCtr="1"/>
              <a:lstStyle/>
              <a:p>
                <a:pPr>
                  <a:defRPr sz="2800" b="1" i="0" u="none" strike="noStrike" kern="1200" baseline="0">
                    <a:solidFill>
                      <a:sysClr val="windowText" lastClr="000000"/>
                    </a:solidFill>
                    <a:latin typeface="+mn-lt"/>
                    <a:ea typeface="+mn-ea"/>
                    <a:cs typeface="Times New Roman" panose="02020603050405020304" pitchFamily="18" charset="0"/>
                  </a:defRPr>
                </a:pPr>
                <a:r>
                  <a:rPr lang="en-US" sz="2800" b="1" dirty="0">
                    <a:latin typeface="+mn-lt"/>
                  </a:rPr>
                  <a:t>Speedup</a:t>
                </a:r>
              </a:p>
            </c:rich>
          </c:tx>
          <c:overlay val="0"/>
          <c:spPr>
            <a:noFill/>
            <a:ln>
              <a:noFill/>
            </a:ln>
            <a:effectLst/>
          </c:sp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Times New Roman" panose="02020603050405020304" pitchFamily="18" charset="0"/>
              </a:defRPr>
            </a:pPr>
            <a:endParaRPr lang="en-US"/>
          </a:p>
        </c:txPr>
        <c:crossAx val="2066367216"/>
        <c:crosses val="autoZero"/>
        <c:crossBetween val="between"/>
        <c:majorUnit val="0.5"/>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'With Area and Parallelism'!$A$60</c:f>
              <c:strCache>
                <c:ptCount val="1"/>
                <c:pt idx="0">
                  <c:v>Throughput</c:v>
                </c:pt>
              </c:strCache>
            </c:strRef>
          </c:tx>
          <c:spPr>
            <a:solidFill>
              <a:schemeClr val="accent2"/>
            </a:solidFill>
            <a:ln>
              <a:solidFill>
                <a:schemeClr val="tx1"/>
              </a:solidFill>
            </a:ln>
            <a:effectLst/>
          </c:spPr>
          <c:invertIfNegative val="0"/>
          <c:cat>
            <c:strRef>
              <c:f>('With Area and Parallelism'!$F$1,'With Area and Parallelism'!$G$1,'With Area and Parallelism'!$C$1)</c:f>
              <c:strCache>
                <c:ptCount val="3"/>
                <c:pt idx="0">
                  <c:v>Baseline + extra 128KB L2</c:v>
                </c:pt>
                <c:pt idx="1">
                  <c:v>Baseline + extra 1MB L2</c:v>
                </c:pt>
                <c:pt idx="2">
                  <c:v>IMPICA</c:v>
                </c:pt>
              </c:strCache>
            </c:strRef>
          </c:cat>
          <c:val>
            <c:numRef>
              <c:f>('With Area and Parallelism'!$F$60,'With Area and Parallelism'!$G$60,'With Area and Parallelism'!$C$60)</c:f>
              <c:numCache>
                <c:formatCode>0.00</c:formatCode>
                <c:ptCount val="3"/>
                <c:pt idx="0">
                  <c:v>1.010139461413017</c:v>
                </c:pt>
                <c:pt idx="1">
                  <c:v>1.054008351845648</c:v>
                </c:pt>
                <c:pt idx="2">
                  <c:v>1.16007533475401</c:v>
                </c:pt>
              </c:numCache>
            </c:numRef>
          </c:val>
          <c:extLst>
            <c:ext xmlns:c16="http://schemas.microsoft.com/office/drawing/2014/chart" uri="{C3380CC4-5D6E-409C-BE32-E72D297353CC}">
              <c16:uniqueId val="{00000000-0B9A-4545-9C0B-E6A8C6CA57A5}"/>
            </c:ext>
          </c:extLst>
        </c:ser>
        <c:dLbls>
          <c:showLegendKey val="0"/>
          <c:showVal val="0"/>
          <c:showCatName val="0"/>
          <c:showSerName val="0"/>
          <c:showPercent val="0"/>
          <c:showBubbleSize val="0"/>
        </c:dLbls>
        <c:gapWidth val="219"/>
        <c:axId val="2071425936"/>
        <c:axId val="2090099088"/>
      </c:barChart>
      <c:catAx>
        <c:axId val="2071425936"/>
        <c:scaling>
          <c:orientation val="minMax"/>
        </c:scaling>
        <c:delete val="0"/>
        <c:axPos val="b"/>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Times New Roman" panose="02020603050405020304" pitchFamily="18" charset="0"/>
              </a:defRPr>
            </a:pPr>
            <a:endParaRPr lang="en-US"/>
          </a:p>
        </c:txPr>
        <c:crossAx val="2090099088"/>
        <c:crosses val="autoZero"/>
        <c:auto val="1"/>
        <c:lblAlgn val="ctr"/>
        <c:lblOffset val="100"/>
        <c:noMultiLvlLbl val="0"/>
      </c:catAx>
      <c:valAx>
        <c:axId val="2090099088"/>
        <c:scaling>
          <c:orientation val="minMax"/>
        </c:scaling>
        <c:delete val="0"/>
        <c:axPos val="l"/>
        <c:majorGridlines>
          <c:spPr>
            <a:ln w="9525" cap="flat" cmpd="sng" algn="ctr">
              <a:solidFill>
                <a:schemeClr val="bg1">
                  <a:lumMod val="75000"/>
                </a:schemeClr>
              </a:solidFill>
              <a:prstDash val="solid"/>
              <a:round/>
            </a:ln>
            <a:effectLst/>
          </c:spPr>
        </c:majorGridlines>
        <c:title>
          <c:tx>
            <c:rich>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Times New Roman" panose="02020603050405020304" pitchFamily="18" charset="0"/>
                  </a:defRPr>
                </a:pPr>
                <a:r>
                  <a:rPr lang="en-US" sz="2400"/>
                  <a:t>Database Throughput</a:t>
                </a:r>
              </a:p>
            </c:rich>
          </c:tx>
          <c:overlay val="0"/>
          <c:spPr>
            <a:noFill/>
            <a:ln>
              <a:noFill/>
            </a:ln>
            <a:effectLst/>
          </c:spPr>
        </c:title>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Times New Roman" panose="02020603050405020304" pitchFamily="18" charset="0"/>
              </a:defRPr>
            </a:pPr>
            <a:endParaRPr lang="en-US"/>
          </a:p>
        </c:txPr>
        <c:crossAx val="2071425936"/>
        <c:crosses val="autoZero"/>
        <c:crossBetween val="between"/>
        <c:maj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ysClr val="windowText" lastClr="000000"/>
          </a:solidFill>
          <a:latin typeface="+mn-lt"/>
          <a:cs typeface="Times New Roman" panose="02020603050405020304" pitchFamily="18"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4040168586676"/>
          <c:y val="0.13917588259329"/>
          <c:w val="0.73493513641588504"/>
          <c:h val="0.47909864208737601"/>
        </c:manualLayout>
      </c:layout>
      <c:barChart>
        <c:barDir val="col"/>
        <c:grouping val="clustered"/>
        <c:varyColors val="0"/>
        <c:ser>
          <c:idx val="0"/>
          <c:order val="0"/>
          <c:tx>
            <c:strRef>
              <c:f>'With Area and Parallelism'!$A$61</c:f>
              <c:strCache>
                <c:ptCount val="1"/>
                <c:pt idx="0">
                  <c:v>Latency</c:v>
                </c:pt>
              </c:strCache>
            </c:strRef>
          </c:tx>
          <c:spPr>
            <a:solidFill>
              <a:schemeClr val="accent5"/>
            </a:solidFill>
            <a:ln>
              <a:solidFill>
                <a:schemeClr val="tx1"/>
              </a:solidFill>
            </a:ln>
            <a:effectLst/>
          </c:spPr>
          <c:invertIfNegative val="0"/>
          <c:cat>
            <c:strRef>
              <c:f>('With Area and Parallelism'!$F$1,'With Area and Parallelism'!$G$1,'With Area and Parallelism'!$C$1)</c:f>
              <c:strCache>
                <c:ptCount val="3"/>
                <c:pt idx="0">
                  <c:v>Baseline + extra 128KB L2</c:v>
                </c:pt>
                <c:pt idx="1">
                  <c:v>Baseline + extra 1MB L2</c:v>
                </c:pt>
                <c:pt idx="2">
                  <c:v>IMPICA</c:v>
                </c:pt>
              </c:strCache>
            </c:strRef>
          </c:cat>
          <c:val>
            <c:numRef>
              <c:f>('With Area and Parallelism'!$F$61,'With Area and Parallelism'!$G$61,'With Area and Parallelism'!$C$61)</c:f>
              <c:numCache>
                <c:formatCode>0.00</c:formatCode>
                <c:ptCount val="3"/>
                <c:pt idx="0">
                  <c:v>1.000974229983324</c:v>
                </c:pt>
                <c:pt idx="1">
                  <c:v>0.95911381026965203</c:v>
                </c:pt>
                <c:pt idx="2">
                  <c:v>0.86934240836474497</c:v>
                </c:pt>
              </c:numCache>
            </c:numRef>
          </c:val>
          <c:extLst>
            <c:ext xmlns:c16="http://schemas.microsoft.com/office/drawing/2014/chart" uri="{C3380CC4-5D6E-409C-BE32-E72D297353CC}">
              <c16:uniqueId val="{00000000-5EB7-44E2-A518-1B00C808109D}"/>
            </c:ext>
          </c:extLst>
        </c:ser>
        <c:dLbls>
          <c:showLegendKey val="0"/>
          <c:showVal val="0"/>
          <c:showCatName val="0"/>
          <c:showSerName val="0"/>
          <c:showPercent val="0"/>
          <c:showBubbleSize val="0"/>
        </c:dLbls>
        <c:gapWidth val="219"/>
        <c:axId val="2071318048"/>
        <c:axId val="2071322576"/>
      </c:barChart>
      <c:catAx>
        <c:axId val="2071318048"/>
        <c:scaling>
          <c:orientation val="minMax"/>
        </c:scaling>
        <c:delete val="0"/>
        <c:axPos val="b"/>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Times New Roman" panose="02020603050405020304" pitchFamily="18" charset="0"/>
              </a:defRPr>
            </a:pPr>
            <a:endParaRPr lang="en-US"/>
          </a:p>
        </c:txPr>
        <c:crossAx val="2071322576"/>
        <c:crosses val="autoZero"/>
        <c:auto val="1"/>
        <c:lblAlgn val="ctr"/>
        <c:lblOffset val="100"/>
        <c:noMultiLvlLbl val="0"/>
      </c:catAx>
      <c:valAx>
        <c:axId val="2071322576"/>
        <c:scaling>
          <c:orientation val="minMax"/>
          <c:max val="1"/>
        </c:scaling>
        <c:delete val="0"/>
        <c:axPos val="l"/>
        <c:majorGridlines>
          <c:spPr>
            <a:ln w="9525" cap="flat" cmpd="sng" algn="ctr">
              <a:solidFill>
                <a:schemeClr val="bg1">
                  <a:lumMod val="75000"/>
                </a:schemeClr>
              </a:solidFill>
              <a:prstDash val="solid"/>
              <a:round/>
            </a:ln>
            <a:effectLst/>
          </c:spPr>
        </c:majorGridlines>
        <c:title>
          <c:tx>
            <c:rich>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Times New Roman" panose="02020603050405020304" pitchFamily="18" charset="0"/>
                  </a:defRPr>
                </a:pPr>
                <a:r>
                  <a:rPr lang="en-US" sz="2400"/>
                  <a:t>Database Latency</a:t>
                </a:r>
              </a:p>
            </c:rich>
          </c:tx>
          <c:layout>
            <c:manualLayout>
              <c:xMode val="edge"/>
              <c:yMode val="edge"/>
              <c:x val="1.26229871553651E-2"/>
              <c:y val="0.14167036644027201"/>
            </c:manualLayout>
          </c:layout>
          <c:overlay val="0"/>
          <c:spPr>
            <a:noFill/>
            <a:ln>
              <a:noFill/>
            </a:ln>
            <a:effectLst/>
          </c:spPr>
        </c:title>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Times New Roman" panose="02020603050405020304" pitchFamily="18" charset="0"/>
              </a:defRPr>
            </a:pPr>
            <a:endParaRPr lang="en-US"/>
          </a:p>
        </c:txPr>
        <c:crossAx val="2071318048"/>
        <c:crosses val="autoZero"/>
        <c:crossBetween val="between"/>
        <c:majorUnit val="0.05"/>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latin typeface="+mn-lt"/>
          <a:cs typeface="Times New Roman" panose="02020603050405020304" pitchFamily="18"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7165237817568901"/>
          <c:y val="0.19457731122738001"/>
          <c:w val="0.80475943021663798"/>
          <c:h val="0.53665624141603496"/>
        </c:manualLayout>
      </c:layout>
      <c:barChart>
        <c:barDir val="col"/>
        <c:grouping val="clustered"/>
        <c:varyColors val="0"/>
        <c:ser>
          <c:idx val="0"/>
          <c:order val="0"/>
          <c:tx>
            <c:strRef>
              <c:f>Energy!$G$1</c:f>
              <c:strCache>
                <c:ptCount val="1"/>
                <c:pt idx="0">
                  <c:v>Baseline + extra 128KB L2</c:v>
                </c:pt>
              </c:strCache>
            </c:strRef>
          </c:tx>
          <c:spPr>
            <a:solidFill>
              <a:schemeClr val="accent1"/>
            </a:solidFill>
            <a:ln>
              <a:solidFill>
                <a:schemeClr val="tx1">
                  <a:lumMod val="75000"/>
                  <a:lumOff val="25000"/>
                </a:schemeClr>
              </a:solidFill>
            </a:ln>
            <a:effectLst/>
          </c:spPr>
          <c:invertIfNegative val="0"/>
          <c:cat>
            <c:strRef>
              <c:f>Microbenchmark!$C$66:$F$66</c:f>
              <c:strCache>
                <c:ptCount val="4"/>
                <c:pt idx="0">
                  <c:v>Linked List</c:v>
                </c:pt>
                <c:pt idx="1">
                  <c:v>Hash Table</c:v>
                </c:pt>
                <c:pt idx="2">
                  <c:v>B-Tree</c:v>
                </c:pt>
                <c:pt idx="3">
                  <c:v>DBx1000</c:v>
                </c:pt>
              </c:strCache>
            </c:strRef>
          </c:cat>
          <c:val>
            <c:numRef>
              <c:f>(Energy!$C$19,Energy!$G$19,Energy!$K$19,Energy!$O$19)</c:f>
              <c:numCache>
                <c:formatCode>0.00</c:formatCode>
                <c:ptCount val="4"/>
                <c:pt idx="0">
                  <c:v>0.970873786407767</c:v>
                </c:pt>
                <c:pt idx="1">
                  <c:v>0.99077484540262895</c:v>
                </c:pt>
                <c:pt idx="2">
                  <c:v>0.98072404317177098</c:v>
                </c:pt>
                <c:pt idx="3">
                  <c:v>0.97309859154929601</c:v>
                </c:pt>
              </c:numCache>
            </c:numRef>
          </c:val>
          <c:extLst>
            <c:ext xmlns:c16="http://schemas.microsoft.com/office/drawing/2014/chart" uri="{C3380CC4-5D6E-409C-BE32-E72D297353CC}">
              <c16:uniqueId val="{00000000-F194-491D-9B45-1088F6785741}"/>
            </c:ext>
          </c:extLst>
        </c:ser>
        <c:ser>
          <c:idx val="1"/>
          <c:order val="1"/>
          <c:tx>
            <c:v>IMPICA</c:v>
          </c:tx>
          <c:spPr>
            <a:solidFill>
              <a:schemeClr val="accent2"/>
            </a:solidFill>
            <a:ln>
              <a:solidFill>
                <a:schemeClr val="tx1"/>
              </a:solidFill>
            </a:ln>
            <a:effectLst/>
          </c:spPr>
          <c:invertIfNegative val="0"/>
          <c:cat>
            <c:strRef>
              <c:f>Microbenchmark!$C$66:$F$66</c:f>
              <c:strCache>
                <c:ptCount val="4"/>
                <c:pt idx="0">
                  <c:v>Linked List</c:v>
                </c:pt>
                <c:pt idx="1">
                  <c:v>Hash Table</c:v>
                </c:pt>
                <c:pt idx="2">
                  <c:v>B-Tree</c:v>
                </c:pt>
                <c:pt idx="3">
                  <c:v>DBx1000</c:v>
                </c:pt>
              </c:strCache>
            </c:strRef>
          </c:cat>
          <c:val>
            <c:numRef>
              <c:f>(Energy!$D$19,Energy!$H$19,Energy!$L$19,Energy!$P$19)</c:f>
              <c:numCache>
                <c:formatCode>0.00</c:formatCode>
                <c:ptCount val="4"/>
                <c:pt idx="0">
                  <c:v>0.59474275870123805</c:v>
                </c:pt>
                <c:pt idx="1">
                  <c:v>0.77144482366325395</c:v>
                </c:pt>
                <c:pt idx="2">
                  <c:v>0.90116245711072596</c:v>
                </c:pt>
                <c:pt idx="3">
                  <c:v>0.94365463615023504</c:v>
                </c:pt>
              </c:numCache>
            </c:numRef>
          </c:val>
          <c:extLst>
            <c:ext xmlns:c16="http://schemas.microsoft.com/office/drawing/2014/chart" uri="{C3380CC4-5D6E-409C-BE32-E72D297353CC}">
              <c16:uniqueId val="{00000001-F194-491D-9B45-1088F6785741}"/>
            </c:ext>
          </c:extLst>
        </c:ser>
        <c:dLbls>
          <c:showLegendKey val="0"/>
          <c:showVal val="0"/>
          <c:showCatName val="0"/>
          <c:showSerName val="0"/>
          <c:showPercent val="0"/>
          <c:showBubbleSize val="0"/>
        </c:dLbls>
        <c:gapWidth val="219"/>
        <c:axId val="2089405808"/>
        <c:axId val="2089410336"/>
      </c:barChart>
      <c:catAx>
        <c:axId val="2089405808"/>
        <c:scaling>
          <c:orientation val="minMax"/>
        </c:scaling>
        <c:delete val="0"/>
        <c:axPos val="b"/>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2800" b="0" i="0" u="none" strike="noStrike" kern="1200" baseline="0">
                <a:solidFill>
                  <a:sysClr val="windowText" lastClr="000000"/>
                </a:solidFill>
                <a:latin typeface="+mn-lt"/>
                <a:ea typeface="+mn-ea"/>
                <a:cs typeface="Times New Roman" panose="02020603050405020304" pitchFamily="18" charset="0"/>
              </a:defRPr>
            </a:pPr>
            <a:endParaRPr lang="en-US"/>
          </a:p>
        </c:txPr>
        <c:crossAx val="2089410336"/>
        <c:crosses val="autoZero"/>
        <c:auto val="1"/>
        <c:lblAlgn val="ctr"/>
        <c:lblOffset val="100"/>
        <c:noMultiLvlLbl val="0"/>
      </c:catAx>
      <c:valAx>
        <c:axId val="2089410336"/>
        <c:scaling>
          <c:orientation val="minMax"/>
          <c:max val="1"/>
        </c:scaling>
        <c:delete val="0"/>
        <c:axPos val="l"/>
        <c:majorGridlines>
          <c:spPr>
            <a:ln w="9525" cap="flat" cmpd="sng" algn="ctr">
              <a:solidFill>
                <a:schemeClr val="bg1">
                  <a:lumMod val="75000"/>
                </a:schemeClr>
              </a:solidFill>
              <a:prstDash val="solid"/>
              <a:round/>
            </a:ln>
            <a:effectLst/>
          </c:spPr>
        </c:majorGridlines>
        <c:title>
          <c:tx>
            <c:rich>
              <a:bodyPr rot="-5400000" spcFirstLastPara="1" vertOverflow="ellipsis" vert="horz" wrap="square" anchor="ctr" anchorCtr="1"/>
              <a:lstStyle/>
              <a:p>
                <a:pPr>
                  <a:defRPr sz="2800" b="0" i="0" u="none" strike="noStrike" kern="1200" baseline="0">
                    <a:solidFill>
                      <a:sysClr val="windowText" lastClr="000000"/>
                    </a:solidFill>
                    <a:latin typeface="+mn-lt"/>
                    <a:ea typeface="+mn-ea"/>
                    <a:cs typeface="Times New Roman" panose="02020603050405020304" pitchFamily="18" charset="0"/>
                  </a:defRPr>
                </a:pPr>
                <a:r>
                  <a:rPr lang="en-US" sz="2800"/>
                  <a:t>Normalized Energy </a:t>
                </a:r>
              </a:p>
            </c:rich>
          </c:tx>
          <c:layout>
            <c:manualLayout>
              <c:xMode val="edge"/>
              <c:yMode val="edge"/>
              <c:x val="3.0346951135851801E-5"/>
              <c:y val="0.15422596480995401"/>
            </c:manualLayout>
          </c:layout>
          <c:overlay val="0"/>
          <c:spPr>
            <a:noFill/>
            <a:ln>
              <a:noFill/>
            </a:ln>
            <a:effectLst/>
          </c:sp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Times New Roman" panose="02020603050405020304" pitchFamily="18" charset="0"/>
              </a:defRPr>
            </a:pPr>
            <a:endParaRPr lang="en-US"/>
          </a:p>
        </c:txPr>
        <c:crossAx val="2089405808"/>
        <c:crosses val="autoZero"/>
        <c:crossBetween val="between"/>
        <c:majorUnit val="0.5"/>
      </c:valAx>
      <c:spPr>
        <a:noFill/>
        <a:ln>
          <a:noFill/>
        </a:ln>
        <a:effectLst/>
      </c:spPr>
    </c:plotArea>
    <c:legend>
      <c:legendPos val="t"/>
      <c:layout>
        <c:manualLayout>
          <c:xMode val="edge"/>
          <c:yMode val="edge"/>
          <c:x val="7.41321555568763E-2"/>
          <c:y val="3.9173833873654001E-2"/>
          <c:w val="0.85673759776653002"/>
          <c:h val="0.144693512398126"/>
        </c:manualLayout>
      </c:layout>
      <c:overlay val="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solidFill>
            <a:sysClr val="windowText" lastClr="000000"/>
          </a:solidFill>
          <a:latin typeface="+mn-lt"/>
          <a:cs typeface="Times New Roman" panose="02020603050405020304" pitchFamily="18" charset="0"/>
        </a:defRPr>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Latency Reduction</a:t>
            </a:r>
          </a:p>
        </c:rich>
      </c:tx>
      <c:overlay val="0"/>
    </c:title>
    <c:autoTitleDeleted val="0"/>
    <c:plotArea>
      <c:layout/>
      <c:barChart>
        <c:barDir val="col"/>
        <c:grouping val="clustered"/>
        <c:varyColors val="0"/>
        <c:ser>
          <c:idx val="0"/>
          <c:order val="0"/>
          <c:tx>
            <c:strRef>
              <c:f>Sheet1!$C$1</c:f>
              <c:strCache>
                <c:ptCount val="1"/>
                <c:pt idx="0">
                  <c:v>Latency</c:v>
                </c:pt>
              </c:strCache>
            </c:strRef>
          </c:tx>
          <c:spPr>
            <a:solidFill>
              <a:srgbClr val="C00000"/>
            </a:solidFill>
            <a:ln>
              <a:solidFill>
                <a:srgbClr val="C00000"/>
              </a:solidFill>
            </a:ln>
          </c:spPr>
          <c:invertIfNegative val="0"/>
          <c:cat>
            <c:multiLvlStrRef>
              <c:f>Sheet1!$A$2:$B$5</c:f>
              <c:multiLvlStrCache>
                <c:ptCount val="4"/>
                <c:lvl>
                  <c:pt idx="0">
                    <c:v>Intra-Subarray</c:v>
                  </c:pt>
                  <c:pt idx="1">
                    <c:v>Inter-Bank</c:v>
                  </c:pt>
                  <c:pt idx="2">
                    <c:v>Inter-Subarray</c:v>
                  </c:pt>
                  <c:pt idx="3">
                    <c:v>Intra-Subarray</c:v>
                  </c:pt>
                </c:lvl>
                <c:lvl>
                  <c:pt idx="0">
                    <c:v>Copy</c:v>
                  </c:pt>
                  <c:pt idx="3">
                    <c:v>Zero</c:v>
                  </c:pt>
                </c:lvl>
              </c:multiLvlStrCache>
            </c:multiLvlStrRef>
          </c:cat>
          <c:val>
            <c:numRef>
              <c:f>Sheet1!$C$2:$C$5</c:f>
              <c:numCache>
                <c:formatCode>General</c:formatCode>
                <c:ptCount val="4"/>
                <c:pt idx="0">
                  <c:v>11.62</c:v>
                </c:pt>
                <c:pt idx="1">
                  <c:v>1.93</c:v>
                </c:pt>
                <c:pt idx="2">
                  <c:v>0.99</c:v>
                </c:pt>
                <c:pt idx="3">
                  <c:v>6.06</c:v>
                </c:pt>
              </c:numCache>
            </c:numRef>
          </c:val>
          <c:extLst>
            <c:ext xmlns:c16="http://schemas.microsoft.com/office/drawing/2014/chart" uri="{C3380CC4-5D6E-409C-BE32-E72D297353CC}">
              <c16:uniqueId val="{00000000-9D65-DE47-8270-862923C1E09A}"/>
            </c:ext>
          </c:extLst>
        </c:ser>
        <c:dLbls>
          <c:showLegendKey val="0"/>
          <c:showVal val="0"/>
          <c:showCatName val="0"/>
          <c:showSerName val="0"/>
          <c:showPercent val="0"/>
          <c:showBubbleSize val="0"/>
        </c:dLbls>
        <c:gapWidth val="150"/>
        <c:axId val="94135904"/>
        <c:axId val="90113232"/>
      </c:barChart>
      <c:catAx>
        <c:axId val="94135904"/>
        <c:scaling>
          <c:orientation val="minMax"/>
        </c:scaling>
        <c:delete val="0"/>
        <c:axPos val="b"/>
        <c:numFmt formatCode="General" sourceLinked="0"/>
        <c:majorTickMark val="out"/>
        <c:minorTickMark val="none"/>
        <c:tickLblPos val="nextTo"/>
        <c:txPr>
          <a:bodyPr/>
          <a:lstStyle/>
          <a:p>
            <a:pPr>
              <a:defRPr sz="1800" b="0"/>
            </a:pPr>
            <a:endParaRPr lang="en-US"/>
          </a:p>
        </c:txPr>
        <c:crossAx val="90113232"/>
        <c:crosses val="autoZero"/>
        <c:auto val="1"/>
        <c:lblAlgn val="ctr"/>
        <c:lblOffset val="100"/>
        <c:noMultiLvlLbl val="0"/>
      </c:catAx>
      <c:valAx>
        <c:axId val="90113232"/>
        <c:scaling>
          <c:orientation val="minMax"/>
        </c:scaling>
        <c:delete val="0"/>
        <c:axPos val="l"/>
        <c:majorGridlines/>
        <c:numFmt formatCode="General" sourceLinked="1"/>
        <c:majorTickMark val="out"/>
        <c:minorTickMark val="none"/>
        <c:tickLblPos val="nextTo"/>
        <c:txPr>
          <a:bodyPr/>
          <a:lstStyle/>
          <a:p>
            <a:pPr>
              <a:defRPr sz="2400">
                <a:latin typeface="Arial" pitchFamily="34" charset="0"/>
                <a:cs typeface="Arial" pitchFamily="34" charset="0"/>
              </a:defRPr>
            </a:pPr>
            <a:endParaRPr lang="en-US"/>
          </a:p>
        </c:txPr>
        <c:crossAx val="94135904"/>
        <c:crosses val="autoZero"/>
        <c:crossBetween val="between"/>
      </c:valAx>
    </c:plotArea>
    <c:plotVisOnly val="1"/>
    <c:dispBlanksAs val="gap"/>
    <c:showDLblsOverMax val="0"/>
  </c:chart>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Energy Reduction</a:t>
            </a:r>
          </a:p>
        </c:rich>
      </c:tx>
      <c:layout>
        <c:manualLayout>
          <c:xMode val="edge"/>
          <c:yMode val="edge"/>
          <c:x val="0.20588275634191799"/>
          <c:y val="1.5151515151515201E-2"/>
        </c:manualLayout>
      </c:layout>
      <c:overlay val="0"/>
    </c:title>
    <c:autoTitleDeleted val="0"/>
    <c:plotArea>
      <c:layout>
        <c:manualLayout>
          <c:layoutTarget val="inner"/>
          <c:xMode val="edge"/>
          <c:yMode val="edge"/>
          <c:x val="0.184787626012307"/>
          <c:y val="0.16690030223494801"/>
          <c:w val="0.78037468594335402"/>
          <c:h val="0.39190885230255301"/>
        </c:manualLayout>
      </c:layout>
      <c:barChart>
        <c:barDir val="col"/>
        <c:grouping val="clustered"/>
        <c:varyColors val="0"/>
        <c:ser>
          <c:idx val="0"/>
          <c:order val="0"/>
          <c:tx>
            <c:strRef>
              <c:f>Sheet1!$H$1</c:f>
              <c:strCache>
                <c:ptCount val="1"/>
                <c:pt idx="0">
                  <c:v>Energy</c:v>
                </c:pt>
              </c:strCache>
            </c:strRef>
          </c:tx>
          <c:spPr>
            <a:solidFill>
              <a:schemeClr val="dk1"/>
            </a:solidFill>
            <a:ln w="25400" cap="flat" cmpd="sng" algn="ctr">
              <a:noFill/>
              <a:prstDash val="solid"/>
            </a:ln>
            <a:effectLst/>
          </c:spPr>
          <c:invertIfNegative val="0"/>
          <c:cat>
            <c:multiLvlStrRef>
              <c:f>Sheet1!$F$2:$G$5</c:f>
              <c:multiLvlStrCache>
                <c:ptCount val="4"/>
                <c:lvl>
                  <c:pt idx="0">
                    <c:v>Intra-Subarray</c:v>
                  </c:pt>
                  <c:pt idx="1">
                    <c:v>Inter-Bank</c:v>
                  </c:pt>
                  <c:pt idx="2">
                    <c:v>Inter-Subarray</c:v>
                  </c:pt>
                  <c:pt idx="3">
                    <c:v>Intra-Subarray</c:v>
                  </c:pt>
                </c:lvl>
                <c:lvl>
                  <c:pt idx="0">
                    <c:v>Copy</c:v>
                  </c:pt>
                  <c:pt idx="3">
                    <c:v>Zero</c:v>
                  </c:pt>
                </c:lvl>
              </c:multiLvlStrCache>
            </c:multiLvlStrRef>
          </c:cat>
          <c:val>
            <c:numRef>
              <c:f>Sheet1!$H$2:$H$5</c:f>
              <c:numCache>
                <c:formatCode>General</c:formatCode>
                <c:ptCount val="4"/>
                <c:pt idx="0">
                  <c:v>74.400000000000006</c:v>
                </c:pt>
                <c:pt idx="1">
                  <c:v>3.2</c:v>
                </c:pt>
                <c:pt idx="2">
                  <c:v>1.5</c:v>
                </c:pt>
                <c:pt idx="3">
                  <c:v>41.5</c:v>
                </c:pt>
              </c:numCache>
            </c:numRef>
          </c:val>
          <c:extLst>
            <c:ext xmlns:c16="http://schemas.microsoft.com/office/drawing/2014/chart" uri="{C3380CC4-5D6E-409C-BE32-E72D297353CC}">
              <c16:uniqueId val="{00000000-E4BD-594B-B4FD-1C0665F036B9}"/>
            </c:ext>
          </c:extLst>
        </c:ser>
        <c:dLbls>
          <c:showLegendKey val="0"/>
          <c:showVal val="0"/>
          <c:showCatName val="0"/>
          <c:showSerName val="0"/>
          <c:showPercent val="0"/>
          <c:showBubbleSize val="0"/>
        </c:dLbls>
        <c:gapWidth val="150"/>
        <c:axId val="93209344"/>
        <c:axId val="93213360"/>
      </c:barChart>
      <c:catAx>
        <c:axId val="93209344"/>
        <c:scaling>
          <c:orientation val="minMax"/>
        </c:scaling>
        <c:delete val="0"/>
        <c:axPos val="b"/>
        <c:numFmt formatCode="General" sourceLinked="0"/>
        <c:majorTickMark val="out"/>
        <c:minorTickMark val="none"/>
        <c:tickLblPos val="nextTo"/>
        <c:txPr>
          <a:bodyPr/>
          <a:lstStyle/>
          <a:p>
            <a:pPr>
              <a:defRPr sz="1800"/>
            </a:pPr>
            <a:endParaRPr lang="en-US"/>
          </a:p>
        </c:txPr>
        <c:crossAx val="93213360"/>
        <c:crosses val="autoZero"/>
        <c:auto val="1"/>
        <c:lblAlgn val="ctr"/>
        <c:lblOffset val="100"/>
        <c:noMultiLvlLbl val="0"/>
      </c:catAx>
      <c:valAx>
        <c:axId val="93213360"/>
        <c:scaling>
          <c:orientation val="minMax"/>
        </c:scaling>
        <c:delete val="0"/>
        <c:axPos val="l"/>
        <c:majorGridlines/>
        <c:numFmt formatCode="General" sourceLinked="1"/>
        <c:majorTickMark val="out"/>
        <c:minorTickMark val="none"/>
        <c:tickLblPos val="nextTo"/>
        <c:txPr>
          <a:bodyPr/>
          <a:lstStyle/>
          <a:p>
            <a:pPr>
              <a:defRPr sz="2400">
                <a:latin typeface="Arial" pitchFamily="34" charset="0"/>
                <a:cs typeface="Arial" pitchFamily="34" charset="0"/>
              </a:defRPr>
            </a:pPr>
            <a:endParaRPr lang="en-US"/>
          </a:p>
        </c:txPr>
        <c:crossAx val="93209344"/>
        <c:crosses val="autoZero"/>
        <c:crossBetween val="between"/>
        <c:majorUnit val="20"/>
      </c:valAx>
    </c:plotArea>
    <c:plotVisOnly val="1"/>
    <c:dispBlanksAs val="gap"/>
    <c:showDLblsOverMax val="0"/>
  </c:chart>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632006354506201"/>
          <c:y val="0.17359212684527101"/>
          <c:w val="0.85385370549901196"/>
          <c:h val="0.70222647702178198"/>
        </c:manualLayout>
      </c:layout>
      <c:barChart>
        <c:barDir val="col"/>
        <c:grouping val="stacked"/>
        <c:varyColors val="0"/>
        <c:ser>
          <c:idx val="0"/>
          <c:order val="0"/>
          <c:tx>
            <c:strRef>
              <c:f>'memfrac-apps'!$B$1</c:f>
              <c:strCache>
                <c:ptCount val="1"/>
                <c:pt idx="0">
                  <c:v>Read</c:v>
                </c:pt>
              </c:strCache>
            </c:strRef>
          </c:tx>
          <c:spPr>
            <a:solidFill>
              <a:srgbClr val="262626">
                <a:lumMod val="75000"/>
                <a:lumOff val="25000"/>
              </a:srgbClr>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'memfrac-apps'!$B$2:$B$7</c:f>
              <c:numCache>
                <c:formatCode>General</c:formatCode>
                <c:ptCount val="6"/>
                <c:pt idx="0">
                  <c:v>0.273936701</c:v>
                </c:pt>
                <c:pt idx="1">
                  <c:v>0.34894197100000002</c:v>
                </c:pt>
                <c:pt idx="2">
                  <c:v>5.4305079999999999E-2</c:v>
                </c:pt>
                <c:pt idx="3">
                  <c:v>0.45435130499999998</c:v>
                </c:pt>
                <c:pt idx="4">
                  <c:v>0.43893370100000001</c:v>
                </c:pt>
                <c:pt idx="5">
                  <c:v>9.9544654999999996E-2</c:v>
                </c:pt>
              </c:numCache>
            </c:numRef>
          </c:val>
          <c:extLst>
            <c:ext xmlns:c16="http://schemas.microsoft.com/office/drawing/2014/chart" uri="{C3380CC4-5D6E-409C-BE32-E72D297353CC}">
              <c16:uniqueId val="{00000000-6BDE-574F-BEAC-B2E7F5E0E357}"/>
            </c:ext>
          </c:extLst>
        </c:ser>
        <c:ser>
          <c:idx val="1"/>
          <c:order val="1"/>
          <c:tx>
            <c:strRef>
              <c:f>'memfrac-apps'!$C$1</c:f>
              <c:strCache>
                <c:ptCount val="1"/>
                <c:pt idx="0">
                  <c:v>Write</c:v>
                </c:pt>
              </c:strCache>
            </c:strRef>
          </c:tx>
          <c:spPr>
            <a:solidFill>
              <a:srgbClr val="262626">
                <a:lumMod val="50000"/>
                <a:lumOff val="50000"/>
              </a:srgbClr>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'memfrac-apps'!$C$2:$C$7</c:f>
              <c:numCache>
                <c:formatCode>General</c:formatCode>
                <c:ptCount val="6"/>
                <c:pt idx="0">
                  <c:v>0.27185014200000002</c:v>
                </c:pt>
                <c:pt idx="1">
                  <c:v>0.33216862699999999</c:v>
                </c:pt>
                <c:pt idx="2">
                  <c:v>0.322792623</c:v>
                </c:pt>
                <c:pt idx="3">
                  <c:v>0.45420634100000001</c:v>
                </c:pt>
                <c:pt idx="4">
                  <c:v>0.43768948600000002</c:v>
                </c:pt>
                <c:pt idx="5">
                  <c:v>8.97559990000001E-2</c:v>
                </c:pt>
              </c:numCache>
            </c:numRef>
          </c:val>
          <c:extLst>
            <c:ext xmlns:c16="http://schemas.microsoft.com/office/drawing/2014/chart" uri="{C3380CC4-5D6E-409C-BE32-E72D297353CC}">
              <c16:uniqueId val="{00000001-6BDE-574F-BEAC-B2E7F5E0E357}"/>
            </c:ext>
          </c:extLst>
        </c:ser>
        <c:ser>
          <c:idx val="2"/>
          <c:order val="2"/>
          <c:tx>
            <c:strRef>
              <c:f>'memfrac-apps'!$D$1</c:f>
              <c:strCache>
                <c:ptCount val="1"/>
                <c:pt idx="0">
                  <c:v>Copy</c:v>
                </c:pt>
              </c:strCache>
            </c:strRef>
          </c:tx>
          <c:spPr>
            <a:solidFill>
              <a:srgbClr val="C00000"/>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'memfrac-apps'!$D$2:$D$7</c:f>
              <c:numCache>
                <c:formatCode>General</c:formatCode>
                <c:ptCount val="6"/>
                <c:pt idx="0">
                  <c:v>0.21550672300000001</c:v>
                </c:pt>
                <c:pt idx="1">
                  <c:v>0</c:v>
                </c:pt>
                <c:pt idx="2">
                  <c:v>0.61578032000000005</c:v>
                </c:pt>
                <c:pt idx="3">
                  <c:v>0</c:v>
                </c:pt>
                <c:pt idx="4">
                  <c:v>0</c:v>
                </c:pt>
                <c:pt idx="5">
                  <c:v>0.420163116</c:v>
                </c:pt>
              </c:numCache>
            </c:numRef>
          </c:val>
          <c:extLst>
            <c:ext xmlns:c16="http://schemas.microsoft.com/office/drawing/2014/chart" uri="{C3380CC4-5D6E-409C-BE32-E72D297353CC}">
              <c16:uniqueId val="{00000002-6BDE-574F-BEAC-B2E7F5E0E357}"/>
            </c:ext>
          </c:extLst>
        </c:ser>
        <c:ser>
          <c:idx val="3"/>
          <c:order val="3"/>
          <c:tx>
            <c:strRef>
              <c:f>'memfrac-apps'!$E$1</c:f>
              <c:strCache>
                <c:ptCount val="1"/>
                <c:pt idx="0">
                  <c:v>Zero</c:v>
                </c:pt>
              </c:strCache>
            </c:strRef>
          </c:tx>
          <c:spPr>
            <a:solidFill>
              <a:srgbClr val="002060"/>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'memfrac-apps'!$E$2:$E$7</c:f>
              <c:numCache>
                <c:formatCode>General</c:formatCode>
                <c:ptCount val="6"/>
                <c:pt idx="0">
                  <c:v>0.238706434</c:v>
                </c:pt>
                <c:pt idx="1">
                  <c:v>0.31888940300000002</c:v>
                </c:pt>
                <c:pt idx="2">
                  <c:v>7.1219780000000002E-3</c:v>
                </c:pt>
                <c:pt idx="3">
                  <c:v>9.1442354000000003E-2</c:v>
                </c:pt>
                <c:pt idx="4">
                  <c:v>0.123376814</c:v>
                </c:pt>
                <c:pt idx="5">
                  <c:v>0.39053622999999998</c:v>
                </c:pt>
              </c:numCache>
            </c:numRef>
          </c:val>
          <c:extLst>
            <c:ext xmlns:c16="http://schemas.microsoft.com/office/drawing/2014/chart" uri="{C3380CC4-5D6E-409C-BE32-E72D297353CC}">
              <c16:uniqueId val="{00000003-6BDE-574F-BEAC-B2E7F5E0E357}"/>
            </c:ext>
          </c:extLst>
        </c:ser>
        <c:dLbls>
          <c:showLegendKey val="0"/>
          <c:showVal val="0"/>
          <c:showCatName val="0"/>
          <c:showSerName val="0"/>
          <c:showPercent val="0"/>
          <c:showBubbleSize val="0"/>
        </c:dLbls>
        <c:gapWidth val="150"/>
        <c:overlap val="100"/>
        <c:axId val="96672912"/>
        <c:axId val="96677152"/>
      </c:barChart>
      <c:catAx>
        <c:axId val="96672912"/>
        <c:scaling>
          <c:orientation val="minMax"/>
        </c:scaling>
        <c:delete val="0"/>
        <c:axPos val="b"/>
        <c:numFmt formatCode="General" sourceLinked="0"/>
        <c:majorTickMark val="out"/>
        <c:minorTickMark val="none"/>
        <c:tickLblPos val="nextTo"/>
        <c:txPr>
          <a:bodyPr/>
          <a:lstStyle/>
          <a:p>
            <a:pPr>
              <a:defRPr sz="2000"/>
            </a:pPr>
            <a:endParaRPr lang="en-US"/>
          </a:p>
        </c:txPr>
        <c:crossAx val="96677152"/>
        <c:crosses val="autoZero"/>
        <c:auto val="1"/>
        <c:lblAlgn val="ctr"/>
        <c:lblOffset val="100"/>
        <c:noMultiLvlLbl val="0"/>
      </c:catAx>
      <c:valAx>
        <c:axId val="96677152"/>
        <c:scaling>
          <c:orientation val="minMax"/>
          <c:max val="1"/>
        </c:scaling>
        <c:delete val="0"/>
        <c:axPos val="l"/>
        <c:majorGridlines/>
        <c:title>
          <c:tx>
            <c:rich>
              <a:bodyPr rot="-5400000" vert="horz"/>
              <a:lstStyle/>
              <a:p>
                <a:pPr>
                  <a:defRPr sz="2000"/>
                </a:pPr>
                <a:r>
                  <a:rPr lang="en-US" sz="2000" dirty="0"/>
                  <a:t>Fraction of Memory Traffic</a:t>
                </a:r>
              </a:p>
            </c:rich>
          </c:tx>
          <c:layout>
            <c:manualLayout>
              <c:xMode val="edge"/>
              <c:yMode val="edge"/>
              <c:x val="7.7777784582483498E-3"/>
              <c:y val="0.184494016531249"/>
            </c:manualLayout>
          </c:layout>
          <c:overlay val="0"/>
        </c:title>
        <c:numFmt formatCode="General" sourceLinked="1"/>
        <c:majorTickMark val="out"/>
        <c:minorTickMark val="none"/>
        <c:tickLblPos val="nextTo"/>
        <c:txPr>
          <a:bodyPr/>
          <a:lstStyle/>
          <a:p>
            <a:pPr>
              <a:defRPr sz="1800"/>
            </a:pPr>
            <a:endParaRPr lang="en-US"/>
          </a:p>
        </c:txPr>
        <c:crossAx val="96672912"/>
        <c:crosses val="autoZero"/>
        <c:crossBetween val="between"/>
        <c:majorUnit val="0.2"/>
      </c:valAx>
    </c:plotArea>
    <c:legend>
      <c:legendPos val="r"/>
      <c:layout>
        <c:manualLayout>
          <c:xMode val="edge"/>
          <c:yMode val="edge"/>
          <c:x val="0.15317379467902101"/>
          <c:y val="3.7483742961209703E-2"/>
          <c:w val="0.77868896341820604"/>
          <c:h val="9.4128025663459305E-2"/>
        </c:manualLayout>
      </c:layout>
      <c:overlay val="0"/>
      <c:txPr>
        <a:bodyPr/>
        <a:lstStyle/>
        <a:p>
          <a:pPr>
            <a:defRPr sz="2400"/>
          </a:pPr>
          <a:endParaRPr lang="en-US"/>
        </a:p>
      </c:txPr>
    </c:legend>
    <c:plotVisOnly val="1"/>
    <c:dispBlanksAs val="gap"/>
    <c:showDLblsOverMax val="0"/>
  </c:chart>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294669145682"/>
          <c:y val="5.0925925925925902E-2"/>
          <c:w val="0.82965675159486296"/>
          <c:h val="0.81464601106221302"/>
        </c:manualLayout>
      </c:layout>
      <c:barChart>
        <c:barDir val="col"/>
        <c:grouping val="clustered"/>
        <c:varyColors val="0"/>
        <c:ser>
          <c:idx val="0"/>
          <c:order val="0"/>
          <c:tx>
            <c:strRef>
              <c:f>'perf-energy'!$B$1</c:f>
              <c:strCache>
                <c:ptCount val="1"/>
                <c:pt idx="0">
                  <c:v>IPC Improvement</c:v>
                </c:pt>
              </c:strCache>
            </c:strRef>
          </c:tx>
          <c:spPr>
            <a:solidFill>
              <a:srgbClr val="C00000"/>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'perf-energy'!$B$2:$B$7</c:f>
              <c:numCache>
                <c:formatCode>General</c:formatCode>
                <c:ptCount val="6"/>
                <c:pt idx="0">
                  <c:v>15</c:v>
                </c:pt>
                <c:pt idx="1">
                  <c:v>9</c:v>
                </c:pt>
                <c:pt idx="2">
                  <c:v>43</c:v>
                </c:pt>
                <c:pt idx="3">
                  <c:v>4</c:v>
                </c:pt>
                <c:pt idx="4">
                  <c:v>4</c:v>
                </c:pt>
                <c:pt idx="5">
                  <c:v>40</c:v>
                </c:pt>
              </c:numCache>
            </c:numRef>
          </c:val>
          <c:extLst>
            <c:ext xmlns:c16="http://schemas.microsoft.com/office/drawing/2014/chart" uri="{C3380CC4-5D6E-409C-BE32-E72D297353CC}">
              <c16:uniqueId val="{00000000-FC62-3D45-BF69-21B040BD0F4E}"/>
            </c:ext>
          </c:extLst>
        </c:ser>
        <c:ser>
          <c:idx val="1"/>
          <c:order val="1"/>
          <c:tx>
            <c:strRef>
              <c:f>'perf-energy'!$C$1</c:f>
              <c:strCache>
                <c:ptCount val="1"/>
                <c:pt idx="0">
                  <c:v>Energy Reduction</c:v>
                </c:pt>
              </c:strCache>
            </c:strRef>
          </c:tx>
          <c:spPr>
            <a:solidFill>
              <a:schemeClr val="tx1">
                <a:lumMod val="85000"/>
                <a:lumOff val="15000"/>
              </a:schemeClr>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'perf-energy'!$C$2:$C$7</c:f>
              <c:numCache>
                <c:formatCode>General</c:formatCode>
                <c:ptCount val="6"/>
                <c:pt idx="0">
                  <c:v>40</c:v>
                </c:pt>
                <c:pt idx="1">
                  <c:v>32</c:v>
                </c:pt>
                <c:pt idx="2">
                  <c:v>60</c:v>
                </c:pt>
                <c:pt idx="3">
                  <c:v>15</c:v>
                </c:pt>
                <c:pt idx="4">
                  <c:v>17</c:v>
                </c:pt>
                <c:pt idx="5">
                  <c:v>67</c:v>
                </c:pt>
              </c:numCache>
            </c:numRef>
          </c:val>
          <c:extLst>
            <c:ext xmlns:c16="http://schemas.microsoft.com/office/drawing/2014/chart" uri="{C3380CC4-5D6E-409C-BE32-E72D297353CC}">
              <c16:uniqueId val="{00000001-FC62-3D45-BF69-21B040BD0F4E}"/>
            </c:ext>
          </c:extLst>
        </c:ser>
        <c:dLbls>
          <c:showLegendKey val="0"/>
          <c:showVal val="0"/>
          <c:showCatName val="0"/>
          <c:showSerName val="0"/>
          <c:showPercent val="0"/>
          <c:showBubbleSize val="0"/>
        </c:dLbls>
        <c:gapWidth val="150"/>
        <c:axId val="97196528"/>
        <c:axId val="97200432"/>
      </c:barChart>
      <c:catAx>
        <c:axId val="97196528"/>
        <c:scaling>
          <c:orientation val="minMax"/>
        </c:scaling>
        <c:delete val="0"/>
        <c:axPos val="b"/>
        <c:numFmt formatCode="General" sourceLinked="0"/>
        <c:majorTickMark val="out"/>
        <c:minorTickMark val="none"/>
        <c:tickLblPos val="nextTo"/>
        <c:txPr>
          <a:bodyPr/>
          <a:lstStyle/>
          <a:p>
            <a:pPr>
              <a:defRPr sz="2000"/>
            </a:pPr>
            <a:endParaRPr lang="en-US"/>
          </a:p>
        </c:txPr>
        <c:crossAx val="97200432"/>
        <c:crosses val="autoZero"/>
        <c:auto val="1"/>
        <c:lblAlgn val="ctr"/>
        <c:lblOffset val="100"/>
        <c:noMultiLvlLbl val="0"/>
      </c:catAx>
      <c:valAx>
        <c:axId val="97200432"/>
        <c:scaling>
          <c:orientation val="minMax"/>
        </c:scaling>
        <c:delete val="0"/>
        <c:axPos val="l"/>
        <c:majorGridlines/>
        <c:title>
          <c:tx>
            <c:rich>
              <a:bodyPr rot="-5400000" vert="horz"/>
              <a:lstStyle/>
              <a:p>
                <a:pPr>
                  <a:defRPr sz="2400"/>
                </a:pPr>
                <a:r>
                  <a:rPr lang="en-US" sz="2400"/>
                  <a:t>% Compared to Baseline</a:t>
                </a:r>
              </a:p>
            </c:rich>
          </c:tx>
          <c:layout>
            <c:manualLayout>
              <c:xMode val="edge"/>
              <c:yMode val="edge"/>
              <c:x val="1.44230969254128E-2"/>
              <c:y val="3.2482724239465098E-2"/>
            </c:manualLayout>
          </c:layout>
          <c:overlay val="0"/>
        </c:title>
        <c:numFmt formatCode="General" sourceLinked="1"/>
        <c:majorTickMark val="out"/>
        <c:minorTickMark val="none"/>
        <c:tickLblPos val="nextTo"/>
        <c:crossAx val="97196528"/>
        <c:crosses val="autoZero"/>
        <c:crossBetween val="between"/>
      </c:valAx>
    </c:plotArea>
    <c:legend>
      <c:legendPos val="r"/>
      <c:layout>
        <c:manualLayout>
          <c:xMode val="edge"/>
          <c:yMode val="edge"/>
          <c:x val="0.15307081301480799"/>
          <c:y val="3.40183473981229E-2"/>
          <c:w val="0.75749680920451701"/>
          <c:h val="0.102619568387285"/>
        </c:manualLayout>
      </c:layout>
      <c:overlay val="0"/>
      <c:spPr>
        <a:solidFill>
          <a:schemeClr val="bg1"/>
        </a:solidFill>
      </c:spPr>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03A-F046-B9D3-826D639B9BE9}"/>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103A-F046-B9D3-826D639B9BE9}"/>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03A-F046-B9D3-826D639B9BE9}"/>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03A-F046-B9D3-826D639B9BE9}"/>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3A-F046-B9D3-826D639B9BE9}"/>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3A-F046-B9D3-826D639B9BE9}"/>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3A-F046-B9D3-826D639B9BE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103A-F046-B9D3-826D639B9BE9}"/>
            </c:ext>
          </c:extLst>
        </c:ser>
        <c:dLbls>
          <c:showLegendKey val="0"/>
          <c:showVal val="0"/>
          <c:showCatName val="0"/>
          <c:showSerName val="0"/>
          <c:showPercent val="0"/>
          <c:showBubbleSize val="0"/>
        </c:dLbls>
        <c:gapWidth val="80"/>
        <c:overlap val="-27"/>
        <c:axId val="1215621296"/>
        <c:axId val="1215625408"/>
      </c:barChart>
      <c:catAx>
        <c:axId val="121562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5408"/>
        <c:crosses val="autoZero"/>
        <c:auto val="1"/>
        <c:lblAlgn val="ctr"/>
        <c:lblOffset val="100"/>
        <c:noMultiLvlLbl val="0"/>
      </c:catAx>
      <c:valAx>
        <c:axId val="1215625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129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641-344E-B522-CC812309B7F7}"/>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641-344E-B522-CC812309B7F7}"/>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641-344E-B522-CC812309B7F7}"/>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7641-344E-B522-CC812309B7F7}"/>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69256342957099"/>
          <c:y val="0.18444444444444399"/>
          <c:w val="0.80127349081364796"/>
          <c:h val="0.49476963456491002"/>
        </c:manualLayout>
      </c:layout>
      <c:barChart>
        <c:barDir val="col"/>
        <c:grouping val="percentStacked"/>
        <c:varyColors val="0"/>
        <c:ser>
          <c:idx val="0"/>
          <c:order val="0"/>
          <c:tx>
            <c:strRef>
              <c:f>Motivation!$S$34</c:f>
              <c:strCache>
                <c:ptCount val="1"/>
                <c:pt idx="0">
                  <c:v>Texture Tiling </c:v>
                </c:pt>
              </c:strCache>
            </c:strRef>
          </c:tx>
          <c:spPr>
            <a:solidFill>
              <a:srgbClr val="1F497D"/>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Motivation!$T$34:$Z$34</c:f>
              <c:numCache>
                <c:formatCode>General</c:formatCode>
                <c:ptCount val="7"/>
                <c:pt idx="0">
                  <c:v>13120194730996.4</c:v>
                </c:pt>
                <c:pt idx="1">
                  <c:v>3057976393971.8101</c:v>
                </c:pt>
                <c:pt idx="2">
                  <c:v>319593492076.36401</c:v>
                </c:pt>
                <c:pt idx="3">
                  <c:v>5478893535086.2695</c:v>
                </c:pt>
                <c:pt idx="4">
                  <c:v>738397531219.68005</c:v>
                </c:pt>
                <c:pt idx="5">
                  <c:v>12302893814262</c:v>
                </c:pt>
                <c:pt idx="6">
                  <c:v>5836324916268.75</c:v>
                </c:pt>
              </c:numCache>
            </c:numRef>
          </c:val>
          <c:extLst>
            <c:ext xmlns:c16="http://schemas.microsoft.com/office/drawing/2014/chart" uri="{C3380CC4-5D6E-409C-BE32-E72D297353CC}">
              <c16:uniqueId val="{00000000-85B4-4825-90BA-FC1E849E7953}"/>
            </c:ext>
          </c:extLst>
        </c:ser>
        <c:ser>
          <c:idx val="1"/>
          <c:order val="1"/>
          <c:tx>
            <c:strRef>
              <c:f>Motivation!$S$35</c:f>
              <c:strCache>
                <c:ptCount val="1"/>
                <c:pt idx="0">
                  <c:v>Color Blitting </c:v>
                </c:pt>
              </c:strCache>
            </c:strRef>
          </c:tx>
          <c:spPr>
            <a:solidFill>
              <a:srgbClr val="4A8861"/>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Motivation!$T$35:$Z$35</c:f>
              <c:numCache>
                <c:formatCode>General</c:formatCode>
                <c:ptCount val="7"/>
                <c:pt idx="0">
                  <c:v>7963907871626.8398</c:v>
                </c:pt>
                <c:pt idx="1">
                  <c:v>2555534226481.3999</c:v>
                </c:pt>
                <c:pt idx="2">
                  <c:v>214665611070.79999</c:v>
                </c:pt>
                <c:pt idx="3">
                  <c:v>1995416480116.98</c:v>
                </c:pt>
                <c:pt idx="4">
                  <c:v>539179828060.67999</c:v>
                </c:pt>
                <c:pt idx="5">
                  <c:v>10082397746853</c:v>
                </c:pt>
                <c:pt idx="6">
                  <c:v>3891850294034.9399</c:v>
                </c:pt>
              </c:numCache>
            </c:numRef>
          </c:val>
          <c:extLst>
            <c:ext xmlns:c16="http://schemas.microsoft.com/office/drawing/2014/chart" uri="{C3380CC4-5D6E-409C-BE32-E72D297353CC}">
              <c16:uniqueId val="{00000001-85B4-4825-90BA-FC1E849E7953}"/>
            </c:ext>
          </c:extLst>
        </c:ser>
        <c:ser>
          <c:idx val="2"/>
          <c:order val="2"/>
          <c:tx>
            <c:strRef>
              <c:f>Motivation!$S$36</c:f>
              <c:strCache>
                <c:ptCount val="1"/>
                <c:pt idx="0">
                  <c:v>Other</c:v>
                </c:pt>
              </c:strCache>
            </c:strRef>
          </c:tx>
          <c:spPr>
            <a:pattFill prst="wdDnDiag">
              <a:fgClr>
                <a:sysClr val="window" lastClr="FFFFFF">
                  <a:lumMod val="50000"/>
                </a:sysClr>
              </a:fgClr>
              <a:bgClr>
                <a:sysClr val="window" lastClr="FFFFFF">
                  <a:lumMod val="85000"/>
                </a:sysClr>
              </a:bgClr>
            </a:patt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Motivation!$T$36:$Z$36</c:f>
              <c:numCache>
                <c:formatCode>General</c:formatCode>
                <c:ptCount val="7"/>
                <c:pt idx="0">
                  <c:v>20595549111673.602</c:v>
                </c:pt>
                <c:pt idx="1">
                  <c:v>13367734983826.801</c:v>
                </c:pt>
                <c:pt idx="2">
                  <c:v>881303971032.83606</c:v>
                </c:pt>
                <c:pt idx="3">
                  <c:v>13227565313568.801</c:v>
                </c:pt>
                <c:pt idx="4">
                  <c:v>2335639754347.6401</c:v>
                </c:pt>
                <c:pt idx="5">
                  <c:v>27432841968845</c:v>
                </c:pt>
                <c:pt idx="6">
                  <c:v>12973439183882.4</c:v>
                </c:pt>
              </c:numCache>
            </c:numRef>
          </c:val>
          <c:extLst>
            <c:ext xmlns:c16="http://schemas.microsoft.com/office/drawing/2014/chart" uri="{C3380CC4-5D6E-409C-BE32-E72D297353CC}">
              <c16:uniqueId val="{00000002-85B4-4825-90BA-FC1E849E7953}"/>
            </c:ext>
          </c:extLst>
        </c:ser>
        <c:dLbls>
          <c:showLegendKey val="0"/>
          <c:showVal val="0"/>
          <c:showCatName val="0"/>
          <c:showSerName val="0"/>
          <c:showPercent val="0"/>
          <c:showBubbleSize val="0"/>
        </c:dLbls>
        <c:gapWidth val="150"/>
        <c:overlap val="100"/>
        <c:axId val="2145896600"/>
        <c:axId val="-2089532808"/>
      </c:barChart>
      <c:catAx>
        <c:axId val="2145896600"/>
        <c:scaling>
          <c:orientation val="minMax"/>
        </c:scaling>
        <c:delete val="0"/>
        <c:axPos val="b"/>
        <c:numFmt formatCode="General" sourceLinked="0"/>
        <c:majorTickMark val="out"/>
        <c:minorTickMark val="none"/>
        <c:tickLblPos val="none"/>
        <c:spPr>
          <a:ln w="12700">
            <a:solidFill>
              <a:sysClr val="windowText" lastClr="000000"/>
            </a:solidFill>
          </a:ln>
        </c:spPr>
        <c:txPr>
          <a:bodyPr/>
          <a:lstStyle/>
          <a:p>
            <a:pPr>
              <a:lnSpc>
                <a:spcPts val="1800"/>
              </a:lnSpc>
              <a:defRPr sz="1600" b="0" spc="-180" baseline="0"/>
            </a:pPr>
            <a:endParaRPr lang="en-US"/>
          </a:p>
        </c:txPr>
        <c:crossAx val="-2089532808"/>
        <c:crosses val="autoZero"/>
        <c:auto val="1"/>
        <c:lblAlgn val="ctr"/>
        <c:lblOffset val="0"/>
        <c:noMultiLvlLbl val="0"/>
      </c:catAx>
      <c:valAx>
        <c:axId val="-2089532808"/>
        <c:scaling>
          <c:orientation val="minMax"/>
        </c:scaling>
        <c:delete val="0"/>
        <c:axPos val="l"/>
        <c:majorGridlines>
          <c:spPr>
            <a:ln>
              <a:solidFill>
                <a:sysClr val="windowText" lastClr="000000"/>
              </a:solidFill>
              <a:prstDash val="dash"/>
            </a:ln>
          </c:spPr>
        </c:majorGridlines>
        <c:title>
          <c:tx>
            <c:rich>
              <a:bodyPr rot="-5400000" vert="horz"/>
              <a:lstStyle/>
              <a:p>
                <a:pPr>
                  <a:lnSpc>
                    <a:spcPts val="2200"/>
                  </a:lnSpc>
                  <a:defRPr sz="2400"/>
                </a:pPr>
                <a:r>
                  <a:rPr lang="en-US" sz="2400" dirty="0"/>
                  <a:t>Fraction of</a:t>
                </a:r>
                <a:br>
                  <a:rPr lang="en-US" sz="2400" dirty="0"/>
                </a:br>
                <a:r>
                  <a:rPr lang="en-US" sz="2400" dirty="0"/>
                  <a:t>Total Energy</a:t>
                </a:r>
              </a:p>
            </c:rich>
          </c:tx>
          <c:layout>
            <c:manualLayout>
              <c:xMode val="edge"/>
              <c:yMode val="edge"/>
              <c:x val="0"/>
              <c:y val="0.16245764733953699"/>
            </c:manualLayout>
          </c:layout>
          <c:overlay val="0"/>
        </c:title>
        <c:numFmt formatCode="0%" sourceLinked="1"/>
        <c:majorTickMark val="out"/>
        <c:minorTickMark val="none"/>
        <c:tickLblPos val="nextTo"/>
        <c:spPr>
          <a:ln w="12700">
            <a:solidFill>
              <a:sysClr val="windowText" lastClr="000000"/>
            </a:solidFill>
          </a:ln>
        </c:spPr>
        <c:txPr>
          <a:bodyPr/>
          <a:lstStyle/>
          <a:p>
            <a:pPr>
              <a:defRPr sz="2200" b="0"/>
            </a:pPr>
            <a:endParaRPr lang="en-US"/>
          </a:p>
        </c:txPr>
        <c:crossAx val="2145896600"/>
        <c:crosses val="autoZero"/>
        <c:crossBetween val="between"/>
        <c:majorUnit val="0.2"/>
      </c:valAx>
      <c:spPr>
        <a:ln w="12700">
          <a:solidFill>
            <a:sysClr val="windowText" lastClr="000000"/>
          </a:solidFill>
        </a:ln>
      </c:spPr>
    </c:plotArea>
    <c:legend>
      <c:legendPos val="t"/>
      <c:layout>
        <c:manualLayout>
          <c:xMode val="edge"/>
          <c:yMode val="edge"/>
          <c:x val="0.241697754447361"/>
          <c:y val="5.6410256410256397E-2"/>
          <c:w val="0.65824718576844499"/>
          <c:h val="0.12636301231576799"/>
        </c:manualLayout>
      </c:layout>
      <c:overlay val="0"/>
      <c:txPr>
        <a:bodyPr/>
        <a:lstStyle/>
        <a:p>
          <a:pPr>
            <a:defRPr sz="2200" b="0"/>
          </a:pPr>
          <a:endParaRPr lang="en-US"/>
        </a:p>
      </c:txPr>
    </c:legend>
    <c:plotVisOnly val="1"/>
    <c:dispBlanksAs val="gap"/>
    <c:showDLblsOverMax val="0"/>
  </c:chart>
  <c:spPr>
    <a:ln>
      <a:noFill/>
    </a:ln>
    <a:effectLst/>
  </c:spPr>
  <c:txPr>
    <a:bodyPr/>
    <a:lstStyle/>
    <a:p>
      <a:pPr>
        <a:defRPr sz="1800" b="1"/>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AED9-4332-93B7-C466A6380D4E}"/>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AED9-4332-93B7-C466A6380D4E}"/>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AED9-4332-93B7-C466A6380D4E}"/>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AED9-4332-93B7-C466A6380D4E}"/>
            </c:ext>
          </c:extLst>
        </c:ser>
        <c:dLbls>
          <c:showLegendKey val="0"/>
          <c:showVal val="0"/>
          <c:showCatName val="0"/>
          <c:showSerName val="0"/>
          <c:showPercent val="0"/>
          <c:showBubbleSize val="0"/>
        </c:dLbls>
        <c:gapWidth val="120"/>
        <c:overlap val="100"/>
        <c:axId val="-2072676344"/>
        <c:axId val="-2070713416"/>
      </c:barChart>
      <c:catAx>
        <c:axId val="-207267634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70713416"/>
        <c:crosses val="autoZero"/>
        <c:auto val="1"/>
        <c:lblAlgn val="ctr"/>
        <c:lblOffset val="0"/>
        <c:noMultiLvlLbl val="0"/>
      </c:catAx>
      <c:valAx>
        <c:axId val="-207071341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7267634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8C88-46BD-9426-02842831EE10}"/>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8C88-46BD-9426-02842831EE10}"/>
            </c:ext>
          </c:extLst>
        </c:ser>
        <c:dLbls>
          <c:showLegendKey val="0"/>
          <c:showVal val="0"/>
          <c:showCatName val="0"/>
          <c:showSerName val="0"/>
          <c:showPercent val="0"/>
          <c:showBubbleSize val="0"/>
        </c:dLbls>
        <c:gapWidth val="130"/>
        <c:overlap val="100"/>
        <c:axId val="-2104279768"/>
        <c:axId val="-2076317400"/>
      </c:barChart>
      <c:catAx>
        <c:axId val="-2104279768"/>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76317400"/>
        <c:crosses val="autoZero"/>
        <c:auto val="1"/>
        <c:lblAlgn val="ctr"/>
        <c:lblOffset val="0"/>
        <c:noMultiLvlLbl val="0"/>
      </c:catAx>
      <c:valAx>
        <c:axId val="-2076317400"/>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104279768"/>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0FB1-4037-BD8B-3B910760094D}"/>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0FB1-4037-BD8B-3B910760094D}"/>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0FB1-4037-BD8B-3B910760094D}"/>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0FB1-4037-BD8B-3B910760094D}"/>
            </c:ext>
          </c:extLst>
        </c:ser>
        <c:dLbls>
          <c:showLegendKey val="0"/>
          <c:showVal val="0"/>
          <c:showCatName val="0"/>
          <c:showSerName val="0"/>
          <c:showPercent val="0"/>
          <c:showBubbleSize val="0"/>
        </c:dLbls>
        <c:gapWidth val="120"/>
        <c:overlap val="100"/>
        <c:axId val="-2094903784"/>
        <c:axId val="-2094900568"/>
      </c:barChart>
      <c:catAx>
        <c:axId val="-20949037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94900568"/>
        <c:crosses val="autoZero"/>
        <c:auto val="1"/>
        <c:lblAlgn val="ctr"/>
        <c:lblOffset val="0"/>
        <c:noMultiLvlLbl val="0"/>
      </c:catAx>
      <c:valAx>
        <c:axId val="-2094900568"/>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9490378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4843-4572-AC38-E9BB6DBA0D7C}"/>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4843-4572-AC38-E9BB6DBA0D7C}"/>
            </c:ext>
          </c:extLst>
        </c:ser>
        <c:dLbls>
          <c:showLegendKey val="0"/>
          <c:showVal val="0"/>
          <c:showCatName val="0"/>
          <c:showSerName val="0"/>
          <c:showPercent val="0"/>
          <c:showBubbleSize val="0"/>
        </c:dLbls>
        <c:gapWidth val="130"/>
        <c:overlap val="100"/>
        <c:axId val="-2088964184"/>
        <c:axId val="-2088961256"/>
      </c:barChart>
      <c:catAx>
        <c:axId val="-20889641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88961256"/>
        <c:crosses val="autoZero"/>
        <c:auto val="1"/>
        <c:lblAlgn val="ctr"/>
        <c:lblOffset val="0"/>
        <c:noMultiLvlLbl val="0"/>
      </c:catAx>
      <c:valAx>
        <c:axId val="-208896125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088964184"/>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drawing1.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drawings/drawing2.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drawings/drawing3.xml><?xml version="1.0" encoding="utf-8"?>
<c:userShapes xmlns:c="http://schemas.openxmlformats.org/drawingml/2006/chart">
  <cdr:relSizeAnchor xmlns:cdr="http://schemas.openxmlformats.org/drawingml/2006/chartDrawing">
    <cdr:from>
      <cdr:x>0.13578</cdr:x>
      <cdr:y>0.51426</cdr:y>
    </cdr:from>
    <cdr:to>
      <cdr:x>0.97222</cdr:x>
      <cdr:y>0.51426</cdr:y>
    </cdr:to>
    <cdr:cxnSp macro="">
      <cdr:nvCxnSpPr>
        <cdr:cNvPr id="3" name="Straight Connector 2">
          <a:extLst xmlns:a="http://schemas.openxmlformats.org/drawingml/2006/main">
            <a:ext uri="{FF2B5EF4-FFF2-40B4-BE49-F238E27FC236}">
              <a16:creationId xmlns:a16="http://schemas.microsoft.com/office/drawing/2014/main" id="{8C367A38-5685-1C44-AD06-CE5DD4FE75F3}"/>
            </a:ext>
          </a:extLst>
        </cdr:cNvPr>
        <cdr:cNvCxnSpPr/>
      </cdr:nvCxnSpPr>
      <cdr:spPr>
        <a:xfrm xmlns:a="http://schemas.openxmlformats.org/drawingml/2006/main">
          <a:off x="999192" y="1632275"/>
          <a:ext cx="6155498" cy="0"/>
        </a:xfrm>
        <a:prstGeom xmlns:a="http://schemas.openxmlformats.org/drawingml/2006/main" prst="line">
          <a:avLst/>
        </a:prstGeom>
        <a:ln xmlns:a="http://schemas.openxmlformats.org/drawingml/2006/main" w="38100">
          <a:solidFill>
            <a:srgbClr val="FF0000"/>
          </a:solidFill>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0.16709</cdr:x>
      <cdr:y>0.19567</cdr:y>
    </cdr:from>
    <cdr:to>
      <cdr:x>1</cdr:x>
      <cdr:y>0.19567</cdr:y>
    </cdr:to>
    <cdr:cxnSp macro="">
      <cdr:nvCxnSpPr>
        <cdr:cNvPr id="3" name="Straight Connector 2">
          <a:extLst xmlns:a="http://schemas.openxmlformats.org/drawingml/2006/main">
            <a:ext uri="{FF2B5EF4-FFF2-40B4-BE49-F238E27FC236}">
              <a16:creationId xmlns:a16="http://schemas.microsoft.com/office/drawing/2014/main" id="{BE262782-F0C9-8E46-AC09-30CB0B530CD5}"/>
            </a:ext>
          </a:extLst>
        </cdr:cNvPr>
        <cdr:cNvCxnSpPr/>
      </cdr:nvCxnSpPr>
      <cdr:spPr>
        <a:xfrm xmlns:a="http://schemas.openxmlformats.org/drawingml/2006/main">
          <a:off x="1248220" y="863636"/>
          <a:ext cx="6222128" cy="0"/>
        </a:xfrm>
        <a:prstGeom xmlns:a="http://schemas.openxmlformats.org/drawingml/2006/main" prst="line">
          <a:avLst/>
        </a:prstGeom>
        <a:ln xmlns:a="http://schemas.openxmlformats.org/drawingml/2006/main" w="38100">
          <a:solidFill>
            <a:srgbClr val="FF0000"/>
          </a:solidFill>
          <a:prstDash val="dash"/>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11/22/18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11/22/18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2618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281539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139230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4366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7983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3649427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9668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1527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951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593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57188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001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9959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0582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494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3521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1299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9738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2493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Feedback: no </a:t>
            </a:r>
            <a:r>
              <a:rPr lang="en-US" dirty="0" err="1"/>
              <a:t>wifi</a:t>
            </a:r>
            <a:r>
              <a:rPr lang="en-US" dirty="0"/>
              <a:t> mention </a:t>
            </a:r>
          </a:p>
          <a:p>
            <a:endParaRPr lang="en-US" dirty="0"/>
          </a:p>
          <a:p>
            <a:r>
              <a:rPr lang="en-US" dirty="0"/>
              <a:t>We did our workload characterization</a:t>
            </a:r>
            <a:r>
              <a:rPr lang="en-US" baseline="0" dirty="0"/>
              <a:t> on a </a:t>
            </a:r>
            <a:r>
              <a:rPr lang="en-US" baseline="0" dirty="0" err="1"/>
              <a:t>Chromebook</a:t>
            </a:r>
            <a:r>
              <a:rPr lang="en-US" baseline="0" dirty="0"/>
              <a:t> with an Intel </a:t>
            </a:r>
            <a:r>
              <a:rPr lang="en-US" baseline="0" dirty="0" err="1"/>
              <a:t>SoC.</a:t>
            </a:r>
            <a:r>
              <a:rPr lang="en-US" baseline="0" dirty="0"/>
              <a:t> We use performance counter within </a:t>
            </a:r>
            <a:r>
              <a:rPr lang="en-US" baseline="0" dirty="0" err="1"/>
              <a:t>Soc</a:t>
            </a:r>
            <a:r>
              <a:rPr lang="en-US" baseline="0" dirty="0"/>
              <a:t> to do our analysis.</a:t>
            </a:r>
          </a:p>
          <a:p>
            <a:endParaRPr lang="en-US" baseline="0" dirty="0"/>
          </a:p>
          <a:p>
            <a:r>
              <a:rPr lang="en-US" baseline="0" dirty="0"/>
              <a:t>We model energy as sum of the energy consumption that take place in CPU, caches, </a:t>
            </a:r>
            <a:r>
              <a:rPr lang="en-US" baseline="0" dirty="0" err="1"/>
              <a:t>interconnet</a:t>
            </a:r>
            <a:r>
              <a:rPr lang="en-US" baseline="0" dirty="0"/>
              <a:t> and DRAM. We turn off the </a:t>
            </a:r>
            <a:r>
              <a:rPr lang="en-US" baseline="0" dirty="0" err="1"/>
              <a:t>wifi</a:t>
            </a:r>
            <a:r>
              <a:rPr lang="en-US" baseline="0" dirty="0"/>
              <a:t> and </a:t>
            </a:r>
            <a:r>
              <a:rPr lang="en-US" sz="1200" kern="1200" dirty="0">
                <a:solidFill>
                  <a:schemeClr val="tx1"/>
                </a:solidFill>
                <a:latin typeface="+mn-lt"/>
                <a:ea typeface="+mn-ea"/>
                <a:cs typeface="+mn-cs"/>
              </a:rPr>
              <a:t>use the lowest brightness for the display to ensure that the majority of the total energy is spent on the </a:t>
            </a:r>
            <a:r>
              <a:rPr lang="en-US" sz="1200" kern="1200" dirty="0" err="1">
                <a:solidFill>
                  <a:schemeClr val="tx1"/>
                </a:solidFill>
                <a:latin typeface="+mn-lt"/>
                <a:ea typeface="+mn-ea"/>
                <a:cs typeface="+mn-cs"/>
              </a:rPr>
              <a:t>SoC</a:t>
            </a:r>
            <a:r>
              <a:rPr lang="en-US" sz="1200" kern="1200" dirty="0">
                <a:solidFill>
                  <a:schemeClr val="tx1"/>
                </a:solidFill>
                <a:latin typeface="+mn-lt"/>
                <a:ea typeface="+mn-ea"/>
                <a:cs typeface="+mn-cs"/>
              </a:rPr>
              <a:t> and the memory system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4645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8246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During our analysis, for</a:t>
            </a:r>
            <a:r>
              <a:rPr lang="en-US" sz="1200" kern="1200" baseline="0" dirty="0">
                <a:solidFill>
                  <a:schemeClr val="tx1"/>
                </a:solidFill>
                <a:latin typeface="+mn-lt"/>
                <a:ea typeface="+mn-ea"/>
                <a:cs typeface="+mn-cs"/>
              </a:rPr>
              <a:t> each workload, once we identify </a:t>
            </a:r>
            <a:r>
              <a:rPr lang="en-US" sz="1200" kern="1200" dirty="0">
                <a:solidFill>
                  <a:schemeClr val="tx1"/>
                </a:solidFill>
                <a:latin typeface="+mn-lt"/>
                <a:ea typeface="+mn-ea"/>
                <a:cs typeface="+mn-cs"/>
              </a:rPr>
              <a:t>a PIM target, we consider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two types of PIM logic implementation: (1) a general-purpose PIM core; and (2) a fixed-function PIM accelerator, </a:t>
            </a:r>
            <a:br>
              <a:rPr lang="en-US" sz="1200" kern="1200" baseline="0" dirty="0">
                <a:solidFill>
                  <a:schemeClr val="tx1"/>
                </a:solidFill>
                <a:latin typeface="+mn-lt"/>
                <a:ea typeface="+mn-ea"/>
                <a:cs typeface="+mn-cs"/>
              </a:rPr>
            </a:br>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For the PIM core, we design a small general</a:t>
            </a:r>
            <a:r>
              <a:rPr lang="en-US" sz="1200" kern="1200" baseline="0" dirty="0">
                <a:solidFill>
                  <a:schemeClr val="tx1"/>
                </a:solidFill>
                <a:latin typeface="+mn-lt"/>
                <a:ea typeface="+mn-ea"/>
                <a:cs typeface="+mn-cs"/>
              </a:rPr>
              <a:t> purpose core based on the </a:t>
            </a:r>
            <a:r>
              <a:rPr lang="en-US" sz="1200" kern="1200" baseline="0" dirty="0" err="1">
                <a:solidFill>
                  <a:schemeClr val="tx1"/>
                </a:solidFill>
                <a:latin typeface="+mn-lt"/>
                <a:ea typeface="+mn-ea"/>
                <a:cs typeface="+mn-cs"/>
              </a:rPr>
              <a:t>charateristic</a:t>
            </a:r>
            <a:r>
              <a:rPr lang="en-US" sz="1200" kern="1200" baseline="0" dirty="0">
                <a:solidFill>
                  <a:schemeClr val="tx1"/>
                </a:solidFill>
                <a:latin typeface="+mn-lt"/>
                <a:ea typeface="+mn-ea"/>
                <a:cs typeface="+mn-cs"/>
              </a:rPr>
              <a:t> of PIM candidate we find across the workloads. It’s simple embedded core that doesn’t have any </a:t>
            </a:r>
            <a:r>
              <a:rPr lang="en-US" sz="1200" kern="1200" baseline="0" dirty="0" err="1">
                <a:solidFill>
                  <a:schemeClr val="tx1"/>
                </a:solidFill>
                <a:latin typeface="+mn-lt"/>
                <a:ea typeface="+mn-ea"/>
                <a:cs typeface="+mn-cs"/>
              </a:rPr>
              <a:t>aggressi</a:t>
            </a:r>
            <a:r>
              <a:rPr lang="en-US" sz="1200" kern="1200" baseline="0" dirty="0">
                <a:solidFill>
                  <a:schemeClr val="tx1"/>
                </a:solidFill>
                <a:latin typeface="+mn-lt"/>
                <a:ea typeface="+mn-ea"/>
                <a:cs typeface="+mn-cs"/>
              </a:rPr>
              <a:t> ILP techniques, and it includes a SIMD unit to benefit from parallelism. For the PIM accelerator, we design a fixed function logic that has an in memory logic unit for each candidates we find. To benefit from </a:t>
            </a:r>
            <a:r>
              <a:rPr lang="en-US" sz="1200" kern="1200" baseline="0" dirty="0" err="1">
                <a:solidFill>
                  <a:schemeClr val="tx1"/>
                </a:solidFill>
                <a:latin typeface="+mn-lt"/>
                <a:ea typeface="+mn-ea"/>
                <a:cs typeface="+mn-cs"/>
              </a:rPr>
              <a:t>paralalliesm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eacch</a:t>
            </a:r>
            <a:r>
              <a:rPr lang="en-US" sz="1200" kern="1200" baseline="0" dirty="0">
                <a:solidFill>
                  <a:schemeClr val="tx1"/>
                </a:solidFill>
                <a:latin typeface="+mn-lt"/>
                <a:ea typeface="+mn-ea"/>
                <a:cs typeface="+mn-cs"/>
              </a:rPr>
              <a:t> PIM accelerator has multiple. ..</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that can run any of the PIM candidates</a:t>
            </a:r>
            <a:r>
              <a:rPr lang="en-US" sz="1200" kern="1200" baseline="0" dirty="0">
                <a:solidFill>
                  <a:schemeClr val="tx1"/>
                </a:solidFill>
                <a:latin typeface="+mn-lt"/>
                <a:ea typeface="+mn-ea"/>
                <a:cs typeface="+mn-cs"/>
              </a:rPr>
              <a:t> we find. </a:t>
            </a:r>
            <a:r>
              <a:rPr lang="en-US" sz="1200" kern="1200" baseline="0" dirty="0" err="1">
                <a:solidFill>
                  <a:schemeClr val="tx1"/>
                </a:solidFill>
                <a:latin typeface="+mn-lt"/>
                <a:ea typeface="+mn-ea"/>
                <a:cs typeface="+mn-cs"/>
              </a:rPr>
              <a:t>Majortiy</a:t>
            </a:r>
            <a:r>
              <a:rPr lang="en-US" sz="1200" kern="1200" baseline="0" dirty="0">
                <a:solidFill>
                  <a:schemeClr val="tx1"/>
                </a:solidFill>
                <a:latin typeface="+mn-lt"/>
                <a:ea typeface="+mn-ea"/>
                <a:cs typeface="+mn-cs"/>
              </a:rPr>
              <a:t> of the candidates we find are data </a:t>
            </a:r>
            <a:r>
              <a:rPr lang="en-US" sz="1200" kern="1200" baseline="0" dirty="0" err="1">
                <a:solidFill>
                  <a:schemeClr val="tx1"/>
                </a:solidFill>
                <a:latin typeface="+mn-lt"/>
                <a:ea typeface="+mn-ea"/>
                <a:cs typeface="+mn-cs"/>
              </a:rPr>
              <a:t>instensive</a:t>
            </a:r>
            <a:r>
              <a:rPr lang="en-US" sz="1200" kern="1200" baseline="0" dirty="0">
                <a:solidFill>
                  <a:schemeClr val="tx1"/>
                </a:solidFill>
                <a:latin typeface="+mn-lt"/>
                <a:ea typeface="+mn-ea"/>
                <a:cs typeface="+mn-cs"/>
              </a:rPr>
              <a:t> and performs simple operations, as a result, our PIM core</a:t>
            </a:r>
            <a:r>
              <a:rPr lang="en-US" sz="1200" kern="1200" dirty="0">
                <a:solidFill>
                  <a:schemeClr val="tx1"/>
                </a:solidFill>
                <a:latin typeface="+mn-lt"/>
                <a:ea typeface="+mn-ea"/>
                <a:cs typeface="+mn-cs"/>
              </a:rPr>
              <a:t> doesn’t have any aggressive</a:t>
            </a:r>
            <a:r>
              <a:rPr lang="en-US" sz="1200" kern="1200" baseline="0" dirty="0">
                <a:solidFill>
                  <a:schemeClr val="tx1"/>
                </a:solidFill>
                <a:latin typeface="+mn-lt"/>
                <a:ea typeface="+mn-ea"/>
                <a:cs typeface="+mn-cs"/>
              </a:rPr>
              <a:t> high performance/ILP techniques. It also has a SIMD unit as all of candidates we find benefit from parallelism.</a:t>
            </a:r>
          </a:p>
          <a:p>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For the PIM accelerator, </a:t>
            </a:r>
            <a:r>
              <a:rPr lang="en-US" sz="1200" kern="1200" dirty="0">
                <a:solidFill>
                  <a:schemeClr val="tx1"/>
                </a:solidFill>
                <a:latin typeface="+mn-lt"/>
                <a:ea typeface="+mn-ea"/>
                <a:cs typeface="+mn-cs"/>
              </a:rPr>
              <a:t>for each of our PIM targets, we first design a customized in-memory logic unit, To benefit</a:t>
            </a:r>
            <a:r>
              <a:rPr lang="en-US" sz="1200" kern="1200" baseline="0" dirty="0">
                <a:solidFill>
                  <a:schemeClr val="tx1"/>
                </a:solidFill>
                <a:latin typeface="+mn-lt"/>
                <a:ea typeface="+mn-ea"/>
                <a:cs typeface="+mn-cs"/>
              </a:rPr>
              <a:t> from parallelism</a:t>
            </a:r>
            <a:r>
              <a:rPr lang="en-US" sz="1200" kern="1200" dirty="0">
                <a:solidFill>
                  <a:schemeClr val="tx1"/>
                </a:solidFill>
                <a:latin typeface="+mn-lt"/>
                <a:ea typeface="+mn-ea"/>
                <a:cs typeface="+mn-cs"/>
              </a:rPr>
              <a:t>, each</a:t>
            </a:r>
            <a:r>
              <a:rPr lang="en-US" sz="1200" kern="1200" baseline="0" dirty="0">
                <a:solidFill>
                  <a:schemeClr val="tx1"/>
                </a:solidFill>
                <a:latin typeface="+mn-lt"/>
                <a:ea typeface="+mn-ea"/>
                <a:cs typeface="+mn-cs"/>
              </a:rPr>
              <a:t> PIM </a:t>
            </a:r>
            <a:r>
              <a:rPr lang="en-US" sz="1200" kern="1200" baseline="0" dirty="0" err="1">
                <a:solidFill>
                  <a:schemeClr val="tx1"/>
                </a:solidFill>
                <a:latin typeface="+mn-lt"/>
                <a:ea typeface="+mn-ea"/>
                <a:cs typeface="+mn-cs"/>
              </a:rPr>
              <a:t>acceleartor</a:t>
            </a:r>
            <a:r>
              <a:rPr lang="en-US" sz="1200" kern="1200" baseline="0" dirty="0">
                <a:solidFill>
                  <a:schemeClr val="tx1"/>
                </a:solidFill>
                <a:latin typeface="+mn-lt"/>
                <a:ea typeface="+mn-ea"/>
                <a:cs typeface="+mn-cs"/>
              </a:rPr>
              <a:t> has </a:t>
            </a:r>
            <a:r>
              <a:rPr lang="en-US" sz="1200" kern="1200" dirty="0">
                <a:solidFill>
                  <a:schemeClr val="tx1"/>
                </a:solidFill>
                <a:latin typeface="+mn-lt"/>
                <a:ea typeface="+mn-ea"/>
                <a:cs typeface="+mn-cs"/>
              </a:rPr>
              <a:t>multiple copies of the in-memory logic unit,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4064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a:t>
            </a:r>
            <a:r>
              <a:rPr lang="en-US" dirty="0" err="1"/>
              <a:t>gonna</a:t>
            </a:r>
            <a:r>
              <a:rPr lang="en-US" baseline="0" dirty="0"/>
              <a:t> talk about our workload analysis. I will focus on chrome browser for the most of this talk.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7507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223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1894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a:t>
            </a:r>
            <a:r>
              <a:rPr lang="en-US" sz="1200" kern="1200" baseline="0" dirty="0">
                <a:solidFill>
                  <a:schemeClr val="tx1"/>
                </a:solidFill>
                <a:latin typeface="+mn-lt"/>
                <a:ea typeface="+mn-ea"/>
                <a:cs typeface="+mn-cs"/>
              </a:rPr>
              <a:t> the first major part just download the source files and parse them.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 just</a:t>
            </a:r>
            <a:r>
              <a:rPr lang="en-US" sz="1200" kern="1200" baseline="0" dirty="0">
                <a:solidFill>
                  <a:schemeClr val="tx1"/>
                </a:solidFill>
                <a:latin typeface="+mn-lt"/>
                <a:ea typeface="+mn-ea"/>
                <a:cs typeface="+mn-cs"/>
              </a:rPr>
              <a:t> want to give you a brief high-level overview of how chrome renders a webpage. First the browser downloads the HTML and CSS, it starts parsing them to extract the content of the webpage. Then, based on those, at the next two stages, the browser calculate the visual rep and position of each object at the page. So at the end of layout stage, for each object, it knows the visual elements and the location of each object that needs to be drawn.. Then it goes to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which is basically the process of </a:t>
            </a:r>
            <a:r>
              <a:rPr lang="en-US" sz="1200" kern="1200" baseline="0" dirty="0" err="1">
                <a:solidFill>
                  <a:schemeClr val="tx1"/>
                </a:solidFill>
                <a:latin typeface="+mn-lt"/>
                <a:ea typeface="+mn-ea"/>
                <a:cs typeface="+mn-cs"/>
              </a:rPr>
              <a:t>painiting</a:t>
            </a:r>
            <a:r>
              <a:rPr lang="en-US" sz="1200" kern="1200" baseline="0" dirty="0">
                <a:solidFill>
                  <a:schemeClr val="tx1"/>
                </a:solidFill>
                <a:latin typeface="+mn-lt"/>
                <a:ea typeface="+mn-ea"/>
                <a:cs typeface="+mn-cs"/>
              </a:rPr>
              <a:t> those object and generating the bitmaps. And at the final stages, compositing gets those bitmaps and composite them to </a:t>
            </a:r>
            <a:r>
              <a:rPr lang="en-US" sz="1200" kern="1200" baseline="0" dirty="0" err="1">
                <a:solidFill>
                  <a:schemeClr val="tx1"/>
                </a:solidFill>
                <a:latin typeface="+mn-lt"/>
                <a:ea typeface="+mn-ea"/>
                <a:cs typeface="+mn-cs"/>
              </a:rPr>
              <a:t>gether</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gerenate</a:t>
            </a:r>
            <a:r>
              <a:rPr lang="en-US" sz="1200" kern="1200" baseline="0" dirty="0">
                <a:solidFill>
                  <a:schemeClr val="tx1"/>
                </a:solidFill>
                <a:latin typeface="+mn-lt"/>
                <a:ea typeface="+mn-ea"/>
                <a:cs typeface="+mn-cs"/>
              </a:rPr>
              <a:t> the final screen.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 and calculate the visual </a:t>
            </a:r>
            <a:r>
              <a:rPr lang="en-US" sz="1200" kern="1200" baseline="0" dirty="0" err="1">
                <a:solidFill>
                  <a:schemeClr val="tx1"/>
                </a:solidFill>
                <a:latin typeface="+mn-lt"/>
                <a:ea typeface="+mn-ea"/>
                <a:cs typeface="+mn-cs"/>
              </a:rPr>
              <a:t>represenation</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postiion</a:t>
            </a:r>
            <a:r>
              <a:rPr lang="en-US" sz="1200" kern="1200" baseline="0" dirty="0">
                <a:solidFill>
                  <a:schemeClr val="tx1"/>
                </a:solidFill>
                <a:latin typeface="+mn-lt"/>
                <a:ea typeface="+mn-ea"/>
                <a:cs typeface="+mn-cs"/>
              </a:rPr>
              <a:t> of each object in the page. At the end of the layout section,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Everything starts with downloading the HTML and CSS.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The chrome’s rendering engine, starts by parsing HTML files and store the </a:t>
            </a:r>
            <a:r>
              <a:rPr lang="en-US" sz="1200" kern="1200" dirty="0">
                <a:solidFill>
                  <a:schemeClr val="tx1"/>
                </a:solidFill>
                <a:latin typeface="+mn-lt"/>
                <a:ea typeface="+mn-ea"/>
                <a:cs typeface="+mn-cs"/>
              </a:rPr>
              <a:t>the contents of a web page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It also extracts style</a:t>
            </a:r>
            <a:r>
              <a:rPr lang="en-US" sz="1200" i="0" kern="1200" baseline="0" dirty="0">
                <a:solidFill>
                  <a:schemeClr val="tx1"/>
                </a:solidFill>
                <a:latin typeface="+mn-lt"/>
                <a:ea typeface="+mn-ea"/>
                <a:cs typeface="+mn-cs"/>
              </a:rPr>
              <a:t> rules by parsing the CSS files. DOM tree and style rules together allows them to creates the render tree. </a:t>
            </a:r>
            <a:r>
              <a:rPr lang="en-US" sz="1200" kern="1200" dirty="0">
                <a:solidFill>
                  <a:schemeClr val="tx1"/>
                </a:solidFill>
                <a:latin typeface="+mn-lt"/>
                <a:ea typeface="+mn-ea"/>
                <a:cs typeface="+mn-cs"/>
              </a:rPr>
              <a:t>The browser combines the DOM and style rules and generates "render tree,”. This tree is the visual representation of the document. The purpose of this tree is to enable painting the contents in their correct order. Up to this point we've calculated which nodes should be visible and their computed styles, but we have not calculated their exact position and size within the viewport of the device---that's the "layout" stage.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Layout computes the exact position and size of each object.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Finally, now that we know which nodes are visible, and their computed styles and geometry, we can pass this information to the final stage, which converts each node in the render tree to actual pixels on the screen. This step is often referred to as "painting" or "rasterizing.” Painting is the process of filling in pixels into bitmaps. It involves drawing out text, colors, images, borders, and shadows, essentially every visual part of the elements. Finally, The rasterized bitmap (also known as a texture) is then sent to the GPU through a process called texture upload, after which the GPU performs compositing.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DOM: the contents of a web page are internally stored as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DOM:</a:t>
            </a:r>
            <a:r>
              <a:rPr lang="en-US" sz="1200" i="0" kern="1200" baseline="0" dirty="0">
                <a:solidFill>
                  <a:schemeClr val="tx1"/>
                </a:solidFill>
                <a:latin typeface="+mn-lt"/>
                <a:ea typeface="+mn-ea"/>
                <a:cs typeface="+mn-cs"/>
              </a:rPr>
              <a:t> content of the webpage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latin typeface="+mn-lt"/>
                <a:ea typeface="+mn-ea"/>
                <a:cs typeface="+mn-cs"/>
              </a:rPr>
              <a:t>Style rules: describe the style that need to be applies to the document</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Render Tree: </a:t>
            </a:r>
            <a:r>
              <a:rPr lang="en-US" sz="1200" kern="1200" dirty="0">
                <a:solidFill>
                  <a:schemeClr val="tx1"/>
                </a:solidFill>
                <a:latin typeface="+mn-lt"/>
                <a:ea typeface="+mn-ea"/>
                <a:cs typeface="+mn-cs"/>
              </a:rPr>
              <a:t>This tree is of visual elements in the order in which they will be displayed. It is the visual representation of the document. The purpose of this tree is to enable painting the contents in their correct order.</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Layout: The calculation of geometric information (where and what size each element has) for every visible element. It’s normally done for the entire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Paint/rasterize:</a:t>
            </a:r>
            <a:r>
              <a:rPr lang="en-US" sz="1200" i="0" kern="1200" baseline="0" dirty="0">
                <a:solidFill>
                  <a:schemeClr val="tx1"/>
                </a:solidFill>
                <a:latin typeface="+mn-lt"/>
                <a:ea typeface="+mn-ea"/>
                <a:cs typeface="+mn-cs"/>
              </a:rPr>
              <a:t> </a:t>
            </a:r>
            <a:r>
              <a:rPr lang="en-US" sz="1200" kern="1200" dirty="0">
                <a:solidFill>
                  <a:schemeClr val="tx1"/>
                </a:solidFill>
                <a:latin typeface="+mn-lt"/>
                <a:ea typeface="+mn-ea"/>
                <a:cs typeface="+mn-cs"/>
              </a:rPr>
              <a:t>Painting is the process of filling in pixels. It involves drawing out text, colors, images, borders, and shadows, essentially every visual part of the elements. The drawing is typically done onto multiple surfaces, often called layers.</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Compositing: Since the parts of the page were drawn into potentially multiple layers they need to be drawn to the screen in the correct order so that the page renders correctly. This is especially important for elements that overlap another, since a mistake could result in one element appearing over the top of another incorrectly.</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https://</a:t>
            </a:r>
            <a:r>
              <a:rPr lang="en-US" sz="1200" i="0" kern="1200" dirty="0" err="1">
                <a:solidFill>
                  <a:schemeClr val="tx1"/>
                </a:solidFill>
                <a:latin typeface="+mn-lt"/>
                <a:ea typeface="+mn-ea"/>
                <a:cs typeface="+mn-cs"/>
              </a:rPr>
              <a:t>aerotwist.com</a:t>
            </a:r>
            <a:r>
              <a:rPr lang="en-US" sz="1200" i="0" kern="1200" dirty="0">
                <a:solidFill>
                  <a:schemeClr val="tx1"/>
                </a:solidFill>
                <a:latin typeface="+mn-lt"/>
                <a:ea typeface="+mn-ea"/>
                <a:cs typeface="+mn-cs"/>
              </a:rPr>
              <a:t>/blog/the-anatomy-of-a-frame/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The main subsystems are:</a:t>
            </a:r>
          </a:p>
          <a:p>
            <a:r>
              <a:rPr lang="en-US" sz="1200" kern="1200" dirty="0">
                <a:solidFill>
                  <a:schemeClr val="tx1"/>
                </a:solidFill>
                <a:latin typeface="+mn-lt"/>
                <a:ea typeface="+mn-ea"/>
                <a:cs typeface="+mn-cs"/>
              </a:rPr>
              <a:t>Input handling [technically not related to graphics per se, but nevertheless critical for many interactions]</a:t>
            </a:r>
          </a:p>
          <a:p>
            <a:r>
              <a:rPr lang="en-US" sz="1200" kern="1200" dirty="0">
                <a:solidFill>
                  <a:schemeClr val="tx1"/>
                </a:solidFill>
                <a:latin typeface="+mn-lt"/>
                <a:ea typeface="+mn-ea"/>
                <a:cs typeface="+mn-cs"/>
              </a:rPr>
              <a:t>Parsing, which turns a chunk of HTML into DOM nodes</a:t>
            </a:r>
          </a:p>
          <a:p>
            <a:r>
              <a:rPr lang="en-US" sz="1200" kern="1200" dirty="0">
                <a:solidFill>
                  <a:schemeClr val="tx1"/>
                </a:solidFill>
                <a:latin typeface="+mn-lt"/>
                <a:ea typeface="+mn-ea"/>
                <a:cs typeface="+mn-cs"/>
              </a:rPr>
              <a:t>Style, which resolves CSS onto the DOM</a:t>
            </a:r>
          </a:p>
          <a:p>
            <a:r>
              <a:rPr lang="en-US" sz="1200" kern="1200" dirty="0">
                <a:solidFill>
                  <a:schemeClr val="tx1"/>
                </a:solidFill>
                <a:latin typeface="+mn-lt"/>
                <a:ea typeface="+mn-ea"/>
                <a:cs typeface="+mn-cs"/>
              </a:rPr>
              <a:t>Layout, which figures out where DOM elements end up relative to one another</a:t>
            </a:r>
          </a:p>
          <a:p>
            <a:r>
              <a:rPr lang="en-US" sz="1200" kern="1200" dirty="0">
                <a:solidFill>
                  <a:schemeClr val="tx1"/>
                </a:solidFill>
                <a:latin typeface="+mn-lt"/>
                <a:ea typeface="+mn-ea"/>
                <a:cs typeface="+mn-cs"/>
              </a:rPr>
              <a:t>Paint setup, sometimes referred to as recording, which converts styled DOM elements into a display list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to paint later, on a per-layer basis</a:t>
            </a:r>
          </a:p>
          <a:p>
            <a:r>
              <a:rPr lang="en-US" sz="1200" kern="1200" dirty="0">
                <a:solidFill>
                  <a:schemeClr val="tx1"/>
                </a:solidFill>
                <a:latin typeface="+mn-lt"/>
                <a:ea typeface="+mn-ea"/>
                <a:cs typeface="+mn-cs"/>
              </a:rPr>
              <a:t>Painting, which converts the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into pixels in a bitmap somewhere (either in system memory or on the GPU if using Ganesh)</a:t>
            </a:r>
          </a:p>
          <a:p>
            <a:r>
              <a:rPr lang="en-US" sz="1200" kern="1200" dirty="0">
                <a:solidFill>
                  <a:schemeClr val="tx1"/>
                </a:solidFill>
                <a:latin typeface="+mn-lt"/>
                <a:ea typeface="+mn-ea"/>
                <a:cs typeface="+mn-cs"/>
              </a:rPr>
              <a:t>Compositing, which assembles all layers into a final screen image</a:t>
            </a:r>
          </a:p>
          <a:p>
            <a:r>
              <a:rPr lang="en-US" sz="1200" kern="1200" dirty="0">
                <a:solidFill>
                  <a:schemeClr val="tx1"/>
                </a:solidFill>
                <a:latin typeface="+mn-lt"/>
                <a:ea typeface="+mn-ea"/>
                <a:cs typeface="+mn-cs"/>
              </a:rPr>
              <a:t>and, less obviously, the presentation infrastructure responsible for actually pushing a new frame to the OS (i.e. the browser UI and its compositor, the GPU process which actually communicates with the GL driver, </a:t>
            </a:r>
            <a:r>
              <a:rPr lang="en-US" sz="1200" kern="1200" dirty="0" err="1">
                <a:solidFill>
                  <a:schemeClr val="tx1"/>
                </a:solidFill>
                <a:latin typeface="+mn-lt"/>
                <a:ea typeface="+mn-ea"/>
                <a:cs typeface="+mn-cs"/>
              </a:rPr>
              <a:t>etc</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6390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what are the important actions that users</a:t>
            </a:r>
            <a:r>
              <a:rPr lang="en-US" sz="1200" kern="1200" baseline="0" dirty="0">
                <a:solidFill>
                  <a:schemeClr val="tx1"/>
                </a:solidFill>
                <a:latin typeface="+mn-lt"/>
                <a:ea typeface="+mn-ea"/>
                <a:cs typeface="+mn-cs"/>
              </a:rPr>
              <a:t> do with the </a:t>
            </a:r>
            <a:r>
              <a:rPr lang="en-US" sz="1200" kern="1200" baseline="0" dirty="0" err="1">
                <a:solidFill>
                  <a:schemeClr val="tx1"/>
                </a:solidFill>
                <a:latin typeface="+mn-lt"/>
                <a:ea typeface="+mn-ea"/>
                <a:cs typeface="+mn-cs"/>
              </a:rPr>
              <a:t>browswe</a:t>
            </a:r>
            <a:r>
              <a:rPr lang="en-US" sz="1200" kern="1200" baseline="0" dirty="0">
                <a:solidFill>
                  <a:schemeClr val="tx1"/>
                </a:solidFill>
                <a:latin typeface="+mn-lt"/>
                <a:ea typeface="+mn-ea"/>
                <a:cs typeface="+mn-cs"/>
              </a:rPr>
              <a:t> in the consumer devices?</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user perception of the browser speed is based on three factors: (1) page load time, (2) smooth web page scrolling, and (3) quick switching between browser tabs. In our study, we focus on two user interactions that impact these three factors, and govern a user’s browsing experience: (1) page scrolling and (2) tab switching. Note that each interaction includes page loading.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emulate all these actions</a:t>
            </a:r>
            <a:r>
              <a:rPr lang="en-US" sz="1200" kern="1200" baseline="0" dirty="0">
                <a:solidFill>
                  <a:schemeClr val="tx1"/>
                </a:solidFill>
                <a:effectLst/>
                <a:latin typeface="+mn-lt"/>
                <a:ea typeface="+mn-ea"/>
                <a:cs typeface="+mn-cs"/>
              </a:rPr>
              <a:t> using Google’s </a:t>
            </a:r>
            <a:r>
              <a:rPr lang="en-US" sz="1200" kern="1200" baseline="0" dirty="0" err="1">
                <a:solidFill>
                  <a:schemeClr val="tx1"/>
                </a:solidFill>
                <a:effectLst/>
                <a:latin typeface="+mn-lt"/>
                <a:ea typeface="+mn-ea"/>
                <a:cs typeface="+mn-cs"/>
              </a:rPr>
              <a:t>temeletry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freamework</a:t>
            </a:r>
            <a:r>
              <a:rPr lang="en-US" sz="1200" kern="1200" baseline="0" dirty="0">
                <a:solidFill>
                  <a:schemeClr val="tx1"/>
                </a:solidFill>
                <a:effectLst/>
                <a:latin typeface="+mn-lt"/>
                <a:ea typeface="+mn-ea"/>
                <a:cs typeface="+mn-cs"/>
              </a:rPr>
              <a:t> and focus on two actions: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Link it back to </a:t>
            </a:r>
            <a:r>
              <a:rPr lang="en-US" sz="1200" kern="1200" dirty="0" err="1">
                <a:solidFill>
                  <a:schemeClr val="tx1"/>
                </a:solidFill>
                <a:effectLst/>
                <a:latin typeface="+mn-lt"/>
                <a:ea typeface="+mn-ea"/>
                <a:cs typeface="+mn-cs"/>
              </a:rPr>
              <a:t>telemtery</a:t>
            </a:r>
            <a:r>
              <a:rPr lang="en-US" sz="1200" kern="1200" dirty="0">
                <a:solidFill>
                  <a:schemeClr val="tx1"/>
                </a:solidFill>
                <a:effectLst/>
                <a:latin typeface="+mn-lt"/>
                <a:ea typeface="+mn-ea"/>
                <a:cs typeface="+mn-cs"/>
              </a:rPr>
              <a:t> and probably</a:t>
            </a:r>
            <a:r>
              <a:rPr lang="en-US" sz="1200" kern="1200" baseline="0" dirty="0">
                <a:solidFill>
                  <a:schemeClr val="tx1"/>
                </a:solidFill>
                <a:effectLst/>
                <a:latin typeface="+mn-lt"/>
                <a:ea typeface="+mn-ea"/>
                <a:cs typeface="+mn-cs"/>
              </a:rPr>
              <a:t> remove the first bullet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5138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509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When user scrolls a webpage, it triggers three operations in the browser. It forces the browser to </a:t>
            </a:r>
            <a:r>
              <a:rPr lang="en-US" sz="1200" kern="1200" baseline="0" dirty="0" err="1">
                <a:solidFill>
                  <a:schemeClr val="tx1"/>
                </a:solidFill>
                <a:latin typeface="+mn-lt"/>
                <a:ea typeface="+mn-ea"/>
                <a:cs typeface="+mn-cs"/>
              </a:rPr>
              <a:t>recompute</a:t>
            </a:r>
            <a:r>
              <a:rPr lang="en-US" sz="1200" kern="1200" baseline="0" dirty="0">
                <a:solidFill>
                  <a:schemeClr val="tx1"/>
                </a:solidFill>
                <a:latin typeface="+mn-lt"/>
                <a:ea typeface="+mn-ea"/>
                <a:cs typeface="+mn-cs"/>
              </a:rPr>
              <a:t> the layout because the position of each object has changed, it forces the browser to do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because there are some new contents that needs to be rasterized, and the browser need to do compositing because there are new objects that need to be displayed.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that, I want to briefly talk about two other important functions that play a key role in our analysis. The first one is Texture Tiling, that happens between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compositing. To </a:t>
            </a:r>
            <a:r>
              <a:rPr lang="en-US" sz="1200" kern="1200" baseline="0" dirty="0" err="1">
                <a:solidFill>
                  <a:schemeClr val="tx1"/>
                </a:solidFill>
                <a:latin typeface="+mn-lt"/>
                <a:ea typeface="+mn-ea"/>
                <a:cs typeface="+mn-cs"/>
              </a:rPr>
              <a:t>minimze</a:t>
            </a:r>
            <a:r>
              <a:rPr lang="en-US" sz="1200" kern="1200" baseline="0" dirty="0">
                <a:solidFill>
                  <a:schemeClr val="tx1"/>
                </a:solidFill>
                <a:latin typeface="+mn-lt"/>
                <a:ea typeface="+mn-ea"/>
                <a:cs typeface="+mn-cs"/>
              </a:rPr>
              <a:t> cache misses, the graphic drivers invokes texture tiling to reo-</a:t>
            </a:r>
            <a:r>
              <a:rPr lang="en-US" sz="1200" kern="1200" baseline="0" dirty="0" err="1">
                <a:solidFill>
                  <a:schemeClr val="tx1"/>
                </a:solidFill>
                <a:latin typeface="+mn-lt"/>
                <a:ea typeface="+mn-ea"/>
                <a:cs typeface="+mn-cs"/>
              </a:rPr>
              <a:t>rganize</a:t>
            </a:r>
            <a:r>
              <a:rPr lang="en-US" sz="1200" kern="1200" baseline="0" dirty="0">
                <a:solidFill>
                  <a:schemeClr val="tx1"/>
                </a:solidFill>
                <a:latin typeface="+mn-lt"/>
                <a:ea typeface="+mn-ea"/>
                <a:cs typeface="+mn-cs"/>
              </a:rPr>
              <a:t> the bitmaps before sending them to GPU. Another important function is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is </a:t>
            </a:r>
            <a:r>
              <a:rPr lang="en-US" sz="1200" kern="1200" baseline="0" dirty="0" err="1">
                <a:solidFill>
                  <a:schemeClr val="tx1"/>
                </a:solidFill>
                <a:latin typeface="+mn-lt"/>
                <a:ea typeface="+mn-ea"/>
                <a:cs typeface="+mn-cs"/>
              </a:rPr>
              <a:t>inoked</a:t>
            </a:r>
            <a:r>
              <a:rPr lang="en-US" sz="1200" kern="1200" baseline="0" dirty="0">
                <a:solidFill>
                  <a:schemeClr val="tx1"/>
                </a:solidFill>
                <a:latin typeface="+mn-lt"/>
                <a:ea typeface="+mn-ea"/>
                <a:cs typeface="+mn-cs"/>
              </a:rPr>
              <a:t> during the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it is used to convert the basic primitives like text and line, into bitmaps.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77204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a:t>
            </a:r>
            <a:r>
              <a:rPr lang="en-US" sz="1200" kern="1200" baseline="0" dirty="0">
                <a:solidFill>
                  <a:schemeClr val="tx1"/>
                </a:solidFill>
                <a:latin typeface="+mn-lt"/>
                <a:ea typeface="+mn-ea"/>
                <a:cs typeface="+mn-cs"/>
              </a:rPr>
              <a:t> I’m </a:t>
            </a:r>
            <a:r>
              <a:rPr lang="en-US" sz="1200" kern="1200" dirty="0">
                <a:solidFill>
                  <a:schemeClr val="tx1"/>
                </a:solidFill>
                <a:latin typeface="+mn-lt"/>
                <a:ea typeface="+mn-ea"/>
                <a:cs typeface="+mn-cs"/>
              </a:rPr>
              <a:t>showing the energy breakdown for scrolling on different web pages. This figures shows </a:t>
            </a:r>
            <a:r>
              <a:rPr lang="en-US" sz="1200" kern="1200" baseline="0" dirty="0">
                <a:solidFill>
                  <a:schemeClr val="tx1"/>
                </a:solidFill>
                <a:latin typeface="+mn-lt"/>
                <a:ea typeface="+mn-ea"/>
                <a:cs typeface="+mn-cs"/>
              </a:rPr>
              <a:t>what functions in browser consume the most of the energy </a:t>
            </a:r>
            <a:r>
              <a:rPr lang="en-US" sz="1200" kern="1200" dirty="0">
                <a:solidFill>
                  <a:schemeClr val="tx1"/>
                </a:solidFill>
                <a:latin typeface="+mn-lt"/>
                <a:ea typeface="+mn-ea"/>
                <a:cs typeface="+mn-cs"/>
              </a:rPr>
              <a:t>when</a:t>
            </a:r>
            <a:r>
              <a:rPr lang="en-US" sz="1200" kern="1200" baseline="0" dirty="0">
                <a:solidFill>
                  <a:schemeClr val="tx1"/>
                </a:solidFill>
                <a:latin typeface="+mn-lt"/>
                <a:ea typeface="+mn-ea"/>
                <a:cs typeface="+mn-cs"/>
              </a:rPr>
              <a:t> user do the scrolling. </a:t>
            </a:r>
            <a:r>
              <a:rPr lang="en-US" sz="1200" kern="1200" dirty="0">
                <a:solidFill>
                  <a:schemeClr val="tx1"/>
                </a:solidFill>
                <a:latin typeface="+mn-lt"/>
                <a:ea typeface="+mn-ea"/>
                <a:cs typeface="+mn-cs"/>
              </a:rPr>
              <a:t>Across all of the pages that we test, 41.9% of page scrolling energy is spent on two data-intensive components: (1) texture tiling, where the graphics driver reorganizes the linear bitmap data into a tiled format for the GPU; and (2)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which is invoked by the </a:t>
            </a:r>
            <a:r>
              <a:rPr lang="en-US" sz="1200" kern="1200" dirty="0" err="1">
                <a:solidFill>
                  <a:schemeClr val="tx1"/>
                </a:solidFill>
                <a:latin typeface="+mn-lt"/>
                <a:ea typeface="+mn-ea"/>
                <a:cs typeface="+mn-cs"/>
              </a:rPr>
              <a:t>Skia</a:t>
            </a:r>
            <a:r>
              <a:rPr lang="en-US" sz="1200" kern="1200" dirty="0">
                <a:solidFill>
                  <a:schemeClr val="tx1"/>
                </a:solidFill>
                <a:latin typeface="+mn-lt"/>
                <a:ea typeface="+mn-ea"/>
                <a:cs typeface="+mn-cs"/>
              </a:rPr>
              <a:t> library [51] during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rest of the energy is spent on a variety of other libraries and functions, each of which contributes to less than 1% of the total energy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now the question is, where</a:t>
            </a:r>
            <a:r>
              <a:rPr lang="en-US" sz="1200" kern="1200" baseline="0" dirty="0">
                <a:solidFill>
                  <a:schemeClr val="tx1"/>
                </a:solidFill>
                <a:latin typeface="+mn-lt"/>
                <a:ea typeface="+mn-ea"/>
                <a:cs typeface="+mn-cs"/>
              </a:rPr>
              <a:t> exactly the energy is spent in the system?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8579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9594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9224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3935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 move stuff from CPU-only to CPU+PIM, not fade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can we use PIM for texture tiling? To answer that, here I’m showing you</a:t>
            </a:r>
            <a:r>
              <a:rPr lang="en-US" sz="1200" kern="1200" baseline="0" dirty="0">
                <a:solidFill>
                  <a:schemeClr val="tx1"/>
                </a:solidFill>
                <a:latin typeface="+mn-lt"/>
                <a:ea typeface="+mn-ea"/>
                <a:cs typeface="+mn-cs"/>
              </a:rPr>
              <a:t> a bit more detailed of interactions between CPU and memory during texture tiling. As I said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performs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store the bitmap in memory. It then needs to invoke Compositing process. Texture Tiling happens in between. The graphic driver read the bitmap, convert it to a more cache friendly format for GPU, and write it back to a location that GPU reads from.. It then invoke compositing. That</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s where a lot of data movement happens because there is poor data locality during this </a:t>
            </a:r>
            <a:r>
              <a:rPr lang="en-US" sz="1200" kern="1200" baseline="0" dirty="0" err="1">
                <a:solidFill>
                  <a:schemeClr val="tx1"/>
                </a:solidFill>
                <a:latin typeface="+mn-lt"/>
                <a:ea typeface="+mn-ea"/>
                <a:cs typeface="+mn-cs"/>
              </a:rPr>
              <a:t>processn</a:t>
            </a:r>
            <a:r>
              <a:rPr lang="en-US" sz="1200" kern="1200" baseline="0" dirty="0">
                <a:solidFill>
                  <a:schemeClr val="tx1"/>
                </a:solidFill>
                <a:latin typeface="+mn-lt"/>
                <a:ea typeface="+mn-ea"/>
                <a:cs typeface="+mn-cs"/>
              </a:rPr>
              <a:t> and the bitmap sizes are so large that in some cases they don’t even fit into last level cache. This process is a good candidate for PIM. Here I’m showing what would happen if we move it to PIM. PIM logic access the bitmaps in memory, do the conversion, and write it to the location </a:t>
            </a:r>
            <a:r>
              <a:rPr lang="en-US" sz="1200" kern="1200" baseline="0" dirty="0" err="1">
                <a:solidFill>
                  <a:schemeClr val="tx1"/>
                </a:solidFill>
                <a:latin typeface="+mn-lt"/>
                <a:ea typeface="+mn-ea"/>
                <a:cs typeface="+mn-cs"/>
              </a:rPr>
              <a:t>gpu</a:t>
            </a:r>
            <a:r>
              <a:rPr lang="en-US" sz="1200" kern="1200" baseline="0" dirty="0">
                <a:solidFill>
                  <a:schemeClr val="tx1"/>
                </a:solidFill>
                <a:latin typeface="+mn-lt"/>
                <a:ea typeface="+mn-ea"/>
                <a:cs typeface="+mn-cs"/>
              </a:rPr>
              <a:t> access that. This way, it eliminates a significant </a:t>
            </a:r>
            <a:r>
              <a:rPr lang="en-US" sz="1200" kern="1200" baseline="0" dirty="0" err="1">
                <a:solidFill>
                  <a:schemeClr val="tx1"/>
                </a:solidFill>
                <a:latin typeface="+mn-lt"/>
                <a:ea typeface="+mn-ea"/>
                <a:cs typeface="+mn-cs"/>
              </a:rPr>
              <a:t>porition</a:t>
            </a:r>
            <a:r>
              <a:rPr lang="en-US" sz="1200" kern="1200" baseline="0" dirty="0">
                <a:solidFill>
                  <a:schemeClr val="tx1"/>
                </a:solidFill>
                <a:latin typeface="+mn-lt"/>
                <a:ea typeface="+mn-ea"/>
                <a:cs typeface="+mn-cs"/>
              </a:rPr>
              <a:t> of data movement and it also frees up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to do other important task</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a:t>
            </a:r>
            <a:r>
              <a:rPr lang="en-US" sz="1200" kern="1200" dirty="0" err="1">
                <a:solidFill>
                  <a:schemeClr val="tx1"/>
                </a:solidFill>
                <a:latin typeface="+mn-lt"/>
                <a:ea typeface="+mn-ea"/>
                <a:cs typeface="+mn-cs"/>
              </a:rPr>
              <a:t>whats</a:t>
            </a:r>
            <a:r>
              <a:rPr lang="en-US" sz="1200" kern="1200" dirty="0">
                <a:solidFill>
                  <a:schemeClr val="tx1"/>
                </a:solidFill>
                <a:latin typeface="+mn-lt"/>
                <a:ea typeface="+mn-ea"/>
                <a:cs typeface="+mn-cs"/>
              </a:rPr>
              <a:t> texture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Tiglin</a:t>
            </a:r>
            <a:r>
              <a:rPr lang="en-US" sz="1200" kern="1200" baseline="0" dirty="0">
                <a:solidFill>
                  <a:schemeClr val="tx1"/>
                </a:solidFill>
                <a:latin typeface="+mn-lt"/>
                <a:ea typeface="+mn-ea"/>
                <a:cs typeface="+mn-cs"/>
              </a:rPr>
              <a:t>. Here I want to walk you through the major steps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Texture tiling happens 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and before compositing.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generates a rasterized bitmap.</a:t>
            </a:r>
            <a:r>
              <a:rPr lang="en-US" sz="1200" kern="1200" baseline="0" dirty="0">
                <a:solidFill>
                  <a:schemeClr val="tx1"/>
                </a:solidFill>
                <a:latin typeface="+mn-lt"/>
                <a:ea typeface="+mn-ea"/>
                <a:cs typeface="+mn-cs"/>
              </a:rPr>
              <a:t> Then, that bitmap is sent to GPU for compositing. </a:t>
            </a:r>
            <a:r>
              <a:rPr lang="en-US" sz="1200" kern="1200" dirty="0">
                <a:solidFill>
                  <a:schemeClr val="tx1"/>
                </a:solidFill>
                <a:latin typeface="+mn-lt"/>
                <a:ea typeface="+mn-ea"/>
                <a:cs typeface="+mn-cs"/>
              </a:rPr>
              <a:t>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compositing accesses each texture in both the horizontal and vertical directions. To minimize cache misses during compositing, the graphics driver reads the rasterized bitmap ( 2 ) and converts the bitmap into a tiled texture layout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Because of this</a:t>
            </a:r>
            <a:r>
              <a:rPr lang="en-US" sz="1200" kern="1200" baseline="0" dirty="0">
                <a:solidFill>
                  <a:schemeClr val="tx1"/>
                </a:solidFill>
                <a:latin typeface="+mn-lt"/>
                <a:ea typeface="+mn-ea"/>
                <a:cs typeface="+mn-cs"/>
              </a:rPr>
              <a:t> high amount of data movement, </a:t>
            </a:r>
            <a:r>
              <a:rPr lang="en-US" sz="1200" kern="1200" dirty="0">
                <a:solidFill>
                  <a:schemeClr val="tx1"/>
                </a:solidFill>
                <a:latin typeface="+mn-lt"/>
                <a:ea typeface="+mn-ea"/>
                <a:cs typeface="+mn-cs"/>
              </a:rPr>
              <a:t>texture tiling is a good candidate for PIM execution. By moving texture tiling to PIM, we</a:t>
            </a:r>
            <a:r>
              <a:rPr lang="en-US" sz="1200" kern="1200" baseline="0" dirty="0">
                <a:solidFill>
                  <a:schemeClr val="tx1"/>
                </a:solidFill>
                <a:latin typeface="+mn-lt"/>
                <a:ea typeface="+mn-ea"/>
                <a:cs typeface="+mn-cs"/>
              </a:rPr>
              <a:t> can let the PIM logic read the bitmap, performs the tiling operation in the memory, and the write it to a location that GPU will access. This </a:t>
            </a:r>
            <a:r>
              <a:rPr lang="en-US" sz="1200" kern="1200" baseline="0" dirty="0" err="1">
                <a:solidFill>
                  <a:schemeClr val="tx1"/>
                </a:solidFill>
                <a:latin typeface="+mn-lt"/>
                <a:ea typeface="+mn-ea"/>
                <a:cs typeface="+mn-cs"/>
              </a:rPr>
              <a:t>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we can </a:t>
            </a:r>
            <a:r>
              <a:rPr lang="en-US" sz="1200" kern="1200" dirty="0" err="1">
                <a:solidFill>
                  <a:schemeClr val="tx1"/>
                </a:solidFill>
                <a:latin typeface="+mn-lt"/>
                <a:ea typeface="+mn-ea"/>
                <a:cs typeface="+mn-cs"/>
              </a:rPr>
              <a:t>elimnate</a:t>
            </a:r>
            <a:r>
              <a:rPr lang="en-US" sz="1200" kern="1200" dirty="0">
                <a:solidFill>
                  <a:schemeClr val="tx1"/>
                </a:solidFill>
                <a:latin typeface="+mn-lt"/>
                <a:ea typeface="+mn-ea"/>
                <a:cs typeface="+mn-cs"/>
              </a:rPr>
              <a:t> a significant portion</a:t>
            </a:r>
            <a:r>
              <a:rPr lang="en-US" sz="1200" kern="1200" baseline="0" dirty="0">
                <a:solidFill>
                  <a:schemeClr val="tx1"/>
                </a:solidFill>
                <a:latin typeface="+mn-lt"/>
                <a:ea typeface="+mn-ea"/>
                <a:cs typeface="+mn-cs"/>
              </a:rPr>
              <a:t> of data movement as it happens close to data and avoid moving the texture back and forth between memory and CPU .</a:t>
            </a:r>
            <a:r>
              <a:rPr lang="en-US" sz="1200" kern="1200" dirty="0">
                <a:solidFill>
                  <a:schemeClr val="tx1"/>
                </a:solidFill>
                <a:latin typeface="+mn-lt"/>
                <a:ea typeface="+mn-ea"/>
                <a:cs typeface="+mn-cs"/>
              </a:rPr>
              <a:t> we can free up the CPU ( 5 ) to perform other important compute-intensive tasks in Chrome, such as handling user interaction, executing JavaScript code, or rasterizing other render objects.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6612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a:t>
            </a:r>
            <a:r>
              <a:rPr lang="en-US" baseline="0" dirty="0"/>
              <a:t> next question is whether </a:t>
            </a:r>
            <a:r>
              <a:rPr lang="en-US" sz="1200" kern="1200" dirty="0">
                <a:solidFill>
                  <a:schemeClr val="tx1"/>
                </a:solidFill>
                <a:latin typeface="+mn-lt"/>
                <a:ea typeface="+mn-ea"/>
                <a:cs typeface="+mn-cs"/>
              </a:rPr>
              <a:t>texture tiling is feasible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to be implemented using PIM in consumer devices. To answer</a:t>
            </a:r>
            <a:r>
              <a:rPr lang="en-US" sz="1200" kern="1200" baseline="0" dirty="0">
                <a:solidFill>
                  <a:schemeClr val="tx1"/>
                </a:solidFill>
                <a:latin typeface="+mn-lt"/>
                <a:ea typeface="+mn-ea"/>
                <a:cs typeface="+mn-cs"/>
              </a:rPr>
              <a:t> that, we analyze the </a:t>
            </a:r>
            <a:r>
              <a:rPr lang="en-US" sz="1200" kern="1200" baseline="0" dirty="0" err="1">
                <a:solidFill>
                  <a:schemeClr val="tx1"/>
                </a:solidFill>
                <a:latin typeface="+mn-lt"/>
                <a:ea typeface="+mn-ea"/>
                <a:cs typeface="+mn-cs"/>
              </a:rPr>
              <a:t>texutre</a:t>
            </a:r>
            <a:r>
              <a:rPr lang="en-US" sz="1200" kern="1200" baseline="0" dirty="0">
                <a:solidFill>
                  <a:schemeClr val="tx1"/>
                </a:solidFill>
                <a:latin typeface="+mn-lt"/>
                <a:ea typeface="+mn-ea"/>
                <a:cs typeface="+mn-cs"/>
              </a:rPr>
              <a:t> tiling in detail and find that</a:t>
            </a:r>
          </a:p>
          <a:p>
            <a:r>
              <a:rPr lang="en-US" sz="1200" kern="1200" dirty="0">
                <a:solidFill>
                  <a:schemeClr val="tx1"/>
                </a:solidFill>
                <a:latin typeface="+mn-lt"/>
                <a:ea typeface="+mn-ea"/>
                <a:cs typeface="+mn-cs"/>
              </a:rPr>
              <a:t>hat texture tiling requires only simple primitives: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bitwise operations, and simple arithmetic operations (e.g., addition).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These operations can be performed at high performance on our PIM core, and they can easily be implemented as a fixed function PIM accelerator.</a:t>
            </a:r>
          </a:p>
          <a:p>
            <a:r>
              <a:rPr lang="en-US" sz="1200" kern="1200" dirty="0">
                <a:solidFill>
                  <a:schemeClr val="tx1"/>
                </a:solidFill>
                <a:latin typeface="+mn-lt"/>
                <a:ea typeface="+mn-ea"/>
                <a:cs typeface="+mn-cs"/>
              </a:rPr>
              <a:t>Our analysis </a:t>
            </a:r>
            <a:r>
              <a:rPr lang="en-US" sz="1200" kern="1200" dirty="0" err="1">
                <a:solidFill>
                  <a:schemeClr val="tx1"/>
                </a:solidFill>
                <a:latin typeface="+mn-lt"/>
                <a:ea typeface="+mn-ea"/>
                <a:cs typeface="+mn-cs"/>
              </a:rPr>
              <a:t>hsows</a:t>
            </a:r>
            <a:r>
              <a:rPr lang="en-US" sz="1200" kern="1200" dirty="0">
                <a:solidFill>
                  <a:schemeClr val="tx1"/>
                </a:solidFill>
                <a:latin typeface="+mn-lt"/>
                <a:ea typeface="+mn-ea"/>
                <a:cs typeface="+mn-cs"/>
              </a:rPr>
              <a:t> that each</a:t>
            </a:r>
            <a:r>
              <a:rPr lang="en-US" sz="1200" kern="1200" baseline="0" dirty="0">
                <a:solidFill>
                  <a:schemeClr val="tx1"/>
                </a:solidFill>
                <a:latin typeface="+mn-lt"/>
                <a:ea typeface="+mn-ea"/>
                <a:cs typeface="+mn-cs"/>
              </a:rPr>
              <a:t> of them takes less than 10% of the area available per vault, and as a result, both are </a:t>
            </a:r>
            <a:r>
              <a:rPr lang="en-US" sz="1200" kern="1200" dirty="0">
                <a:solidFill>
                  <a:schemeClr val="tx1"/>
                </a:solidFill>
                <a:latin typeface="+mn-lt"/>
                <a:ea typeface="+mn-ea"/>
                <a:cs typeface="+mn-cs"/>
              </a:rPr>
              <a:t>feasible to implement in a consumer device with 3D-stacked memory</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 we explained before our PIM core is </a:t>
            </a:r>
            <a:r>
              <a:rPr lang="mr-IN" sz="1200" kern="1200" dirty="0">
                <a:solidFill>
                  <a:schemeClr val="tx1"/>
                </a:solidFill>
                <a:latin typeface="+mn-lt"/>
                <a:ea typeface="+mn-ea"/>
                <a:cs typeface="+mn-cs"/>
              </a:rPr>
              <a:t>…</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Our PIM accelerator for texture tiling consists of multiple in-memory tiling units. </a:t>
            </a:r>
          </a:p>
          <a:p>
            <a:r>
              <a:rPr lang="en-US" sz="1200" kern="1200" dirty="0">
                <a:solidFill>
                  <a:schemeClr val="tx1"/>
                </a:solidFill>
                <a:latin typeface="+mn-lt"/>
                <a:ea typeface="+mn-ea"/>
                <a:cs typeface="+mn-cs"/>
              </a:rPr>
              <a:t>Each in-memory tiling unit consists of only a simple ALU, and operates on a single 4 </a:t>
            </a:r>
            <a:r>
              <a:rPr lang="en-US" sz="1200" kern="1200" dirty="0" err="1">
                <a:solidFill>
                  <a:schemeClr val="tx1"/>
                </a:solidFill>
                <a:latin typeface="+mn-lt"/>
                <a:ea typeface="+mn-ea"/>
                <a:cs typeface="+mn-cs"/>
              </a:rPr>
              <a:t>kB</a:t>
            </a:r>
            <a:r>
              <a:rPr lang="en-US" sz="1200" kern="1200" dirty="0">
                <a:solidFill>
                  <a:schemeClr val="tx1"/>
                </a:solidFill>
                <a:latin typeface="+mn-lt"/>
                <a:ea typeface="+mn-ea"/>
                <a:cs typeface="+mn-cs"/>
              </a:rPr>
              <a:t> tile. </a:t>
            </a:r>
          </a:p>
          <a:p>
            <a:r>
              <a:rPr lang="en-US" sz="1200" kern="1200" dirty="0">
                <a:solidFill>
                  <a:schemeClr val="tx1"/>
                </a:solidFill>
                <a:latin typeface="+mn-lt"/>
                <a:ea typeface="+mn-ea"/>
                <a:cs typeface="+mn-cs"/>
              </a:rPr>
              <a:t>We empirically decide to use four in-memory tiling units in each PIM accelerator</a:t>
            </a:r>
          </a:p>
          <a:p>
            <a:endParaRPr lang="en-US" dirty="0"/>
          </a:p>
          <a:p>
            <a:r>
              <a:rPr lang="en-US" sz="1200" kern="1200" dirty="0">
                <a:solidFill>
                  <a:schemeClr val="tx1"/>
                </a:solidFill>
                <a:latin typeface="+mn-lt"/>
                <a:ea typeface="+mn-ea"/>
                <a:cs typeface="+mn-cs"/>
              </a:rPr>
              <a:t>We conclude that the area required for texture tiling PIM logic is small, making the PIM logic feasible to implement in a consumer device with 3D-stacked memory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865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did the same analysis for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Because of lack of time, I will talk about the key points here.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Majority</a:t>
            </a:r>
            <a:r>
              <a:rPr lang="en-US" sz="1200" kern="1200" baseline="0" dirty="0">
                <a:solidFill>
                  <a:schemeClr val="tx1"/>
                </a:solidFill>
                <a:latin typeface="+mn-lt"/>
                <a:ea typeface="+mn-ea"/>
                <a:cs typeface="+mn-cs"/>
              </a:rPr>
              <a:t> come from </a:t>
            </a:r>
            <a:r>
              <a:rPr lang="en-US" sz="1200" kern="1200" dirty="0">
                <a:solidFill>
                  <a:schemeClr val="tx1"/>
                </a:solidFill>
                <a:latin typeface="+mn-lt"/>
                <a:ea typeface="+mn-ea"/>
                <a:cs typeface="+mn-cs"/>
              </a:rPr>
              <a:t>its streaming access pattern and the large sizes of the bitmaps (e.g., 1024x1024 pixels).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function</a:t>
            </a:r>
            <a:r>
              <a:rPr lang="en-US" sz="1200" kern="1200" baseline="0" dirty="0">
                <a:solidFill>
                  <a:schemeClr val="tx1"/>
                </a:solidFill>
                <a:effectLst/>
                <a:latin typeface="+mn-lt"/>
                <a:ea typeface="+mn-ea"/>
                <a:cs typeface="+mn-cs"/>
              </a:rPr>
              <a:t> itself require simple computations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9461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here I just want to wrap up our analysis for page scrolling.</a:t>
            </a:r>
            <a:r>
              <a:rPr lang="en-US" sz="1200" kern="1200" baseline="0" dirty="0">
                <a:solidFill>
                  <a:schemeClr val="tx1"/>
                </a:solidFill>
                <a:latin typeface="+mn-lt"/>
                <a:ea typeface="+mn-ea"/>
                <a:cs typeface="+mn-cs"/>
              </a:rPr>
              <a:t> We found two data intensive functions that account for a significant portion of energy during scrolling. We find that both function can significantly </a:t>
            </a:r>
            <a:r>
              <a:rPr lang="en-US" sz="1200" kern="1200" baseline="0" dirty="0" err="1">
                <a:solidFill>
                  <a:schemeClr val="tx1"/>
                </a:solidFill>
                <a:latin typeface="+mn-lt"/>
                <a:ea typeface="+mn-ea"/>
                <a:cs typeface="+mn-cs"/>
              </a:rPr>
              <a:t>benfti</a:t>
            </a:r>
            <a:r>
              <a:rPr lang="en-US" sz="1200" kern="1200" baseline="0" dirty="0">
                <a:solidFill>
                  <a:schemeClr val="tx1"/>
                </a:solidFill>
                <a:latin typeface="+mn-lt"/>
                <a:ea typeface="+mn-ea"/>
                <a:cs typeface="+mn-cs"/>
              </a:rPr>
              <a:t> from PIM execution. We also find that both functions are simple enough that can be </a:t>
            </a:r>
            <a:r>
              <a:rPr lang="en-US" sz="1200" kern="1200" baseline="0" dirty="0" err="1">
                <a:solidFill>
                  <a:schemeClr val="tx1"/>
                </a:solidFill>
                <a:latin typeface="+mn-lt"/>
                <a:ea typeface="+mn-ea"/>
                <a:cs typeface="+mn-cs"/>
              </a:rPr>
              <a:t>impelemented</a:t>
            </a:r>
            <a:r>
              <a:rPr lang="en-US" sz="1200" kern="1200" baseline="0" dirty="0">
                <a:solidFill>
                  <a:schemeClr val="tx1"/>
                </a:solidFill>
                <a:latin typeface="+mn-lt"/>
                <a:ea typeface="+mn-ea"/>
                <a:cs typeface="+mn-cs"/>
              </a:rPr>
              <a:t> at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logic</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71255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003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Chrome uses a multi-process architecture, where each tab has its own application process for rendering the page displayed in the tab to improve reliability</a:t>
            </a:r>
            <a:r>
              <a:rPr lang="en-US" sz="1200" kern="1200" baseline="0" dirty="0">
                <a:solidFill>
                  <a:schemeClr val="tx1"/>
                </a:solidFill>
                <a:latin typeface="+mn-lt"/>
                <a:ea typeface="+mn-ea"/>
                <a:cs typeface="+mn-cs"/>
              </a:rPr>
              <a:t> and performance.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When a user switches between browser tabs, this triggers two operations: (1) a context switch to the process for the selected tab, and (2) a load operation for the new page.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40592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02520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Moves between CPU and ZRAM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4180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we want to see if we</a:t>
            </a:r>
            <a:r>
              <a:rPr lang="en-US" sz="1200" kern="1200" baseline="0" dirty="0">
                <a:solidFill>
                  <a:schemeClr val="tx1"/>
                </a:solidFill>
                <a:latin typeface="+mn-lt"/>
                <a:ea typeface="+mn-ea"/>
                <a:cs typeface="+mn-cs"/>
              </a:rPr>
              <a:t> can mitigate data movement cost with PIM. To answer that, lets again take a look at interaction between CPU and memory when CPU wants to swap out N pages. we need to figure out where the data movement happens. Here shows what happens when CPU wants to swap out N inactive pages. </a:t>
            </a:r>
            <a:r>
              <a:rPr lang="en-US" sz="1200" kern="1200" dirty="0">
                <a:solidFill>
                  <a:schemeClr val="tx1"/>
                </a:solidFill>
                <a:latin typeface="+mn-lt"/>
                <a:ea typeface="+mn-ea"/>
                <a:cs typeface="+mn-cs"/>
              </a:rPr>
              <a:t>it first read the inactive page data, compress the data ( 2 ), and write the compressed data to ZRAM. This incur a lot</a:t>
            </a:r>
            <a:r>
              <a:rPr lang="en-US" sz="1200" kern="1200" baseline="0" dirty="0">
                <a:solidFill>
                  <a:schemeClr val="tx1"/>
                </a:solidFill>
                <a:latin typeface="+mn-lt"/>
                <a:ea typeface="+mn-ea"/>
                <a:cs typeface="+mn-cs"/>
              </a:rPr>
              <a:t> of overhead. This operation </a:t>
            </a:r>
            <a:r>
              <a:rPr lang="en-US" sz="1200" kern="1200" dirty="0">
                <a:solidFill>
                  <a:schemeClr val="tx1"/>
                </a:solidFill>
                <a:latin typeface="+mn-lt"/>
                <a:ea typeface="+mn-ea"/>
                <a:cs typeface="+mn-cs"/>
              </a:rPr>
              <a:t>is a good fit for PIM as (1) it cause a large amount of data movement; and (2) compression can be handled in the background, since none of the active tab processes need the data that is being compressed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Our analysis shows that the compression algorithm</a:t>
            </a:r>
            <a:r>
              <a:rPr lang="en-US" sz="1200" kern="1200" baseline="0" dirty="0">
                <a:solidFill>
                  <a:schemeClr val="tx1"/>
                </a:solidFill>
                <a:latin typeface="+mn-lt"/>
                <a:ea typeface="+mn-ea"/>
                <a:cs typeface="+mn-cs"/>
              </a:rPr>
              <a:t> used by chrome is simple enough that both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core  and </a:t>
            </a:r>
            <a:r>
              <a:rPr lang="mr-IN" sz="1200" kern="1200" baseline="0" dirty="0">
                <a:solidFill>
                  <a:schemeClr val="tx1"/>
                </a:solidFill>
                <a:latin typeface="+mn-lt"/>
                <a:ea typeface="+mn-ea"/>
                <a:cs typeface="+mn-cs"/>
              </a:rPr>
              <a:t>…</a:t>
            </a: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on</a:t>
            </a:r>
            <a:r>
              <a:rPr lang="en-US" sz="1200" kern="1200" baseline="0" dirty="0">
                <a:solidFill>
                  <a:schemeClr val="tx1"/>
                </a:solidFill>
                <a:latin typeface="+mn-lt"/>
                <a:ea typeface="+mn-ea"/>
                <a:cs typeface="+mn-cs"/>
              </a:rPr>
              <a:t> the right </a:t>
            </a:r>
            <a:r>
              <a:rPr lang="en-US" sz="1200" kern="1200" dirty="0">
                <a:solidFill>
                  <a:schemeClr val="tx1"/>
                </a:solidFill>
                <a:latin typeface="+mn-lt"/>
                <a:ea typeface="+mn-ea"/>
                <a:cs typeface="+mn-cs"/>
              </a:rPr>
              <a:t>what happens when we offload compression to PIM. In this case, the CPU only informs the PIM logic about the pages that need to be swapped out, and the PIM logic operates on the uncompressed page data that is already in memory. This (1) eliminates the off-chip page data movement that took place during CPU-based compression, and (2) frees up the CPU to perform other tasks while PIM performs compression in the background. We observe a similar behavior during decompression.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509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4726303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52503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48196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70012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79520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2322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44606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75682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 also analyze video play back and video capture. We take a look at energy consumption when vp9 decider is </a:t>
            </a:r>
            <a:r>
              <a:rPr lang="en-US" sz="1200" kern="1200" dirty="0" err="1">
                <a:solidFill>
                  <a:schemeClr val="tx1"/>
                </a:solidFill>
                <a:latin typeface="+mn-lt"/>
                <a:ea typeface="+mn-ea"/>
                <a:cs typeface="+mn-cs"/>
              </a:rPr>
              <a:t>yaed</a:t>
            </a:r>
            <a:r>
              <a:rPr lang="en-US" sz="1200" kern="1200" dirty="0">
                <a:solidFill>
                  <a:schemeClr val="tx1"/>
                </a:solidFill>
                <a:latin typeface="+mn-lt"/>
                <a:ea typeface="+mn-ea"/>
                <a:cs typeface="+mn-cs"/>
              </a:rPr>
              <a:t> to playback a </a:t>
            </a:r>
            <a:r>
              <a:rPr lang="en-US" sz="1200" kern="1200" dirty="0" err="1">
                <a:solidFill>
                  <a:schemeClr val="tx1"/>
                </a:solidFill>
                <a:latin typeface="+mn-lt"/>
                <a:ea typeface="+mn-ea"/>
                <a:cs typeface="+mn-cs"/>
              </a:rPr>
              <a:t>netflix</a:t>
            </a:r>
            <a:r>
              <a:rPr lang="en-US" sz="1200" kern="1200" dirty="0">
                <a:solidFill>
                  <a:schemeClr val="tx1"/>
                </a:solidFill>
                <a:latin typeface="+mn-lt"/>
                <a:ea typeface="+mn-ea"/>
                <a:cs typeface="+mn-cs"/>
              </a:rPr>
              <a:t> film, and when vp9 </a:t>
            </a:r>
            <a:r>
              <a:rPr lang="en-US" sz="1200" kern="1200" dirty="0" err="1">
                <a:solidFill>
                  <a:schemeClr val="tx1"/>
                </a:solidFill>
                <a:latin typeface="+mn-lt"/>
                <a:ea typeface="+mn-ea"/>
                <a:cs typeface="+mn-cs"/>
              </a:rPr>
              <a:t>wncoder</a:t>
            </a:r>
            <a:r>
              <a:rPr lang="en-US" sz="1200" kern="1200" dirty="0">
                <a:solidFill>
                  <a:schemeClr val="tx1"/>
                </a:solidFill>
                <a:latin typeface="+mn-lt"/>
                <a:ea typeface="+mn-ea"/>
                <a:cs typeface="+mn-cs"/>
              </a:rPr>
              <a:t> is used to do real-time encoding of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for both of these workloads data </a:t>
            </a:r>
            <a:r>
              <a:rPr lang="en-US" sz="1200" kern="1200" dirty="0" err="1">
                <a:solidFill>
                  <a:schemeClr val="tx1"/>
                </a:solidFill>
                <a:latin typeface="+mn-lt"/>
                <a:ea typeface="+mn-ea"/>
                <a:cs typeface="+mn-cs"/>
              </a:rPr>
              <a:t>movemwnt</a:t>
            </a:r>
            <a:r>
              <a:rPr lang="en-US" sz="1200" kern="1200" dirty="0">
                <a:solidFill>
                  <a:schemeClr val="tx1"/>
                </a:solidFill>
                <a:latin typeface="+mn-lt"/>
                <a:ea typeface="+mn-ea"/>
                <a:cs typeface="+mn-cs"/>
              </a:rPr>
              <a:t> is a major contributor to the total system </a:t>
            </a:r>
            <a:r>
              <a:rPr lang="en-US" sz="1200" kern="1200" dirty="0" err="1">
                <a:solidFill>
                  <a:schemeClr val="tx1"/>
                </a:solidFill>
                <a:latin typeface="+mn-lt"/>
                <a:ea typeface="+mn-ea"/>
                <a:cs typeface="+mn-cs"/>
              </a:rPr>
              <a:t>enery</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When we dog deeper we find that they are simple functions in decoding and encoding pipeline that generate the majority of </a:t>
            </a:r>
            <a:r>
              <a:rPr lang="en-US" sz="1200" kern="1200" dirty="0" err="1">
                <a:solidFill>
                  <a:schemeClr val="tx1"/>
                </a:solidFill>
                <a:latin typeface="+mn-lt"/>
                <a:ea typeface="+mn-ea"/>
                <a:cs typeface="+mn-cs"/>
              </a:rPr>
              <a:t>dara</a:t>
            </a:r>
            <a:r>
              <a:rPr lang="en-US" sz="1200" kern="1200" dirty="0">
                <a:solidFill>
                  <a:schemeClr val="tx1"/>
                </a:solidFill>
                <a:latin typeface="+mn-lt"/>
                <a:ea typeface="+mn-ea"/>
                <a:cs typeface="+mn-cs"/>
              </a:rPr>
              <a:t> movement.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Please refer to the paper for more detail.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7968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87892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2826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0031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392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00845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5354454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544844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6583072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221470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9105517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66318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Each DRAM layer is organized as an array of Banks</a:t>
            </a:r>
          </a:p>
          <a:p>
            <a:r>
              <a:rPr lang="en-US" b="0" i="0" u="none" dirty="0"/>
              <a:t>[CLICK]</a:t>
            </a:r>
          </a:p>
          <a:p>
            <a:r>
              <a:rPr lang="en-US" b="0" i="0" u="none" dirty="0"/>
              <a:t>and</a:t>
            </a:r>
            <a:r>
              <a:rPr lang="en-US" b="0" i="0" u="none" baseline="0" dirty="0"/>
              <a:t> a bank is an array of cells with a row buffer. The row buffer holds one row at a time and uses this structure to transfer data with high bandwidth into the logic layer via TSVs</a:t>
            </a:r>
          </a:p>
          <a:p>
            <a:r>
              <a:rPr lang="en-US" b="0" i="0" u="none" baseline="0" dirty="0"/>
              <a:t>[CLICK]</a:t>
            </a:r>
            <a:endParaRPr lang="en-US" b="0" i="0" u="none" dirty="0"/>
          </a:p>
          <a:p>
            <a:r>
              <a:rPr lang="en-US" b="0" i="0" u="none" dirty="0"/>
              <a:t>We</a:t>
            </a:r>
            <a:r>
              <a:rPr lang="en-US" b="0" i="0" u="none" baseline="0" dirty="0"/>
              <a:t> now show the distribution of bit vectors across the DRAM arrays to enable parallel processing of many bins. </a:t>
            </a:r>
          </a:p>
          <a:p>
            <a:r>
              <a:rPr lang="en-US" b="0" i="0" u="none" baseline="0" dirty="0"/>
              <a:t>[CLICK]</a:t>
            </a:r>
          </a:p>
          <a:p>
            <a:r>
              <a:rPr lang="en-US" b="0" i="0" u="none" baseline="0" dirty="0"/>
              <a:t>Each row represents a token's occurrence across many sequential bins. and the row of the appropriate token gets queried to find a vector showing the occurrence of the token across many bins.</a:t>
            </a:r>
          </a:p>
          <a:p>
            <a:r>
              <a:rPr lang="en-US" b="0" i="0" u="none" baseline="0" dirty="0"/>
              <a:t>These are the vectors are brought down into the logic layer to be operated on.</a:t>
            </a:r>
          </a:p>
          <a:p>
            <a:r>
              <a:rPr lang="en-US" b="1" i="1" u="sng" baseline="0" dirty="0"/>
              <a:t>[CLICK]</a:t>
            </a:r>
          </a:p>
          <a:p>
            <a:endParaRPr lang="en-US" b="1" i="1" u="sng" baseline="0" dirty="0"/>
          </a:p>
          <a:p>
            <a:r>
              <a:rPr lang="en-US" b="1" i="1" u="sng" baseline="0" dirty="0"/>
              <a:t>[END-CLICK]</a:t>
            </a:r>
            <a:endParaRPr lang="en-US" b="0" i="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5604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4090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a:t>
            </a:r>
            <a:r>
              <a:rPr lang="en-US" baseline="0"/>
              <a:t>data sets, consisting of approximately 4 million reads each, </a:t>
            </a:r>
            <a:r>
              <a:rPr lang="en-US" baseline="0" dirty="0"/>
              <a:t>and got the following results. Compared to the previous best filter, our filter enjoys a 2x average end-to-end read mapper performance gain across the data sets, and a 6x average lower false positive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93568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a:t>
            </a:r>
            <a:r>
              <a:rPr lang="en-US" baseline="0"/>
              <a:t>data sets, consisting of approximately 4 million reads each, </a:t>
            </a:r>
            <a:r>
              <a:rPr lang="en-US" baseline="0" dirty="0"/>
              <a:t>and got the following results. Compared to the previous best filter, our filter enjoys a 2x average end-to-end read mapper performance gain across the data sets, and a 6x average lower false positive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90277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dirty="0"/>
              <a:t>We propose an</a:t>
            </a:r>
            <a:r>
              <a:rPr lang="en-US" baseline="0" dirty="0"/>
              <a:t> in-memory filter to accelerate read mapping</a:t>
            </a:r>
          </a:p>
          <a:p>
            <a:r>
              <a:rPr lang="en-US" b="1" i="1" u="sng" baseline="0" dirty="0"/>
              <a:t>[CLICK]</a:t>
            </a:r>
          </a:p>
          <a:p>
            <a:r>
              <a:rPr lang="en-US" b="0" i="0" u="none" baseline="0" dirty="0"/>
              <a:t>Compared to the previous best filter we show up to 3.7x end-to-end speedup on the same mapper and</a:t>
            </a:r>
          </a:p>
          <a:p>
            <a:r>
              <a:rPr lang="en-US" b="0" i="0" u="none" baseline="0" dirty="0"/>
              <a:t>We also observe on average 6x fewer false positives</a:t>
            </a:r>
          </a:p>
          <a:p>
            <a:r>
              <a:rPr lang="en-US" b="1" i="1" u="sng" baseline="0" dirty="0"/>
              <a:t>[CLICK]</a:t>
            </a:r>
          </a:p>
          <a:p>
            <a:r>
              <a:rPr lang="en-US" b="0" i="0" u="none" baseline="0" dirty="0"/>
              <a:t>GRIM-Filter is a universal filter that can be applied to any read mapper and we hope these results encourage people to use processing in memory to improve other data intensive algorithms</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2169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008502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261</a:t>
            </a:fld>
            <a:endParaRPr lang="en-US">
              <a:solidFill>
                <a:prstClr val="black"/>
              </a:solidFill>
            </a:endParaRPr>
          </a:p>
        </p:txBody>
      </p:sp>
    </p:spTree>
    <p:extLst>
      <p:ext uri="{BB962C8B-B14F-4D97-AF65-F5344CB8AC3E}">
        <p14:creationId xmlns:p14="http://schemas.microsoft.com/office/powerpoint/2010/main" val="1202554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49571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319826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Hello, my name is </a:t>
            </a:r>
            <a:r>
              <a:rPr lang="en-US" sz="1200" kern="1200" dirty="0" err="1">
                <a:solidFill>
                  <a:schemeClr val="tx1"/>
                </a:solidFill>
                <a:latin typeface="+mn-lt"/>
                <a:ea typeface="+mn-ea"/>
                <a:cs typeface="+mn-cs"/>
              </a:rPr>
              <a:t>Jeremie</a:t>
            </a:r>
            <a:r>
              <a:rPr lang="en-US" sz="1200" kern="1200" dirty="0">
                <a:solidFill>
                  <a:schemeClr val="tx1"/>
                </a:solidFill>
                <a:latin typeface="+mn-lt"/>
                <a:ea typeface="+mn-ea"/>
                <a:cs typeface="+mn-cs"/>
              </a:rPr>
              <a:t> Kim and I will be talking about the DRAM Latency PUF.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634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PUF is a function that generates a signature that is unique to a given device.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PUFs are often used in a challenge-response protocol where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trusted server issues a set of input parameters to a device, and the device generates the PUF response depending on the input parameters.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trusted server then receives the PUF response and can authenticate the device.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4617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223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these error patterns from inducing DRAM latency errors are unique to a device and highly repeatable.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216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20140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06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 DRAM cell holds its charge in a capacitor and gets read out by the sense amplifier via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other cells, that are weaker due to process variation, might fail. </a:t>
            </a:r>
            <a:r>
              <a:rPr lang="en-US" sz="1200" b="1" kern="1200" dirty="0">
                <a:solidFill>
                  <a:schemeClr val="tx1"/>
                </a:solidFill>
                <a:latin typeface="+mn-lt"/>
                <a:ea typeface="+mn-ea"/>
                <a:cs typeface="+mn-cs"/>
              </a:rPr>
              <a:t>[CLICK] </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8876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Our method of inducing latency errors is to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reduce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below manufacturer-recommended values. Cells that are read when their </a:t>
            </a:r>
            <a:r>
              <a:rPr lang="en-US" sz="1200" b="0" kern="1200" dirty="0" err="1">
                <a:solidFill>
                  <a:schemeClr val="tx1"/>
                </a:solidFill>
                <a:latin typeface="+mn-lt"/>
                <a:ea typeface="+mn-ea"/>
                <a:cs typeface="+mn-cs"/>
              </a:rPr>
              <a:t>bitline’s</a:t>
            </a:r>
            <a:r>
              <a:rPr lang="en-US" sz="1200" b="0" kern="1200" dirty="0">
                <a:solidFill>
                  <a:schemeClr val="tx1"/>
                </a:solidFill>
                <a:latin typeface="+mn-lt"/>
                <a:ea typeface="+mn-ea"/>
                <a:cs typeface="+mn-cs"/>
              </a:rPr>
              <a:t> voltage is lower than the threshold, have a probability of failure.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5884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DRAM latency PUF generates a PUF response by inducing latency errors in a region of DRAM.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find that the error patterns from latency errors in a DRAM region satisfy the requirements for an effective PUF quite well.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DRAM latency PUF can generate a PUF response in 88.2ms.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110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show by direct comparison that this is orders of magnitudes faster than the previous best DRAM PUF.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1634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7697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2480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4086501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163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11/22/18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2018. 11. 22.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2018. 11. 22.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2018. 11. 22.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2018. 11. 22.</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2018. 11. 22.</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2018. 11. 22.</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2018. 11. 22.</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11/22/18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11/22/18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11/22/18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11/22/18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11/22/18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11/22/18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11/22/18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11/22/18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11/22/18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11/22/18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11/22/18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11/22/18</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11/22/18</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11/22/18</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11/22/18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11/22/18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11/22/18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11/22/18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11/22/18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11/22/18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11/22/18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11/22/18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11/22/18</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11/22/18</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11/22/18</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11/22/18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11/22/18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11/22/18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11/22/18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75363849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85617593"/>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9731686"/>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801051546"/>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532950087"/>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60094261"/>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23339879"/>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3622662"/>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143780870"/>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0189805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0457543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4142177791"/>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03144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25035654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692937858"/>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490981374"/>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546642402"/>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999044160"/>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534069981"/>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48841743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255807235"/>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951251582"/>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835819342"/>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723078863"/>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94921021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893445437"/>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31983C01-A49B-1E4A-8346-3158DDD8698E}"/>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753C997-1D01-D643-8B08-A6982167AB26}"/>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AF00916E-170E-AB4E-BFF6-ED5B94F3FACB}"/>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2587C77-C342-3F43-8E45-8B87CA5BF9D0}"/>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92A8170-CABD-EC4C-A146-38FDBD0A86FB}"/>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2E2E16F-E985-2F43-87AE-3719BD6A8448}"/>
              </a:ext>
            </a:extLst>
          </p:cNvPr>
          <p:cNvSpPr>
            <a:spLocks noGrp="1" noChangeArrowheads="1"/>
          </p:cNvSpPr>
          <p:nvPr>
            <p:ph type="sldNum" sz="quarter" idx="12"/>
          </p:nvPr>
        </p:nvSpPr>
        <p:spPr/>
        <p:txBody>
          <a:bodyPr/>
          <a:lstStyle>
            <a:lvl1pPr>
              <a:defRPr sz="1200"/>
            </a:lvl1pPr>
          </a:lstStyle>
          <a:p>
            <a:pPr>
              <a:defRPr/>
            </a:pPr>
            <a:fld id="{BD3C7192-F731-264A-B478-01C301D210D1}" type="slidenum">
              <a:rPr lang="en-US" altLang="en-US"/>
              <a:pPr>
                <a:defRPr/>
              </a:pPr>
              <a:t>‹#›</a:t>
            </a:fld>
            <a:endParaRPr lang="en-US" altLang="en-US"/>
          </a:p>
        </p:txBody>
      </p:sp>
    </p:spTree>
    <p:extLst>
      <p:ext uri="{BB962C8B-B14F-4D97-AF65-F5344CB8AC3E}">
        <p14:creationId xmlns:p14="http://schemas.microsoft.com/office/powerpoint/2010/main" val="3318723264"/>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9D0784-00FE-534C-A036-645D1C63D69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5B2D5E9-E2AA-8E4C-969E-6CE29F5A0433}"/>
              </a:ext>
            </a:extLst>
          </p:cNvPr>
          <p:cNvSpPr>
            <a:spLocks noGrp="1" noChangeArrowheads="1"/>
          </p:cNvSpPr>
          <p:nvPr>
            <p:ph type="sldNum" sz="quarter" idx="11"/>
          </p:nvPr>
        </p:nvSpPr>
        <p:spPr>
          <a:ln/>
        </p:spPr>
        <p:txBody>
          <a:bodyPr/>
          <a:lstStyle>
            <a:lvl1pPr>
              <a:defRPr/>
            </a:lvl1pPr>
          </a:lstStyle>
          <a:p>
            <a:pPr>
              <a:defRPr/>
            </a:pPr>
            <a:fld id="{6248B821-1F01-5649-BB2E-083FA02158ED}" type="slidenum">
              <a:rPr lang="en-US" altLang="en-US"/>
              <a:pPr>
                <a:defRPr/>
              </a:pPr>
              <a:t>‹#›</a:t>
            </a:fld>
            <a:endParaRPr lang="en-US" altLang="en-US"/>
          </a:p>
        </p:txBody>
      </p:sp>
    </p:spTree>
    <p:extLst>
      <p:ext uri="{BB962C8B-B14F-4D97-AF65-F5344CB8AC3E}">
        <p14:creationId xmlns:p14="http://schemas.microsoft.com/office/powerpoint/2010/main" val="1454312032"/>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9CC5BA24-B287-BA4F-A14C-C545A8FCC01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46AE1106-7B6C-2740-83A1-A2FBD9E9C803}"/>
              </a:ext>
            </a:extLst>
          </p:cNvPr>
          <p:cNvSpPr>
            <a:spLocks noGrp="1" noChangeArrowheads="1"/>
          </p:cNvSpPr>
          <p:nvPr>
            <p:ph type="sldNum" sz="quarter" idx="11"/>
          </p:nvPr>
        </p:nvSpPr>
        <p:spPr>
          <a:ln/>
        </p:spPr>
        <p:txBody>
          <a:bodyPr/>
          <a:lstStyle>
            <a:lvl1pPr>
              <a:defRPr/>
            </a:lvl1pPr>
          </a:lstStyle>
          <a:p>
            <a:pPr>
              <a:defRPr/>
            </a:pPr>
            <a:fld id="{F8543C58-019F-3E4C-AF6C-1A50382450D0}" type="slidenum">
              <a:rPr lang="en-US" altLang="en-US"/>
              <a:pPr>
                <a:defRPr/>
              </a:pPr>
              <a:t>‹#›</a:t>
            </a:fld>
            <a:endParaRPr lang="en-US" altLang="en-US"/>
          </a:p>
        </p:txBody>
      </p:sp>
    </p:spTree>
    <p:extLst>
      <p:ext uri="{BB962C8B-B14F-4D97-AF65-F5344CB8AC3E}">
        <p14:creationId xmlns:p14="http://schemas.microsoft.com/office/powerpoint/2010/main" val="2129744749"/>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0180F38-21AB-AD4A-97CB-053FEDE0BCE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D2E3C-5F1A-B648-84A7-7EE23BA54D0F}"/>
              </a:ext>
            </a:extLst>
          </p:cNvPr>
          <p:cNvSpPr>
            <a:spLocks noGrp="1" noChangeArrowheads="1"/>
          </p:cNvSpPr>
          <p:nvPr>
            <p:ph type="sldNum" sz="quarter" idx="11"/>
          </p:nvPr>
        </p:nvSpPr>
        <p:spPr>
          <a:ln/>
        </p:spPr>
        <p:txBody>
          <a:bodyPr/>
          <a:lstStyle>
            <a:lvl1pPr>
              <a:defRPr/>
            </a:lvl1pPr>
          </a:lstStyle>
          <a:p>
            <a:pPr>
              <a:defRPr/>
            </a:pPr>
            <a:fld id="{3B126792-93AB-E44D-ABCD-7ED74510841C}" type="slidenum">
              <a:rPr lang="en-US" altLang="en-US"/>
              <a:pPr>
                <a:defRPr/>
              </a:pPr>
              <a:t>‹#›</a:t>
            </a:fld>
            <a:endParaRPr lang="en-US" altLang="en-US"/>
          </a:p>
        </p:txBody>
      </p:sp>
    </p:spTree>
    <p:extLst>
      <p:ext uri="{BB962C8B-B14F-4D97-AF65-F5344CB8AC3E}">
        <p14:creationId xmlns:p14="http://schemas.microsoft.com/office/powerpoint/2010/main" val="273489858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46A2ACF4-91F6-F64D-AF6B-BE67DD35D2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3D10541-FA61-244F-87DF-8226FBD7D26F}"/>
              </a:ext>
            </a:extLst>
          </p:cNvPr>
          <p:cNvSpPr>
            <a:spLocks noGrp="1" noChangeArrowheads="1"/>
          </p:cNvSpPr>
          <p:nvPr>
            <p:ph type="sldNum" sz="quarter" idx="11"/>
          </p:nvPr>
        </p:nvSpPr>
        <p:spPr>
          <a:ln/>
        </p:spPr>
        <p:txBody>
          <a:bodyPr/>
          <a:lstStyle>
            <a:lvl1pPr>
              <a:defRPr/>
            </a:lvl1pPr>
          </a:lstStyle>
          <a:p>
            <a:pPr>
              <a:defRPr/>
            </a:pPr>
            <a:fld id="{D7FD192E-26E1-DA47-A566-B0122F751CD8}" type="slidenum">
              <a:rPr lang="en-US" altLang="en-US"/>
              <a:pPr>
                <a:defRPr/>
              </a:pPr>
              <a:t>‹#›</a:t>
            </a:fld>
            <a:endParaRPr lang="en-US" altLang="en-US"/>
          </a:p>
        </p:txBody>
      </p:sp>
    </p:spTree>
    <p:extLst>
      <p:ext uri="{BB962C8B-B14F-4D97-AF65-F5344CB8AC3E}">
        <p14:creationId xmlns:p14="http://schemas.microsoft.com/office/powerpoint/2010/main" val="3804376195"/>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8BC41324-D124-6D4F-8724-0523C769D63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3268682C-9BBE-7C47-9A19-5941A40AE9AF}"/>
              </a:ext>
            </a:extLst>
          </p:cNvPr>
          <p:cNvSpPr>
            <a:spLocks noGrp="1" noChangeArrowheads="1"/>
          </p:cNvSpPr>
          <p:nvPr>
            <p:ph type="sldNum" sz="quarter" idx="11"/>
          </p:nvPr>
        </p:nvSpPr>
        <p:spPr>
          <a:ln/>
        </p:spPr>
        <p:txBody>
          <a:bodyPr/>
          <a:lstStyle>
            <a:lvl1pPr>
              <a:defRPr/>
            </a:lvl1pPr>
          </a:lstStyle>
          <a:p>
            <a:pPr>
              <a:defRPr/>
            </a:pPr>
            <a:fld id="{18D59CF0-3D6F-EA4A-A910-2FBCBB443243}" type="slidenum">
              <a:rPr lang="en-US" altLang="en-US"/>
              <a:pPr>
                <a:defRPr/>
              </a:pPr>
              <a:t>‹#›</a:t>
            </a:fld>
            <a:endParaRPr lang="en-US" altLang="en-US"/>
          </a:p>
        </p:txBody>
      </p:sp>
    </p:spTree>
    <p:extLst>
      <p:ext uri="{BB962C8B-B14F-4D97-AF65-F5344CB8AC3E}">
        <p14:creationId xmlns:p14="http://schemas.microsoft.com/office/powerpoint/2010/main" val="1765080314"/>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B4582216-FDFD-674A-827C-C69D617B153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2134A71-4802-574E-8317-918CAA85CCE5}"/>
              </a:ext>
            </a:extLst>
          </p:cNvPr>
          <p:cNvSpPr>
            <a:spLocks noGrp="1" noChangeArrowheads="1"/>
          </p:cNvSpPr>
          <p:nvPr>
            <p:ph type="sldNum" sz="quarter" idx="11"/>
          </p:nvPr>
        </p:nvSpPr>
        <p:spPr>
          <a:ln/>
        </p:spPr>
        <p:txBody>
          <a:bodyPr/>
          <a:lstStyle>
            <a:lvl1pPr>
              <a:defRPr/>
            </a:lvl1pPr>
          </a:lstStyle>
          <a:p>
            <a:pPr>
              <a:defRPr/>
            </a:pPr>
            <a:fld id="{00EBE9AE-7E0F-2740-B984-C10BAAB33EEB}" type="slidenum">
              <a:rPr lang="en-US" altLang="en-US"/>
              <a:pPr>
                <a:defRPr/>
              </a:pPr>
              <a:t>‹#›</a:t>
            </a:fld>
            <a:endParaRPr lang="en-US" altLang="en-US"/>
          </a:p>
        </p:txBody>
      </p:sp>
    </p:spTree>
    <p:extLst>
      <p:ext uri="{BB962C8B-B14F-4D97-AF65-F5344CB8AC3E}">
        <p14:creationId xmlns:p14="http://schemas.microsoft.com/office/powerpoint/2010/main" val="223928058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614DDE5-1952-9648-8E33-4E26B42EC9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A83D900-CD0C-574C-AC44-2F0E29CF859E}"/>
              </a:ext>
            </a:extLst>
          </p:cNvPr>
          <p:cNvSpPr>
            <a:spLocks noGrp="1" noChangeArrowheads="1"/>
          </p:cNvSpPr>
          <p:nvPr>
            <p:ph type="sldNum" sz="quarter" idx="11"/>
          </p:nvPr>
        </p:nvSpPr>
        <p:spPr>
          <a:ln/>
        </p:spPr>
        <p:txBody>
          <a:bodyPr/>
          <a:lstStyle>
            <a:lvl1pPr>
              <a:defRPr/>
            </a:lvl1pPr>
          </a:lstStyle>
          <a:p>
            <a:pPr>
              <a:defRPr/>
            </a:pPr>
            <a:fld id="{17DEE3DB-297A-534A-A5D5-133E2D5C2C2A}" type="slidenum">
              <a:rPr lang="en-US" altLang="en-US"/>
              <a:pPr>
                <a:defRPr/>
              </a:pPr>
              <a:t>‹#›</a:t>
            </a:fld>
            <a:endParaRPr lang="en-US" altLang="en-US"/>
          </a:p>
        </p:txBody>
      </p:sp>
    </p:spTree>
    <p:extLst>
      <p:ext uri="{BB962C8B-B14F-4D97-AF65-F5344CB8AC3E}">
        <p14:creationId xmlns:p14="http://schemas.microsoft.com/office/powerpoint/2010/main" val="4225825111"/>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0A746A2F-388F-C94C-890A-75083B9E98C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36F134-CB4F-9443-B1CA-B5A159417CA9}"/>
              </a:ext>
            </a:extLst>
          </p:cNvPr>
          <p:cNvSpPr>
            <a:spLocks noGrp="1" noChangeArrowheads="1"/>
          </p:cNvSpPr>
          <p:nvPr>
            <p:ph type="sldNum" sz="quarter" idx="11"/>
          </p:nvPr>
        </p:nvSpPr>
        <p:spPr>
          <a:ln/>
        </p:spPr>
        <p:txBody>
          <a:bodyPr/>
          <a:lstStyle>
            <a:lvl1pPr>
              <a:defRPr/>
            </a:lvl1pPr>
          </a:lstStyle>
          <a:p>
            <a:pPr>
              <a:defRPr/>
            </a:pPr>
            <a:fld id="{F5F25E3F-126E-184B-BEEC-AE9A1C8CC283}" type="slidenum">
              <a:rPr lang="en-US" altLang="en-US"/>
              <a:pPr>
                <a:defRPr/>
              </a:pPr>
              <a:t>‹#›</a:t>
            </a:fld>
            <a:endParaRPr lang="en-US" altLang="en-US"/>
          </a:p>
        </p:txBody>
      </p:sp>
    </p:spTree>
    <p:extLst>
      <p:ext uri="{BB962C8B-B14F-4D97-AF65-F5344CB8AC3E}">
        <p14:creationId xmlns:p14="http://schemas.microsoft.com/office/powerpoint/2010/main" val="397925753"/>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5025788-08C5-CC47-9629-6B498AD279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449D3960-A9E4-C54D-92CC-77E4BC1B1A7E}"/>
              </a:ext>
            </a:extLst>
          </p:cNvPr>
          <p:cNvSpPr>
            <a:spLocks noGrp="1" noChangeArrowheads="1"/>
          </p:cNvSpPr>
          <p:nvPr>
            <p:ph type="sldNum" sz="quarter" idx="11"/>
          </p:nvPr>
        </p:nvSpPr>
        <p:spPr>
          <a:ln/>
        </p:spPr>
        <p:txBody>
          <a:bodyPr/>
          <a:lstStyle>
            <a:lvl1pPr>
              <a:defRPr/>
            </a:lvl1pPr>
          </a:lstStyle>
          <a:p>
            <a:pPr>
              <a:defRPr/>
            </a:pPr>
            <a:fld id="{C12DB01A-E15D-C345-A06A-67203A1405BC}" type="slidenum">
              <a:rPr lang="en-US" altLang="en-US"/>
              <a:pPr>
                <a:defRPr/>
              </a:pPr>
              <a:t>‹#›</a:t>
            </a:fld>
            <a:endParaRPr lang="en-US" altLang="en-US"/>
          </a:p>
        </p:txBody>
      </p:sp>
    </p:spTree>
    <p:extLst>
      <p:ext uri="{BB962C8B-B14F-4D97-AF65-F5344CB8AC3E}">
        <p14:creationId xmlns:p14="http://schemas.microsoft.com/office/powerpoint/2010/main" val="4294785180"/>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2BCC6AE-9001-A849-9412-396630E213F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C66189E-7E41-D54D-9EDB-2D53A3954EB0}"/>
              </a:ext>
            </a:extLst>
          </p:cNvPr>
          <p:cNvSpPr>
            <a:spLocks noGrp="1" noChangeArrowheads="1"/>
          </p:cNvSpPr>
          <p:nvPr>
            <p:ph type="sldNum" sz="quarter" idx="11"/>
          </p:nvPr>
        </p:nvSpPr>
        <p:spPr>
          <a:ln/>
        </p:spPr>
        <p:txBody>
          <a:bodyPr/>
          <a:lstStyle>
            <a:lvl1pPr>
              <a:defRPr/>
            </a:lvl1pPr>
          </a:lstStyle>
          <a:p>
            <a:pPr>
              <a:defRPr/>
            </a:pPr>
            <a:fld id="{577EF7B9-3689-924E-A0D5-F4E76CF412FA}" type="slidenum">
              <a:rPr lang="en-US" altLang="en-US"/>
              <a:pPr>
                <a:defRPr/>
              </a:pPr>
              <a:t>‹#›</a:t>
            </a:fld>
            <a:endParaRPr lang="en-US" altLang="en-US"/>
          </a:p>
        </p:txBody>
      </p:sp>
    </p:spTree>
    <p:extLst>
      <p:ext uri="{BB962C8B-B14F-4D97-AF65-F5344CB8AC3E}">
        <p14:creationId xmlns:p14="http://schemas.microsoft.com/office/powerpoint/2010/main" val="368652568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C15D193A-FBCD-EC4A-9D02-CC92CF814BA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653A6C64-52BC-A041-AEF5-E2574B6C431B}"/>
              </a:ext>
            </a:extLst>
          </p:cNvPr>
          <p:cNvSpPr>
            <a:spLocks noGrp="1" noChangeArrowheads="1"/>
          </p:cNvSpPr>
          <p:nvPr>
            <p:ph type="sldNum" sz="quarter" idx="11"/>
          </p:nvPr>
        </p:nvSpPr>
        <p:spPr>
          <a:ln/>
        </p:spPr>
        <p:txBody>
          <a:bodyPr/>
          <a:lstStyle>
            <a:lvl1pPr>
              <a:defRPr/>
            </a:lvl1pPr>
          </a:lstStyle>
          <a:p>
            <a:pPr>
              <a:defRPr/>
            </a:pPr>
            <a:fld id="{B3FB6CB3-D25C-CC42-8163-C217BD73210A}" type="slidenum">
              <a:rPr lang="en-US" altLang="en-US"/>
              <a:pPr>
                <a:defRPr/>
              </a:pPr>
              <a:t>‹#›</a:t>
            </a:fld>
            <a:endParaRPr lang="en-US" altLang="en-US"/>
          </a:p>
        </p:txBody>
      </p:sp>
    </p:spTree>
    <p:extLst>
      <p:ext uri="{BB962C8B-B14F-4D97-AF65-F5344CB8AC3E}">
        <p14:creationId xmlns:p14="http://schemas.microsoft.com/office/powerpoint/2010/main" val="2943071419"/>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1281904547"/>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268789322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3369038348"/>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412825385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3548945368"/>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426203585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134081176"/>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265288341"/>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812240881"/>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3459320194"/>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973457149"/>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9671913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8180106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1324627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922"/>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7375728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11/22/18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636387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11/22/18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8982778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11/22/18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9140888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11/22/18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62628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60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11/22/18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9361522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609"/>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11/22/18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0465125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0202439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307"/>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365307"/>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2004394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334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733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01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11/22/18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715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11/22/18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462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11/22/18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838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11/22/18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1496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11/22/18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48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11/22/18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20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53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30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1786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367273"/>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704532"/>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11/22/18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87841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11/22/18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30977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11/22/18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76055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11/22/18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13817"/>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11/22/18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4576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11/22/18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20847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663035"/>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06037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926688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1336942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432470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3648782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006962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4000780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995291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1889301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3783087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3138162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562862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image" Target="../media/image1.png"/></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5" Type="http://schemas.openxmlformats.org/officeDocument/2006/relationships/slideLayout" Target="../slideLayouts/slideLayout287.xml"/><Relationship Id="rId4"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9.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1.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34.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image" Target="../media/image1.png"/><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7.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8.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9.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0.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1.png"/><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image" Target="../media/image1.pn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image" Target="../media/image1.png"/><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theme" Target="../theme/theme4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6.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theme" Target="../theme/theme47.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slideLayout" Target="../slideLayouts/slideLayout513.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1.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theme" Target="../theme/theme48.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2.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49.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3.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theme" Target="../theme/theme50.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4.xml"/><Relationship Id="rId13" Type="http://schemas.openxmlformats.org/officeDocument/2006/relationships/theme" Target="../theme/theme51.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slideLayout" Target="../slideLayouts/slideLayout558.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6.xml"/><Relationship Id="rId13" Type="http://schemas.openxmlformats.org/officeDocument/2006/relationships/theme" Target="../theme/theme52.xml"/><Relationship Id="rId3" Type="http://schemas.openxmlformats.org/officeDocument/2006/relationships/slideLayout" Target="../slideLayouts/slideLayout561.xml"/><Relationship Id="rId7" Type="http://schemas.openxmlformats.org/officeDocument/2006/relationships/slideLayout" Target="../slideLayouts/slideLayout565.xml"/><Relationship Id="rId12" Type="http://schemas.openxmlformats.org/officeDocument/2006/relationships/slideLayout" Target="../slideLayouts/slideLayout570.xml"/><Relationship Id="rId2" Type="http://schemas.openxmlformats.org/officeDocument/2006/relationships/slideLayout" Target="../slideLayouts/slideLayout560.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5" Type="http://schemas.openxmlformats.org/officeDocument/2006/relationships/slideLayout" Target="../slideLayouts/slideLayout563.xml"/><Relationship Id="rId10" Type="http://schemas.openxmlformats.org/officeDocument/2006/relationships/slideLayout" Target="../slideLayouts/slideLayout568.xml"/><Relationship Id="rId4" Type="http://schemas.openxmlformats.org/officeDocument/2006/relationships/slideLayout" Target="../slideLayouts/slideLayout562.xml"/><Relationship Id="rId9" Type="http://schemas.openxmlformats.org/officeDocument/2006/relationships/slideLayout" Target="../slideLayouts/slideLayout567.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72.xml"/><Relationship Id="rId1" Type="http://schemas.openxmlformats.org/officeDocument/2006/relationships/slideLayout" Target="../slideLayouts/slideLayout57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image" Target="../media/image1.png"/><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4.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theme" Target="../theme/theme55.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slideLayout" Target="../slideLayouts/slideLayout595.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3.xml"/><Relationship Id="rId13" Type="http://schemas.openxmlformats.org/officeDocument/2006/relationships/theme" Target="../theme/theme56.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slideLayout" Target="../slideLayouts/slideLayout607.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5.xml"/><Relationship Id="rId13" Type="http://schemas.openxmlformats.org/officeDocument/2006/relationships/theme" Target="../theme/theme57.xml"/><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slideLayout" Target="../slideLayouts/slideLayout619.xml"/><Relationship Id="rId2" Type="http://schemas.openxmlformats.org/officeDocument/2006/relationships/slideLayout" Target="../slideLayouts/slideLayout609.xml"/><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7.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theme" Target="../theme/theme58.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8.xml"/><Relationship Id="rId3" Type="http://schemas.openxmlformats.org/officeDocument/2006/relationships/slideLayout" Target="../slideLayouts/slideLayout633.xml"/><Relationship Id="rId7" Type="http://schemas.openxmlformats.org/officeDocument/2006/relationships/slideLayout" Target="../slideLayouts/slideLayout637.xml"/><Relationship Id="rId12" Type="http://schemas.openxmlformats.org/officeDocument/2006/relationships/theme" Target="../theme/theme59.xml"/><Relationship Id="rId2" Type="http://schemas.openxmlformats.org/officeDocument/2006/relationships/slideLayout" Target="../slideLayouts/slideLayout632.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0" Type="http://schemas.openxmlformats.org/officeDocument/2006/relationships/slideLayout" Target="../slideLayouts/slideLayout640.xml"/><Relationship Id="rId4" Type="http://schemas.openxmlformats.org/officeDocument/2006/relationships/slideLayout" Target="../slideLayouts/slideLayout634.xml"/><Relationship Id="rId9" Type="http://schemas.openxmlformats.org/officeDocument/2006/relationships/slideLayout" Target="../slideLayouts/slideLayout6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9.xml"/><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theme" Target="../theme/theme60.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theme" Target="../theme/theme61.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2018. 11. 22.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11/22/18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277362"/>
      </p:ext>
    </p:extLst>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694447817"/>
      </p:ext>
    </p:extLst>
  </p:cSld>
  <p:clrMap bg1="lt1" tx1="dk1" bg2="lt2" tx2="dk2" accent1="accent1" accent2="accent2" accent3="accent3" accent4="accent4" accent5="accent5" accent6="accent6" hlink="hlink" folHlink="folHlink"/>
  <p:sldLayoutIdLst>
    <p:sldLayoutId id="2147488009" r:id="rId1"/>
    <p:sldLayoutId id="2147488010" r:id="rId2"/>
    <p:sldLayoutId id="2147488011" r:id="rId3"/>
    <p:sldLayoutId id="2147488012" r:id="rId4"/>
    <p:sldLayoutId id="2147488013" r:id="rId5"/>
    <p:sldLayoutId id="2147488014" r:id="rId6"/>
    <p:sldLayoutId id="2147488015" r:id="rId7"/>
    <p:sldLayoutId id="2147488016" r:id="rId8"/>
    <p:sldLayoutId id="2147488017" r:id="rId9"/>
    <p:sldLayoutId id="2147488018" r:id="rId10"/>
    <p:sldLayoutId id="2147488019" r:id="rId11"/>
    <p:sldLayoutId id="21474880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 id="21474880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84172144"/>
      </p:ext>
    </p:extLst>
  </p:cSld>
  <p:clrMap bg1="lt1" tx1="dk1" bg2="lt2" tx2="dk2" accent1="accent1" accent2="accent2" accent3="accent3" accent4="accent4" accent5="accent5" accent6="accent6" hlink="hlink" folHlink="folHlink"/>
  <p:sldLayoutIdLst>
    <p:sldLayoutId id="2147488250" r:id="rId1"/>
    <p:sldLayoutId id="2147488251" r:id="rId2"/>
    <p:sldLayoutId id="2147488252" r:id="rId3"/>
    <p:sldLayoutId id="2147488253" r:id="rId4"/>
    <p:sldLayoutId id="2147488254" r:id="rId5"/>
    <p:sldLayoutId id="2147488255" r:id="rId6"/>
    <p:sldLayoutId id="2147488256" r:id="rId7"/>
    <p:sldLayoutId id="2147488257" r:id="rId8"/>
    <p:sldLayoutId id="2147488258" r:id="rId9"/>
    <p:sldLayoutId id="2147488259" r:id="rId10"/>
    <p:sldLayoutId id="2147488260" r:id="rId11"/>
    <p:sldLayoutId id="21474882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576583"/>
      </p:ext>
    </p:extLst>
  </p:cSld>
  <p:clrMap bg1="lt1" tx1="dk1" bg2="lt2" tx2="dk2" accent1="accent1" accent2="accent2" accent3="accent3" accent4="accent4" accent5="accent5" accent6="accent6" hlink="hlink" folHlink="folHlink"/>
  <p:sldLayoutIdLst>
    <p:sldLayoutId id="2147488263" r:id="rId1"/>
    <p:sldLayoutId id="21474882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1263603352"/>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 id="214748828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A6E66D7-25D4-7942-B252-BA546C3B21A4}"/>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7688104E-355A-0841-9C8A-BC5C807F3E7F}"/>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CB1F67F-9389-B845-BE4D-86338D00CBD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3161D14C-ACB8-624E-A9FB-35755CC4919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36333DC9-A31B-394B-9F22-29AF69020209}" type="slidenum">
              <a:rPr lang="en-US" altLang="en-US"/>
              <a:pPr>
                <a:defRPr/>
              </a:pPr>
              <a:t>‹#›</a:t>
            </a:fld>
            <a:endParaRPr lang="en-US" altLang="en-US"/>
          </a:p>
        </p:txBody>
      </p:sp>
      <p:sp>
        <p:nvSpPr>
          <p:cNvPr id="1030" name="Line 1032">
            <a:extLst>
              <a:ext uri="{FF2B5EF4-FFF2-40B4-BE49-F238E27FC236}">
                <a16:creationId xmlns:a16="http://schemas.microsoft.com/office/drawing/2014/main" id="{AD8B9E45-F535-BE4F-97AF-C937D395C8D5}"/>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B542CF70-40CF-ED4B-A03B-09D83FB2007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19057843"/>
      </p:ext>
    </p:extLst>
  </p:cSld>
  <p:clrMap bg1="lt1" tx1="dk1" bg2="lt2" tx2="dk2" accent1="accent1" accent2="accent2" accent3="accent3" accent4="accent4" accent5="accent5" accent6="accent6" hlink="hlink" folHlink="folHlink"/>
  <p:sldLayoutIdLst>
    <p:sldLayoutId id="2147488291" r:id="rId1"/>
    <p:sldLayoutId id="2147488292" r:id="rId2"/>
    <p:sldLayoutId id="2147488293" r:id="rId3"/>
    <p:sldLayoutId id="2147488294" r:id="rId4"/>
    <p:sldLayoutId id="2147488295" r:id="rId5"/>
    <p:sldLayoutId id="2147488296" r:id="rId6"/>
    <p:sldLayoutId id="2147488297" r:id="rId7"/>
    <p:sldLayoutId id="2147488298" r:id="rId8"/>
    <p:sldLayoutId id="2147488299" r:id="rId9"/>
    <p:sldLayoutId id="2147488300" r:id="rId10"/>
    <p:sldLayoutId id="2147488301" r:id="rId11"/>
    <p:sldLayoutId id="21474883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941931448"/>
      </p:ext>
    </p:extLst>
  </p:cSld>
  <p:clrMap bg1="lt1" tx1="dk1" bg2="lt2" tx2="dk2" accent1="accent1" accent2="accent2" accent3="accent3" accent4="accent4" accent5="accent5" accent6="accent6" hlink="hlink" folHlink="folHlink"/>
  <p:sldLayoutIdLst>
    <p:sldLayoutId id="2147488304" r:id="rId1"/>
    <p:sldLayoutId id="2147488305" r:id="rId2"/>
    <p:sldLayoutId id="2147488306" r:id="rId3"/>
    <p:sldLayoutId id="2147488307" r:id="rId4"/>
    <p:sldLayoutId id="2147488308" r:id="rId5"/>
    <p:sldLayoutId id="2147488309" r:id="rId6"/>
    <p:sldLayoutId id="2147488310" r:id="rId7"/>
    <p:sldLayoutId id="2147488311" r:id="rId8"/>
    <p:sldLayoutId id="2147488312" r:id="rId9"/>
    <p:sldLayoutId id="2147488313" r:id="rId10"/>
    <p:sldLayoutId id="2147488314" r:id="rId11"/>
    <p:sldLayoutId id="214748831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4330472-63BD-4F26-8322-E7B4933B0A11}" type="datetime1">
              <a:rPr lang="en-US" smtClean="0">
                <a:solidFill>
                  <a:prstClr val="black">
                    <a:tint val="75000"/>
                  </a:prstClr>
                </a:solidFill>
                <a:latin typeface="Calibri"/>
                <a:ea typeface=""/>
              </a:rPr>
              <a:pPr eaLnBrk="1" fontAlgn="auto" hangingPunct="1">
                <a:spcBef>
                  <a:spcPts val="0"/>
                </a:spcBef>
                <a:spcAft>
                  <a:spcPts val="0"/>
                </a:spcAft>
              </a:pPr>
              <a:t>11/22/18</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929896" y="6489084"/>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pPr eaLnBrk="1" fontAlgn="auto" hangingPunct="1">
              <a:spcBef>
                <a:spcPts val="0"/>
              </a:spcBef>
              <a:spcAft>
                <a:spcPts val="0"/>
              </a:spcAft>
            </a:pPr>
            <a:fld id="{41761933-5E43-49A2-AD73-7C7EDD79F2C4}" type="slidenum">
              <a:rPr lang="en-US" smtClean="0">
                <a:solidFill>
                  <a:prstClr val="black">
                    <a:lumMod val="65000"/>
                    <a:lumOff val="35000"/>
                  </a:prstClr>
                </a:solidFill>
                <a:latin typeface="Calibri"/>
                <a:ea typeface=""/>
              </a:rPr>
              <a:pPr eaLnBrk="1" fontAlgn="auto" hangingPunct="1">
                <a:spcBef>
                  <a:spcPts val="0"/>
                </a:spcBef>
                <a:spcAft>
                  <a:spcPts val="0"/>
                </a:spcAft>
              </a:pPr>
              <a:t>‹#›</a:t>
            </a:fld>
            <a:endParaRPr lang="en-US" dirty="0">
              <a:solidFill>
                <a:prstClr val="black">
                  <a:lumMod val="65000"/>
                  <a:lumOff val="35000"/>
                </a:prstClr>
              </a:solidFill>
              <a:latin typeface="Calibri"/>
              <a:ea typeface=""/>
            </a:endParaRPr>
          </a:p>
        </p:txBody>
      </p:sp>
    </p:spTree>
    <p:extLst>
      <p:ext uri="{BB962C8B-B14F-4D97-AF65-F5344CB8AC3E}">
        <p14:creationId xmlns:p14="http://schemas.microsoft.com/office/powerpoint/2010/main" val="2603444910"/>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C01E2B0-9580-443F-A6BA-B15F0931263F}" type="datetime1">
              <a:rPr lang="en-US" smtClean="0">
                <a:solidFill>
                  <a:prstClr val="black">
                    <a:tint val="75000"/>
                  </a:prstClr>
                </a:solidFill>
                <a:latin typeface="Calibri"/>
                <a:ea typeface=""/>
              </a:rPr>
              <a:pPr eaLnBrk="1" fontAlgn="auto" hangingPunct="1">
                <a:spcBef>
                  <a:spcPts val="0"/>
                </a:spcBef>
                <a:spcAft>
                  <a:spcPts val="0"/>
                </a:spcAft>
              </a:pPr>
              <a:t>11/22/18</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D63C8E0-6DD9-4302-9AA9-5177C785CB79}" type="slidenum">
              <a:rPr lang="en-US" smtClean="0">
                <a:solidFill>
                  <a:prstClr val="black">
                    <a:tint val="75000"/>
                  </a:prstClr>
                </a:solidFill>
                <a:latin typeface="Calibri"/>
                <a:ea typeface=""/>
              </a:rPr>
              <a:pPr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1768570136"/>
      </p:ext>
    </p:extLst>
  </p:cSld>
  <p:clrMap bg1="lt1" tx1="dk1" bg2="lt2" tx2="dk2" accent1="accent1" accent2="accent2" accent3="accent3" accent4="accent4" accent5="accent5" accent6="accent6" hlink="hlink" folHlink="folHlink"/>
  <p:sldLayoutIdLst>
    <p:sldLayoutId id="2147488329" r:id="rId1"/>
    <p:sldLayoutId id="2147488330" r:id="rId2"/>
    <p:sldLayoutId id="2147488331" r:id="rId3"/>
    <p:sldLayoutId id="2147488332" r:id="rId4"/>
    <p:sldLayoutId id="2147488333" r:id="rId5"/>
    <p:sldLayoutId id="2147488334" r:id="rId6"/>
    <p:sldLayoutId id="2147488335" r:id="rId7"/>
    <p:sldLayoutId id="2147488336" r:id="rId8"/>
    <p:sldLayoutId id="2147488337" r:id="rId9"/>
    <p:sldLayoutId id="2147488338" r:id="rId10"/>
    <p:sldLayoutId id="2147488339"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11/22/18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325038"/>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882183231"/>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ndex.php?curid=30550950" TargetMode="External"/><Relationship Id="rId2" Type="http://schemas.openxmlformats.org/officeDocument/2006/relationships/image" Target="../media/image31.png"/><Relationship Id="rId1" Type="http://schemas.openxmlformats.org/officeDocument/2006/relationships/slideLayout" Target="../slideLayouts/slideLayout248.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37.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537.xml"/></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537.xml"/><Relationship Id="rId5" Type="http://schemas.openxmlformats.org/officeDocument/2006/relationships/image" Target="../media/image99.png"/><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37.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537.xml"/><Relationship Id="rId6" Type="http://schemas.openxmlformats.org/officeDocument/2006/relationships/image" Target="../media/image58.png"/><Relationship Id="rId5" Type="http://schemas.openxmlformats.org/officeDocument/2006/relationships/image" Target="../media/image55.png"/><Relationship Id="rId4" Type="http://schemas.openxmlformats.org/officeDocument/2006/relationships/image" Target="../media/image54.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537.xml"/></Relationships>
</file>

<file path=ppt/slides/_rels/slide10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5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0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53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537.xml"/><Relationship Id="rId4" Type="http://schemas.openxmlformats.org/officeDocument/2006/relationships/image" Target="../media/image100.png"/></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537.xml"/><Relationship Id="rId4" Type="http://schemas.openxmlformats.org/officeDocument/2006/relationships/image" Target="../media/image100.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27.emf"/><Relationship Id="rId2" Type="http://schemas.openxmlformats.org/officeDocument/2006/relationships/slideLayout" Target="../slideLayouts/slideLayout520.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30.jpeg"/><Relationship Id="rId10" Type="http://schemas.openxmlformats.org/officeDocument/2006/relationships/image" Target="../media/image32.jpeg"/><Relationship Id="rId4" Type="http://schemas.openxmlformats.org/officeDocument/2006/relationships/image" Target="../media/image29.png"/><Relationship Id="rId9" Type="http://schemas.openxmlformats.org/officeDocument/2006/relationships/image" Target="../media/image28.emf"/></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537.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537.xm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537.xml"/><Relationship Id="rId4" Type="http://schemas.openxmlformats.org/officeDocument/2006/relationships/image" Target="../media/image100.png"/></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537.xml"/><Relationship Id="rId4" Type="http://schemas.openxmlformats.org/officeDocument/2006/relationships/chart" Target="../charts/char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537.xml"/><Relationship Id="rId5" Type="http://schemas.openxmlformats.org/officeDocument/2006/relationships/chart" Target="../charts/chart5.xml"/><Relationship Id="rId4" Type="http://schemas.openxmlformats.org/officeDocument/2006/relationships/chart" Target="../charts/char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537.xml"/><Relationship Id="rId5" Type="http://schemas.openxmlformats.org/officeDocument/2006/relationships/chart" Target="../charts/chart7.xml"/><Relationship Id="rId4" Type="http://schemas.openxmlformats.org/officeDocument/2006/relationships/chart" Target="../charts/char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537.xm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537.xm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537.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537.xml"/></Relationships>
</file>

<file path=ppt/slides/_rels/slide1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8.xml"/><Relationship Id="rId1" Type="http://schemas.openxmlformats.org/officeDocument/2006/relationships/slideLayout" Target="../slideLayouts/slideLayout526.xml"/><Relationship Id="rId5" Type="http://schemas.openxmlformats.org/officeDocument/2006/relationships/hyperlink" Target="http://mrfast.sourceforge.net/" TargetMode="External"/><Relationship Id="rId4" Type="http://schemas.openxmlformats.org/officeDocument/2006/relationships/image" Target="../media/image34.tiff"/></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537.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53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54.png"/></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537.xml"/><Relationship Id="rId5" Type="http://schemas.openxmlformats.org/officeDocument/2006/relationships/image" Target="../media/image102.png"/><Relationship Id="rId4" Type="http://schemas.openxmlformats.org/officeDocument/2006/relationships/image" Target="../media/image101.png"/></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537.xml"/></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537.xml"/></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537.xml"/></Relationships>
</file>

<file path=ppt/slides/_rels/slide1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5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5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537.xml"/><Relationship Id="rId5" Type="http://schemas.openxmlformats.org/officeDocument/2006/relationships/image" Target="../media/image103.png"/><Relationship Id="rId4" Type="http://schemas.openxmlformats.org/officeDocument/2006/relationships/image" Target="../media/image55.png"/></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53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537.xml"/></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53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37.xml"/></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537.xml"/><Relationship Id="rId6" Type="http://schemas.openxmlformats.org/officeDocument/2006/relationships/image" Target="../media/image58.png"/><Relationship Id="rId5" Type="http://schemas.openxmlformats.org/officeDocument/2006/relationships/image" Target="../media/image100.png"/><Relationship Id="rId4" Type="http://schemas.openxmlformats.org/officeDocument/2006/relationships/image" Target="../media/image105.png"/></Relationships>
</file>

<file path=ppt/slides/_rels/slide13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3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37.xml"/></Relationships>
</file>

<file path=ppt/slides/_rels/slide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37.xml"/></Relationships>
</file>

<file path=ppt/slides/_rels/slide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537.xml"/></Relationships>
</file>

<file path=ppt/slides/_rels/slide1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9.xml"/><Relationship Id="rId1" Type="http://schemas.openxmlformats.org/officeDocument/2006/relationships/slideLayout" Target="../slideLayouts/slideLayout537.xml"/><Relationship Id="rId4" Type="http://schemas.openxmlformats.org/officeDocument/2006/relationships/image" Target="../media/image1.png"/></Relationships>
</file>

<file path=ppt/slides/_rels/slide13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0.xml"/><Relationship Id="rId1" Type="http://schemas.openxmlformats.org/officeDocument/2006/relationships/slideLayout" Target="../slideLayouts/slideLayout5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537.xml"/></Relationships>
</file>

<file path=ppt/slides/_rels/slide14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jpg"/><Relationship Id="rId2" Type="http://schemas.openxmlformats.org/officeDocument/2006/relationships/image" Target="../media/image89.png"/><Relationship Id="rId1" Type="http://schemas.openxmlformats.org/officeDocument/2006/relationships/slideLayout" Target="../slideLayouts/slideLayout536.xml"/><Relationship Id="rId6" Type="http://schemas.openxmlformats.org/officeDocument/2006/relationships/image" Target="../media/image92.png"/><Relationship Id="rId5" Type="http://schemas.openxmlformats.org/officeDocument/2006/relationships/image" Target="../media/image1.png"/><Relationship Id="rId4" Type="http://schemas.openxmlformats.org/officeDocument/2006/relationships/image" Target="../media/image91.png"/></Relationships>
</file>

<file path=ppt/slides/_rels/slide14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59.tif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24.xml"/></Relationships>
</file>

<file path=ppt/slides/_rels/slide14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14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21.xml"/><Relationship Id="rId1" Type="http://schemas.openxmlformats.org/officeDocument/2006/relationships/tags" Target="../tags/tag1.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15.png"/><Relationship Id="rId2" Type="http://schemas.openxmlformats.org/officeDocument/2006/relationships/slideLayout" Target="../slideLayouts/slideLayout621.xml"/><Relationship Id="rId1" Type="http://schemas.openxmlformats.org/officeDocument/2006/relationships/tags" Target="../tags/tag2.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png"/></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hyperlink" Target="http://mrfast.sourceforge.net/" TargetMode="External"/><Relationship Id="rId1" Type="http://schemas.openxmlformats.org/officeDocument/2006/relationships/slideLayout" Target="../slideLayouts/slideLayout526.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621.xml"/><Relationship Id="rId1" Type="http://schemas.openxmlformats.org/officeDocument/2006/relationships/tags" Target="../tags/tag3.xml"/><Relationship Id="rId5" Type="http://schemas.openxmlformats.org/officeDocument/2006/relationships/image" Target="../media/image117.tiff"/><Relationship Id="rId4" Type="http://schemas.openxmlformats.org/officeDocument/2006/relationships/image" Target="../media/image116.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21.xml"/><Relationship Id="rId1" Type="http://schemas.openxmlformats.org/officeDocument/2006/relationships/tags" Target="../tags/tag4.xml"/><Relationship Id="rId5" Type="http://schemas.openxmlformats.org/officeDocument/2006/relationships/image" Target="../media/image117.tiff"/><Relationship Id="rId4" Type="http://schemas.openxmlformats.org/officeDocument/2006/relationships/image" Target="../media/image116.png"/></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621.xml"/><Relationship Id="rId1" Type="http://schemas.openxmlformats.org/officeDocument/2006/relationships/tags" Target="../tags/tag5.xml"/></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621.xml"/><Relationship Id="rId1" Type="http://schemas.openxmlformats.org/officeDocument/2006/relationships/tags" Target="../tags/tag6.xml"/></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621.xml"/><Relationship Id="rId1" Type="http://schemas.openxmlformats.org/officeDocument/2006/relationships/tags" Target="../tags/tag7.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21.xml"/><Relationship Id="rId1" Type="http://schemas.openxmlformats.org/officeDocument/2006/relationships/tags" Target="../tags/tag8.xml"/></Relationships>
</file>

<file path=ppt/slides/_rels/slide1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621.xml"/><Relationship Id="rId1" Type="http://schemas.openxmlformats.org/officeDocument/2006/relationships/tags" Target="../tags/tag9.xml"/><Relationship Id="rId4" Type="http://schemas.openxmlformats.org/officeDocument/2006/relationships/image" Target="../media/image118.tiff"/></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621.xml"/><Relationship Id="rId1" Type="http://schemas.openxmlformats.org/officeDocument/2006/relationships/tags" Target="../tags/tag10.xml"/></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621.xml"/><Relationship Id="rId1" Type="http://schemas.openxmlformats.org/officeDocument/2006/relationships/tags" Target="../tags/tag11.xml"/></Relationships>
</file>

<file path=ppt/slides/_rels/slide159.xml.rels><?xml version="1.0" encoding="UTF-8" standalone="yes"?>
<Relationships xmlns="http://schemas.openxmlformats.org/package/2006/relationships"><Relationship Id="rId2" Type="http://schemas.openxmlformats.org/officeDocument/2006/relationships/hyperlink" Target="https://github.com/CMU-SAFARI/IMPICA" TargetMode="External"/><Relationship Id="rId1" Type="http://schemas.openxmlformats.org/officeDocument/2006/relationships/slideLayout" Target="../slideLayouts/slideLayout621.xml"/></Relationships>
</file>

<file path=ppt/slides/_rels/slide1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526.xml"/></Relationships>
</file>

<file path=ppt/slides/_rels/slide16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slideLayout" Target="../slideLayouts/slideLayout621.xml"/><Relationship Id="rId1" Type="http://schemas.openxmlformats.org/officeDocument/2006/relationships/tags" Target="../tags/tag12.xml"/></Relationships>
</file>

<file path=ppt/slides/_rels/slide16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slideLayout" Target="../slideLayouts/slideLayout621.xml"/><Relationship Id="rId1" Type="http://schemas.openxmlformats.org/officeDocument/2006/relationships/tags" Target="../tags/tag13.xml"/><Relationship Id="rId4" Type="http://schemas.openxmlformats.org/officeDocument/2006/relationships/chart" Target="../charts/chart12.xml"/></Relationships>
</file>

<file path=ppt/slides/_rels/slide16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Layout" Target="../slideLayouts/slideLayout621.xml"/><Relationship Id="rId1" Type="http://schemas.openxmlformats.org/officeDocument/2006/relationships/tags" Target="../tags/tag1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21.xml"/></Relationships>
</file>

<file path=ppt/slides/_rels/slide164.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48.xml"/><Relationship Id="rId6" Type="http://schemas.openxmlformats.org/officeDocument/2006/relationships/chart" Target="../charts/chart14.xml"/><Relationship Id="rId5" Type="http://schemas.openxmlformats.org/officeDocument/2006/relationships/image" Target="../media/image122.png"/><Relationship Id="rId4" Type="http://schemas.openxmlformats.org/officeDocument/2006/relationships/image" Target="../media/image121.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20.xml"/><Relationship Id="rId1" Type="http://schemas.openxmlformats.org/officeDocument/2006/relationships/vmlDrawing" Target="../drawings/vmlDrawing3.v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oleObject" Target="../embeddings/oleObject3.bin"/></Relationships>
</file>

<file path=ppt/slides/_rels/slide1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23.tiff"/><Relationship Id="rId1" Type="http://schemas.openxmlformats.org/officeDocument/2006/relationships/slideLayout" Target="../slideLayouts/slideLayout391.xml"/></Relationships>
</file>

<file path=ppt/slides/_rels/slide172.xml.rels><?xml version="1.0" encoding="UTF-8" standalone="yes"?>
<Relationships xmlns="http://schemas.openxmlformats.org/package/2006/relationships"><Relationship Id="rId2" Type="http://schemas.openxmlformats.org/officeDocument/2006/relationships/image" Target="../media/image124.tiff"/><Relationship Id="rId1" Type="http://schemas.openxmlformats.org/officeDocument/2006/relationships/slideLayout" Target="../slideLayouts/slideLayout391.xml"/></Relationships>
</file>

<file path=ppt/slides/_rels/slide173.xml.rels><?xml version="1.0" encoding="UTF-8" standalone="yes"?>
<Relationships xmlns="http://schemas.openxmlformats.org/package/2006/relationships"><Relationship Id="rId2" Type="http://schemas.openxmlformats.org/officeDocument/2006/relationships/image" Target="../media/image125.tiff"/><Relationship Id="rId1" Type="http://schemas.openxmlformats.org/officeDocument/2006/relationships/slideLayout" Target="../slideLayouts/slideLayout391.xml"/></Relationships>
</file>

<file path=ppt/slides/_rels/slide174.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39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27.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39.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gif"/><Relationship Id="rId1" Type="http://schemas.openxmlformats.org/officeDocument/2006/relationships/slideLayout" Target="../slideLayouts/slideLayout574.xml"/></Relationships>
</file>

<file path=ppt/slides/_rels/slide18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gif"/><Relationship Id="rId1" Type="http://schemas.openxmlformats.org/officeDocument/2006/relationships/slideLayout" Target="../slideLayouts/slideLayout574.xml"/></Relationships>
</file>

<file path=ppt/slides/_rels/slide18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574.xml"/></Relationships>
</file>

<file path=ppt/slides/_rels/slide18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574.xml"/></Relationships>
</file>

<file path=ppt/slides/_rels/slide189.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91.xml"/><Relationship Id="rId6" Type="http://schemas.openxmlformats.org/officeDocument/2006/relationships/image" Target="../media/image132.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9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34.png"/></Relationships>
</file>

<file path=ppt/slides/_rels/slide192.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35.png"/></Relationships>
</file>

<file path=ppt/slides/_rels/slide193.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435.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9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2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arxiv.org/pdf/1711.01177.pdf" TargetMode="External"/></Relationships>
</file>

<file path=ppt/slides/_rels/slide20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574.xml"/></Relationships>
</file>

<file path=ppt/slides/_rels/slide201.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574.xml"/></Relationships>
</file>

<file path=ppt/slides/_rels/slide202.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632.xml"/></Relationships>
</file>

<file path=ppt/slides/_rels/slide203.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48.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38.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35.xml"/></Relationships>
</file>

<file path=ppt/slides/_rels/slide206.xml.rels><?xml version="1.0" encoding="UTF-8" standalone="yes"?>
<Relationships xmlns="http://schemas.openxmlformats.org/package/2006/relationships"><Relationship Id="rId2" Type="http://schemas.openxmlformats.org/officeDocument/2006/relationships/image" Target="../media/image140.tiff"/><Relationship Id="rId1" Type="http://schemas.openxmlformats.org/officeDocument/2006/relationships/slideLayout" Target="../slideLayouts/slideLayout335.xml"/></Relationships>
</file>

<file path=ppt/slides/_rels/slide207.xml.rels><?xml version="1.0" encoding="UTF-8" standalone="yes"?>
<Relationships xmlns="http://schemas.openxmlformats.org/package/2006/relationships"><Relationship Id="rId2" Type="http://schemas.openxmlformats.org/officeDocument/2006/relationships/image" Target="../media/image141.tiff"/><Relationship Id="rId1" Type="http://schemas.openxmlformats.org/officeDocument/2006/relationships/slideLayout" Target="../slideLayouts/slideLayout335.xml"/></Relationships>
</file>

<file path=ppt/slides/_rels/slide208.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468.xml"/></Relationships>
</file>

<file path=ppt/slides/_rels/slide209.xml.rels><?xml version="1.0" encoding="UTF-8" standalone="yes"?>
<Relationships xmlns="http://schemas.openxmlformats.org/package/2006/relationships"><Relationship Id="rId2" Type="http://schemas.openxmlformats.org/officeDocument/2006/relationships/image" Target="../media/image142.tiff"/><Relationship Id="rId1" Type="http://schemas.openxmlformats.org/officeDocument/2006/relationships/slideLayout" Target="../slideLayouts/slideLayout29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46.xml"/></Relationships>
</file>

<file path=ppt/slides/_rels/slide211.xml.rels><?xml version="1.0" encoding="UTF-8" standalone="yes"?>
<Relationships xmlns="http://schemas.openxmlformats.org/package/2006/relationships"><Relationship Id="rId2" Type="http://schemas.openxmlformats.org/officeDocument/2006/relationships/image" Target="../media/image143.tiff"/><Relationship Id="rId1" Type="http://schemas.openxmlformats.org/officeDocument/2006/relationships/slideLayout" Target="../slideLayouts/slideLayout335.xml"/></Relationships>
</file>

<file path=ppt/slides/_rels/slide212.xml.rels><?xml version="1.0" encoding="UTF-8" standalone="yes"?>
<Relationships xmlns="http://schemas.openxmlformats.org/package/2006/relationships"><Relationship Id="rId3" Type="http://schemas.openxmlformats.org/officeDocument/2006/relationships/image" Target="../media/image145.tiff"/><Relationship Id="rId2" Type="http://schemas.openxmlformats.org/officeDocument/2006/relationships/image" Target="../media/image144.tiff"/><Relationship Id="rId1" Type="http://schemas.openxmlformats.org/officeDocument/2006/relationships/slideLayout" Target="../slideLayouts/slideLayout335.xml"/></Relationships>
</file>

<file path=ppt/slides/_rels/slide213.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335.xml"/><Relationship Id="rId4" Type="http://schemas.openxmlformats.org/officeDocument/2006/relationships/image" Target="../media/image146.png"/></Relationships>
</file>

<file path=ppt/slides/_rels/slide214.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35.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22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2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22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24.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225.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24.xml"/><Relationship Id="rId4" Type="http://schemas.openxmlformats.org/officeDocument/2006/relationships/image" Target="../media/image110.png"/></Relationships>
</file>

<file path=ppt/slides/_rels/slide22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324.xml"/><Relationship Id="rId4" Type="http://schemas.openxmlformats.org/officeDocument/2006/relationships/image" Target="../media/image136.png"/></Relationships>
</file>

<file path=ppt/slides/_rels/slide228.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324.xml"/><Relationship Id="rId4" Type="http://schemas.openxmlformats.org/officeDocument/2006/relationships/image" Target="../media/image111.png"/></Relationships>
</file>

<file path=ppt/slides/_rels/slide229.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324.xml"/><Relationship Id="rId6" Type="http://schemas.openxmlformats.org/officeDocument/2006/relationships/image" Target="../media/image150.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s://github.com/CMU-SAFARI/ramulator" TargetMode="External"/><Relationship Id="rId1" Type="http://schemas.openxmlformats.org/officeDocument/2006/relationships/slideLayout" Target="../slideLayouts/slideLayout324.xml"/></Relationships>
</file>

<file path=ppt/slides/_rels/slide2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324.xml"/><Relationship Id="rId4" Type="http://schemas.openxmlformats.org/officeDocument/2006/relationships/image" Target="../media/image153.png"/></Relationships>
</file>

<file path=ppt/slides/_rels/slide232.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154.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233.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arxiv.org/pdf/1711.01177.pdf" TargetMode="External"/></Relationships>
</file>

<file path=ppt/slides/_rels/slide23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57.png"/><Relationship Id="rId2" Type="http://schemas.openxmlformats.org/officeDocument/2006/relationships/notesSlide" Target="../notesSlides/notesSlide68.xml"/><Relationship Id="rId1" Type="http://schemas.openxmlformats.org/officeDocument/2006/relationships/slideLayout" Target="../slideLayouts/slideLayout456.xml"/><Relationship Id="rId6" Type="http://schemas.openxmlformats.org/officeDocument/2006/relationships/image" Target="../media/image156.tiff"/><Relationship Id="rId5" Type="http://schemas.openxmlformats.org/officeDocument/2006/relationships/image" Target="../media/image155.tiff"/><Relationship Id="rId4" Type="http://schemas.openxmlformats.org/officeDocument/2006/relationships/image" Target="../media/image1.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57.xml"/></Relationships>
</file>

<file path=ppt/slides/_rels/slide236.xml.rels><?xml version="1.0" encoding="UTF-8" standalone="yes"?>
<Relationships xmlns="http://schemas.openxmlformats.org/package/2006/relationships"><Relationship Id="rId3" Type="http://schemas.openxmlformats.org/officeDocument/2006/relationships/image" Target="../media/image158.tiff"/><Relationship Id="rId2" Type="http://schemas.openxmlformats.org/officeDocument/2006/relationships/notesSlide" Target="../notesSlides/notesSlide69.xml"/><Relationship Id="rId1" Type="http://schemas.openxmlformats.org/officeDocument/2006/relationships/slideLayout" Target="../slideLayouts/slideLayout457.xml"/></Relationships>
</file>

<file path=ppt/slides/_rels/slide23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0.xml"/><Relationship Id="rId1" Type="http://schemas.openxmlformats.org/officeDocument/2006/relationships/slideLayout" Target="../slideLayouts/slideLayout457.xml"/></Relationships>
</file>

<file path=ppt/slides/_rels/slide23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1.xml"/><Relationship Id="rId1" Type="http://schemas.openxmlformats.org/officeDocument/2006/relationships/slideLayout" Target="../slideLayouts/slideLayout45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5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arxiv.org/pdf/1711.01177.pdf" TargetMode="External"/></Relationships>
</file>

<file path=ppt/slides/_rels/slide24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jpg"/><Relationship Id="rId2" Type="http://schemas.openxmlformats.org/officeDocument/2006/relationships/image" Target="../media/image89.png"/><Relationship Id="rId1" Type="http://schemas.openxmlformats.org/officeDocument/2006/relationships/slideLayout" Target="../slideLayouts/slideLayout536.xml"/><Relationship Id="rId6" Type="http://schemas.openxmlformats.org/officeDocument/2006/relationships/image" Target="../media/image92.png"/><Relationship Id="rId5" Type="http://schemas.openxmlformats.org/officeDocument/2006/relationships/image" Target="../media/image1.png"/><Relationship Id="rId4" Type="http://schemas.openxmlformats.org/officeDocument/2006/relationships/image" Target="../media/image91.png"/></Relationships>
</file>

<file path=ppt/slides/_rels/slide242.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8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597.xml"/></Relationships>
</file>

<file path=ppt/slides/_rels/slide24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597.xml"/><Relationship Id="rId5" Type="http://schemas.openxmlformats.org/officeDocument/2006/relationships/image" Target="../media/image164.png"/><Relationship Id="rId4" Type="http://schemas.openxmlformats.org/officeDocument/2006/relationships/image" Target="../media/image163.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48.xml"/></Relationships>
</file>

<file path=ppt/slides/_rels/slide24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4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48.xml"/><Relationship Id="rId4" Type="http://schemas.openxmlformats.org/officeDocument/2006/relationships/image" Target="../media/image167.png"/></Relationships>
</file>

<file path=ppt/slides/_rels/slide25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79.xml"/></Relationships>
</file>

<file path=ppt/slides/_rels/slide25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79.xml"/></Relationships>
</file>

<file path=ppt/slides/_rels/slide25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48.xml"/></Relationships>
</file>

<file path=ppt/slides/_rels/slide25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48.xml"/></Relationships>
</file>

<file path=ppt/slides/_rels/slide25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491.xml"/></Relationships>
</file>

<file path=ppt/slides/_rels/slide256.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491.xml"/></Relationships>
</file>

<file path=ppt/slides/_rels/slide257.xml.rels><?xml version="1.0" encoding="UTF-8" standalone="yes"?>
<Relationships xmlns="http://schemas.openxmlformats.org/package/2006/relationships"><Relationship Id="rId3" Type="http://schemas.openxmlformats.org/officeDocument/2006/relationships/hyperlink" Target="https://www.archdaily.com/245628/how-not-to-host-the-olympics-part-iii/6051758999_5df1511bb5_z-4" TargetMode="External"/><Relationship Id="rId2" Type="http://schemas.openxmlformats.org/officeDocument/2006/relationships/image" Target="../media/image176.jpg"/><Relationship Id="rId1" Type="http://schemas.openxmlformats.org/officeDocument/2006/relationships/slideLayout" Target="../slideLayouts/slideLayout491.xml"/></Relationships>
</file>

<file path=ppt/slides/_rels/slide25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48.xml"/><Relationship Id="rId4" Type="http://schemas.openxmlformats.org/officeDocument/2006/relationships/hyperlink" Target="https://commons.wikimedia.org/w/index.php?curid=31493356" TargetMode="External"/></Relationships>
</file>

<file path=ppt/slides/_rels/slide25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49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491.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48.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26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hyperlink" Target="https://arxiv.org/pdf/1706.08642" TargetMode="External"/><Relationship Id="rId1" Type="http://schemas.openxmlformats.org/officeDocument/2006/relationships/slideLayout" Target="../slideLayouts/slideLayout302.xml"/></Relationships>
</file>

<file path=ppt/slides/_rels/slide264.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265.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7.xml"/><Relationship Id="rId4" Type="http://schemas.openxmlformats.org/officeDocument/2006/relationships/hyperlink" Target="https://people.inf.ethz.ch/omutlu/projects.htm" TargetMode="External"/></Relationships>
</file>

<file path=ppt/slides/_rels/slide26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6.xml"/></Relationships>
</file>

<file path=ppt/slides/_rels/slide269.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7.xml"/><Relationship Id="rId4" Type="http://schemas.openxmlformats.org/officeDocument/2006/relationships/hyperlink" Target="https://people.inf.ethz.ch/omutlu/projects.ht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1.xml"/><Relationship Id="rId4" Type="http://schemas.openxmlformats.org/officeDocument/2006/relationships/image" Target="../media/image46.png"/></Relationships>
</file>

<file path=ppt/slides/_rels/slide270.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271.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48.xml"/><Relationship Id="rId4" Type="http://schemas.openxmlformats.org/officeDocument/2006/relationships/image" Target="../media/image183.png"/></Relationships>
</file>

<file path=ppt/slides/_rels/slide272.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84.png"/><Relationship Id="rId1" Type="http://schemas.openxmlformats.org/officeDocument/2006/relationships/slideLayout" Target="../slideLayouts/slideLayout248.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73.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48.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7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www.ece.cmu.edu/~ece740/f15/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safari.ethz.ch/architecture/fall2017/doku.php?id=schedule"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548.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DN1PLwOY_tGtUlynnyV6D"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PHm2jkkXmgVhh8CHAu9N76TShJqfYDt"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www.ece.cmu.edu/~ece740/f13/doku.php?id=schedule" TargetMode="External"/></Relationships>
</file>

<file path=ppt/slides/_rels/slide276.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548.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277.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6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78.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6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79.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60.xml"/><Relationship Id="rId4" Type="http://schemas.openxmlformats.org/officeDocument/2006/relationships/image" Target="../media/image186.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jpeg"/><Relationship Id="rId1" Type="http://schemas.openxmlformats.org/officeDocument/2006/relationships/slideLayout" Target="../slideLayouts/slideLayout81.xml"/><Relationship Id="rId4" Type="http://schemas.openxmlformats.org/officeDocument/2006/relationships/image" Target="../media/image47.png"/></Relationships>
</file>

<file path=ppt/slides/_rels/slide280.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8.xml"/><Relationship Id="rId4" Type="http://schemas.openxmlformats.org/officeDocument/2006/relationships/hyperlink" Target="https://people.inf.ethz.ch/omutlu/acaces2018.html" TargetMode="Externa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8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81.xml"/></Relationships>
</file>

<file path=ppt/slides/_rels/slide28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81.xml"/></Relationships>
</file>

<file path=ppt/slides/_rels/slide28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81.xml"/></Relationships>
</file>

<file path=ppt/slides/_rels/slide28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151.png"/><Relationship Id="rId4" Type="http://schemas.openxmlformats.org/officeDocument/2006/relationships/hyperlink" Target="https://github.com/CMU-SAFARI/ramulator" TargetMode="External"/></Relationships>
</file>

<file path=ppt/slides/_rels/slide286.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391.xml"/></Relationships>
</file>

<file path=ppt/slides/_rels/slide28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77.xml"/><Relationship Id="rId1" Type="http://schemas.openxmlformats.org/officeDocument/2006/relationships/slideLayout" Target="../slideLayouts/slideLayout57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jpeg"/></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7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7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jpeg"/><Relationship Id="rId1" Type="http://schemas.openxmlformats.org/officeDocument/2006/relationships/slideLayout" Target="../slideLayouts/slideLayout81.xml"/><Relationship Id="rId4" Type="http://schemas.openxmlformats.org/officeDocument/2006/relationships/image" Target="../media/image48.png"/></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7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7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7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72.xml"/></Relationships>
</file>

<file path=ppt/slides/_rels/slide294.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84.xml"/><Relationship Id="rId1" Type="http://schemas.openxmlformats.org/officeDocument/2006/relationships/slideLayout" Target="../slideLayouts/slideLayout572.xml"/></Relationships>
</file>

<file path=ppt/slides/_rels/slide295.xml.rels><?xml version="1.0" encoding="UTF-8" standalone="yes"?>
<Relationships xmlns="http://schemas.openxmlformats.org/package/2006/relationships"><Relationship Id="rId3" Type="http://schemas.openxmlformats.org/officeDocument/2006/relationships/image" Target="../media/image191.jpeg"/><Relationship Id="rId7" Type="http://schemas.openxmlformats.org/officeDocument/2006/relationships/image" Target="../media/image196.jpg"/><Relationship Id="rId2" Type="http://schemas.openxmlformats.org/officeDocument/2006/relationships/notesSlide" Target="../notesSlides/notesSlide85.xml"/><Relationship Id="rId1" Type="http://schemas.openxmlformats.org/officeDocument/2006/relationships/slideLayout" Target="../slideLayouts/slideLayout57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jpeg"/></Relationships>
</file>

<file path=ppt/slides/_rels/slide296.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97.pn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9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86.xml"/><Relationship Id="rId1" Type="http://schemas.openxmlformats.org/officeDocument/2006/relationships/slideLayout" Target="../slideLayouts/slideLayout265.xml"/><Relationship Id="rId4" Type="http://schemas.openxmlformats.org/officeDocument/2006/relationships/image" Target="../media/image19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9.png"/><Relationship Id="rId1" Type="http://schemas.openxmlformats.org/officeDocument/2006/relationships/slideLayout" Target="../slideLayouts/slideLayout81.xml"/></Relationships>
</file>

<file path=ppt/slides/_rels/slide300.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00.png"/><Relationship Id="rId7" Type="http://schemas.openxmlformats.org/officeDocument/2006/relationships/image" Target="../media/image202.png"/><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image" Target="../media/image201.png"/><Relationship Id="rId5" Type="http://schemas.openxmlformats.org/officeDocument/2006/relationships/image" Target="../media/image44.jpeg"/><Relationship Id="rId10" Type="http://schemas.openxmlformats.org/officeDocument/2006/relationships/image" Target="../media/image203.png"/><Relationship Id="rId4" Type="http://schemas.microsoft.com/office/2007/relationships/hdphoto" Target="../media/hdphoto1.wdp"/><Relationship Id="rId9" Type="http://schemas.openxmlformats.org/officeDocument/2006/relationships/image" Target="../media/image46.pn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643.xml"/></Relationships>
</file>

<file path=ppt/slides/_rels/slide306.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609.xml"/><Relationship Id="rId5" Type="http://schemas.openxmlformats.org/officeDocument/2006/relationships/image" Target="../media/image204.png"/><Relationship Id="rId4" Type="http://schemas.openxmlformats.org/officeDocument/2006/relationships/hyperlink" Target="https://people.inf.ethz.ch/omutlu/projects.ht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324.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3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3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5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5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59.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7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6.xml"/><Relationship Id="rId1" Type="http://schemas.openxmlformats.org/officeDocument/2006/relationships/slideLayout" Target="../slideLayouts/slideLayout654.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402.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8.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48.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7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73.jpg"/><Relationship Id="rId1" Type="http://schemas.openxmlformats.org/officeDocument/2006/relationships/slideLayout" Target="../slideLayouts/slideLayout272.xml"/></Relationships>
</file>

<file path=ppt/slides/_rels/slide61.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4.png"/><Relationship Id="rId1" Type="http://schemas.openxmlformats.org/officeDocument/2006/relationships/slideLayout" Target="../slideLayouts/slideLayout272.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5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png"/><Relationship Id="rId1" Type="http://schemas.openxmlformats.org/officeDocument/2006/relationships/slideLayout" Target="../slideLayouts/slideLayout248.xml"/></Relationships>
</file>

<file path=ppt/slides/_rels/slide7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7.png"/><Relationship Id="rId1" Type="http://schemas.openxmlformats.org/officeDocument/2006/relationships/slideLayout" Target="../slideLayouts/slideLayout248.xml"/><Relationship Id="rId6" Type="http://schemas.openxmlformats.org/officeDocument/2006/relationships/image" Target="../media/image78.tiff"/><Relationship Id="rId5" Type="http://schemas.openxmlformats.org/officeDocument/2006/relationships/image" Target="../media/image44.jpeg"/><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8.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8.xml"/></Relationships>
</file>

<file path=ppt/slides/_rels/slide76.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503.xml"/><Relationship Id="rId5" Type="http://schemas.openxmlformats.org/officeDocument/2006/relationships/image" Target="../media/image80.tiff"/><Relationship Id="rId4" Type="http://schemas.openxmlformats.org/officeDocument/2006/relationships/hyperlink" Target="https://people.inf.ethz.ch/omutlu/pub/mutlu_hpca03_talk.pdf"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48.xml"/></Relationships>
</file>

<file path=ppt/slides/_rels/slide78.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4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tiff"/><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9.png"/><Relationship Id="rId1" Type="http://schemas.openxmlformats.org/officeDocument/2006/relationships/slideLayout" Target="../slideLayouts/slideLayout248.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24.xml"/><Relationship Id="rId4" Type="http://schemas.openxmlformats.org/officeDocument/2006/relationships/image" Target="../media/image59.tiff"/></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35.xml"/><Relationship Id="rId4" Type="http://schemas.openxmlformats.org/officeDocument/2006/relationships/image" Target="../media/image8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6.xml"/><Relationship Id="rId7" Type="http://schemas.openxmlformats.org/officeDocument/2006/relationships/image" Target="../media/image27.emf"/><Relationship Id="rId2" Type="http://schemas.openxmlformats.org/officeDocument/2006/relationships/slideLayout" Target="../slideLayouts/slideLayout52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28.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59.tiff"/></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jpg"/><Relationship Id="rId2" Type="http://schemas.openxmlformats.org/officeDocument/2006/relationships/image" Target="../media/image89.png"/><Relationship Id="rId1" Type="http://schemas.openxmlformats.org/officeDocument/2006/relationships/slideLayout" Target="../slideLayouts/slideLayout536.xml"/><Relationship Id="rId6" Type="http://schemas.openxmlformats.org/officeDocument/2006/relationships/image" Target="../media/image92.png"/><Relationship Id="rId5" Type="http://schemas.openxmlformats.org/officeDocument/2006/relationships/image" Target="../media/image1.png"/><Relationship Id="rId4" Type="http://schemas.openxmlformats.org/officeDocument/2006/relationships/image" Target="../media/image91.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53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9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5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537.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5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23 November 2018</a:t>
            </a:r>
          </a:p>
          <a:p>
            <a:r>
              <a:rPr lang="en-US" sz="2200" dirty="0"/>
              <a:t>MST Keynote Talk</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179512" y="1299592"/>
            <a:ext cx="8820472" cy="2201416"/>
          </a:xfrm>
        </p:spPr>
        <p:txBody>
          <a:bodyPr>
            <a:normAutofit/>
          </a:bodyPr>
          <a:lstStyle/>
          <a:p>
            <a:pPr algn="ctr"/>
            <a:r>
              <a:rPr lang="en-US" sz="4000" dirty="0"/>
              <a:t>Processing-in-Memory in Mobile Systems</a:t>
            </a:r>
            <a:br>
              <a:rPr lang="en-US" sz="4000" dirty="0"/>
            </a:br>
            <a:r>
              <a:rPr lang="en-US" sz="4000" dirty="0">
                <a:solidFill>
                  <a:srgbClr val="FF0000"/>
                </a:solidFill>
              </a:rPr>
              <a:t>Changing the Computing Paradigm </a:t>
            </a:r>
            <a:br>
              <a:rPr lang="en-US" sz="4000" dirty="0">
                <a:solidFill>
                  <a:srgbClr val="FF0000"/>
                </a:solidFill>
              </a:rPr>
            </a:br>
            <a:r>
              <a:rPr lang="en-US" sz="4000" dirty="0">
                <a:solidFill>
                  <a:srgbClr val="FF0000"/>
                </a:solidFill>
              </a:rPr>
              <a:t>for High Efficiency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Genome Sequence Alignment: Example</a:t>
            </a:r>
          </a:p>
        </p:txBody>
      </p:sp>
      <p:pic>
        <p:nvPicPr>
          <p:cNvPr id="5" name="Content Placeholder 4" descr="A_genome_alignment_of_eight_Yersinia_isolates 2.png"/>
          <p:cNvPicPr>
            <a:picLocks noGrp="1" noChangeAspect="1"/>
          </p:cNvPicPr>
          <p:nvPr>
            <p:ph idx="1"/>
          </p:nvPr>
        </p:nvPicPr>
        <p:blipFill>
          <a:blip r:embed="rId2" cstate="print">
            <a:extLst>
              <a:ext uri="{28A0092B-C50C-407E-A947-70E740481C1C}">
                <a14:useLocalDpi xmlns:a14="http://schemas.microsoft.com/office/drawing/2010/main" val="0"/>
              </a:ext>
            </a:extLst>
          </a:blip>
          <a:srcRect t="2363" b="2363"/>
          <a:stretch>
            <a:fillRect/>
          </a:stretch>
        </p:blipFill>
        <p:spPr>
          <a:xfrm>
            <a:off x="228600" y="1044631"/>
            <a:ext cx="8925728" cy="5383801"/>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6" name="TextBox 5"/>
          <p:cNvSpPr txBox="1"/>
          <p:nvPr/>
        </p:nvSpPr>
        <p:spPr>
          <a:xfrm>
            <a:off x="35496" y="6474822"/>
            <a:ext cx="8163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Source: By Aaron E. Darling,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István</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Mark A. Ragan - Figure 1 from Darling AE,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I, Ragan MA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"Dynamics of Genome Rearrangement in Bacterial Populations". PLOS Genetics. DOI:10.1371/journal.pgen.1000128., CC BY 2.5, </a:t>
            </a:r>
            <a:r>
              <a:rPr kumimoji="0" lang="en-US" sz="800" b="0" i="0" u="none" strike="noStrike" kern="1200" cap="none" spc="0" normalizeH="0" baseline="0" noProof="0" dirty="0">
                <a:ln>
                  <a:noFill/>
                </a:ln>
                <a:solidFill>
                  <a:srgbClr val="000000"/>
                </a:solidFill>
                <a:effectLst/>
                <a:uLnTx/>
                <a:uFillTx/>
                <a:latin typeface="Calibri"/>
                <a:ea typeface="+mn-ea"/>
                <a:cs typeface="Calibri"/>
                <a:hlinkClick r:id="rId3"/>
              </a:rPr>
              <a:t>https://commons.wikimedia.org/w/index.php?curid=30550950</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val="60821663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TextBox 7"/>
          <p:cNvSpPr txBox="1"/>
          <p:nvPr/>
        </p:nvSpPr>
        <p:spPr>
          <a:xfrm>
            <a:off x="152400" y="144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10" name="TextBox 9"/>
          <p:cNvSpPr txBox="1"/>
          <p:nvPr/>
        </p:nvSpPr>
        <p:spPr>
          <a:xfrm>
            <a:off x="152400" y="2895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2</a:t>
            </a:r>
          </a:p>
        </p:txBody>
      </p:sp>
      <p:sp>
        <p:nvSpPr>
          <p:cNvPr id="5" name="TextBox 4"/>
          <p:cNvSpPr txBox="1"/>
          <p:nvPr/>
        </p:nvSpPr>
        <p:spPr>
          <a:xfrm>
            <a:off x="990599" y="1477090"/>
            <a:ext cx="80010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Understand the</a:t>
            </a:r>
            <a:r>
              <a:rPr kumimoji="0" lang="en-US" sz="2800" b="1" i="0" u="none" strike="noStrike" kern="1200" cap="none" spc="0" normalizeH="0" baseline="0" noProof="0" dirty="0">
                <a:ln>
                  <a:noFill/>
                </a:ln>
                <a:solidFill>
                  <a:prstClr val="black">
                    <a:lumMod val="65000"/>
                    <a:lumOff val="35000"/>
                  </a:prstClr>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related bottlenecks in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modern consumer workloads</a:t>
            </a:r>
            <a:endParaRPr kumimoji="0" lang="en-US" sz="32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1" name="Rectangle 10"/>
          <p:cNvSpPr/>
          <p:nvPr/>
        </p:nvSpPr>
        <p:spPr>
          <a:xfrm>
            <a:off x="990600" y="2932459"/>
            <a:ext cx="800100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Analyze opportunities to </a:t>
            </a:r>
            <a:r>
              <a:rPr kumimoji="0" lang="en-US" sz="2800" b="1" i="0" u="none" strike="noStrike" kern="1200" cap="none" spc="-100" normalizeH="0" baseline="0" noProof="0" dirty="0">
                <a:ln>
                  <a:noFill/>
                </a:ln>
                <a:solidFill>
                  <a:srgbClr val="0000FF"/>
                </a:solidFill>
                <a:effectLst/>
                <a:uLnTx/>
                <a:uFillTx/>
                <a:latin typeface="Gill Sans MT"/>
                <a:ea typeface="+mn-ea"/>
                <a:cs typeface="Adobe Garamond Pro"/>
              </a:rPr>
              <a:t>mitigate</a:t>
            </a: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 </a:t>
            </a:r>
            <a:r>
              <a:rPr kumimoji="0" lang="en-US" sz="2800" b="1" i="0" u="none" strike="noStrike" kern="1200" cap="none" spc="-10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by using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processing-in-memory (PIM)</a:t>
            </a:r>
            <a:b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br>
            <a:endParaRPr kumimoji="0" lang="en-US" sz="2000" b="0"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4" name="Rectangle 13"/>
          <p:cNvSpPr/>
          <p:nvPr/>
        </p:nvSpPr>
        <p:spPr>
          <a:xfrm>
            <a:off x="990599" y="4482405"/>
            <a:ext cx="8001001" cy="1384995"/>
          </a:xfrm>
          <a:prstGeom prst="rect">
            <a:avLst/>
          </a:prstGeom>
        </p:spPr>
        <p:txBody>
          <a:bodyPr wrap="square">
            <a:spAutoFit/>
          </a:bodyPr>
          <a:lstStyle/>
          <a:p>
            <a:pPr marL="0" marR="0" lvl="2"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Design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PIM logic</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that can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maximize energy efficiency</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 given</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the limited area and energy budget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in consumer devices</a:t>
            </a:r>
            <a:endParaRPr kumimoji="0" lang="en-US" sz="2800" b="1" i="0" u="none" strike="noStrike" kern="1200" cap="none" spc="0" normalizeH="0" baseline="0" noProof="0" dirty="0">
              <a:ln>
                <a:noFill/>
              </a:ln>
              <a:solidFill>
                <a:srgbClr val="C00000"/>
              </a:solidFill>
              <a:effectLst/>
              <a:uLnTx/>
              <a:uFillTx/>
              <a:latin typeface="Gill Sans MT"/>
              <a:ea typeface="+mn-ea"/>
              <a:cs typeface="Adobe Garamond Pro"/>
            </a:endParaRPr>
          </a:p>
        </p:txBody>
      </p:sp>
      <p:sp>
        <p:nvSpPr>
          <p:cNvPr id="15" name="TextBox 14"/>
          <p:cNvSpPr txBox="1"/>
          <p:nvPr/>
        </p:nvSpPr>
        <p:spPr>
          <a:xfrm>
            <a:off x="152400" y="4489608"/>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296909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1" grpId="0"/>
      <p:bldP spid="14" grpId="0"/>
      <p:bldP spid="1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sz="3600" dirty="0">
                <a:solidFill>
                  <a:schemeClr val="tx2"/>
                </a:solidFill>
                <a:cs typeface="Adobe Garamond Pro"/>
              </a:rPr>
              <a:t>Background</a:t>
            </a:r>
            <a:endParaRPr lang="en-US" sz="3600" dirty="0">
              <a:solidFill>
                <a:schemeClr val="bg1">
                  <a:lumMod val="65000"/>
                </a:schemeClr>
              </a:solidFill>
              <a:cs typeface="Adobe Garamond Pro"/>
            </a:endParaRP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5197242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438400" y="4267200"/>
            <a:ext cx="5111462" cy="2457974"/>
          </a:xfrm>
          <a:prstGeom prst="rect">
            <a:avLst/>
          </a:prstGeom>
        </p:spPr>
      </p:pic>
      <p:sp>
        <p:nvSpPr>
          <p:cNvPr id="2" name="Title 1"/>
          <p:cNvSpPr>
            <a:spLocks noGrp="1"/>
          </p:cNvSpPr>
          <p:nvPr>
            <p:ph type="title"/>
          </p:nvPr>
        </p:nvSpPr>
        <p:spPr>
          <a:xfrm>
            <a:off x="-304800" y="0"/>
            <a:ext cx="9753600" cy="914400"/>
          </a:xfrm>
        </p:spPr>
        <p:txBody>
          <a:bodyPr/>
          <a:lstStyle/>
          <a:p>
            <a:r>
              <a:rPr lang="en-US" sz="3300" dirty="0"/>
              <a:t>Potential Solution to Address Data Movement </a:t>
            </a:r>
          </a:p>
        </p:txBody>
      </p:sp>
      <p:sp>
        <p:nvSpPr>
          <p:cNvPr id="3" name="Content Placeholder 2"/>
          <p:cNvSpPr>
            <a:spLocks noGrp="1"/>
          </p:cNvSpPr>
          <p:nvPr>
            <p:ph idx="1"/>
          </p:nvPr>
        </p:nvSpPr>
        <p:spPr>
          <a:xfrm>
            <a:off x="152400" y="838200"/>
            <a:ext cx="9067800" cy="5410200"/>
          </a:xfrm>
        </p:spPr>
        <p:txBody>
          <a:bodyPr>
            <a:normAutofit/>
          </a:bodyPr>
          <a:lstStyle/>
          <a:p>
            <a:r>
              <a:rPr lang="en-US" sz="2800" dirty="0">
                <a:solidFill>
                  <a:schemeClr val="tx2"/>
                </a:solidFill>
              </a:rPr>
              <a:t>Processing-in-Memory (PIM) </a:t>
            </a:r>
          </a:p>
          <a:p>
            <a:pPr lvl="1"/>
            <a:r>
              <a:rPr lang="en-US" sz="2400" dirty="0"/>
              <a:t>A potential solution to </a:t>
            </a:r>
            <a:r>
              <a:rPr lang="en-US" sz="2400" dirty="0">
                <a:solidFill>
                  <a:srgbClr val="0000FF"/>
                </a:solidFill>
              </a:rPr>
              <a:t>reduce data movement</a:t>
            </a:r>
          </a:p>
          <a:p>
            <a:pPr lvl="1"/>
            <a:r>
              <a:rPr lang="en-US" sz="2400" dirty="0">
                <a:solidFill>
                  <a:srgbClr val="0000FF"/>
                </a:solidFill>
              </a:rPr>
              <a:t>Idea:</a:t>
            </a:r>
            <a:r>
              <a:rPr lang="en-US" sz="2400" dirty="0"/>
              <a:t> move computation close to data</a:t>
            </a:r>
          </a:p>
          <a:p>
            <a:pPr lvl="1"/>
            <a:endParaRPr lang="en-US" sz="2200" dirty="0"/>
          </a:p>
          <a:p>
            <a:pPr marL="457200" lvl="1" indent="0">
              <a:buNone/>
            </a:pPr>
            <a:endParaRPr lang="en-US" sz="2000" dirty="0"/>
          </a:p>
          <a:p>
            <a:endParaRPr lang="en-US" sz="2600" dirty="0">
              <a:solidFill>
                <a:schemeClr val="tx2"/>
              </a:solidFill>
            </a:endParaRPr>
          </a:p>
          <a:p>
            <a:pPr marL="0" indent="0">
              <a:buNone/>
            </a:pPr>
            <a:endParaRPr lang="en-US" sz="2600" dirty="0">
              <a:solidFill>
                <a:schemeClr val="tx2"/>
              </a:solidFill>
            </a:endParaRPr>
          </a:p>
          <a:p>
            <a:r>
              <a:rPr lang="en-US" sz="2800" dirty="0">
                <a:solidFill>
                  <a:schemeClr val="tx2"/>
                </a:solidFill>
              </a:rPr>
              <a:t>Enabled by recent advances in 3D-stacked memory</a:t>
            </a:r>
          </a:p>
        </p:txBody>
      </p:sp>
      <p:pic>
        <p:nvPicPr>
          <p:cNvPr id="26" name="Picture 25"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9" name="Rectangle 28"/>
          <p:cNvSpPr/>
          <p:nvPr/>
        </p:nvSpPr>
        <p:spPr>
          <a:xfrm>
            <a:off x="1600200" y="2286000"/>
            <a:ext cx="4572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Reduces data movement</a:t>
            </a:r>
          </a:p>
        </p:txBody>
      </p:sp>
      <p:sp>
        <p:nvSpPr>
          <p:cNvPr id="33" name="TextBox 32"/>
          <p:cNvSpPr txBox="1"/>
          <p:nvPr/>
        </p:nvSpPr>
        <p:spPr>
          <a:xfrm>
            <a:off x="1524000" y="2743200"/>
            <a:ext cx="55352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Gill Sans MT"/>
                <a:ea typeface="+mn-ea"/>
                <a:cs typeface="+mn-cs"/>
              </a:rPr>
              <a:t>Exploits large in-memory bandwidth</a:t>
            </a:r>
          </a:p>
        </p:txBody>
      </p:sp>
      <p:sp>
        <p:nvSpPr>
          <p:cNvPr id="36" name="TextBox 35"/>
          <p:cNvSpPr txBox="1"/>
          <p:nvPr/>
        </p:nvSpPr>
        <p:spPr>
          <a:xfrm>
            <a:off x="1524001" y="3200400"/>
            <a:ext cx="6400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Exploits shorter access latency to memory</a:t>
            </a:r>
          </a:p>
        </p:txBody>
      </p:sp>
      <p:pic>
        <p:nvPicPr>
          <p:cNvPr id="37" name="Picture 36"/>
          <p:cNvPicPr>
            <a:picLocks noChangeAspect="1"/>
          </p:cNvPicPr>
          <p:nvPr/>
        </p:nvPicPr>
        <p:blipFill>
          <a:blip r:embed="rId5"/>
          <a:stretch>
            <a:fillRect/>
          </a:stretch>
        </p:blipFill>
        <p:spPr>
          <a:xfrm>
            <a:off x="1143000" y="2286000"/>
            <a:ext cx="457200" cy="533400"/>
          </a:xfrm>
          <a:prstGeom prst="rect">
            <a:avLst/>
          </a:prstGeom>
        </p:spPr>
      </p:pic>
      <p:pic>
        <p:nvPicPr>
          <p:cNvPr id="38" name="Picture 37"/>
          <p:cNvPicPr>
            <a:picLocks noChangeAspect="1"/>
          </p:cNvPicPr>
          <p:nvPr/>
        </p:nvPicPr>
        <p:blipFill>
          <a:blip r:embed="rId5"/>
          <a:stretch>
            <a:fillRect/>
          </a:stretch>
        </p:blipFill>
        <p:spPr>
          <a:xfrm>
            <a:off x="1143000" y="2743200"/>
            <a:ext cx="457200" cy="533400"/>
          </a:xfrm>
          <a:prstGeom prst="rect">
            <a:avLst/>
          </a:prstGeom>
        </p:spPr>
      </p:pic>
      <p:pic>
        <p:nvPicPr>
          <p:cNvPr id="39" name="Picture 38"/>
          <p:cNvPicPr>
            <a:picLocks noChangeAspect="1"/>
          </p:cNvPicPr>
          <p:nvPr/>
        </p:nvPicPr>
        <p:blipFill>
          <a:blip r:embed="rId5"/>
          <a:stretch>
            <a:fillRect/>
          </a:stretch>
        </p:blipFill>
        <p:spPr>
          <a:xfrm>
            <a:off x="1143000" y="3200400"/>
            <a:ext cx="457200" cy="533400"/>
          </a:xfrm>
          <a:prstGeom prst="rect">
            <a:avLst/>
          </a:prstGeom>
        </p:spPr>
      </p:pic>
    </p:spTree>
    <p:extLst>
      <p:ext uri="{BB962C8B-B14F-4D97-AF65-F5344CB8AC3E}">
        <p14:creationId xmlns:p14="http://schemas.microsoft.com/office/powerpoint/2010/main" val="342719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3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sz="3600" dirty="0">
                <a:solidFill>
                  <a:schemeClr val="tx2"/>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6555721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Workload Analysis Methodology</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sz="2800" dirty="0">
                <a:solidFill>
                  <a:schemeClr val="tx2"/>
                </a:solidFill>
                <a:cs typeface="Adobe Garamond Pro"/>
              </a:rPr>
              <a:t>Workload Characterization</a:t>
            </a:r>
          </a:p>
          <a:p>
            <a:pPr lvl="1"/>
            <a:r>
              <a:rPr lang="en-US" sz="2400" dirty="0">
                <a:cs typeface="Adobe Garamond Pro"/>
              </a:rPr>
              <a:t>Chromebook with an</a:t>
            </a:r>
            <a:br>
              <a:rPr lang="en-US" sz="2400" dirty="0">
                <a:cs typeface="Adobe Garamond Pro"/>
              </a:rPr>
            </a:br>
            <a:r>
              <a:rPr lang="en-US" sz="2400" dirty="0">
                <a:cs typeface="Adobe Garamond Pro"/>
              </a:rPr>
              <a:t>Intel Celeron </a:t>
            </a:r>
            <a:r>
              <a:rPr lang="en-US" sz="2400" dirty="0" err="1">
                <a:cs typeface="Adobe Garamond Pro"/>
              </a:rPr>
              <a:t>SoC</a:t>
            </a:r>
            <a:r>
              <a:rPr lang="en-US" sz="2400" dirty="0">
                <a:cs typeface="Adobe Garamond Pro"/>
              </a:rPr>
              <a:t> and 2GB of DRAM</a:t>
            </a:r>
          </a:p>
          <a:p>
            <a:pPr lvl="1"/>
            <a:r>
              <a:rPr lang="en-US" sz="2400" dirty="0">
                <a:cs typeface="Adobe Garamond Pro"/>
              </a:rPr>
              <a:t>Extensively use performance counters within </a:t>
            </a:r>
            <a:r>
              <a:rPr lang="en-US" sz="2400" dirty="0" err="1">
                <a:cs typeface="Adobe Garamond Pro"/>
              </a:rPr>
              <a:t>SoC</a:t>
            </a:r>
            <a:br>
              <a:rPr lang="en-US" sz="2400" dirty="0">
                <a:cs typeface="Adobe Garamond Pro"/>
              </a:rPr>
            </a:br>
            <a:endParaRPr lang="en-US" sz="2200" dirty="0">
              <a:cs typeface="Adobe Garamond Pro"/>
            </a:endParaRPr>
          </a:p>
          <a:p>
            <a:r>
              <a:rPr lang="en-US" sz="2800" dirty="0">
                <a:solidFill>
                  <a:schemeClr val="tx2"/>
                </a:solidFill>
                <a:cs typeface="Adobe Garamond Pro"/>
              </a:rPr>
              <a:t>Energy Model</a:t>
            </a:r>
          </a:p>
          <a:p>
            <a:pPr lvl="1"/>
            <a:r>
              <a:rPr lang="en-US" sz="2400" dirty="0">
                <a:cs typeface="Adobe Garamond Pro"/>
              </a:rPr>
              <a:t>Sum of the energy consumption within the </a:t>
            </a:r>
            <a:r>
              <a:rPr lang="en-US" sz="2400" dirty="0">
                <a:solidFill>
                  <a:srgbClr val="0000FF"/>
                </a:solidFill>
                <a:cs typeface="Adobe Garamond Pro"/>
              </a:rPr>
              <a:t>CPU</a:t>
            </a:r>
            <a:r>
              <a:rPr lang="en-US" sz="2400" dirty="0">
                <a:cs typeface="Adobe Garamond Pro"/>
              </a:rPr>
              <a:t>, </a:t>
            </a:r>
            <a:br>
              <a:rPr lang="en-US" sz="2400" dirty="0">
                <a:cs typeface="Adobe Garamond Pro"/>
              </a:rPr>
            </a:br>
            <a:r>
              <a:rPr lang="en-US" sz="2400" dirty="0">
                <a:solidFill>
                  <a:srgbClr val="0000FF"/>
                </a:solidFill>
                <a:cs typeface="Adobe Garamond Pro"/>
              </a:rPr>
              <a:t>all caches</a:t>
            </a:r>
            <a:r>
              <a:rPr lang="en-US" sz="2400" dirty="0">
                <a:cs typeface="Adobe Garamond Pro"/>
              </a:rPr>
              <a:t>, </a:t>
            </a:r>
            <a:r>
              <a:rPr lang="en-US" sz="2400" dirty="0">
                <a:solidFill>
                  <a:srgbClr val="0000FF"/>
                </a:solidFill>
                <a:cs typeface="Adobe Garamond Pro"/>
              </a:rPr>
              <a:t>off-chip interconnects</a:t>
            </a:r>
            <a:r>
              <a:rPr lang="en-US" sz="2400" dirty="0">
                <a:cs typeface="Adobe Garamond Pro"/>
              </a:rPr>
              <a:t>, and </a:t>
            </a:r>
            <a:r>
              <a:rPr lang="en-US" sz="2400" dirty="0">
                <a:solidFill>
                  <a:srgbClr val="0000FF"/>
                </a:solidFill>
                <a:cs typeface="Adobe Garamond Pro"/>
              </a:rPr>
              <a:t>DRAM</a:t>
            </a:r>
          </a:p>
          <a:p>
            <a:pPr marL="457200" lvl="1"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6" name="Group 5"/>
          <p:cNvGrpSpPr/>
          <p:nvPr/>
        </p:nvGrpSpPr>
        <p:grpSpPr>
          <a:xfrm>
            <a:off x="1371600" y="4876800"/>
            <a:ext cx="6526566" cy="1767840"/>
            <a:chOff x="1094015" y="1981200"/>
            <a:chExt cx="6547757" cy="2209800"/>
          </a:xfrm>
        </p:grpSpPr>
        <p:grpSp>
          <p:nvGrpSpPr>
            <p:cNvPr id="8" name="Group 7"/>
            <p:cNvGrpSpPr/>
            <p:nvPr/>
          </p:nvGrpSpPr>
          <p:grpSpPr>
            <a:xfrm>
              <a:off x="1094015" y="1981200"/>
              <a:ext cx="6547757" cy="2209800"/>
              <a:chOff x="1094015" y="1981200"/>
              <a:chExt cx="6547757" cy="2209800"/>
            </a:xfrm>
          </p:grpSpPr>
          <p:sp>
            <p:nvSpPr>
              <p:cNvPr id="11" name="Rounded Rectangle 10"/>
              <p:cNvSpPr/>
              <p:nvPr/>
            </p:nvSpPr>
            <p:spPr>
              <a:xfrm>
                <a:off x="6727372" y="1981200"/>
                <a:ext cx="914400" cy="2209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2" name="Left-Right Arrow 11"/>
              <p:cNvSpPr/>
              <p:nvPr/>
            </p:nvSpPr>
            <p:spPr>
              <a:xfrm rot="10800000">
                <a:off x="5421087" y="3035299"/>
                <a:ext cx="1224643" cy="266700"/>
              </a:xfrm>
              <a:prstGeom prst="leftRightArrow">
                <a:avLst/>
              </a:prstGeom>
              <a:solidFill>
                <a:srgbClr val="000000"/>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3" name="Rounded Rectangle 12"/>
              <p:cNvSpPr/>
              <p:nvPr/>
            </p:nvSpPr>
            <p:spPr>
              <a:xfrm>
                <a:off x="1094015" y="2146300"/>
                <a:ext cx="4735285" cy="19050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4686300" y="2286000"/>
                <a:ext cx="609600" cy="16002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a:ea typeface="+mn-ea"/>
                    <a:cs typeface="+mn-cs"/>
                  </a:rPr>
                  <a:t>L2</a:t>
                </a:r>
                <a:endParaRPr kumimoji="0" lang="en-US" sz="1400" b="1" i="0" u="none" strike="noStrike" kern="1200" cap="none" spc="0" normalizeH="0" baseline="0" noProof="0" dirty="0">
                  <a:ln>
                    <a:noFill/>
                  </a:ln>
                  <a:solidFill>
                    <a:srgbClr val="FFFFFF"/>
                  </a:solidFill>
                  <a:effectLst/>
                  <a:uLnTx/>
                  <a:uFillTx/>
                  <a:latin typeface="Gill Sans MT"/>
                  <a:ea typeface="+mn-ea"/>
                  <a:cs typeface="+mn-cs"/>
                </a:endParaRPr>
              </a:p>
            </p:txBody>
          </p:sp>
          <p:cxnSp>
            <p:nvCxnSpPr>
              <p:cNvPr id="15" name="Straight Arrow Connector 14"/>
              <p:cNvCxnSpPr/>
              <p:nvPr/>
            </p:nvCxnSpPr>
            <p:spPr>
              <a:xfrm flipH="1">
                <a:off x="2563586" y="3213100"/>
                <a:ext cx="555172" cy="0"/>
              </a:xfrm>
              <a:prstGeom prst="straightConnector1">
                <a:avLst/>
              </a:prstGeom>
              <a:noFill/>
              <a:ln w="38100" cap="flat" cmpd="sng" algn="ctr">
                <a:solidFill>
                  <a:srgbClr val="000000"/>
                </a:solidFill>
                <a:prstDash val="solid"/>
                <a:miter lim="800000"/>
                <a:headEnd type="arrow"/>
                <a:tailEnd type="arrow"/>
              </a:ln>
              <a:effectLst/>
            </p:spPr>
          </p:cxnSp>
          <p:sp>
            <p:nvSpPr>
              <p:cNvPr id="16" name="Rounded Rectangle 15"/>
              <p:cNvSpPr/>
              <p:nvPr/>
            </p:nvSpPr>
            <p:spPr>
              <a:xfrm>
                <a:off x="3207822" y="2527300"/>
                <a:ext cx="482434" cy="1219200"/>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a:ea typeface="+mn-ea"/>
                    <a:cs typeface="+mn-cs"/>
                  </a:rPr>
                  <a:t>L1</a:t>
                </a:r>
                <a:endParaRPr kumimoji="0" lang="en-US" sz="9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1" name="Rounded Rectangle 20"/>
              <p:cNvSpPr/>
              <p:nvPr/>
            </p:nvSpPr>
            <p:spPr>
              <a:xfrm>
                <a:off x="1266957" y="28575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cxnSp>
            <p:nvCxnSpPr>
              <p:cNvPr id="18" name="Straight Arrow Connector 17"/>
              <p:cNvCxnSpPr/>
              <p:nvPr/>
            </p:nvCxnSpPr>
            <p:spPr>
              <a:xfrm flipH="1">
                <a:off x="3788229" y="3213100"/>
                <a:ext cx="838200" cy="0"/>
              </a:xfrm>
              <a:prstGeom prst="straightConnector1">
                <a:avLst/>
              </a:prstGeom>
              <a:noFill/>
              <a:ln w="38100" cap="flat" cmpd="sng" algn="ctr">
                <a:solidFill>
                  <a:schemeClr val="tx1"/>
                </a:solidFill>
                <a:prstDash val="solid"/>
                <a:miter lim="800000"/>
                <a:headEnd type="arrow"/>
                <a:tailEnd type="arrow"/>
              </a:ln>
              <a:effectLst/>
            </p:spPr>
          </p:cxnSp>
        </p:grpSp>
        <p:sp>
          <p:nvSpPr>
            <p:cNvPr id="10" name="Rounded Rectangle 9"/>
            <p:cNvSpPr/>
            <p:nvPr/>
          </p:nvSpPr>
          <p:spPr>
            <a:xfrm>
              <a:off x="1419359" y="30099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grpSp>
      <p:pic>
        <p:nvPicPr>
          <p:cNvPr id="22" name="Picture 21"/>
          <p:cNvPicPr>
            <a:picLocks noChangeAspect="1"/>
          </p:cNvPicPr>
          <p:nvPr/>
        </p:nvPicPr>
        <p:blipFill>
          <a:blip r:embed="rId4"/>
          <a:stretch>
            <a:fillRect/>
          </a:stretch>
        </p:blipFill>
        <p:spPr>
          <a:xfrm>
            <a:off x="5791200" y="1282699"/>
            <a:ext cx="609600" cy="609600"/>
          </a:xfrm>
          <a:prstGeom prst="rect">
            <a:avLst/>
          </a:prstGeom>
        </p:spPr>
      </p:pic>
      <p:pic>
        <p:nvPicPr>
          <p:cNvPr id="23" name="Picture 22"/>
          <p:cNvPicPr>
            <a:picLocks noChangeAspect="1"/>
          </p:cNvPicPr>
          <p:nvPr/>
        </p:nvPicPr>
        <p:blipFill>
          <a:blip r:embed="rId5"/>
          <a:stretch>
            <a:fillRect/>
          </a:stretch>
        </p:blipFill>
        <p:spPr>
          <a:xfrm>
            <a:off x="6477004" y="1282699"/>
            <a:ext cx="577111" cy="617220"/>
          </a:xfrm>
          <a:prstGeom prst="rect">
            <a:avLst/>
          </a:prstGeom>
        </p:spPr>
      </p:pic>
      <p:pic>
        <p:nvPicPr>
          <p:cNvPr id="24" name="Picture 23"/>
          <p:cNvPicPr>
            <a:picLocks noChangeAspect="1"/>
          </p:cNvPicPr>
          <p:nvPr/>
        </p:nvPicPr>
        <p:blipFill>
          <a:blip r:embed="rId6"/>
          <a:stretch>
            <a:fillRect/>
          </a:stretch>
        </p:blipFill>
        <p:spPr>
          <a:xfrm>
            <a:off x="7086600" y="1358899"/>
            <a:ext cx="1066800" cy="533400"/>
          </a:xfrm>
          <a:prstGeom prst="rect">
            <a:avLst/>
          </a:prstGeom>
        </p:spPr>
      </p:pic>
    </p:spTree>
    <p:extLst>
      <p:ext uri="{BB962C8B-B14F-4D97-AF65-F5344CB8AC3E}">
        <p14:creationId xmlns:p14="http://schemas.microsoft.com/office/powerpoint/2010/main" val="24972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363200" cy="914400"/>
          </a:xfrm>
        </p:spPr>
        <p:txBody>
          <a:bodyPr/>
          <a:lstStyle/>
          <a:p>
            <a:r>
              <a:rPr lang="en-US" dirty="0">
                <a:solidFill>
                  <a:prstClr val="black">
                    <a:lumMod val="65000"/>
                    <a:lumOff val="35000"/>
                  </a:prstClr>
                </a:solidFill>
              </a:rPr>
              <a:t>PIM Logic Implementation</a:t>
            </a:r>
            <a:endParaRPr lang="en-US" dirty="0"/>
          </a:p>
        </p:txBody>
      </p:sp>
      <p:pic>
        <p:nvPicPr>
          <p:cNvPr id="45" name="Picture 44"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118" name="Group 117"/>
          <p:cNvGrpSpPr/>
          <p:nvPr/>
        </p:nvGrpSpPr>
        <p:grpSpPr>
          <a:xfrm>
            <a:off x="1295400" y="1224248"/>
            <a:ext cx="5017711" cy="1518952"/>
            <a:chOff x="7171441" y="1731293"/>
            <a:chExt cx="4703468" cy="2441986"/>
          </a:xfrm>
        </p:grpSpPr>
        <p:grpSp>
          <p:nvGrpSpPr>
            <p:cNvPr id="119" name="Group 118"/>
            <p:cNvGrpSpPr/>
            <p:nvPr/>
          </p:nvGrpSpPr>
          <p:grpSpPr>
            <a:xfrm>
              <a:off x="7171441" y="1731293"/>
              <a:ext cx="4703468" cy="2441986"/>
              <a:chOff x="4080528" y="1218410"/>
              <a:chExt cx="4126867" cy="1622784"/>
            </a:xfrm>
          </p:grpSpPr>
          <p:cxnSp>
            <p:nvCxnSpPr>
              <p:cNvPr id="122" name="Straight Connector 121"/>
              <p:cNvCxnSpPr/>
              <p:nvPr/>
            </p:nvCxnSpPr>
            <p:spPr>
              <a:xfrm>
                <a:off x="7785350" y="2773501"/>
                <a:ext cx="0" cy="67693"/>
              </a:xfrm>
              <a:prstGeom prst="line">
                <a:avLst/>
              </a:prstGeom>
              <a:noFill/>
              <a:ln w="6350" cap="flat" cmpd="sng" algn="ctr">
                <a:solidFill>
                  <a:sysClr val="windowText" lastClr="000000"/>
                </a:solidFill>
                <a:prstDash val="solid"/>
                <a:miter lim="800000"/>
              </a:ln>
              <a:effectLst/>
            </p:spPr>
          </p:cxnSp>
          <p:sp>
            <p:nvSpPr>
              <p:cNvPr id="123" name="Cube 122"/>
              <p:cNvSpPr/>
              <p:nvPr/>
            </p:nvSpPr>
            <p:spPr>
              <a:xfrm>
                <a:off x="6644730" y="1682868"/>
                <a:ext cx="1562665" cy="710227"/>
              </a:xfrm>
              <a:prstGeom prst="cube">
                <a:avLst>
                  <a:gd name="adj" fmla="val 85440"/>
                </a:avLst>
              </a:prstGeom>
              <a:solidFill>
                <a:schemeClr val="tx2"/>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4" name="Cube 123"/>
              <p:cNvSpPr/>
              <p:nvPr/>
            </p:nvSpPr>
            <p:spPr>
              <a:xfrm>
                <a:off x="6745867" y="1587814"/>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5" name="Cube 124"/>
              <p:cNvSpPr/>
              <p:nvPr/>
            </p:nvSpPr>
            <p:spPr>
              <a:xfrm>
                <a:off x="6745867" y="1406221"/>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8" name="Cube 127"/>
              <p:cNvSpPr/>
              <p:nvPr/>
            </p:nvSpPr>
            <p:spPr>
              <a:xfrm>
                <a:off x="4080528" y="1612872"/>
                <a:ext cx="1505044" cy="820099"/>
              </a:xfrm>
              <a:prstGeom prst="cube">
                <a:avLst>
                  <a:gd name="adj" fmla="val 82478"/>
                </a:avLst>
              </a:prstGeom>
              <a:solidFill>
                <a:schemeClr val="bg2">
                  <a:lumMod val="50000"/>
                </a:schemeClr>
              </a:solidFill>
              <a:ln w="1270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ysClr val="window" lastClr="FFFFFF"/>
                  </a:solidFill>
                  <a:effectLst/>
                  <a:uLnTx/>
                  <a:uFillTx/>
                  <a:latin typeface="Times New Roman"/>
                  <a:ea typeface="+mn-ea"/>
                  <a:cs typeface="Times New Roman"/>
                </a:endParaRPr>
              </a:p>
            </p:txBody>
          </p:sp>
          <p:cxnSp>
            <p:nvCxnSpPr>
              <p:cNvPr id="129" name="Straight Arrow Connector 128"/>
              <p:cNvCxnSpPr/>
              <p:nvPr/>
            </p:nvCxnSpPr>
            <p:spPr>
              <a:xfrm flipH="1">
                <a:off x="5592804" y="2057346"/>
                <a:ext cx="872449" cy="7211"/>
              </a:xfrm>
              <a:prstGeom prst="straightConnector1">
                <a:avLst/>
              </a:prstGeom>
              <a:noFill/>
              <a:ln w="57150" cap="flat" cmpd="sng" algn="ctr">
                <a:solidFill>
                  <a:sysClr val="windowText" lastClr="000000"/>
                </a:solidFill>
                <a:prstDash val="solid"/>
                <a:miter lim="800000"/>
                <a:headEnd type="arrow"/>
                <a:tailEnd type="arrow"/>
              </a:ln>
              <a:effectLst/>
            </p:spPr>
          </p:cxnSp>
          <p:sp>
            <p:nvSpPr>
              <p:cNvPr id="130" name="TextBox 129"/>
              <p:cNvSpPr txBox="1"/>
              <p:nvPr/>
            </p:nvSpPr>
            <p:spPr>
              <a:xfrm>
                <a:off x="4456557" y="1663818"/>
                <a:ext cx="875531" cy="526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0" cap="none" spc="0" normalizeH="0" baseline="0" noProof="0" dirty="0" err="1">
                    <a:ln>
                      <a:noFill/>
                    </a:ln>
                    <a:solidFill>
                      <a:sysClr val="windowText" lastClr="000000"/>
                    </a:solidFill>
                    <a:effectLst/>
                    <a:uLnTx/>
                    <a:uFillTx/>
                    <a:latin typeface="Gill Sans MT"/>
                    <a:ea typeface="+mn-ea"/>
                    <a:cs typeface="Gill Sans MT"/>
                  </a:rPr>
                  <a:t>SoC</a:t>
                </a:r>
                <a:endParaRPr kumimoji="0" lang="en-US" sz="2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sp>
            <p:nvSpPr>
              <p:cNvPr id="126" name="Cube 125"/>
              <p:cNvSpPr/>
              <p:nvPr/>
            </p:nvSpPr>
            <p:spPr>
              <a:xfrm>
                <a:off x="6745865" y="1218410"/>
                <a:ext cx="1391953" cy="651122"/>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grpSp>
        <p:sp>
          <p:nvSpPr>
            <p:cNvPr id="120" name="TextBox 119"/>
            <p:cNvSpPr txBox="1"/>
            <p:nvPr/>
          </p:nvSpPr>
          <p:spPr>
            <a:xfrm>
              <a:off x="10540131" y="1743569"/>
              <a:ext cx="1224402" cy="64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Gill Sans MT"/>
                  <a:ea typeface="+mn-ea"/>
                  <a:cs typeface="Gill Sans MT"/>
                </a:rPr>
                <a:t>DRAM</a:t>
              </a:r>
              <a:endParaRPr kumimoji="0" lang="en-US" sz="1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grpSp>
      <p:cxnSp>
        <p:nvCxnSpPr>
          <p:cNvPr id="116" name="Straight Arrow Connector 115"/>
          <p:cNvCxnSpPr/>
          <p:nvPr/>
        </p:nvCxnSpPr>
        <p:spPr>
          <a:xfrm flipV="1">
            <a:off x="6248400" y="1752600"/>
            <a:ext cx="685800" cy="228601"/>
          </a:xfrm>
          <a:prstGeom prst="straightConnector1">
            <a:avLst/>
          </a:prstGeom>
          <a:ln w="254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973531" y="1447800"/>
            <a:ext cx="15608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Logic Layer</a:t>
            </a:r>
          </a:p>
        </p:txBody>
      </p:sp>
      <p:sp>
        <p:nvSpPr>
          <p:cNvPr id="95" name="Rounded Rectangle 94"/>
          <p:cNvSpPr/>
          <p:nvPr/>
        </p:nvSpPr>
        <p:spPr>
          <a:xfrm>
            <a:off x="1638300" y="3595333"/>
            <a:ext cx="2209800" cy="824267"/>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21" name="Group 20"/>
          <p:cNvGrpSpPr/>
          <p:nvPr/>
        </p:nvGrpSpPr>
        <p:grpSpPr>
          <a:xfrm>
            <a:off x="5562600" y="3505200"/>
            <a:ext cx="2438400" cy="990600"/>
            <a:chOff x="5562600" y="3276600"/>
            <a:chExt cx="2438400" cy="990600"/>
          </a:xfrm>
        </p:grpSpPr>
        <p:sp>
          <p:nvSpPr>
            <p:cNvPr id="76" name="Rounded Rectangle 75"/>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0" name="Rounded Rectangle 7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1" name="Rounded Rectangle 8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 N</a:t>
              </a:r>
            </a:p>
          </p:txBody>
        </p:sp>
      </p:grpSp>
      <p:cxnSp>
        <p:nvCxnSpPr>
          <p:cNvPr id="131" name="Straight Arrow Connector 130"/>
          <p:cNvCxnSpPr/>
          <p:nvPr/>
        </p:nvCxnSpPr>
        <p:spPr>
          <a:xfrm flipH="1">
            <a:off x="3429000" y="2438400"/>
            <a:ext cx="1421522" cy="8382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5257800" y="2438400"/>
            <a:ext cx="1219200" cy="9144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914400" y="4475083"/>
            <a:ext cx="36576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Customized embedded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general-purpose core</a:t>
            </a:r>
          </a:p>
        </p:txBody>
      </p:sp>
      <p:sp>
        <p:nvSpPr>
          <p:cNvPr id="8" name="Rectangle 7"/>
          <p:cNvSpPr/>
          <p:nvPr/>
        </p:nvSpPr>
        <p:spPr>
          <a:xfrm>
            <a:off x="762000" y="5828412"/>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256-bit SIMD </a:t>
            </a: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unit </a:t>
            </a:r>
          </a:p>
        </p:txBody>
      </p:sp>
      <p:sp>
        <p:nvSpPr>
          <p:cNvPr id="53" name="Rectangle 52"/>
          <p:cNvSpPr/>
          <p:nvPr/>
        </p:nvSpPr>
        <p:spPr>
          <a:xfrm>
            <a:off x="762000" y="5431720"/>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No aggressive ILP techniques</a:t>
            </a:r>
          </a:p>
        </p:txBody>
      </p:sp>
      <p:sp>
        <p:nvSpPr>
          <p:cNvPr id="55" name="Rectangle 54"/>
          <p:cNvSpPr/>
          <p:nvPr/>
        </p:nvSpPr>
        <p:spPr>
          <a:xfrm>
            <a:off x="5181599" y="4495800"/>
            <a:ext cx="35052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Small fixed-function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accelerators</a:t>
            </a:r>
          </a:p>
        </p:txBody>
      </p:sp>
      <p:sp>
        <p:nvSpPr>
          <p:cNvPr id="56" name="Rectangle 55"/>
          <p:cNvSpPr/>
          <p:nvPr/>
        </p:nvSpPr>
        <p:spPr>
          <a:xfrm>
            <a:off x="4953000" y="5429310"/>
            <a:ext cx="3962399" cy="830997"/>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Multiple copies of customized </a:t>
            </a:r>
            <a:b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b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in-memory logic unit</a:t>
            </a:r>
          </a:p>
        </p:txBody>
      </p:sp>
    </p:spTree>
    <p:extLst>
      <p:ext uri="{BB962C8B-B14F-4D97-AF65-F5344CB8AC3E}">
        <p14:creationId xmlns:p14="http://schemas.microsoft.com/office/powerpoint/2010/main" val="406784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1"/>
                                        </p:tgtEl>
                                        <p:attrNameLst>
                                          <p:attrName>style.visibility</p:attrName>
                                        </p:attrNameLst>
                                      </p:cBhvr>
                                      <p:to>
                                        <p:strVal val="visible"/>
                                      </p:to>
                                    </p:set>
                                    <p:animEffect transition="in" filter="fade">
                                      <p:cBhvr>
                                        <p:cTn id="18" dur="500"/>
                                        <p:tgtEl>
                                          <p:spTgt spid="1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135"/>
                                        </p:tgtEl>
                                        <p:attrNameLst>
                                          <p:attrName>style.visibility</p:attrName>
                                        </p:attrNameLst>
                                      </p:cBhvr>
                                      <p:to>
                                        <p:strVal val="visible"/>
                                      </p:to>
                                    </p:set>
                                    <p:animEffect transition="in" filter="fade">
                                      <p:cBhvr>
                                        <p:cTn id="24" dur="500"/>
                                        <p:tgtEl>
                                          <p:spTgt spid="135"/>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5" grpId="0" animBg="1"/>
      <p:bldP spid="51" grpId="0"/>
      <p:bldP spid="8" grpId="0"/>
      <p:bldP spid="53" grpId="0"/>
      <p:bldP spid="55" grpId="0"/>
      <p:bldP spid="5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10800" cy="914400"/>
          </a:xfrm>
        </p:spPr>
        <p:txBody>
          <a:bodyPr/>
          <a:lstStyle/>
          <a:p>
            <a:r>
              <a:rPr lang="en-US" dirty="0"/>
              <a:t>Workload Analysis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spTree>
    <p:extLst>
      <p:ext uri="{BB962C8B-B14F-4D97-AF65-F5344CB8AC3E}">
        <p14:creationId xmlns:p14="http://schemas.microsoft.com/office/powerpoint/2010/main" val="3976714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lumMod val="75000"/>
                  </a:prstClr>
                </a:solidFill>
                <a:effectLst/>
                <a:uLnTx/>
                <a:uFillTx/>
                <a:latin typeface="Gill Sans MT"/>
                <a:ea typeface="+mn-ea"/>
                <a:cs typeface="+mn-cs"/>
              </a:rPr>
              <a:t>TensorFlow</a:t>
            </a:r>
            <a:endParaRPr kumimoji="0" lang="en-US" sz="26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p>
        </p:txBody>
      </p:sp>
      <p:pic>
        <p:nvPicPr>
          <p:cNvPr id="14" name="Picture 13"/>
          <p:cNvPicPr>
            <a:picLocks noChangeAspect="1"/>
          </p:cNvPicPr>
          <p:nvPr/>
        </p:nvPicPr>
        <p:blipFill>
          <a:blip r:embed="rId4">
            <a:alphaModFix amt="33000"/>
          </a:blip>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31" name="Picture 30"/>
          <p:cNvPicPr>
            <a:picLocks noChangeAspect="1"/>
          </p:cNvPicPr>
          <p:nvPr/>
        </p:nvPicPr>
        <p:blipFill>
          <a:blip r:embed="rId5">
            <a:alphaModFix amt="35000"/>
          </a:blip>
          <a:stretch>
            <a:fillRect/>
          </a:stretch>
        </p:blipFill>
        <p:spPr>
          <a:xfrm>
            <a:off x="1854200" y="5025189"/>
            <a:ext cx="335588" cy="385011"/>
          </a:xfrm>
          <a:prstGeom prst="rect">
            <a:avLst/>
          </a:prstGeom>
        </p:spPr>
      </p:pic>
      <p:pic>
        <p:nvPicPr>
          <p:cNvPr id="24" name="Picture 23"/>
          <p:cNvPicPr>
            <a:picLocks noChangeAspect="1"/>
          </p:cNvPicPr>
          <p:nvPr/>
        </p:nvPicPr>
        <p:blipFill>
          <a:blip r:embed="rId6">
            <a:alphaModFix amt="37000"/>
          </a:blip>
          <a:stretch>
            <a:fillRect/>
          </a:stretch>
        </p:blipFill>
        <p:spPr>
          <a:xfrm>
            <a:off x="2209800" y="5073519"/>
            <a:ext cx="1007533" cy="273864"/>
          </a:xfrm>
          <a:prstGeom prst="rect">
            <a:avLst/>
          </a:prstGeom>
        </p:spPr>
      </p:pic>
      <p:pic>
        <p:nvPicPr>
          <p:cNvPr id="8" name="Picture 7"/>
          <p:cNvPicPr>
            <a:picLocks noChangeAspect="1"/>
          </p:cNvPicPr>
          <p:nvPr/>
        </p:nvPicPr>
        <p:blipFill>
          <a:blip r:embed="rId7">
            <a:alphaModFix amt="29000"/>
          </a:blip>
          <a:stretch>
            <a:fillRect/>
          </a:stretch>
        </p:blipFill>
        <p:spPr>
          <a:xfrm>
            <a:off x="1676400" y="4191000"/>
            <a:ext cx="1600200" cy="787443"/>
          </a:xfrm>
          <a:prstGeom prst="rect">
            <a:avLst/>
          </a:prstGeom>
        </p:spPr>
      </p:pic>
      <p:pic>
        <p:nvPicPr>
          <p:cNvPr id="26" name="Picture 25"/>
          <p:cNvPicPr>
            <a:picLocks noChangeAspect="1"/>
          </p:cNvPicPr>
          <p:nvPr/>
        </p:nvPicPr>
        <p:blipFill>
          <a:blip r:embed="rId5">
            <a:alphaModFix amt="49000"/>
          </a:blip>
          <a:stretch>
            <a:fillRect/>
          </a:stretch>
        </p:blipFill>
        <p:spPr>
          <a:xfrm>
            <a:off x="6206067" y="5101389"/>
            <a:ext cx="351568" cy="385011"/>
          </a:xfrm>
          <a:prstGeom prst="rect">
            <a:avLst/>
          </a:prstGeom>
        </p:spPr>
      </p:pic>
      <p:pic>
        <p:nvPicPr>
          <p:cNvPr id="27" name="Picture 26"/>
          <p:cNvPicPr>
            <a:picLocks noChangeAspect="1"/>
          </p:cNvPicPr>
          <p:nvPr/>
        </p:nvPicPr>
        <p:blipFill>
          <a:blip r:embed="rId6">
            <a:alphaModFix amt="35000"/>
          </a:blip>
          <a:stretch>
            <a:fillRect/>
          </a:stretch>
        </p:blipFill>
        <p:spPr>
          <a:xfrm>
            <a:off x="6578600" y="5149719"/>
            <a:ext cx="1055511" cy="273864"/>
          </a:xfrm>
          <a:prstGeom prst="rect">
            <a:avLst/>
          </a:prstGeom>
        </p:spPr>
      </p:pic>
      <p:pic>
        <p:nvPicPr>
          <p:cNvPr id="28" name="Picture 27"/>
          <p:cNvPicPr>
            <a:picLocks noChangeAspect="1"/>
          </p:cNvPicPr>
          <p:nvPr/>
        </p:nvPicPr>
        <p:blipFill>
          <a:blip r:embed="rId7">
            <a:alphaModFix amt="28000"/>
          </a:blip>
          <a:stretch>
            <a:fillRect/>
          </a:stretch>
        </p:blipFill>
        <p:spPr>
          <a:xfrm>
            <a:off x="6019800" y="4267200"/>
            <a:ext cx="1676400" cy="787443"/>
          </a:xfrm>
          <a:prstGeom prst="rect">
            <a:avLst/>
          </a:prstGeom>
        </p:spPr>
      </p:pic>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b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br>
            <a:endPar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25" name="Title 1"/>
          <p:cNvSpPr>
            <a:spLocks noGrp="1"/>
          </p:cNvSpPr>
          <p:nvPr>
            <p:ph type="title"/>
          </p:nvPr>
        </p:nvSpPr>
        <p:spPr>
          <a:xfrm>
            <a:off x="0" y="0"/>
            <a:ext cx="10210800" cy="914400"/>
          </a:xfrm>
        </p:spPr>
        <p:txBody>
          <a:bodyPr/>
          <a:lstStyle/>
          <a:p>
            <a:r>
              <a:rPr lang="en-US" dirty="0"/>
              <a:t>Workload Analysis</a:t>
            </a:r>
          </a:p>
        </p:txBody>
      </p:sp>
      <p:sp>
        <p:nvSpPr>
          <p:cNvPr id="23" name="Rectangle 22"/>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29" name="TextBox 2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33" name="Picture 32"/>
          <p:cNvPicPr>
            <a:picLocks noChangeAspect="1"/>
          </p:cNvPicPr>
          <p:nvPr/>
        </p:nvPicPr>
        <p:blipFill>
          <a:blip r:embed="rId8"/>
          <a:stretch>
            <a:fillRect/>
          </a:stretch>
        </p:blipFill>
        <p:spPr>
          <a:xfrm>
            <a:off x="1828800" y="1295400"/>
            <a:ext cx="1066800" cy="1066800"/>
          </a:xfrm>
          <a:prstGeom prst="rect">
            <a:avLst/>
          </a:prstGeom>
        </p:spPr>
      </p:pic>
    </p:spTree>
    <p:extLst>
      <p:ext uri="{BB962C8B-B14F-4D97-AF65-F5344CB8AC3E}">
        <p14:creationId xmlns:p14="http://schemas.microsoft.com/office/powerpoint/2010/main" val="25399746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467100" y="4038600"/>
            <a:ext cx="14859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7285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224" name="Straight Connector 223"/>
          <p:cNvCxnSpPr/>
          <p:nvPr/>
        </p:nvCxnSpPr>
        <p:spPr>
          <a:xfrm>
            <a:off x="28194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230" name="Straight Connector 229"/>
          <p:cNvCxnSpPr/>
          <p:nvPr/>
        </p:nvCxnSpPr>
        <p:spPr>
          <a:xfrm>
            <a:off x="55626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2667000" y="952381"/>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Gill Sans MT"/>
                <a:ea typeface="+mn-ea"/>
                <a:cs typeface="+mn-cs"/>
              </a:rPr>
              <a:t>Layouting</a:t>
            </a:r>
            <a:endParaRPr kumimoji="0" lang="en-US" sz="2200" b="1" i="0" u="none" strike="noStrike" kern="1200" cap="none" spc="0" normalizeH="0" baseline="0" noProof="0" dirty="0">
              <a:ln>
                <a:noFill/>
              </a:ln>
              <a:solidFill>
                <a:srgbClr val="FFFFFF"/>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36" name="Group 35"/>
          <p:cNvGrpSpPr/>
          <p:nvPr/>
        </p:nvGrpSpPr>
        <p:grpSpPr>
          <a:xfrm>
            <a:off x="4800600" y="4952999"/>
            <a:ext cx="4800600" cy="850392"/>
            <a:chOff x="-2299154" y="679007"/>
            <a:chExt cx="12249693" cy="592196"/>
          </a:xfrm>
        </p:grpSpPr>
        <p:sp>
          <p:nvSpPr>
            <p:cNvPr id="38" name="Rounded Rectangle 37"/>
            <p:cNvSpPr/>
            <p:nvPr/>
          </p:nvSpPr>
          <p:spPr bwMode="auto">
            <a:xfrm>
              <a:off x="-938077" y="679007"/>
              <a:ext cx="9527539" cy="59219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0" name="Rectangle 39"/>
            <p:cNvSpPr/>
            <p:nvPr/>
          </p:nvSpPr>
          <p:spPr>
            <a:xfrm>
              <a:off x="-2299154" y="726889"/>
              <a:ext cx="12249693" cy="5358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Gill Sans MT"/>
                  <a:ea typeface="+mn-ea"/>
                  <a:cs typeface="+mn-cs"/>
                </a:rPr>
                <a:t>paints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those objects</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a:t>
              </a:r>
              <a:br>
                <a:rPr kumimoji="0" lang="en-US" sz="2200" b="1" i="0" u="none" strike="noStrike" kern="1200" cap="none" spc="0" normalizeH="0" baseline="0" noProof="0" dirty="0">
                  <a:ln>
                    <a:noFill/>
                  </a:ln>
                  <a:solidFill>
                    <a:srgbClr val="0000FF"/>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and generates the</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bitmaps</a:t>
              </a:r>
            </a:p>
          </p:txBody>
        </p:sp>
      </p:grpSp>
      <p:grpSp>
        <p:nvGrpSpPr>
          <p:cNvPr id="98" name="Group 97"/>
          <p:cNvGrpSpPr/>
          <p:nvPr/>
        </p:nvGrpSpPr>
        <p:grpSpPr>
          <a:xfrm>
            <a:off x="1524000" y="5181600"/>
            <a:ext cx="3886200" cy="1207008"/>
            <a:chOff x="-543442" y="838201"/>
            <a:chExt cx="6403837" cy="418366"/>
          </a:xfrm>
        </p:grpSpPr>
        <p:sp>
          <p:nvSpPr>
            <p:cNvPr id="99" name="Rounded Rectangle 98"/>
            <p:cNvSpPr/>
            <p:nvPr/>
          </p:nvSpPr>
          <p:spPr bwMode="auto">
            <a:xfrm>
              <a:off x="84385" y="838201"/>
              <a:ext cx="5273748" cy="41836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100" name="Rectangle 99"/>
            <p:cNvSpPr/>
            <p:nvPr/>
          </p:nvSpPr>
          <p:spPr>
            <a:xfrm>
              <a:off x="-543442" y="864613"/>
              <a:ext cx="6403837" cy="38404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calculates the</a:t>
              </a:r>
              <a:br>
                <a:rPr kumimoji="0" lang="en-US" sz="2200" b="1" i="0" u="none" strike="noStrike" kern="1200" cap="none" spc="0" normalizeH="0" baseline="0" noProof="0" dirty="0">
                  <a:ln>
                    <a:noFill/>
                  </a:ln>
                  <a:solidFill>
                    <a:prstClr val="black"/>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visual</a:t>
              </a:r>
              <a:r>
                <a:rPr kumimoji="0" lang="ar-IQ" sz="2200" b="1" i="0" u="none" strike="noStrike" kern="1200" cap="none" spc="0" normalizeH="0" baseline="0" noProof="0" dirty="0">
                  <a:ln>
                    <a:noFill/>
                  </a:ln>
                  <a:solidFill>
                    <a:srgbClr val="0000FF"/>
                  </a:solidFill>
                  <a:effectLst/>
                  <a:uLnTx/>
                  <a:uFillTx/>
                  <a:latin typeface="Gill Sans MT"/>
                  <a:ea typeface="+mn-ea"/>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elements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position</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of each </a:t>
              </a:r>
              <a:r>
                <a:rPr kumimoji="0" lang="en-US" sz="2200" b="1" i="1" u="sng" strike="noStrike" kern="1200" cap="none" spc="0" normalizeH="0" baseline="0" noProof="0" dirty="0">
                  <a:ln>
                    <a:noFill/>
                  </a:ln>
                  <a:solidFill>
                    <a:prstClr val="black"/>
                  </a:solidFill>
                  <a:effectLst/>
                  <a:uLnTx/>
                  <a:uFillTx/>
                  <a:latin typeface="Gill Sans MT"/>
                  <a:ea typeface="+mn-ea"/>
                  <a:cs typeface="+mn-cs"/>
                </a:rPr>
                <a:t>object</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p:txBody>
        </p:sp>
      </p:gr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505200" y="4038600"/>
            <a:ext cx="14478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724400" y="1849161"/>
            <a:ext cx="4343400" cy="1122640"/>
            <a:chOff x="-3684537" y="679008"/>
            <a:chExt cx="14546511" cy="781784"/>
          </a:xfrm>
        </p:grpSpPr>
        <p:sp>
          <p:nvSpPr>
            <p:cNvPr id="42" name="Rounded Rectangle 41"/>
            <p:cNvSpPr/>
            <p:nvPr/>
          </p:nvSpPr>
          <p:spPr bwMode="auto">
            <a:xfrm>
              <a:off x="-2408527" y="679008"/>
              <a:ext cx="12504895" cy="63677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3" name="Rectangle 42"/>
            <p:cNvSpPr/>
            <p:nvPr/>
          </p:nvSpPr>
          <p:spPr>
            <a:xfrm>
              <a:off x="-3684537" y="732072"/>
              <a:ext cx="14546511" cy="7287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assembles all layers</a:t>
              </a:r>
              <a:br>
                <a:rPr kumimoji="0" lang="en-US" sz="2200" b="1" i="0" u="none" strike="noStrike" kern="1200" cap="none" spc="0" normalizeH="0" baseline="0" noProof="0" dirty="0">
                  <a:ln>
                    <a:noFill/>
                  </a:ln>
                  <a:solidFill>
                    <a:srgbClr val="000000"/>
                  </a:solidFill>
                  <a:effectLst/>
                  <a:uLnTx/>
                  <a:uFillTx/>
                  <a:latin typeface="Gill Sans MT"/>
                  <a:ea typeface="+mn-ea"/>
                  <a:cs typeface="+mn-cs"/>
                </a:rPr>
              </a:br>
              <a:r>
                <a:rPr kumimoji="0" lang="en-US" sz="2200" b="1" i="0" u="none" strike="noStrike" kern="1200" cap="none" spc="0" normalizeH="0" baseline="0" noProof="0" dirty="0">
                  <a:ln>
                    <a:noFill/>
                  </a:ln>
                  <a:solidFill>
                    <a:srgbClr val="000000"/>
                  </a:solidFill>
                  <a:effectLst/>
                  <a:uLnTx/>
                  <a:uFillTx/>
                  <a:latin typeface="Gill Sans MT"/>
                  <a:ea typeface="+mn-ea"/>
                  <a:cs typeface="+mn-cs"/>
                </a:rPr>
                <a:t>into a final screen image</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spTree>
    <p:extLst>
      <p:ext uri="{BB962C8B-B14F-4D97-AF65-F5344CB8AC3E}">
        <p14:creationId xmlns:p14="http://schemas.microsoft.com/office/powerpoint/2010/main" val="290291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500"/>
                                        <p:tgtEl>
                                          <p:spTgt spid="2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8"/>
                                        </p:tgtEl>
                                        <p:attrNameLst>
                                          <p:attrName>style.visibility</p:attrName>
                                        </p:attrNameLst>
                                      </p:cBhvr>
                                      <p:to>
                                        <p:strVal val="visible"/>
                                      </p:to>
                                    </p:set>
                                    <p:animEffect transition="in" filter="fade">
                                      <p:cBhvr>
                                        <p:cTn id="15" dur="500"/>
                                        <p:tgtEl>
                                          <p:spTgt spid="2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1"/>
                                        </p:tgtEl>
                                        <p:attrNameLst>
                                          <p:attrName>style.visibility</p:attrName>
                                        </p:attrNameLst>
                                      </p:cBhvr>
                                      <p:to>
                                        <p:strVal val="visible"/>
                                      </p:to>
                                    </p:set>
                                    <p:animEffect transition="in" filter="fade">
                                      <p:cBhvr>
                                        <p:cTn id="18" dur="500"/>
                                        <p:tgtEl>
                                          <p:spTgt spid="2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9"/>
                                        </p:tgtEl>
                                        <p:attrNameLst>
                                          <p:attrName>style.visibility</p:attrName>
                                        </p:attrNameLst>
                                      </p:cBhvr>
                                      <p:to>
                                        <p:strVal val="visible"/>
                                      </p:to>
                                    </p:set>
                                    <p:animEffect transition="in" filter="fade">
                                      <p:cBhvr>
                                        <p:cTn id="21" dur="500"/>
                                        <p:tgtEl>
                                          <p:spTgt spid="21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24"/>
                                        </p:tgtEl>
                                        <p:attrNameLst>
                                          <p:attrName>style.visibility</p:attrName>
                                        </p:attrNameLst>
                                      </p:cBhvr>
                                      <p:to>
                                        <p:strVal val="visible"/>
                                      </p:to>
                                    </p:set>
                                    <p:animEffect transition="in" filter="fade">
                                      <p:cBhvr>
                                        <p:cTn id="25" dur="500"/>
                                        <p:tgtEl>
                                          <p:spTgt spid="2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6"/>
                                        </p:tgtEl>
                                        <p:attrNameLst>
                                          <p:attrName>style.visibility</p:attrName>
                                        </p:attrNameLst>
                                      </p:cBhvr>
                                      <p:to>
                                        <p:strVal val="visible"/>
                                      </p:to>
                                    </p:set>
                                    <p:animEffect transition="in" filter="fade">
                                      <p:cBhvr>
                                        <p:cTn id="28" dur="500"/>
                                        <p:tgtEl>
                                          <p:spTgt spid="2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9"/>
                                        </p:tgtEl>
                                        <p:attrNameLst>
                                          <p:attrName>style.visibility</p:attrName>
                                        </p:attrNameLst>
                                      </p:cBhvr>
                                      <p:to>
                                        <p:strVal val="visible"/>
                                      </p:to>
                                    </p:set>
                                    <p:animEffect transition="in" filter="fade">
                                      <p:cBhvr>
                                        <p:cTn id="33" dur="500"/>
                                        <p:tgtEl>
                                          <p:spTgt spid="2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8"/>
                                        </p:tgtEl>
                                        <p:attrNameLst>
                                          <p:attrName>style.visibility</p:attrName>
                                        </p:attrNameLst>
                                      </p:cBhvr>
                                      <p:to>
                                        <p:strVal val="visible"/>
                                      </p:to>
                                    </p:set>
                                    <p:animEffect transition="in" filter="fade">
                                      <p:cBhvr>
                                        <p:cTn id="36" dur="500"/>
                                        <p:tgtEl>
                                          <p:spTgt spid="22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30"/>
                                        </p:tgtEl>
                                        <p:attrNameLst>
                                          <p:attrName>style.visibility</p:attrName>
                                        </p:attrNameLst>
                                      </p:cBhvr>
                                      <p:to>
                                        <p:strVal val="visible"/>
                                      </p:to>
                                    </p:set>
                                    <p:animEffect transition="in" filter="fade">
                                      <p:cBhvr>
                                        <p:cTn id="40" dur="500"/>
                                        <p:tgtEl>
                                          <p:spTgt spid="2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fade">
                                      <p:cBhvr>
                                        <p:cTn id="43" dur="500"/>
                                        <p:tgtEl>
                                          <p:spTgt spid="231"/>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500"/>
                                        <p:tgtEl>
                                          <p:spTgt spid="98"/>
                                        </p:tgtEl>
                                      </p:cBhvr>
                                    </p:animEffect>
                                  </p:childTnLst>
                                </p:cTn>
                              </p:par>
                              <p:par>
                                <p:cTn id="48" presetID="10" presetClass="entr" presetSubtype="0"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98"/>
                                        </p:tgtEl>
                                      </p:cBhvr>
                                    </p:animEffect>
                                    <p:set>
                                      <p:cBhvr>
                                        <p:cTn id="58" dur="1" fill="hold">
                                          <p:stCondLst>
                                            <p:cond delay="499"/>
                                          </p:stCondLst>
                                        </p:cTn>
                                        <p:tgtEl>
                                          <p:spTgt spid="9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3"/>
                                        </p:tgtEl>
                                      </p:cBhvr>
                                    </p:animEffect>
                                    <p:set>
                                      <p:cBhvr>
                                        <p:cTn id="61" dur="1" fill="hold">
                                          <p:stCondLst>
                                            <p:cond delay="499"/>
                                          </p:stCondLst>
                                        </p:cTn>
                                        <p:tgtEl>
                                          <p:spTgt spid="5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57"/>
                                        </p:tgtEl>
                                      </p:cBhvr>
                                    </p:animEffect>
                                    <p:set>
                                      <p:cBhvr>
                                        <p:cTn id="64" dur="1" fill="hold">
                                          <p:stCondLst>
                                            <p:cond delay="499"/>
                                          </p:stCondLst>
                                        </p:cTn>
                                        <p:tgtEl>
                                          <p:spTgt spid="57"/>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34"/>
                                        </p:tgtEl>
                                        <p:attrNameLst>
                                          <p:attrName>style.visibility</p:attrName>
                                        </p:attrNameLst>
                                      </p:cBhvr>
                                      <p:to>
                                        <p:strVal val="visible"/>
                                      </p:to>
                                    </p:set>
                                    <p:animEffect transition="in" filter="fade">
                                      <p:cBhvr>
                                        <p:cTn id="68" dur="500"/>
                                        <p:tgtEl>
                                          <p:spTgt spid="2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6"/>
                                        </p:tgtEl>
                                        <p:attrNameLst>
                                          <p:attrName>style.visibility</p:attrName>
                                        </p:attrNameLst>
                                      </p:cBhvr>
                                      <p:to>
                                        <p:strVal val="visible"/>
                                      </p:to>
                                    </p:set>
                                    <p:animEffect transition="in" filter="fade">
                                      <p:cBhvr>
                                        <p:cTn id="71" dur="500"/>
                                        <p:tgtEl>
                                          <p:spTgt spid="23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76"/>
                                        </p:tgtEl>
                                      </p:cBhvr>
                                    </p:animEffect>
                                    <p:set>
                                      <p:cBhvr>
                                        <p:cTn id="86" dur="1" fill="hold">
                                          <p:stCondLst>
                                            <p:cond delay="499"/>
                                          </p:stCondLst>
                                        </p:cTn>
                                        <p:tgtEl>
                                          <p:spTgt spid="76"/>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235"/>
                                        </p:tgtEl>
                                        <p:attrNameLst>
                                          <p:attrName>style.visibility</p:attrName>
                                        </p:attrNameLst>
                                      </p:cBhvr>
                                      <p:to>
                                        <p:strVal val="visible"/>
                                      </p:to>
                                    </p:set>
                                    <p:animEffect transition="in" filter="fade">
                                      <p:cBhvr>
                                        <p:cTn id="90" dur="500"/>
                                        <p:tgtEl>
                                          <p:spTgt spid="235"/>
                                        </p:tgtEl>
                                      </p:cBhvr>
                                    </p:animEffect>
                                  </p:childTnLst>
                                </p:cTn>
                              </p:par>
                            </p:childTnLst>
                          </p:cTn>
                        </p:par>
                        <p:par>
                          <p:cTn id="91" fill="hold">
                            <p:stCondLst>
                              <p:cond delay="1000"/>
                            </p:stCondLst>
                            <p:childTnLst>
                              <p:par>
                                <p:cTn id="92" presetID="10" presetClass="entr" presetSubtype="0" fill="hold" nodeType="afterEffect">
                                  <p:stCondLst>
                                    <p:cond delay="0"/>
                                  </p:stCondLst>
                                  <p:childTnLst>
                                    <p:set>
                                      <p:cBhvr>
                                        <p:cTn id="93" dur="1" fill="hold">
                                          <p:stCondLst>
                                            <p:cond delay="0"/>
                                          </p:stCondLst>
                                        </p:cTn>
                                        <p:tgtEl>
                                          <p:spTgt spid="110"/>
                                        </p:tgtEl>
                                        <p:attrNameLst>
                                          <p:attrName>style.visibility</p:attrName>
                                        </p:attrNameLst>
                                      </p:cBhvr>
                                      <p:to>
                                        <p:strVal val="visible"/>
                                      </p:to>
                                    </p:set>
                                    <p:animEffect transition="in" filter="fade">
                                      <p:cBhvr>
                                        <p:cTn id="94" dur="500"/>
                                        <p:tgtEl>
                                          <p:spTgt spid="110"/>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41"/>
                                        </p:tgtEl>
                                      </p:cBhvr>
                                    </p:animEffect>
                                    <p:set>
                                      <p:cBhvr>
                                        <p:cTn id="102" dur="1" fill="hold">
                                          <p:stCondLst>
                                            <p:cond delay="499"/>
                                          </p:stCondLst>
                                        </p:cTn>
                                        <p:tgtEl>
                                          <p:spTgt spid="4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10"/>
                                        </p:tgtEl>
                                      </p:cBhvr>
                                    </p:animEffect>
                                    <p:set>
                                      <p:cBhvr>
                                        <p:cTn id="105"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18" grpId="0" animBg="1"/>
      <p:bldP spid="219" grpId="0" animBg="1"/>
      <p:bldP spid="220" grpId="0" animBg="1"/>
      <p:bldP spid="221" grpId="0" animBg="1"/>
      <p:bldP spid="226" grpId="0"/>
      <p:bldP spid="228" grpId="0" animBg="1"/>
      <p:bldP spid="229" grpId="0" animBg="1"/>
      <p:bldP spid="231" grpId="0"/>
      <p:bldP spid="234" grpId="0" animBg="1"/>
      <p:bldP spid="235" grpId="0" animBg="1"/>
      <p:bldP spid="2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30797"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30798"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2420599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Browser Analysis</a:t>
            </a:r>
          </a:p>
        </p:txBody>
      </p:sp>
      <p:sp>
        <p:nvSpPr>
          <p:cNvPr id="3" name="Content Placeholder 2"/>
          <p:cNvSpPr>
            <a:spLocks noGrp="1"/>
          </p:cNvSpPr>
          <p:nvPr>
            <p:ph idx="1"/>
          </p:nvPr>
        </p:nvSpPr>
        <p:spPr>
          <a:xfrm>
            <a:off x="152400" y="1143000"/>
            <a:ext cx="8991600" cy="5257800"/>
          </a:xfrm>
        </p:spPr>
        <p:txBody>
          <a:bodyPr>
            <a:normAutofit/>
          </a:bodyPr>
          <a:lstStyle/>
          <a:p>
            <a:pPr lvl="0"/>
            <a:r>
              <a:rPr lang="en-US" sz="2800" dirty="0">
                <a:solidFill>
                  <a:schemeClr val="tx2"/>
                </a:solidFill>
              </a:rPr>
              <a:t>To satisfy user experience, the browser must provide:</a:t>
            </a:r>
          </a:p>
          <a:p>
            <a:pPr lvl="1"/>
            <a:r>
              <a:rPr lang="en-US" sz="2400" dirty="0">
                <a:solidFill>
                  <a:srgbClr val="595959"/>
                </a:solidFill>
              </a:rPr>
              <a:t>Fast </a:t>
            </a:r>
            <a:r>
              <a:rPr lang="en-US" sz="2400" dirty="0">
                <a:solidFill>
                  <a:srgbClr val="0000FF"/>
                </a:solidFill>
              </a:rPr>
              <a:t>loading </a:t>
            </a:r>
            <a:r>
              <a:rPr lang="en-US" sz="2400" dirty="0"/>
              <a:t>of webpages</a:t>
            </a:r>
          </a:p>
          <a:p>
            <a:pPr lvl="1"/>
            <a:r>
              <a:rPr lang="en-US" sz="2400" dirty="0">
                <a:solidFill>
                  <a:srgbClr val="595959"/>
                </a:solidFill>
              </a:rPr>
              <a:t>Smooth </a:t>
            </a:r>
            <a:r>
              <a:rPr lang="en-US" sz="2400" dirty="0">
                <a:solidFill>
                  <a:srgbClr val="0000FF"/>
                </a:solidFill>
              </a:rPr>
              <a:t>scrolling</a:t>
            </a:r>
            <a:r>
              <a:rPr lang="en-US" sz="2400" dirty="0">
                <a:solidFill>
                  <a:srgbClr val="595959"/>
                </a:solidFill>
              </a:rPr>
              <a:t> of webpages</a:t>
            </a:r>
          </a:p>
          <a:p>
            <a:pPr lvl="1"/>
            <a:r>
              <a:rPr lang="en-US" sz="2400" dirty="0">
                <a:solidFill>
                  <a:srgbClr val="595959"/>
                </a:solidFill>
              </a:rPr>
              <a:t>Quick </a:t>
            </a:r>
            <a:r>
              <a:rPr lang="en-US" sz="2400" dirty="0">
                <a:solidFill>
                  <a:srgbClr val="0000FF"/>
                </a:solidFill>
              </a:rPr>
              <a:t>switching</a:t>
            </a:r>
            <a:r>
              <a:rPr lang="en-US" sz="2400" dirty="0">
                <a:solidFill>
                  <a:srgbClr val="595959"/>
                </a:solidFill>
              </a:rPr>
              <a:t> between browser tabs</a:t>
            </a:r>
            <a:endParaRPr lang="en-US" sz="2400" dirty="0">
              <a:solidFill>
                <a:srgbClr val="0000FF"/>
              </a:solidFill>
            </a:endParaRPr>
          </a:p>
          <a:p>
            <a:pPr lvl="1"/>
            <a:endParaRPr lang="en-US" sz="2400" dirty="0">
              <a:solidFill>
                <a:srgbClr val="595959"/>
              </a:solidFill>
            </a:endParaRPr>
          </a:p>
          <a:p>
            <a:pPr lvl="0"/>
            <a:r>
              <a:rPr lang="en-US" sz="2800" dirty="0">
                <a:solidFill>
                  <a:schemeClr val="tx2"/>
                </a:solidFill>
              </a:rPr>
              <a:t>We focus on two important user interactions:</a:t>
            </a:r>
            <a:br>
              <a:rPr lang="en-US" sz="2800" dirty="0">
                <a:solidFill>
                  <a:schemeClr val="tx2"/>
                </a:solidFill>
              </a:rPr>
            </a:br>
            <a:r>
              <a:rPr lang="en-US" sz="2800" dirty="0">
                <a:solidFill>
                  <a:schemeClr val="tx2"/>
                </a:solidFill>
              </a:rPr>
              <a:t> 1)  </a:t>
            </a:r>
            <a:r>
              <a:rPr lang="en-US" sz="2800" dirty="0">
                <a:solidFill>
                  <a:srgbClr val="0000FF"/>
                </a:solidFill>
              </a:rPr>
              <a:t>Page Scrolling </a:t>
            </a:r>
            <a:br>
              <a:rPr lang="en-US" sz="2800" dirty="0">
                <a:solidFill>
                  <a:srgbClr val="0000FF"/>
                </a:solidFill>
              </a:rPr>
            </a:br>
            <a:r>
              <a:rPr lang="en-US" sz="2800" dirty="0">
                <a:solidFill>
                  <a:srgbClr val="0000FF"/>
                </a:solidFill>
              </a:rPr>
              <a:t> </a:t>
            </a:r>
            <a:r>
              <a:rPr lang="en-US" sz="2800" dirty="0">
                <a:solidFill>
                  <a:schemeClr val="tx2"/>
                </a:solidFill>
              </a:rPr>
              <a:t>2)   </a:t>
            </a:r>
            <a:r>
              <a:rPr lang="en-US" sz="2800" dirty="0">
                <a:solidFill>
                  <a:srgbClr val="0000FF"/>
                </a:solidFill>
              </a:rPr>
              <a:t>Tab Switching</a:t>
            </a:r>
          </a:p>
          <a:p>
            <a:pPr lvl="1"/>
            <a:r>
              <a:rPr lang="en-US" sz="2400" dirty="0">
                <a:solidFill>
                  <a:srgbClr val="595959"/>
                </a:solidFill>
              </a:rPr>
              <a:t>Both include </a:t>
            </a:r>
            <a:r>
              <a:rPr lang="en-US" sz="2400" u="sng" dirty="0">
                <a:solidFill>
                  <a:srgbClr val="595959"/>
                </a:solidFill>
              </a:rPr>
              <a:t>page loading</a:t>
            </a:r>
          </a:p>
          <a:p>
            <a:pPr lvl="1"/>
            <a:endParaRPr lang="en-US" sz="1600" dirty="0">
              <a:solidFill>
                <a:srgbClr val="595959"/>
              </a:solidFill>
            </a:endParaRPr>
          </a:p>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98191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Scrolling</a:t>
            </a:r>
          </a:p>
          <a:p>
            <a:pPr lvl="1"/>
            <a:endParaRPr lang="en-US" sz="20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1859269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906000" cy="914400"/>
          </a:xfrm>
        </p:spPr>
        <p:txBody>
          <a:bodyPr/>
          <a:lstStyle/>
          <a:p>
            <a:r>
              <a:rPr lang="en-US" sz="4000" dirty="0"/>
              <a:t>What Does Happen During Scrolling?</a:t>
            </a:r>
          </a:p>
        </p:txBody>
      </p:sp>
      <p:sp>
        <p:nvSpPr>
          <p:cNvPr id="3" name="Content Placeholder 2"/>
          <p:cNvSpPr>
            <a:spLocks noGrp="1"/>
          </p:cNvSpPr>
          <p:nvPr>
            <p:ph idx="1"/>
          </p:nvPr>
        </p:nvSpPr>
        <p:spPr>
          <a:xfrm>
            <a:off x="762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Composi-itng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grpSp>
        <p:nvGrpSpPr>
          <p:cNvPr id="28" name="Group 27"/>
          <p:cNvGrpSpPr/>
          <p:nvPr/>
        </p:nvGrpSpPr>
        <p:grpSpPr>
          <a:xfrm>
            <a:off x="9753600" y="1648968"/>
            <a:ext cx="5638800" cy="941832"/>
            <a:chOff x="-4918784" y="732071"/>
            <a:chExt cx="16481404" cy="903816"/>
          </a:xfrm>
        </p:grpSpPr>
        <p:sp>
          <p:nvSpPr>
            <p:cNvPr id="29" name="Rounded Rectangle 28"/>
            <p:cNvSpPr/>
            <p:nvPr/>
          </p:nvSpPr>
          <p:spPr bwMode="auto">
            <a:xfrm>
              <a:off x="-4696062" y="732071"/>
              <a:ext cx="16258682" cy="90381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0" name="Rectangle 29"/>
            <p:cNvSpPr/>
            <p:nvPr/>
          </p:nvSpPr>
          <p:spPr>
            <a:xfrm>
              <a:off x="-4918784" y="798054"/>
              <a:ext cx="16481404" cy="79745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Rasterization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generates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bitmap</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sends it to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GPU</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p>
          </p:txBody>
        </p:sp>
      </p:grpSp>
      <p:sp>
        <p:nvSpPr>
          <p:cNvPr id="31" name="Rounded Rectangle 30"/>
          <p:cNvSpPr/>
          <p:nvPr/>
        </p:nvSpPr>
        <p:spPr>
          <a:xfrm>
            <a:off x="6781800" y="4238190"/>
            <a:ext cx="1371600" cy="714810"/>
          </a:xfrm>
          <a:prstGeom prst="roundRect">
            <a:avLst/>
          </a:prstGeom>
          <a:solidFill>
            <a:schemeClr val="bg2">
              <a:lumMod val="25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32" name="Elbow Connector 31"/>
          <p:cNvCxnSpPr>
            <a:endCxn id="31" idx="1"/>
          </p:cNvCxnSpPr>
          <p:nvPr/>
        </p:nvCxnSpPr>
        <p:spPr>
          <a:xfrm rot="16200000" flipH="1">
            <a:off x="6293753" y="4107547"/>
            <a:ext cx="633195" cy="342900"/>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31" idx="3"/>
          </p:cNvCxnSpPr>
          <p:nvPr/>
        </p:nvCxnSpPr>
        <p:spPr>
          <a:xfrm flipV="1">
            <a:off x="8153400" y="3962400"/>
            <a:ext cx="152400" cy="633195"/>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971800" y="5303521"/>
            <a:ext cx="5791201" cy="1325879"/>
            <a:chOff x="-4694065" y="811665"/>
            <a:chExt cx="16296395" cy="955146"/>
          </a:xfrm>
        </p:grpSpPr>
        <p:sp>
          <p:nvSpPr>
            <p:cNvPr id="35" name="Rounded Rectangle 34"/>
            <p:cNvSpPr/>
            <p:nvPr/>
          </p:nvSpPr>
          <p:spPr bwMode="auto">
            <a:xfrm>
              <a:off x="-4694065" y="811665"/>
              <a:ext cx="16296395" cy="95514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6" name="Rectangle 35"/>
            <p:cNvSpPr/>
            <p:nvPr/>
          </p:nvSpPr>
          <p:spPr>
            <a:xfrm>
              <a:off x="-4694065" y="833622"/>
              <a:ext cx="16296392" cy="864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to minimize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cache misses </a:t>
              </a:r>
              <a:br>
                <a:rPr kumimoji="0" lang="en-US" sz="2400" b="1" i="0" u="none" strike="noStrike" kern="1200" cap="none" spc="0" normalizeH="0" baseline="0" noProof="0" dirty="0">
                  <a:ln>
                    <a:noFill/>
                  </a:ln>
                  <a:solidFill>
                    <a:srgbClr val="C00000"/>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graphics driver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reorganizes the bitmaps</a:t>
              </a:r>
            </a:p>
          </p:txBody>
        </p:sp>
      </p:grpSp>
      <p:sp>
        <p:nvSpPr>
          <p:cNvPr id="40" name="Rounded Rectangle 39"/>
          <p:cNvSpPr/>
          <p:nvPr/>
        </p:nvSpPr>
        <p:spPr>
          <a:xfrm>
            <a:off x="6781800" y="4238190"/>
            <a:ext cx="1371600" cy="714810"/>
          </a:xfrm>
          <a:prstGeom prst="roundRect">
            <a:avLst/>
          </a:prstGeom>
          <a:solidFill>
            <a:schemeClr val="tx1">
              <a:alpha val="70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41" name="Group 40"/>
          <p:cNvGrpSpPr/>
          <p:nvPr/>
        </p:nvGrpSpPr>
        <p:grpSpPr>
          <a:xfrm>
            <a:off x="432951" y="882590"/>
            <a:ext cx="5282049" cy="1327210"/>
            <a:chOff x="506014" y="5486398"/>
            <a:chExt cx="7709778" cy="567307"/>
          </a:xfrm>
        </p:grpSpPr>
        <p:grpSp>
          <p:nvGrpSpPr>
            <p:cNvPr id="42" name="Group 41"/>
            <p:cNvGrpSpPr/>
            <p:nvPr/>
          </p:nvGrpSpPr>
          <p:grpSpPr>
            <a:xfrm>
              <a:off x="763854" y="5486398"/>
              <a:ext cx="7229492" cy="553710"/>
              <a:chOff x="-1813577" y="838199"/>
              <a:chExt cx="11272566" cy="321274"/>
            </a:xfrm>
          </p:grpSpPr>
          <p:sp>
            <p:nvSpPr>
              <p:cNvPr id="44" name="Rounded Rectangle 43"/>
              <p:cNvSpPr/>
              <p:nvPr/>
            </p:nvSpPr>
            <p:spPr bwMode="auto">
              <a:xfrm>
                <a:off x="-1813577" y="845517"/>
                <a:ext cx="11272566" cy="31395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5" name="Rectangle 44"/>
              <p:cNvSpPr/>
              <p:nvPr/>
            </p:nvSpPr>
            <p:spPr>
              <a:xfrm>
                <a:off x="-153064" y="838199"/>
                <a:ext cx="9386361" cy="1204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43" name="Rectangle 42"/>
            <p:cNvSpPr/>
            <p:nvPr/>
          </p:nvSpPr>
          <p:spPr>
            <a:xfrm>
              <a:off x="506014" y="5540633"/>
              <a:ext cx="7709778" cy="513072"/>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rasterization uses</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blitters</a:t>
              </a:r>
              <a:br>
                <a:rPr kumimoji="0" lang="en-US" sz="2400" b="1" i="0" u="none" strike="noStrike" kern="1200" cap="none" spc="0" normalizeH="0" baseline="0" noProof="0" dirty="0">
                  <a:ln>
                    <a:noFill/>
                  </a:ln>
                  <a:solidFill>
                    <a:srgbClr val="0000FF"/>
                  </a:solidFill>
                  <a:effectLst/>
                  <a:uLnTx/>
                  <a:uFillTx/>
                  <a:latin typeface="Gill Sans MT"/>
                  <a:ea typeface="+mn-ea"/>
                  <a:cs typeface="+mn-cs"/>
                </a:rPr>
              </a:b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to</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convert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basic primitives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bitmaps</a:t>
              </a:r>
            </a:p>
          </p:txBody>
        </p:sp>
      </p:grpSp>
      <p:grpSp>
        <p:nvGrpSpPr>
          <p:cNvPr id="48" name="Group 47"/>
          <p:cNvGrpSpPr/>
          <p:nvPr/>
        </p:nvGrpSpPr>
        <p:grpSpPr>
          <a:xfrm>
            <a:off x="609600" y="5562605"/>
            <a:ext cx="5748078" cy="621271"/>
            <a:chOff x="1271333" y="5486395"/>
            <a:chExt cx="6577268" cy="279471"/>
          </a:xfrm>
        </p:grpSpPr>
        <p:sp>
          <p:nvSpPr>
            <p:cNvPr id="57" name="Rectangle 56"/>
            <p:cNvSpPr/>
            <p:nvPr/>
          </p:nvSpPr>
          <p:spPr>
            <a:xfrm>
              <a:off x="1828799" y="5486395"/>
              <a:ext cx="6019802" cy="2076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3" name="Rectangle 52"/>
            <p:cNvSpPr/>
            <p:nvPr/>
          </p:nvSpPr>
          <p:spPr>
            <a:xfrm>
              <a:off x="1271333" y="5558192"/>
              <a:ext cx="4882766" cy="20767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58" name="Straight Arrow Connector 57"/>
          <p:cNvCxnSpPr/>
          <p:nvPr/>
        </p:nvCxnSpPr>
        <p:spPr>
          <a:xfrm flipH="1" flipV="1">
            <a:off x="4800600" y="2286000"/>
            <a:ext cx="914400" cy="228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5" idx="0"/>
          </p:cNvCxnSpPr>
          <p:nvPr/>
        </p:nvCxnSpPr>
        <p:spPr>
          <a:xfrm flipH="1">
            <a:off x="5867401" y="4953000"/>
            <a:ext cx="1028700" cy="350521"/>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6477000" y="2895600"/>
            <a:ext cx="0" cy="381000"/>
          </a:xfrm>
          <a:prstGeom prst="straightConnector1">
            <a:avLst/>
          </a:prstGeom>
          <a:ln w="38100" cmpd="sng">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5791200" y="2209800"/>
            <a:ext cx="1371600" cy="685800"/>
          </a:xfrm>
          <a:prstGeom prst="roundRect">
            <a:avLst/>
          </a:prstGeom>
          <a:solidFill>
            <a:schemeClr val="bg2">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Color </a:t>
            </a: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Blitting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63890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500"/>
                                        <p:tgtEl>
                                          <p:spTgt spid="2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fade">
                                      <p:cBhvr>
                                        <p:cTn id="17" dur="500"/>
                                        <p:tgtEl>
                                          <p:spTgt spid="2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500"/>
                                        <p:tgtEl>
                                          <p:spTgt spid="2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29"/>
                                        </p:tgtEl>
                                      </p:cBhvr>
                                    </p:animEffect>
                                    <p:set>
                                      <p:cBhvr>
                                        <p:cTn id="27" dur="1" fill="hold">
                                          <p:stCondLst>
                                            <p:cond delay="499"/>
                                          </p:stCondLst>
                                        </p:cTn>
                                        <p:tgtEl>
                                          <p:spTgt spid="22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xit" presetSubtype="0" fill="hold" nodeType="withEffect">
                                  <p:stCondLst>
                                    <p:cond delay="0"/>
                                  </p:stCondLst>
                                  <p:childTnLst>
                                    <p:animEffect transition="out" filter="fade">
                                      <p:cBhvr>
                                        <p:cTn id="38" dur="500"/>
                                        <p:tgtEl>
                                          <p:spTgt spid="126"/>
                                        </p:tgtEl>
                                      </p:cBhvr>
                                    </p:animEffect>
                                    <p:set>
                                      <p:cBhvr>
                                        <p:cTn id="39" dur="1" fill="hold">
                                          <p:stCondLst>
                                            <p:cond delay="499"/>
                                          </p:stCondLst>
                                        </p:cTn>
                                        <p:tgtEl>
                                          <p:spTgt spid="12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xit" presetSubtype="0" fill="hold" grpId="1" nodeType="withEffect">
                                  <p:stCondLst>
                                    <p:cond delay="0"/>
                                  </p:stCondLst>
                                  <p:childTnLst>
                                    <p:animEffect transition="out" filter="fade">
                                      <p:cBhvr>
                                        <p:cTn id="56" dur="500"/>
                                        <p:tgtEl>
                                          <p:spTgt spid="235"/>
                                        </p:tgtEl>
                                      </p:cBhvr>
                                    </p:animEffect>
                                    <p:set>
                                      <p:cBhvr>
                                        <p:cTn id="57" dur="1" fill="hold">
                                          <p:stCondLst>
                                            <p:cond delay="499"/>
                                          </p:stCondLst>
                                        </p:cTn>
                                        <p:tgtEl>
                                          <p:spTgt spid="23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9"/>
                                        </p:tgtEl>
                                      </p:cBhvr>
                                    </p:animEffect>
                                    <p:set>
                                      <p:cBhvr>
                                        <p:cTn id="60" dur="1" fill="hold">
                                          <p:stCondLst>
                                            <p:cond delay="499"/>
                                          </p:stCondLst>
                                        </p:cTn>
                                        <p:tgtEl>
                                          <p:spTgt spid="4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par>
                                <p:cTn id="73" presetID="10"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41"/>
                                        </p:tgtEl>
                                      </p:cBhvr>
                                    </p:animEffect>
                                    <p:set>
                                      <p:cBhvr>
                                        <p:cTn id="80" dur="1" fill="hold">
                                          <p:stCondLst>
                                            <p:cond delay="499"/>
                                          </p:stCondLst>
                                        </p:cTn>
                                        <p:tgtEl>
                                          <p:spTgt spid="4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29" grpId="0" animBg="1"/>
      <p:bldP spid="229" grpId="1" animBg="1"/>
      <p:bldP spid="234" grpId="0" animBg="1"/>
      <p:bldP spid="235" grpId="0" animBg="1"/>
      <p:bldP spid="235" grpId="1" animBg="1"/>
      <p:bldP spid="31" grpId="0" animBg="1"/>
      <p:bldP spid="40" grpId="0" animBg="1"/>
      <p:bldP spid="5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Energy Analysis</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5" name="Group 4"/>
          <p:cNvGrpSpPr/>
          <p:nvPr/>
        </p:nvGrpSpPr>
        <p:grpSpPr>
          <a:xfrm>
            <a:off x="76200" y="1676400"/>
            <a:ext cx="8915400" cy="3352800"/>
            <a:chOff x="76200" y="2286000"/>
            <a:chExt cx="8915400" cy="3352800"/>
          </a:xfrm>
        </p:grpSpPr>
        <p:graphicFrame>
          <p:nvGraphicFramePr>
            <p:cNvPr id="16" name="Chart 15"/>
            <p:cNvGraphicFramePr>
              <a:graphicFrameLocks/>
            </p:cNvGraphicFramePr>
            <p:nvPr>
              <p:extLst/>
            </p:nvPr>
          </p:nvGraphicFramePr>
          <p:xfrm>
            <a:off x="76200" y="2286000"/>
            <a:ext cx="8915400" cy="3352800"/>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p:cNvCxnSpPr/>
            <p:nvPr/>
          </p:nvCxnSpPr>
          <p:spPr>
            <a:xfrm>
              <a:off x="7924800" y="2771335"/>
              <a:ext cx="0" cy="2334065"/>
            </a:xfrm>
            <a:prstGeom prst="line">
              <a:avLst/>
            </a:prstGeom>
            <a:noFill/>
            <a:ln w="25400" cap="flat" cmpd="sng" algn="ctr">
              <a:solidFill>
                <a:srgbClr val="000000"/>
              </a:solidFill>
              <a:prstDash val="dash"/>
            </a:ln>
            <a:effectLst/>
          </p:spPr>
        </p:cxnSp>
        <p:sp>
          <p:nvSpPr>
            <p:cNvPr id="18" name="TextBox 17"/>
            <p:cNvSpPr txBox="1"/>
            <p:nvPr/>
          </p:nvSpPr>
          <p:spPr>
            <a:xfrm>
              <a:off x="1776912" y="4648207"/>
              <a:ext cx="81346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Docs</a:t>
              </a:r>
            </a:p>
          </p:txBody>
        </p:sp>
        <p:sp>
          <p:nvSpPr>
            <p:cNvPr id="19" name="TextBox 18"/>
            <p:cNvSpPr txBox="1"/>
            <p:nvPr/>
          </p:nvSpPr>
          <p:spPr>
            <a:xfrm>
              <a:off x="2895034" y="4648200"/>
              <a:ext cx="6679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Gmail</a:t>
              </a:r>
            </a:p>
          </p:txBody>
        </p:sp>
        <p:sp>
          <p:nvSpPr>
            <p:cNvPr id="20" name="TextBox 19"/>
            <p:cNvSpPr txBox="1"/>
            <p:nvPr/>
          </p:nvSpPr>
          <p:spPr>
            <a:xfrm>
              <a:off x="3729793" y="4648208"/>
              <a:ext cx="1025922"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Calendar</a:t>
              </a:r>
            </a:p>
          </p:txBody>
        </p:sp>
        <p:sp>
          <p:nvSpPr>
            <p:cNvPr id="21" name="TextBox 20"/>
            <p:cNvSpPr txBox="1"/>
            <p:nvPr/>
          </p:nvSpPr>
          <p:spPr>
            <a:xfrm>
              <a:off x="4910363" y="4648208"/>
              <a:ext cx="732735"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Word-</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Press</a:t>
              </a:r>
            </a:p>
          </p:txBody>
        </p:sp>
        <p:sp>
          <p:nvSpPr>
            <p:cNvPr id="22" name="TextBox 21"/>
            <p:cNvSpPr txBox="1"/>
            <p:nvPr/>
          </p:nvSpPr>
          <p:spPr>
            <a:xfrm>
              <a:off x="5888255" y="4648200"/>
              <a:ext cx="8215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Twitter</a:t>
              </a:r>
            </a:p>
          </p:txBody>
        </p:sp>
        <p:sp>
          <p:nvSpPr>
            <p:cNvPr id="24" name="TextBox 23"/>
            <p:cNvSpPr txBox="1"/>
            <p:nvPr/>
          </p:nvSpPr>
          <p:spPr>
            <a:xfrm>
              <a:off x="6882203" y="4648208"/>
              <a:ext cx="81470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Ani-</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err="1">
                  <a:ln>
                    <a:noFill/>
                  </a:ln>
                  <a:solidFill>
                    <a:prstClr val="black"/>
                  </a:solidFill>
                  <a:effectLst/>
                  <a:uLnTx/>
                  <a:uFillTx/>
                  <a:latin typeface="Gill Sans MT"/>
                  <a:ea typeface="+mn-ea"/>
                  <a:cs typeface="+mn-cs"/>
                </a:rPr>
                <a:t>mation</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5" name="TextBox 24"/>
            <p:cNvSpPr txBox="1"/>
            <p:nvPr/>
          </p:nvSpPr>
          <p:spPr>
            <a:xfrm>
              <a:off x="8116935" y="4648200"/>
              <a:ext cx="501302"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AVG</a:t>
              </a:r>
            </a:p>
          </p:txBody>
        </p:sp>
      </p:grpSp>
      <p:grpSp>
        <p:nvGrpSpPr>
          <p:cNvPr id="3" name="Group 2"/>
          <p:cNvGrpSpPr/>
          <p:nvPr/>
        </p:nvGrpSpPr>
        <p:grpSpPr>
          <a:xfrm>
            <a:off x="0" y="5105400"/>
            <a:ext cx="9144000" cy="1049357"/>
            <a:chOff x="1828800" y="5486399"/>
            <a:chExt cx="6019800" cy="839482"/>
          </a:xfrm>
          <a:solidFill>
            <a:srgbClr val="E4E4E4"/>
          </a:solidFill>
        </p:grpSpPr>
        <p:sp>
          <p:nvSpPr>
            <p:cNvPr id="42" name="Rectangle 41"/>
            <p:cNvSpPr/>
            <p:nvPr/>
          </p:nvSpPr>
          <p:spPr>
            <a:xfrm>
              <a:off x="1828800" y="5486399"/>
              <a:ext cx="6019800"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43" name="Rectangle 42"/>
            <p:cNvSpPr/>
            <p:nvPr/>
          </p:nvSpPr>
          <p:spPr>
            <a:xfrm>
              <a:off x="1828800" y="5562599"/>
              <a:ext cx="6019800" cy="76328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41.9%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page scrolling energy is spent on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46" name="Rounded Rectangle 45"/>
          <p:cNvSpPr/>
          <p:nvPr/>
        </p:nvSpPr>
        <p:spPr bwMode="auto">
          <a:xfrm>
            <a:off x="7924800" y="2133600"/>
            <a:ext cx="914400" cy="2286000"/>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94488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 name="Title 1"/>
          <p:cNvSpPr>
            <a:spLocks noGrp="1"/>
          </p:cNvSpPr>
          <p:nvPr>
            <p:ph type="title"/>
          </p:nvPr>
        </p:nvSpPr>
        <p:spPr>
          <a:xfrm>
            <a:off x="-228600" y="0"/>
            <a:ext cx="9677400" cy="914400"/>
          </a:xfrm>
        </p:spPr>
        <p:txBody>
          <a:bodyPr/>
          <a:lstStyle/>
          <a:p>
            <a:r>
              <a:rPr lang="en-US" dirty="0"/>
              <a:t>Scrolling a Google Docs Web Page</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69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21" grpId="0"/>
      <p:bldGraphic spid="14" grpId="0">
        <p:bldAsOne/>
      </p:bldGraphic>
      <p:bldGraphic spid="15" grpId="0">
        <p:bldAsOne/>
      </p:bldGraphic>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228600" y="0"/>
            <a:ext cx="9677400" cy="914400"/>
          </a:xfrm>
        </p:spPr>
        <p:txBody>
          <a:bodyPr/>
          <a:lstStyle/>
          <a:p>
            <a:r>
              <a:rPr lang="en-US" dirty="0"/>
              <a:t>Scrolling a Google Docs Web Page</a:t>
            </a:r>
          </a:p>
        </p:txBody>
      </p:sp>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sp>
        <p:nvSpPr>
          <p:cNvPr id="27" name="Rectangle 26"/>
          <p:cNvSpPr/>
          <p:nvPr/>
        </p:nvSpPr>
        <p:spPr>
          <a:xfrm>
            <a:off x="-1"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31" name="Group 30"/>
          <p:cNvGrpSpPr/>
          <p:nvPr/>
        </p:nvGrpSpPr>
        <p:grpSpPr>
          <a:xfrm>
            <a:off x="-228599" y="2971799"/>
            <a:ext cx="9601199" cy="1219200"/>
            <a:chOff x="1213867" y="5486400"/>
            <a:chExt cx="7748159" cy="508835"/>
          </a:xfrm>
        </p:grpSpPr>
        <p:grpSp>
          <p:nvGrpSpPr>
            <p:cNvPr id="32" name="Group 31"/>
            <p:cNvGrpSpPr/>
            <p:nvPr/>
          </p:nvGrpSpPr>
          <p:grpSpPr>
            <a:xfrm>
              <a:off x="1459839" y="5486400"/>
              <a:ext cx="7256214" cy="508835"/>
              <a:chOff x="-728366" y="838199"/>
              <a:chExt cx="11314238" cy="295236"/>
            </a:xfrm>
          </p:grpSpPr>
          <p:sp>
            <p:nvSpPr>
              <p:cNvPr id="34" name="Rounded Rectangle 33"/>
              <p:cNvSpPr/>
              <p:nvPr/>
            </p:nvSpPr>
            <p:spPr bwMode="auto">
              <a:xfrm>
                <a:off x="-728366" y="857675"/>
                <a:ext cx="11314238" cy="2757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5" name="Rectangle 34"/>
              <p:cNvSpPr/>
              <p:nvPr/>
            </p:nvSpPr>
            <p:spPr>
              <a:xfrm>
                <a:off x="-153065" y="838199"/>
                <a:ext cx="9386361" cy="1117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33" name="Rectangle 32"/>
            <p:cNvSpPr/>
            <p:nvPr/>
          </p:nvSpPr>
          <p:spPr>
            <a:xfrm>
              <a:off x="1213867" y="5581798"/>
              <a:ext cx="7748159" cy="3981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Can we use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PIM</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to mitigate the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for</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5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601200" cy="914400"/>
          </a:xfrm>
        </p:spPr>
        <p:txBody>
          <a:bodyPr/>
          <a:lstStyle/>
          <a:p>
            <a:r>
              <a:rPr lang="en-US" sz="3600" dirty="0"/>
              <a:t>Can We Use PIM for Texture Tiling?</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61" name="Straight Arrow Connector 60"/>
          <p:cNvCxnSpPr>
            <a:stCxn id="50" idx="3"/>
          </p:cNvCxnSpPr>
          <p:nvPr/>
        </p:nvCxnSpPr>
        <p:spPr>
          <a:xfrm>
            <a:off x="2442161" y="4473692"/>
            <a:ext cx="458772" cy="422346"/>
          </a:xfrm>
          <a:prstGeom prst="straightConnector1">
            <a:avLst/>
          </a:prstGeom>
          <a:noFill/>
          <a:ln w="38100" cap="flat" cmpd="sng" algn="ctr">
            <a:solidFill>
              <a:srgbClr val="006600"/>
            </a:solidFill>
            <a:prstDash val="sysDot"/>
            <a:miter lim="800000"/>
            <a:tailEnd type="stealth" w="lg" len="lg"/>
          </a:ln>
          <a:effectLst/>
        </p:spPr>
      </p:cxnSp>
      <p:cxnSp>
        <p:nvCxnSpPr>
          <p:cNvPr id="57" name="Straight Arrow Connector 56"/>
          <p:cNvCxnSpPr>
            <a:endCxn id="47" idx="3"/>
          </p:cNvCxnSpPr>
          <p:nvPr/>
        </p:nvCxnSpPr>
        <p:spPr>
          <a:xfrm flipH="1">
            <a:off x="2443734" y="2819400"/>
            <a:ext cx="457199" cy="249814"/>
          </a:xfrm>
          <a:prstGeom prst="straightConnector1">
            <a:avLst/>
          </a:prstGeom>
          <a:noFill/>
          <a:ln w="38100" cap="flat" cmpd="sng" algn="ctr">
            <a:solidFill>
              <a:srgbClr val="006600"/>
            </a:solidFill>
            <a:prstDash val="sysDot"/>
            <a:miter lim="800000"/>
            <a:tailEnd type="stealth" w="lg" len="lg"/>
          </a:ln>
          <a:effectLst/>
        </p:spPr>
      </p:cxnSp>
      <p:grpSp>
        <p:nvGrpSpPr>
          <p:cNvPr id="9" name="Group 8"/>
          <p:cNvGrpSpPr/>
          <p:nvPr/>
        </p:nvGrpSpPr>
        <p:grpSpPr>
          <a:xfrm>
            <a:off x="1386568" y="914400"/>
            <a:ext cx="3762417" cy="4648200"/>
            <a:chOff x="1881233" y="1875505"/>
            <a:chExt cx="3007069" cy="4012731"/>
          </a:xfrm>
        </p:grpSpPr>
        <p:cxnSp>
          <p:nvCxnSpPr>
            <p:cNvPr id="23" name="Straight Connector 22"/>
            <p:cNvCxnSpPr/>
            <p:nvPr/>
          </p:nvCxnSpPr>
          <p:spPr>
            <a:xfrm>
              <a:off x="4614877" y="2212877"/>
              <a:ext cx="0" cy="355476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366251" y="1875505"/>
              <a:ext cx="522051" cy="31884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9" name="Straight Connector 28"/>
            <p:cNvCxnSpPr/>
            <p:nvPr/>
          </p:nvCxnSpPr>
          <p:spPr>
            <a:xfrm flipH="1">
              <a:off x="2056238" y="2508040"/>
              <a:ext cx="24228" cy="338019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81233" y="2270396"/>
              <a:ext cx="398468"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cxnSp>
          <p:nvCxnSpPr>
            <p:cNvPr id="36" name="Straight Connector 35"/>
            <p:cNvCxnSpPr/>
            <p:nvPr/>
          </p:nvCxnSpPr>
          <p:spPr>
            <a:xfrm>
              <a:off x="3728365" y="2508040"/>
              <a:ext cx="0" cy="334701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307034" y="2270396"/>
              <a:ext cx="770511"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endParaRPr kumimoji="0" lang="en-US" sz="18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grpSp>
      <p:sp>
        <p:nvSpPr>
          <p:cNvPr id="38" name="Rounded Rectangle 37"/>
          <p:cNvSpPr/>
          <p:nvPr/>
        </p:nvSpPr>
        <p:spPr>
          <a:xfrm>
            <a:off x="768147" y="1935913"/>
            <a:ext cx="1674020" cy="654887"/>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grpSp>
        <p:nvGrpSpPr>
          <p:cNvPr id="3" name="Group 2"/>
          <p:cNvGrpSpPr/>
          <p:nvPr/>
        </p:nvGrpSpPr>
        <p:grpSpPr>
          <a:xfrm>
            <a:off x="813917" y="2818506"/>
            <a:ext cx="1629817" cy="1905894"/>
            <a:chOff x="1189584" y="2802979"/>
            <a:chExt cx="1629817" cy="1905894"/>
          </a:xfrm>
        </p:grpSpPr>
        <p:sp>
          <p:nvSpPr>
            <p:cNvPr id="47" name="Rounded Rectangle 46"/>
            <p:cNvSpPr/>
            <p:nvPr/>
          </p:nvSpPr>
          <p:spPr>
            <a:xfrm>
              <a:off x="1191153" y="2802979"/>
              <a:ext cx="1628248"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Bitmap</a:t>
              </a:r>
            </a:p>
          </p:txBody>
        </p:sp>
        <p:sp>
          <p:nvSpPr>
            <p:cNvPr id="48" name="Rounded Rectangle 47"/>
            <p:cNvSpPr/>
            <p:nvPr/>
          </p:nvSpPr>
          <p:spPr>
            <a:xfrm>
              <a:off x="1189586" y="3494267"/>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50" name="Rounded Rectangle 49"/>
            <p:cNvSpPr/>
            <p:nvPr/>
          </p:nvSpPr>
          <p:spPr>
            <a:xfrm>
              <a:off x="1189584" y="4207457"/>
              <a:ext cx="1628244"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grpSp>
      <p:sp>
        <p:nvSpPr>
          <p:cNvPr id="51" name="Left Brace 50"/>
          <p:cNvSpPr/>
          <p:nvPr/>
        </p:nvSpPr>
        <p:spPr>
          <a:xfrm>
            <a:off x="500037" y="2802978"/>
            <a:ext cx="191096" cy="1905899"/>
          </a:xfrm>
          <a:prstGeom prst="leftBrace">
            <a:avLst>
              <a:gd name="adj1" fmla="val 101669"/>
              <a:gd name="adj2" fmla="val 50000"/>
            </a:avLst>
          </a:prstGeom>
          <a:noFill/>
          <a:ln w="190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ea typeface="+mn-ea"/>
              <a:cs typeface="+mn-cs"/>
            </a:endParaRPr>
          </a:p>
        </p:txBody>
      </p:sp>
      <p:cxnSp>
        <p:nvCxnSpPr>
          <p:cNvPr id="56" name="Straight Arrow Connector 55"/>
          <p:cNvCxnSpPr>
            <a:stCxn id="38" idx="3"/>
          </p:cNvCxnSpPr>
          <p:nvPr/>
        </p:nvCxnSpPr>
        <p:spPr>
          <a:xfrm>
            <a:off x="2442167" y="2263357"/>
            <a:ext cx="458766" cy="556043"/>
          </a:xfrm>
          <a:prstGeom prst="straightConnector1">
            <a:avLst/>
          </a:prstGeom>
          <a:noFill/>
          <a:ln w="38100" cap="flat" cmpd="sng" algn="ctr">
            <a:solidFill>
              <a:srgbClr val="006600"/>
            </a:solidFill>
            <a:prstDash val="sysDot"/>
            <a:miter lim="800000"/>
            <a:tailEnd type="stealth" w="lg" len="lg"/>
          </a:ln>
          <a:effectLst/>
        </p:spPr>
      </p:cxnSp>
      <p:sp>
        <p:nvSpPr>
          <p:cNvPr id="63" name="TextBox 62"/>
          <p:cNvSpPr txBox="1"/>
          <p:nvPr/>
        </p:nvSpPr>
        <p:spPr>
          <a:xfrm>
            <a:off x="2895600" y="38669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grpSp>
        <p:nvGrpSpPr>
          <p:cNvPr id="11" name="Group 10"/>
          <p:cNvGrpSpPr/>
          <p:nvPr/>
        </p:nvGrpSpPr>
        <p:grpSpPr>
          <a:xfrm>
            <a:off x="5767621" y="838200"/>
            <a:ext cx="2511311" cy="4554670"/>
            <a:chOff x="5409421" y="914400"/>
            <a:chExt cx="2511309" cy="4554670"/>
          </a:xfrm>
        </p:grpSpPr>
        <p:cxnSp>
          <p:nvCxnSpPr>
            <p:cNvPr id="42" name="Straight Connector 41"/>
            <p:cNvCxnSpPr/>
            <p:nvPr/>
          </p:nvCxnSpPr>
          <p:spPr>
            <a:xfrm>
              <a:off x="5658700" y="1646878"/>
              <a:ext cx="2898" cy="382219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409421" y="13716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cxnSp>
          <p:nvCxnSpPr>
            <p:cNvPr id="44" name="Straight Connector 43"/>
            <p:cNvCxnSpPr/>
            <p:nvPr/>
          </p:nvCxnSpPr>
          <p:spPr>
            <a:xfrm flipH="1">
              <a:off x="7718996" y="1646878"/>
              <a:ext cx="1540" cy="376332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30061" y="13716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46" name="TextBox 45"/>
            <p:cNvSpPr txBox="1"/>
            <p:nvPr/>
          </p:nvSpPr>
          <p:spPr>
            <a:xfrm>
              <a:off x="5771779" y="914400"/>
              <a:ext cx="1705394"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CPU + PIM</a:t>
              </a:r>
            </a:p>
          </p:txBody>
        </p:sp>
      </p:grpSp>
      <p:sp>
        <p:nvSpPr>
          <p:cNvPr id="53" name="Rounded Rectangle 52"/>
          <p:cNvSpPr/>
          <p:nvPr/>
        </p:nvSpPr>
        <p:spPr>
          <a:xfrm>
            <a:off x="5183978" y="1828800"/>
            <a:ext cx="1674020" cy="609600"/>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cxnSp>
        <p:nvCxnSpPr>
          <p:cNvPr id="54" name="Straight Arrow Connector 53"/>
          <p:cNvCxnSpPr>
            <a:stCxn id="53" idx="3"/>
          </p:cNvCxnSpPr>
          <p:nvPr/>
        </p:nvCxnSpPr>
        <p:spPr>
          <a:xfrm>
            <a:off x="6857998" y="2133600"/>
            <a:ext cx="457200" cy="304801"/>
          </a:xfrm>
          <a:prstGeom prst="straightConnector1">
            <a:avLst/>
          </a:prstGeom>
          <a:noFill/>
          <a:ln w="38100" cap="flat" cmpd="sng" algn="ctr">
            <a:solidFill>
              <a:srgbClr val="006600"/>
            </a:solidFill>
            <a:prstDash val="sysDot"/>
            <a:miter lim="800000"/>
            <a:tailEnd type="stealth" w="lg" len="lg"/>
          </a:ln>
          <a:effectLst/>
        </p:spPr>
      </p:cxnSp>
      <p:sp>
        <p:nvSpPr>
          <p:cNvPr id="59" name="Rounded Rectangle 58"/>
          <p:cNvSpPr/>
          <p:nvPr/>
        </p:nvSpPr>
        <p:spPr>
          <a:xfrm>
            <a:off x="7287153" y="2851384"/>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65" name="TextBox 64"/>
          <p:cNvSpPr txBox="1"/>
          <p:nvPr/>
        </p:nvSpPr>
        <p:spPr>
          <a:xfrm rot="16200000">
            <a:off x="5254172" y="2921565"/>
            <a:ext cx="1096390" cy="130061"/>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idle</a:t>
            </a:r>
          </a:p>
        </p:txBody>
      </p:sp>
      <p:grpSp>
        <p:nvGrpSpPr>
          <p:cNvPr id="66" name="Group 65"/>
          <p:cNvGrpSpPr/>
          <p:nvPr/>
        </p:nvGrpSpPr>
        <p:grpSpPr>
          <a:xfrm>
            <a:off x="4419600" y="1600206"/>
            <a:ext cx="4571998" cy="531443"/>
            <a:chOff x="940262" y="5486401"/>
            <a:chExt cx="7631303" cy="271663"/>
          </a:xfrm>
        </p:grpSpPr>
        <p:sp>
          <p:nvSpPr>
            <p:cNvPr id="70" name="Rectangle 69"/>
            <p:cNvSpPr/>
            <p:nvPr/>
          </p:nvSpPr>
          <p:spPr>
            <a:xfrm>
              <a:off x="940262" y="5486401"/>
              <a:ext cx="6019799"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68" name="Rectangle 67"/>
            <p:cNvSpPr/>
            <p:nvPr/>
          </p:nvSpPr>
          <p:spPr>
            <a:xfrm>
              <a:off x="1703388" y="5522070"/>
              <a:ext cx="6868177"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104" name="Rectangle 103"/>
          <p:cNvSpPr/>
          <p:nvPr/>
        </p:nvSpPr>
        <p:spPr>
          <a:xfrm>
            <a:off x="9144000" y="5257800"/>
            <a:ext cx="4343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1) Eliminate a significant portion of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05" name="Rectangle 104"/>
          <p:cNvSpPr/>
          <p:nvPr/>
        </p:nvSpPr>
        <p:spPr>
          <a:xfrm>
            <a:off x="9296400" y="6122313"/>
            <a:ext cx="39624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 2)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Free up</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CPU to perform</a:t>
            </a:r>
            <a:endParaRPr kumimoji="0" lang="en-US" sz="22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11" name="TextBox 110"/>
          <p:cNvSpPr txBox="1"/>
          <p:nvPr/>
        </p:nvSpPr>
        <p:spPr>
          <a:xfrm>
            <a:off x="1854873" y="8382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grpSp>
        <p:nvGrpSpPr>
          <p:cNvPr id="133" name="Group 132"/>
          <p:cNvGrpSpPr/>
          <p:nvPr/>
        </p:nvGrpSpPr>
        <p:grpSpPr>
          <a:xfrm>
            <a:off x="2895600" y="2438400"/>
            <a:ext cx="1524000" cy="685800"/>
            <a:chOff x="3276600" y="2362200"/>
            <a:chExt cx="1524000" cy="685800"/>
          </a:xfrm>
        </p:grpSpPr>
        <p:sp>
          <p:nvSpPr>
            <p:cNvPr id="58" name="Rounded Rectangle 57"/>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18" name="TextBox 117"/>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19" name="TextBox 118"/>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34" name="Group 133"/>
          <p:cNvGrpSpPr/>
          <p:nvPr/>
        </p:nvGrpSpPr>
        <p:grpSpPr>
          <a:xfrm>
            <a:off x="2895600" y="4545687"/>
            <a:ext cx="1524000" cy="712113"/>
            <a:chOff x="3276600" y="4469487"/>
            <a:chExt cx="1524000" cy="712113"/>
          </a:xfrm>
        </p:grpSpPr>
        <p:sp>
          <p:nvSpPr>
            <p:cNvPr id="62" name="Rounded Rectangle 61"/>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20" name="TextBox 119"/>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21" name="TextBox 120"/>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139" name="Group 138"/>
          <p:cNvGrpSpPr/>
          <p:nvPr/>
        </p:nvGrpSpPr>
        <p:grpSpPr>
          <a:xfrm>
            <a:off x="764768" y="4826913"/>
            <a:ext cx="1678965" cy="735687"/>
            <a:chOff x="1140435" y="4750713"/>
            <a:chExt cx="1678965" cy="735687"/>
          </a:xfrm>
        </p:grpSpPr>
        <p:sp>
          <p:nvSpPr>
            <p:cNvPr id="49" name="Rounded Rectangle 48"/>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35" name="TextBox 134"/>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36" name="TextBox 135"/>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1" name="Group 140"/>
          <p:cNvGrpSpPr/>
          <p:nvPr/>
        </p:nvGrpSpPr>
        <p:grpSpPr>
          <a:xfrm>
            <a:off x="5181598" y="3760113"/>
            <a:ext cx="1678965" cy="735687"/>
            <a:chOff x="1140435" y="4750713"/>
            <a:chExt cx="1678965" cy="735687"/>
          </a:xfrm>
        </p:grpSpPr>
        <p:sp>
          <p:nvSpPr>
            <p:cNvPr id="142" name="Rounded Rectangle 141"/>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43" name="TextBox 142"/>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44" name="TextBox 143"/>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5" name="Group 144"/>
          <p:cNvGrpSpPr/>
          <p:nvPr/>
        </p:nvGrpSpPr>
        <p:grpSpPr>
          <a:xfrm>
            <a:off x="7315198" y="2057400"/>
            <a:ext cx="1524000" cy="685800"/>
            <a:chOff x="3276600" y="2362200"/>
            <a:chExt cx="1524000" cy="685800"/>
          </a:xfrm>
        </p:grpSpPr>
        <p:sp>
          <p:nvSpPr>
            <p:cNvPr id="146" name="Rounded Rectangle 145"/>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47" name="TextBox 146"/>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48" name="TextBox 147"/>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53" name="Group 152"/>
          <p:cNvGrpSpPr/>
          <p:nvPr/>
        </p:nvGrpSpPr>
        <p:grpSpPr>
          <a:xfrm>
            <a:off x="7315198" y="3429000"/>
            <a:ext cx="1524000" cy="712113"/>
            <a:chOff x="3276600" y="4469487"/>
            <a:chExt cx="1524000" cy="712113"/>
          </a:xfrm>
        </p:grpSpPr>
        <p:sp>
          <p:nvSpPr>
            <p:cNvPr id="154" name="Rounded Rectangle 153"/>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55" name="TextBox 154"/>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56" name="TextBox 155"/>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80" name="Group 79"/>
          <p:cNvGrpSpPr/>
          <p:nvPr/>
        </p:nvGrpSpPr>
        <p:grpSpPr>
          <a:xfrm>
            <a:off x="457200" y="5334004"/>
            <a:ext cx="6172200" cy="1447796"/>
            <a:chOff x="331393" y="759953"/>
            <a:chExt cx="8255667" cy="770812"/>
          </a:xfrm>
        </p:grpSpPr>
        <p:sp>
          <p:nvSpPr>
            <p:cNvPr id="82" name="Rounded Rectangle 81"/>
            <p:cNvSpPr/>
            <p:nvPr/>
          </p:nvSpPr>
          <p:spPr bwMode="auto">
            <a:xfrm>
              <a:off x="331393" y="759953"/>
              <a:ext cx="8255667" cy="770812"/>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83" name="Rectangle 82"/>
            <p:cNvSpPr/>
            <p:nvPr/>
          </p:nvSpPr>
          <p:spPr>
            <a:xfrm>
              <a:off x="467797" y="800523"/>
              <a:ext cx="8119263" cy="6390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Major sources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data movement</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1)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poor</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data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locality</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2)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large</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rasterized bitmap size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e.g. 4MB</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p>
          </p:txBody>
        </p:sp>
      </p:grpSp>
      <p:sp>
        <p:nvSpPr>
          <p:cNvPr id="157" name="TextBox 156"/>
          <p:cNvSpPr txBox="1"/>
          <p:nvPr/>
        </p:nvSpPr>
        <p:spPr>
          <a:xfrm>
            <a:off x="2824733" y="36383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sp>
        <p:nvSpPr>
          <p:cNvPr id="67" name="TextBox 66"/>
          <p:cNvSpPr txBox="1"/>
          <p:nvPr/>
        </p:nvSpPr>
        <p:spPr>
          <a:xfrm rot="16200000">
            <a:off x="-276324" y="3457476"/>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prstClr val="black"/>
                </a:solidFill>
                <a:effectLst/>
                <a:uLnTx/>
                <a:uFillTx/>
                <a:latin typeface="Calibri"/>
                <a:ea typeface="+mn-ea"/>
                <a:cs typeface="+mn-cs"/>
              </a:rPr>
              <a:t>Texture Tiling</a:t>
            </a:r>
          </a:p>
        </p:txBody>
      </p:sp>
      <p:sp>
        <p:nvSpPr>
          <p:cNvPr id="69" name="Rectangle 68"/>
          <p:cNvSpPr/>
          <p:nvPr/>
        </p:nvSpPr>
        <p:spPr>
          <a:xfrm>
            <a:off x="0" y="5599093"/>
            <a:ext cx="9144000" cy="984885"/>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FFFFFF"/>
                </a:solidFill>
                <a:effectLst/>
                <a:uLnTx/>
                <a:uFillTx/>
                <a:latin typeface="Gill Sans MT"/>
                <a:ea typeface="+mn-ea"/>
                <a:cs typeface="+mn-cs"/>
              </a:rPr>
              <a:t>Texture tiling is a good candidate for</a:t>
            </a:r>
            <a:br>
              <a:rPr kumimoji="0" lang="en-US" sz="2900" b="1" i="0" u="none" strike="noStrike" kern="1200" cap="none" spc="0" normalizeH="0" baseline="0" noProof="0" dirty="0">
                <a:ln>
                  <a:noFill/>
                </a:ln>
                <a:solidFill>
                  <a:srgbClr val="FFFFFF"/>
                </a:solidFill>
                <a:effectLst/>
                <a:uLnTx/>
                <a:uFillTx/>
                <a:latin typeface="Gill Sans MT"/>
                <a:ea typeface="+mn-ea"/>
                <a:cs typeface="+mn-cs"/>
              </a:rPr>
            </a:br>
            <a:r>
              <a:rPr kumimoji="0" lang="en-US" sz="2900" b="1" i="0" u="none" strike="noStrike" kern="1200" cap="none" spc="0" normalizeH="0" baseline="0" noProof="0" dirty="0">
                <a:ln>
                  <a:noFill/>
                </a:ln>
                <a:solidFill>
                  <a:srgbClr val="FFFFFF"/>
                </a:solidFill>
                <a:effectLst/>
                <a:uLnTx/>
                <a:uFillTx/>
                <a:latin typeface="Gill Sans MT"/>
                <a:ea typeface="+mn-ea"/>
                <a:cs typeface="+mn-cs"/>
              </a:rPr>
              <a:t> PIM execution</a:t>
            </a:r>
          </a:p>
        </p:txBody>
      </p:sp>
    </p:spTree>
    <p:extLst>
      <p:ext uri="{BB962C8B-B14F-4D97-AF65-F5344CB8AC3E}">
        <p14:creationId xmlns:p14="http://schemas.microsoft.com/office/powerpoint/2010/main" val="342518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fade">
                                      <p:cBhvr>
                                        <p:cTn id="26" dur="500"/>
                                        <p:tgtEl>
                                          <p:spTgt spid="1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nodeType="withEffect">
                                  <p:stCondLst>
                                    <p:cond delay="0"/>
                                  </p:stCondLst>
                                  <p:childTnLst>
                                    <p:set>
                                      <p:cBhvr>
                                        <p:cTn id="39" dur="1" fill="hold">
                                          <p:stCondLst>
                                            <p:cond delay="0"/>
                                          </p:stCondLst>
                                        </p:cTn>
                                        <p:tgtEl>
                                          <p:spTgt spid="134"/>
                                        </p:tgtEl>
                                        <p:attrNameLst>
                                          <p:attrName>style.visibility</p:attrName>
                                        </p:attrNameLst>
                                      </p:cBhvr>
                                      <p:to>
                                        <p:strVal val="visible"/>
                                      </p:to>
                                    </p:set>
                                    <p:animEffect transition="in" filter="fade">
                                      <p:cBhvr>
                                        <p:cTn id="40" dur="500"/>
                                        <p:tgtEl>
                                          <p:spTgt spid="13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7"/>
                                        </p:tgtEl>
                                        <p:attrNameLst>
                                          <p:attrName>style.visibility</p:attrName>
                                        </p:attrNameLst>
                                      </p:cBhvr>
                                      <p:to>
                                        <p:strVal val="visible"/>
                                      </p:to>
                                    </p:set>
                                    <p:animEffect transition="in" filter="fade">
                                      <p:cBhvr>
                                        <p:cTn id="53" dur="500"/>
                                        <p:tgtEl>
                                          <p:spTgt spid="15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80"/>
                                        </p:tgtEl>
                                      </p:cBhvr>
                                    </p:animEffect>
                                    <p:set>
                                      <p:cBhvr>
                                        <p:cTn id="65" dur="1" fill="hold">
                                          <p:stCondLst>
                                            <p:cond delay="499"/>
                                          </p:stCondLst>
                                        </p:cTn>
                                        <p:tgtEl>
                                          <p:spTgt spid="80"/>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par>
                                <p:cTn id="74" presetID="10" presetClass="entr" presetSubtype="0" fill="hold" nodeType="withEffect">
                                  <p:stCondLst>
                                    <p:cond delay="0"/>
                                  </p:stCondLst>
                                  <p:childTnLst>
                                    <p:set>
                                      <p:cBhvr>
                                        <p:cTn id="75" dur="1" fill="hold">
                                          <p:stCondLst>
                                            <p:cond delay="0"/>
                                          </p:stCondLst>
                                        </p:cTn>
                                        <p:tgtEl>
                                          <p:spTgt spid="141"/>
                                        </p:tgtEl>
                                        <p:attrNameLst>
                                          <p:attrName>style.visibility</p:attrName>
                                        </p:attrNameLst>
                                      </p:cBhvr>
                                      <p:to>
                                        <p:strVal val="visible"/>
                                      </p:to>
                                    </p:set>
                                    <p:animEffect transition="in" filter="fade">
                                      <p:cBhvr>
                                        <p:cTn id="76" dur="500"/>
                                        <p:tgtEl>
                                          <p:spTgt spid="14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500"/>
                                        <p:tgtEl>
                                          <p:spTgt spid="65"/>
                                        </p:tgtEl>
                                      </p:cBhvr>
                                    </p:animEffect>
                                  </p:childTnLst>
                                </p:cTn>
                              </p:par>
                              <p:par>
                                <p:cTn id="85" presetID="10" presetClass="entr" presetSubtype="0" fill="hold" nodeType="withEffect">
                                  <p:stCondLst>
                                    <p:cond delay="0"/>
                                  </p:stCondLst>
                                  <p:childTnLst>
                                    <p:set>
                                      <p:cBhvr>
                                        <p:cTn id="86" dur="1" fill="hold">
                                          <p:stCondLst>
                                            <p:cond delay="0"/>
                                          </p:stCondLst>
                                        </p:cTn>
                                        <p:tgtEl>
                                          <p:spTgt spid="145"/>
                                        </p:tgtEl>
                                        <p:attrNameLst>
                                          <p:attrName>style.visibility</p:attrName>
                                        </p:attrNameLst>
                                      </p:cBhvr>
                                      <p:to>
                                        <p:strVal val="visible"/>
                                      </p:to>
                                    </p:set>
                                    <p:animEffect transition="in" filter="fade">
                                      <p:cBhvr>
                                        <p:cTn id="87" dur="500"/>
                                        <p:tgtEl>
                                          <p:spTgt spid="145"/>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par>
                                <p:cTn id="92" presetID="10" presetClass="entr" presetSubtype="0" fill="hold"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fade">
                                      <p:cBhvr>
                                        <p:cTn id="94" dur="500"/>
                                        <p:tgtEl>
                                          <p:spTgt spid="15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fade">
                                      <p:cBhvr>
                                        <p:cTn id="9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1" grpId="0" animBg="1"/>
      <p:bldP spid="63" grpId="0"/>
      <p:bldP spid="53" grpId="0" animBg="1"/>
      <p:bldP spid="59" grpId="0" animBg="1"/>
      <p:bldP spid="65" grpId="0"/>
      <p:bldP spid="111" grpId="0"/>
      <p:bldP spid="157" grpId="0"/>
      <p:bldP spid="67" grpId="0"/>
      <p:bldP spid="6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753600" cy="914400"/>
          </a:xfrm>
        </p:spPr>
        <p:txBody>
          <a:bodyPr/>
          <a:lstStyle/>
          <a:p>
            <a:r>
              <a:rPr lang="en-US" sz="3200" dirty="0"/>
              <a:t>Can We Implement Texture Tiling in PIM Logic?</a:t>
            </a:r>
          </a:p>
        </p:txBody>
      </p:sp>
      <p:pic>
        <p:nvPicPr>
          <p:cNvPr id="15" name="Picture 14"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3" name="Rectangle 72"/>
          <p:cNvSpPr/>
          <p:nvPr/>
        </p:nvSpPr>
        <p:spPr>
          <a:xfrm>
            <a:off x="0" y="2017693"/>
            <a:ext cx="9143999"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Requires simple primitives: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memcopy</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bitwise operations</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simple</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arithmetic operations</a:t>
            </a:r>
          </a:p>
        </p:txBody>
      </p:sp>
      <p:sp>
        <p:nvSpPr>
          <p:cNvPr id="74" name="Rounded Rectangle 73"/>
          <p:cNvSpPr/>
          <p:nvPr/>
        </p:nvSpPr>
        <p:spPr>
          <a:xfrm>
            <a:off x="1066800" y="3505200"/>
            <a:ext cx="21336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sp>
        <p:nvSpPr>
          <p:cNvPr id="75" name="Rounded Rectangle 74"/>
          <p:cNvSpPr/>
          <p:nvPr/>
        </p:nvSpPr>
        <p:spPr>
          <a:xfrm>
            <a:off x="5638800" y="3505200"/>
            <a:ext cx="22098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3581400" y="1173691"/>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26" name="Straight Arrow Connector 25"/>
          <p:cNvCxnSpPr/>
          <p:nvPr/>
        </p:nvCxnSpPr>
        <p:spPr>
          <a:xfrm>
            <a:off x="1981200" y="16308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524000" y="1097491"/>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Linear Bitmap</a:t>
            </a:r>
          </a:p>
        </p:txBody>
      </p:sp>
      <p:cxnSp>
        <p:nvCxnSpPr>
          <p:cNvPr id="37" name="Straight Arrow Connector 36"/>
          <p:cNvCxnSpPr/>
          <p:nvPr/>
        </p:nvCxnSpPr>
        <p:spPr>
          <a:xfrm>
            <a:off x="5486400" y="17070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410200" y="1173691"/>
            <a:ext cx="1828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Tiled Texture</a:t>
            </a:r>
          </a:p>
        </p:txBody>
      </p:sp>
      <p:sp>
        <p:nvSpPr>
          <p:cNvPr id="10" name="Rectangle 9"/>
          <p:cNvSpPr/>
          <p:nvPr/>
        </p:nvSpPr>
        <p:spPr>
          <a:xfrm>
            <a:off x="381000" y="4426803"/>
            <a:ext cx="3429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9.4%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1" name="Rectangle 10"/>
          <p:cNvSpPr/>
          <p:nvPr/>
        </p:nvSpPr>
        <p:spPr>
          <a:xfrm>
            <a:off x="5029200" y="4503003"/>
            <a:ext cx="3581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7.1%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7" name="Rectangle 16"/>
          <p:cNvSpPr/>
          <p:nvPr/>
        </p:nvSpPr>
        <p:spPr>
          <a:xfrm>
            <a:off x="0" y="5399782"/>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Texture Tiling</a:t>
            </a:r>
          </a:p>
        </p:txBody>
      </p:sp>
    </p:spTree>
    <p:extLst>
      <p:ext uri="{BB962C8B-B14F-4D97-AF65-F5344CB8AC3E}">
        <p14:creationId xmlns:p14="http://schemas.microsoft.com/office/powerpoint/2010/main" val="59975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25" grpId="0" animBg="1"/>
      <p:bldP spid="35" grpId="0"/>
      <p:bldP spid="38" grpId="0"/>
      <p:bldP spid="10" grpId="0"/>
      <p:bldP spid="11" grpId="0"/>
      <p:bldP spid="1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a:t>
            </a:r>
            <a:r>
              <a:rPr lang="en-US" dirty="0" err="1"/>
              <a:t>Blitting</a:t>
            </a:r>
            <a:r>
              <a:rPr lang="en-US" dirty="0"/>
              <a:t> Analysis</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0" y="2362200"/>
            <a:ext cx="9144000" cy="98488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Color </a:t>
            </a:r>
            <a:r>
              <a:rPr kumimoji="0" lang="en-US" sz="29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is a good candidate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for </a:t>
            </a:r>
            <a:r>
              <a:rPr kumimoji="0" lang="en-US" sz="2900" b="1" i="0" u="none" strike="noStrike" kern="1200" cap="none" spc="0" normalizeH="0" baseline="0" noProof="0" dirty="0">
                <a:ln>
                  <a:noFill/>
                </a:ln>
                <a:solidFill>
                  <a:srgbClr val="006600"/>
                </a:solidFill>
                <a:effectLst/>
                <a:uLnTx/>
                <a:uFillTx/>
                <a:latin typeface="Gill Sans MT"/>
                <a:ea typeface="+mn-ea"/>
                <a:cs typeface="+mn-cs"/>
              </a:rPr>
              <a:t>PIM execution </a:t>
            </a:r>
          </a:p>
        </p:txBody>
      </p:sp>
      <p:sp>
        <p:nvSpPr>
          <p:cNvPr id="14" name="Rectangle 13"/>
          <p:cNvSpPr/>
          <p:nvPr/>
        </p:nvSpPr>
        <p:spPr>
          <a:xfrm>
            <a:off x="0" y="4927937"/>
            <a:ext cx="9144000" cy="1015663"/>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Gill Sans MT"/>
                <a:ea typeface="+mn-ea"/>
                <a:cs typeface="+mn-cs"/>
              </a:rPr>
              <a:t>It is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feasible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to implement </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color </a:t>
            </a:r>
            <a:r>
              <a:rPr kumimoji="0" lang="en-US" sz="30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br>
              <a:rPr kumimoji="0" lang="en-US" sz="3000" b="1" i="0" u="none" strike="noStrike" kern="1200" cap="none" spc="0" normalizeH="0" baseline="0" noProof="0" dirty="0">
                <a:ln>
                  <a:noFill/>
                </a:ln>
                <a:solidFill>
                  <a:srgbClr val="1F497D"/>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in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core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accelerator</a:t>
            </a:r>
          </a:p>
        </p:txBody>
      </p:sp>
      <p:sp>
        <p:nvSpPr>
          <p:cNvPr id="8" name="Rectangle 7"/>
          <p:cNvSpPr/>
          <p:nvPr/>
        </p:nvSpPr>
        <p:spPr>
          <a:xfrm>
            <a:off x="-990600" y="1143000"/>
            <a:ext cx="11201400"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Generates a large amount of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8" name="Rectangle 17"/>
          <p:cNvSpPr/>
          <p:nvPr/>
        </p:nvSpPr>
        <p:spPr>
          <a:xfrm>
            <a:off x="457200" y="3660338"/>
            <a:ext cx="8305800"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Requires </a:t>
            </a:r>
            <a:r>
              <a:rPr kumimoji="0" lang="en-US" sz="2600" b="1" i="0" u="none" strike="noStrike" kern="1200" cap="none" spc="0" normalizeH="0" baseline="0" noProof="0" dirty="0">
                <a:ln>
                  <a:noFill/>
                </a:ln>
                <a:solidFill>
                  <a:srgbClr val="006600"/>
                </a:solidFill>
                <a:effectLst/>
                <a:uLnTx/>
                <a:uFillTx/>
                <a:latin typeface="Gill Sans MT"/>
                <a:ea typeface="+mn-ea"/>
                <a:cs typeface="+mn-cs"/>
              </a:rPr>
              <a:t>low-cost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operations: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Memset</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simple arithmetic</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shift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7" name="Rectangle 6"/>
          <p:cNvSpPr/>
          <p:nvPr/>
        </p:nvSpPr>
        <p:spPr>
          <a:xfrm>
            <a:off x="-76200" y="1626513"/>
            <a:ext cx="9067800" cy="430887"/>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Accounts for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19.1%</a:t>
            </a:r>
            <a:r>
              <a:rPr kumimoji="0" lang="en-US" sz="2200" b="1" i="0" u="none" strike="noStrike" kern="1200" cap="none" spc="0" normalizeH="0" baseline="0" noProof="0" dirty="0">
                <a:ln>
                  <a:noFill/>
                </a:ln>
                <a:solidFill>
                  <a:srgbClr val="000000"/>
                </a:solidFill>
                <a:effectLst/>
                <a:uLnTx/>
                <a:uFillTx/>
                <a:latin typeface="Gill Sans MT"/>
                <a:ea typeface="+mn-ea"/>
                <a:cs typeface="+mn-cs"/>
              </a:rPr>
              <a:t> of the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total system energy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during</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scrolling</a:t>
            </a:r>
          </a:p>
        </p:txBody>
      </p:sp>
    </p:spTree>
    <p:extLst>
      <p:ext uri="{BB962C8B-B14F-4D97-AF65-F5344CB8AC3E}">
        <p14:creationId xmlns:p14="http://schemas.microsoft.com/office/powerpoint/2010/main" val="320965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8" grpId="0"/>
      <p:bldP spid="18" grpId="0"/>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1219200"/>
            <a:ext cx="9144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account for</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a significant portion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41.9%</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energy consumption</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1" name="Rectangle 10"/>
          <p:cNvSpPr/>
          <p:nvPr/>
        </p:nvSpPr>
        <p:spPr>
          <a:xfrm>
            <a:off x="1219200" y="2514600"/>
            <a:ext cx="6858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goes to</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data movement generated by these functions</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cxnSp>
        <p:nvCxnSpPr>
          <p:cNvPr id="12" name="Straight Arrow Connector 11"/>
          <p:cNvCxnSpPr/>
          <p:nvPr/>
        </p:nvCxnSpPr>
        <p:spPr>
          <a:xfrm>
            <a:off x="4572000" y="2209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36576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significantly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from PIM execution</a:t>
            </a:r>
          </a:p>
        </p:txBody>
      </p:sp>
      <p:sp>
        <p:nvSpPr>
          <p:cNvPr id="15" name="Rectangle 14"/>
          <p:cNvSpPr/>
          <p:nvPr/>
        </p:nvSpPr>
        <p:spPr>
          <a:xfrm>
            <a:off x="0" y="5156537"/>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    Both functions are feasible to implement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as PIM logic</a:t>
            </a:r>
          </a:p>
        </p:txBody>
      </p:sp>
      <p:sp>
        <p:nvSpPr>
          <p:cNvPr id="16" name="TextBox 15"/>
          <p:cNvSpPr txBox="1"/>
          <p:nvPr/>
        </p:nvSpPr>
        <p:spPr>
          <a:xfrm>
            <a:off x="152400" y="3657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Tree>
    <p:extLst>
      <p:ext uri="{BB962C8B-B14F-4D97-AF65-F5344CB8AC3E}">
        <p14:creationId xmlns:p14="http://schemas.microsoft.com/office/powerpoint/2010/main" val="396988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5" grpId="0" animBg="1"/>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 Table Based Read Mappers</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http://mrfast.sourceforge.net/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Alkan+,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"Personalized copy number and segmental duplication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maps using next-generation sequencing”</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rPr>
              <a:t>Nature Genetics 2009.</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7724775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Tab Switching</a:t>
            </a:r>
          </a:p>
          <a:p>
            <a:pPr lvl="1"/>
            <a:endParaRPr lang="en-US" sz="20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8430769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525000" cy="914400"/>
          </a:xfrm>
        </p:spPr>
        <p:txBody>
          <a:bodyPr/>
          <a:lstStyle/>
          <a:p>
            <a:r>
              <a:rPr lang="en-US" sz="4000" dirty="0"/>
              <a:t>What Happens During Tab Switching?</a:t>
            </a:r>
          </a:p>
        </p:txBody>
      </p:sp>
      <p:sp>
        <p:nvSpPr>
          <p:cNvPr id="3" name="Content Placeholder 2"/>
          <p:cNvSpPr>
            <a:spLocks noGrp="1"/>
          </p:cNvSpPr>
          <p:nvPr>
            <p:ph idx="1"/>
          </p:nvPr>
        </p:nvSpPr>
        <p:spPr>
          <a:xfrm>
            <a:off x="152400" y="990600"/>
            <a:ext cx="8991600" cy="6858000"/>
          </a:xfrm>
        </p:spPr>
        <p:txBody>
          <a:bodyPr>
            <a:normAutofit/>
          </a:bodyPr>
          <a:lstStyle/>
          <a:p>
            <a:pPr lvl="0"/>
            <a:r>
              <a:rPr lang="en-US" sz="2800" dirty="0">
                <a:solidFill>
                  <a:schemeClr val="tx2"/>
                </a:solidFill>
              </a:rPr>
              <a:t>Chrome employs a </a:t>
            </a:r>
            <a:r>
              <a:rPr lang="en-US" sz="2800" dirty="0">
                <a:solidFill>
                  <a:srgbClr val="0000FF"/>
                </a:solidFill>
              </a:rPr>
              <a:t>multi-process </a:t>
            </a:r>
            <a:r>
              <a:rPr lang="en-US" sz="2800" dirty="0">
                <a:solidFill>
                  <a:schemeClr val="tx2"/>
                </a:solidFill>
              </a:rPr>
              <a:t>architecture</a:t>
            </a:r>
          </a:p>
          <a:p>
            <a:pPr lvl="1"/>
            <a:r>
              <a:rPr lang="en-US" sz="2400" dirty="0">
                <a:solidFill>
                  <a:srgbClr val="595959"/>
                </a:solidFill>
              </a:rPr>
              <a:t>Each tab is a </a:t>
            </a:r>
            <a:r>
              <a:rPr lang="en-US" sz="2400" u="sng" dirty="0">
                <a:solidFill>
                  <a:srgbClr val="595959"/>
                </a:solidFill>
              </a:rPr>
              <a:t>separate process</a:t>
            </a: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r>
              <a:rPr lang="en-US" sz="2800" dirty="0">
                <a:solidFill>
                  <a:schemeClr val="tx2"/>
                </a:solidFill>
              </a:rPr>
              <a:t>Main operations during </a:t>
            </a:r>
            <a:r>
              <a:rPr lang="en-US" sz="2800" dirty="0">
                <a:solidFill>
                  <a:srgbClr val="0000FF"/>
                </a:solidFill>
              </a:rPr>
              <a:t>tab switching</a:t>
            </a:r>
            <a:r>
              <a:rPr lang="en-US" sz="2800" dirty="0">
                <a:solidFill>
                  <a:schemeClr val="tx2"/>
                </a:solidFill>
              </a:rPr>
              <a:t>:</a:t>
            </a:r>
          </a:p>
          <a:p>
            <a:pPr lvl="1"/>
            <a:r>
              <a:rPr lang="en-US" sz="2400" dirty="0"/>
              <a:t>Context switch</a:t>
            </a:r>
          </a:p>
          <a:p>
            <a:pPr lvl="1"/>
            <a:r>
              <a:rPr lang="en-US" sz="2400" dirty="0"/>
              <a:t>Load the new page</a:t>
            </a:r>
          </a:p>
          <a:p>
            <a:pPr lvl="1"/>
            <a:endParaRPr lang="en-US" sz="2200" dirty="0">
              <a:solidFill>
                <a:schemeClr val="tx2"/>
              </a:solidFill>
            </a:endParaRPr>
          </a:p>
          <a:p>
            <a:pPr lvl="1"/>
            <a:endParaRPr lang="en-US" sz="2200" dirty="0">
              <a:solidFill>
                <a:schemeClr val="tx2"/>
              </a:solidFill>
            </a:endParaRPr>
          </a:p>
          <a:p>
            <a:pPr lvl="1"/>
            <a:endParaRPr lang="en-US" sz="2200" dirty="0">
              <a:solidFill>
                <a:schemeClr val="tx2"/>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43" name="Group 42"/>
          <p:cNvGrpSpPr/>
          <p:nvPr/>
        </p:nvGrpSpPr>
        <p:grpSpPr>
          <a:xfrm>
            <a:off x="1981200" y="2209800"/>
            <a:ext cx="5105401" cy="3065777"/>
            <a:chOff x="4045131" y="2539424"/>
            <a:chExt cx="5251269" cy="4143513"/>
          </a:xfrm>
        </p:grpSpPr>
        <p:cxnSp>
          <p:nvCxnSpPr>
            <p:cNvPr id="19" name="Elbow Connector 18"/>
            <p:cNvCxnSpPr>
              <a:stCxn id="7" idx="2"/>
              <a:endCxn id="14" idx="0"/>
            </p:cNvCxnSpPr>
            <p:nvPr/>
          </p:nvCxnSpPr>
          <p:spPr>
            <a:xfrm rot="5400000">
              <a:off x="6248400" y="3339524"/>
              <a:ext cx="609600" cy="3810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045131" y="2539424"/>
              <a:ext cx="5251269" cy="4143513"/>
              <a:chOff x="4045131" y="2209800"/>
              <a:chExt cx="5251269" cy="4143513"/>
            </a:xfrm>
          </p:grpSpPr>
          <p:cxnSp>
            <p:nvCxnSpPr>
              <p:cNvPr id="17" name="Elbow Connector 16"/>
              <p:cNvCxnSpPr>
                <a:stCxn id="7" idx="2"/>
                <a:endCxn id="11" idx="0"/>
              </p:cNvCxnSpPr>
              <p:nvPr/>
            </p:nvCxnSpPr>
            <p:spPr>
              <a:xfrm rot="5400000">
                <a:off x="5600700" y="2362200"/>
                <a:ext cx="609600" cy="16764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045131" y="2209800"/>
                <a:ext cx="5251269" cy="4143513"/>
                <a:chOff x="4045131" y="2209800"/>
                <a:chExt cx="5251269" cy="4143513"/>
              </a:xfrm>
            </p:grpSpPr>
            <p:grpSp>
              <p:nvGrpSpPr>
                <p:cNvPr id="9" name="Group 8"/>
                <p:cNvGrpSpPr/>
                <p:nvPr/>
              </p:nvGrpSpPr>
              <p:grpSpPr>
                <a:xfrm>
                  <a:off x="5257799" y="2209800"/>
                  <a:ext cx="2971801" cy="685800"/>
                  <a:chOff x="4571999" y="2362201"/>
                  <a:chExt cx="2971801" cy="685800"/>
                </a:xfrm>
              </p:grpSpPr>
              <p:sp>
                <p:nvSpPr>
                  <p:cNvPr id="7" name="Rounded Rectangle 6"/>
                  <p:cNvSpPr/>
                  <p:nvPr/>
                </p:nvSpPr>
                <p:spPr>
                  <a:xfrm>
                    <a:off x="4571999" y="2362201"/>
                    <a:ext cx="2971801" cy="685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5" name="TextBox 4"/>
                  <p:cNvSpPr txBox="1"/>
                  <p:nvPr/>
                </p:nvSpPr>
                <p:spPr>
                  <a:xfrm>
                    <a:off x="4637076" y="2362201"/>
                    <a:ext cx="2234458" cy="5407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Process</a:t>
                    </a:r>
                  </a:p>
                </p:txBody>
              </p:sp>
              <p:pic>
                <p:nvPicPr>
                  <p:cNvPr id="8" name="Picture 7"/>
                  <p:cNvPicPr>
                    <a:picLocks noChangeAspect="1"/>
                  </p:cNvPicPr>
                  <p:nvPr/>
                </p:nvPicPr>
                <p:blipFill>
                  <a:blip r:embed="rId4"/>
                  <a:stretch>
                    <a:fillRect/>
                  </a:stretch>
                </p:blipFill>
                <p:spPr>
                  <a:xfrm>
                    <a:off x="6858000" y="2438401"/>
                    <a:ext cx="533400" cy="533400"/>
                  </a:xfrm>
                  <a:prstGeom prst="rect">
                    <a:avLst/>
                  </a:prstGeom>
                </p:spPr>
              </p:pic>
            </p:grpSp>
            <p:sp>
              <p:nvSpPr>
                <p:cNvPr id="11" name="Rounded Rectangle 10"/>
                <p:cNvSpPr/>
                <p:nvPr/>
              </p:nvSpPr>
              <p:spPr>
                <a:xfrm>
                  <a:off x="45720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58674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5" name="Rounded Rectangle 14"/>
                <p:cNvSpPr/>
                <p:nvPr/>
              </p:nvSpPr>
              <p:spPr>
                <a:xfrm>
                  <a:off x="78486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22" name="Elbow Connector 21"/>
                <p:cNvCxnSpPr>
                  <a:stCxn id="7" idx="2"/>
                  <a:endCxn id="15" idx="0"/>
                </p:cNvCxnSpPr>
                <p:nvPr/>
              </p:nvCxnSpPr>
              <p:spPr>
                <a:xfrm rot="16200000" flipH="1">
                  <a:off x="7239000" y="2400300"/>
                  <a:ext cx="609600" cy="16002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96982" y="3809999"/>
                  <a:ext cx="585971" cy="8735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3600" b="1" i="0" u="none" strike="noStrike" kern="1200" cap="none" spc="0" normalizeH="0" baseline="0" noProof="0" dirty="0">
                      <a:ln>
                        <a:noFill/>
                      </a:ln>
                      <a:solidFill>
                        <a:prstClr val="black">
                          <a:lumMod val="75000"/>
                          <a:lumOff val="25000"/>
                        </a:prstClr>
                      </a:solidFill>
                      <a:effectLst/>
                      <a:uLnTx/>
                      <a:uFillTx/>
                      <a:latin typeface="Gill Sans MT"/>
                      <a:ea typeface="+mn-ea"/>
                      <a:cs typeface="Mangal" panose="02040503050203030202" pitchFamily="18" charset="0"/>
                    </a:rPr>
                    <a:t>…</a:t>
                  </a:r>
                  <a:endParaRPr kumimoji="0" lang="en-US" sz="36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29" name="Picture 28"/>
                <p:cNvPicPr>
                  <a:picLocks noChangeAspect="1"/>
                </p:cNvPicPr>
                <p:nvPr/>
              </p:nvPicPr>
              <p:blipFill>
                <a:blip r:embed="rId5"/>
                <a:stretch>
                  <a:fillRect/>
                </a:stretch>
              </p:blipFill>
              <p:spPr>
                <a:xfrm>
                  <a:off x="4572000" y="4038600"/>
                  <a:ext cx="965200" cy="965200"/>
                </a:xfrm>
                <a:prstGeom prst="rect">
                  <a:avLst/>
                </a:prstGeom>
              </p:spPr>
            </p:pic>
            <p:pic>
              <p:nvPicPr>
                <p:cNvPr id="30" name="Picture 29"/>
                <p:cNvPicPr>
                  <a:picLocks noChangeAspect="1"/>
                </p:cNvPicPr>
                <p:nvPr/>
              </p:nvPicPr>
              <p:blipFill>
                <a:blip r:embed="rId5"/>
                <a:stretch>
                  <a:fillRect/>
                </a:stretch>
              </p:blipFill>
              <p:spPr>
                <a:xfrm>
                  <a:off x="5867400" y="4038600"/>
                  <a:ext cx="965200" cy="965200"/>
                </a:xfrm>
                <a:prstGeom prst="rect">
                  <a:avLst/>
                </a:prstGeom>
              </p:spPr>
            </p:pic>
            <p:pic>
              <p:nvPicPr>
                <p:cNvPr id="31" name="Picture 30"/>
                <p:cNvPicPr>
                  <a:picLocks noChangeAspect="1"/>
                </p:cNvPicPr>
                <p:nvPr/>
              </p:nvPicPr>
              <p:blipFill>
                <a:blip r:embed="rId5"/>
                <a:stretch>
                  <a:fillRect/>
                </a:stretch>
              </p:blipFill>
              <p:spPr>
                <a:xfrm>
                  <a:off x="7848600" y="4038600"/>
                  <a:ext cx="965200" cy="965200"/>
                </a:xfrm>
                <a:prstGeom prst="rect">
                  <a:avLst/>
                </a:prstGeom>
              </p:spPr>
            </p:pic>
            <p:pic>
              <p:nvPicPr>
                <p:cNvPr id="32" name="Picture 31"/>
                <p:cNvPicPr>
                  <a:picLocks noChangeAspect="1"/>
                </p:cNvPicPr>
                <p:nvPr/>
              </p:nvPicPr>
              <p:blipFill>
                <a:blip r:embed="rId6"/>
                <a:stretch>
                  <a:fillRect/>
                </a:stretch>
              </p:blipFill>
              <p:spPr>
                <a:xfrm>
                  <a:off x="4724400" y="3657600"/>
                  <a:ext cx="584200" cy="584200"/>
                </a:xfrm>
                <a:prstGeom prst="rect">
                  <a:avLst/>
                </a:prstGeom>
              </p:spPr>
            </p:pic>
            <p:pic>
              <p:nvPicPr>
                <p:cNvPr id="33" name="Picture 32"/>
                <p:cNvPicPr>
                  <a:picLocks noChangeAspect="1"/>
                </p:cNvPicPr>
                <p:nvPr/>
              </p:nvPicPr>
              <p:blipFill>
                <a:blip r:embed="rId6"/>
                <a:stretch>
                  <a:fillRect/>
                </a:stretch>
              </p:blipFill>
              <p:spPr>
                <a:xfrm>
                  <a:off x="6045200" y="3657600"/>
                  <a:ext cx="584200" cy="584200"/>
                </a:xfrm>
                <a:prstGeom prst="rect">
                  <a:avLst/>
                </a:prstGeom>
              </p:spPr>
            </p:pic>
            <p:pic>
              <p:nvPicPr>
                <p:cNvPr id="34" name="Picture 33"/>
                <p:cNvPicPr>
                  <a:picLocks noChangeAspect="1"/>
                </p:cNvPicPr>
                <p:nvPr/>
              </p:nvPicPr>
              <p:blipFill>
                <a:blip r:embed="rId6"/>
                <a:stretch>
                  <a:fillRect/>
                </a:stretch>
              </p:blipFill>
              <p:spPr>
                <a:xfrm>
                  <a:off x="8026400" y="3606800"/>
                  <a:ext cx="584200" cy="584200"/>
                </a:xfrm>
                <a:prstGeom prst="rect">
                  <a:avLst/>
                </a:prstGeom>
              </p:spPr>
            </p:pic>
            <p:sp>
              <p:nvSpPr>
                <p:cNvPr id="37" name="TextBox 36"/>
                <p:cNvSpPr txBox="1"/>
                <p:nvPr/>
              </p:nvSpPr>
              <p:spPr>
                <a:xfrm>
                  <a:off x="4045131"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1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8" name="TextBox 37"/>
                <p:cNvSpPr txBox="1"/>
                <p:nvPr/>
              </p:nvSpPr>
              <p:spPr>
                <a:xfrm>
                  <a:off x="5299165"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2</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9" name="TextBox 38"/>
                <p:cNvSpPr txBox="1"/>
                <p:nvPr/>
              </p:nvSpPr>
              <p:spPr>
                <a:xfrm>
                  <a:off x="7315200" y="5105398"/>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N</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grpSp>
      </p:grpSp>
      <p:sp>
        <p:nvSpPr>
          <p:cNvPr id="10" name="Rectangle 9"/>
          <p:cNvSpPr/>
          <p:nvPr/>
        </p:nvSpPr>
        <p:spPr>
          <a:xfrm>
            <a:off x="1066800" y="5486408"/>
            <a:ext cx="739140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35065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Consumption</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600" dirty="0">
                <a:solidFill>
                  <a:schemeClr val="tx2"/>
                </a:solidFill>
              </a:rPr>
              <a:t>Primary concerns during tab switching:</a:t>
            </a:r>
          </a:p>
          <a:p>
            <a:pPr lvl="1"/>
            <a:r>
              <a:rPr lang="en-US" sz="2200" dirty="0">
                <a:solidFill>
                  <a:srgbClr val="595959"/>
                </a:solidFill>
              </a:rPr>
              <a:t> How fast a new tab </a:t>
            </a:r>
            <a:r>
              <a:rPr lang="en-US" sz="2200" dirty="0">
                <a:solidFill>
                  <a:srgbClr val="0000FF"/>
                </a:solidFill>
              </a:rPr>
              <a:t>loads</a:t>
            </a:r>
            <a:r>
              <a:rPr lang="en-US" sz="2200" dirty="0">
                <a:solidFill>
                  <a:srgbClr val="595959"/>
                </a:solidFill>
              </a:rPr>
              <a:t> and </a:t>
            </a:r>
            <a:r>
              <a:rPr lang="en-US" sz="2200" dirty="0">
                <a:solidFill>
                  <a:srgbClr val="0000FF"/>
                </a:solidFill>
              </a:rPr>
              <a:t>becomes interactive</a:t>
            </a:r>
          </a:p>
          <a:p>
            <a:pPr lvl="1"/>
            <a:r>
              <a:rPr lang="en-US" sz="2200" dirty="0"/>
              <a:t> </a:t>
            </a:r>
            <a:r>
              <a:rPr lang="en-US" sz="2200" dirty="0">
                <a:solidFill>
                  <a:srgbClr val="C00000"/>
                </a:solidFill>
              </a:rPr>
              <a:t>Memory consumption</a:t>
            </a:r>
          </a:p>
          <a:p>
            <a:pPr marL="0" indent="0">
              <a:buNone/>
            </a:pPr>
            <a:endParaRPr lang="en-US" sz="2800" dirty="0">
              <a:solidFill>
                <a:schemeClr val="tx2"/>
              </a:solidFill>
            </a:endParaRPr>
          </a:p>
          <a:p>
            <a:pPr lvl="1"/>
            <a:endParaRPr lang="en-US" sz="2200" dirty="0">
              <a:solidFill>
                <a:srgbClr val="0000FF"/>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ounded Rectangle 7"/>
          <p:cNvSpPr/>
          <p:nvPr/>
        </p:nvSpPr>
        <p:spPr>
          <a:xfrm>
            <a:off x="1715020" y="5120330"/>
            <a:ext cx="1409180" cy="82327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27" name="Group 26"/>
          <p:cNvGrpSpPr/>
          <p:nvPr/>
        </p:nvGrpSpPr>
        <p:grpSpPr>
          <a:xfrm>
            <a:off x="5867400" y="4449621"/>
            <a:ext cx="1346200" cy="1874979"/>
            <a:chOff x="5867400" y="4449621"/>
            <a:chExt cx="1346200" cy="1874979"/>
          </a:xfrm>
        </p:grpSpPr>
        <p:sp>
          <p:nvSpPr>
            <p:cNvPr id="7" name="Rounded Rectangle 6"/>
            <p:cNvSpPr/>
            <p:nvPr/>
          </p:nvSpPr>
          <p:spPr>
            <a:xfrm>
              <a:off x="5867400" y="4449621"/>
              <a:ext cx="1346200" cy="187497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5" name="TextBox 4"/>
            <p:cNvSpPr txBox="1"/>
            <p:nvPr/>
          </p:nvSpPr>
          <p:spPr>
            <a:xfrm>
              <a:off x="5943600" y="4800600"/>
              <a:ext cx="115232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DRAM</a:t>
              </a:r>
            </a:p>
          </p:txBody>
        </p:sp>
      </p:grpSp>
      <p:cxnSp>
        <p:nvCxnSpPr>
          <p:cNvPr id="17" name="Straight Arrow Connector 16"/>
          <p:cNvCxnSpPr/>
          <p:nvPr/>
        </p:nvCxnSpPr>
        <p:spPr>
          <a:xfrm>
            <a:off x="3657600" y="5791200"/>
            <a:ext cx="1828800" cy="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352800" y="4190999"/>
            <a:ext cx="2286000" cy="1524001"/>
            <a:chOff x="3202057" y="3581400"/>
            <a:chExt cx="1725765" cy="1269087"/>
          </a:xfrm>
        </p:grpSpPr>
        <p:grpSp>
          <p:nvGrpSpPr>
            <p:cNvPr id="15" name="Group 14"/>
            <p:cNvGrpSpPr/>
            <p:nvPr/>
          </p:nvGrpSpPr>
          <p:grpSpPr>
            <a:xfrm>
              <a:off x="3733800" y="3581400"/>
              <a:ext cx="713316" cy="914400"/>
              <a:chOff x="2722033" y="4454815"/>
              <a:chExt cx="963083" cy="1108810"/>
            </a:xfrm>
          </p:grpSpPr>
          <p:sp>
            <p:nvSpPr>
              <p:cNvPr id="11" name="Rounded Rectangle 10"/>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12" name="Picture 11"/>
              <p:cNvPicPr>
                <a:picLocks noChangeAspect="1"/>
              </p:cNvPicPr>
              <p:nvPr/>
            </p:nvPicPr>
            <p:blipFill>
              <a:blip r:embed="rId4"/>
              <a:stretch>
                <a:fillRect/>
              </a:stretch>
            </p:blipFill>
            <p:spPr>
              <a:xfrm>
                <a:off x="2722033" y="4849476"/>
                <a:ext cx="938389" cy="714149"/>
              </a:xfrm>
              <a:prstGeom prst="rect">
                <a:avLst/>
              </a:prstGeom>
            </p:spPr>
          </p:pic>
          <p:pic>
            <p:nvPicPr>
              <p:cNvPr id="13" name="Picture 12"/>
              <p:cNvPicPr>
                <a:picLocks noChangeAspect="1"/>
              </p:cNvPicPr>
              <p:nvPr/>
            </p:nvPicPr>
            <p:blipFill>
              <a:blip r:embed="rId5"/>
              <a:stretch>
                <a:fillRect/>
              </a:stretch>
            </p:blipFill>
            <p:spPr>
              <a:xfrm>
                <a:off x="2870200" y="4567575"/>
                <a:ext cx="567972" cy="432248"/>
              </a:xfrm>
              <a:prstGeom prst="rect">
                <a:avLst/>
              </a:prstGeom>
            </p:spPr>
          </p:pic>
        </p:grpSp>
        <p:sp>
          <p:nvSpPr>
            <p:cNvPr id="19" name="TextBox 18"/>
            <p:cNvSpPr txBox="1"/>
            <p:nvPr/>
          </p:nvSpPr>
          <p:spPr>
            <a:xfrm>
              <a:off x="3202057" y="4419600"/>
              <a:ext cx="172576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Inactive Tab</a:t>
              </a:r>
            </a:p>
          </p:txBody>
        </p:sp>
      </p:grpSp>
      <p:sp>
        <p:nvSpPr>
          <p:cNvPr id="20" name="TextBox 19"/>
          <p:cNvSpPr txBox="1"/>
          <p:nvPr/>
        </p:nvSpPr>
        <p:spPr>
          <a:xfrm>
            <a:off x="3555926" y="5867400"/>
            <a:ext cx="193047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Compression</a:t>
            </a:r>
          </a:p>
        </p:txBody>
      </p:sp>
      <p:cxnSp>
        <p:nvCxnSpPr>
          <p:cNvPr id="22" name="Straight Arrow Connector 21"/>
          <p:cNvCxnSpPr/>
          <p:nvPr/>
        </p:nvCxnSpPr>
        <p:spPr>
          <a:xfrm>
            <a:off x="3581400" y="5791200"/>
            <a:ext cx="1828800" cy="0"/>
          </a:xfrm>
          <a:prstGeom prst="straightConnector1">
            <a:avLst/>
          </a:prstGeom>
          <a:ln w="57150" cmpd="sng">
            <a:solidFill>
              <a:srgbClr val="000000"/>
            </a:solidFill>
            <a:headEnd type="arrow" w="med" len="med"/>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29000" y="5867400"/>
            <a:ext cx="223588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Decompression</a:t>
            </a:r>
          </a:p>
        </p:txBody>
      </p:sp>
      <p:sp>
        <p:nvSpPr>
          <p:cNvPr id="25" name="Rectangle 24"/>
          <p:cNvSpPr/>
          <p:nvPr/>
        </p:nvSpPr>
        <p:spPr>
          <a:xfrm>
            <a:off x="-1219200" y="2667000"/>
            <a:ext cx="11201400" cy="13542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Chrome</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uses</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compression</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to</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reduce each tab’s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memory footprint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9" name="Rounded Rectangle 8"/>
          <p:cNvSpPr/>
          <p:nvPr/>
        </p:nvSpPr>
        <p:spPr>
          <a:xfrm>
            <a:off x="5867400" y="5592621"/>
            <a:ext cx="1325880" cy="59467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ZRAM</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0" name="Group 29"/>
          <p:cNvGrpSpPr/>
          <p:nvPr/>
        </p:nvGrpSpPr>
        <p:grpSpPr>
          <a:xfrm>
            <a:off x="3276600" y="4191000"/>
            <a:ext cx="2355733" cy="1437451"/>
            <a:chOff x="3175735" y="3581400"/>
            <a:chExt cx="1778407" cy="1197014"/>
          </a:xfrm>
        </p:grpSpPr>
        <p:grpSp>
          <p:nvGrpSpPr>
            <p:cNvPr id="31" name="Group 30"/>
            <p:cNvGrpSpPr/>
            <p:nvPr/>
          </p:nvGrpSpPr>
          <p:grpSpPr>
            <a:xfrm>
              <a:off x="3733800" y="3581400"/>
              <a:ext cx="713316" cy="914400"/>
              <a:chOff x="2722033" y="4454815"/>
              <a:chExt cx="963083" cy="1108810"/>
            </a:xfrm>
          </p:grpSpPr>
          <p:sp>
            <p:nvSpPr>
              <p:cNvPr id="33" name="Rounded Rectangle 32"/>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34" name="Picture 33"/>
              <p:cNvPicPr>
                <a:picLocks noChangeAspect="1"/>
              </p:cNvPicPr>
              <p:nvPr/>
            </p:nvPicPr>
            <p:blipFill>
              <a:blip r:embed="rId4"/>
              <a:stretch>
                <a:fillRect/>
              </a:stretch>
            </p:blipFill>
            <p:spPr>
              <a:xfrm>
                <a:off x="2722033" y="4849476"/>
                <a:ext cx="938389" cy="714149"/>
              </a:xfrm>
              <a:prstGeom prst="rect">
                <a:avLst/>
              </a:prstGeom>
            </p:spPr>
          </p:pic>
          <p:pic>
            <p:nvPicPr>
              <p:cNvPr id="35" name="Picture 34"/>
              <p:cNvPicPr>
                <a:picLocks noChangeAspect="1"/>
              </p:cNvPicPr>
              <p:nvPr/>
            </p:nvPicPr>
            <p:blipFill>
              <a:blip r:embed="rId5"/>
              <a:stretch>
                <a:fillRect/>
              </a:stretch>
            </p:blipFill>
            <p:spPr>
              <a:xfrm>
                <a:off x="2870200" y="4567575"/>
                <a:ext cx="567972" cy="432248"/>
              </a:xfrm>
              <a:prstGeom prst="rect">
                <a:avLst/>
              </a:prstGeom>
            </p:spPr>
          </p:pic>
        </p:grpSp>
        <p:sp>
          <p:nvSpPr>
            <p:cNvPr id="32" name="TextBox 31"/>
            <p:cNvSpPr txBox="1"/>
            <p:nvPr/>
          </p:nvSpPr>
          <p:spPr>
            <a:xfrm>
              <a:off x="3175735" y="4419600"/>
              <a:ext cx="1778407" cy="3588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Compressed Tab</a:t>
              </a:r>
            </a:p>
          </p:txBody>
        </p:sp>
      </p:grpSp>
    </p:spTree>
    <p:extLst>
      <p:ext uri="{BB962C8B-B14F-4D97-AF65-F5344CB8AC3E}">
        <p14:creationId xmlns:p14="http://schemas.microsoft.com/office/powerpoint/2010/main" val="394668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0" grpId="1"/>
      <p:bldP spid="23" grpId="0"/>
      <p:bldP spid="25" grpId="0"/>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Movement Study</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800" dirty="0">
                <a:solidFill>
                  <a:schemeClr val="tx2"/>
                </a:solidFill>
              </a:rPr>
              <a:t>To study </a:t>
            </a:r>
            <a:r>
              <a:rPr lang="en-US" sz="2800" dirty="0">
                <a:solidFill>
                  <a:srgbClr val="800000"/>
                </a:solidFill>
              </a:rPr>
              <a:t>data movement</a:t>
            </a:r>
            <a:r>
              <a:rPr lang="en-US" sz="2800" dirty="0">
                <a:solidFill>
                  <a:schemeClr val="tx2"/>
                </a:solidFill>
              </a:rPr>
              <a:t> during tab switching, </a:t>
            </a:r>
            <a:br>
              <a:rPr lang="en-US" sz="2800" dirty="0">
                <a:solidFill>
                  <a:schemeClr val="tx2"/>
                </a:solidFill>
              </a:rPr>
            </a:br>
            <a:r>
              <a:rPr lang="en-US" sz="2800" dirty="0">
                <a:solidFill>
                  <a:schemeClr val="tx2"/>
                </a:solidFill>
              </a:rPr>
              <a:t>we emulate a user switching through 50 tabs</a:t>
            </a:r>
          </a:p>
          <a:p>
            <a:pPr lvl="1"/>
            <a:endParaRPr lang="en-US" sz="2200" dirty="0">
              <a:solidFill>
                <a:srgbClr val="595959"/>
              </a:solidFill>
            </a:endParaRPr>
          </a:p>
          <a:p>
            <a:pPr marL="0" indent="0">
              <a:buNone/>
            </a:pPr>
            <a:br>
              <a:rPr lang="en-US" sz="2200" dirty="0">
                <a:solidFill>
                  <a:srgbClr val="0000FF"/>
                </a:solidFill>
              </a:rPr>
            </a:br>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3415606"/>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mn-cs"/>
              </a:rPr>
              <a:t>Compression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decompression</a:t>
            </a:r>
            <a:br>
              <a:rPr kumimoji="0" lang="en-US" sz="2800" b="1" i="0" u="none" strike="noStrike" kern="1200" cap="none" spc="0" normalizeH="0" baseline="0" noProof="0" dirty="0">
                <a:ln>
                  <a:noFill/>
                </a:ln>
                <a:solidFill>
                  <a:srgbClr val="1F497D"/>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contribute to</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18.1%</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the total system energy</a:t>
            </a:r>
          </a:p>
        </p:txBody>
      </p:sp>
      <p:sp>
        <p:nvSpPr>
          <p:cNvPr id="10" name="Rectangle 9"/>
          <p:cNvSpPr/>
          <p:nvPr/>
        </p:nvSpPr>
        <p:spPr>
          <a:xfrm>
            <a:off x="0" y="4522113"/>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19.6 GB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data moves between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1F497D"/>
                </a:solidFill>
                <a:effectLst/>
                <a:uLnTx/>
                <a:uFillTx/>
                <a:latin typeface="Gill Sans MT"/>
                <a:ea typeface="+mn-ea"/>
                <a:cs typeface="+mn-cs"/>
              </a:rPr>
              <a:t>CPU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and</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 ZRAM</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152400" y="4652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2</a:t>
            </a:r>
          </a:p>
        </p:txBody>
      </p:sp>
      <p:sp>
        <p:nvSpPr>
          <p:cNvPr id="7" name="TextBox 6"/>
          <p:cNvSpPr txBox="1"/>
          <p:nvPr/>
        </p:nvSpPr>
        <p:spPr>
          <a:xfrm>
            <a:off x="135589" y="3509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5" name="Rectangle 4"/>
          <p:cNvSpPr/>
          <p:nvPr/>
        </p:nvSpPr>
        <p:spPr>
          <a:xfrm>
            <a:off x="1752600" y="2667000"/>
            <a:ext cx="5483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We make two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key observations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p>
        </p:txBody>
      </p:sp>
    </p:spTree>
    <p:extLst>
      <p:ext uri="{BB962C8B-B14F-4D97-AF65-F5344CB8AC3E}">
        <p14:creationId xmlns:p14="http://schemas.microsoft.com/office/powerpoint/2010/main" val="282802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p:bldP spid="7" grpId="0"/>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0820400" cy="914400"/>
          </a:xfrm>
        </p:spPr>
        <p:txBody>
          <a:bodyPr/>
          <a:lstStyle/>
          <a:p>
            <a:r>
              <a:rPr lang="en-US" sz="3800" dirty="0"/>
              <a:t>Can We Use PIM to Mitigate the Cost?</a:t>
            </a:r>
          </a:p>
        </p:txBody>
      </p:sp>
      <p:sp>
        <p:nvSpPr>
          <p:cNvPr id="3" name="Content Placeholder 2"/>
          <p:cNvSpPr>
            <a:spLocks noGrp="1"/>
          </p:cNvSpPr>
          <p:nvPr>
            <p:ph idx="1"/>
          </p:nvPr>
        </p:nvSpPr>
        <p:spPr>
          <a:xfrm>
            <a:off x="152400" y="990600"/>
            <a:ext cx="8991600" cy="5943600"/>
          </a:xfrm>
        </p:spPr>
        <p:txBody>
          <a:bodyPr>
            <a:normAutofit/>
          </a:bodyPr>
          <a:lstStyle/>
          <a:p>
            <a:pPr lvl="0"/>
            <a:endParaRPr lang="en-US" sz="2200" dirty="0">
              <a:solidFill>
                <a:srgbClr val="595959"/>
              </a:solidFill>
            </a:endParaRP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marL="457200" lvl="1" indent="0">
              <a:buNone/>
            </a:pPr>
            <a:endParaRPr lang="en-US" sz="2200" dirty="0">
              <a:solidFill>
                <a:srgbClr val="595959"/>
              </a:solidFill>
            </a:endParaRPr>
          </a:p>
          <a:p>
            <a:pPr marL="457200" lvl="1" indent="0">
              <a:buNone/>
            </a:pPr>
            <a:endParaRPr lang="en-US" sz="2200" dirty="0">
              <a:solidFill>
                <a:srgbClr val="595959"/>
              </a:solidFill>
            </a:endParaRPr>
          </a:p>
          <a:p>
            <a:pPr marL="457200" lvl="1" indent="0">
              <a:buNone/>
            </a:pPr>
            <a:br>
              <a:rPr lang="en-US" sz="2200" dirty="0">
                <a:solidFill>
                  <a:schemeClr val="tx2"/>
                </a:solidFill>
              </a:rPr>
            </a:br>
            <a:endParaRPr lang="en-US" sz="2200" dirty="0">
              <a:solidFill>
                <a:schemeClr val="tx2"/>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8" name="Straight Arrow Connector 7"/>
          <p:cNvCxnSpPr/>
          <p:nvPr/>
        </p:nvCxnSpPr>
        <p:spPr>
          <a:xfrm flipH="1">
            <a:off x="2392450" y="2438400"/>
            <a:ext cx="487796" cy="275713"/>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14" name="TextBox 13"/>
          <p:cNvSpPr txBox="1"/>
          <p:nvPr/>
        </p:nvSpPr>
        <p:spPr>
          <a:xfrm>
            <a:off x="1330241"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15" name="TextBox 14"/>
          <p:cNvSpPr txBox="1"/>
          <p:nvPr/>
        </p:nvSpPr>
        <p:spPr>
          <a:xfrm>
            <a:off x="1905000" y="9906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cxnSp>
        <p:nvCxnSpPr>
          <p:cNvPr id="16" name="Straight Connector 15"/>
          <p:cNvCxnSpPr/>
          <p:nvPr/>
        </p:nvCxnSpPr>
        <p:spPr>
          <a:xfrm>
            <a:off x="3853886" y="1676400"/>
            <a:ext cx="32314" cy="3124200"/>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47542" y="1295400"/>
            <a:ext cx="96405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p>
        </p:txBody>
      </p:sp>
      <p:cxnSp>
        <p:nvCxnSpPr>
          <p:cNvPr id="18" name="Straight Connector 17"/>
          <p:cNvCxnSpPr/>
          <p:nvPr/>
        </p:nvCxnSpPr>
        <p:spPr>
          <a:xfrm>
            <a:off x="5973038" y="1636553"/>
            <a:ext cx="46762"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23754"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20" name="TextBox 19"/>
          <p:cNvSpPr txBox="1"/>
          <p:nvPr/>
        </p:nvSpPr>
        <p:spPr>
          <a:xfrm>
            <a:off x="6172200" y="1002268"/>
            <a:ext cx="1619885"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 + PIM</a:t>
            </a:r>
          </a:p>
        </p:txBody>
      </p:sp>
      <p:cxnSp>
        <p:nvCxnSpPr>
          <p:cNvPr id="21" name="Straight Connector 20"/>
          <p:cNvCxnSpPr/>
          <p:nvPr/>
        </p:nvCxnSpPr>
        <p:spPr>
          <a:xfrm>
            <a:off x="8185986" y="1636553"/>
            <a:ext cx="43614"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40655" y="12954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p>
        </p:txBody>
      </p:sp>
      <p:cxnSp>
        <p:nvCxnSpPr>
          <p:cNvPr id="23" name="Straight Connector 22"/>
          <p:cNvCxnSpPr/>
          <p:nvPr/>
        </p:nvCxnSpPr>
        <p:spPr>
          <a:xfrm>
            <a:off x="4876800" y="1450572"/>
            <a:ext cx="0" cy="335002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66873" y="990600"/>
            <a:ext cx="653186"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cxnSp>
        <p:nvCxnSpPr>
          <p:cNvPr id="25" name="Straight Connector 24"/>
          <p:cNvCxnSpPr/>
          <p:nvPr/>
        </p:nvCxnSpPr>
        <p:spPr>
          <a:xfrm flipH="1">
            <a:off x="1554250" y="1652315"/>
            <a:ext cx="17690" cy="3148285"/>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87450" y="1752600"/>
            <a:ext cx="2209800" cy="533400"/>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Gill Sans MT"/>
                <a:ea typeface="+mn-ea"/>
                <a:cs typeface="+mn-cs"/>
              </a:rPr>
              <a:t>Swap out N pages</a:t>
            </a:r>
            <a:endParaRPr kumimoji="0" lang="en-US" sz="2200" b="0" i="0" u="none" strike="noStrike" kern="0" cap="none" spc="-40" normalizeH="0" baseline="0" noProof="0" dirty="0">
              <a:ln>
                <a:noFill/>
              </a:ln>
              <a:solidFill>
                <a:prstClr val="white"/>
              </a:solidFill>
              <a:effectLst/>
              <a:uLnTx/>
              <a:uFillTx/>
              <a:latin typeface="Gill Sans MT"/>
              <a:ea typeface="+mn-ea"/>
              <a:cs typeface="+mn-cs"/>
            </a:endParaRPr>
          </a:p>
        </p:txBody>
      </p:sp>
      <p:sp>
        <p:nvSpPr>
          <p:cNvPr id="27" name="Rounded Rectangle 26"/>
          <p:cNvSpPr/>
          <p:nvPr/>
        </p:nvSpPr>
        <p:spPr>
          <a:xfrm>
            <a:off x="639851" y="2438400"/>
            <a:ext cx="1721192" cy="415636"/>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N Pages</a:t>
            </a:r>
          </a:p>
        </p:txBody>
      </p:sp>
      <p:sp>
        <p:nvSpPr>
          <p:cNvPr id="28" name="Rounded Rectangle 27"/>
          <p:cNvSpPr/>
          <p:nvPr/>
        </p:nvSpPr>
        <p:spPr>
          <a:xfrm>
            <a:off x="639851" y="2971800"/>
            <a:ext cx="1721192" cy="38981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29" name="Rounded Rectangle 28"/>
          <p:cNvSpPr/>
          <p:nvPr/>
        </p:nvSpPr>
        <p:spPr>
          <a:xfrm>
            <a:off x="738037" y="4149437"/>
            <a:ext cx="1578213" cy="498763"/>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30" name="Rounded Rectangle 29"/>
          <p:cNvSpPr/>
          <p:nvPr/>
        </p:nvSpPr>
        <p:spPr>
          <a:xfrm>
            <a:off x="639851" y="3505200"/>
            <a:ext cx="1721192" cy="457200"/>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cxnSp>
        <p:nvCxnSpPr>
          <p:cNvPr id="31" name="Straight Arrow Connector 30"/>
          <p:cNvCxnSpPr/>
          <p:nvPr/>
        </p:nvCxnSpPr>
        <p:spPr>
          <a:xfrm>
            <a:off x="2392450" y="3886192"/>
            <a:ext cx="609600" cy="381008"/>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32" name="Left Brace 31"/>
          <p:cNvSpPr/>
          <p:nvPr/>
        </p:nvSpPr>
        <p:spPr>
          <a:xfrm>
            <a:off x="415172" y="2720842"/>
            <a:ext cx="102529" cy="1317750"/>
          </a:xfrm>
          <a:prstGeom prst="leftBrace">
            <a:avLst>
              <a:gd name="adj1" fmla="val 101669"/>
              <a:gd name="adj2" fmla="val 50000"/>
            </a:avLst>
          </a:prstGeom>
          <a:no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ea typeface="+mn-ea"/>
              <a:cs typeface="+mn-cs"/>
            </a:endParaRPr>
          </a:p>
        </p:txBody>
      </p:sp>
      <p:sp>
        <p:nvSpPr>
          <p:cNvPr id="33" name="TextBox 32"/>
          <p:cNvSpPr txBox="1"/>
          <p:nvPr/>
        </p:nvSpPr>
        <p:spPr>
          <a:xfrm rot="16200000">
            <a:off x="-355417" y="3161693"/>
            <a:ext cx="881566" cy="262632"/>
          </a:xfrm>
          <a:prstGeom prst="rect">
            <a:avLst/>
          </a:prstGeom>
          <a:solidFill>
            <a:sysClr val="window" lastClr="FFFFFF"/>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dirty="0">
                <a:ln>
                  <a:noFill/>
                </a:ln>
                <a:solidFill>
                  <a:prstClr val="black"/>
                </a:solidFill>
                <a:effectLst/>
                <a:uLnTx/>
                <a:uFillTx/>
                <a:latin typeface="Calibri"/>
                <a:ea typeface="+mn-ea"/>
                <a:cs typeface="+mn-cs"/>
              </a:rPr>
              <a:t>compression</a:t>
            </a:r>
          </a:p>
        </p:txBody>
      </p:sp>
      <p:sp>
        <p:nvSpPr>
          <p:cNvPr id="35" name="Rounded Rectangle 34"/>
          <p:cNvSpPr/>
          <p:nvPr/>
        </p:nvSpPr>
        <p:spPr>
          <a:xfrm>
            <a:off x="3002050" y="4043864"/>
            <a:ext cx="1646150" cy="451936"/>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37" name="Rounded Rectangle 36"/>
          <p:cNvSpPr/>
          <p:nvPr/>
        </p:nvSpPr>
        <p:spPr>
          <a:xfrm>
            <a:off x="5029200" y="1752600"/>
            <a:ext cx="2057400" cy="481008"/>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Swap out </a:t>
            </a:r>
            <a:r>
              <a:rPr kumimoji="0" lang="en-US" sz="2200" b="0" i="1" u="none" strike="noStrike" kern="0" cap="none" spc="-40" normalizeH="0" baseline="0" noProof="0" dirty="0">
                <a:ln>
                  <a:noFill/>
                </a:ln>
                <a:solidFill>
                  <a:srgbClr val="FFFFFF"/>
                </a:solidFill>
                <a:effectLst/>
                <a:uLnTx/>
                <a:uFillTx/>
                <a:latin typeface="Gill Sans MT"/>
                <a:ea typeface="+mn-ea"/>
                <a:cs typeface="+mn-cs"/>
              </a:rPr>
              <a:t>N</a:t>
            </a:r>
            <a:r>
              <a:rPr kumimoji="0" lang="en-US" sz="2200" b="0" i="0" u="none" strike="noStrike" kern="0" cap="none" spc="-40" normalizeH="0" baseline="0" noProof="0" dirty="0">
                <a:ln>
                  <a:noFill/>
                </a:ln>
                <a:solidFill>
                  <a:srgbClr val="FFFFFF"/>
                </a:solidFill>
                <a:effectLst/>
                <a:uLnTx/>
                <a:uFillTx/>
                <a:latin typeface="Gill Sans MT"/>
                <a:ea typeface="+mn-ea"/>
                <a:cs typeface="+mn-cs"/>
              </a:rPr>
              <a:t> pages</a:t>
            </a:r>
          </a:p>
        </p:txBody>
      </p:sp>
      <p:sp>
        <p:nvSpPr>
          <p:cNvPr id="38" name="Rounded Rectangle 37"/>
          <p:cNvSpPr/>
          <p:nvPr/>
        </p:nvSpPr>
        <p:spPr>
          <a:xfrm>
            <a:off x="5191842" y="2479956"/>
            <a:ext cx="1666158" cy="491836"/>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13" name="Rounded Rectangle 12"/>
          <p:cNvSpPr/>
          <p:nvPr/>
        </p:nvSpPr>
        <p:spPr>
          <a:xfrm>
            <a:off x="7399495" y="2725527"/>
            <a:ext cx="1592105" cy="47486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11" name="Rounded Rectangle 10"/>
          <p:cNvSpPr/>
          <p:nvPr/>
        </p:nvSpPr>
        <p:spPr>
          <a:xfrm>
            <a:off x="7391400" y="3410714"/>
            <a:ext cx="1676400" cy="475478"/>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42" name="Rectangle 41"/>
          <p:cNvSpPr/>
          <p:nvPr/>
        </p:nvSpPr>
        <p:spPr>
          <a:xfrm>
            <a:off x="4876800" y="3116751"/>
            <a:ext cx="25146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No off-chip data movement</a:t>
            </a:r>
          </a:p>
        </p:txBody>
      </p:sp>
      <p:sp>
        <p:nvSpPr>
          <p:cNvPr id="45" name="TextBox 44"/>
          <p:cNvSpPr txBox="1"/>
          <p:nvPr/>
        </p:nvSpPr>
        <p:spPr>
          <a:xfrm>
            <a:off x="-29882" y="6140824"/>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5" name="Rectangle 54"/>
          <p:cNvSpPr/>
          <p:nvPr/>
        </p:nvSpPr>
        <p:spPr>
          <a:xfrm>
            <a:off x="1" y="5334000"/>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compression/decompression</a:t>
            </a:r>
          </a:p>
        </p:txBody>
      </p:sp>
      <p:grpSp>
        <p:nvGrpSpPr>
          <p:cNvPr id="58" name="Group 57"/>
          <p:cNvGrpSpPr/>
          <p:nvPr/>
        </p:nvGrpSpPr>
        <p:grpSpPr>
          <a:xfrm>
            <a:off x="2971800" y="3048000"/>
            <a:ext cx="1524000" cy="857448"/>
            <a:chOff x="2971800" y="3048000"/>
            <a:chExt cx="1524000" cy="857448"/>
          </a:xfrm>
        </p:grpSpPr>
        <p:sp>
          <p:nvSpPr>
            <p:cNvPr id="56" name="TextBox 55"/>
            <p:cNvSpPr txBox="1"/>
            <p:nvPr/>
          </p:nvSpPr>
          <p:spPr>
            <a:xfrm>
              <a:off x="2971800" y="33528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sp>
          <p:nvSpPr>
            <p:cNvPr id="57" name="TextBox 56"/>
            <p:cNvSpPr txBox="1"/>
            <p:nvPr/>
          </p:nvSpPr>
          <p:spPr>
            <a:xfrm>
              <a:off x="2971800" y="30480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grpSp>
      <p:grpSp>
        <p:nvGrpSpPr>
          <p:cNvPr id="64" name="Group 63"/>
          <p:cNvGrpSpPr/>
          <p:nvPr/>
        </p:nvGrpSpPr>
        <p:grpSpPr>
          <a:xfrm>
            <a:off x="2819400" y="1899742"/>
            <a:ext cx="1900580" cy="691057"/>
            <a:chOff x="2819400" y="1896095"/>
            <a:chExt cx="1900580" cy="770905"/>
          </a:xfrm>
        </p:grpSpPr>
        <p:sp>
          <p:nvSpPr>
            <p:cNvPr id="34" name="Rounded Rectangle 33"/>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63" name="Group 62"/>
            <p:cNvGrpSpPr/>
            <p:nvPr/>
          </p:nvGrpSpPr>
          <p:grpSpPr>
            <a:xfrm>
              <a:off x="2819400" y="1896095"/>
              <a:ext cx="1900580" cy="749569"/>
              <a:chOff x="2819400" y="1896095"/>
              <a:chExt cx="1900580" cy="749569"/>
            </a:xfrm>
          </p:grpSpPr>
          <p:sp>
            <p:nvSpPr>
              <p:cNvPr id="59" name="TextBox 58"/>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62" name="TextBox 61"/>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grpSp>
        <p:nvGrpSpPr>
          <p:cNvPr id="70" name="Group 69"/>
          <p:cNvGrpSpPr/>
          <p:nvPr/>
        </p:nvGrpSpPr>
        <p:grpSpPr>
          <a:xfrm>
            <a:off x="7206067" y="1905000"/>
            <a:ext cx="1900580" cy="691057"/>
            <a:chOff x="2819400" y="1896095"/>
            <a:chExt cx="1900580" cy="770905"/>
          </a:xfrm>
        </p:grpSpPr>
        <p:sp>
          <p:nvSpPr>
            <p:cNvPr id="71" name="Rounded Rectangle 70"/>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72" name="Group 71"/>
            <p:cNvGrpSpPr/>
            <p:nvPr/>
          </p:nvGrpSpPr>
          <p:grpSpPr>
            <a:xfrm>
              <a:off x="2819400" y="1896095"/>
              <a:ext cx="1900580" cy="749569"/>
              <a:chOff x="2819400" y="1896095"/>
              <a:chExt cx="1900580" cy="749569"/>
            </a:xfrm>
          </p:grpSpPr>
          <p:sp>
            <p:nvSpPr>
              <p:cNvPr id="73" name="TextBox 72"/>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74" name="TextBox 73"/>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spTree>
    <p:extLst>
      <p:ext uri="{BB962C8B-B14F-4D97-AF65-F5344CB8AC3E}">
        <p14:creationId xmlns:p14="http://schemas.microsoft.com/office/powerpoint/2010/main" val="246478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500"/>
                                        <p:tgtEl>
                                          <p:spTgt spid="3">
                                            <p:txEl>
                                              <p:pRg st="2" end="2"/>
                                            </p:txEl>
                                          </p:spTgt>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fade">
                                      <p:cBhvr>
                                        <p:cTn id="99" dur="500"/>
                                        <p:tgtEl>
                                          <p:spTgt spid="7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500"/>
                                        <p:tgtEl>
                                          <p:spTgt spid="42"/>
                                        </p:tgtEl>
                                      </p:cBhvr>
                                    </p:animEffec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fade">
                                      <p:cBhvr>
                                        <p:cTn id="1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P spid="15" grpId="0"/>
      <p:bldP spid="17" grpId="0"/>
      <p:bldP spid="19" grpId="0"/>
      <p:bldP spid="20" grpId="0"/>
      <p:bldP spid="22" grpId="0"/>
      <p:bldP spid="24" grpId="0"/>
      <p:bldP spid="26" grpId="0" animBg="1"/>
      <p:bldP spid="27" grpId="0" animBg="1"/>
      <p:bldP spid="28" grpId="0" animBg="1"/>
      <p:bldP spid="29" grpId="0" animBg="1"/>
      <p:bldP spid="30" grpId="0" animBg="1"/>
      <p:bldP spid="32" grpId="0" animBg="1"/>
      <p:bldP spid="33" grpId="0" animBg="1"/>
      <p:bldP spid="35" grpId="0" animBg="1"/>
      <p:bldP spid="37" grpId="0" animBg="1"/>
      <p:bldP spid="38" grpId="0" animBg="1"/>
      <p:bldP spid="13" grpId="0" animBg="1"/>
      <p:bldP spid="11" grpId="0" animBg="1"/>
      <p:bldP spid="42" grpId="0"/>
      <p:bldP spid="5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 Switching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381000" y="1219200"/>
            <a:ext cx="8534400"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large amount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happens during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tab switching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as Chrome attempts to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tabs</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14" name="Rectangle 13"/>
          <p:cNvSpPr/>
          <p:nvPr/>
        </p:nvSpPr>
        <p:spPr>
          <a:xfrm>
            <a:off x="0" y="32004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from PIM execution and can be implemented as PIM logic</a:t>
            </a:r>
          </a:p>
        </p:txBody>
      </p:sp>
    </p:spTree>
    <p:extLst>
      <p:ext uri="{BB962C8B-B14F-4D97-AF65-F5344CB8AC3E}">
        <p14:creationId xmlns:p14="http://schemas.microsoft.com/office/powerpoint/2010/main" val="341512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32541117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85000"/>
                  </a:prstClr>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white">
                  <a:lumMod val="85000"/>
                </a:prstClr>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85000"/>
                  </a:prstClr>
                </a:solidFill>
                <a:effectLst/>
                <a:uLnTx/>
                <a:uFillTx/>
                <a:latin typeface="Gill Sans MT"/>
                <a:ea typeface="+mn-ea"/>
                <a:cs typeface="+mn-cs"/>
              </a:rPr>
              <a:t>Google’s web browser</a:t>
            </a: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alphaModFix amt="27000"/>
          </a:blip>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13909007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417475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38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1061154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53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36019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4838-30EA-8742-9638-7ED5BA5693DA}"/>
              </a:ext>
            </a:extLst>
          </p:cNvPr>
          <p:cNvSpPr>
            <a:spLocks noGrp="1"/>
          </p:cNvSpPr>
          <p:nvPr>
            <p:ph type="title"/>
          </p:nvPr>
        </p:nvSpPr>
        <p:spPr/>
        <p:txBody>
          <a:bodyPr/>
          <a:lstStyle/>
          <a:p>
            <a:r>
              <a:rPr lang="en-US" dirty="0"/>
              <a:t>Quantization on PIM</a:t>
            </a:r>
          </a:p>
        </p:txBody>
      </p:sp>
      <p:pic>
        <p:nvPicPr>
          <p:cNvPr id="4" name="Picture 3">
            <a:extLst>
              <a:ext uri="{FF2B5EF4-FFF2-40B4-BE49-F238E27FC236}">
                <a16:creationId xmlns:a16="http://schemas.microsoft.com/office/drawing/2014/main" id="{EEC3358D-C37A-A648-B027-E8D0E74B90E9}"/>
              </a:ext>
            </a:extLst>
          </p:cNvPr>
          <p:cNvPicPr>
            <a:picLocks noChangeAspect="1"/>
          </p:cNvPicPr>
          <p:nvPr/>
        </p:nvPicPr>
        <p:blipFill>
          <a:blip r:embed="rId2"/>
          <a:stretch>
            <a:fillRect/>
          </a:stretch>
        </p:blipFill>
        <p:spPr>
          <a:xfrm>
            <a:off x="755576" y="1213396"/>
            <a:ext cx="7592962" cy="5187404"/>
          </a:xfrm>
          <a:prstGeom prst="rect">
            <a:avLst/>
          </a:prstGeom>
        </p:spPr>
      </p:pic>
    </p:spTree>
    <p:extLst>
      <p:ext uri="{BB962C8B-B14F-4D97-AF65-F5344CB8AC3E}">
        <p14:creationId xmlns:p14="http://schemas.microsoft.com/office/powerpoint/2010/main" val="191110273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Video Playback and Capture</a:t>
            </a:r>
          </a:p>
        </p:txBody>
      </p:sp>
      <p:sp>
        <p:nvSpPr>
          <p:cNvPr id="3" name="Content Placeholder 2"/>
          <p:cNvSpPr>
            <a:spLocks noGrp="1"/>
          </p:cNvSpPr>
          <p:nvPr>
            <p:ph idx="1"/>
          </p:nvPr>
        </p:nvSpPr>
        <p:spPr>
          <a:xfrm>
            <a:off x="227106" y="1107141"/>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9" name="Group 8"/>
          <p:cNvGrpSpPr/>
          <p:nvPr/>
        </p:nvGrpSpPr>
        <p:grpSpPr>
          <a:xfrm>
            <a:off x="-40966" y="1882914"/>
            <a:ext cx="4528327" cy="1088886"/>
            <a:chOff x="-40966" y="1715035"/>
            <a:chExt cx="4528327" cy="1088886"/>
          </a:xfrm>
        </p:grpSpPr>
        <p:pic>
          <p:nvPicPr>
            <p:cNvPr id="35" name="Picture 34"/>
            <p:cNvPicPr>
              <a:picLocks noChangeAspect="1"/>
            </p:cNvPicPr>
            <p:nvPr/>
          </p:nvPicPr>
          <p:blipFill>
            <a:blip r:embed="rId4"/>
            <a:stretch>
              <a:fillRect/>
            </a:stretch>
          </p:blipFill>
          <p:spPr>
            <a:xfrm>
              <a:off x="3505200" y="1800940"/>
              <a:ext cx="982161" cy="942260"/>
            </a:xfrm>
            <a:prstGeom prst="rect">
              <a:avLst/>
            </a:prstGeom>
          </p:spPr>
        </p:pic>
        <p:grpSp>
          <p:nvGrpSpPr>
            <p:cNvPr id="17" name="Group 16"/>
            <p:cNvGrpSpPr/>
            <p:nvPr/>
          </p:nvGrpSpPr>
          <p:grpSpPr>
            <a:xfrm>
              <a:off x="-40966" y="1715035"/>
              <a:ext cx="3870016" cy="1088886"/>
              <a:chOff x="698940" y="1727404"/>
              <a:chExt cx="5160021" cy="1242217"/>
            </a:xfrm>
          </p:grpSpPr>
          <p:grpSp>
            <p:nvGrpSpPr>
              <p:cNvPr id="15" name="Group 14"/>
              <p:cNvGrpSpPr/>
              <p:nvPr/>
            </p:nvGrpSpPr>
            <p:grpSpPr>
              <a:xfrm>
                <a:off x="698940" y="1727404"/>
                <a:ext cx="4931421" cy="1242217"/>
                <a:chOff x="698940" y="1727404"/>
                <a:chExt cx="4931421" cy="1242217"/>
              </a:xfrm>
            </p:grpSpPr>
            <p:pic>
              <p:nvPicPr>
                <p:cNvPr id="26" name="Picture 25"/>
                <p:cNvPicPr>
                  <a:picLocks noChangeAspect="1"/>
                </p:cNvPicPr>
                <p:nvPr/>
              </p:nvPicPr>
              <p:blipFill>
                <a:blip r:embed="rId5"/>
                <a:stretch>
                  <a:fillRect/>
                </a:stretch>
              </p:blipFill>
              <p:spPr>
                <a:xfrm>
                  <a:off x="698940" y="2100320"/>
                  <a:ext cx="739336" cy="687583"/>
                </a:xfrm>
                <a:prstGeom prst="rect">
                  <a:avLst/>
                </a:prstGeom>
              </p:spPr>
            </p:pic>
            <p:cxnSp>
              <p:nvCxnSpPr>
                <p:cNvPr id="27" name="Straight Arrow Connector 26"/>
                <p:cNvCxnSpPr/>
                <p:nvPr/>
              </p:nvCxnSpPr>
              <p:spPr>
                <a:xfrm>
                  <a:off x="1430924" y="2590799"/>
                  <a:ext cx="12192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956761" y="1727404"/>
                  <a:ext cx="2336800" cy="8075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4" name="Straight Arrow Connector 43"/>
                <p:cNvCxnSpPr/>
                <p:nvPr/>
              </p:nvCxnSpPr>
              <p:spPr>
                <a:xfrm>
                  <a:off x="4715961" y="2590799"/>
                  <a:ext cx="9144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2785563" y="2209800"/>
                  <a:ext cx="1727200" cy="759821"/>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Decoder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46" name="Rectangle 45"/>
              <p:cNvSpPr/>
              <p:nvPr/>
            </p:nvSpPr>
            <p:spPr>
              <a:xfrm>
                <a:off x="4411161" y="1839530"/>
                <a:ext cx="14478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Display</a:t>
                </a:r>
                <a:endParaRPr kumimoji="0" lang="en-US" sz="1600" b="1" i="0" u="sng" strike="noStrike" kern="1200" cap="none" spc="0" normalizeH="0" baseline="0" noProof="0" dirty="0">
                  <a:ln>
                    <a:noFill/>
                  </a:ln>
                  <a:solidFill>
                    <a:prstClr val="black"/>
                  </a:solidFill>
                  <a:effectLst/>
                  <a:uLnTx/>
                  <a:uFillTx/>
                  <a:latin typeface="Gill Sans MT"/>
                  <a:ea typeface="+mn-ea"/>
                  <a:cs typeface="+mn-cs"/>
                </a:endParaRPr>
              </a:p>
            </p:txBody>
          </p:sp>
        </p:grpSp>
      </p:grpSp>
      <p:pic>
        <p:nvPicPr>
          <p:cNvPr id="47" name="Picture 46"/>
          <p:cNvPicPr>
            <a:picLocks noChangeAspect="1"/>
          </p:cNvPicPr>
          <p:nvPr/>
        </p:nvPicPr>
        <p:blipFill>
          <a:blip r:embed="rId6"/>
          <a:stretch>
            <a:fillRect/>
          </a:stretch>
        </p:blipFill>
        <p:spPr>
          <a:xfrm>
            <a:off x="3962400" y="1066800"/>
            <a:ext cx="1295400" cy="588759"/>
          </a:xfrm>
          <a:prstGeom prst="rect">
            <a:avLst/>
          </a:prstGeom>
        </p:spPr>
      </p:pic>
      <p:grpSp>
        <p:nvGrpSpPr>
          <p:cNvPr id="23" name="Group 22"/>
          <p:cNvGrpSpPr/>
          <p:nvPr/>
        </p:nvGrpSpPr>
        <p:grpSpPr>
          <a:xfrm>
            <a:off x="4580439" y="1828800"/>
            <a:ext cx="4685645" cy="1111502"/>
            <a:chOff x="2103501" y="1752600"/>
            <a:chExt cx="4685645" cy="1111502"/>
          </a:xfrm>
        </p:grpSpPr>
        <p:grpSp>
          <p:nvGrpSpPr>
            <p:cNvPr id="24" name="Group 23"/>
            <p:cNvGrpSpPr/>
            <p:nvPr/>
          </p:nvGrpSpPr>
          <p:grpSpPr>
            <a:xfrm>
              <a:off x="2103501" y="1752600"/>
              <a:ext cx="4685645" cy="1111502"/>
              <a:chOff x="2103501" y="1752600"/>
              <a:chExt cx="4685645" cy="1111502"/>
            </a:xfrm>
          </p:grpSpPr>
          <p:pic>
            <p:nvPicPr>
              <p:cNvPr id="28" name="Picture 27"/>
              <p:cNvPicPr>
                <a:picLocks noChangeAspect="1"/>
              </p:cNvPicPr>
              <p:nvPr/>
            </p:nvPicPr>
            <p:blipFill>
              <a:blip r:embed="rId4"/>
              <a:stretch>
                <a:fillRect/>
              </a:stretch>
            </p:blipFill>
            <p:spPr>
              <a:xfrm>
                <a:off x="2103501" y="1898809"/>
                <a:ext cx="982161" cy="942260"/>
              </a:xfrm>
              <a:prstGeom prst="rect">
                <a:avLst/>
              </a:prstGeom>
            </p:spPr>
          </p:pic>
          <p:pic>
            <p:nvPicPr>
              <p:cNvPr id="29" name="Picture 28"/>
              <p:cNvPicPr>
                <a:picLocks noChangeAspect="1"/>
              </p:cNvPicPr>
              <p:nvPr/>
            </p:nvPicPr>
            <p:blipFill>
              <a:blip r:embed="rId5"/>
              <a:stretch>
                <a:fillRect/>
              </a:stretch>
            </p:blipFill>
            <p:spPr>
              <a:xfrm>
                <a:off x="6133662" y="2133600"/>
                <a:ext cx="655484" cy="609600"/>
              </a:xfrm>
              <a:prstGeom prst="rect">
                <a:avLst/>
              </a:prstGeom>
            </p:spPr>
          </p:pic>
          <p:cxnSp>
            <p:nvCxnSpPr>
              <p:cNvPr id="31" name="Straight Arrow Connector 30"/>
              <p:cNvCxnSpPr/>
              <p:nvPr/>
            </p:nvCxnSpPr>
            <p:spPr>
              <a:xfrm>
                <a:off x="2933262" y="2514600"/>
                <a:ext cx="905961"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52262" y="175260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Captured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33" name="Straight Arrow Connector 32"/>
              <p:cNvCxnSpPr/>
              <p:nvPr/>
            </p:nvCxnSpPr>
            <p:spPr>
              <a:xfrm>
                <a:off x="5295462" y="2514600"/>
                <a:ext cx="922839"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3906984" y="2209799"/>
                <a:ext cx="1312278" cy="654303"/>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Encoder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25" name="Rectangle 24"/>
            <p:cNvSpPr/>
            <p:nvPr/>
          </p:nvSpPr>
          <p:spPr>
            <a:xfrm>
              <a:off x="4838262" y="180969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a:t>
              </a:r>
              <a:br>
                <a:rPr kumimoji="0" lang="en-US" sz="2000" b="1" i="0" u="none" strike="noStrike" kern="1200" cap="none" spc="0" normalizeH="0" baseline="0" noProof="0" dirty="0">
                  <a:ln>
                    <a:noFill/>
                  </a:ln>
                  <a:solidFill>
                    <a:prstClr val="black"/>
                  </a:solidFill>
                  <a:effectLst/>
                  <a:uLnTx/>
                  <a:uFillTx/>
                  <a:latin typeface="Gill Sans MT"/>
                  <a:ea typeface="+mn-ea"/>
                  <a:cs typeface="+mn-cs"/>
                </a:rPr>
              </a:b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a:t>
              </a:r>
            </a:p>
          </p:txBody>
        </p:sp>
      </p:grpSp>
      <p:sp>
        <p:nvSpPr>
          <p:cNvPr id="36" name="Rectangle 35"/>
          <p:cNvSpPr/>
          <p:nvPr/>
        </p:nvSpPr>
        <p:spPr>
          <a:xfrm>
            <a:off x="0" y="3588603"/>
            <a:ext cx="9144000" cy="523220"/>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energy is spent 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800" b="1" i="0" u="sng" strike="noStrike" kern="1200" cap="none" spc="0" normalizeH="0" baseline="0" noProof="0" dirty="0">
              <a:ln>
                <a:noFill/>
              </a:ln>
              <a:solidFill>
                <a:srgbClr val="C00000"/>
              </a:solidFill>
              <a:effectLst/>
              <a:uLnTx/>
              <a:uFillTx/>
              <a:latin typeface="Gill Sans MT"/>
              <a:ea typeface="+mn-ea"/>
              <a:cs typeface="+mn-cs"/>
            </a:endParaRPr>
          </a:p>
        </p:txBody>
      </p:sp>
      <p:sp>
        <p:nvSpPr>
          <p:cNvPr id="37" name="Rectangle 36"/>
          <p:cNvSpPr/>
          <p:nvPr/>
        </p:nvSpPr>
        <p:spPr>
          <a:xfrm>
            <a:off x="0" y="4724400"/>
            <a:ext cx="9144000" cy="95410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comes from </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0000FF"/>
                </a:solidFill>
                <a:effectLst/>
                <a:uLnTx/>
                <a:uFillTx/>
                <a:latin typeface="Gill Sans MT"/>
                <a:ea typeface="+mn-ea"/>
                <a:cs typeface="+mn-cs"/>
              </a:rPr>
              <a:t>simple functions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encoding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pipelines</a:t>
            </a:r>
            <a:endParaRPr kumimoji="0" lang="en-US" sz="2800" b="1" i="0" u="sng"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75170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0612B-B83A-DB4E-9E66-ED607617DB43}"/>
              </a:ext>
            </a:extLst>
          </p:cNvPr>
          <p:cNvSpPr>
            <a:spLocks noGrp="1"/>
          </p:cNvSpPr>
          <p:nvPr>
            <p:ph type="title"/>
          </p:nvPr>
        </p:nvSpPr>
        <p:spPr/>
        <p:txBody>
          <a:bodyPr/>
          <a:lstStyle/>
          <a:p>
            <a:r>
              <a:rPr lang="en-US" dirty="0"/>
              <a:t>VP9 Video Decoder with PIM</a:t>
            </a:r>
          </a:p>
        </p:txBody>
      </p:sp>
      <p:sp>
        <p:nvSpPr>
          <p:cNvPr id="3" name="Content Placeholder 2">
            <a:extLst>
              <a:ext uri="{FF2B5EF4-FFF2-40B4-BE49-F238E27FC236}">
                <a16:creationId xmlns:a16="http://schemas.microsoft.com/office/drawing/2014/main" id="{49B7BB2B-0459-CA46-9022-BDE53DDAA79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842AEC4-DE01-834A-A98A-3DE9D3C13541}"/>
              </a:ext>
            </a:extLst>
          </p:cNvPr>
          <p:cNvPicPr>
            <a:picLocks noChangeAspect="1"/>
          </p:cNvPicPr>
          <p:nvPr/>
        </p:nvPicPr>
        <p:blipFill>
          <a:blip r:embed="rId2"/>
          <a:stretch>
            <a:fillRect/>
          </a:stretch>
        </p:blipFill>
        <p:spPr>
          <a:xfrm>
            <a:off x="920750" y="1962150"/>
            <a:ext cx="7302500" cy="2933700"/>
          </a:xfrm>
          <a:prstGeom prst="rect">
            <a:avLst/>
          </a:prstGeom>
        </p:spPr>
      </p:pic>
    </p:spTree>
    <p:extLst>
      <p:ext uri="{BB962C8B-B14F-4D97-AF65-F5344CB8AC3E}">
        <p14:creationId xmlns:p14="http://schemas.microsoft.com/office/powerpoint/2010/main" val="387668276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0612B-B83A-DB4E-9E66-ED607617DB43}"/>
              </a:ext>
            </a:extLst>
          </p:cNvPr>
          <p:cNvSpPr>
            <a:spLocks noGrp="1"/>
          </p:cNvSpPr>
          <p:nvPr>
            <p:ph type="title"/>
          </p:nvPr>
        </p:nvSpPr>
        <p:spPr/>
        <p:txBody>
          <a:bodyPr/>
          <a:lstStyle/>
          <a:p>
            <a:r>
              <a:rPr lang="en-US" dirty="0"/>
              <a:t>VP9 Video Encoder with PIM</a:t>
            </a:r>
          </a:p>
        </p:txBody>
      </p:sp>
      <p:sp>
        <p:nvSpPr>
          <p:cNvPr id="3" name="Content Placeholder 2">
            <a:extLst>
              <a:ext uri="{FF2B5EF4-FFF2-40B4-BE49-F238E27FC236}">
                <a16:creationId xmlns:a16="http://schemas.microsoft.com/office/drawing/2014/main" id="{49B7BB2B-0459-CA46-9022-BDE53DDAA79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2E4ABA7-A70F-BD4A-91FD-FD9F27B0B634}"/>
              </a:ext>
            </a:extLst>
          </p:cNvPr>
          <p:cNvPicPr>
            <a:picLocks noChangeAspect="1"/>
          </p:cNvPicPr>
          <p:nvPr/>
        </p:nvPicPr>
        <p:blipFill>
          <a:blip r:embed="rId2"/>
          <a:stretch>
            <a:fillRect/>
          </a:stretch>
        </p:blipFill>
        <p:spPr>
          <a:xfrm>
            <a:off x="990600" y="1200150"/>
            <a:ext cx="7162800" cy="4457700"/>
          </a:xfrm>
          <a:prstGeom prst="rect">
            <a:avLst/>
          </a:prstGeom>
        </p:spPr>
      </p:pic>
    </p:spTree>
    <p:extLst>
      <p:ext uri="{BB962C8B-B14F-4D97-AF65-F5344CB8AC3E}">
        <p14:creationId xmlns:p14="http://schemas.microsoft.com/office/powerpoint/2010/main" val="1562262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endParaRPr lang="en-US" dirty="0">
              <a:solidFill>
                <a:srgbClr val="A6A6A6"/>
              </a:solidFill>
              <a:cs typeface="Adobe Garamond Pro"/>
            </a:endParaRPr>
          </a:p>
          <a:p>
            <a:pPr marL="342900" lvl="1" indent="-342900">
              <a:buFont typeface="Arial" pitchFamily="34" charset="0"/>
              <a:buChar char="•"/>
            </a:pPr>
            <a:r>
              <a:rPr lang="en-US" sz="3600" dirty="0">
                <a:solidFill>
                  <a:schemeClr val="tx2"/>
                </a:solidFill>
                <a:cs typeface="Adobe Garamond Pro"/>
              </a:rPr>
              <a:t>Evaluation</a:t>
            </a:r>
          </a:p>
          <a:p>
            <a:pPr marL="342900" lvl="1" indent="-342900">
              <a:buFont typeface="Arial" pitchFamily="34" charset="0"/>
              <a:buChar char="•"/>
            </a:pPr>
            <a:r>
              <a:rPr lang="en-US" dirty="0">
                <a:solidFill>
                  <a:schemeClr val="bg1">
                    <a:lumMod val="7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40208054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81161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234497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205532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dirty="0">
                <a:solidFill>
                  <a:srgbClr val="FF0000"/>
                </a:solidFill>
              </a:rPr>
              <a:t>Minimize costly </a:t>
            </a:r>
          </a:p>
          <a:p>
            <a:pPr marL="0" indent="0" algn="ctr">
              <a:buNone/>
            </a:pPr>
            <a:r>
              <a:rPr lang="en-US" sz="4000" dirty="0">
                <a:solidFill>
                  <a:srgbClr val="FF0000"/>
                </a:solidFill>
              </a:rPr>
              <a:t>“approximate string comparisons”</a:t>
            </a: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10796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Conclusion</a:t>
            </a:r>
          </a:p>
        </p:txBody>
      </p:sp>
      <p:sp>
        <p:nvSpPr>
          <p:cNvPr id="3" name="Content Placeholder 2"/>
          <p:cNvSpPr>
            <a:spLocks noGrp="1"/>
          </p:cNvSpPr>
          <p:nvPr>
            <p:ph idx="1"/>
          </p:nvPr>
        </p:nvSpPr>
        <p:spPr>
          <a:xfrm>
            <a:off x="76200" y="685800"/>
            <a:ext cx="9144000" cy="6324600"/>
          </a:xfrm>
        </p:spPr>
        <p:txBody>
          <a:bodyPr>
            <a:normAutofit/>
          </a:bodyPr>
          <a:lstStyle/>
          <a:p>
            <a:pPr lvl="0"/>
            <a:r>
              <a:rPr lang="en-US" sz="2500" spc="-80" dirty="0">
                <a:solidFill>
                  <a:schemeClr val="tx2"/>
                </a:solidFill>
              </a:rPr>
              <a:t>Energy consumption is a </a:t>
            </a:r>
            <a:r>
              <a:rPr lang="en-US" sz="2500" spc="-80" dirty="0">
                <a:solidFill>
                  <a:srgbClr val="C00000"/>
                </a:solidFill>
              </a:rPr>
              <a:t>major challenge </a:t>
            </a:r>
            <a:r>
              <a:rPr lang="en-US" sz="2500" spc="-80" dirty="0">
                <a:solidFill>
                  <a:schemeClr val="tx2"/>
                </a:solidFill>
              </a:rPr>
              <a:t>in consumer devices</a:t>
            </a:r>
          </a:p>
          <a:p>
            <a:r>
              <a:rPr lang="en-US" sz="2500" dirty="0">
                <a:solidFill>
                  <a:schemeClr val="tx2"/>
                </a:solidFill>
              </a:rPr>
              <a:t>We conduct an in-depth analysis of popular </a:t>
            </a:r>
            <a:r>
              <a:rPr lang="en-US" sz="2500" dirty="0">
                <a:solidFill>
                  <a:srgbClr val="0000FF"/>
                </a:solidFill>
              </a:rPr>
              <a:t>Google consumer workloads</a:t>
            </a:r>
          </a:p>
          <a:p>
            <a:pPr lvl="1"/>
            <a:r>
              <a:rPr lang="en-US" sz="2200" dirty="0">
                <a:solidFill>
                  <a:schemeClr val="accent2"/>
                </a:solidFill>
              </a:rPr>
              <a:t>62.7%</a:t>
            </a:r>
            <a:r>
              <a:rPr lang="en-US" sz="2200" dirty="0"/>
              <a:t> of the total system energy is spent on </a:t>
            </a:r>
            <a:r>
              <a:rPr lang="en-US" sz="2200" dirty="0">
                <a:solidFill>
                  <a:srgbClr val="C00000"/>
                </a:solidFill>
              </a:rPr>
              <a:t>data movement</a:t>
            </a:r>
          </a:p>
          <a:p>
            <a:pPr lvl="1"/>
            <a:r>
              <a:rPr lang="en-US" sz="2200" dirty="0"/>
              <a:t>Most of the </a:t>
            </a:r>
            <a:r>
              <a:rPr lang="en-US" sz="2200" dirty="0">
                <a:solidFill>
                  <a:srgbClr val="FF0000"/>
                </a:solidFill>
              </a:rPr>
              <a:t>data movement </a:t>
            </a:r>
            <a:r>
              <a:rPr lang="en-US" sz="2200" dirty="0"/>
              <a:t>comes from </a:t>
            </a:r>
            <a:r>
              <a:rPr lang="en-US" sz="2200" u="sng" dirty="0">
                <a:solidFill>
                  <a:srgbClr val="0000FF"/>
                </a:solidFill>
              </a:rPr>
              <a:t>simple functions </a:t>
            </a:r>
            <a:r>
              <a:rPr lang="en-US" sz="2200" dirty="0"/>
              <a:t>that consist of </a:t>
            </a:r>
            <a:r>
              <a:rPr lang="en-US" sz="2200" u="sng" dirty="0">
                <a:solidFill>
                  <a:srgbClr val="0000FF"/>
                </a:solidFill>
              </a:rPr>
              <a:t>simple operations</a:t>
            </a:r>
            <a:r>
              <a:rPr lang="en-US" sz="2200" dirty="0">
                <a:solidFill>
                  <a:srgbClr val="0000FF"/>
                </a:solidFill>
              </a:rPr>
              <a:t> </a:t>
            </a:r>
          </a:p>
          <a:p>
            <a:r>
              <a:rPr lang="en-US" sz="2500" dirty="0">
                <a:solidFill>
                  <a:schemeClr val="tx2"/>
                </a:solidFill>
              </a:rPr>
              <a:t>We use </a:t>
            </a:r>
            <a:r>
              <a:rPr lang="en-US" sz="2500" dirty="0">
                <a:solidFill>
                  <a:srgbClr val="0000FF"/>
                </a:solidFill>
              </a:rPr>
              <a:t>PIM</a:t>
            </a:r>
            <a:r>
              <a:rPr lang="en-US" sz="2500" dirty="0">
                <a:solidFill>
                  <a:schemeClr val="tx2"/>
                </a:solidFill>
              </a:rPr>
              <a:t> to reduce </a:t>
            </a:r>
            <a:r>
              <a:rPr lang="en-US" sz="2500" dirty="0">
                <a:solidFill>
                  <a:schemeClr val="accent2"/>
                </a:solidFill>
              </a:rPr>
              <a:t>data movement cost </a:t>
            </a:r>
          </a:p>
          <a:p>
            <a:pPr lvl="1"/>
            <a:r>
              <a:rPr lang="en-US" sz="2200" dirty="0">
                <a:solidFill>
                  <a:srgbClr val="595959"/>
                </a:solidFill>
              </a:rPr>
              <a:t>We design </a:t>
            </a:r>
            <a:r>
              <a:rPr lang="en-US" sz="2200" dirty="0">
                <a:solidFill>
                  <a:srgbClr val="0000FF"/>
                </a:solidFill>
              </a:rPr>
              <a:t>lightweight logic </a:t>
            </a:r>
            <a:r>
              <a:rPr lang="en-US" sz="2200" dirty="0">
                <a:solidFill>
                  <a:srgbClr val="595959"/>
                </a:solidFill>
              </a:rPr>
              <a:t>to implement</a:t>
            </a:r>
            <a:br>
              <a:rPr lang="en-US" sz="2200" dirty="0">
                <a:solidFill>
                  <a:srgbClr val="595959"/>
                </a:solidFill>
              </a:rPr>
            </a:br>
            <a:r>
              <a:rPr lang="en-US" sz="2200" dirty="0">
                <a:solidFill>
                  <a:srgbClr val="0000FF"/>
                </a:solidFill>
              </a:rPr>
              <a:t>simple operations </a:t>
            </a:r>
            <a:r>
              <a:rPr lang="en-US" sz="2200" dirty="0">
                <a:solidFill>
                  <a:srgbClr val="595959"/>
                </a:solidFill>
              </a:rPr>
              <a:t>in DRAM</a:t>
            </a: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r>
              <a:rPr lang="en-US" sz="2200" dirty="0">
                <a:solidFill>
                  <a:srgbClr val="595959"/>
                </a:solidFill>
              </a:rPr>
              <a:t>Reduces </a:t>
            </a:r>
            <a:r>
              <a:rPr lang="en-US" sz="2200" dirty="0">
                <a:solidFill>
                  <a:schemeClr val="accent2"/>
                </a:solidFill>
              </a:rPr>
              <a:t>total energy </a:t>
            </a:r>
            <a:r>
              <a:rPr lang="en-US" sz="2200" dirty="0">
                <a:solidFill>
                  <a:srgbClr val="595959"/>
                </a:solidFill>
              </a:rPr>
              <a:t>by </a:t>
            </a:r>
            <a:r>
              <a:rPr lang="en-US" sz="2200" dirty="0">
                <a:solidFill>
                  <a:srgbClr val="0000FF"/>
                </a:solidFill>
              </a:rPr>
              <a:t>55.4%</a:t>
            </a:r>
            <a:r>
              <a:rPr lang="en-US" sz="2200" dirty="0">
                <a:solidFill>
                  <a:srgbClr val="595959"/>
                </a:solidFill>
              </a:rPr>
              <a:t> on average </a:t>
            </a:r>
          </a:p>
          <a:p>
            <a:pPr lvl="1"/>
            <a:r>
              <a:rPr lang="en-US" sz="2200" dirty="0">
                <a:solidFill>
                  <a:srgbClr val="595959"/>
                </a:solidFill>
              </a:rPr>
              <a:t>Reduces </a:t>
            </a:r>
            <a:r>
              <a:rPr lang="en-US" sz="2200" dirty="0">
                <a:solidFill>
                  <a:srgbClr val="C00000"/>
                </a:solidFill>
              </a:rPr>
              <a:t>execution time </a:t>
            </a:r>
            <a:r>
              <a:rPr lang="en-US" sz="2200" dirty="0">
                <a:solidFill>
                  <a:srgbClr val="595959"/>
                </a:solidFill>
              </a:rPr>
              <a:t>by </a:t>
            </a:r>
            <a:r>
              <a:rPr lang="en-US" sz="2200" dirty="0">
                <a:solidFill>
                  <a:srgbClr val="0000FF"/>
                </a:solidFill>
              </a:rPr>
              <a:t>54.2</a:t>
            </a:r>
            <a:r>
              <a:rPr lang="en-US" sz="2200" dirty="0">
                <a:solidFill>
                  <a:srgbClr val="595959"/>
                </a:solidFill>
              </a:rPr>
              <a:t>% on average </a:t>
            </a:r>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 name="Rounded Rectangle 6"/>
          <p:cNvSpPr/>
          <p:nvPr/>
        </p:nvSpPr>
        <p:spPr>
          <a:xfrm>
            <a:off x="2286000" y="4517648"/>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8" name="Group 7"/>
          <p:cNvGrpSpPr/>
          <p:nvPr/>
        </p:nvGrpSpPr>
        <p:grpSpPr>
          <a:xfrm>
            <a:off x="5029200" y="4419600"/>
            <a:ext cx="2667000" cy="914400"/>
            <a:chOff x="5562600" y="3276600"/>
            <a:chExt cx="2438400" cy="990600"/>
          </a:xfrm>
        </p:grpSpPr>
        <p:sp>
          <p:nvSpPr>
            <p:cNvPr id="9" name="Rounded Rectangle 8"/>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0" name="Rounded Rectangle 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1" name="Rounded Rectangle 1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Tree>
    <p:extLst>
      <p:ext uri="{BB962C8B-B14F-4D97-AF65-F5344CB8AC3E}">
        <p14:creationId xmlns:p14="http://schemas.microsoft.com/office/powerpoint/2010/main" val="103616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15572245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4186920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Several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performing </a:t>
            </a:r>
            <a:r>
              <a:rPr lang="en-US" dirty="0">
                <a:solidFill>
                  <a:srgbClr val="FF0000"/>
                </a:solidFill>
              </a:rPr>
              <a:t>simple function offloading</a:t>
            </a:r>
          </a:p>
          <a:p>
            <a:pPr lvl="1"/>
            <a:r>
              <a:rPr lang="en-US" dirty="0"/>
              <a:t>By </a:t>
            </a:r>
            <a:r>
              <a:rPr lang="en-US" dirty="0">
                <a:solidFill>
                  <a:srgbClr val="FF0000"/>
                </a:solidFill>
              </a:rPr>
              <a:t>changing the entire system </a:t>
            </a:r>
            <a:r>
              <a:rPr lang="en-US" dirty="0"/>
              <a:t>completely</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5184576"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064961956"/>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2139211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3356781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452515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22441535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3320"/>
            <a:ext cx="7886700" cy="723445"/>
          </a:xfrm>
        </p:spPr>
        <p:txBody>
          <a:bodyPr/>
          <a:lstStyle/>
          <a:p>
            <a:r>
              <a:rPr lang="en-US" dirty="0"/>
              <a:t>Executive Summary</a:t>
            </a:r>
          </a:p>
        </p:txBody>
      </p:sp>
      <p:sp>
        <p:nvSpPr>
          <p:cNvPr id="3" name="Content Placeholder 2"/>
          <p:cNvSpPr>
            <a:spLocks noGrp="1"/>
          </p:cNvSpPr>
          <p:nvPr>
            <p:ph idx="1"/>
          </p:nvPr>
        </p:nvSpPr>
        <p:spPr>
          <a:xfrm>
            <a:off x="628658" y="1006765"/>
            <a:ext cx="8358647" cy="5631779"/>
          </a:xfrm>
        </p:spPr>
        <p:txBody>
          <a:bodyPr>
            <a:normAutofit lnSpcReduction="10000"/>
          </a:bodyPr>
          <a:lstStyle/>
          <a:p>
            <a:r>
              <a:rPr lang="en-US" b="1" dirty="0"/>
              <a:t>Our Goal: </a:t>
            </a:r>
            <a:r>
              <a:rPr lang="en-US" dirty="0"/>
              <a:t>Accelerating pointer chasing inside            main memory</a:t>
            </a:r>
          </a:p>
          <a:p>
            <a:endParaRPr lang="en-US" sz="900" b="1" dirty="0"/>
          </a:p>
          <a:p>
            <a:r>
              <a:rPr lang="en-US" b="1" dirty="0"/>
              <a:t>Challenges:</a:t>
            </a:r>
            <a:r>
              <a:rPr lang="en-US" dirty="0"/>
              <a:t> </a:t>
            </a:r>
            <a:r>
              <a:rPr lang="en-US" dirty="0">
                <a:solidFill>
                  <a:srgbClr val="FF0000"/>
                </a:solidFill>
              </a:rPr>
              <a:t>Parallelism challenge </a:t>
            </a:r>
            <a:r>
              <a:rPr lang="en-US" dirty="0"/>
              <a:t>and </a:t>
            </a:r>
            <a:r>
              <a:rPr lang="en-US" dirty="0">
                <a:solidFill>
                  <a:srgbClr val="FF0000"/>
                </a:solidFill>
              </a:rPr>
              <a:t>Address translation challenge</a:t>
            </a:r>
          </a:p>
          <a:p>
            <a:pPr marL="0" indent="0">
              <a:buNone/>
            </a:pPr>
            <a:endParaRPr lang="en-US" sz="900" b="1" dirty="0"/>
          </a:p>
          <a:p>
            <a:r>
              <a:rPr lang="en-US" b="1" dirty="0"/>
              <a:t>Our Solution: </a:t>
            </a:r>
            <a:r>
              <a:rPr lang="en-US" dirty="0">
                <a:solidFill>
                  <a:srgbClr val="0070C0"/>
                </a:solidFill>
              </a:rPr>
              <a:t>In-Memory </a:t>
            </a:r>
            <a:r>
              <a:rPr lang="en-US" dirty="0" err="1">
                <a:solidFill>
                  <a:srgbClr val="0070C0"/>
                </a:solidFill>
              </a:rPr>
              <a:t>PoInter</a:t>
            </a:r>
            <a:r>
              <a:rPr lang="en-US" dirty="0">
                <a:solidFill>
                  <a:srgbClr val="0070C0"/>
                </a:solidFill>
              </a:rPr>
              <a:t> Chasing Accelerator (IMPICA)</a:t>
            </a:r>
          </a:p>
          <a:p>
            <a:pPr lvl="1"/>
            <a:r>
              <a:rPr lang="en-US" dirty="0">
                <a:solidFill>
                  <a:srgbClr val="006C31"/>
                </a:solidFill>
              </a:rPr>
              <a:t>Address-access decoupling</a:t>
            </a:r>
            <a:r>
              <a:rPr lang="en-US" dirty="0"/>
              <a:t>: enabling parallelism in the accelerator with low cost</a:t>
            </a:r>
          </a:p>
          <a:p>
            <a:pPr lvl="1"/>
            <a:r>
              <a:rPr lang="en-US" dirty="0">
                <a:solidFill>
                  <a:srgbClr val="006C31"/>
                </a:solidFill>
              </a:rPr>
              <a:t>IMPICA page table</a:t>
            </a:r>
            <a:r>
              <a:rPr lang="en-US" dirty="0"/>
              <a:t>: low cost page table in logic layer</a:t>
            </a:r>
          </a:p>
          <a:p>
            <a:endParaRPr lang="en-US" sz="800" dirty="0"/>
          </a:p>
          <a:p>
            <a:r>
              <a:rPr lang="en-US" b="1" dirty="0"/>
              <a:t>Key Results</a:t>
            </a:r>
            <a:r>
              <a:rPr lang="en-US" dirty="0"/>
              <a:t>: </a:t>
            </a:r>
          </a:p>
          <a:p>
            <a:pPr lvl="1"/>
            <a:r>
              <a:rPr lang="en-US" sz="2600" dirty="0">
                <a:latin typeface="+mn-lt"/>
              </a:rPr>
              <a:t>1</a:t>
            </a:r>
            <a:r>
              <a:rPr lang="en-US" dirty="0"/>
              <a:t>.2X – </a:t>
            </a:r>
            <a:r>
              <a:rPr lang="en-US" sz="2600" dirty="0">
                <a:latin typeface="+mn-lt"/>
              </a:rPr>
              <a:t>1</a:t>
            </a:r>
            <a:r>
              <a:rPr lang="en-US" dirty="0"/>
              <a:t>.9X speedup for pointer chasing operations, +</a:t>
            </a:r>
            <a:r>
              <a:rPr lang="en-US" dirty="0">
                <a:latin typeface="+mn-lt"/>
              </a:rPr>
              <a:t>1</a:t>
            </a:r>
            <a:r>
              <a:rPr lang="en-US" dirty="0"/>
              <a:t>6% database throughput</a:t>
            </a:r>
          </a:p>
          <a:p>
            <a:pPr lvl="1"/>
            <a:r>
              <a:rPr lang="en-US" dirty="0"/>
              <a:t>6% - 4</a:t>
            </a:r>
            <a:r>
              <a:rPr lang="en-US" sz="2600" dirty="0">
                <a:latin typeface="+mn-lt"/>
              </a:rPr>
              <a:t>1</a:t>
            </a:r>
            <a:r>
              <a:rPr lang="en-US" dirty="0"/>
              <a:t>% reduction in energy consumption</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spTree>
    <p:custDataLst>
      <p:tags r:id="rId1"/>
    </p:custDataLst>
    <p:extLst>
      <p:ext uri="{BB962C8B-B14F-4D97-AF65-F5344CB8AC3E}">
        <p14:creationId xmlns:p14="http://schemas.microsoft.com/office/powerpoint/2010/main" val="4657712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Linked Data Structures</a:t>
            </a:r>
          </a:p>
        </p:txBody>
      </p:sp>
      <p:sp>
        <p:nvSpPr>
          <p:cNvPr id="3" name="Content Placeholder 2"/>
          <p:cNvSpPr>
            <a:spLocks noGrp="1"/>
          </p:cNvSpPr>
          <p:nvPr>
            <p:ph idx="1"/>
          </p:nvPr>
        </p:nvSpPr>
        <p:spPr>
          <a:xfrm>
            <a:off x="628650" y="1210524"/>
            <a:ext cx="7886700" cy="1441303"/>
          </a:xfrm>
        </p:spPr>
        <p:txBody>
          <a:bodyPr>
            <a:normAutofit/>
          </a:bodyPr>
          <a:lstStyle/>
          <a:p>
            <a:r>
              <a:rPr lang="en-US" sz="3600" dirty="0"/>
              <a:t>Linked data structures are widely used in many important applications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pic>
        <p:nvPicPr>
          <p:cNvPr id="5" name="Picture 4"/>
          <p:cNvPicPr>
            <a:picLocks noChangeAspect="1"/>
          </p:cNvPicPr>
          <p:nvPr/>
        </p:nvPicPr>
        <p:blipFill>
          <a:blip r:embed="rId4"/>
          <a:stretch>
            <a:fillRect/>
          </a:stretch>
        </p:blipFill>
        <p:spPr>
          <a:xfrm>
            <a:off x="819700" y="4575173"/>
            <a:ext cx="2688544" cy="1237547"/>
          </a:xfrm>
          <a:prstGeom prst="rect">
            <a:avLst/>
          </a:prstGeom>
        </p:spPr>
      </p:pic>
      <p:pic>
        <p:nvPicPr>
          <p:cNvPr id="1026" name="Picture 2" descr="shutterstock_1978034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5132" y="2575725"/>
            <a:ext cx="2270376" cy="133551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1342700" y="3771548"/>
            <a:ext cx="157349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Database</a:t>
            </a:r>
          </a:p>
        </p:txBody>
      </p:sp>
      <p:sp>
        <p:nvSpPr>
          <p:cNvPr id="9" name="Rectangle 8"/>
          <p:cNvSpPr/>
          <p:nvPr/>
        </p:nvSpPr>
        <p:spPr>
          <a:xfrm>
            <a:off x="1342700" y="5770143"/>
            <a:ext cx="174566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B-Tree</a:t>
            </a:r>
          </a:p>
        </p:txBody>
      </p:sp>
      <p:pic>
        <p:nvPicPr>
          <p:cNvPr id="1028" name="Picture 4" descr="https://static.dzone.com/dz1/dz-files/icloud-stainless-3-devices-key-value.png"/>
          <p:cNvPicPr>
            <a:picLocks noChangeAspect="1" noChangeArrowheads="1"/>
          </p:cNvPicPr>
          <p:nvPr/>
        </p:nvPicPr>
        <p:blipFill rotWithShape="1">
          <a:blip r:embed="rId6">
            <a:extLst>
              <a:ext uri="{28A0092B-C50C-407E-A947-70E740481C1C}">
                <a14:useLocalDpi xmlns:a14="http://schemas.microsoft.com/office/drawing/2010/main" val="0"/>
              </a:ext>
            </a:extLst>
          </a:blip>
          <a:srcRect b="55090"/>
          <a:stretch/>
        </p:blipFill>
        <p:spPr bwMode="auto">
          <a:xfrm>
            <a:off x="4447187" y="2254969"/>
            <a:ext cx="3377334" cy="166913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p:cNvSpPr/>
          <p:nvPr/>
        </p:nvSpPr>
        <p:spPr>
          <a:xfrm>
            <a:off x="5213961" y="5842935"/>
            <a:ext cx="274466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Hash Table</a:t>
            </a:r>
          </a:p>
        </p:txBody>
      </p:sp>
      <p:pic>
        <p:nvPicPr>
          <p:cNvPr id="1032" name="Picture 8" descr="http://vhanda.in/blog/images/2012/07/19/normal-hash-table.png"/>
          <p:cNvPicPr>
            <a:picLocks noChangeAspect="1" noChangeArrowheads="1"/>
          </p:cNvPicPr>
          <p:nvPr/>
        </p:nvPicPr>
        <p:blipFill rotWithShape="1">
          <a:blip r:embed="rId7">
            <a:extLst>
              <a:ext uri="{28A0092B-C50C-407E-A947-70E740481C1C}">
                <a14:useLocalDpi xmlns:a14="http://schemas.microsoft.com/office/drawing/2010/main" val="0"/>
              </a:ext>
            </a:extLst>
          </a:blip>
          <a:srcRect b="17995"/>
          <a:stretch/>
        </p:blipFill>
        <p:spPr bwMode="auto">
          <a:xfrm>
            <a:off x="4911595" y="4279711"/>
            <a:ext cx="2995886" cy="1676759"/>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angle 12"/>
          <p:cNvSpPr/>
          <p:nvPr/>
        </p:nvSpPr>
        <p:spPr>
          <a:xfrm>
            <a:off x="5050588" y="3802363"/>
            <a:ext cx="27179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Key-value stores</a:t>
            </a:r>
          </a:p>
        </p:txBody>
      </p:sp>
      <p:sp>
        <p:nvSpPr>
          <p:cNvPr id="14" name="Rounded Rectangle 13"/>
          <p:cNvSpPr/>
          <p:nvPr/>
        </p:nvSpPr>
        <p:spPr>
          <a:xfrm rot="21364223">
            <a:off x="983022" y="3198496"/>
            <a:ext cx="6781800"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Linked data structures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connected by pointers</a:t>
            </a:r>
          </a:p>
        </p:txBody>
      </p:sp>
    </p:spTree>
    <p:custDataLst>
      <p:tags r:id="rId1"/>
    </p:custDataLst>
    <p:extLst>
      <p:ext uri="{BB962C8B-B14F-4D97-AF65-F5344CB8AC3E}">
        <p14:creationId xmlns:p14="http://schemas.microsoft.com/office/powerpoint/2010/main" val="19845592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9" presetClass="emph" presetSubtype="0" nodeType="withEffect">
                                  <p:stCondLst>
                                    <p:cond delay="0"/>
                                  </p:stCondLst>
                                  <p:childTnLst>
                                    <p:set>
                                      <p:cBhvr rctx="PPT">
                                        <p:cTn id="33" dur="indefinite"/>
                                        <p:tgtEl>
                                          <p:spTgt spid="1026"/>
                                        </p:tgtEl>
                                        <p:attrNameLst>
                                          <p:attrName>style.opacity</p:attrName>
                                        </p:attrNameLst>
                                      </p:cBhvr>
                                      <p:to>
                                        <p:strVal val="0.5"/>
                                      </p:to>
                                    </p:set>
                                    <p:animEffect filter="image" prLst="opacity: 0.5">
                                      <p:cBhvr rctx="IE">
                                        <p:cTn id="34" dur="indefinite"/>
                                        <p:tgtEl>
                                          <p:spTgt spid="1026"/>
                                        </p:tgtEl>
                                      </p:cBhvr>
                                    </p:animEffect>
                                  </p:childTnLst>
                                </p:cTn>
                              </p:par>
                              <p:par>
                                <p:cTn id="35" presetID="9" presetClass="emph" presetSubtype="0" nodeType="withEffect">
                                  <p:stCondLst>
                                    <p:cond delay="0"/>
                                  </p:stCondLst>
                                  <p:childTnLst>
                                    <p:set>
                                      <p:cBhvr rctx="PPT">
                                        <p:cTn id="36" dur="indefinite"/>
                                        <p:tgtEl>
                                          <p:spTgt spid="5"/>
                                        </p:tgtEl>
                                        <p:attrNameLst>
                                          <p:attrName>style.opacity</p:attrName>
                                        </p:attrNameLst>
                                      </p:cBhvr>
                                      <p:to>
                                        <p:strVal val="0.5"/>
                                      </p:to>
                                    </p:set>
                                    <p:animEffect filter="image" prLst="opacity: 0.5">
                                      <p:cBhvr rctx="IE">
                                        <p:cTn id="37" dur="indefinite"/>
                                        <p:tgtEl>
                                          <p:spTgt spid="5"/>
                                        </p:tgtEl>
                                      </p:cBhvr>
                                    </p:animEffect>
                                  </p:childTnLst>
                                </p:cTn>
                              </p:par>
                              <p:par>
                                <p:cTn id="38" presetID="9" presetClass="emph" presetSubtype="0" grpId="1" nodeType="withEffect">
                                  <p:stCondLst>
                                    <p:cond delay="0"/>
                                  </p:stCondLst>
                                  <p:childTnLst>
                                    <p:set>
                                      <p:cBhvr rctx="PPT">
                                        <p:cTn id="39" dur="indefinite"/>
                                        <p:tgtEl>
                                          <p:spTgt spid="9"/>
                                        </p:tgtEl>
                                        <p:attrNameLst>
                                          <p:attrName>style.opacity</p:attrName>
                                        </p:attrNameLst>
                                      </p:cBhvr>
                                      <p:to>
                                        <p:strVal val="0.5"/>
                                      </p:to>
                                    </p:set>
                                    <p:animEffect filter="image" prLst="opacity: 0.5">
                                      <p:cBhvr rctx="IE">
                                        <p:cTn id="40" dur="indefinite"/>
                                        <p:tgtEl>
                                          <p:spTgt spid="9"/>
                                        </p:tgtEl>
                                      </p:cBhvr>
                                    </p:animEffect>
                                  </p:childTnLst>
                                </p:cTn>
                              </p:par>
                              <p:par>
                                <p:cTn id="41" presetID="9" presetClass="emph" presetSubtype="0" nodeType="withEffect">
                                  <p:stCondLst>
                                    <p:cond delay="0"/>
                                  </p:stCondLst>
                                  <p:childTnLst>
                                    <p:set>
                                      <p:cBhvr rctx="PPT">
                                        <p:cTn id="42" dur="indefinite"/>
                                        <p:tgtEl>
                                          <p:spTgt spid="1028"/>
                                        </p:tgtEl>
                                        <p:attrNameLst>
                                          <p:attrName>style.opacity</p:attrName>
                                        </p:attrNameLst>
                                      </p:cBhvr>
                                      <p:to>
                                        <p:strVal val="0.5"/>
                                      </p:to>
                                    </p:set>
                                    <p:animEffect filter="image" prLst="opacity: 0.5">
                                      <p:cBhvr rctx="IE">
                                        <p:cTn id="43" dur="indefinite"/>
                                        <p:tgtEl>
                                          <p:spTgt spid="1028"/>
                                        </p:tgtEl>
                                      </p:cBhvr>
                                    </p:animEffect>
                                  </p:childTnLst>
                                </p:cTn>
                              </p:par>
                              <p:par>
                                <p:cTn id="44" presetID="9" presetClass="emph" presetSubtype="0" nodeType="withEffect">
                                  <p:stCondLst>
                                    <p:cond delay="0"/>
                                  </p:stCondLst>
                                  <p:childTnLst>
                                    <p:set>
                                      <p:cBhvr rctx="PPT">
                                        <p:cTn id="45" dur="indefinite"/>
                                        <p:tgtEl>
                                          <p:spTgt spid="1032"/>
                                        </p:tgtEl>
                                        <p:attrNameLst>
                                          <p:attrName>style.opacity</p:attrName>
                                        </p:attrNameLst>
                                      </p:cBhvr>
                                      <p:to>
                                        <p:strVal val="0.5"/>
                                      </p:to>
                                    </p:set>
                                    <p:animEffect filter="image" prLst="opacity: 0.5">
                                      <p:cBhvr rctx="IE">
                                        <p:cTn id="46" dur="indefinite"/>
                                        <p:tgtEl>
                                          <p:spTgt spid="1032"/>
                                        </p:tgtEl>
                                      </p:cBhvr>
                                    </p:animEffect>
                                  </p:childTnLst>
                                </p:cTn>
                              </p:par>
                              <p:par>
                                <p:cTn id="47" presetID="9" presetClass="emph" presetSubtype="0" grpId="1" nodeType="withEffect">
                                  <p:stCondLst>
                                    <p:cond delay="0"/>
                                  </p:stCondLst>
                                  <p:childTnLst>
                                    <p:set>
                                      <p:cBhvr rctx="PPT">
                                        <p:cTn id="48" dur="indefinite"/>
                                        <p:tgtEl>
                                          <p:spTgt spid="12"/>
                                        </p:tgtEl>
                                        <p:attrNameLst>
                                          <p:attrName>style.opacity</p:attrName>
                                        </p:attrNameLst>
                                      </p:cBhvr>
                                      <p:to>
                                        <p:strVal val="0.5"/>
                                      </p:to>
                                    </p:set>
                                    <p:animEffect filter="image" prLst="opacity: 0.5">
                                      <p:cBhvr rctx="IE">
                                        <p:cTn id="49"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2" grpId="0"/>
      <p:bldP spid="12" grpId="1"/>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Our First Filter: Pure Software Approach</a:t>
            </a:r>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127075854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 Pointer Chasing</a:t>
            </a:r>
          </a:p>
        </p:txBody>
      </p:sp>
      <p:sp>
        <p:nvSpPr>
          <p:cNvPr id="3" name="Content Placeholder 2"/>
          <p:cNvSpPr>
            <a:spLocks noGrp="1"/>
          </p:cNvSpPr>
          <p:nvPr>
            <p:ph idx="1"/>
          </p:nvPr>
        </p:nvSpPr>
        <p:spPr>
          <a:xfrm>
            <a:off x="628650" y="1210491"/>
            <a:ext cx="7886700" cy="1178684"/>
          </a:xfrm>
        </p:spPr>
        <p:txBody>
          <a:bodyPr/>
          <a:lstStyle/>
          <a:p>
            <a:r>
              <a:rPr lang="en-US" sz="3600" dirty="0"/>
              <a:t>Traversing linked data structures requires chasing pointers</a:t>
            </a:r>
          </a:p>
          <a:p>
            <a:pPr lv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pic>
        <p:nvPicPr>
          <p:cNvPr id="2050" name="Picture 2" descr="https://lh3.googleusercontent.com/3xgXI2Pgv8nIrFBOvsDaucRGIRjTAYX90w7NWkJRQdssgbMD5bSLeH2Kb4_3Nap9Jq0=w1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026" y="2205521"/>
            <a:ext cx="1619250" cy="161925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 name="Group 5"/>
          <p:cNvGrpSpPr/>
          <p:nvPr/>
        </p:nvGrpSpPr>
        <p:grpSpPr>
          <a:xfrm>
            <a:off x="5404480" y="4566808"/>
            <a:ext cx="1585796" cy="1574240"/>
            <a:chOff x="139765" y="1041960"/>
            <a:chExt cx="1585796" cy="1574240"/>
          </a:xfrm>
        </p:grpSpPr>
        <p:pic>
          <p:nvPicPr>
            <p:cNvPr id="7" name="Picture 6"/>
            <p:cNvPicPr>
              <a:picLocks noChangeAspect="1"/>
            </p:cNvPicPr>
            <p:nvPr/>
          </p:nvPicPr>
          <p:blipFill>
            <a:blip r:embed="rId5"/>
            <a:stretch>
              <a:fillRect/>
            </a:stretch>
          </p:blipFill>
          <p:spPr>
            <a:xfrm>
              <a:off x="139765" y="1041960"/>
              <a:ext cx="1585796" cy="1574240"/>
            </a:xfrm>
            <a:prstGeom prst="rect">
              <a:avLst/>
            </a:prstGeom>
          </p:spPr>
        </p:pic>
        <p:sp>
          <p:nvSpPr>
            <p:cNvPr id="8" name="TextBox 7"/>
            <p:cNvSpPr txBox="1"/>
            <p:nvPr/>
          </p:nvSpPr>
          <p:spPr>
            <a:xfrm>
              <a:off x="519142" y="1644648"/>
              <a:ext cx="87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
                  <a:cs typeface="+mn-cs"/>
                </a:rPr>
                <a:t>MEM</a:t>
              </a:r>
            </a:p>
          </p:txBody>
        </p:sp>
      </p:grpSp>
      <p:sp>
        <p:nvSpPr>
          <p:cNvPr id="5" name="Oval 4"/>
          <p:cNvSpPr/>
          <p:nvPr/>
        </p:nvSpPr>
        <p:spPr>
          <a:xfrm>
            <a:off x="2348360" y="2899063"/>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H</a:t>
            </a:r>
          </a:p>
        </p:txBody>
      </p:sp>
      <p:sp>
        <p:nvSpPr>
          <p:cNvPr id="10" name="Oval 9"/>
          <p:cNvSpPr/>
          <p:nvPr/>
        </p:nvSpPr>
        <p:spPr>
          <a:xfrm>
            <a:off x="1558656" y="3824769"/>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E</a:t>
            </a:r>
          </a:p>
        </p:txBody>
      </p:sp>
      <p:sp>
        <p:nvSpPr>
          <p:cNvPr id="11" name="Oval 10"/>
          <p:cNvSpPr/>
          <p:nvPr/>
        </p:nvSpPr>
        <p:spPr>
          <a:xfrm>
            <a:off x="928372" y="4849115"/>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a:t>
            </a:r>
          </a:p>
        </p:txBody>
      </p:sp>
      <p:sp>
        <p:nvSpPr>
          <p:cNvPr id="12" name="Oval 11"/>
          <p:cNvSpPr/>
          <p:nvPr/>
        </p:nvSpPr>
        <p:spPr>
          <a:xfrm>
            <a:off x="2012324" y="4849115"/>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a:t>
            </a:r>
          </a:p>
        </p:txBody>
      </p:sp>
      <p:sp>
        <p:nvSpPr>
          <p:cNvPr id="13" name="Oval 12"/>
          <p:cNvSpPr/>
          <p:nvPr/>
        </p:nvSpPr>
        <p:spPr>
          <a:xfrm>
            <a:off x="3056254" y="3824769"/>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Q</a:t>
            </a:r>
          </a:p>
        </p:txBody>
      </p:sp>
      <p:sp>
        <p:nvSpPr>
          <p:cNvPr id="14" name="Oval 13"/>
          <p:cNvSpPr/>
          <p:nvPr/>
        </p:nvSpPr>
        <p:spPr>
          <a:xfrm>
            <a:off x="2936751" y="4849115"/>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a:t>
            </a:r>
          </a:p>
        </p:txBody>
      </p:sp>
      <p:cxnSp>
        <p:nvCxnSpPr>
          <p:cNvPr id="16" name="Straight Connector 15"/>
          <p:cNvCxnSpPr>
            <a:stCxn id="5" idx="3"/>
            <a:endCxn id="10" idx="0"/>
          </p:cNvCxnSpPr>
          <p:nvPr/>
        </p:nvCxnSpPr>
        <p:spPr>
          <a:xfrm flipH="1">
            <a:off x="1953491" y="3555385"/>
            <a:ext cx="510504" cy="269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5"/>
            <a:endCxn id="13" idx="0"/>
          </p:cNvCxnSpPr>
          <p:nvPr/>
        </p:nvCxnSpPr>
        <p:spPr>
          <a:xfrm>
            <a:off x="3022406" y="3555385"/>
            <a:ext cx="428695" cy="269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0" idx="3"/>
            <a:endCxn id="11" idx="0"/>
          </p:cNvCxnSpPr>
          <p:nvPr/>
        </p:nvCxnSpPr>
        <p:spPr>
          <a:xfrm flipH="1">
            <a:off x="1323224" y="4481089"/>
            <a:ext cx="351062" cy="368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5"/>
            <a:endCxn id="12" idx="0"/>
          </p:cNvCxnSpPr>
          <p:nvPr/>
        </p:nvCxnSpPr>
        <p:spPr>
          <a:xfrm>
            <a:off x="2232695" y="4481089"/>
            <a:ext cx="174455" cy="368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3" idx="4"/>
            <a:endCxn id="14" idx="0"/>
          </p:cNvCxnSpPr>
          <p:nvPr/>
        </p:nvCxnSpPr>
        <p:spPr>
          <a:xfrm flipH="1">
            <a:off x="3331587" y="4593880"/>
            <a:ext cx="119512" cy="2554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100292" y="2297429"/>
            <a:ext cx="174566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Find(A)</a:t>
            </a:r>
          </a:p>
        </p:txBody>
      </p:sp>
      <p:cxnSp>
        <p:nvCxnSpPr>
          <p:cNvPr id="2056" name="Straight Arrow Connector 2055"/>
          <p:cNvCxnSpPr/>
          <p:nvPr/>
        </p:nvCxnSpPr>
        <p:spPr>
          <a:xfrm>
            <a:off x="5783857" y="3824772"/>
            <a:ext cx="0" cy="8403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6657819" y="3824953"/>
            <a:ext cx="1" cy="7689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018192" y="3384203"/>
            <a:ext cx="801767" cy="50088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Addr</a:t>
            </a:r>
            <a:r>
              <a:rPr kumimoji="0" lang="en-US" sz="1800" b="1" i="0" u="none" strike="noStrike" kern="1200" cap="none" spc="0" normalizeH="0" baseline="0" noProof="0" dirty="0">
                <a:ln>
                  <a:noFill/>
                </a:ln>
                <a:solidFill>
                  <a:prstClr val="black"/>
                </a:solidFill>
                <a:effectLst/>
                <a:uLnTx/>
                <a:uFillTx/>
                <a:latin typeface="Calibri"/>
                <a:ea typeface="+mn-ea"/>
                <a:cs typeface="+mn-cs"/>
              </a:rPr>
              <a:t> (H)</a:t>
            </a:r>
          </a:p>
        </p:txBody>
      </p:sp>
      <p:sp>
        <p:nvSpPr>
          <p:cNvPr id="47" name="Rectangle 46"/>
          <p:cNvSpPr/>
          <p:nvPr/>
        </p:nvSpPr>
        <p:spPr>
          <a:xfrm>
            <a:off x="6736621" y="4721405"/>
            <a:ext cx="801767" cy="5008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Data (H)</a:t>
            </a:r>
          </a:p>
        </p:txBody>
      </p:sp>
      <p:sp>
        <p:nvSpPr>
          <p:cNvPr id="48" name="Rectangle 47"/>
          <p:cNvSpPr/>
          <p:nvPr/>
        </p:nvSpPr>
        <p:spPr>
          <a:xfrm>
            <a:off x="4946003" y="3383092"/>
            <a:ext cx="801767" cy="50088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Addr</a:t>
            </a:r>
            <a:r>
              <a:rPr kumimoji="0" lang="en-US" sz="1800" b="1" i="0" u="none" strike="noStrike" kern="1200" cap="none" spc="0" normalizeH="0" baseline="0" noProof="0" dirty="0">
                <a:ln>
                  <a:noFill/>
                </a:ln>
                <a:solidFill>
                  <a:prstClr val="black"/>
                </a:solidFill>
                <a:effectLst/>
                <a:uLnTx/>
                <a:uFillTx/>
                <a:latin typeface="Calibri"/>
                <a:ea typeface="+mn-ea"/>
                <a:cs typeface="+mn-cs"/>
              </a:rPr>
              <a:t> (E)</a:t>
            </a:r>
          </a:p>
        </p:txBody>
      </p:sp>
      <p:sp>
        <p:nvSpPr>
          <p:cNvPr id="49" name="Rectangle 48"/>
          <p:cNvSpPr/>
          <p:nvPr/>
        </p:nvSpPr>
        <p:spPr>
          <a:xfrm>
            <a:off x="6815448" y="4721405"/>
            <a:ext cx="801767" cy="5008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Data (E)</a:t>
            </a:r>
          </a:p>
        </p:txBody>
      </p:sp>
      <p:sp>
        <p:nvSpPr>
          <p:cNvPr id="50" name="Rectangle 49"/>
          <p:cNvSpPr/>
          <p:nvPr/>
        </p:nvSpPr>
        <p:spPr>
          <a:xfrm>
            <a:off x="4852135" y="3376831"/>
            <a:ext cx="801767" cy="50088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Addr</a:t>
            </a:r>
            <a:r>
              <a:rPr kumimoji="0" lang="en-US" sz="1800" b="1" i="0" u="none" strike="noStrike" kern="1200" cap="none" spc="0" normalizeH="0" baseline="0" noProof="0" dirty="0">
                <a:ln>
                  <a:noFill/>
                </a:ln>
                <a:solidFill>
                  <a:prstClr val="black"/>
                </a:solidFill>
                <a:effectLst/>
                <a:uLnTx/>
                <a:uFillTx/>
                <a:latin typeface="Calibri"/>
                <a:ea typeface="+mn-ea"/>
                <a:cs typeface="+mn-cs"/>
              </a:rPr>
              <a:t> (A)</a:t>
            </a:r>
          </a:p>
        </p:txBody>
      </p:sp>
      <p:sp>
        <p:nvSpPr>
          <p:cNvPr id="51" name="Rectangle 50"/>
          <p:cNvSpPr/>
          <p:nvPr/>
        </p:nvSpPr>
        <p:spPr>
          <a:xfrm>
            <a:off x="6897128" y="4721405"/>
            <a:ext cx="801767" cy="5008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Data (A)</a:t>
            </a:r>
          </a:p>
        </p:txBody>
      </p:sp>
      <p:sp>
        <p:nvSpPr>
          <p:cNvPr id="52" name="goal"/>
          <p:cNvSpPr/>
          <p:nvPr/>
        </p:nvSpPr>
        <p:spPr>
          <a:xfrm>
            <a:off x="0" y="5222883"/>
            <a:ext cx="9144000" cy="10297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Serialized and irregular access pattern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6X cycles per instruction in real workloads</a:t>
            </a:r>
          </a:p>
        </p:txBody>
      </p:sp>
    </p:spTree>
    <p:custDataLst>
      <p:tags r:id="rId1"/>
    </p:custDataLst>
    <p:extLst>
      <p:ext uri="{BB962C8B-B14F-4D97-AF65-F5344CB8AC3E}">
        <p14:creationId xmlns:p14="http://schemas.microsoft.com/office/powerpoint/2010/main" val="3066809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grpId="0" nodeType="clickEffect">
                                  <p:stCondLst>
                                    <p:cond delay="0"/>
                                  </p:stCondLst>
                                  <p:childTnLst>
                                    <p:animClr clrSpc="rgb" dir="cw">
                                      <p:cBhvr>
                                        <p:cTn id="40" dur="500" fill="hold"/>
                                        <p:tgtEl>
                                          <p:spTgt spid="5"/>
                                        </p:tgtEl>
                                        <p:attrNameLst>
                                          <p:attrName>fillcolor</p:attrName>
                                        </p:attrNameLst>
                                      </p:cBhvr>
                                      <p:to>
                                        <a:schemeClr val="accent1"/>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par>
                          <p:cTn id="43" fill="hold">
                            <p:stCondLst>
                              <p:cond delay="500"/>
                            </p:stCondLst>
                            <p:childTnLst>
                              <p:par>
                                <p:cTn id="44" presetID="1" presetClass="entr" presetSubtype="0" fill="hold" grpId="1" nodeType="after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childTnLst>
                          </p:cTn>
                        </p:par>
                        <p:par>
                          <p:cTn id="46" fill="hold">
                            <p:stCondLst>
                              <p:cond delay="500"/>
                            </p:stCondLst>
                            <p:childTnLst>
                              <p:par>
                                <p:cTn id="47" presetID="42" presetClass="path" presetSubtype="0" accel="50000" decel="50000" fill="hold" grpId="0" nodeType="afterEffect">
                                  <p:stCondLst>
                                    <p:cond delay="0"/>
                                  </p:stCondLst>
                                  <p:childTnLst>
                                    <p:animMotion origin="layout" path="M -4.72222E-6 -1.11111E-6 L -4.72222E-6 0.19514 " pathEditMode="relative" rAng="0" ptsTypes="AA">
                                      <p:cBhvr>
                                        <p:cTn id="48" dur="2000" fill="hold"/>
                                        <p:tgtEl>
                                          <p:spTgt spid="46"/>
                                        </p:tgtEl>
                                        <p:attrNameLst>
                                          <p:attrName>ppt_x</p:attrName>
                                          <p:attrName>ppt_y</p:attrName>
                                        </p:attrNameLst>
                                      </p:cBhvr>
                                      <p:rCtr x="0" y="9745"/>
                                    </p:animMotion>
                                  </p:childTnLst>
                                </p:cTn>
                              </p:par>
                            </p:childTnLst>
                          </p:cTn>
                        </p:par>
                        <p:par>
                          <p:cTn id="49" fill="hold">
                            <p:stCondLst>
                              <p:cond delay="2500"/>
                            </p:stCondLst>
                            <p:childTnLst>
                              <p:par>
                                <p:cTn id="50" presetID="1" presetClass="entr" presetSubtype="0" fill="hold" grpId="1" nodeType="after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par>
                          <p:cTn id="52" fill="hold">
                            <p:stCondLst>
                              <p:cond delay="2500"/>
                            </p:stCondLst>
                            <p:childTnLst>
                              <p:par>
                                <p:cTn id="53" presetID="42" presetClass="path" presetSubtype="0" accel="50000" decel="50000" fill="hold" grpId="0" nodeType="afterEffect">
                                  <p:stCondLst>
                                    <p:cond delay="0"/>
                                  </p:stCondLst>
                                  <p:childTnLst>
                                    <p:animMotion origin="layout" path="M 4.44444E-6 1.11022E-16 L 4.44444E-6 -0.1919 " pathEditMode="relative" rAng="0" ptsTypes="AA">
                                      <p:cBhvr>
                                        <p:cTn id="54" dur="2000" fill="hold"/>
                                        <p:tgtEl>
                                          <p:spTgt spid="47"/>
                                        </p:tgtEl>
                                        <p:attrNameLst>
                                          <p:attrName>ppt_x</p:attrName>
                                          <p:attrName>ppt_y</p:attrName>
                                        </p:attrNameLst>
                                      </p:cBhvr>
                                      <p:rCtr x="0" y="-9606"/>
                                    </p:animMotion>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0"/>
                                        </p:tgtEl>
                                        <p:attrNameLst>
                                          <p:attrName>fillcolor</p:attrName>
                                        </p:attrNameLst>
                                      </p:cBhvr>
                                      <p:to>
                                        <a:schemeClr val="accent1"/>
                                      </p:to>
                                    </p:animClr>
                                    <p:set>
                                      <p:cBhvr>
                                        <p:cTn id="59" dur="500" fill="hold"/>
                                        <p:tgtEl>
                                          <p:spTgt spid="10"/>
                                        </p:tgtEl>
                                        <p:attrNameLst>
                                          <p:attrName>fill.type</p:attrName>
                                        </p:attrNameLst>
                                      </p:cBhvr>
                                      <p:to>
                                        <p:strVal val="solid"/>
                                      </p:to>
                                    </p:set>
                                    <p:set>
                                      <p:cBhvr>
                                        <p:cTn id="60" dur="500" fill="hold"/>
                                        <p:tgtEl>
                                          <p:spTgt spid="10"/>
                                        </p:tgtEl>
                                        <p:attrNameLst>
                                          <p:attrName>fill.on</p:attrName>
                                        </p:attrNameLst>
                                      </p:cBhvr>
                                      <p:to>
                                        <p:strVal val="true"/>
                                      </p:to>
                                    </p:set>
                                  </p:childTnLst>
                                </p:cTn>
                              </p:par>
                            </p:childTnLst>
                          </p:cTn>
                        </p:par>
                        <p:par>
                          <p:cTn id="61" fill="hold">
                            <p:stCondLst>
                              <p:cond delay="500"/>
                            </p:stCondLst>
                            <p:childTnLst>
                              <p:par>
                                <p:cTn id="62" presetID="1" presetClass="entr" presetSubtype="0" fill="hold" grpId="1" nodeType="afterEffect">
                                  <p:stCondLst>
                                    <p:cond delay="0"/>
                                  </p:stCondLst>
                                  <p:childTnLst>
                                    <p:set>
                                      <p:cBhvr>
                                        <p:cTn id="63" dur="1" fill="hold">
                                          <p:stCondLst>
                                            <p:cond delay="0"/>
                                          </p:stCondLst>
                                        </p:cTn>
                                        <p:tgtEl>
                                          <p:spTgt spid="48"/>
                                        </p:tgtEl>
                                        <p:attrNameLst>
                                          <p:attrName>style.visibility</p:attrName>
                                        </p:attrNameLst>
                                      </p:cBhvr>
                                      <p:to>
                                        <p:strVal val="visible"/>
                                      </p:to>
                                    </p:set>
                                  </p:childTnLst>
                                </p:cTn>
                              </p:par>
                            </p:childTnLst>
                          </p:cTn>
                        </p:par>
                        <p:par>
                          <p:cTn id="64" fill="hold">
                            <p:stCondLst>
                              <p:cond delay="500"/>
                            </p:stCondLst>
                            <p:childTnLst>
                              <p:par>
                                <p:cTn id="65" presetID="42" presetClass="path" presetSubtype="0" accel="50000" decel="50000" fill="hold" grpId="0" nodeType="afterEffect">
                                  <p:stCondLst>
                                    <p:cond delay="0"/>
                                  </p:stCondLst>
                                  <p:childTnLst>
                                    <p:animMotion origin="layout" path="M -2.22222E-6 -1.11111E-6 L -2.22222E-6 0.19514 " pathEditMode="relative" rAng="0" ptsTypes="AA">
                                      <p:cBhvr>
                                        <p:cTn id="66" dur="2000" fill="hold"/>
                                        <p:tgtEl>
                                          <p:spTgt spid="48"/>
                                        </p:tgtEl>
                                        <p:attrNameLst>
                                          <p:attrName>ppt_x</p:attrName>
                                          <p:attrName>ppt_y</p:attrName>
                                        </p:attrNameLst>
                                      </p:cBhvr>
                                      <p:rCtr x="0" y="9745"/>
                                    </p:animMotion>
                                  </p:childTnLst>
                                </p:cTn>
                              </p:par>
                            </p:childTnLst>
                          </p:cTn>
                        </p:par>
                        <p:par>
                          <p:cTn id="67" fill="hold">
                            <p:stCondLst>
                              <p:cond delay="2500"/>
                            </p:stCondLst>
                            <p:childTnLst>
                              <p:par>
                                <p:cTn id="68" presetID="1" presetClass="entr" presetSubtype="0" fill="hold" grpId="1" nodeType="after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childTnLst>
                          </p:cTn>
                        </p:par>
                        <p:par>
                          <p:cTn id="70" fill="hold">
                            <p:stCondLst>
                              <p:cond delay="2500"/>
                            </p:stCondLst>
                            <p:childTnLst>
                              <p:par>
                                <p:cTn id="71" presetID="42" presetClass="path" presetSubtype="0" accel="50000" decel="50000" fill="hold" grpId="0" nodeType="afterEffect">
                                  <p:stCondLst>
                                    <p:cond delay="0"/>
                                  </p:stCondLst>
                                  <p:childTnLst>
                                    <p:animMotion origin="layout" path="M -2.5E-6 1.11022E-16 L -2.5E-6 -0.1919 " pathEditMode="relative" rAng="0" ptsTypes="AA">
                                      <p:cBhvr>
                                        <p:cTn id="72" dur="2000" fill="hold"/>
                                        <p:tgtEl>
                                          <p:spTgt spid="49"/>
                                        </p:tgtEl>
                                        <p:attrNameLst>
                                          <p:attrName>ppt_x</p:attrName>
                                          <p:attrName>ppt_y</p:attrName>
                                        </p:attrNameLst>
                                      </p:cBhvr>
                                      <p:rCtr x="0" y="-9606"/>
                                    </p:animMotion>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11"/>
                                        </p:tgtEl>
                                        <p:attrNameLst>
                                          <p:attrName>fillcolor</p:attrName>
                                        </p:attrNameLst>
                                      </p:cBhvr>
                                      <p:to>
                                        <a:schemeClr val="accent1"/>
                                      </p:to>
                                    </p:animClr>
                                    <p:set>
                                      <p:cBhvr>
                                        <p:cTn id="77" dur="500" fill="hold"/>
                                        <p:tgtEl>
                                          <p:spTgt spid="11"/>
                                        </p:tgtEl>
                                        <p:attrNameLst>
                                          <p:attrName>fill.type</p:attrName>
                                        </p:attrNameLst>
                                      </p:cBhvr>
                                      <p:to>
                                        <p:strVal val="solid"/>
                                      </p:to>
                                    </p:set>
                                    <p:set>
                                      <p:cBhvr>
                                        <p:cTn id="78" dur="500" fill="hold"/>
                                        <p:tgtEl>
                                          <p:spTgt spid="11"/>
                                        </p:tgtEl>
                                        <p:attrNameLst>
                                          <p:attrName>fill.on</p:attrName>
                                        </p:attrNameLst>
                                      </p:cBhvr>
                                      <p:to>
                                        <p:strVal val="true"/>
                                      </p:to>
                                    </p:set>
                                  </p:childTnLst>
                                </p:cTn>
                              </p:par>
                            </p:childTnLst>
                          </p:cTn>
                        </p:par>
                        <p:par>
                          <p:cTn id="79" fill="hold">
                            <p:stCondLst>
                              <p:cond delay="500"/>
                            </p:stCondLst>
                            <p:childTnLst>
                              <p:par>
                                <p:cTn id="80" presetID="1" presetClass="entr" presetSubtype="0" fill="hold" grpId="1" nodeType="afterEffect">
                                  <p:stCondLst>
                                    <p:cond delay="0"/>
                                  </p:stCondLst>
                                  <p:childTnLst>
                                    <p:set>
                                      <p:cBhvr>
                                        <p:cTn id="81" dur="1" fill="hold">
                                          <p:stCondLst>
                                            <p:cond delay="0"/>
                                          </p:stCondLst>
                                        </p:cTn>
                                        <p:tgtEl>
                                          <p:spTgt spid="50"/>
                                        </p:tgtEl>
                                        <p:attrNameLst>
                                          <p:attrName>style.visibility</p:attrName>
                                        </p:attrNameLst>
                                      </p:cBhvr>
                                      <p:to>
                                        <p:strVal val="visible"/>
                                      </p:to>
                                    </p:set>
                                  </p:childTnLst>
                                </p:cTn>
                              </p:par>
                            </p:childTnLst>
                          </p:cTn>
                        </p:par>
                        <p:par>
                          <p:cTn id="82" fill="hold">
                            <p:stCondLst>
                              <p:cond delay="500"/>
                            </p:stCondLst>
                            <p:childTnLst>
                              <p:par>
                                <p:cTn id="83" presetID="42" presetClass="path" presetSubtype="0" accel="50000" decel="50000" fill="hold" grpId="0" nodeType="afterEffect">
                                  <p:stCondLst>
                                    <p:cond delay="0"/>
                                  </p:stCondLst>
                                  <p:childTnLst>
                                    <p:animMotion origin="layout" path="M 8.33333E-7 4.81481E-6 L 8.33333E-7 0.19513 " pathEditMode="relative" rAng="0" ptsTypes="AA">
                                      <p:cBhvr>
                                        <p:cTn id="84" dur="2000" fill="hold"/>
                                        <p:tgtEl>
                                          <p:spTgt spid="50"/>
                                        </p:tgtEl>
                                        <p:attrNameLst>
                                          <p:attrName>ppt_x</p:attrName>
                                          <p:attrName>ppt_y</p:attrName>
                                        </p:attrNameLst>
                                      </p:cBhvr>
                                      <p:rCtr x="0" y="9745"/>
                                    </p:animMotion>
                                  </p:childTnLst>
                                </p:cTn>
                              </p:par>
                            </p:childTnLst>
                          </p:cTn>
                        </p:par>
                        <p:par>
                          <p:cTn id="85" fill="hold">
                            <p:stCondLst>
                              <p:cond delay="2500"/>
                            </p:stCondLst>
                            <p:childTnLst>
                              <p:par>
                                <p:cTn id="86" presetID="1" presetClass="entr" presetSubtype="0" fill="hold" grpId="1" nodeType="afterEffect">
                                  <p:stCondLst>
                                    <p:cond delay="0"/>
                                  </p:stCondLst>
                                  <p:childTnLst>
                                    <p:set>
                                      <p:cBhvr>
                                        <p:cTn id="87" dur="1" fill="hold">
                                          <p:stCondLst>
                                            <p:cond delay="0"/>
                                          </p:stCondLst>
                                        </p:cTn>
                                        <p:tgtEl>
                                          <p:spTgt spid="51"/>
                                        </p:tgtEl>
                                        <p:attrNameLst>
                                          <p:attrName>style.visibility</p:attrName>
                                        </p:attrNameLst>
                                      </p:cBhvr>
                                      <p:to>
                                        <p:strVal val="visible"/>
                                      </p:to>
                                    </p:set>
                                  </p:childTnLst>
                                </p:cTn>
                              </p:par>
                            </p:childTnLst>
                          </p:cTn>
                        </p:par>
                        <p:par>
                          <p:cTn id="88" fill="hold">
                            <p:stCondLst>
                              <p:cond delay="2500"/>
                            </p:stCondLst>
                            <p:childTnLst>
                              <p:par>
                                <p:cTn id="89" presetID="42" presetClass="path" presetSubtype="0" accel="50000" decel="50000" fill="hold" grpId="0" nodeType="afterEffect">
                                  <p:stCondLst>
                                    <p:cond delay="0"/>
                                  </p:stCondLst>
                                  <p:childTnLst>
                                    <p:animMotion origin="layout" path="M -2.77778E-7 1.11022E-16 L -2.77778E-7 -0.1919 " pathEditMode="relative" rAng="0" ptsTypes="AA">
                                      <p:cBhvr>
                                        <p:cTn id="90" dur="2000" fill="hold"/>
                                        <p:tgtEl>
                                          <p:spTgt spid="51"/>
                                        </p:tgtEl>
                                        <p:attrNameLst>
                                          <p:attrName>ppt_x</p:attrName>
                                          <p:attrName>ppt_y</p:attrName>
                                        </p:attrNameLst>
                                      </p:cBhvr>
                                      <p:rCtr x="0" y="-9606"/>
                                    </p:animMotion>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0" grpId="0" animBg="1"/>
      <p:bldP spid="11" grpId="0" animBg="1"/>
      <p:bldP spid="12" grpId="0" animBg="1"/>
      <p:bldP spid="13" grpId="0" animBg="1"/>
      <p:bldP spid="14" grpId="0" animBg="1"/>
      <p:bldP spid="39" grpId="0"/>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044338" y="5021177"/>
            <a:ext cx="18515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DRAM layers</a:t>
            </a:r>
            <a:endPar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
        <p:nvSpPr>
          <p:cNvPr id="2" name="Title 1"/>
          <p:cNvSpPr>
            <a:spLocks noGrp="1"/>
          </p:cNvSpPr>
          <p:nvPr>
            <p:ph type="title"/>
          </p:nvPr>
        </p:nvSpPr>
        <p:spPr/>
        <p:txBody>
          <a:bodyPr/>
          <a:lstStyle/>
          <a:p>
            <a:r>
              <a:rPr lang="en-US" dirty="0"/>
              <a:t>Our Goal</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sp>
        <p:nvSpPr>
          <p:cNvPr id="6" name="Rounded Rectangle 5"/>
          <p:cNvSpPr/>
          <p:nvPr/>
        </p:nvSpPr>
        <p:spPr>
          <a:xfrm>
            <a:off x="73588" y="1097683"/>
            <a:ext cx="9018469" cy="1698964"/>
          </a:xfrm>
          <a:prstGeom prst="roundRect">
            <a:avLst/>
          </a:prstGeom>
          <a:solidFill>
            <a:srgbClr val="006C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Accelerating pointer chasing         inside main memory</a:t>
            </a:r>
          </a:p>
        </p:txBody>
      </p:sp>
      <p:pic>
        <p:nvPicPr>
          <p:cNvPr id="7" name="Picture 2" descr="https://lh3.googleusercontent.com/3xgXI2Pgv8nIrFBOvsDaucRGIRjTAYX90w7NWkJRQdssgbMD5bSLeH2Kb4_3Nap9Jq0=w1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462" y="2805753"/>
            <a:ext cx="1619250" cy="161925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Oval 7"/>
          <p:cNvSpPr/>
          <p:nvPr/>
        </p:nvSpPr>
        <p:spPr>
          <a:xfrm>
            <a:off x="2306785" y="3499297"/>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H</a:t>
            </a:r>
          </a:p>
        </p:txBody>
      </p:sp>
      <p:sp>
        <p:nvSpPr>
          <p:cNvPr id="9" name="Oval 8"/>
          <p:cNvSpPr/>
          <p:nvPr/>
        </p:nvSpPr>
        <p:spPr>
          <a:xfrm>
            <a:off x="1517091" y="4425004"/>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E</a:t>
            </a:r>
          </a:p>
        </p:txBody>
      </p:sp>
      <p:sp>
        <p:nvSpPr>
          <p:cNvPr id="10" name="Oval 9"/>
          <p:cNvSpPr/>
          <p:nvPr/>
        </p:nvSpPr>
        <p:spPr>
          <a:xfrm>
            <a:off x="886807" y="5449349"/>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a:t>
            </a:r>
          </a:p>
        </p:txBody>
      </p:sp>
      <p:sp>
        <p:nvSpPr>
          <p:cNvPr id="11" name="Oval 10"/>
          <p:cNvSpPr/>
          <p:nvPr/>
        </p:nvSpPr>
        <p:spPr>
          <a:xfrm>
            <a:off x="1970736" y="5449349"/>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a:t>
            </a:r>
          </a:p>
        </p:txBody>
      </p:sp>
      <p:sp>
        <p:nvSpPr>
          <p:cNvPr id="12" name="Oval 11"/>
          <p:cNvSpPr/>
          <p:nvPr/>
        </p:nvSpPr>
        <p:spPr>
          <a:xfrm>
            <a:off x="3014699" y="4425004"/>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Q</a:t>
            </a:r>
          </a:p>
        </p:txBody>
      </p:sp>
      <p:sp>
        <p:nvSpPr>
          <p:cNvPr id="13" name="Oval 12"/>
          <p:cNvSpPr/>
          <p:nvPr/>
        </p:nvSpPr>
        <p:spPr>
          <a:xfrm>
            <a:off x="2895176" y="5449349"/>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a:t>
            </a:r>
          </a:p>
        </p:txBody>
      </p:sp>
      <p:cxnSp>
        <p:nvCxnSpPr>
          <p:cNvPr id="14" name="Straight Connector 13"/>
          <p:cNvCxnSpPr>
            <a:stCxn id="8" idx="3"/>
            <a:endCxn id="9" idx="0"/>
          </p:cNvCxnSpPr>
          <p:nvPr/>
        </p:nvCxnSpPr>
        <p:spPr>
          <a:xfrm flipH="1">
            <a:off x="1911927" y="4155617"/>
            <a:ext cx="510504" cy="269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8" idx="5"/>
            <a:endCxn id="12" idx="0"/>
          </p:cNvCxnSpPr>
          <p:nvPr/>
        </p:nvCxnSpPr>
        <p:spPr>
          <a:xfrm>
            <a:off x="2980877" y="4155617"/>
            <a:ext cx="428695" cy="269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 idx="3"/>
            <a:endCxn id="10" idx="0"/>
          </p:cNvCxnSpPr>
          <p:nvPr/>
        </p:nvCxnSpPr>
        <p:spPr>
          <a:xfrm flipH="1">
            <a:off x="1281660" y="5081325"/>
            <a:ext cx="351062" cy="368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5"/>
            <a:endCxn id="11" idx="0"/>
          </p:cNvCxnSpPr>
          <p:nvPr/>
        </p:nvCxnSpPr>
        <p:spPr>
          <a:xfrm>
            <a:off x="2191405" y="5081325"/>
            <a:ext cx="174455" cy="368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4"/>
            <a:endCxn id="13" idx="0"/>
          </p:cNvCxnSpPr>
          <p:nvPr/>
        </p:nvCxnSpPr>
        <p:spPr>
          <a:xfrm flipH="1">
            <a:off x="3290023" y="5194114"/>
            <a:ext cx="119512" cy="2554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058750" y="2897663"/>
            <a:ext cx="174566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Find(A)</a:t>
            </a:r>
          </a:p>
        </p:txBody>
      </p:sp>
      <p:grpSp>
        <p:nvGrpSpPr>
          <p:cNvPr id="28" name="Group 27"/>
          <p:cNvGrpSpPr/>
          <p:nvPr/>
        </p:nvGrpSpPr>
        <p:grpSpPr>
          <a:xfrm>
            <a:off x="5362916" y="5097405"/>
            <a:ext cx="1585796" cy="1574240"/>
            <a:chOff x="139765" y="1041960"/>
            <a:chExt cx="1585796" cy="1574240"/>
          </a:xfrm>
        </p:grpSpPr>
        <p:pic>
          <p:nvPicPr>
            <p:cNvPr id="29" name="Picture 28"/>
            <p:cNvPicPr>
              <a:picLocks noChangeAspect="1"/>
            </p:cNvPicPr>
            <p:nvPr/>
          </p:nvPicPr>
          <p:blipFill>
            <a:blip r:embed="rId5"/>
            <a:stretch>
              <a:fillRect/>
            </a:stretch>
          </p:blipFill>
          <p:spPr>
            <a:xfrm>
              <a:off x="139765" y="1041960"/>
              <a:ext cx="1585796" cy="1574240"/>
            </a:xfrm>
            <a:prstGeom prst="rect">
              <a:avLst/>
            </a:prstGeom>
          </p:spPr>
        </p:pic>
        <p:sp>
          <p:nvSpPr>
            <p:cNvPr id="30" name="TextBox 29"/>
            <p:cNvSpPr txBox="1"/>
            <p:nvPr/>
          </p:nvSpPr>
          <p:spPr>
            <a:xfrm>
              <a:off x="519142" y="1644648"/>
              <a:ext cx="87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
                  <a:cs typeface="+mn-cs"/>
                </a:rPr>
                <a:t>MEM</a:t>
              </a:r>
            </a:p>
          </p:txBody>
        </p:sp>
      </p:grpSp>
      <p:cxnSp>
        <p:nvCxnSpPr>
          <p:cNvPr id="31" name="Straight Arrow Connector 30"/>
          <p:cNvCxnSpPr/>
          <p:nvPr/>
        </p:nvCxnSpPr>
        <p:spPr>
          <a:xfrm>
            <a:off x="5697970" y="4461579"/>
            <a:ext cx="0" cy="5514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571928" y="4427779"/>
            <a:ext cx="0" cy="5486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Cube 34"/>
          <p:cNvSpPr/>
          <p:nvPr/>
        </p:nvSpPr>
        <p:spPr>
          <a:xfrm>
            <a:off x="4880890" y="5482885"/>
            <a:ext cx="2244614" cy="1030312"/>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mn-cs"/>
            </a:endParaRPr>
          </a:p>
        </p:txBody>
      </p:sp>
      <p:grpSp>
        <p:nvGrpSpPr>
          <p:cNvPr id="36" name="Group 35"/>
          <p:cNvGrpSpPr/>
          <p:nvPr/>
        </p:nvGrpSpPr>
        <p:grpSpPr>
          <a:xfrm>
            <a:off x="5077470" y="5112533"/>
            <a:ext cx="1811241" cy="1166619"/>
            <a:chOff x="1795451" y="2219413"/>
            <a:chExt cx="1234990" cy="776005"/>
          </a:xfrm>
        </p:grpSpPr>
        <p:sp>
          <p:nvSpPr>
            <p:cNvPr id="37" name="Cube 36"/>
            <p:cNvSpPr/>
            <p:nvPr/>
          </p:nvSpPr>
          <p:spPr>
            <a:xfrm>
              <a:off x="1795451" y="2463112"/>
              <a:ext cx="1234990" cy="532306"/>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mn-cs"/>
              </a:endParaRPr>
            </a:p>
          </p:txBody>
        </p:sp>
        <p:sp>
          <p:nvSpPr>
            <p:cNvPr id="38" name="Cube 37"/>
            <p:cNvSpPr/>
            <p:nvPr/>
          </p:nvSpPr>
          <p:spPr>
            <a:xfrm>
              <a:off x="1795451" y="2341262"/>
              <a:ext cx="1234990" cy="532306"/>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mn-cs"/>
              </a:endParaRPr>
            </a:p>
          </p:txBody>
        </p:sp>
        <p:sp>
          <p:nvSpPr>
            <p:cNvPr id="39" name="Cube 38"/>
            <p:cNvSpPr/>
            <p:nvPr/>
          </p:nvSpPr>
          <p:spPr>
            <a:xfrm>
              <a:off x="1795451" y="2219413"/>
              <a:ext cx="1234990" cy="532306"/>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mn-cs"/>
              </a:endParaRPr>
            </a:p>
          </p:txBody>
        </p:sp>
      </p:grpSp>
      <p:sp>
        <p:nvSpPr>
          <p:cNvPr id="44" name="Rectangle 43"/>
          <p:cNvSpPr/>
          <p:nvPr/>
        </p:nvSpPr>
        <p:spPr>
          <a:xfrm>
            <a:off x="6636226" y="5121619"/>
            <a:ext cx="801767" cy="5008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Data (A)</a:t>
            </a:r>
          </a:p>
        </p:txBody>
      </p:sp>
      <p:sp>
        <p:nvSpPr>
          <p:cNvPr id="45" name="Rectangle 44"/>
          <p:cNvSpPr/>
          <p:nvPr/>
        </p:nvSpPr>
        <p:spPr>
          <a:xfrm>
            <a:off x="4952340" y="6416673"/>
            <a:ext cx="18515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sp>
        <p:nvSpPr>
          <p:cNvPr id="33" name="Rectangle 32"/>
          <p:cNvSpPr/>
          <p:nvPr/>
        </p:nvSpPr>
        <p:spPr>
          <a:xfrm>
            <a:off x="4860118" y="3933225"/>
            <a:ext cx="801767" cy="50088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Find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a:t>
            </a:r>
          </a:p>
        </p:txBody>
      </p:sp>
    </p:spTree>
    <p:custDataLst>
      <p:tags r:id="rId1"/>
    </p:custDataLst>
    <p:extLst>
      <p:ext uri="{BB962C8B-B14F-4D97-AF65-F5344CB8AC3E}">
        <p14:creationId xmlns:p14="http://schemas.microsoft.com/office/powerpoint/2010/main" val="694723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dissolve">
                                      <p:cBhvr>
                                        <p:cTn id="25" dur="500"/>
                                        <p:tgtEl>
                                          <p:spTgt spid="36"/>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par>
                          <p:cTn id="65" fill="hold">
                            <p:stCondLst>
                              <p:cond delay="0"/>
                            </p:stCondLst>
                            <p:childTnLst>
                              <p:par>
                                <p:cTn id="66" presetID="42" presetClass="path" presetSubtype="0" accel="50000" decel="50000" fill="hold" grpId="0" nodeType="afterEffect">
                                  <p:stCondLst>
                                    <p:cond delay="0"/>
                                  </p:stCondLst>
                                  <p:childTnLst>
                                    <p:animMotion origin="layout" path="M 2.77778E-6 -3.7037E-6 L -0.0007 0.30556 " pathEditMode="relative" rAng="0" ptsTypes="AA">
                                      <p:cBhvr>
                                        <p:cTn id="67" dur="2000" fill="hold"/>
                                        <p:tgtEl>
                                          <p:spTgt spid="33"/>
                                        </p:tgtEl>
                                        <p:attrNameLst>
                                          <p:attrName>ppt_x</p:attrName>
                                          <p:attrName>ppt_y</p:attrName>
                                        </p:attrNameLst>
                                      </p:cBhvr>
                                      <p:rCtr x="-35" y="15278"/>
                                    </p:animMotion>
                                  </p:childTnLst>
                                </p:cTn>
                              </p:par>
                            </p:childTnLst>
                          </p:cTn>
                        </p:par>
                        <p:par>
                          <p:cTn id="68" fill="hold">
                            <p:stCondLst>
                              <p:cond delay="2000"/>
                            </p:stCondLst>
                            <p:childTnLst>
                              <p:par>
                                <p:cTn id="69" presetID="1" presetClass="emph" presetSubtype="2" fill="hold" grpId="0" nodeType="afterEffect">
                                  <p:stCondLst>
                                    <p:cond delay="0"/>
                                  </p:stCondLst>
                                  <p:childTnLst>
                                    <p:animClr clrSpc="rgb" dir="cw">
                                      <p:cBhvr>
                                        <p:cTn id="70" dur="500" fill="hold"/>
                                        <p:tgtEl>
                                          <p:spTgt spid="8"/>
                                        </p:tgtEl>
                                        <p:attrNameLst>
                                          <p:attrName>fillcolor</p:attrName>
                                        </p:attrNameLst>
                                      </p:cBhvr>
                                      <p:to>
                                        <a:schemeClr val="accent1"/>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childTnLst>
                          </p:cTn>
                        </p:par>
                        <p:par>
                          <p:cTn id="73" fill="hold">
                            <p:stCondLst>
                              <p:cond delay="2500"/>
                            </p:stCondLst>
                            <p:childTnLst>
                              <p:par>
                                <p:cTn id="74" presetID="1" presetClass="emph" presetSubtype="2" fill="hold" nodeType="afterEffect">
                                  <p:stCondLst>
                                    <p:cond delay="0"/>
                                  </p:stCondLst>
                                  <p:childTnLst>
                                    <p:animClr clrSpc="rgb" dir="cw">
                                      <p:cBhvr>
                                        <p:cTn id="75" dur="500" fill="hold"/>
                                        <p:tgtEl>
                                          <p:spTgt spid="9"/>
                                        </p:tgtEl>
                                        <p:attrNameLst>
                                          <p:attrName>fillcolor</p:attrName>
                                        </p:attrNameLst>
                                      </p:cBhvr>
                                      <p:to>
                                        <a:schemeClr val="accent1"/>
                                      </p:to>
                                    </p:animClr>
                                    <p:set>
                                      <p:cBhvr>
                                        <p:cTn id="76" dur="500" fill="hold"/>
                                        <p:tgtEl>
                                          <p:spTgt spid="9"/>
                                        </p:tgtEl>
                                        <p:attrNameLst>
                                          <p:attrName>fill.type</p:attrName>
                                        </p:attrNameLst>
                                      </p:cBhvr>
                                      <p:to>
                                        <p:strVal val="solid"/>
                                      </p:to>
                                    </p:set>
                                    <p:set>
                                      <p:cBhvr>
                                        <p:cTn id="77" dur="500" fill="hold"/>
                                        <p:tgtEl>
                                          <p:spTgt spid="9"/>
                                        </p:tgtEl>
                                        <p:attrNameLst>
                                          <p:attrName>fill.on</p:attrName>
                                        </p:attrNameLst>
                                      </p:cBhvr>
                                      <p:to>
                                        <p:strVal val="true"/>
                                      </p:to>
                                    </p:set>
                                  </p:childTnLst>
                                </p:cTn>
                              </p:par>
                            </p:childTnLst>
                          </p:cTn>
                        </p:par>
                        <p:par>
                          <p:cTn id="78" fill="hold">
                            <p:stCondLst>
                              <p:cond delay="3000"/>
                            </p:stCondLst>
                            <p:childTnLst>
                              <p:par>
                                <p:cTn id="79" presetID="1" presetClass="emph" presetSubtype="2" fill="hold" nodeType="afterEffect">
                                  <p:stCondLst>
                                    <p:cond delay="0"/>
                                  </p:stCondLst>
                                  <p:childTnLst>
                                    <p:animClr clrSpc="rgb" dir="cw">
                                      <p:cBhvr>
                                        <p:cTn id="80" dur="500" fill="hold"/>
                                        <p:tgtEl>
                                          <p:spTgt spid="10"/>
                                        </p:tgtEl>
                                        <p:attrNameLst>
                                          <p:attrName>fillcolor</p:attrName>
                                        </p:attrNameLst>
                                      </p:cBhvr>
                                      <p:to>
                                        <a:schemeClr val="accent1"/>
                                      </p:to>
                                    </p:animClr>
                                    <p:set>
                                      <p:cBhvr>
                                        <p:cTn id="81" dur="500" fill="hold"/>
                                        <p:tgtEl>
                                          <p:spTgt spid="10"/>
                                        </p:tgtEl>
                                        <p:attrNameLst>
                                          <p:attrName>fill.type</p:attrName>
                                        </p:attrNameLst>
                                      </p:cBhvr>
                                      <p:to>
                                        <p:strVal val="solid"/>
                                      </p:to>
                                    </p:set>
                                    <p:set>
                                      <p:cBhvr>
                                        <p:cTn id="82" dur="500" fill="hold"/>
                                        <p:tgtEl>
                                          <p:spTgt spid="10"/>
                                        </p:tgtEl>
                                        <p:attrNameLst>
                                          <p:attrName>fill.on</p:attrName>
                                        </p:attrNameLst>
                                      </p:cBhvr>
                                      <p:to>
                                        <p:strVal val="true"/>
                                      </p:to>
                                    </p:set>
                                  </p:childTnLst>
                                </p:cTn>
                              </p:par>
                            </p:childTnLst>
                          </p:cTn>
                        </p:par>
                        <p:par>
                          <p:cTn id="83" fill="hold">
                            <p:stCondLst>
                              <p:cond delay="3500"/>
                            </p:stCondLst>
                            <p:childTnLst>
                              <p:par>
                                <p:cTn id="84" presetID="1" presetClass="entr" presetSubtype="0" fill="hold" grpId="1" nodeType="afterEffect">
                                  <p:stCondLst>
                                    <p:cond delay="0"/>
                                  </p:stCondLst>
                                  <p:childTnLst>
                                    <p:set>
                                      <p:cBhvr>
                                        <p:cTn id="85" dur="1" fill="hold">
                                          <p:stCondLst>
                                            <p:cond delay="0"/>
                                          </p:stCondLst>
                                        </p:cTn>
                                        <p:tgtEl>
                                          <p:spTgt spid="44"/>
                                        </p:tgtEl>
                                        <p:attrNameLst>
                                          <p:attrName>style.visibility</p:attrName>
                                        </p:attrNameLst>
                                      </p:cBhvr>
                                      <p:to>
                                        <p:strVal val="visible"/>
                                      </p:to>
                                    </p:set>
                                  </p:childTnLst>
                                </p:cTn>
                              </p:par>
                            </p:childTnLst>
                          </p:cTn>
                        </p:par>
                        <p:par>
                          <p:cTn id="86" fill="hold">
                            <p:stCondLst>
                              <p:cond delay="3500"/>
                            </p:stCondLst>
                            <p:childTnLst>
                              <p:par>
                                <p:cTn id="87" presetID="42" presetClass="path" presetSubtype="0" accel="50000" decel="50000" fill="hold" grpId="0" nodeType="afterEffect">
                                  <p:stCondLst>
                                    <p:cond delay="0"/>
                                  </p:stCondLst>
                                  <p:childTnLst>
                                    <p:animMotion origin="layout" path="M -4.44444E-6 -3.33333E-6 L -4.44444E-6 -0.19189 " pathEditMode="relative" rAng="0" ptsTypes="AA">
                                      <p:cBhvr>
                                        <p:cTn id="88" dur="2000" fill="hold"/>
                                        <p:tgtEl>
                                          <p:spTgt spid="44"/>
                                        </p:tgtEl>
                                        <p:attrNameLst>
                                          <p:attrName>ppt_x</p:attrName>
                                          <p:attrName>ppt_y</p:attrName>
                                        </p:attrNameLst>
                                      </p:cBhvr>
                                      <p:rCtr x="0" y="-96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 grpId="0" animBg="1"/>
      <p:bldP spid="8" grpId="0" animBg="1"/>
      <p:bldP spid="8" grpId="1" animBg="1"/>
      <p:bldP spid="9" grpId="0" animBg="1"/>
      <p:bldP spid="10" grpId="0" animBg="1"/>
      <p:bldP spid="11" grpId="0" animBg="1"/>
      <p:bldP spid="12" grpId="0" animBg="1"/>
      <p:bldP spid="13" grpId="0" animBg="1"/>
      <p:bldP spid="19" grpId="0"/>
      <p:bldP spid="35" grpId="0" animBg="1"/>
      <p:bldP spid="44" grpId="0" animBg="1"/>
      <p:bldP spid="44" grpId="1" animBg="1"/>
      <p:bldP spid="45" grpId="0"/>
      <p:bldP spid="33" grpId="0" animBg="1"/>
      <p:bldP spid="33"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Parallelism Challenge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cxnSp>
        <p:nvCxnSpPr>
          <p:cNvPr id="6" name="Straight Arrow Connector 5"/>
          <p:cNvCxnSpPr/>
          <p:nvPr/>
        </p:nvCxnSpPr>
        <p:spPr>
          <a:xfrm>
            <a:off x="727638" y="1662545"/>
            <a:ext cx="69619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89547" y="1339562"/>
            <a:ext cx="174566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Time</a:t>
            </a:r>
          </a:p>
        </p:txBody>
      </p:sp>
      <p:sp>
        <p:nvSpPr>
          <p:cNvPr id="9" name="Rounded Rectangle 8"/>
          <p:cNvSpPr/>
          <p:nvPr/>
        </p:nvSpPr>
        <p:spPr>
          <a:xfrm>
            <a:off x="2919845" y="1905438"/>
            <a:ext cx="2763982" cy="737857"/>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access</a:t>
            </a:r>
          </a:p>
        </p:txBody>
      </p:sp>
      <p:sp>
        <p:nvSpPr>
          <p:cNvPr id="11" name="Rectangle 10"/>
          <p:cNvSpPr/>
          <p:nvPr/>
        </p:nvSpPr>
        <p:spPr>
          <a:xfrm>
            <a:off x="18" y="1989161"/>
            <a:ext cx="169891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CPU core</a:t>
            </a:r>
          </a:p>
        </p:txBody>
      </p:sp>
      <p:sp>
        <p:nvSpPr>
          <p:cNvPr id="13" name="Rectangle 12"/>
          <p:cNvSpPr/>
          <p:nvPr/>
        </p:nvSpPr>
        <p:spPr>
          <a:xfrm>
            <a:off x="-29833" y="4148641"/>
            <a:ext cx="206779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In-Memory Accelerator</a:t>
            </a:r>
          </a:p>
        </p:txBody>
      </p:sp>
      <p:sp>
        <p:nvSpPr>
          <p:cNvPr id="14" name="Rounded Rectangle 13"/>
          <p:cNvSpPr/>
          <p:nvPr/>
        </p:nvSpPr>
        <p:spPr>
          <a:xfrm>
            <a:off x="2067791" y="4227247"/>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15" name="Rounded Rectangle 14"/>
          <p:cNvSpPr/>
          <p:nvPr/>
        </p:nvSpPr>
        <p:spPr>
          <a:xfrm>
            <a:off x="2919857" y="4227065"/>
            <a:ext cx="1766455" cy="73930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access</a:t>
            </a:r>
          </a:p>
        </p:txBody>
      </p:sp>
      <p:sp>
        <p:nvSpPr>
          <p:cNvPr id="18" name="Rectangle 17"/>
          <p:cNvSpPr/>
          <p:nvPr/>
        </p:nvSpPr>
        <p:spPr>
          <a:xfrm>
            <a:off x="18" y="3031271"/>
            <a:ext cx="169891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CPU core</a:t>
            </a:r>
          </a:p>
        </p:txBody>
      </p:sp>
      <p:sp>
        <p:nvSpPr>
          <p:cNvPr id="25" name="Rounded Rectangle 24"/>
          <p:cNvSpPr/>
          <p:nvPr/>
        </p:nvSpPr>
        <p:spPr>
          <a:xfrm>
            <a:off x="4686301" y="4227247"/>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26" name="Rounded Rectangle 25"/>
          <p:cNvSpPr/>
          <p:nvPr/>
        </p:nvSpPr>
        <p:spPr>
          <a:xfrm>
            <a:off x="2082570" y="1905438"/>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27" name="Rounded Rectangle 26"/>
          <p:cNvSpPr/>
          <p:nvPr/>
        </p:nvSpPr>
        <p:spPr>
          <a:xfrm>
            <a:off x="5685770" y="1896383"/>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28" name="Rounded Rectangle 27"/>
          <p:cNvSpPr/>
          <p:nvPr/>
        </p:nvSpPr>
        <p:spPr>
          <a:xfrm>
            <a:off x="3342410" y="2961721"/>
            <a:ext cx="2761488" cy="73785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access</a:t>
            </a:r>
          </a:p>
        </p:txBody>
      </p:sp>
      <p:sp>
        <p:nvSpPr>
          <p:cNvPr id="29" name="Rounded Rectangle 28"/>
          <p:cNvSpPr/>
          <p:nvPr/>
        </p:nvSpPr>
        <p:spPr>
          <a:xfrm>
            <a:off x="2505147" y="2961719"/>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30" name="Rounded Rectangle 29"/>
          <p:cNvSpPr/>
          <p:nvPr/>
        </p:nvSpPr>
        <p:spPr>
          <a:xfrm>
            <a:off x="6103913" y="2950799"/>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31" name="Rounded Rectangle 30"/>
          <p:cNvSpPr/>
          <p:nvPr/>
        </p:nvSpPr>
        <p:spPr>
          <a:xfrm>
            <a:off x="5527972" y="4227247"/>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32" name="Rounded Rectangle 31"/>
          <p:cNvSpPr/>
          <p:nvPr/>
        </p:nvSpPr>
        <p:spPr>
          <a:xfrm>
            <a:off x="6380018" y="4227065"/>
            <a:ext cx="1766455" cy="739304"/>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access</a:t>
            </a:r>
          </a:p>
        </p:txBody>
      </p:sp>
      <p:sp>
        <p:nvSpPr>
          <p:cNvPr id="33" name="Rounded Rectangle 32"/>
          <p:cNvSpPr/>
          <p:nvPr/>
        </p:nvSpPr>
        <p:spPr>
          <a:xfrm>
            <a:off x="8146746" y="4227247"/>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cxnSp>
        <p:nvCxnSpPr>
          <p:cNvPr id="35" name="Straight Connector 34"/>
          <p:cNvCxnSpPr/>
          <p:nvPr/>
        </p:nvCxnSpPr>
        <p:spPr>
          <a:xfrm>
            <a:off x="5527963" y="3969328"/>
            <a:ext cx="0" cy="203661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528061" y="1724407"/>
            <a:ext cx="0" cy="426027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5527983" y="5569527"/>
            <a:ext cx="9780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rot="21364223">
            <a:off x="436829" y="5265326"/>
            <a:ext cx="4794422"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Faster for one operation</a:t>
            </a:r>
          </a:p>
        </p:txBody>
      </p:sp>
      <p:cxnSp>
        <p:nvCxnSpPr>
          <p:cNvPr id="46" name="Straight Connector 45"/>
          <p:cNvCxnSpPr/>
          <p:nvPr/>
        </p:nvCxnSpPr>
        <p:spPr>
          <a:xfrm>
            <a:off x="6929896" y="1745673"/>
            <a:ext cx="0" cy="426027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004614" y="3948061"/>
            <a:ext cx="0" cy="203661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945562" y="5569527"/>
            <a:ext cx="205905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ounded Rectangle 50"/>
          <p:cNvSpPr/>
          <p:nvPr/>
        </p:nvSpPr>
        <p:spPr>
          <a:xfrm rot="21364223">
            <a:off x="615427" y="5150395"/>
            <a:ext cx="4794422"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Slower for two operations</a:t>
            </a:r>
          </a:p>
        </p:txBody>
      </p:sp>
    </p:spTree>
    <p:custDataLst>
      <p:tags r:id="rId1"/>
    </p:custDataLst>
    <p:extLst>
      <p:ext uri="{BB962C8B-B14F-4D97-AF65-F5344CB8AC3E}">
        <p14:creationId xmlns:p14="http://schemas.microsoft.com/office/powerpoint/2010/main" val="2204990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1000"/>
                            </p:stCondLst>
                            <p:childTnLst>
                              <p:par>
                                <p:cTn id="44" presetID="53" presetClass="entr" presetSubtype="16"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43"/>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45"/>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p:cTn id="75" dur="500" fill="hold"/>
                                        <p:tgtEl>
                                          <p:spTgt spid="29"/>
                                        </p:tgtEl>
                                        <p:attrNameLst>
                                          <p:attrName>ppt_w</p:attrName>
                                        </p:attrNameLst>
                                      </p:cBhvr>
                                      <p:tavLst>
                                        <p:tav tm="0">
                                          <p:val>
                                            <p:fltVal val="0"/>
                                          </p:val>
                                        </p:tav>
                                        <p:tav tm="100000">
                                          <p:val>
                                            <p:strVal val="#ppt_w"/>
                                          </p:val>
                                        </p:tav>
                                      </p:tavLst>
                                    </p:anim>
                                    <p:anim calcmode="lin" valueType="num">
                                      <p:cBhvr>
                                        <p:cTn id="76" dur="500" fill="hold"/>
                                        <p:tgtEl>
                                          <p:spTgt spid="29"/>
                                        </p:tgtEl>
                                        <p:attrNameLst>
                                          <p:attrName>ppt_h</p:attrName>
                                        </p:attrNameLst>
                                      </p:cBhvr>
                                      <p:tavLst>
                                        <p:tav tm="0">
                                          <p:val>
                                            <p:fltVal val="0"/>
                                          </p:val>
                                        </p:tav>
                                        <p:tav tm="100000">
                                          <p:val>
                                            <p:strVal val="#ppt_h"/>
                                          </p:val>
                                        </p:tav>
                                      </p:tavLst>
                                    </p:anim>
                                    <p:animEffect transition="in" filter="fade">
                                      <p:cBhvr>
                                        <p:cTn id="77" dur="500"/>
                                        <p:tgtEl>
                                          <p:spTgt spid="29"/>
                                        </p:tgtEl>
                                      </p:cBhvr>
                                    </p:animEffec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p:cTn id="81" dur="500" fill="hold"/>
                                        <p:tgtEl>
                                          <p:spTgt spid="28"/>
                                        </p:tgtEl>
                                        <p:attrNameLst>
                                          <p:attrName>ppt_w</p:attrName>
                                        </p:attrNameLst>
                                      </p:cBhvr>
                                      <p:tavLst>
                                        <p:tav tm="0">
                                          <p:val>
                                            <p:fltVal val="0"/>
                                          </p:val>
                                        </p:tav>
                                        <p:tav tm="100000">
                                          <p:val>
                                            <p:strVal val="#ppt_w"/>
                                          </p:val>
                                        </p:tav>
                                      </p:tavLst>
                                    </p:anim>
                                    <p:anim calcmode="lin" valueType="num">
                                      <p:cBhvr>
                                        <p:cTn id="82" dur="500" fill="hold"/>
                                        <p:tgtEl>
                                          <p:spTgt spid="28"/>
                                        </p:tgtEl>
                                        <p:attrNameLst>
                                          <p:attrName>ppt_h</p:attrName>
                                        </p:attrNameLst>
                                      </p:cBhvr>
                                      <p:tavLst>
                                        <p:tav tm="0">
                                          <p:val>
                                            <p:fltVal val="0"/>
                                          </p:val>
                                        </p:tav>
                                        <p:tav tm="100000">
                                          <p:val>
                                            <p:strVal val="#ppt_h"/>
                                          </p:val>
                                        </p:tav>
                                      </p:tavLst>
                                    </p:anim>
                                    <p:animEffect transition="in" filter="fade">
                                      <p:cBhvr>
                                        <p:cTn id="83" dur="500"/>
                                        <p:tgtEl>
                                          <p:spTgt spid="28"/>
                                        </p:tgtEl>
                                      </p:cBhvr>
                                    </p:animEffect>
                                  </p:childTnLst>
                                </p:cTn>
                              </p:par>
                            </p:childTnLst>
                          </p:cTn>
                        </p:par>
                        <p:par>
                          <p:cTn id="84" fill="hold">
                            <p:stCondLst>
                              <p:cond delay="1000"/>
                            </p:stCondLst>
                            <p:childTnLst>
                              <p:par>
                                <p:cTn id="85" presetID="53" presetClass="entr" presetSubtype="16"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p:cTn id="94" dur="500" fill="hold"/>
                                        <p:tgtEl>
                                          <p:spTgt spid="31"/>
                                        </p:tgtEl>
                                        <p:attrNameLst>
                                          <p:attrName>ppt_w</p:attrName>
                                        </p:attrNameLst>
                                      </p:cBhvr>
                                      <p:tavLst>
                                        <p:tav tm="0">
                                          <p:val>
                                            <p:fltVal val="0"/>
                                          </p:val>
                                        </p:tav>
                                        <p:tav tm="100000">
                                          <p:val>
                                            <p:strVal val="#ppt_w"/>
                                          </p:val>
                                        </p:tav>
                                      </p:tavLst>
                                    </p:anim>
                                    <p:anim calcmode="lin" valueType="num">
                                      <p:cBhvr>
                                        <p:cTn id="95" dur="500" fill="hold"/>
                                        <p:tgtEl>
                                          <p:spTgt spid="31"/>
                                        </p:tgtEl>
                                        <p:attrNameLst>
                                          <p:attrName>ppt_h</p:attrName>
                                        </p:attrNameLst>
                                      </p:cBhvr>
                                      <p:tavLst>
                                        <p:tav tm="0">
                                          <p:val>
                                            <p:fltVal val="0"/>
                                          </p:val>
                                        </p:tav>
                                        <p:tav tm="100000">
                                          <p:val>
                                            <p:strVal val="#ppt_h"/>
                                          </p:val>
                                        </p:tav>
                                      </p:tavLst>
                                    </p:anim>
                                    <p:animEffect transition="in" filter="fade">
                                      <p:cBhvr>
                                        <p:cTn id="96" dur="500"/>
                                        <p:tgtEl>
                                          <p:spTgt spid="31"/>
                                        </p:tgtEl>
                                      </p:cBhvr>
                                    </p:animEffect>
                                  </p:childTnLst>
                                </p:cTn>
                              </p:par>
                            </p:childTnLst>
                          </p:cTn>
                        </p:par>
                        <p:par>
                          <p:cTn id="97" fill="hold">
                            <p:stCondLst>
                              <p:cond delay="500"/>
                            </p:stCondLst>
                            <p:childTnLst>
                              <p:par>
                                <p:cTn id="98" presetID="53" presetClass="entr" presetSubtype="16" fill="hold" grpId="0" nodeType="afterEffect">
                                  <p:stCondLst>
                                    <p:cond delay="0"/>
                                  </p:stCondLst>
                                  <p:childTnLst>
                                    <p:set>
                                      <p:cBhvr>
                                        <p:cTn id="99" dur="1" fill="hold">
                                          <p:stCondLst>
                                            <p:cond delay="0"/>
                                          </p:stCondLst>
                                        </p:cTn>
                                        <p:tgtEl>
                                          <p:spTgt spid="32"/>
                                        </p:tgtEl>
                                        <p:attrNameLst>
                                          <p:attrName>style.visibility</p:attrName>
                                        </p:attrNameLst>
                                      </p:cBhvr>
                                      <p:to>
                                        <p:strVal val="visible"/>
                                      </p:to>
                                    </p:set>
                                    <p:anim calcmode="lin" valueType="num">
                                      <p:cBhvr>
                                        <p:cTn id="100" dur="500" fill="hold"/>
                                        <p:tgtEl>
                                          <p:spTgt spid="32"/>
                                        </p:tgtEl>
                                        <p:attrNameLst>
                                          <p:attrName>ppt_w</p:attrName>
                                        </p:attrNameLst>
                                      </p:cBhvr>
                                      <p:tavLst>
                                        <p:tav tm="0">
                                          <p:val>
                                            <p:fltVal val="0"/>
                                          </p:val>
                                        </p:tav>
                                        <p:tav tm="100000">
                                          <p:val>
                                            <p:strVal val="#ppt_w"/>
                                          </p:val>
                                        </p:tav>
                                      </p:tavLst>
                                    </p:anim>
                                    <p:anim calcmode="lin" valueType="num">
                                      <p:cBhvr>
                                        <p:cTn id="101" dur="500" fill="hold"/>
                                        <p:tgtEl>
                                          <p:spTgt spid="32"/>
                                        </p:tgtEl>
                                        <p:attrNameLst>
                                          <p:attrName>ppt_h</p:attrName>
                                        </p:attrNameLst>
                                      </p:cBhvr>
                                      <p:tavLst>
                                        <p:tav tm="0">
                                          <p:val>
                                            <p:fltVal val="0"/>
                                          </p:val>
                                        </p:tav>
                                        <p:tav tm="100000">
                                          <p:val>
                                            <p:strVal val="#ppt_h"/>
                                          </p:val>
                                        </p:tav>
                                      </p:tavLst>
                                    </p:anim>
                                    <p:animEffect transition="in" filter="fade">
                                      <p:cBhvr>
                                        <p:cTn id="102" dur="500"/>
                                        <p:tgtEl>
                                          <p:spTgt spid="32"/>
                                        </p:tgtEl>
                                      </p:cBhvr>
                                    </p:animEffect>
                                  </p:childTnLst>
                                </p:cTn>
                              </p:par>
                            </p:childTnLst>
                          </p:cTn>
                        </p:par>
                        <p:par>
                          <p:cTn id="103" fill="hold">
                            <p:stCondLst>
                              <p:cond delay="1000"/>
                            </p:stCondLst>
                            <p:childTnLst>
                              <p:par>
                                <p:cTn id="104" presetID="53" presetClass="entr" presetSubtype="16" fill="hold" grpId="0" nodeType="after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p:cTn id="106" dur="500" fill="hold"/>
                                        <p:tgtEl>
                                          <p:spTgt spid="33"/>
                                        </p:tgtEl>
                                        <p:attrNameLst>
                                          <p:attrName>ppt_w</p:attrName>
                                        </p:attrNameLst>
                                      </p:cBhvr>
                                      <p:tavLst>
                                        <p:tav tm="0">
                                          <p:val>
                                            <p:fltVal val="0"/>
                                          </p:val>
                                        </p:tav>
                                        <p:tav tm="100000">
                                          <p:val>
                                            <p:strVal val="#ppt_w"/>
                                          </p:val>
                                        </p:tav>
                                      </p:tavLst>
                                    </p:anim>
                                    <p:anim calcmode="lin" valueType="num">
                                      <p:cBhvr>
                                        <p:cTn id="107" dur="500" fill="hold"/>
                                        <p:tgtEl>
                                          <p:spTgt spid="33"/>
                                        </p:tgtEl>
                                        <p:attrNameLst>
                                          <p:attrName>ppt_h</p:attrName>
                                        </p:attrNameLst>
                                      </p:cBhvr>
                                      <p:tavLst>
                                        <p:tav tm="0">
                                          <p:val>
                                            <p:fltVal val="0"/>
                                          </p:val>
                                        </p:tav>
                                        <p:tav tm="100000">
                                          <p:val>
                                            <p:strVal val="#ppt_h"/>
                                          </p:val>
                                        </p:tav>
                                      </p:tavLst>
                                    </p:anim>
                                    <p:animEffect transition="in" filter="fade">
                                      <p:cBhvr>
                                        <p:cTn id="108" dur="500"/>
                                        <p:tgtEl>
                                          <p:spTgt spid="33"/>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7"/>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p:bldP spid="14" grpId="0" animBg="1"/>
      <p:bldP spid="15" grpId="0" animBg="1"/>
      <p:bldP spid="18" grpId="0"/>
      <p:bldP spid="25" grpId="0" animBg="1"/>
      <p:bldP spid="26" grpId="0" animBg="1"/>
      <p:bldP spid="27" grpId="0" animBg="1"/>
      <p:bldP spid="28" grpId="0" animBg="1"/>
      <p:bldP spid="29" grpId="0" animBg="1"/>
      <p:bldP spid="30" grpId="0" animBg="1"/>
      <p:bldP spid="31" grpId="0" animBg="1"/>
      <p:bldP spid="32" grpId="0" animBg="1"/>
      <p:bldP spid="33" grpId="0" animBg="1"/>
      <p:bldP spid="45" grpId="0" animBg="1"/>
      <p:bldP spid="45" grpId="1" animBg="1"/>
      <p:bldP spid="51"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8515350" cy="723445"/>
          </a:xfrm>
        </p:spPr>
        <p:txBody>
          <a:bodyPr>
            <a:normAutofit/>
          </a:bodyPr>
          <a:lstStyle/>
          <a:p>
            <a:r>
              <a:rPr lang="en-US" dirty="0"/>
              <a:t>Parallelism Challenge and Opportunity</a:t>
            </a:r>
          </a:p>
        </p:txBody>
      </p:sp>
      <p:sp>
        <p:nvSpPr>
          <p:cNvPr id="3" name="Content Placeholder 2"/>
          <p:cNvSpPr>
            <a:spLocks noGrp="1"/>
          </p:cNvSpPr>
          <p:nvPr>
            <p:ph idx="1"/>
          </p:nvPr>
        </p:nvSpPr>
        <p:spPr>
          <a:xfrm>
            <a:off x="628650" y="1210491"/>
            <a:ext cx="7886700" cy="5356564"/>
          </a:xfrm>
        </p:spPr>
        <p:txBody>
          <a:bodyPr>
            <a:normAutofit/>
          </a:bodyPr>
          <a:lstStyle/>
          <a:p>
            <a:r>
              <a:rPr lang="en-US" sz="3600" dirty="0"/>
              <a:t>A simple in-memory accelerator can still be </a:t>
            </a:r>
            <a:r>
              <a:rPr lang="en-US" sz="3600" dirty="0">
                <a:solidFill>
                  <a:srgbClr val="FF0000"/>
                </a:solidFill>
              </a:rPr>
              <a:t>slower</a:t>
            </a:r>
            <a:r>
              <a:rPr lang="en-US" sz="3600" dirty="0"/>
              <a:t> than multiple CPU cores</a:t>
            </a:r>
            <a:endParaRPr lang="en-US" sz="4000" dirty="0"/>
          </a:p>
          <a:p>
            <a:endParaRPr lang="en-US" sz="4000" dirty="0"/>
          </a:p>
          <a:p>
            <a:endParaRPr lang="en-US" sz="4000" dirty="0"/>
          </a:p>
          <a:p>
            <a:r>
              <a:rPr lang="en-US" sz="3600" dirty="0">
                <a:solidFill>
                  <a:schemeClr val="accent5"/>
                </a:solidFill>
              </a:rPr>
              <a:t>Opportunity: </a:t>
            </a:r>
            <a:r>
              <a:rPr lang="en-US" sz="3600" dirty="0"/>
              <a:t>a pointer-chasing accelerator spends a long time     </a:t>
            </a:r>
            <a:r>
              <a:rPr lang="en-US" sz="3600" dirty="0">
                <a:solidFill>
                  <a:srgbClr val="006C31"/>
                </a:solidFill>
              </a:rPr>
              <a:t>waiting for memory</a:t>
            </a:r>
          </a:p>
          <a:p>
            <a:pPr marL="0" indent="0">
              <a:buNone/>
            </a:pPr>
            <a:endParaRPr lang="en-US" sz="4000"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sp>
        <p:nvSpPr>
          <p:cNvPr id="5" name="Rectangle 4"/>
          <p:cNvSpPr/>
          <p:nvPr/>
        </p:nvSpPr>
        <p:spPr>
          <a:xfrm>
            <a:off x="1798602" y="2357120"/>
            <a:ext cx="1616428" cy="44704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CPU core</a:t>
            </a:r>
          </a:p>
        </p:txBody>
      </p:sp>
      <p:sp>
        <p:nvSpPr>
          <p:cNvPr id="8" name="Rectangle 7"/>
          <p:cNvSpPr/>
          <p:nvPr/>
        </p:nvSpPr>
        <p:spPr>
          <a:xfrm>
            <a:off x="3612656" y="3240187"/>
            <a:ext cx="1650224" cy="44704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Accelerator</a:t>
            </a:r>
          </a:p>
        </p:txBody>
      </p:sp>
      <p:sp>
        <p:nvSpPr>
          <p:cNvPr id="10" name="Rectangle 9"/>
          <p:cNvSpPr/>
          <p:nvPr/>
        </p:nvSpPr>
        <p:spPr>
          <a:xfrm>
            <a:off x="3629554" y="2357120"/>
            <a:ext cx="1616428" cy="44704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CPU core</a:t>
            </a:r>
          </a:p>
        </p:txBody>
      </p:sp>
      <p:sp>
        <p:nvSpPr>
          <p:cNvPr id="11" name="Rectangle 10"/>
          <p:cNvSpPr/>
          <p:nvPr/>
        </p:nvSpPr>
        <p:spPr>
          <a:xfrm>
            <a:off x="5460506" y="2353595"/>
            <a:ext cx="1616428" cy="44704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CPU core</a:t>
            </a:r>
          </a:p>
        </p:txBody>
      </p:sp>
      <p:cxnSp>
        <p:nvCxnSpPr>
          <p:cNvPr id="13" name="Straight Arrow Connector 12"/>
          <p:cNvCxnSpPr>
            <a:stCxn id="5" idx="2"/>
            <a:endCxn id="8" idx="0"/>
          </p:cNvCxnSpPr>
          <p:nvPr/>
        </p:nvCxnSpPr>
        <p:spPr>
          <a:xfrm>
            <a:off x="2606816" y="2804161"/>
            <a:ext cx="1830952" cy="4360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2"/>
            <a:endCxn id="8" idx="0"/>
          </p:cNvCxnSpPr>
          <p:nvPr/>
        </p:nvCxnSpPr>
        <p:spPr>
          <a:xfrm>
            <a:off x="4437768" y="2804161"/>
            <a:ext cx="0" cy="4360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2"/>
            <a:endCxn id="8" idx="0"/>
          </p:cNvCxnSpPr>
          <p:nvPr/>
        </p:nvCxnSpPr>
        <p:spPr>
          <a:xfrm flipH="1">
            <a:off x="4437768" y="2800817"/>
            <a:ext cx="1830952" cy="439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956971" y="5449274"/>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21" name="Rounded Rectangle 20"/>
          <p:cNvSpPr/>
          <p:nvPr/>
        </p:nvSpPr>
        <p:spPr>
          <a:xfrm>
            <a:off x="1808993" y="5449092"/>
            <a:ext cx="5758312" cy="73930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access (10-15X of Comp)</a:t>
            </a:r>
          </a:p>
        </p:txBody>
      </p:sp>
      <p:sp>
        <p:nvSpPr>
          <p:cNvPr id="22" name="Rounded Rectangle 21"/>
          <p:cNvSpPr/>
          <p:nvPr/>
        </p:nvSpPr>
        <p:spPr>
          <a:xfrm>
            <a:off x="7567311" y="5435199"/>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Tree>
    <p:custDataLst>
      <p:tags r:id="rId1"/>
    </p:custDataLst>
    <p:extLst>
      <p:ext uri="{BB962C8B-B14F-4D97-AF65-F5344CB8AC3E}">
        <p14:creationId xmlns:p14="http://schemas.microsoft.com/office/powerpoint/2010/main" val="16279251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20" grpId="0" animBg="1"/>
      <p:bldP spid="21" grpId="0" animBg="1"/>
      <p:bldP spid="22"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Curved Connector 53"/>
          <p:cNvCxnSpPr>
            <a:stCxn id="24" idx="2"/>
            <a:endCxn id="25" idx="1"/>
          </p:cNvCxnSpPr>
          <p:nvPr/>
        </p:nvCxnSpPr>
        <p:spPr>
          <a:xfrm rot="16200000" flipH="1">
            <a:off x="2754432" y="5367817"/>
            <a:ext cx="1520623" cy="348095"/>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365152"/>
            <a:ext cx="7886700" cy="1110383"/>
          </a:xfrm>
        </p:spPr>
        <p:txBody>
          <a:bodyPr>
            <a:normAutofit/>
          </a:bodyPr>
          <a:lstStyle/>
          <a:p>
            <a:r>
              <a:rPr lang="en-US" dirty="0"/>
              <a:t>Our Solution: </a:t>
            </a:r>
            <a:br>
              <a:rPr lang="en-US" dirty="0"/>
            </a:br>
            <a:r>
              <a:rPr lang="en-US" dirty="0"/>
              <a:t>Address-Access Decoupling</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cxnSp>
        <p:nvCxnSpPr>
          <p:cNvPr id="5" name="Straight Arrow Connector 4"/>
          <p:cNvCxnSpPr/>
          <p:nvPr/>
        </p:nvCxnSpPr>
        <p:spPr>
          <a:xfrm>
            <a:off x="727638" y="1662545"/>
            <a:ext cx="69619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689547" y="1339562"/>
            <a:ext cx="174566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Time</a:t>
            </a:r>
          </a:p>
        </p:txBody>
      </p:sp>
      <p:sp>
        <p:nvSpPr>
          <p:cNvPr id="16" name="Rounded Rectangle 15"/>
          <p:cNvSpPr/>
          <p:nvPr/>
        </p:nvSpPr>
        <p:spPr>
          <a:xfrm>
            <a:off x="2067791" y="4029818"/>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17" name="Rounded Rectangle 16"/>
          <p:cNvSpPr/>
          <p:nvPr/>
        </p:nvSpPr>
        <p:spPr>
          <a:xfrm>
            <a:off x="2909460" y="5100833"/>
            <a:ext cx="1766455" cy="73930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access</a:t>
            </a:r>
          </a:p>
        </p:txBody>
      </p:sp>
      <p:sp>
        <p:nvSpPr>
          <p:cNvPr id="18" name="Rounded Rectangle 17"/>
          <p:cNvSpPr/>
          <p:nvPr/>
        </p:nvSpPr>
        <p:spPr>
          <a:xfrm>
            <a:off x="4623985" y="4015798"/>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19" name="Rounded Rectangle 18"/>
          <p:cNvSpPr/>
          <p:nvPr/>
        </p:nvSpPr>
        <p:spPr>
          <a:xfrm>
            <a:off x="5476020" y="4029818"/>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22" name="Rectangle 21"/>
          <p:cNvSpPr/>
          <p:nvPr/>
        </p:nvSpPr>
        <p:spPr>
          <a:xfrm>
            <a:off x="202623" y="3915163"/>
            <a:ext cx="151707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Address Engine</a:t>
            </a:r>
          </a:p>
        </p:txBody>
      </p:sp>
      <p:sp>
        <p:nvSpPr>
          <p:cNvPr id="23" name="Rectangle 22"/>
          <p:cNvSpPr/>
          <p:nvPr/>
        </p:nvSpPr>
        <p:spPr>
          <a:xfrm>
            <a:off x="202623" y="5363266"/>
            <a:ext cx="151707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Access Engine</a:t>
            </a:r>
          </a:p>
        </p:txBody>
      </p:sp>
      <p:sp>
        <p:nvSpPr>
          <p:cNvPr id="24" name="Rounded Rectangle 23"/>
          <p:cNvSpPr/>
          <p:nvPr/>
        </p:nvSpPr>
        <p:spPr>
          <a:xfrm>
            <a:off x="2919846" y="4028715"/>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25" name="Rounded Rectangle 24"/>
          <p:cNvSpPr/>
          <p:nvPr/>
        </p:nvSpPr>
        <p:spPr>
          <a:xfrm>
            <a:off x="3688785" y="5932341"/>
            <a:ext cx="1766455" cy="739304"/>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access</a:t>
            </a:r>
          </a:p>
        </p:txBody>
      </p:sp>
      <p:cxnSp>
        <p:nvCxnSpPr>
          <p:cNvPr id="34" name="Straight Arrow Connector 33"/>
          <p:cNvCxnSpPr/>
          <p:nvPr/>
        </p:nvCxnSpPr>
        <p:spPr>
          <a:xfrm>
            <a:off x="727638" y="1662545"/>
            <a:ext cx="69619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2920118" y="1905438"/>
            <a:ext cx="2999115" cy="737857"/>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access</a:t>
            </a:r>
          </a:p>
        </p:txBody>
      </p:sp>
      <p:sp>
        <p:nvSpPr>
          <p:cNvPr id="36" name="Rectangle 35"/>
          <p:cNvSpPr/>
          <p:nvPr/>
        </p:nvSpPr>
        <p:spPr>
          <a:xfrm>
            <a:off x="18" y="1989161"/>
            <a:ext cx="169891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CPU core</a:t>
            </a:r>
          </a:p>
        </p:txBody>
      </p:sp>
      <p:sp>
        <p:nvSpPr>
          <p:cNvPr id="37" name="Rectangle 36"/>
          <p:cNvSpPr/>
          <p:nvPr/>
        </p:nvSpPr>
        <p:spPr>
          <a:xfrm>
            <a:off x="18" y="3031271"/>
            <a:ext cx="169891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CPU core</a:t>
            </a:r>
          </a:p>
        </p:txBody>
      </p:sp>
      <p:sp>
        <p:nvSpPr>
          <p:cNvPr id="38" name="Rounded Rectangle 37"/>
          <p:cNvSpPr/>
          <p:nvPr/>
        </p:nvSpPr>
        <p:spPr>
          <a:xfrm>
            <a:off x="2082570" y="1905438"/>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39" name="Rounded Rectangle 38"/>
          <p:cNvSpPr/>
          <p:nvPr/>
        </p:nvSpPr>
        <p:spPr>
          <a:xfrm>
            <a:off x="5918971" y="1897947"/>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40" name="Rounded Rectangle 39"/>
          <p:cNvSpPr/>
          <p:nvPr/>
        </p:nvSpPr>
        <p:spPr>
          <a:xfrm>
            <a:off x="2988200" y="2936382"/>
            <a:ext cx="3088270" cy="73785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access</a:t>
            </a:r>
          </a:p>
        </p:txBody>
      </p:sp>
      <p:sp>
        <p:nvSpPr>
          <p:cNvPr id="41" name="Rounded Rectangle 40"/>
          <p:cNvSpPr/>
          <p:nvPr/>
        </p:nvSpPr>
        <p:spPr>
          <a:xfrm>
            <a:off x="2150895" y="2936382"/>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42" name="Rounded Rectangle 41"/>
          <p:cNvSpPr/>
          <p:nvPr/>
        </p:nvSpPr>
        <p:spPr>
          <a:xfrm>
            <a:off x="6076474" y="2936382"/>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cxnSp>
        <p:nvCxnSpPr>
          <p:cNvPr id="44" name="Straight Connector 43"/>
          <p:cNvCxnSpPr/>
          <p:nvPr/>
        </p:nvCxnSpPr>
        <p:spPr>
          <a:xfrm>
            <a:off x="6929896" y="1745673"/>
            <a:ext cx="0" cy="426027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328061" y="3969328"/>
            <a:ext cx="0" cy="203661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6352003" y="5621483"/>
            <a:ext cx="57790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p:cNvCxnSpPr>
            <a:stCxn id="16" idx="2"/>
            <a:endCxn id="17" idx="1"/>
          </p:cNvCxnSpPr>
          <p:nvPr/>
        </p:nvCxnSpPr>
        <p:spPr>
          <a:xfrm rot="16200000" flipH="1">
            <a:off x="2355043" y="4916246"/>
            <a:ext cx="688011" cy="420831"/>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urved Connector 50"/>
          <p:cNvCxnSpPr>
            <a:stCxn id="17" idx="3"/>
            <a:endCxn id="18" idx="2"/>
          </p:cNvCxnSpPr>
          <p:nvPr/>
        </p:nvCxnSpPr>
        <p:spPr>
          <a:xfrm flipV="1">
            <a:off x="4675915" y="4768637"/>
            <a:ext cx="368877" cy="702031"/>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p:cNvCxnSpPr>
            <a:stCxn id="25" idx="3"/>
            <a:endCxn id="19" idx="2"/>
          </p:cNvCxnSpPr>
          <p:nvPr/>
        </p:nvCxnSpPr>
        <p:spPr>
          <a:xfrm flipV="1">
            <a:off x="5455235" y="4782657"/>
            <a:ext cx="441613" cy="1519519"/>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a:xfrm rot="21364223">
            <a:off x="1044748" y="3202816"/>
            <a:ext cx="7813882"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C31"/>
                </a:solidFill>
                <a:effectLst/>
                <a:uLnTx/>
                <a:uFillTx/>
                <a:latin typeface="Calibri"/>
                <a:ea typeface="+mn-ea"/>
                <a:cs typeface="+mn-cs"/>
              </a:rPr>
              <a:t>Address-access decoupling enables parallelism in both engines with low cost</a:t>
            </a:r>
          </a:p>
        </p:txBody>
      </p:sp>
    </p:spTree>
    <p:custDataLst>
      <p:tags r:id="rId1"/>
    </p:custDataLst>
    <p:extLst>
      <p:ext uri="{BB962C8B-B14F-4D97-AF65-F5344CB8AC3E}">
        <p14:creationId xmlns:p14="http://schemas.microsoft.com/office/powerpoint/2010/main" val="24766429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53" presetClass="entr" presetSubtype="16"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childTnLst>
                          </p:cTn>
                        </p:par>
                        <p:par>
                          <p:cTn id="51" fill="hold">
                            <p:stCondLst>
                              <p:cond delay="500"/>
                            </p:stCondLst>
                            <p:childTnLst>
                              <p:par>
                                <p:cTn id="52" presetID="1" presetClass="entr" presetSubtype="0" fill="hold" nodeType="afterEffect">
                                  <p:stCondLst>
                                    <p:cond delay="0"/>
                                  </p:stCondLst>
                                  <p:childTnLst>
                                    <p:set>
                                      <p:cBhvr>
                                        <p:cTn id="53" dur="1" fill="hold">
                                          <p:stCondLst>
                                            <p:cond delay="0"/>
                                          </p:stCondLst>
                                        </p:cTn>
                                        <p:tgtEl>
                                          <p:spTgt spid="54"/>
                                        </p:tgtEl>
                                        <p:attrNameLst>
                                          <p:attrName>style.visibility</p:attrName>
                                        </p:attrNameLst>
                                      </p:cBhvr>
                                      <p:to>
                                        <p:strVal val="visible"/>
                                      </p:to>
                                    </p:se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500" fill="hold"/>
                                        <p:tgtEl>
                                          <p:spTgt spid="25"/>
                                        </p:tgtEl>
                                        <p:attrNameLst>
                                          <p:attrName>ppt_w</p:attrName>
                                        </p:attrNameLst>
                                      </p:cBhvr>
                                      <p:tavLst>
                                        <p:tav tm="0">
                                          <p:val>
                                            <p:fltVal val="0"/>
                                          </p:val>
                                        </p:tav>
                                        <p:tav tm="100000">
                                          <p:val>
                                            <p:strVal val="#ppt_w"/>
                                          </p:val>
                                        </p:tav>
                                      </p:tavLst>
                                    </p:anim>
                                    <p:anim calcmode="lin" valueType="num">
                                      <p:cBhvr>
                                        <p:cTn id="58" dur="500" fill="hold"/>
                                        <p:tgtEl>
                                          <p:spTgt spid="25"/>
                                        </p:tgtEl>
                                        <p:attrNameLst>
                                          <p:attrName>ppt_h</p:attrName>
                                        </p:attrNameLst>
                                      </p:cBhvr>
                                      <p:tavLst>
                                        <p:tav tm="0">
                                          <p:val>
                                            <p:fltVal val="0"/>
                                          </p:val>
                                        </p:tav>
                                        <p:tav tm="100000">
                                          <p:val>
                                            <p:strVal val="#ppt_h"/>
                                          </p:val>
                                        </p:tav>
                                      </p:tavLst>
                                    </p:anim>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par>
                                <p:cTn id="67" presetID="1" presetClass="entr" presetSubtype="0" fill="hold"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1" presetClass="entr" presetSubtype="0" fill="hold" nodeType="withEffect">
                                  <p:stCondLst>
                                    <p:cond delay="0"/>
                                  </p:stCondLst>
                                  <p:childTnLst>
                                    <p:set>
                                      <p:cBhvr>
                                        <p:cTn id="77" dur="1" fill="hold">
                                          <p:stCondLst>
                                            <p:cond delay="0"/>
                                          </p:stCondLst>
                                        </p:cTn>
                                        <p:tgtEl>
                                          <p:spTgt spid="5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0"/>
                                        </p:tgtEl>
                                        <p:attrNameLst>
                                          <p:attrName>style.visibility</p:attrName>
                                        </p:attrNameLst>
                                      </p:cBhvr>
                                      <p:to>
                                        <p:strVal val="visible"/>
                                      </p:to>
                                    </p:set>
                                  </p:childTnLst>
                                </p:cTn>
                              </p:par>
                              <p:par>
                                <p:cTn id="90" presetID="9" presetClass="emph" presetSubtype="0" grpId="1" nodeType="withEffect">
                                  <p:stCondLst>
                                    <p:cond delay="0"/>
                                  </p:stCondLst>
                                  <p:childTnLst>
                                    <p:set>
                                      <p:cBhvr rctx="PPT">
                                        <p:cTn id="91" dur="indefinite"/>
                                        <p:tgtEl>
                                          <p:spTgt spid="35"/>
                                        </p:tgtEl>
                                        <p:attrNameLst>
                                          <p:attrName>style.opacity</p:attrName>
                                        </p:attrNameLst>
                                      </p:cBhvr>
                                      <p:to>
                                        <p:strVal val="0.5"/>
                                      </p:to>
                                    </p:set>
                                    <p:animEffect filter="image" prLst="opacity: 0.5">
                                      <p:cBhvr rctx="IE">
                                        <p:cTn id="92" dur="indefinite"/>
                                        <p:tgtEl>
                                          <p:spTgt spid="35"/>
                                        </p:tgtEl>
                                      </p:cBhvr>
                                    </p:animEffect>
                                  </p:childTnLst>
                                </p:cTn>
                              </p:par>
                              <p:par>
                                <p:cTn id="93" presetID="9" presetClass="emph" presetSubtype="0" grpId="1" nodeType="withEffect">
                                  <p:stCondLst>
                                    <p:cond delay="0"/>
                                  </p:stCondLst>
                                  <p:childTnLst>
                                    <p:set>
                                      <p:cBhvr rctx="PPT">
                                        <p:cTn id="94" dur="indefinite"/>
                                        <p:tgtEl>
                                          <p:spTgt spid="36"/>
                                        </p:tgtEl>
                                        <p:attrNameLst>
                                          <p:attrName>style.opacity</p:attrName>
                                        </p:attrNameLst>
                                      </p:cBhvr>
                                      <p:to>
                                        <p:strVal val="0.5"/>
                                      </p:to>
                                    </p:set>
                                    <p:animEffect filter="image" prLst="opacity: 0.5">
                                      <p:cBhvr rctx="IE">
                                        <p:cTn id="95" dur="indefinite"/>
                                        <p:tgtEl>
                                          <p:spTgt spid="36"/>
                                        </p:tgtEl>
                                      </p:cBhvr>
                                    </p:animEffect>
                                  </p:childTnLst>
                                </p:cTn>
                              </p:par>
                              <p:par>
                                <p:cTn id="96" presetID="9" presetClass="emph" presetSubtype="0" grpId="1" nodeType="withEffect">
                                  <p:stCondLst>
                                    <p:cond delay="0"/>
                                  </p:stCondLst>
                                  <p:childTnLst>
                                    <p:set>
                                      <p:cBhvr rctx="PPT">
                                        <p:cTn id="97" dur="indefinite"/>
                                        <p:tgtEl>
                                          <p:spTgt spid="37"/>
                                        </p:tgtEl>
                                        <p:attrNameLst>
                                          <p:attrName>style.opacity</p:attrName>
                                        </p:attrNameLst>
                                      </p:cBhvr>
                                      <p:to>
                                        <p:strVal val="0.5"/>
                                      </p:to>
                                    </p:set>
                                    <p:animEffect filter="image" prLst="opacity: 0.5">
                                      <p:cBhvr rctx="IE">
                                        <p:cTn id="98" dur="indefinite"/>
                                        <p:tgtEl>
                                          <p:spTgt spid="37"/>
                                        </p:tgtEl>
                                      </p:cBhvr>
                                    </p:animEffect>
                                  </p:childTnLst>
                                </p:cTn>
                              </p:par>
                              <p:par>
                                <p:cTn id="99" presetID="9" presetClass="emph" presetSubtype="0" grpId="1" nodeType="withEffect">
                                  <p:stCondLst>
                                    <p:cond delay="0"/>
                                  </p:stCondLst>
                                  <p:childTnLst>
                                    <p:set>
                                      <p:cBhvr rctx="PPT">
                                        <p:cTn id="100" dur="indefinite"/>
                                        <p:tgtEl>
                                          <p:spTgt spid="38"/>
                                        </p:tgtEl>
                                        <p:attrNameLst>
                                          <p:attrName>style.opacity</p:attrName>
                                        </p:attrNameLst>
                                      </p:cBhvr>
                                      <p:to>
                                        <p:strVal val="0.5"/>
                                      </p:to>
                                    </p:set>
                                    <p:animEffect filter="image" prLst="opacity: 0.5">
                                      <p:cBhvr rctx="IE">
                                        <p:cTn id="101" dur="indefinite"/>
                                        <p:tgtEl>
                                          <p:spTgt spid="38"/>
                                        </p:tgtEl>
                                      </p:cBhvr>
                                    </p:animEffect>
                                  </p:childTnLst>
                                </p:cTn>
                              </p:par>
                              <p:par>
                                <p:cTn id="102" presetID="9" presetClass="emph" presetSubtype="0" grpId="1" nodeType="withEffect">
                                  <p:stCondLst>
                                    <p:cond delay="0"/>
                                  </p:stCondLst>
                                  <p:childTnLst>
                                    <p:set>
                                      <p:cBhvr rctx="PPT">
                                        <p:cTn id="103" dur="indefinite"/>
                                        <p:tgtEl>
                                          <p:spTgt spid="39"/>
                                        </p:tgtEl>
                                        <p:attrNameLst>
                                          <p:attrName>style.opacity</p:attrName>
                                        </p:attrNameLst>
                                      </p:cBhvr>
                                      <p:to>
                                        <p:strVal val="0.5"/>
                                      </p:to>
                                    </p:set>
                                    <p:animEffect filter="image" prLst="opacity: 0.5">
                                      <p:cBhvr rctx="IE">
                                        <p:cTn id="104" dur="indefinite"/>
                                        <p:tgtEl>
                                          <p:spTgt spid="39"/>
                                        </p:tgtEl>
                                      </p:cBhvr>
                                    </p:animEffect>
                                  </p:childTnLst>
                                </p:cTn>
                              </p:par>
                              <p:par>
                                <p:cTn id="105" presetID="9" presetClass="emph" presetSubtype="0" grpId="1" nodeType="withEffect">
                                  <p:stCondLst>
                                    <p:cond delay="0"/>
                                  </p:stCondLst>
                                  <p:childTnLst>
                                    <p:set>
                                      <p:cBhvr rctx="PPT">
                                        <p:cTn id="106" dur="indefinite"/>
                                        <p:tgtEl>
                                          <p:spTgt spid="40"/>
                                        </p:tgtEl>
                                        <p:attrNameLst>
                                          <p:attrName>style.opacity</p:attrName>
                                        </p:attrNameLst>
                                      </p:cBhvr>
                                      <p:to>
                                        <p:strVal val="0.5"/>
                                      </p:to>
                                    </p:set>
                                    <p:animEffect filter="image" prLst="opacity: 0.5">
                                      <p:cBhvr rctx="IE">
                                        <p:cTn id="107" dur="indefinite"/>
                                        <p:tgtEl>
                                          <p:spTgt spid="40"/>
                                        </p:tgtEl>
                                      </p:cBhvr>
                                    </p:animEffect>
                                  </p:childTnLst>
                                </p:cTn>
                              </p:par>
                              <p:par>
                                <p:cTn id="108" presetID="9" presetClass="emph" presetSubtype="0" grpId="1" nodeType="withEffect">
                                  <p:stCondLst>
                                    <p:cond delay="0"/>
                                  </p:stCondLst>
                                  <p:childTnLst>
                                    <p:set>
                                      <p:cBhvr rctx="PPT">
                                        <p:cTn id="109" dur="indefinite"/>
                                        <p:tgtEl>
                                          <p:spTgt spid="41"/>
                                        </p:tgtEl>
                                        <p:attrNameLst>
                                          <p:attrName>style.opacity</p:attrName>
                                        </p:attrNameLst>
                                      </p:cBhvr>
                                      <p:to>
                                        <p:strVal val="0.5"/>
                                      </p:to>
                                    </p:set>
                                    <p:animEffect filter="image" prLst="opacity: 0.5">
                                      <p:cBhvr rctx="IE">
                                        <p:cTn id="110" dur="indefinite"/>
                                        <p:tgtEl>
                                          <p:spTgt spid="41"/>
                                        </p:tgtEl>
                                      </p:cBhvr>
                                    </p:animEffect>
                                  </p:childTnLst>
                                </p:cTn>
                              </p:par>
                              <p:par>
                                <p:cTn id="111" presetID="9" presetClass="emph" presetSubtype="0" grpId="1" nodeType="withEffect">
                                  <p:stCondLst>
                                    <p:cond delay="0"/>
                                  </p:stCondLst>
                                  <p:childTnLst>
                                    <p:set>
                                      <p:cBhvr rctx="PPT">
                                        <p:cTn id="112" dur="indefinite"/>
                                        <p:tgtEl>
                                          <p:spTgt spid="42"/>
                                        </p:tgtEl>
                                        <p:attrNameLst>
                                          <p:attrName>style.opacity</p:attrName>
                                        </p:attrNameLst>
                                      </p:cBhvr>
                                      <p:to>
                                        <p:strVal val="0.5"/>
                                      </p:to>
                                    </p:set>
                                    <p:animEffect filter="image" prLst="opacity: 0.5">
                                      <p:cBhvr rctx="IE">
                                        <p:cTn id="113" dur="indefinite"/>
                                        <p:tgtEl>
                                          <p:spTgt spid="42"/>
                                        </p:tgtEl>
                                      </p:cBhvr>
                                    </p:animEffect>
                                  </p:childTnLst>
                                </p:cTn>
                              </p:par>
                              <p:par>
                                <p:cTn id="114" presetID="9" presetClass="emph" presetSubtype="0" grpId="1" nodeType="withEffect">
                                  <p:stCondLst>
                                    <p:cond delay="0"/>
                                  </p:stCondLst>
                                  <p:childTnLst>
                                    <p:set>
                                      <p:cBhvr rctx="PPT">
                                        <p:cTn id="115" dur="indefinite"/>
                                        <p:tgtEl>
                                          <p:spTgt spid="22"/>
                                        </p:tgtEl>
                                        <p:attrNameLst>
                                          <p:attrName>style.opacity</p:attrName>
                                        </p:attrNameLst>
                                      </p:cBhvr>
                                      <p:to>
                                        <p:strVal val="0.5"/>
                                      </p:to>
                                    </p:set>
                                    <p:animEffect filter="image" prLst="opacity: 0.5">
                                      <p:cBhvr rctx="IE">
                                        <p:cTn id="116" dur="indefinite"/>
                                        <p:tgtEl>
                                          <p:spTgt spid="22"/>
                                        </p:tgtEl>
                                      </p:cBhvr>
                                    </p:animEffect>
                                  </p:childTnLst>
                                </p:cTn>
                              </p:par>
                              <p:par>
                                <p:cTn id="117" presetID="9" presetClass="emph" presetSubtype="0" grpId="1" nodeType="withEffect">
                                  <p:stCondLst>
                                    <p:cond delay="0"/>
                                  </p:stCondLst>
                                  <p:childTnLst>
                                    <p:set>
                                      <p:cBhvr rctx="PPT">
                                        <p:cTn id="118" dur="indefinite"/>
                                        <p:tgtEl>
                                          <p:spTgt spid="23"/>
                                        </p:tgtEl>
                                        <p:attrNameLst>
                                          <p:attrName>style.opacity</p:attrName>
                                        </p:attrNameLst>
                                      </p:cBhvr>
                                      <p:to>
                                        <p:strVal val="0.5"/>
                                      </p:to>
                                    </p:set>
                                    <p:animEffect filter="image" prLst="opacity: 0.5">
                                      <p:cBhvr rctx="IE">
                                        <p:cTn id="119" dur="indefinite"/>
                                        <p:tgtEl>
                                          <p:spTgt spid="23"/>
                                        </p:tgtEl>
                                      </p:cBhvr>
                                    </p:animEffect>
                                  </p:childTnLst>
                                </p:cTn>
                              </p:par>
                              <p:par>
                                <p:cTn id="120" presetID="9" presetClass="emph" presetSubtype="0" grpId="1" nodeType="withEffect">
                                  <p:stCondLst>
                                    <p:cond delay="0"/>
                                  </p:stCondLst>
                                  <p:childTnLst>
                                    <p:set>
                                      <p:cBhvr rctx="PPT">
                                        <p:cTn id="121" dur="indefinite"/>
                                        <p:tgtEl>
                                          <p:spTgt spid="16"/>
                                        </p:tgtEl>
                                        <p:attrNameLst>
                                          <p:attrName>style.opacity</p:attrName>
                                        </p:attrNameLst>
                                      </p:cBhvr>
                                      <p:to>
                                        <p:strVal val="0.5"/>
                                      </p:to>
                                    </p:set>
                                    <p:animEffect filter="image" prLst="opacity: 0.5">
                                      <p:cBhvr rctx="IE">
                                        <p:cTn id="122" dur="indefinite"/>
                                        <p:tgtEl>
                                          <p:spTgt spid="16"/>
                                        </p:tgtEl>
                                      </p:cBhvr>
                                    </p:animEffect>
                                  </p:childTnLst>
                                </p:cTn>
                              </p:par>
                              <p:par>
                                <p:cTn id="123" presetID="9" presetClass="emph" presetSubtype="0" nodeType="withEffect">
                                  <p:stCondLst>
                                    <p:cond delay="0"/>
                                  </p:stCondLst>
                                  <p:childTnLst>
                                    <p:set>
                                      <p:cBhvr rctx="PPT">
                                        <p:cTn id="124" dur="indefinite"/>
                                        <p:tgtEl>
                                          <p:spTgt spid="50"/>
                                        </p:tgtEl>
                                        <p:attrNameLst>
                                          <p:attrName>style.opacity</p:attrName>
                                        </p:attrNameLst>
                                      </p:cBhvr>
                                      <p:to>
                                        <p:strVal val="0.5"/>
                                      </p:to>
                                    </p:set>
                                    <p:animEffect filter="image" prLst="opacity: 0.5">
                                      <p:cBhvr rctx="IE">
                                        <p:cTn id="125" dur="indefinite"/>
                                        <p:tgtEl>
                                          <p:spTgt spid="50"/>
                                        </p:tgtEl>
                                      </p:cBhvr>
                                    </p:animEffect>
                                  </p:childTnLst>
                                </p:cTn>
                              </p:par>
                              <p:par>
                                <p:cTn id="126" presetID="9" presetClass="emph" presetSubtype="0" grpId="1" nodeType="withEffect">
                                  <p:stCondLst>
                                    <p:cond delay="0"/>
                                  </p:stCondLst>
                                  <p:childTnLst>
                                    <p:set>
                                      <p:cBhvr rctx="PPT">
                                        <p:cTn id="127" dur="indefinite"/>
                                        <p:tgtEl>
                                          <p:spTgt spid="17"/>
                                        </p:tgtEl>
                                        <p:attrNameLst>
                                          <p:attrName>style.opacity</p:attrName>
                                        </p:attrNameLst>
                                      </p:cBhvr>
                                      <p:to>
                                        <p:strVal val="0.5"/>
                                      </p:to>
                                    </p:set>
                                    <p:animEffect filter="image" prLst="opacity: 0.5">
                                      <p:cBhvr rctx="IE">
                                        <p:cTn id="128" dur="indefinite"/>
                                        <p:tgtEl>
                                          <p:spTgt spid="17"/>
                                        </p:tgtEl>
                                      </p:cBhvr>
                                    </p:animEffect>
                                  </p:childTnLst>
                                </p:cTn>
                              </p:par>
                              <p:par>
                                <p:cTn id="129" presetID="9" presetClass="emph" presetSubtype="0" grpId="1" nodeType="withEffect">
                                  <p:stCondLst>
                                    <p:cond delay="0"/>
                                  </p:stCondLst>
                                  <p:childTnLst>
                                    <p:set>
                                      <p:cBhvr rctx="PPT">
                                        <p:cTn id="130" dur="indefinite"/>
                                        <p:tgtEl>
                                          <p:spTgt spid="24"/>
                                        </p:tgtEl>
                                        <p:attrNameLst>
                                          <p:attrName>style.opacity</p:attrName>
                                        </p:attrNameLst>
                                      </p:cBhvr>
                                      <p:to>
                                        <p:strVal val="0.5"/>
                                      </p:to>
                                    </p:set>
                                    <p:animEffect filter="image" prLst="opacity: 0.5">
                                      <p:cBhvr rctx="IE">
                                        <p:cTn id="131" dur="indefinite"/>
                                        <p:tgtEl>
                                          <p:spTgt spid="24"/>
                                        </p:tgtEl>
                                      </p:cBhvr>
                                    </p:animEffect>
                                  </p:childTnLst>
                                </p:cTn>
                              </p:par>
                              <p:par>
                                <p:cTn id="132" presetID="9" presetClass="emph" presetSubtype="0" nodeType="withEffect">
                                  <p:stCondLst>
                                    <p:cond delay="0"/>
                                  </p:stCondLst>
                                  <p:childTnLst>
                                    <p:set>
                                      <p:cBhvr rctx="PPT">
                                        <p:cTn id="133" dur="indefinite"/>
                                        <p:tgtEl>
                                          <p:spTgt spid="54"/>
                                        </p:tgtEl>
                                        <p:attrNameLst>
                                          <p:attrName>style.opacity</p:attrName>
                                        </p:attrNameLst>
                                      </p:cBhvr>
                                      <p:to>
                                        <p:strVal val="0.5"/>
                                      </p:to>
                                    </p:set>
                                    <p:animEffect filter="image" prLst="opacity: 0.5">
                                      <p:cBhvr rctx="IE">
                                        <p:cTn id="134" dur="indefinite"/>
                                        <p:tgtEl>
                                          <p:spTgt spid="54"/>
                                        </p:tgtEl>
                                      </p:cBhvr>
                                    </p:animEffect>
                                  </p:childTnLst>
                                </p:cTn>
                              </p:par>
                              <p:par>
                                <p:cTn id="135" presetID="9" presetClass="emph" presetSubtype="0" grpId="1" nodeType="withEffect">
                                  <p:stCondLst>
                                    <p:cond delay="0"/>
                                  </p:stCondLst>
                                  <p:childTnLst>
                                    <p:set>
                                      <p:cBhvr rctx="PPT">
                                        <p:cTn id="136" dur="indefinite"/>
                                        <p:tgtEl>
                                          <p:spTgt spid="25"/>
                                        </p:tgtEl>
                                        <p:attrNameLst>
                                          <p:attrName>style.opacity</p:attrName>
                                        </p:attrNameLst>
                                      </p:cBhvr>
                                      <p:to>
                                        <p:strVal val="0.5"/>
                                      </p:to>
                                    </p:set>
                                    <p:animEffect filter="image" prLst="opacity: 0.5">
                                      <p:cBhvr rctx="IE">
                                        <p:cTn id="137" dur="indefinite"/>
                                        <p:tgtEl>
                                          <p:spTgt spid="25"/>
                                        </p:tgtEl>
                                      </p:cBhvr>
                                    </p:animEffect>
                                  </p:childTnLst>
                                </p:cTn>
                              </p:par>
                              <p:par>
                                <p:cTn id="138" presetID="9" presetClass="emph" presetSubtype="0" grpId="1" nodeType="withEffect">
                                  <p:stCondLst>
                                    <p:cond delay="0"/>
                                  </p:stCondLst>
                                  <p:childTnLst>
                                    <p:set>
                                      <p:cBhvr rctx="PPT">
                                        <p:cTn id="139" dur="indefinite"/>
                                        <p:tgtEl>
                                          <p:spTgt spid="18"/>
                                        </p:tgtEl>
                                        <p:attrNameLst>
                                          <p:attrName>style.opacity</p:attrName>
                                        </p:attrNameLst>
                                      </p:cBhvr>
                                      <p:to>
                                        <p:strVal val="0.5"/>
                                      </p:to>
                                    </p:set>
                                    <p:animEffect filter="image" prLst="opacity: 0.5">
                                      <p:cBhvr rctx="IE">
                                        <p:cTn id="140" dur="indefinite"/>
                                        <p:tgtEl>
                                          <p:spTgt spid="18"/>
                                        </p:tgtEl>
                                      </p:cBhvr>
                                    </p:animEffect>
                                  </p:childTnLst>
                                </p:cTn>
                              </p:par>
                              <p:par>
                                <p:cTn id="141" presetID="9" presetClass="emph" presetSubtype="0" nodeType="withEffect">
                                  <p:stCondLst>
                                    <p:cond delay="0"/>
                                  </p:stCondLst>
                                  <p:childTnLst>
                                    <p:set>
                                      <p:cBhvr rctx="PPT">
                                        <p:cTn id="142" dur="indefinite"/>
                                        <p:tgtEl>
                                          <p:spTgt spid="51"/>
                                        </p:tgtEl>
                                        <p:attrNameLst>
                                          <p:attrName>style.opacity</p:attrName>
                                        </p:attrNameLst>
                                      </p:cBhvr>
                                      <p:to>
                                        <p:strVal val="0.5"/>
                                      </p:to>
                                    </p:set>
                                    <p:animEffect filter="image" prLst="opacity: 0.5">
                                      <p:cBhvr rctx="IE">
                                        <p:cTn id="143" dur="indefinite"/>
                                        <p:tgtEl>
                                          <p:spTgt spid="51"/>
                                        </p:tgtEl>
                                      </p:cBhvr>
                                    </p:animEffect>
                                  </p:childTnLst>
                                </p:cTn>
                              </p:par>
                              <p:par>
                                <p:cTn id="144" presetID="9" presetClass="emph" presetSubtype="0" grpId="1" nodeType="withEffect">
                                  <p:stCondLst>
                                    <p:cond delay="0"/>
                                  </p:stCondLst>
                                  <p:childTnLst>
                                    <p:set>
                                      <p:cBhvr rctx="PPT">
                                        <p:cTn id="145" dur="indefinite"/>
                                        <p:tgtEl>
                                          <p:spTgt spid="19"/>
                                        </p:tgtEl>
                                        <p:attrNameLst>
                                          <p:attrName>style.opacity</p:attrName>
                                        </p:attrNameLst>
                                      </p:cBhvr>
                                      <p:to>
                                        <p:strVal val="0.5"/>
                                      </p:to>
                                    </p:set>
                                    <p:animEffect filter="image" prLst="opacity: 0.5">
                                      <p:cBhvr rctx="IE">
                                        <p:cTn id="146" dur="indefinite"/>
                                        <p:tgtEl>
                                          <p:spTgt spid="19"/>
                                        </p:tgtEl>
                                      </p:cBhvr>
                                    </p:animEffect>
                                  </p:childTnLst>
                                </p:cTn>
                              </p:par>
                              <p:par>
                                <p:cTn id="147" presetID="9" presetClass="emph" presetSubtype="0" nodeType="withEffect">
                                  <p:stCondLst>
                                    <p:cond delay="0"/>
                                  </p:stCondLst>
                                  <p:childTnLst>
                                    <p:set>
                                      <p:cBhvr rctx="PPT">
                                        <p:cTn id="148" dur="indefinite"/>
                                        <p:tgtEl>
                                          <p:spTgt spid="57"/>
                                        </p:tgtEl>
                                        <p:attrNameLst>
                                          <p:attrName>style.opacity</p:attrName>
                                        </p:attrNameLst>
                                      </p:cBhvr>
                                      <p:to>
                                        <p:strVal val="0.5"/>
                                      </p:to>
                                    </p:set>
                                    <p:animEffect filter="image" prLst="opacity: 0.5">
                                      <p:cBhvr rctx="IE">
                                        <p:cTn id="149" dur="indefinite"/>
                                        <p:tgtEl>
                                          <p:spTgt spid="57"/>
                                        </p:tgtEl>
                                      </p:cBhvr>
                                    </p:animEffect>
                                  </p:childTnLst>
                                </p:cTn>
                              </p:par>
                              <p:par>
                                <p:cTn id="150" presetID="9" presetClass="emph" presetSubtype="0" nodeType="withEffect">
                                  <p:stCondLst>
                                    <p:cond delay="0"/>
                                  </p:stCondLst>
                                  <p:childTnLst>
                                    <p:set>
                                      <p:cBhvr rctx="PPT">
                                        <p:cTn id="151" dur="indefinite"/>
                                        <p:tgtEl>
                                          <p:spTgt spid="44"/>
                                        </p:tgtEl>
                                        <p:attrNameLst>
                                          <p:attrName>style.opacity</p:attrName>
                                        </p:attrNameLst>
                                      </p:cBhvr>
                                      <p:to>
                                        <p:strVal val="0.5"/>
                                      </p:to>
                                    </p:set>
                                    <p:animEffect filter="image" prLst="opacity: 0.5">
                                      <p:cBhvr rctx="IE">
                                        <p:cTn id="152" dur="indefinite"/>
                                        <p:tgtEl>
                                          <p:spTgt spid="44"/>
                                        </p:tgtEl>
                                      </p:cBhvr>
                                    </p:animEffect>
                                  </p:childTnLst>
                                </p:cTn>
                              </p:par>
                              <p:par>
                                <p:cTn id="153" presetID="9" presetClass="emph" presetSubtype="0" nodeType="withEffect">
                                  <p:stCondLst>
                                    <p:cond delay="0"/>
                                  </p:stCondLst>
                                  <p:childTnLst>
                                    <p:set>
                                      <p:cBhvr rctx="PPT">
                                        <p:cTn id="154" dur="indefinite"/>
                                        <p:tgtEl>
                                          <p:spTgt spid="45"/>
                                        </p:tgtEl>
                                        <p:attrNameLst>
                                          <p:attrName>style.opacity</p:attrName>
                                        </p:attrNameLst>
                                      </p:cBhvr>
                                      <p:to>
                                        <p:strVal val="0.5"/>
                                      </p:to>
                                    </p:set>
                                    <p:animEffect filter="image" prLst="opacity: 0.5">
                                      <p:cBhvr rctx="IE">
                                        <p:cTn id="155" dur="indefinite"/>
                                        <p:tgtEl>
                                          <p:spTgt spid="45"/>
                                        </p:tgtEl>
                                      </p:cBhvr>
                                    </p:animEffect>
                                  </p:childTnLst>
                                </p:cTn>
                              </p:par>
                              <p:par>
                                <p:cTn id="156" presetID="9" presetClass="emph" presetSubtype="0" nodeType="withEffect">
                                  <p:stCondLst>
                                    <p:cond delay="0"/>
                                  </p:stCondLst>
                                  <p:childTnLst>
                                    <p:set>
                                      <p:cBhvr rctx="PPT">
                                        <p:cTn id="157" dur="indefinite"/>
                                        <p:tgtEl>
                                          <p:spTgt spid="46"/>
                                        </p:tgtEl>
                                        <p:attrNameLst>
                                          <p:attrName>style.opacity</p:attrName>
                                        </p:attrNameLst>
                                      </p:cBhvr>
                                      <p:to>
                                        <p:strVal val="0.5"/>
                                      </p:to>
                                    </p:set>
                                    <p:animEffect filter="image" prLst="opacity: 0.5">
                                      <p:cBhvr rctx="IE">
                                        <p:cTn id="158" dur="indefinite"/>
                                        <p:tgtEl>
                                          <p:spTgt spid="46"/>
                                        </p:tgtEl>
                                      </p:cBhvr>
                                    </p:animEffect>
                                  </p:childTnLst>
                                </p:cTn>
                              </p:par>
                              <p:par>
                                <p:cTn id="159" presetID="9" presetClass="emph" presetSubtype="0" nodeType="withEffect">
                                  <p:stCondLst>
                                    <p:cond delay="0"/>
                                  </p:stCondLst>
                                  <p:childTnLst>
                                    <p:set>
                                      <p:cBhvr rctx="PPT">
                                        <p:cTn id="160" dur="indefinite"/>
                                        <p:tgtEl>
                                          <p:spTgt spid="5"/>
                                        </p:tgtEl>
                                        <p:attrNameLst>
                                          <p:attrName>style.opacity</p:attrName>
                                        </p:attrNameLst>
                                      </p:cBhvr>
                                      <p:to>
                                        <p:strVal val="0.5"/>
                                      </p:to>
                                    </p:set>
                                    <p:animEffect filter="image" prLst="opacity: 0.5">
                                      <p:cBhvr rctx="IE">
                                        <p:cTn id="161" dur="indefinite"/>
                                        <p:tgtEl>
                                          <p:spTgt spid="5"/>
                                        </p:tgtEl>
                                      </p:cBhvr>
                                    </p:animEffect>
                                  </p:childTnLst>
                                </p:cTn>
                              </p:par>
                              <p:par>
                                <p:cTn id="162" presetID="9" presetClass="emph" presetSubtype="0" nodeType="withEffect">
                                  <p:stCondLst>
                                    <p:cond delay="0"/>
                                  </p:stCondLst>
                                  <p:childTnLst>
                                    <p:set>
                                      <p:cBhvr rctx="PPT">
                                        <p:cTn id="163" dur="indefinite"/>
                                        <p:tgtEl>
                                          <p:spTgt spid="34"/>
                                        </p:tgtEl>
                                        <p:attrNameLst>
                                          <p:attrName>style.opacity</p:attrName>
                                        </p:attrNameLst>
                                      </p:cBhvr>
                                      <p:to>
                                        <p:strVal val="0.5"/>
                                      </p:to>
                                    </p:set>
                                    <p:animEffect filter="image" prLst="opacity: 0.5">
                                      <p:cBhvr rctx="IE">
                                        <p:cTn id="164" dur="indefinite"/>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2" grpId="0"/>
      <p:bldP spid="22" grpId="1"/>
      <p:bldP spid="23" grpId="0"/>
      <p:bldP spid="23" grpId="1"/>
      <p:bldP spid="24" grpId="0" animBg="1"/>
      <p:bldP spid="24" grpId="1" animBg="1"/>
      <p:bldP spid="25" grpId="0" animBg="1"/>
      <p:bldP spid="25" grpId="1" animBg="1"/>
      <p:bldP spid="35" grpId="0" animBg="1"/>
      <p:bldP spid="35" grpId="1" animBg="1"/>
      <p:bldP spid="36" grpId="0"/>
      <p:bldP spid="36" grpId="1"/>
      <p:bldP spid="37" grpId="0"/>
      <p:bldP spid="37" grpId="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60"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51165" y="1143949"/>
            <a:ext cx="7685084" cy="920483"/>
          </a:xfrm>
          <a:prstGeom prst="rect">
            <a:avLst/>
          </a:prstGeom>
          <a:solidFill>
            <a:srgbClr val="FFDB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DRAM Dies</a:t>
            </a:r>
          </a:p>
        </p:txBody>
      </p:sp>
      <p:sp>
        <p:nvSpPr>
          <p:cNvPr id="2" name="Title 1"/>
          <p:cNvSpPr>
            <a:spLocks noGrp="1"/>
          </p:cNvSpPr>
          <p:nvPr>
            <p:ph type="title"/>
          </p:nvPr>
        </p:nvSpPr>
        <p:spPr/>
        <p:txBody>
          <a:bodyPr/>
          <a:lstStyle/>
          <a:p>
            <a:r>
              <a:rPr lang="en-US" dirty="0"/>
              <a:t>IMPICA Core Architecture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sp>
        <p:nvSpPr>
          <p:cNvPr id="5" name="Rectangle 4"/>
          <p:cNvSpPr/>
          <p:nvPr/>
        </p:nvSpPr>
        <p:spPr>
          <a:xfrm>
            <a:off x="2156591" y="4293688"/>
            <a:ext cx="1802050" cy="134416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Address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Engine</a:t>
            </a:r>
          </a:p>
        </p:txBody>
      </p:sp>
      <p:sp>
        <p:nvSpPr>
          <p:cNvPr id="6" name="Rectangle 5"/>
          <p:cNvSpPr/>
          <p:nvPr/>
        </p:nvSpPr>
        <p:spPr>
          <a:xfrm>
            <a:off x="6195972" y="4328137"/>
            <a:ext cx="1899031" cy="134304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Engine</a:t>
            </a:r>
          </a:p>
        </p:txBody>
      </p:sp>
      <p:sp>
        <p:nvSpPr>
          <p:cNvPr id="7" name="Rectangle 6"/>
          <p:cNvSpPr/>
          <p:nvPr/>
        </p:nvSpPr>
        <p:spPr>
          <a:xfrm>
            <a:off x="6222948" y="2646721"/>
            <a:ext cx="2098005" cy="92048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Controller</a:t>
            </a:r>
          </a:p>
        </p:txBody>
      </p:sp>
      <p:cxnSp>
        <p:nvCxnSpPr>
          <p:cNvPr id="8" name="Straight Arrow Connector 7"/>
          <p:cNvCxnSpPr/>
          <p:nvPr/>
        </p:nvCxnSpPr>
        <p:spPr>
          <a:xfrm flipV="1">
            <a:off x="7588586" y="3606803"/>
            <a:ext cx="11094" cy="721156"/>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98765" y="991549"/>
            <a:ext cx="7685084" cy="920483"/>
          </a:xfrm>
          <a:prstGeom prst="rect">
            <a:avLst/>
          </a:prstGeom>
          <a:solidFill>
            <a:srgbClr val="FFDB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DRAM</a:t>
            </a:r>
          </a:p>
        </p:txBody>
      </p:sp>
      <p:cxnSp>
        <p:nvCxnSpPr>
          <p:cNvPr id="13" name="Straight Connector 12"/>
          <p:cNvCxnSpPr/>
          <p:nvPr/>
        </p:nvCxnSpPr>
        <p:spPr>
          <a:xfrm>
            <a:off x="196612" y="2523430"/>
            <a:ext cx="8790709" cy="1039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96861" y="2523430"/>
            <a:ext cx="174566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Times New Roman" charset="0"/>
                <a:cs typeface="Times New Roman" charset="0"/>
              </a:rPr>
              <a:t>Logic Layer</a:t>
            </a:r>
          </a:p>
        </p:txBody>
      </p:sp>
      <p:sp>
        <p:nvSpPr>
          <p:cNvPr id="17" name="Rectangle 16"/>
          <p:cNvSpPr/>
          <p:nvPr/>
        </p:nvSpPr>
        <p:spPr>
          <a:xfrm>
            <a:off x="196586" y="2061765"/>
            <a:ext cx="20885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Times New Roman" charset="0"/>
                <a:cs typeface="Times New Roman" charset="0"/>
              </a:rPr>
              <a:t>DRAM Layers</a:t>
            </a:r>
          </a:p>
        </p:txBody>
      </p:sp>
      <p:sp>
        <p:nvSpPr>
          <p:cNvPr id="20" name="Up-Down Arrow 19"/>
          <p:cNvSpPr/>
          <p:nvPr/>
        </p:nvSpPr>
        <p:spPr>
          <a:xfrm>
            <a:off x="6745183" y="1609145"/>
            <a:ext cx="779318" cy="1072883"/>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9" name="Group 38"/>
          <p:cNvGrpSpPr/>
          <p:nvPr/>
        </p:nvGrpSpPr>
        <p:grpSpPr>
          <a:xfrm>
            <a:off x="361366" y="4687703"/>
            <a:ext cx="1090481" cy="437583"/>
            <a:chOff x="842435" y="4704822"/>
            <a:chExt cx="1090481" cy="437582"/>
          </a:xfrm>
        </p:grpSpPr>
        <p:sp>
          <p:nvSpPr>
            <p:cNvPr id="25" name="Rectangle 24"/>
            <p:cNvSpPr/>
            <p:nvPr/>
          </p:nvSpPr>
          <p:spPr>
            <a:xfrm>
              <a:off x="842435"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25"/>
            <p:cNvSpPr/>
            <p:nvPr/>
          </p:nvSpPr>
          <p:spPr>
            <a:xfrm>
              <a:off x="1025034"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p:cNvSpPr/>
            <p:nvPr/>
          </p:nvSpPr>
          <p:spPr>
            <a:xfrm>
              <a:off x="1207633"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28"/>
            <p:cNvSpPr/>
            <p:nvPr/>
          </p:nvSpPr>
          <p:spPr>
            <a:xfrm>
              <a:off x="1390232"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29"/>
            <p:cNvSpPr/>
            <p:nvPr/>
          </p:nvSpPr>
          <p:spPr>
            <a:xfrm>
              <a:off x="1572831"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Rectangle 30"/>
            <p:cNvSpPr/>
            <p:nvPr/>
          </p:nvSpPr>
          <p:spPr>
            <a:xfrm>
              <a:off x="1755429"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5043" y="4253730"/>
            <a:ext cx="22089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Request Queue</a:t>
            </a:r>
          </a:p>
        </p:txBody>
      </p:sp>
      <p:cxnSp>
        <p:nvCxnSpPr>
          <p:cNvPr id="35" name="Straight Connector 34"/>
          <p:cNvCxnSpPr/>
          <p:nvPr/>
        </p:nvCxnSpPr>
        <p:spPr>
          <a:xfrm>
            <a:off x="98626" y="5980298"/>
            <a:ext cx="8790709" cy="1039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7936" y="6006793"/>
            <a:ext cx="274226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To/From CPU</a:t>
            </a:r>
          </a:p>
        </p:txBody>
      </p:sp>
      <p:sp>
        <p:nvSpPr>
          <p:cNvPr id="38" name="Up-Down Arrow 37"/>
          <p:cNvSpPr/>
          <p:nvPr/>
        </p:nvSpPr>
        <p:spPr>
          <a:xfrm>
            <a:off x="732864" y="5125105"/>
            <a:ext cx="348505" cy="1072883"/>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0" name="Group 39"/>
          <p:cNvGrpSpPr/>
          <p:nvPr/>
        </p:nvGrpSpPr>
        <p:grpSpPr>
          <a:xfrm>
            <a:off x="4544975" y="4367991"/>
            <a:ext cx="1090481" cy="437583"/>
            <a:chOff x="842435" y="4704822"/>
            <a:chExt cx="1090481" cy="437582"/>
          </a:xfrm>
        </p:grpSpPr>
        <p:sp>
          <p:nvSpPr>
            <p:cNvPr id="41" name="Rectangle 40"/>
            <p:cNvSpPr/>
            <p:nvPr/>
          </p:nvSpPr>
          <p:spPr>
            <a:xfrm>
              <a:off x="842435"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Rectangle 41"/>
            <p:cNvSpPr/>
            <p:nvPr/>
          </p:nvSpPr>
          <p:spPr>
            <a:xfrm>
              <a:off x="1025034"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42"/>
            <p:cNvSpPr/>
            <p:nvPr/>
          </p:nvSpPr>
          <p:spPr>
            <a:xfrm>
              <a:off x="1207633"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Rectangle 43"/>
            <p:cNvSpPr/>
            <p:nvPr/>
          </p:nvSpPr>
          <p:spPr>
            <a:xfrm>
              <a:off x="1390232"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Rectangle 44"/>
            <p:cNvSpPr/>
            <p:nvPr/>
          </p:nvSpPr>
          <p:spPr>
            <a:xfrm>
              <a:off x="1572831"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ectangle 45"/>
            <p:cNvSpPr/>
            <p:nvPr/>
          </p:nvSpPr>
          <p:spPr>
            <a:xfrm>
              <a:off x="1755429"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7" name="Group 46"/>
          <p:cNvGrpSpPr/>
          <p:nvPr/>
        </p:nvGrpSpPr>
        <p:grpSpPr>
          <a:xfrm>
            <a:off x="4544975" y="5120066"/>
            <a:ext cx="1090481" cy="437583"/>
            <a:chOff x="842435" y="4704822"/>
            <a:chExt cx="1090481" cy="437582"/>
          </a:xfrm>
        </p:grpSpPr>
        <p:sp>
          <p:nvSpPr>
            <p:cNvPr id="48" name="Rectangle 47"/>
            <p:cNvSpPr/>
            <p:nvPr/>
          </p:nvSpPr>
          <p:spPr>
            <a:xfrm>
              <a:off x="842435"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48"/>
            <p:cNvSpPr/>
            <p:nvPr/>
          </p:nvSpPr>
          <p:spPr>
            <a:xfrm>
              <a:off x="1025034"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Rectangle 49"/>
            <p:cNvSpPr/>
            <p:nvPr/>
          </p:nvSpPr>
          <p:spPr>
            <a:xfrm>
              <a:off x="1207633"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Rectangle 50"/>
            <p:cNvSpPr/>
            <p:nvPr/>
          </p:nvSpPr>
          <p:spPr>
            <a:xfrm>
              <a:off x="1390232"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Rectangle 51"/>
            <p:cNvSpPr/>
            <p:nvPr/>
          </p:nvSpPr>
          <p:spPr>
            <a:xfrm>
              <a:off x="1572831"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Rectangle 52"/>
            <p:cNvSpPr/>
            <p:nvPr/>
          </p:nvSpPr>
          <p:spPr>
            <a:xfrm>
              <a:off x="1755429"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Rectangle 53"/>
          <p:cNvSpPr/>
          <p:nvPr/>
        </p:nvSpPr>
        <p:spPr>
          <a:xfrm>
            <a:off x="4032618" y="3889485"/>
            <a:ext cx="22089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Access Queue</a:t>
            </a:r>
          </a:p>
        </p:txBody>
      </p:sp>
      <p:sp>
        <p:nvSpPr>
          <p:cNvPr id="55" name="Rectangle 54"/>
          <p:cNvSpPr/>
          <p:nvPr/>
        </p:nvSpPr>
        <p:spPr>
          <a:xfrm>
            <a:off x="3908925" y="5540266"/>
            <a:ext cx="25815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Response Queue</a:t>
            </a:r>
          </a:p>
        </p:txBody>
      </p:sp>
      <p:cxnSp>
        <p:nvCxnSpPr>
          <p:cNvPr id="56" name="Straight Arrow Connector 55"/>
          <p:cNvCxnSpPr>
            <a:stCxn id="41" idx="1"/>
          </p:cNvCxnSpPr>
          <p:nvPr/>
        </p:nvCxnSpPr>
        <p:spPr>
          <a:xfrm flipH="1" flipV="1">
            <a:off x="3984441" y="4586784"/>
            <a:ext cx="560522" cy="1"/>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5648170" y="4600253"/>
            <a:ext cx="559590" cy="2227"/>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5622544" y="5320065"/>
            <a:ext cx="600372" cy="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48" idx="1"/>
          </p:cNvCxnSpPr>
          <p:nvPr/>
        </p:nvCxnSpPr>
        <p:spPr>
          <a:xfrm flipH="1">
            <a:off x="3968966" y="5338859"/>
            <a:ext cx="576271" cy="4247"/>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1455384" y="4897121"/>
            <a:ext cx="708696" cy="2299"/>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3856061" y="2972805"/>
            <a:ext cx="2098005" cy="92048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IMPICA Cache</a:t>
            </a:r>
          </a:p>
        </p:txBody>
      </p:sp>
      <p:cxnSp>
        <p:nvCxnSpPr>
          <p:cNvPr id="81" name="Straight Arrow Connector 80"/>
          <p:cNvCxnSpPr>
            <a:endCxn id="77" idx="3"/>
          </p:cNvCxnSpPr>
          <p:nvPr/>
        </p:nvCxnSpPr>
        <p:spPr>
          <a:xfrm flipH="1" flipV="1">
            <a:off x="5954054" y="3433047"/>
            <a:ext cx="607113" cy="891896"/>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endCxn id="77" idx="1"/>
          </p:cNvCxnSpPr>
          <p:nvPr/>
        </p:nvCxnSpPr>
        <p:spPr>
          <a:xfrm flipV="1">
            <a:off x="3188064" y="3433049"/>
            <a:ext cx="668013" cy="876643"/>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Rounded Rectangle 85"/>
          <p:cNvSpPr/>
          <p:nvPr/>
        </p:nvSpPr>
        <p:spPr>
          <a:xfrm>
            <a:off x="396833" y="5449515"/>
            <a:ext cx="994114" cy="552415"/>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Traversal </a:t>
            </a:r>
            <a:r>
              <a:rPr kumimoji="0" lang="en-US" sz="20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89" name="Rounded Rectangle 88"/>
          <p:cNvSpPr/>
          <p:nvPr/>
        </p:nvSpPr>
        <p:spPr>
          <a:xfrm>
            <a:off x="384947" y="5999065"/>
            <a:ext cx="994114" cy="552415"/>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Traversal </a:t>
            </a:r>
            <a:r>
              <a:rPr kumimoji="0" lang="en-US" sz="2000" b="0" i="0" u="none" strike="noStrike" kern="1200" cap="none" spc="0" normalizeH="0" baseline="0" noProof="0" dirty="0">
                <a:ln>
                  <a:noFill/>
                </a:ln>
                <a:solidFill>
                  <a:prstClr val="black"/>
                </a:solidFill>
                <a:effectLst/>
                <a:uLnTx/>
                <a:uFillTx/>
                <a:latin typeface="Calibri"/>
                <a:ea typeface="+mn-ea"/>
                <a:cs typeface="+mn-cs"/>
              </a:rPr>
              <a:t>2</a:t>
            </a:r>
          </a:p>
        </p:txBody>
      </p:sp>
    </p:spTree>
    <p:custDataLst>
      <p:tags r:id="rId1"/>
    </p:custDataLst>
    <p:extLst>
      <p:ext uri="{BB962C8B-B14F-4D97-AF65-F5344CB8AC3E}">
        <p14:creationId xmlns:p14="http://schemas.microsoft.com/office/powerpoint/2010/main" val="15121586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down)">
                                      <p:cBhvr>
                                        <p:cTn id="20" dur="500"/>
                                        <p:tgtEl>
                                          <p:spTgt spid="61"/>
                                        </p:tgtEl>
                                      </p:cBhvr>
                                    </p:animEffect>
                                  </p:childTnLst>
                                </p:cTn>
                              </p:par>
                              <p:par>
                                <p:cTn id="21" presetID="22" presetClass="entr" presetSubtype="4"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par>
                                <p:cTn id="24" presetID="22" presetClass="entr" presetSubtype="4"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down)">
                                      <p:cBhvr>
                                        <p:cTn id="26" dur="500"/>
                                        <p:tgtEl>
                                          <p:spTgt spid="5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down)">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down)">
                                      <p:cBhvr>
                                        <p:cTn id="34" dur="500"/>
                                        <p:tgtEl>
                                          <p:spTgt spid="63"/>
                                        </p:tgtEl>
                                      </p:cBhvr>
                                    </p:animEffect>
                                  </p:childTnLst>
                                </p:cTn>
                              </p:par>
                              <p:par>
                                <p:cTn id="35" presetID="22" presetClass="entr" presetSubtype="4"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down)">
                                      <p:cBhvr>
                                        <p:cTn id="37" dur="500"/>
                                        <p:tgtEl>
                                          <p:spTgt spid="47"/>
                                        </p:tgtEl>
                                      </p:cBhvr>
                                    </p:animEffect>
                                  </p:childTnLst>
                                </p:cTn>
                              </p:par>
                              <p:par>
                                <p:cTn id="38" presetID="22" presetClass="entr" presetSubtype="4" fill="hold"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wipe(down)">
                                      <p:cBhvr>
                                        <p:cTn id="40" dur="500"/>
                                        <p:tgtEl>
                                          <p:spTgt spid="6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down)">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wipe(down)">
                                      <p:cBhvr>
                                        <p:cTn id="48" dur="500"/>
                                        <p:tgtEl>
                                          <p:spTgt spid="77"/>
                                        </p:tgtEl>
                                      </p:cBhvr>
                                    </p:animEffect>
                                  </p:childTnLst>
                                </p:cTn>
                              </p:par>
                              <p:par>
                                <p:cTn id="49" presetID="22" presetClass="entr" presetSubtype="4" fill="hold" nodeType="withEffect">
                                  <p:stCondLst>
                                    <p:cond delay="0"/>
                                  </p:stCondLst>
                                  <p:childTnLst>
                                    <p:set>
                                      <p:cBhvr>
                                        <p:cTn id="50" dur="1" fill="hold">
                                          <p:stCondLst>
                                            <p:cond delay="0"/>
                                          </p:stCondLst>
                                        </p:cTn>
                                        <p:tgtEl>
                                          <p:spTgt spid="84"/>
                                        </p:tgtEl>
                                        <p:attrNameLst>
                                          <p:attrName>style.visibility</p:attrName>
                                        </p:attrNameLst>
                                      </p:cBhvr>
                                      <p:to>
                                        <p:strVal val="visible"/>
                                      </p:to>
                                    </p:set>
                                    <p:animEffect transition="in" filter="wipe(down)">
                                      <p:cBhvr>
                                        <p:cTn id="51" dur="500"/>
                                        <p:tgtEl>
                                          <p:spTgt spid="84"/>
                                        </p:tgtEl>
                                      </p:cBhvr>
                                    </p:animEffect>
                                  </p:childTnLst>
                                </p:cTn>
                              </p:par>
                              <p:par>
                                <p:cTn id="52" presetID="22" presetClass="entr" presetSubtype="4" fill="hold" nodeType="withEffect">
                                  <p:stCondLst>
                                    <p:cond delay="0"/>
                                  </p:stCondLst>
                                  <p:childTnLst>
                                    <p:set>
                                      <p:cBhvr>
                                        <p:cTn id="53" dur="1" fill="hold">
                                          <p:stCondLst>
                                            <p:cond delay="0"/>
                                          </p:stCondLst>
                                        </p:cTn>
                                        <p:tgtEl>
                                          <p:spTgt spid="81"/>
                                        </p:tgtEl>
                                        <p:attrNameLst>
                                          <p:attrName>style.visibility</p:attrName>
                                        </p:attrNameLst>
                                      </p:cBhvr>
                                      <p:to>
                                        <p:strVal val="visible"/>
                                      </p:to>
                                    </p:set>
                                    <p:animEffect transition="in" filter="wipe(down)">
                                      <p:cBhvr>
                                        <p:cTn id="54" dur="500"/>
                                        <p:tgtEl>
                                          <p:spTgt spid="8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down)">
                                      <p:cBhvr>
                                        <p:cTn id="59" dur="500"/>
                                        <p:tgtEl>
                                          <p:spTgt spid="39"/>
                                        </p:tgtEl>
                                      </p:cBhvr>
                                    </p:animEffect>
                                  </p:childTnLst>
                                </p:cTn>
                              </p:par>
                              <p:par>
                                <p:cTn id="60" presetID="22" presetClass="entr" presetSubtype="4"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00"/>
                                        <p:tgtEl>
                                          <p:spTgt spid="64"/>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down)">
                                      <p:cBhvr>
                                        <p:cTn id="65" dur="500"/>
                                        <p:tgtEl>
                                          <p:spTgt spid="3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down)">
                                      <p:cBhvr>
                                        <p:cTn id="71" dur="500"/>
                                        <p:tgtEl>
                                          <p:spTgt spid="36"/>
                                        </p:tgtEl>
                                      </p:cBhvr>
                                    </p:animEffect>
                                  </p:childTnLst>
                                </p:cTn>
                              </p:par>
                              <p:par>
                                <p:cTn id="72" presetID="22" presetClass="entr" presetSubtype="4" fill="hold"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ipe(down)">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grpId="0" nodeType="clickEffect">
                                  <p:stCondLst>
                                    <p:cond delay="0"/>
                                  </p:stCondLst>
                                  <p:childTnLst>
                                    <p:animMotion origin="layout" path="M -3.05556E-6 -0.00023 L -3.05556E-6 0.00024 C 0.00052 -0.02083 0.00052 -0.04143 0.00174 -0.06226 C 0.00295 -0.08426 0.00539 -0.06805 0.00174 -0.08472 C 0.00226 -0.08796 0.00052 -0.09282 0.00348 -0.0949 C 0.01528 -0.10301 0.0382 -0.10856 0.05382 -0.11064 C 0.06841 -0.11226 0.09792 -0.11365 0.09792 -0.11342 C 0.14827 -0.11273 0.19809 -0.11064 0.24844 -0.11064 L 0.24844 -0.11018 " pathEditMode="relative" rAng="0" ptsTypes="AAAAAAAAA">
                                      <p:cBhvr>
                                        <p:cTn id="84" dur="2000" fill="hold"/>
                                        <p:tgtEl>
                                          <p:spTgt spid="86"/>
                                        </p:tgtEl>
                                        <p:attrNameLst>
                                          <p:attrName>ppt_x</p:attrName>
                                          <p:attrName>ppt_y</p:attrName>
                                        </p:attrNameLst>
                                      </p:cBhvr>
                                      <p:rCtr x="12413" y="-5648"/>
                                    </p:animMotion>
                                  </p:childTnLst>
                                </p:cTn>
                              </p:par>
                            </p:childTnLst>
                          </p:cTn>
                        </p:par>
                        <p:par>
                          <p:cTn id="85" fill="hold">
                            <p:stCondLst>
                              <p:cond delay="2000"/>
                            </p:stCondLst>
                            <p:childTnLst>
                              <p:par>
                                <p:cTn id="86" presetID="42" presetClass="path" presetSubtype="0" accel="50000" decel="50000" fill="hold" grpId="1" nodeType="afterEffect">
                                  <p:stCondLst>
                                    <p:cond delay="0"/>
                                  </p:stCondLst>
                                  <p:childTnLst>
                                    <p:animMotion origin="layout" path="M -4.16667E-6 3.7037E-6 L 0.00313 -0.20093 " pathEditMode="relative" rAng="0" ptsTypes="AA">
                                      <p:cBhvr>
                                        <p:cTn id="87" dur="2000" fill="hold"/>
                                        <p:tgtEl>
                                          <p:spTgt spid="89"/>
                                        </p:tgtEl>
                                        <p:attrNameLst>
                                          <p:attrName>ppt_x</p:attrName>
                                          <p:attrName>ppt_y</p:attrName>
                                        </p:attrNameLst>
                                      </p:cBhvr>
                                      <p:rCtr x="156" y="-10046"/>
                                    </p:animMotion>
                                  </p:child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grpId="2" nodeType="clickEffect">
                                  <p:stCondLst>
                                    <p:cond delay="0"/>
                                  </p:stCondLst>
                                  <p:childTnLst>
                                    <p:animMotion origin="layout" path="M 0.24844 -0.11018 L 0.24844 -0.10972 C 0.24966 -0.11435 0.2507 -0.11875 0.25226 -0.12268 C 0.25365 -0.12592 0.25695 -0.12986 0.2592 -0.13194 C 0.26059 -0.1331 0.26181 -0.13426 0.26354 -0.13495 C 0.26511 -0.13611 0.26702 -0.13634 0.26893 -0.1368 C 0.27066 -0.13819 0.27223 -0.14004 0.27431 -0.1412 C 0.27743 -0.14328 0.28594 -0.14398 0.28802 -0.14444 C 0.29028 -0.1456 0.29254 -0.14699 0.29497 -0.14768 C 0.30209 -0.1493 0.32674 -0.15046 0.32934 -0.15069 L 0.36771 -0.15208 C 0.37327 -0.15347 0.37865 -0.15463 0.38438 -0.15532 C 0.38872 -0.15602 0.39341 -0.15625 0.39792 -0.15694 C 0.39948 -0.15717 0.4007 -0.15833 0.40209 -0.15833 C 0.40851 -0.15926 0.41493 -0.15972 0.42118 -0.15995 L 0.51216 -0.16134 L 0.51216 -0.16111 " pathEditMode="relative" rAng="0" ptsTypes="AAAAAAAAAAAAAAAAA">
                                      <p:cBhvr>
                                        <p:cTn id="91" dur="2000" fill="hold"/>
                                        <p:tgtEl>
                                          <p:spTgt spid="86"/>
                                        </p:tgtEl>
                                        <p:attrNameLst>
                                          <p:attrName>ppt_x</p:attrName>
                                          <p:attrName>ppt_y</p:attrName>
                                        </p:attrNameLst>
                                      </p:cBhvr>
                                      <p:rCtr x="13177" y="-2546"/>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grpId="2" nodeType="clickEffect">
                                  <p:stCondLst>
                                    <p:cond delay="0"/>
                                  </p:stCondLst>
                                  <p:childTnLst>
                                    <p:animMotion origin="layout" path="M 0.00313 -0.20093 L 0.24982 -0.19028 " pathEditMode="relative" rAng="0" ptsTypes="AA">
                                      <p:cBhvr>
                                        <p:cTn id="95" dur="2000" fill="hold"/>
                                        <p:tgtEl>
                                          <p:spTgt spid="89"/>
                                        </p:tgtEl>
                                        <p:attrNameLst>
                                          <p:attrName>ppt_x</p:attrName>
                                          <p:attrName>ppt_y</p:attrName>
                                        </p:attrNameLst>
                                      </p:cBhvr>
                                      <p:rCtr x="11944" y="-93"/>
                                    </p:animMotion>
                                  </p:childTnLst>
                                </p:cTn>
                              </p:par>
                            </p:childTnLst>
                          </p:cTn>
                        </p:par>
                      </p:childTnLst>
                    </p:cTn>
                  </p:par>
                  <p:par>
                    <p:cTn id="96" fill="hold">
                      <p:stCondLst>
                        <p:cond delay="indefinite"/>
                      </p:stCondLst>
                      <p:childTnLst>
                        <p:par>
                          <p:cTn id="97" fill="hold">
                            <p:stCondLst>
                              <p:cond delay="0"/>
                            </p:stCondLst>
                            <p:childTnLst>
                              <p:par>
                                <p:cTn id="98" presetID="0" presetClass="path" presetSubtype="0" accel="50000" decel="50000" fill="hold" grpId="3" nodeType="clickEffect">
                                  <p:stCondLst>
                                    <p:cond delay="0"/>
                                  </p:stCondLst>
                                  <p:childTnLst>
                                    <p:animMotion origin="layout" path="M 0.51216 -0.1611 L 0.51216 -0.1611 L 0.53021 -0.15972 C 0.53611 -0.15902 0.54688 -0.15763 0.55295 -0.15671 C 0.55556 -0.15624 0.55834 -0.15578 0.56094 -0.15509 C 0.56702 -0.1537 0.57292 -0.15161 0.57917 -0.15069 C 0.58542 -0.14953 0.59202 -0.14953 0.59844 -0.14907 C 0.59948 -0.1486 0.6007 -0.14791 0.60174 -0.14745 C 0.60521 -0.14652 0.60868 -0.14606 0.61198 -0.14444 C 0.61337 -0.14397 0.61424 -0.14212 0.61545 -0.14143 C 0.61719 -0.1405 0.61927 -0.1405 0.62118 -0.14004 C 0.62483 -0.13749 0.62847 -0.13425 0.63247 -0.1324 L 0.63924 -0.12939 C 0.64045 -0.12823 0.6415 -0.12708 0.64271 -0.12638 C 0.64497 -0.12476 0.6474 -0.12384 0.64948 -0.12175 C 0.65209 -0.11921 0.65452 -0.1162 0.65625 -0.11272 C 0.65712 -0.1111 0.65764 -0.10948 0.65868 -0.10809 C 0.65955 -0.10671 0.66094 -0.10624 0.66198 -0.10509 C 0.66719 -0.09976 0.6665 -0.10046 0.66997 -0.09583 L 0.67118 -0.09583 " pathEditMode="relative" ptsTypes="AAAAAAAAAAAAAAAAAAAA">
                                      <p:cBhvr>
                                        <p:cTn id="99" dur="2000" fill="hold"/>
                                        <p:tgtEl>
                                          <p:spTgt spid="86"/>
                                        </p:tgtEl>
                                        <p:attrNameLst>
                                          <p:attrName>ppt_x</p:attrName>
                                          <p:attrName>ppt_y</p:attrName>
                                        </p:attrNameLst>
                                      </p:cBhvr>
                                    </p:animMotion>
                                  </p:childTnLst>
                                </p:cTn>
                              </p:par>
                            </p:childTnLst>
                          </p:cTn>
                        </p:par>
                        <p:par>
                          <p:cTn id="100" fill="hold">
                            <p:stCondLst>
                              <p:cond delay="2000"/>
                            </p:stCondLst>
                            <p:childTnLst>
                              <p:par>
                                <p:cTn id="101" presetID="0" presetClass="path" presetSubtype="0" accel="50000" decel="50000" fill="hold" grpId="4" nodeType="afterEffect">
                                  <p:stCondLst>
                                    <p:cond delay="0"/>
                                  </p:stCondLst>
                                  <p:childTnLst>
                                    <p:animMotion origin="layout" path="M 0.67118 -0.09583 L 0.67118 -0.09583 C 0.67257 -0.10046 0.67483 -0.10462 0.67569 -0.10949 C 0.67673 -0.11759 0.67604 -0.12569 0.67673 -0.13379 C 0.67691 -0.13541 0.67743 -0.1368 0.67795 -0.13842 C 0.67899 -0.17777 0.67986 -0.21712 0.68125 -0.25648 C 0.6816 -0.26759 0.68333 -0.2787 0.68351 -0.28981 C 0.68489 -0.36875 0.68437 -0.44745 0.68576 -0.52615 C 0.68594 -0.53287 0.6875 -0.53935 0.68802 -0.54583 C 0.68854 -0.55208 0.68854 -0.5581 0.68923 -0.56412 C 0.68941 -0.56574 0.69062 -0.56712 0.69028 -0.56875 C 0.6901 -0.56967 0.68871 -0.56875 0.68802 -0.56875 L 0.68802 -0.56875 " pathEditMode="relative" ptsTypes="AAAAAAAAAAAAA">
                                      <p:cBhvr>
                                        <p:cTn id="102" dur="2000" fill="hold"/>
                                        <p:tgtEl>
                                          <p:spTgt spid="86"/>
                                        </p:tgtEl>
                                        <p:attrNameLst>
                                          <p:attrName>ppt_x</p:attrName>
                                          <p:attrName>ppt_y</p:attrName>
                                        </p:attrNameLst>
                                      </p:cBhvr>
                                    </p:animMotion>
                                  </p:childTnLst>
                                </p:cTn>
                              </p:par>
                            </p:childTnLst>
                          </p:cTn>
                        </p:par>
                      </p:childTnLst>
                    </p:cTn>
                  </p:par>
                  <p:par>
                    <p:cTn id="103" fill="hold">
                      <p:stCondLst>
                        <p:cond delay="indefinite"/>
                      </p:stCondLst>
                      <p:childTnLst>
                        <p:par>
                          <p:cTn id="104" fill="hold">
                            <p:stCondLst>
                              <p:cond delay="0"/>
                            </p:stCondLst>
                            <p:childTnLst>
                              <p:par>
                                <p:cTn id="105" presetID="0" presetClass="path" presetSubtype="0" accel="50000" decel="50000" fill="hold" grpId="3" nodeType="clickEffect">
                                  <p:stCondLst>
                                    <p:cond delay="0"/>
                                  </p:stCondLst>
                                  <p:childTnLst>
                                    <p:animMotion origin="layout" path="M 0.24983 -0.19029 L 0.24983 -0.19029 C 0.25244 -0.1933 0.25521 -0.19607 0.25764 -0.19955 C 0.26442 -0.20834 0.26442 -0.21251 0.2724 -0.2176 C 0.2757 -0.21968 0.27935 -0.22061 0.28264 -0.22223 C 0.29705 -0.22941 0.28542 -0.22617 0.3066 -0.23288 C 0.31771 -0.23635 0.33942 -0.24052 0.34966 -0.24191 C 0.3599 -0.2433 0.37014 -0.24376 0.38039 -0.24492 L 0.41667 -0.24955 C 0.46893 -0.24792 0.52136 -0.24839 0.57344 -0.24492 C 0.58091 -0.24445 0.58785 -0.23982 0.59514 -0.23728 L 0.61216 -0.23126 C 0.62622 -0.21876 0.60278 -0.23936 0.62014 -0.22524 C 0.62553 -0.22084 0.63074 -0.21621 0.63594 -0.21158 C 0.64931 -0.20024 0.64393 -0.20302 0.65192 -0.19955 C 0.65955 -0.18913 0.64983 -0.20117 0.6632 -0.19029 C 0.66459 -0.18936 0.66546 -0.18728 0.66667 -0.18589 C 0.67535 -0.17617 0.6658 -0.18867 0.6724 -0.17964 L 0.69063 -0.65996 " pathEditMode="relative" ptsTypes="AAAAAAAAAAAAAAAAAAA">
                                      <p:cBhvr>
                                        <p:cTn id="106" dur="2000" fill="hold"/>
                                        <p:tgtEl>
                                          <p:spTgt spid="89"/>
                                        </p:tgtEl>
                                        <p:attrNameLst>
                                          <p:attrName>ppt_x</p:attrName>
                                          <p:attrName>ppt_y</p:attrName>
                                        </p:attrNameLst>
                                      </p:cBhvr>
                                    </p:animMotion>
                                  </p:childTnLst>
                                </p:cTn>
                              </p:par>
                            </p:childTnLst>
                          </p:cTn>
                        </p:par>
                      </p:childTnLst>
                    </p:cTn>
                  </p:par>
                  <p:par>
                    <p:cTn id="107" fill="hold">
                      <p:stCondLst>
                        <p:cond delay="indefinite"/>
                      </p:stCondLst>
                      <p:childTnLst>
                        <p:par>
                          <p:cTn id="108" fill="hold">
                            <p:stCondLst>
                              <p:cond delay="0"/>
                            </p:stCondLst>
                            <p:childTnLst>
                              <p:par>
                                <p:cTn id="109" presetID="0" presetClass="path" presetSubtype="0" accel="50000" decel="50000" fill="hold" grpId="5" nodeType="clickEffect">
                                  <p:stCondLst>
                                    <p:cond delay="0"/>
                                  </p:stCondLst>
                                  <p:childTnLst>
                                    <p:animMotion origin="layout" path="M 0.68803 -0.56851 L 0.68803 -0.04143 L 0.32327 -0.03819 L 0.24497 -0.09282 " pathEditMode="relative" ptsTypes="AAAA">
                                      <p:cBhvr>
                                        <p:cTn id="110" dur="3000" fill="hold"/>
                                        <p:tgtEl>
                                          <p:spTgt spid="86"/>
                                        </p:tgtEl>
                                        <p:attrNameLst>
                                          <p:attrName>ppt_x</p:attrName>
                                          <p:attrName>ppt_y</p:attrName>
                                        </p:attrNameLst>
                                      </p:cBhvr>
                                    </p:animMotion>
                                  </p:childTnLst>
                                </p:cTn>
                              </p:par>
                            </p:childTnLst>
                          </p:cTn>
                        </p:par>
                      </p:childTnLst>
                    </p:cTn>
                  </p:par>
                  <p:par>
                    <p:cTn id="111" fill="hold">
                      <p:stCondLst>
                        <p:cond delay="indefinite"/>
                      </p:stCondLst>
                      <p:childTnLst>
                        <p:par>
                          <p:cTn id="112" fill="hold">
                            <p:stCondLst>
                              <p:cond delay="0"/>
                            </p:stCondLst>
                            <p:childTnLst>
                              <p:par>
                                <p:cTn id="113" presetID="0" presetClass="path" presetSubtype="0" accel="50000" decel="50000" fill="hold" grpId="4" nodeType="clickEffect">
                                  <p:stCondLst>
                                    <p:cond delay="0"/>
                                  </p:stCondLst>
                                  <p:childTnLst>
                                    <p:animMotion origin="layout" path="M 0.68942 -0.64861 C 0.68977 -0.47593 0.69011 -0.30324 0.69063 -0.13056 L 0.4099 -0.12894 " pathEditMode="relative" ptsTypes="AAA">
                                      <p:cBhvr>
                                        <p:cTn id="114" dur="2000" fill="hold"/>
                                        <p:tgtEl>
                                          <p:spTgt spid="8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2" grpId="0"/>
      <p:bldP spid="36" grpId="0"/>
      <p:bldP spid="38" grpId="0" animBg="1"/>
      <p:bldP spid="54" grpId="0"/>
      <p:bldP spid="55" grpId="0"/>
      <p:bldP spid="77" grpId="0" animBg="1"/>
      <p:bldP spid="86" grpId="0" animBg="1"/>
      <p:bldP spid="86" grpId="1" animBg="1"/>
      <p:bldP spid="86" grpId="2" animBg="1"/>
      <p:bldP spid="86" grpId="3" animBg="1"/>
      <p:bldP spid="86" grpId="4" animBg="1"/>
      <p:bldP spid="86" grpId="5" animBg="1"/>
      <p:bldP spid="89" grpId="0" animBg="1"/>
      <p:bldP spid="89" grpId="1" animBg="1"/>
      <p:bldP spid="89" grpId="2" animBg="1"/>
      <p:bldP spid="89" grpId="3" animBg="1"/>
      <p:bldP spid="89" grpId="4"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 Translation Challenge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pic>
        <p:nvPicPr>
          <p:cNvPr id="5" name="Picture 2" descr="https://lh3.googleusercontent.com/3xgXI2Pgv8nIrFBOvsDaucRGIRjTAYX90w7NWkJRQdssgbMD5bSLeH2Kb4_3Nap9Jq0=w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733" y="1773313"/>
            <a:ext cx="1619250" cy="161925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ube 5"/>
          <p:cNvSpPr/>
          <p:nvPr/>
        </p:nvSpPr>
        <p:spPr>
          <a:xfrm>
            <a:off x="5007923" y="2243576"/>
            <a:ext cx="2244614" cy="1030312"/>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mn-cs"/>
            </a:endParaRPr>
          </a:p>
        </p:txBody>
      </p:sp>
      <p:grpSp>
        <p:nvGrpSpPr>
          <p:cNvPr id="7" name="Group 6"/>
          <p:cNvGrpSpPr/>
          <p:nvPr/>
        </p:nvGrpSpPr>
        <p:grpSpPr>
          <a:xfrm>
            <a:off x="5204497" y="1873225"/>
            <a:ext cx="1811241" cy="1166619"/>
            <a:chOff x="1795451" y="2219413"/>
            <a:chExt cx="1234990" cy="776005"/>
          </a:xfrm>
        </p:grpSpPr>
        <p:sp>
          <p:nvSpPr>
            <p:cNvPr id="8" name="Cube 7"/>
            <p:cNvSpPr/>
            <p:nvPr/>
          </p:nvSpPr>
          <p:spPr>
            <a:xfrm>
              <a:off x="1795451" y="2463112"/>
              <a:ext cx="1234990" cy="532306"/>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mn-cs"/>
              </a:endParaRPr>
            </a:p>
          </p:txBody>
        </p:sp>
        <p:sp>
          <p:nvSpPr>
            <p:cNvPr id="9" name="Cube 8"/>
            <p:cNvSpPr/>
            <p:nvPr/>
          </p:nvSpPr>
          <p:spPr>
            <a:xfrm>
              <a:off x="1795451" y="2341262"/>
              <a:ext cx="1234990" cy="532306"/>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mn-cs"/>
              </a:endParaRPr>
            </a:p>
          </p:txBody>
        </p:sp>
        <p:sp>
          <p:nvSpPr>
            <p:cNvPr id="10" name="Cube 9"/>
            <p:cNvSpPr/>
            <p:nvPr/>
          </p:nvSpPr>
          <p:spPr>
            <a:xfrm>
              <a:off x="1795451" y="2219413"/>
              <a:ext cx="1234990" cy="532306"/>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mn-cs"/>
              </a:endParaRPr>
            </a:p>
          </p:txBody>
        </p:sp>
      </p:grpSp>
      <p:sp>
        <p:nvSpPr>
          <p:cNvPr id="16" name="Rectangle 15"/>
          <p:cNvSpPr/>
          <p:nvPr/>
        </p:nvSpPr>
        <p:spPr>
          <a:xfrm>
            <a:off x="1301673" y="2758732"/>
            <a:ext cx="1615310" cy="38005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TLB/MMU</a:t>
            </a:r>
          </a:p>
        </p:txBody>
      </p:sp>
      <p:sp>
        <p:nvSpPr>
          <p:cNvPr id="17" name="Rectangle 16"/>
          <p:cNvSpPr/>
          <p:nvPr/>
        </p:nvSpPr>
        <p:spPr>
          <a:xfrm>
            <a:off x="1171639" y="1689000"/>
            <a:ext cx="1871438" cy="380056"/>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Pointer (VA)</a:t>
            </a:r>
          </a:p>
        </p:txBody>
      </p:sp>
      <p:cxnSp>
        <p:nvCxnSpPr>
          <p:cNvPr id="19" name="Straight Arrow Connector 18"/>
          <p:cNvCxnSpPr/>
          <p:nvPr/>
        </p:nvCxnSpPr>
        <p:spPr>
          <a:xfrm>
            <a:off x="3169195" y="2881759"/>
            <a:ext cx="162657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129168" y="2414018"/>
            <a:ext cx="1626577" cy="130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4"/>
          <a:srcRect b="11849"/>
          <a:stretch/>
        </p:blipFill>
        <p:spPr>
          <a:xfrm>
            <a:off x="1385479" y="3649118"/>
            <a:ext cx="6373067" cy="2394513"/>
          </a:xfrm>
          <a:prstGeom prst="rect">
            <a:avLst/>
          </a:prstGeom>
        </p:spPr>
      </p:pic>
      <p:sp>
        <p:nvSpPr>
          <p:cNvPr id="26" name="Rectangle 25"/>
          <p:cNvSpPr/>
          <p:nvPr/>
        </p:nvSpPr>
        <p:spPr>
          <a:xfrm>
            <a:off x="1135486" y="2922076"/>
            <a:ext cx="1871438" cy="380056"/>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F00"/>
                </a:solidFill>
                <a:effectLst/>
                <a:uLnTx/>
                <a:uFillTx/>
                <a:latin typeface="Gill Sans MT" panose="020B0502020104020203" pitchFamily="34" charset="0"/>
                <a:ea typeface="Times New Roman" charset="0"/>
                <a:cs typeface="Times New Roman" charset="0"/>
              </a:rPr>
              <a:t>Pointer (PA)</a:t>
            </a:r>
          </a:p>
        </p:txBody>
      </p:sp>
      <p:sp>
        <p:nvSpPr>
          <p:cNvPr id="27" name="Rectangle 26"/>
          <p:cNvSpPr/>
          <p:nvPr/>
        </p:nvSpPr>
        <p:spPr>
          <a:xfrm>
            <a:off x="3170173" y="5934317"/>
            <a:ext cx="274226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Page table walk</a:t>
            </a:r>
          </a:p>
        </p:txBody>
      </p:sp>
      <p:sp>
        <p:nvSpPr>
          <p:cNvPr id="28" name="Rectangle 27"/>
          <p:cNvSpPr/>
          <p:nvPr/>
        </p:nvSpPr>
        <p:spPr>
          <a:xfrm>
            <a:off x="3027556" y="2922076"/>
            <a:ext cx="1007986" cy="380056"/>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PTW</a:t>
            </a:r>
          </a:p>
        </p:txBody>
      </p:sp>
      <p:sp>
        <p:nvSpPr>
          <p:cNvPr id="29" name="Rounded Rectangle 28"/>
          <p:cNvSpPr/>
          <p:nvPr/>
        </p:nvSpPr>
        <p:spPr>
          <a:xfrm>
            <a:off x="4914900" y="1689001"/>
            <a:ext cx="2461846" cy="1810339"/>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30"/>
          <p:cNvSpPr/>
          <p:nvPr/>
        </p:nvSpPr>
        <p:spPr>
          <a:xfrm>
            <a:off x="792480" y="3593876"/>
            <a:ext cx="7722870" cy="2832297"/>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1929362" y="4670115"/>
            <a:ext cx="854523" cy="216712"/>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PTW</a:t>
            </a:r>
          </a:p>
        </p:txBody>
      </p:sp>
      <p:sp>
        <p:nvSpPr>
          <p:cNvPr id="24" name="Rectangle 23"/>
          <p:cNvSpPr/>
          <p:nvPr/>
        </p:nvSpPr>
        <p:spPr>
          <a:xfrm>
            <a:off x="3006943" y="5169728"/>
            <a:ext cx="854523" cy="216712"/>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PTW</a:t>
            </a:r>
          </a:p>
        </p:txBody>
      </p:sp>
      <p:sp>
        <p:nvSpPr>
          <p:cNvPr id="33" name="Rectangle 32"/>
          <p:cNvSpPr/>
          <p:nvPr/>
        </p:nvSpPr>
        <p:spPr>
          <a:xfrm>
            <a:off x="4114045" y="5482511"/>
            <a:ext cx="854523" cy="216712"/>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PTW</a:t>
            </a:r>
          </a:p>
        </p:txBody>
      </p:sp>
      <p:sp>
        <p:nvSpPr>
          <p:cNvPr id="34" name="Rectangle 33"/>
          <p:cNvSpPr/>
          <p:nvPr/>
        </p:nvSpPr>
        <p:spPr>
          <a:xfrm>
            <a:off x="5204516" y="4850363"/>
            <a:ext cx="854523" cy="216712"/>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PTW</a:t>
            </a:r>
          </a:p>
        </p:txBody>
      </p:sp>
      <p:sp>
        <p:nvSpPr>
          <p:cNvPr id="30" name="Rounded Rectangle 29"/>
          <p:cNvSpPr/>
          <p:nvPr/>
        </p:nvSpPr>
        <p:spPr>
          <a:xfrm rot="21364223">
            <a:off x="122610" y="4047711"/>
            <a:ext cx="8869297" cy="1675356"/>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Gill Sans MT" panose="020B0502020104020203" pitchFamily="34" charset="0"/>
                <a:ea typeface="+mn-ea"/>
                <a:cs typeface="+mn-cs"/>
              </a:rPr>
              <a:t>No TLB/MMU on the memory side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Duplicating it is costly and creates compatibility issue</a:t>
            </a:r>
          </a:p>
        </p:txBody>
      </p:sp>
      <p:sp>
        <p:nvSpPr>
          <p:cNvPr id="32" name="Rounded Rectangle 31"/>
          <p:cNvSpPr/>
          <p:nvPr/>
        </p:nvSpPr>
        <p:spPr>
          <a:xfrm rot="21364223">
            <a:off x="719169" y="1633002"/>
            <a:ext cx="7298809"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The page table walk requires multiple memory accesses</a:t>
            </a:r>
          </a:p>
        </p:txBody>
      </p:sp>
    </p:spTree>
    <p:custDataLst>
      <p:tags r:id="rId1"/>
    </p:custDataLst>
    <p:extLst>
      <p:ext uri="{BB962C8B-B14F-4D97-AF65-F5344CB8AC3E}">
        <p14:creationId xmlns:p14="http://schemas.microsoft.com/office/powerpoint/2010/main" val="9654152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00347 -0.00208 L -0.00347 0.14931 " pathEditMode="relative" ptsTypes="AA">
                                      <p:cBhvr>
                                        <p:cTn id="14" dur="2000" fill="hold"/>
                                        <p:tgtEl>
                                          <p:spTgt spid="1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0"/>
                            </p:stCondLst>
                            <p:childTnLst>
                              <p:par>
                                <p:cTn id="29" presetID="0" presetClass="path" presetSubtype="0" accel="50000" decel="50000" fill="hold" grpId="2" nodeType="afterEffect">
                                  <p:stCondLst>
                                    <p:cond delay="0"/>
                                  </p:stCondLst>
                                  <p:childTnLst>
                                    <p:animMotion origin="layout" path="M 3.33333E-6 3.7037E-6 L 0.25434 3.7037E-6 L 0.25555 -0.11551 L -0.0434 -0.11273 L -0.04445 0.00602 " pathEditMode="relative" ptsTypes="AAAAA">
                                      <p:cBhvr>
                                        <p:cTn id="30" dur="2000" fill="hold"/>
                                        <p:tgtEl>
                                          <p:spTgt spid="28"/>
                                        </p:tgtEl>
                                        <p:attrNameLst>
                                          <p:attrName>ppt_x</p:attrName>
                                          <p:attrName>ppt_y</p:attrName>
                                        </p:attrNameLst>
                                      </p:cBhvr>
                                    </p:animMotion>
                                  </p:childTnLst>
                                </p:cTn>
                              </p:par>
                            </p:childTnLst>
                          </p:cTn>
                        </p:par>
                        <p:par>
                          <p:cTn id="31" fill="hold">
                            <p:stCondLst>
                              <p:cond delay="2000"/>
                            </p:stCondLst>
                            <p:childTnLst>
                              <p:par>
                                <p:cTn id="32" presetID="1" presetClass="exit" presetSubtype="0" fill="hold" grpId="1" nodeType="afterEffect">
                                  <p:stCondLst>
                                    <p:cond delay="0"/>
                                  </p:stCondLst>
                                  <p:childTnLst>
                                    <p:set>
                                      <p:cBhvr>
                                        <p:cTn id="33" dur="1" fill="hold">
                                          <p:stCondLst>
                                            <p:cond delay="0"/>
                                          </p:stCondLst>
                                        </p:cTn>
                                        <p:tgtEl>
                                          <p:spTgt spid="23"/>
                                        </p:tgtEl>
                                        <p:attrNameLst>
                                          <p:attrName>style.visibility</p:attrName>
                                        </p:attrNameLst>
                                      </p:cBhvr>
                                      <p:to>
                                        <p:strVal val="hidden"/>
                                      </p:to>
                                    </p:set>
                                  </p:childTnLst>
                                </p:cTn>
                              </p:par>
                            </p:childTnLst>
                          </p:cTn>
                        </p:par>
                        <p:par>
                          <p:cTn id="34" fill="hold">
                            <p:stCondLst>
                              <p:cond delay="2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2000"/>
                            </p:stCondLst>
                            <p:childTnLst>
                              <p:par>
                                <p:cTn id="38" presetID="0" presetClass="path" presetSubtype="0" accel="50000" decel="50000" fill="hold" grpId="3" nodeType="afterEffect">
                                  <p:stCondLst>
                                    <p:cond delay="0"/>
                                  </p:stCondLst>
                                  <p:childTnLst>
                                    <p:animMotion origin="layout" path="M 2.22222E-6 6.2963E-6 L 0.30104 -0.0074 L 0.30226 -0.13333 L 2.22222E-6 -0.13055 L 2.22222E-6 6.2963E-6 Z " pathEditMode="relative" ptsTypes="AAAAA">
                                      <p:cBhvr>
                                        <p:cTn id="39" dur="2000" fill="hold"/>
                                        <p:tgtEl>
                                          <p:spTgt spid="28"/>
                                        </p:tgtEl>
                                        <p:attrNameLst>
                                          <p:attrName>ppt_x</p:attrName>
                                          <p:attrName>ppt_y</p:attrName>
                                        </p:attrNameLst>
                                      </p:cBhvr>
                                    </p:animMotion>
                                  </p:childTnLst>
                                </p:cTn>
                              </p:par>
                            </p:childTnLst>
                          </p:cTn>
                        </p:par>
                        <p:par>
                          <p:cTn id="40" fill="hold">
                            <p:stCondLst>
                              <p:cond delay="4000"/>
                            </p:stCondLst>
                            <p:childTnLst>
                              <p:par>
                                <p:cTn id="41" presetID="1" presetClass="exit" presetSubtype="0" fill="hold" grpId="1" nodeType="after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par>
                          <p:cTn id="46" fill="hold">
                            <p:stCondLst>
                              <p:cond delay="4000"/>
                            </p:stCondLst>
                            <p:childTnLst>
                              <p:par>
                                <p:cTn id="47" presetID="0" presetClass="path" presetSubtype="0" accel="50000" decel="50000" fill="hold" grpId="4" nodeType="afterEffect">
                                  <p:stCondLst>
                                    <p:cond delay="0"/>
                                  </p:stCondLst>
                                  <p:childTnLst>
                                    <p:animMotion origin="layout" path="M 4.44444E-6 1.85185E-6 L 0.26111 0.00139 L 0.26232 -0.11273 L -0.01216 -0.11412 L -0.0132 0.01042 " pathEditMode="relative" ptsTypes="AAAAA">
                                      <p:cBhvr>
                                        <p:cTn id="48" dur="2000" fill="hold"/>
                                        <p:tgtEl>
                                          <p:spTgt spid="28"/>
                                        </p:tgtEl>
                                        <p:attrNameLst>
                                          <p:attrName>ppt_x</p:attrName>
                                          <p:attrName>ppt_y</p:attrName>
                                        </p:attrNameLst>
                                      </p:cBhvr>
                                    </p:animMotion>
                                  </p:childTnLst>
                                </p:cTn>
                              </p:par>
                            </p:childTnLst>
                          </p:cTn>
                        </p:par>
                        <p:par>
                          <p:cTn id="49" fill="hold">
                            <p:stCondLst>
                              <p:cond delay="6000"/>
                            </p:stCondLst>
                            <p:childTnLst>
                              <p:par>
                                <p:cTn id="50" presetID="1" presetClass="exit" presetSubtype="0" fill="hold" grpId="1" nodeType="afterEffect">
                                  <p:stCondLst>
                                    <p:cond delay="0"/>
                                  </p:stCondLst>
                                  <p:childTnLst>
                                    <p:set>
                                      <p:cBhvr>
                                        <p:cTn id="51" dur="1" fill="hold">
                                          <p:stCondLst>
                                            <p:cond delay="0"/>
                                          </p:stCondLst>
                                        </p:cTn>
                                        <p:tgtEl>
                                          <p:spTgt spid="33"/>
                                        </p:tgtEl>
                                        <p:attrNameLst>
                                          <p:attrName>style.visibility</p:attrName>
                                        </p:attrNameLst>
                                      </p:cBhvr>
                                      <p:to>
                                        <p:strVal val="hidden"/>
                                      </p:to>
                                    </p:set>
                                  </p:child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par>
                          <p:cTn id="55" fill="hold">
                            <p:stCondLst>
                              <p:cond delay="6000"/>
                            </p:stCondLst>
                            <p:childTnLst>
                              <p:par>
                                <p:cTn id="56" presetID="0" presetClass="path" presetSubtype="0" accel="50000" decel="50000" fill="hold" grpId="5" nodeType="afterEffect">
                                  <p:stCondLst>
                                    <p:cond delay="0"/>
                                  </p:stCondLst>
                                  <p:childTnLst>
                                    <p:animMotion origin="layout" path="M 5.55556E-7 2.96296E-6 L 0.27431 -0.00301 L 0.27309 -0.1169 L 0.0033 -0.1169 L 5.55556E-7 2.96296E-6 Z " pathEditMode="relative" ptsTypes="AAAAA">
                                      <p:cBhvr>
                                        <p:cTn id="57" dur="2000" fill="hold"/>
                                        <p:tgtEl>
                                          <p:spTgt spid="28"/>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8"/>
                                        </p:tgtEl>
                                        <p:attrNameLst>
                                          <p:attrName>style.visibility</p:attrName>
                                        </p:attrNameLst>
                                      </p:cBhvr>
                                      <p:to>
                                        <p:strVal val="hidden"/>
                                      </p:to>
                                    </p:set>
                                  </p:childTnLst>
                                </p:cTn>
                              </p:par>
                              <p:par>
                                <p:cTn id="62" presetID="0" presetClass="path" presetSubtype="0" accel="50000" decel="50000" fill="hold" grpId="2" nodeType="withEffect">
                                  <p:stCondLst>
                                    <p:cond delay="0"/>
                                  </p:stCondLst>
                                  <p:childTnLst>
                                    <p:animMotion origin="layout" path="M -0.00729 0.14422 L -0.00555 0.17685 " pathEditMode="relative" rAng="0" ptsTypes="AA">
                                      <p:cBhvr>
                                        <p:cTn id="63" dur="2000" fill="hold"/>
                                        <p:tgtEl>
                                          <p:spTgt spid="17"/>
                                        </p:tgtEl>
                                        <p:attrNameLst>
                                          <p:attrName>ppt_x</p:attrName>
                                          <p:attrName>ppt_y</p:attrName>
                                        </p:attrNameLst>
                                      </p:cBhvr>
                                      <p:rCtr x="87" y="1620"/>
                                    </p:animMotion>
                                  </p:childTnLst>
                                </p:cTn>
                              </p:par>
                            </p:childTnLst>
                          </p:cTn>
                        </p:par>
                        <p:par>
                          <p:cTn id="64" fill="hold">
                            <p:stCondLst>
                              <p:cond delay="2000"/>
                            </p:stCondLst>
                            <p:childTnLst>
                              <p:par>
                                <p:cTn id="65" presetID="1" presetClass="exit" presetSubtype="0" fill="hold" grpId="3" nodeType="afterEffect">
                                  <p:stCondLst>
                                    <p:cond delay="0"/>
                                  </p:stCondLst>
                                  <p:childTnLst>
                                    <p:set>
                                      <p:cBhvr>
                                        <p:cTn id="66" dur="1" fill="hold">
                                          <p:stCondLst>
                                            <p:cond delay="0"/>
                                          </p:stCondLst>
                                        </p:cTn>
                                        <p:tgtEl>
                                          <p:spTgt spid="17"/>
                                        </p:tgtEl>
                                        <p:attrNameLst>
                                          <p:attrName>style.visibility</p:attrName>
                                        </p:attrNameLst>
                                      </p:cBhvr>
                                      <p:to>
                                        <p:strVal val="hidden"/>
                                      </p:to>
                                    </p:set>
                                  </p:childTnLst>
                                </p:cTn>
                              </p:par>
                            </p:childTnLst>
                          </p:cTn>
                        </p:par>
                        <p:par>
                          <p:cTn id="67" fill="hold">
                            <p:stCondLst>
                              <p:cond delay="2000"/>
                            </p:stCondLst>
                            <p:childTnLst>
                              <p:par>
                                <p:cTn id="68" presetID="1" presetClass="entr" presetSubtype="0"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26"/>
                                        </p:tgtEl>
                                        <p:attrNameLst>
                                          <p:attrName>style.visibility</p:attrName>
                                        </p:attrNameLst>
                                      </p:cBhvr>
                                      <p:to>
                                        <p:strVal val="hidden"/>
                                      </p:to>
                                    </p:set>
                                  </p:childTnLst>
                                </p:cTn>
                              </p:par>
                              <p:par>
                                <p:cTn id="74" presetID="9" presetClass="emph" presetSubtype="0" nodeType="withEffect">
                                  <p:stCondLst>
                                    <p:cond delay="0"/>
                                  </p:stCondLst>
                                  <p:childTnLst>
                                    <p:set>
                                      <p:cBhvr rctx="PPT">
                                        <p:cTn id="75" dur="indefinite"/>
                                        <p:tgtEl>
                                          <p:spTgt spid="25"/>
                                        </p:tgtEl>
                                        <p:attrNameLst>
                                          <p:attrName>style.opacity</p:attrName>
                                        </p:attrNameLst>
                                      </p:cBhvr>
                                      <p:to>
                                        <p:strVal val="0.5"/>
                                      </p:to>
                                    </p:set>
                                    <p:animEffect filter="image" prLst="opacity: 0.5">
                                      <p:cBhvr rctx="IE">
                                        <p:cTn id="76" dur="indefinite"/>
                                        <p:tgtEl>
                                          <p:spTgt spid="25"/>
                                        </p:tgtEl>
                                      </p:cBhvr>
                                    </p:animEffect>
                                  </p:childTnLst>
                                </p:cTn>
                              </p:par>
                              <p:par>
                                <p:cTn id="77" presetID="9" presetClass="emph" presetSubtype="0" grpId="1" nodeType="withEffect">
                                  <p:stCondLst>
                                    <p:cond delay="0"/>
                                  </p:stCondLst>
                                  <p:childTnLst>
                                    <p:set>
                                      <p:cBhvr rctx="PPT">
                                        <p:cTn id="78" dur="indefinite"/>
                                        <p:tgtEl>
                                          <p:spTgt spid="27"/>
                                        </p:tgtEl>
                                        <p:attrNameLst>
                                          <p:attrName>style.opacity</p:attrName>
                                        </p:attrNameLst>
                                      </p:cBhvr>
                                      <p:to>
                                        <p:strVal val="0.5"/>
                                      </p:to>
                                    </p:set>
                                    <p:animEffect filter="image" prLst="opacity: 0.5">
                                      <p:cBhvr rctx="IE">
                                        <p:cTn id="79" dur="indefinite"/>
                                        <p:tgtEl>
                                          <p:spTgt spid="27"/>
                                        </p:tgtEl>
                                      </p:cBhvr>
                                    </p:animEffect>
                                  </p:childTnLst>
                                </p:cTn>
                              </p:par>
                              <p:par>
                                <p:cTn id="80" presetID="9" presetClass="emph" presetSubtype="0" grpId="2" nodeType="withEffect">
                                  <p:stCondLst>
                                    <p:cond delay="0"/>
                                  </p:stCondLst>
                                  <p:childTnLst>
                                    <p:set>
                                      <p:cBhvr rctx="PPT">
                                        <p:cTn id="81" dur="indefinite"/>
                                        <p:tgtEl>
                                          <p:spTgt spid="26"/>
                                        </p:tgtEl>
                                        <p:attrNameLst>
                                          <p:attrName>style.opacity</p:attrName>
                                        </p:attrNameLst>
                                      </p:cBhvr>
                                      <p:to>
                                        <p:strVal val="0.5"/>
                                      </p:to>
                                    </p:set>
                                    <p:animEffect filter="image" prLst="opacity: 0.5">
                                      <p:cBhvr rctx="IE">
                                        <p:cTn id="82" dur="indefinite"/>
                                        <p:tgtEl>
                                          <p:spTgt spid="26"/>
                                        </p:tgtEl>
                                      </p:cBhvr>
                                    </p:animEffect>
                                  </p:childTnLst>
                                </p:cTn>
                              </p:par>
                              <p:par>
                                <p:cTn id="83" presetID="9" presetClass="emph" presetSubtype="0" nodeType="withEffect">
                                  <p:stCondLst>
                                    <p:cond delay="0"/>
                                  </p:stCondLst>
                                  <p:childTnLst>
                                    <p:set>
                                      <p:cBhvr rctx="PPT">
                                        <p:cTn id="84" dur="indefinite"/>
                                        <p:tgtEl>
                                          <p:spTgt spid="5"/>
                                        </p:tgtEl>
                                        <p:attrNameLst>
                                          <p:attrName>style.opacity</p:attrName>
                                        </p:attrNameLst>
                                      </p:cBhvr>
                                      <p:to>
                                        <p:strVal val="0.5"/>
                                      </p:to>
                                    </p:set>
                                    <p:animEffect filter="image" prLst="opacity: 0.5">
                                      <p:cBhvr rctx="IE">
                                        <p:cTn id="85" dur="indefinite"/>
                                        <p:tgtEl>
                                          <p:spTgt spid="5"/>
                                        </p:tgtEl>
                                      </p:cBhvr>
                                    </p:animEffect>
                                  </p:childTnLst>
                                </p:cTn>
                              </p:par>
                              <p:par>
                                <p:cTn id="86" presetID="9" presetClass="emph" presetSubtype="0" nodeType="withEffect">
                                  <p:stCondLst>
                                    <p:cond delay="0"/>
                                  </p:stCondLst>
                                  <p:childTnLst>
                                    <p:set>
                                      <p:cBhvr rctx="PPT">
                                        <p:cTn id="87" dur="indefinite"/>
                                        <p:tgtEl>
                                          <p:spTgt spid="22"/>
                                        </p:tgtEl>
                                        <p:attrNameLst>
                                          <p:attrName>style.opacity</p:attrName>
                                        </p:attrNameLst>
                                      </p:cBhvr>
                                      <p:to>
                                        <p:strVal val="0.5"/>
                                      </p:to>
                                    </p:set>
                                    <p:animEffect filter="image" prLst="opacity: 0.5">
                                      <p:cBhvr rctx="IE">
                                        <p:cTn id="88" dur="indefinite"/>
                                        <p:tgtEl>
                                          <p:spTgt spid="22"/>
                                        </p:tgtEl>
                                      </p:cBhvr>
                                    </p:animEffect>
                                  </p:childTnLst>
                                </p:cTn>
                              </p:par>
                              <p:par>
                                <p:cTn id="89" presetID="9" presetClass="emph" presetSubtype="0" nodeType="withEffect">
                                  <p:stCondLst>
                                    <p:cond delay="0"/>
                                  </p:stCondLst>
                                  <p:childTnLst>
                                    <p:set>
                                      <p:cBhvr rctx="PPT">
                                        <p:cTn id="90" dur="indefinite"/>
                                        <p:tgtEl>
                                          <p:spTgt spid="19"/>
                                        </p:tgtEl>
                                        <p:attrNameLst>
                                          <p:attrName>style.opacity</p:attrName>
                                        </p:attrNameLst>
                                      </p:cBhvr>
                                      <p:to>
                                        <p:strVal val="0.5"/>
                                      </p:to>
                                    </p:set>
                                    <p:animEffect filter="image" prLst="opacity: 0.5">
                                      <p:cBhvr rctx="IE">
                                        <p:cTn id="91" dur="indefinite"/>
                                        <p:tgtEl>
                                          <p:spTgt spid="19"/>
                                        </p:tgtEl>
                                      </p:cBhvr>
                                    </p:animEffect>
                                  </p:childTnLst>
                                </p:cTn>
                              </p:par>
                              <p:par>
                                <p:cTn id="92" presetID="9" presetClass="emph" presetSubtype="0" grpId="0" nodeType="withEffect">
                                  <p:stCondLst>
                                    <p:cond delay="0"/>
                                  </p:stCondLst>
                                  <p:childTnLst>
                                    <p:set>
                                      <p:cBhvr rctx="PPT">
                                        <p:cTn id="93" dur="indefinite"/>
                                        <p:tgtEl>
                                          <p:spTgt spid="6"/>
                                        </p:tgtEl>
                                        <p:attrNameLst>
                                          <p:attrName>style.opacity</p:attrName>
                                        </p:attrNameLst>
                                      </p:cBhvr>
                                      <p:to>
                                        <p:strVal val="0.5"/>
                                      </p:to>
                                    </p:set>
                                    <p:animEffect filter="image" prLst="opacity: 0.5">
                                      <p:cBhvr rctx="IE">
                                        <p:cTn id="94" dur="indefinite"/>
                                        <p:tgtEl>
                                          <p:spTgt spid="6"/>
                                        </p:tgtEl>
                                      </p:cBhvr>
                                    </p:animEffect>
                                  </p:childTnLst>
                                </p:cTn>
                              </p:par>
                              <p:par>
                                <p:cTn id="95" presetID="9" presetClass="emph" presetSubtype="0" nodeType="withEffect">
                                  <p:stCondLst>
                                    <p:cond delay="0"/>
                                  </p:stCondLst>
                                  <p:childTnLst>
                                    <p:set>
                                      <p:cBhvr rctx="PPT">
                                        <p:cTn id="96" dur="indefinite"/>
                                        <p:tgtEl>
                                          <p:spTgt spid="7"/>
                                        </p:tgtEl>
                                        <p:attrNameLst>
                                          <p:attrName>style.opacity</p:attrName>
                                        </p:attrNameLst>
                                      </p:cBhvr>
                                      <p:to>
                                        <p:strVal val="0.5"/>
                                      </p:to>
                                    </p:set>
                                    <p:animEffect filter="image" prLst="opacity: 0.5">
                                      <p:cBhvr rctx="IE">
                                        <p:cTn id="97" dur="indefinite"/>
                                        <p:tgtEl>
                                          <p:spTgt spid="7"/>
                                        </p:tgtEl>
                                      </p:cBhvr>
                                    </p:animEffect>
                                  </p:childTnLst>
                                </p:cTn>
                              </p:par>
                              <p:par>
                                <p:cTn id="98" presetID="1" presetClass="exit" presetSubtype="0" fill="hold" grpId="1" nodeType="withEffect">
                                  <p:stCondLst>
                                    <p:cond delay="0"/>
                                  </p:stCondLst>
                                  <p:childTnLst>
                                    <p:set>
                                      <p:cBhvr>
                                        <p:cTn id="99" dur="1" fill="hold">
                                          <p:stCondLst>
                                            <p:cond delay="0"/>
                                          </p:stCondLst>
                                        </p:cTn>
                                        <p:tgtEl>
                                          <p:spTgt spid="34"/>
                                        </p:tgtEl>
                                        <p:attrNameLst>
                                          <p:attrName>style.visibility</p:attrName>
                                        </p:attrNameLst>
                                      </p:cBhvr>
                                      <p:to>
                                        <p:strVal val="hidden"/>
                                      </p:to>
                                    </p:set>
                                  </p:childTnLst>
                                </p:cTn>
                              </p:par>
                              <p:par>
                                <p:cTn id="100" presetID="1" presetClass="entr" presetSubtype="0"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grpId="1" nodeType="clickEffect">
                                  <p:stCondLst>
                                    <p:cond delay="0"/>
                                  </p:stCondLst>
                                  <p:childTnLst>
                                    <p:set>
                                      <p:cBhvr>
                                        <p:cTn id="113" dur="1" fill="hold">
                                          <p:stCondLst>
                                            <p:cond delay="0"/>
                                          </p:stCondLst>
                                        </p:cTn>
                                        <p:tgtEl>
                                          <p:spTgt spid="29"/>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30"/>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30">
                                            <p:txEl>
                                              <p:pRg st="0" end="0"/>
                                            </p:txEl>
                                          </p:spTgt>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30">
                                            <p:txEl>
                                              <p:pRg st="1" end="1"/>
                                            </p:txEl>
                                          </p:spTgt>
                                        </p:tgtEl>
                                        <p:attrNameLst>
                                          <p:attrName>style.visibility</p:attrName>
                                        </p:attrNameLst>
                                      </p:cBhvr>
                                      <p:to>
                                        <p:strVal val="hidden"/>
                                      </p:to>
                                    </p:set>
                                  </p:childTnLst>
                                </p:cTn>
                              </p:par>
                              <p:par>
                                <p:cTn id="120" presetID="1" presetClass="entr" presetSubtype="0" fill="hold" grpId="0" nodeType="withEffect">
                                  <p:stCondLst>
                                    <p:cond delay="0"/>
                                  </p:stCondLst>
                                  <p:childTnLst>
                                    <p:set>
                                      <p:cBhvr>
                                        <p:cTn id="121" dur="1" fill="hold">
                                          <p:stCondLst>
                                            <p:cond delay="0"/>
                                          </p:stCondLst>
                                        </p:cTn>
                                        <p:tgtEl>
                                          <p:spTgt spid="31"/>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7" grpId="1" animBg="1"/>
      <p:bldP spid="17" grpId="2" animBg="1"/>
      <p:bldP spid="17" grpId="3" animBg="1"/>
      <p:bldP spid="26" grpId="0" animBg="1"/>
      <p:bldP spid="26" grpId="1" animBg="1"/>
      <p:bldP spid="26" grpId="2" animBg="1"/>
      <p:bldP spid="27" grpId="0"/>
      <p:bldP spid="27" grpId="1"/>
      <p:bldP spid="28" grpId="0" animBg="1"/>
      <p:bldP spid="28" grpId="1" animBg="1"/>
      <p:bldP spid="28" grpId="2" animBg="1"/>
      <p:bldP spid="28" grpId="3" animBg="1"/>
      <p:bldP spid="28" grpId="4" animBg="1"/>
      <p:bldP spid="28" grpId="5" animBg="1"/>
      <p:bldP spid="29" grpId="0" animBg="1"/>
      <p:bldP spid="29" grpId="1" animBg="1"/>
      <p:bldP spid="31" grpId="0" animBg="1"/>
      <p:bldP spid="23" grpId="0" animBg="1"/>
      <p:bldP spid="23" grpId="1" animBg="1"/>
      <p:bldP spid="24" grpId="0" animBg="1"/>
      <p:bldP spid="24" grpId="1" animBg="1"/>
      <p:bldP spid="33" grpId="0" animBg="1"/>
      <p:bldP spid="33" grpId="1" animBg="1"/>
      <p:bldP spid="34" grpId="0" animBg="1"/>
      <p:bldP spid="34" grpId="1" animBg="1"/>
      <p:bldP spid="30" grpId="0" animBg="1"/>
      <p:bldP spid="30" grpId="1" animBg="1"/>
      <p:bldP spid="32"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IMPICA Page Table</a:t>
            </a:r>
          </a:p>
        </p:txBody>
      </p:sp>
      <p:sp>
        <p:nvSpPr>
          <p:cNvPr id="3" name="Content Placeholder 2"/>
          <p:cNvSpPr>
            <a:spLocks noGrp="1"/>
          </p:cNvSpPr>
          <p:nvPr>
            <p:ph idx="1"/>
          </p:nvPr>
        </p:nvSpPr>
        <p:spPr>
          <a:xfrm>
            <a:off x="628650" y="1210491"/>
            <a:ext cx="7886700" cy="1506332"/>
          </a:xfrm>
        </p:spPr>
        <p:txBody>
          <a:bodyPr>
            <a:normAutofit lnSpcReduction="10000"/>
          </a:bodyPr>
          <a:lstStyle/>
          <a:p>
            <a:r>
              <a:rPr lang="en-US" sz="3600" dirty="0"/>
              <a:t>Completely </a:t>
            </a:r>
            <a:r>
              <a:rPr lang="en-US" sz="3600" dirty="0">
                <a:solidFill>
                  <a:srgbClr val="006C31"/>
                </a:solidFill>
              </a:rPr>
              <a:t>decouple the page table of IMPICA </a:t>
            </a:r>
            <a:r>
              <a:rPr lang="en-US" sz="3600" dirty="0"/>
              <a:t>from the page table of the CPUs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sp>
        <p:nvSpPr>
          <p:cNvPr id="5" name="Rectangle 4"/>
          <p:cNvSpPr/>
          <p:nvPr/>
        </p:nvSpPr>
        <p:spPr>
          <a:xfrm>
            <a:off x="1966701" y="3009586"/>
            <a:ext cx="1439677" cy="2989201"/>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6" name="Straight Connector 5"/>
          <p:cNvCxnSpPr/>
          <p:nvPr/>
        </p:nvCxnSpPr>
        <p:spPr>
          <a:xfrm flipH="1">
            <a:off x="4375408" y="2928021"/>
            <a:ext cx="7335" cy="322677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362519" y="3270737"/>
            <a:ext cx="1439677" cy="272786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
        <p:nvSpPr>
          <p:cNvPr id="10" name="Rectangle 9"/>
          <p:cNvSpPr/>
          <p:nvPr/>
        </p:nvSpPr>
        <p:spPr>
          <a:xfrm>
            <a:off x="339716" y="3675659"/>
            <a:ext cx="162695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IMPICA Region</a:t>
            </a:r>
          </a:p>
        </p:txBody>
      </p:sp>
      <p:sp>
        <p:nvSpPr>
          <p:cNvPr id="11" name="Rectangle 10"/>
          <p:cNvSpPr/>
          <p:nvPr/>
        </p:nvSpPr>
        <p:spPr>
          <a:xfrm>
            <a:off x="4737588" y="6027600"/>
            <a:ext cx="30128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Physical Address Space</a:t>
            </a:r>
          </a:p>
        </p:txBody>
      </p:sp>
      <p:sp>
        <p:nvSpPr>
          <p:cNvPr id="12" name="Rectangle 11"/>
          <p:cNvSpPr/>
          <p:nvPr/>
        </p:nvSpPr>
        <p:spPr>
          <a:xfrm>
            <a:off x="1966701" y="3481815"/>
            <a:ext cx="1439677" cy="263769"/>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Virtual Page</a:t>
            </a:r>
          </a:p>
        </p:txBody>
      </p:sp>
      <p:sp>
        <p:nvSpPr>
          <p:cNvPr id="14" name="Rectangle 13"/>
          <p:cNvSpPr/>
          <p:nvPr/>
        </p:nvSpPr>
        <p:spPr>
          <a:xfrm>
            <a:off x="5362519" y="5603134"/>
            <a:ext cx="1439677" cy="263769"/>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Physical Page</a:t>
            </a:r>
          </a:p>
        </p:txBody>
      </p:sp>
      <p:sp>
        <p:nvSpPr>
          <p:cNvPr id="15" name="Rectangle 14"/>
          <p:cNvSpPr/>
          <p:nvPr/>
        </p:nvSpPr>
        <p:spPr>
          <a:xfrm>
            <a:off x="5358616" y="3515387"/>
            <a:ext cx="1439677" cy="263769"/>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Physical Page</a:t>
            </a:r>
          </a:p>
        </p:txBody>
      </p:sp>
      <p:sp>
        <p:nvSpPr>
          <p:cNvPr id="16" name="Rectangle 15"/>
          <p:cNvSpPr/>
          <p:nvPr/>
        </p:nvSpPr>
        <p:spPr>
          <a:xfrm>
            <a:off x="1966701" y="5471250"/>
            <a:ext cx="1439677" cy="263769"/>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Virtual Page</a:t>
            </a:r>
          </a:p>
        </p:txBody>
      </p:sp>
      <p:cxnSp>
        <p:nvCxnSpPr>
          <p:cNvPr id="18" name="Straight Arrow Connector 17"/>
          <p:cNvCxnSpPr>
            <a:stCxn id="16" idx="3"/>
            <a:endCxn id="15" idx="1"/>
          </p:cNvCxnSpPr>
          <p:nvPr/>
        </p:nvCxnSpPr>
        <p:spPr>
          <a:xfrm flipV="1">
            <a:off x="3406351" y="3647231"/>
            <a:ext cx="1952236" cy="1955724"/>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3"/>
            <a:endCxn id="14" idx="1"/>
          </p:cNvCxnSpPr>
          <p:nvPr/>
        </p:nvCxnSpPr>
        <p:spPr>
          <a:xfrm>
            <a:off x="3406625" y="3613821"/>
            <a:ext cx="1956153" cy="2121199"/>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406625" y="2372774"/>
            <a:ext cx="23153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Gill Sans MT" panose="020B0502020104020203" pitchFamily="34" charset="0"/>
                <a:ea typeface="Times New Roman" charset="0"/>
                <a:cs typeface="Times New Roman" charset="0"/>
              </a:rPr>
              <a:t>CPU Page Table</a:t>
            </a:r>
          </a:p>
        </p:txBody>
      </p:sp>
      <p:sp>
        <p:nvSpPr>
          <p:cNvPr id="26" name="Rectangle 25"/>
          <p:cNvSpPr/>
          <p:nvPr/>
        </p:nvSpPr>
        <p:spPr>
          <a:xfrm>
            <a:off x="1962755" y="3270799"/>
            <a:ext cx="1432342" cy="896817"/>
          </a:xfrm>
          <a:prstGeom prst="rect">
            <a:avLst/>
          </a:prstGeom>
          <a:solidFill>
            <a:srgbClr val="FF5050">
              <a:alpha val="41961"/>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p:cNvSpPr/>
          <p:nvPr/>
        </p:nvSpPr>
        <p:spPr>
          <a:xfrm>
            <a:off x="1369617" y="6024809"/>
            <a:ext cx="30128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Virtual Address Space</a:t>
            </a:r>
          </a:p>
        </p:txBody>
      </p:sp>
      <p:cxnSp>
        <p:nvCxnSpPr>
          <p:cNvPr id="29" name="Straight Arrow Connector 28"/>
          <p:cNvCxnSpPr/>
          <p:nvPr/>
        </p:nvCxnSpPr>
        <p:spPr>
          <a:xfrm flipV="1">
            <a:off x="1431681" y="3930163"/>
            <a:ext cx="531074" cy="2373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15" idx="1"/>
          </p:cNvCxnSpPr>
          <p:nvPr/>
        </p:nvCxnSpPr>
        <p:spPr>
          <a:xfrm flipV="1">
            <a:off x="3395097" y="3647228"/>
            <a:ext cx="1963490" cy="349128"/>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208534" y="2364926"/>
            <a:ext cx="30354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Gill Sans MT" panose="020B0502020104020203" pitchFamily="34" charset="0"/>
                <a:ea typeface="Times New Roman" charset="0"/>
                <a:cs typeface="Times New Roman" charset="0"/>
              </a:rPr>
              <a:t>IMPICA Page Table</a:t>
            </a:r>
          </a:p>
        </p:txBody>
      </p:sp>
      <p:sp>
        <p:nvSpPr>
          <p:cNvPr id="34" name="Rounded Rectangle 33"/>
          <p:cNvSpPr/>
          <p:nvPr/>
        </p:nvSpPr>
        <p:spPr>
          <a:xfrm rot="21364223">
            <a:off x="335462" y="3232472"/>
            <a:ext cx="8369945"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Gill Sans MT" panose="020B0502020104020203" pitchFamily="34" charset="0"/>
                <a:ea typeface="+mn-ea"/>
                <a:cs typeface="+mn-cs"/>
              </a:rPr>
              <a:t>Map linked data structure into IMPICA regions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C31"/>
                </a:solidFill>
                <a:effectLst/>
                <a:uLnTx/>
                <a:uFillTx/>
                <a:latin typeface="Gill Sans MT" panose="020B0502020104020203" pitchFamily="34" charset="0"/>
                <a:ea typeface="+mn-ea"/>
                <a:cs typeface="+mn-cs"/>
              </a:rPr>
              <a:t>IMPICA page table is a partial-to-any mapping</a:t>
            </a:r>
          </a:p>
        </p:txBody>
      </p:sp>
    </p:spTree>
    <p:custDataLst>
      <p:tags r:id="rId1"/>
    </p:custDataLst>
    <p:extLst>
      <p:ext uri="{BB962C8B-B14F-4D97-AF65-F5344CB8AC3E}">
        <p14:creationId xmlns:p14="http://schemas.microsoft.com/office/powerpoint/2010/main" val="39825198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par>
                          <p:cTn id="51" fill="hold">
                            <p:stCondLst>
                              <p:cond delay="0"/>
                            </p:stCondLst>
                            <p:childTnLst>
                              <p:par>
                                <p:cTn id="52" presetID="0" presetClass="path" presetSubtype="0" accel="50000" decel="50000" fill="hold" grpId="1" nodeType="afterEffect">
                                  <p:stCondLst>
                                    <p:cond delay="0"/>
                                  </p:stCondLst>
                                  <p:childTnLst>
                                    <p:animMotion origin="layout" path="M -8.33333E-7 1.85185E-6 L -0.00052 -0.24259 " pathEditMode="relative" rAng="0" ptsTypes="AA">
                                      <p:cBhvr>
                                        <p:cTn id="53" dur="2000" fill="hold"/>
                                        <p:tgtEl>
                                          <p:spTgt spid="16"/>
                                        </p:tgtEl>
                                        <p:attrNameLst>
                                          <p:attrName>ppt_x</p:attrName>
                                          <p:attrName>ppt_y</p:attrName>
                                        </p:attrNameLst>
                                      </p:cBhvr>
                                      <p:rCtr x="-52" y="-12130"/>
                                    </p:animMotion>
                                  </p:childTnLst>
                                </p:cTn>
                              </p:par>
                            </p:childTnLst>
                          </p:cTn>
                        </p:par>
                        <p:par>
                          <p:cTn id="54" fill="hold">
                            <p:stCondLst>
                              <p:cond delay="2000"/>
                            </p:stCondLst>
                            <p:childTnLst>
                              <p:par>
                                <p:cTn id="55" presetID="1" presetClass="entr" presetSubtype="0"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9" presetClass="emph" presetSubtype="0" grpId="1" nodeType="clickEffect">
                                  <p:stCondLst>
                                    <p:cond delay="0"/>
                                  </p:stCondLst>
                                  <p:childTnLst>
                                    <p:set>
                                      <p:cBhvr rctx="PPT">
                                        <p:cTn id="60" dur="indefinite"/>
                                        <p:tgtEl>
                                          <p:spTgt spid="5"/>
                                        </p:tgtEl>
                                        <p:attrNameLst>
                                          <p:attrName>style.opacity</p:attrName>
                                        </p:attrNameLst>
                                      </p:cBhvr>
                                      <p:to>
                                        <p:strVal val="0.5"/>
                                      </p:to>
                                    </p:set>
                                    <p:animEffect filter="image" prLst="opacity: 0.5">
                                      <p:cBhvr rctx="IE">
                                        <p:cTn id="61" dur="indefinite"/>
                                        <p:tgtEl>
                                          <p:spTgt spid="5"/>
                                        </p:tgtEl>
                                      </p:cBhvr>
                                    </p:animEffect>
                                  </p:childTnLst>
                                </p:cTn>
                              </p:par>
                              <p:par>
                                <p:cTn id="62" presetID="9" presetClass="emph" presetSubtype="0" nodeType="withEffect">
                                  <p:stCondLst>
                                    <p:cond delay="0"/>
                                  </p:stCondLst>
                                  <p:childTnLst>
                                    <p:set>
                                      <p:cBhvr rctx="PPT">
                                        <p:cTn id="63" dur="indefinite"/>
                                        <p:tgtEl>
                                          <p:spTgt spid="6"/>
                                        </p:tgtEl>
                                        <p:attrNameLst>
                                          <p:attrName>style.opacity</p:attrName>
                                        </p:attrNameLst>
                                      </p:cBhvr>
                                      <p:to>
                                        <p:strVal val="0.5"/>
                                      </p:to>
                                    </p:set>
                                    <p:animEffect filter="image" prLst="opacity: 0.5">
                                      <p:cBhvr rctx="IE">
                                        <p:cTn id="64" dur="indefinite"/>
                                        <p:tgtEl>
                                          <p:spTgt spid="6"/>
                                        </p:tgtEl>
                                      </p:cBhvr>
                                    </p:animEffect>
                                  </p:childTnLst>
                                </p:cTn>
                              </p:par>
                              <p:par>
                                <p:cTn id="65" presetID="9" presetClass="emph" presetSubtype="0" grpId="1" nodeType="withEffect">
                                  <p:stCondLst>
                                    <p:cond delay="0"/>
                                  </p:stCondLst>
                                  <p:childTnLst>
                                    <p:set>
                                      <p:cBhvr rctx="PPT">
                                        <p:cTn id="66" dur="indefinite"/>
                                        <p:tgtEl>
                                          <p:spTgt spid="9"/>
                                        </p:tgtEl>
                                        <p:attrNameLst>
                                          <p:attrName>style.opacity</p:attrName>
                                        </p:attrNameLst>
                                      </p:cBhvr>
                                      <p:to>
                                        <p:strVal val="0.5"/>
                                      </p:to>
                                    </p:set>
                                    <p:animEffect filter="image" prLst="opacity: 0.5">
                                      <p:cBhvr rctx="IE">
                                        <p:cTn id="67" dur="indefinite"/>
                                        <p:tgtEl>
                                          <p:spTgt spid="9"/>
                                        </p:tgtEl>
                                      </p:cBhvr>
                                    </p:animEffect>
                                  </p:childTnLst>
                                </p:cTn>
                              </p:par>
                              <p:par>
                                <p:cTn id="68" presetID="9" presetClass="emph" presetSubtype="0" grpId="1" nodeType="withEffect">
                                  <p:stCondLst>
                                    <p:cond delay="0"/>
                                  </p:stCondLst>
                                  <p:childTnLst>
                                    <p:set>
                                      <p:cBhvr rctx="PPT">
                                        <p:cTn id="69" dur="indefinite"/>
                                        <p:tgtEl>
                                          <p:spTgt spid="11"/>
                                        </p:tgtEl>
                                        <p:attrNameLst>
                                          <p:attrName>style.opacity</p:attrName>
                                        </p:attrNameLst>
                                      </p:cBhvr>
                                      <p:to>
                                        <p:strVal val="0.5"/>
                                      </p:to>
                                    </p:set>
                                    <p:animEffect filter="image" prLst="opacity: 0.5">
                                      <p:cBhvr rctx="IE">
                                        <p:cTn id="70" dur="indefinite"/>
                                        <p:tgtEl>
                                          <p:spTgt spid="11"/>
                                        </p:tgtEl>
                                      </p:cBhvr>
                                    </p:animEffect>
                                  </p:childTnLst>
                                </p:cTn>
                              </p:par>
                              <p:par>
                                <p:cTn id="71" presetID="9" presetClass="emph" presetSubtype="0" grpId="1" nodeType="withEffect">
                                  <p:stCondLst>
                                    <p:cond delay="0"/>
                                  </p:stCondLst>
                                  <p:childTnLst>
                                    <p:set>
                                      <p:cBhvr rctx="PPT">
                                        <p:cTn id="72" dur="indefinite"/>
                                        <p:tgtEl>
                                          <p:spTgt spid="27"/>
                                        </p:tgtEl>
                                        <p:attrNameLst>
                                          <p:attrName>style.opacity</p:attrName>
                                        </p:attrNameLst>
                                      </p:cBhvr>
                                      <p:to>
                                        <p:strVal val="0.5"/>
                                      </p:to>
                                    </p:set>
                                    <p:animEffect filter="image" prLst="opacity: 0.5">
                                      <p:cBhvr rctx="IE">
                                        <p:cTn id="73" dur="indefinite"/>
                                        <p:tgtEl>
                                          <p:spTgt spid="27"/>
                                        </p:tgtEl>
                                      </p:cBhvr>
                                    </p:animEffect>
                                  </p:childTnLst>
                                </p:cTn>
                              </p:par>
                              <p:par>
                                <p:cTn id="74" presetID="9" presetClass="emph" presetSubtype="0" grpId="1" nodeType="withEffect">
                                  <p:stCondLst>
                                    <p:cond delay="0"/>
                                  </p:stCondLst>
                                  <p:childTnLst>
                                    <p:set>
                                      <p:cBhvr rctx="PPT">
                                        <p:cTn id="75" dur="indefinite"/>
                                        <p:tgtEl>
                                          <p:spTgt spid="12"/>
                                        </p:tgtEl>
                                        <p:attrNameLst>
                                          <p:attrName>style.opacity</p:attrName>
                                        </p:attrNameLst>
                                      </p:cBhvr>
                                      <p:to>
                                        <p:strVal val="0.5"/>
                                      </p:to>
                                    </p:set>
                                    <p:animEffect filter="image" prLst="opacity: 0.5">
                                      <p:cBhvr rctx="IE">
                                        <p:cTn id="76" dur="indefinite"/>
                                        <p:tgtEl>
                                          <p:spTgt spid="12"/>
                                        </p:tgtEl>
                                      </p:cBhvr>
                                    </p:animEffect>
                                  </p:childTnLst>
                                </p:cTn>
                              </p:par>
                              <p:par>
                                <p:cTn id="77" presetID="9" presetClass="emph" presetSubtype="0" grpId="1" nodeType="withEffect">
                                  <p:stCondLst>
                                    <p:cond delay="0"/>
                                  </p:stCondLst>
                                  <p:childTnLst>
                                    <p:set>
                                      <p:cBhvr rctx="PPT">
                                        <p:cTn id="78" dur="indefinite"/>
                                        <p:tgtEl>
                                          <p:spTgt spid="14"/>
                                        </p:tgtEl>
                                        <p:attrNameLst>
                                          <p:attrName>style.opacity</p:attrName>
                                        </p:attrNameLst>
                                      </p:cBhvr>
                                      <p:to>
                                        <p:strVal val="0.5"/>
                                      </p:to>
                                    </p:set>
                                    <p:animEffect filter="image" prLst="opacity: 0.5">
                                      <p:cBhvr rctx="IE">
                                        <p:cTn id="79" dur="indefinite"/>
                                        <p:tgtEl>
                                          <p:spTgt spid="14"/>
                                        </p:tgtEl>
                                      </p:cBhvr>
                                    </p:animEffect>
                                  </p:childTnLst>
                                </p:cTn>
                              </p:par>
                              <p:par>
                                <p:cTn id="80" presetID="9" presetClass="emph" presetSubtype="0" nodeType="withEffect">
                                  <p:stCondLst>
                                    <p:cond delay="0"/>
                                  </p:stCondLst>
                                  <p:childTnLst>
                                    <p:set>
                                      <p:cBhvr rctx="PPT">
                                        <p:cTn id="81" dur="indefinite"/>
                                        <p:tgtEl>
                                          <p:spTgt spid="19"/>
                                        </p:tgtEl>
                                        <p:attrNameLst>
                                          <p:attrName>style.opacity</p:attrName>
                                        </p:attrNameLst>
                                      </p:cBhvr>
                                      <p:to>
                                        <p:strVal val="0.5"/>
                                      </p:to>
                                    </p:set>
                                    <p:animEffect filter="image" prLst="opacity: 0.5">
                                      <p:cBhvr rctx="IE">
                                        <p:cTn id="82" dur="indefinite"/>
                                        <p:tgtEl>
                                          <p:spTgt spid="19"/>
                                        </p:tgtEl>
                                      </p:cBhvr>
                                    </p:animEffect>
                                  </p:childTnLst>
                                </p:cTn>
                              </p:par>
                              <p:par>
                                <p:cTn id="83" presetID="9" presetClass="emph" presetSubtype="0" grpId="1" nodeType="withEffect">
                                  <p:stCondLst>
                                    <p:cond delay="0"/>
                                  </p:stCondLst>
                                  <p:childTnLst>
                                    <p:set>
                                      <p:cBhvr rctx="PPT">
                                        <p:cTn id="84" dur="indefinite"/>
                                        <p:tgtEl>
                                          <p:spTgt spid="15"/>
                                        </p:tgtEl>
                                        <p:attrNameLst>
                                          <p:attrName>style.opacity</p:attrName>
                                        </p:attrNameLst>
                                      </p:cBhvr>
                                      <p:to>
                                        <p:strVal val="0.5"/>
                                      </p:to>
                                    </p:set>
                                    <p:animEffect filter="image" prLst="opacity: 0.5">
                                      <p:cBhvr rctx="IE">
                                        <p:cTn id="85" dur="indefinite"/>
                                        <p:tgtEl>
                                          <p:spTgt spid="15"/>
                                        </p:tgtEl>
                                      </p:cBhvr>
                                    </p:animEffect>
                                  </p:childTnLst>
                                </p:cTn>
                              </p:par>
                              <p:par>
                                <p:cTn id="86" presetID="9" presetClass="emph" presetSubtype="0" grpId="2" nodeType="withEffect">
                                  <p:stCondLst>
                                    <p:cond delay="0"/>
                                  </p:stCondLst>
                                  <p:childTnLst>
                                    <p:set>
                                      <p:cBhvr rctx="PPT">
                                        <p:cTn id="87" dur="indefinite"/>
                                        <p:tgtEl>
                                          <p:spTgt spid="16"/>
                                        </p:tgtEl>
                                        <p:attrNameLst>
                                          <p:attrName>style.opacity</p:attrName>
                                        </p:attrNameLst>
                                      </p:cBhvr>
                                      <p:to>
                                        <p:strVal val="0.5"/>
                                      </p:to>
                                    </p:set>
                                    <p:animEffect filter="image" prLst="opacity: 0.5">
                                      <p:cBhvr rctx="IE">
                                        <p:cTn id="88" dur="indefinite"/>
                                        <p:tgtEl>
                                          <p:spTgt spid="16"/>
                                        </p:tgtEl>
                                      </p:cBhvr>
                                    </p:animEffect>
                                  </p:childTnLst>
                                </p:cTn>
                              </p:par>
                              <p:par>
                                <p:cTn id="89" presetID="9" presetClass="emph" presetSubtype="0" nodeType="withEffect">
                                  <p:stCondLst>
                                    <p:cond delay="0"/>
                                  </p:stCondLst>
                                  <p:childTnLst>
                                    <p:set>
                                      <p:cBhvr rctx="PPT">
                                        <p:cTn id="90" dur="indefinite"/>
                                        <p:tgtEl>
                                          <p:spTgt spid="18"/>
                                        </p:tgtEl>
                                        <p:attrNameLst>
                                          <p:attrName>style.opacity</p:attrName>
                                        </p:attrNameLst>
                                      </p:cBhvr>
                                      <p:to>
                                        <p:strVal val="0.5"/>
                                      </p:to>
                                    </p:set>
                                    <p:animEffect filter="image" prLst="opacity: 0.5">
                                      <p:cBhvr rctx="IE">
                                        <p:cTn id="91" dur="indefinite"/>
                                        <p:tgtEl>
                                          <p:spTgt spid="18"/>
                                        </p:tgtEl>
                                      </p:cBhvr>
                                    </p:animEffect>
                                  </p:childTnLst>
                                </p:cTn>
                              </p:par>
                              <p:par>
                                <p:cTn id="92" presetID="9" presetClass="emph" presetSubtype="0" grpId="1" nodeType="withEffect">
                                  <p:stCondLst>
                                    <p:cond delay="0"/>
                                  </p:stCondLst>
                                  <p:childTnLst>
                                    <p:set>
                                      <p:cBhvr rctx="PPT">
                                        <p:cTn id="93" dur="indefinite"/>
                                        <p:tgtEl>
                                          <p:spTgt spid="26"/>
                                        </p:tgtEl>
                                        <p:attrNameLst>
                                          <p:attrName>style.opacity</p:attrName>
                                        </p:attrNameLst>
                                      </p:cBhvr>
                                      <p:to>
                                        <p:strVal val="0.5"/>
                                      </p:to>
                                    </p:set>
                                    <p:animEffect filter="image" prLst="opacity: 0.5">
                                      <p:cBhvr rctx="IE">
                                        <p:cTn id="94" dur="indefinite"/>
                                        <p:tgtEl>
                                          <p:spTgt spid="26"/>
                                        </p:tgtEl>
                                      </p:cBhvr>
                                    </p:animEffect>
                                  </p:childTnLst>
                                </p:cTn>
                              </p:par>
                              <p:par>
                                <p:cTn id="95" presetID="9" presetClass="emph" presetSubtype="0" nodeType="withEffect">
                                  <p:stCondLst>
                                    <p:cond delay="0"/>
                                  </p:stCondLst>
                                  <p:childTnLst>
                                    <p:set>
                                      <p:cBhvr rctx="PPT">
                                        <p:cTn id="96" dur="indefinite"/>
                                        <p:tgtEl>
                                          <p:spTgt spid="29"/>
                                        </p:tgtEl>
                                        <p:attrNameLst>
                                          <p:attrName>style.opacity</p:attrName>
                                        </p:attrNameLst>
                                      </p:cBhvr>
                                      <p:to>
                                        <p:strVal val="0.5"/>
                                      </p:to>
                                    </p:set>
                                    <p:animEffect filter="image" prLst="opacity: 0.5">
                                      <p:cBhvr rctx="IE">
                                        <p:cTn id="97" dur="indefinite"/>
                                        <p:tgtEl>
                                          <p:spTgt spid="29"/>
                                        </p:tgtEl>
                                      </p:cBhvr>
                                    </p:animEffect>
                                  </p:childTnLst>
                                </p:cTn>
                              </p:par>
                              <p:par>
                                <p:cTn id="98" presetID="9" presetClass="emph" presetSubtype="0" grpId="1" nodeType="withEffect">
                                  <p:stCondLst>
                                    <p:cond delay="0"/>
                                  </p:stCondLst>
                                  <p:childTnLst>
                                    <p:set>
                                      <p:cBhvr rctx="PPT">
                                        <p:cTn id="99" dur="indefinite"/>
                                        <p:tgtEl>
                                          <p:spTgt spid="10"/>
                                        </p:tgtEl>
                                        <p:attrNameLst>
                                          <p:attrName>style.opacity</p:attrName>
                                        </p:attrNameLst>
                                      </p:cBhvr>
                                      <p:to>
                                        <p:strVal val="0.5"/>
                                      </p:to>
                                    </p:set>
                                    <p:animEffect filter="image" prLst="opacity: 0.5">
                                      <p:cBhvr rctx="IE">
                                        <p:cTn id="100" dur="indefinite"/>
                                        <p:tgtEl>
                                          <p:spTgt spid="10"/>
                                        </p:tgtEl>
                                      </p:cBhvr>
                                    </p:animEffect>
                                  </p:childTnLst>
                                </p:cTn>
                              </p:par>
                              <p:par>
                                <p:cTn id="101" presetID="9" presetClass="emph" presetSubtype="0" nodeType="withEffect">
                                  <p:stCondLst>
                                    <p:cond delay="0"/>
                                  </p:stCondLst>
                                  <p:childTnLst>
                                    <p:set>
                                      <p:cBhvr rctx="PPT">
                                        <p:cTn id="102" dur="indefinite"/>
                                        <p:tgtEl>
                                          <p:spTgt spid="30"/>
                                        </p:tgtEl>
                                        <p:attrNameLst>
                                          <p:attrName>style.opacity</p:attrName>
                                        </p:attrNameLst>
                                      </p:cBhvr>
                                      <p:to>
                                        <p:strVal val="0.5"/>
                                      </p:to>
                                    </p:set>
                                    <p:animEffect filter="image" prLst="opacity: 0.5">
                                      <p:cBhvr rctx="IE">
                                        <p:cTn id="103" dur="indefinite"/>
                                        <p:tgtEl>
                                          <p:spTgt spid="30"/>
                                        </p:tgtEl>
                                      </p:cBhvr>
                                    </p:animEffect>
                                  </p:childTnLst>
                                </p:cTn>
                              </p:par>
                            </p:childTnLst>
                          </p:cTn>
                        </p:par>
                        <p:par>
                          <p:cTn id="104" fill="hold">
                            <p:stCondLst>
                              <p:cond delay="0"/>
                            </p:stCondLst>
                            <p:childTnLst>
                              <p:par>
                                <p:cTn id="105" presetID="1" presetClass="entr" presetSubtype="0" fill="hold" grpId="0" nodeType="after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0" grpId="0"/>
      <p:bldP spid="10" grpId="1"/>
      <p:bldP spid="11" grpId="0"/>
      <p:bldP spid="11" grpId="1"/>
      <p:bldP spid="12" grpId="0" animBg="1"/>
      <p:bldP spid="12" grpId="1" animBg="1"/>
      <p:bldP spid="14" grpId="0" animBg="1"/>
      <p:bldP spid="14" grpId="1" animBg="1"/>
      <p:bldP spid="15" grpId="0" animBg="1"/>
      <p:bldP spid="15" grpId="1" animBg="1"/>
      <p:bldP spid="16" grpId="0" animBg="1"/>
      <p:bldP spid="16" grpId="1" animBg="1"/>
      <p:bldP spid="16" grpId="2" animBg="1"/>
      <p:bldP spid="22" grpId="0"/>
      <p:bldP spid="22" grpId="1"/>
      <p:bldP spid="26" grpId="0" animBg="1"/>
      <p:bldP spid="26" grpId="1" animBg="1"/>
      <p:bldP spid="27" grpId="0"/>
      <p:bldP spid="27" grpId="1"/>
      <p:bldP spid="33" grpId="0"/>
      <p:bldP spid="34"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IMPICA Page Table: Mechanism</a:t>
            </a:r>
          </a:p>
        </p:txBody>
      </p:sp>
      <p:sp>
        <p:nvSpPr>
          <p:cNvPr id="5" name="Rectangle 4"/>
          <p:cNvSpPr/>
          <p:nvPr/>
        </p:nvSpPr>
        <p:spPr>
          <a:xfrm>
            <a:off x="224478" y="1557239"/>
            <a:ext cx="1789235" cy="47378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Times New Roman" charset="0"/>
                <a:cs typeface="Times New Roman" charset="0"/>
              </a:rPr>
              <a:t>Bit [47:41]</a:t>
            </a:r>
          </a:p>
        </p:txBody>
      </p:sp>
      <p:sp>
        <p:nvSpPr>
          <p:cNvPr id="6" name="Rectangle 5"/>
          <p:cNvSpPr/>
          <p:nvPr/>
        </p:nvSpPr>
        <p:spPr>
          <a:xfrm>
            <a:off x="2013439" y="1557239"/>
            <a:ext cx="3199360" cy="47378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Times New Roman" charset="0"/>
                <a:cs typeface="Times New Roman" charset="0"/>
              </a:rPr>
              <a:t>Bit [40:21]</a:t>
            </a:r>
          </a:p>
        </p:txBody>
      </p:sp>
      <p:sp>
        <p:nvSpPr>
          <p:cNvPr id="7" name="Rectangle 6"/>
          <p:cNvSpPr/>
          <p:nvPr/>
        </p:nvSpPr>
        <p:spPr>
          <a:xfrm>
            <a:off x="5212824" y="1557239"/>
            <a:ext cx="1789235" cy="47378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Times New Roman" charset="0"/>
                <a:cs typeface="Times New Roman" charset="0"/>
              </a:rPr>
              <a:t>Bit [20:12]</a:t>
            </a:r>
          </a:p>
        </p:txBody>
      </p:sp>
      <p:sp>
        <p:nvSpPr>
          <p:cNvPr id="8" name="Rectangle 7"/>
          <p:cNvSpPr/>
          <p:nvPr/>
        </p:nvSpPr>
        <p:spPr>
          <a:xfrm>
            <a:off x="7002038" y="1557239"/>
            <a:ext cx="1789235" cy="47378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Times New Roman" charset="0"/>
                <a:cs typeface="Times New Roman" charset="0"/>
              </a:rPr>
              <a:t>Bit [11:0]</a:t>
            </a:r>
          </a:p>
        </p:txBody>
      </p:sp>
      <p:sp>
        <p:nvSpPr>
          <p:cNvPr id="9" name="Rectangle 8"/>
          <p:cNvSpPr/>
          <p:nvPr/>
        </p:nvSpPr>
        <p:spPr>
          <a:xfrm>
            <a:off x="951768" y="2796957"/>
            <a:ext cx="1290271" cy="43861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
        <p:nvSpPr>
          <p:cNvPr id="21" name="Rectangle 20"/>
          <p:cNvSpPr/>
          <p:nvPr/>
        </p:nvSpPr>
        <p:spPr>
          <a:xfrm>
            <a:off x="726679" y="3235571"/>
            <a:ext cx="180214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Region Table</a:t>
            </a:r>
          </a:p>
        </p:txBody>
      </p:sp>
      <p:sp>
        <p:nvSpPr>
          <p:cNvPr id="22" name="Rectangle 21"/>
          <p:cNvSpPr/>
          <p:nvPr/>
        </p:nvSpPr>
        <p:spPr>
          <a:xfrm>
            <a:off x="3565971" y="3235750"/>
            <a:ext cx="1290271" cy="192501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
        <p:nvSpPr>
          <p:cNvPr id="23" name="Rectangle 22"/>
          <p:cNvSpPr/>
          <p:nvPr/>
        </p:nvSpPr>
        <p:spPr>
          <a:xfrm>
            <a:off x="3224640" y="5073615"/>
            <a:ext cx="207879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Flat Page Table (2MB)</a:t>
            </a:r>
          </a:p>
        </p:txBody>
      </p:sp>
      <p:cxnSp>
        <p:nvCxnSpPr>
          <p:cNvPr id="25" name="Elbow Connector 24"/>
          <p:cNvCxnSpPr>
            <a:endCxn id="9" idx="1"/>
          </p:cNvCxnSpPr>
          <p:nvPr/>
        </p:nvCxnSpPr>
        <p:spPr>
          <a:xfrm rot="16200000" flipH="1">
            <a:off x="291005" y="2355674"/>
            <a:ext cx="985237" cy="336305"/>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062432" y="4420102"/>
            <a:ext cx="1290271" cy="74066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
        <p:nvSpPr>
          <p:cNvPr id="28" name="Rectangle 27"/>
          <p:cNvSpPr/>
          <p:nvPr/>
        </p:nvSpPr>
        <p:spPr>
          <a:xfrm>
            <a:off x="5735482" y="5082923"/>
            <a:ext cx="219251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Small Page Table (4KB)</a:t>
            </a:r>
          </a:p>
        </p:txBody>
      </p:sp>
      <p:sp>
        <p:nvSpPr>
          <p:cNvPr id="29" name="Oval 28"/>
          <p:cNvSpPr/>
          <p:nvPr/>
        </p:nvSpPr>
        <p:spPr>
          <a:xfrm>
            <a:off x="2708075" y="3235571"/>
            <a:ext cx="461665" cy="461665"/>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1" name="Elbow Connector 30"/>
          <p:cNvCxnSpPr>
            <a:stCxn id="9" idx="3"/>
            <a:endCxn id="29" idx="1"/>
          </p:cNvCxnSpPr>
          <p:nvPr/>
        </p:nvCxnSpPr>
        <p:spPr>
          <a:xfrm>
            <a:off x="2242038" y="3016265"/>
            <a:ext cx="533602" cy="286915"/>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29" idx="7"/>
          </p:cNvCxnSpPr>
          <p:nvPr/>
        </p:nvCxnSpPr>
        <p:spPr>
          <a:xfrm rot="5400000">
            <a:off x="2466827" y="2666301"/>
            <a:ext cx="1272155" cy="1598"/>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29" idx="4"/>
          </p:cNvCxnSpPr>
          <p:nvPr/>
        </p:nvCxnSpPr>
        <p:spPr>
          <a:xfrm rot="16200000" flipH="1">
            <a:off x="3105049" y="3531067"/>
            <a:ext cx="294475" cy="626833"/>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5329714" y="4097937"/>
            <a:ext cx="461665" cy="461665"/>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6" name="Elbow Connector 45"/>
          <p:cNvCxnSpPr>
            <a:endCxn id="43" idx="1"/>
          </p:cNvCxnSpPr>
          <p:nvPr/>
        </p:nvCxnSpPr>
        <p:spPr>
          <a:xfrm>
            <a:off x="4855968" y="3922416"/>
            <a:ext cx="541354" cy="242947"/>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a:endCxn id="43" idx="7"/>
          </p:cNvCxnSpPr>
          <p:nvPr/>
        </p:nvCxnSpPr>
        <p:spPr>
          <a:xfrm rot="5400000">
            <a:off x="4656627" y="3098366"/>
            <a:ext cx="2134337" cy="2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43" idx="4"/>
            <a:endCxn id="27" idx="1"/>
          </p:cNvCxnSpPr>
          <p:nvPr/>
        </p:nvCxnSpPr>
        <p:spPr>
          <a:xfrm rot="16200000" flipH="1">
            <a:off x="5696067" y="4424080"/>
            <a:ext cx="230832" cy="501875"/>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5274" y="1152640"/>
            <a:ext cx="219676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Virtual Address</a:t>
            </a:r>
          </a:p>
        </p:txBody>
      </p:sp>
      <p:sp>
        <p:nvSpPr>
          <p:cNvPr id="56" name="Oval 55"/>
          <p:cNvSpPr/>
          <p:nvPr/>
        </p:nvSpPr>
        <p:spPr>
          <a:xfrm>
            <a:off x="7857764" y="5019034"/>
            <a:ext cx="461665" cy="461665"/>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57" name="Elbow Connector 56"/>
          <p:cNvCxnSpPr>
            <a:stCxn id="27" idx="3"/>
            <a:endCxn id="56" idx="1"/>
          </p:cNvCxnSpPr>
          <p:nvPr/>
        </p:nvCxnSpPr>
        <p:spPr>
          <a:xfrm>
            <a:off x="7352712" y="4790434"/>
            <a:ext cx="572681" cy="296209"/>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p:cNvCxnSpPr/>
          <p:nvPr/>
        </p:nvCxnSpPr>
        <p:spPr>
          <a:xfrm rot="5400000">
            <a:off x="6682710" y="3552675"/>
            <a:ext cx="3060396" cy="1"/>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6415152" y="5964453"/>
            <a:ext cx="2728848" cy="710763"/>
          </a:xfrm>
          <a:prstGeom prst="rect">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pitchFamily="34" charset="0"/>
                <a:ea typeface="Times New Roman" charset="0"/>
                <a:cs typeface="Times New Roman" charset="0"/>
              </a:rPr>
              <a:t>Physical Address</a:t>
            </a:r>
          </a:p>
        </p:txBody>
      </p:sp>
      <p:cxnSp>
        <p:nvCxnSpPr>
          <p:cNvPr id="81" name="Elbow Connector 80"/>
          <p:cNvCxnSpPr>
            <a:stCxn id="56" idx="4"/>
            <a:endCxn id="77" idx="0"/>
          </p:cNvCxnSpPr>
          <p:nvPr/>
        </p:nvCxnSpPr>
        <p:spPr>
          <a:xfrm rot="5400000">
            <a:off x="7692129" y="5568156"/>
            <a:ext cx="483937" cy="309021"/>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Rounded Rectangle 83"/>
          <p:cNvSpPr/>
          <p:nvPr/>
        </p:nvSpPr>
        <p:spPr>
          <a:xfrm>
            <a:off x="611171" y="2659854"/>
            <a:ext cx="1917650" cy="1151793"/>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Rounded Rectangle 84"/>
          <p:cNvSpPr/>
          <p:nvPr/>
        </p:nvSpPr>
        <p:spPr>
          <a:xfrm rot="21364223">
            <a:off x="267635" y="3974539"/>
            <a:ext cx="5358108"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C31"/>
                </a:solidFill>
                <a:effectLst/>
                <a:uLnTx/>
                <a:uFillTx/>
                <a:latin typeface="Gill Sans MT" panose="020B0502020104020203" pitchFamily="34" charset="0"/>
                <a:ea typeface="+mn-ea"/>
                <a:cs typeface="+mn-cs"/>
              </a:rPr>
              <a:t>Tiny region table is almost always in the cache</a:t>
            </a:r>
          </a:p>
        </p:txBody>
      </p:sp>
      <p:sp>
        <p:nvSpPr>
          <p:cNvPr id="86" name="Rounded Rectangle 85"/>
          <p:cNvSpPr/>
          <p:nvPr/>
        </p:nvSpPr>
        <p:spPr>
          <a:xfrm rot="21364223">
            <a:off x="1639002" y="1422419"/>
            <a:ext cx="5358108"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C31"/>
                </a:solidFill>
                <a:effectLst/>
                <a:uLnTx/>
                <a:uFillTx/>
                <a:latin typeface="Gill Sans MT" panose="020B0502020104020203" pitchFamily="34" charset="0"/>
                <a:ea typeface="+mn-ea"/>
                <a:cs typeface="+mn-cs"/>
              </a:rPr>
              <a:t>Flat page table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C31"/>
                </a:solidFill>
                <a:effectLst/>
                <a:uLnTx/>
                <a:uFillTx/>
                <a:latin typeface="Gill Sans MT" panose="020B0502020104020203" pitchFamily="34" charset="0"/>
                <a:ea typeface="+mn-ea"/>
                <a:cs typeface="+mn-cs"/>
              </a:rPr>
              <a:t>saves one memory access</a:t>
            </a:r>
          </a:p>
        </p:txBody>
      </p:sp>
      <p:sp>
        <p:nvSpPr>
          <p:cNvPr id="87" name="Rounded Rectangle 86"/>
          <p:cNvSpPr/>
          <p:nvPr/>
        </p:nvSpPr>
        <p:spPr>
          <a:xfrm>
            <a:off x="3286611" y="3056080"/>
            <a:ext cx="1917650" cy="2993029"/>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1261515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par>
                                <p:cTn id="18" presetID="22" presetClass="entr" presetSubtype="1"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500"/>
                                        <p:tgtEl>
                                          <p:spTgt spid="35"/>
                                        </p:tgtEl>
                                      </p:cBhvr>
                                    </p:animEffec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500"/>
                                        <p:tgtEl>
                                          <p:spTgt spid="46"/>
                                        </p:tgtEl>
                                      </p:cBhvr>
                                    </p:animEffect>
                                  </p:childTnLst>
                                </p:cTn>
                              </p:par>
                              <p:par>
                                <p:cTn id="38" presetID="22" presetClass="entr" presetSubtype="1"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up)">
                                      <p:cBhvr>
                                        <p:cTn id="40" dur="500"/>
                                        <p:tgtEl>
                                          <p:spTgt spid="49"/>
                                        </p:tgtEl>
                                      </p:cBhvr>
                                    </p:animEffec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up)">
                                      <p:cBhvr>
                                        <p:cTn id="47" dur="500"/>
                                        <p:tgtEl>
                                          <p:spTgt spid="52"/>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wipe(left)">
                                      <p:cBhvr>
                                        <p:cTn id="58" dur="500"/>
                                        <p:tgtEl>
                                          <p:spTgt spid="57"/>
                                        </p:tgtEl>
                                      </p:cBhvr>
                                    </p:animEffect>
                                  </p:childTnLst>
                                </p:cTn>
                              </p:par>
                              <p:par>
                                <p:cTn id="59" presetID="22" presetClass="entr" presetSubtype="1"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up)">
                                      <p:cBhvr>
                                        <p:cTn id="61" dur="500"/>
                                        <p:tgtEl>
                                          <p:spTgt spid="70"/>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childTnLst>
                          </p:cTn>
                        </p:par>
                        <p:par>
                          <p:cTn id="65" fill="hold">
                            <p:stCondLst>
                              <p:cond delay="500"/>
                            </p:stCondLst>
                            <p:childTnLst>
                              <p:par>
                                <p:cTn id="66" presetID="22" presetClass="entr" presetSubtype="1" fill="hold" nodeType="after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wipe(up)">
                                      <p:cBhvr>
                                        <p:cTn id="68" dur="500"/>
                                        <p:tgtEl>
                                          <p:spTgt spid="81"/>
                                        </p:tgtEl>
                                      </p:cBhvr>
                                    </p:animEffec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7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84"/>
                                        </p:tgtEl>
                                        <p:attrNameLst>
                                          <p:attrName>style.visibility</p:attrName>
                                        </p:attrNameLst>
                                      </p:cBhvr>
                                      <p:to>
                                        <p:strVal val="visible"/>
                                      </p:to>
                                    </p:set>
                                  </p:childTnLst>
                                </p:cTn>
                              </p:par>
                              <p:par>
                                <p:cTn id="76" presetID="9" presetClass="emph" presetSubtype="0" nodeType="withEffect">
                                  <p:stCondLst>
                                    <p:cond delay="0"/>
                                  </p:stCondLst>
                                  <p:childTnLst>
                                    <p:set>
                                      <p:cBhvr rctx="PPT">
                                        <p:cTn id="77" dur="indefinite"/>
                                        <p:tgtEl>
                                          <p:spTgt spid="25"/>
                                        </p:tgtEl>
                                        <p:attrNameLst>
                                          <p:attrName>style.opacity</p:attrName>
                                        </p:attrNameLst>
                                      </p:cBhvr>
                                      <p:to>
                                        <p:strVal val="0.5"/>
                                      </p:to>
                                    </p:set>
                                    <p:animEffect filter="image" prLst="opacity: 0.5">
                                      <p:cBhvr rctx="IE">
                                        <p:cTn id="78" dur="indefinite"/>
                                        <p:tgtEl>
                                          <p:spTgt spid="25"/>
                                        </p:tgtEl>
                                      </p:cBhvr>
                                    </p:animEffect>
                                  </p:childTnLst>
                                </p:cTn>
                              </p:par>
                              <p:par>
                                <p:cTn id="79" presetID="9" presetClass="emph" presetSubtype="0" grpId="1" nodeType="withEffect">
                                  <p:stCondLst>
                                    <p:cond delay="0"/>
                                  </p:stCondLst>
                                  <p:childTnLst>
                                    <p:set>
                                      <p:cBhvr rctx="PPT">
                                        <p:cTn id="80" dur="indefinite"/>
                                        <p:tgtEl>
                                          <p:spTgt spid="9"/>
                                        </p:tgtEl>
                                        <p:attrNameLst>
                                          <p:attrName>style.opacity</p:attrName>
                                        </p:attrNameLst>
                                      </p:cBhvr>
                                      <p:to>
                                        <p:strVal val="0.5"/>
                                      </p:to>
                                    </p:set>
                                    <p:animEffect filter="image" prLst="opacity: 0.5">
                                      <p:cBhvr rctx="IE">
                                        <p:cTn id="81" dur="indefinite"/>
                                        <p:tgtEl>
                                          <p:spTgt spid="9"/>
                                        </p:tgtEl>
                                      </p:cBhvr>
                                    </p:animEffect>
                                  </p:childTnLst>
                                </p:cTn>
                              </p:par>
                              <p:par>
                                <p:cTn id="82" presetID="9" presetClass="emph" presetSubtype="0" grpId="1" nodeType="withEffect">
                                  <p:stCondLst>
                                    <p:cond delay="0"/>
                                  </p:stCondLst>
                                  <p:childTnLst>
                                    <p:set>
                                      <p:cBhvr rctx="PPT">
                                        <p:cTn id="83" dur="indefinite"/>
                                        <p:tgtEl>
                                          <p:spTgt spid="21"/>
                                        </p:tgtEl>
                                        <p:attrNameLst>
                                          <p:attrName>style.opacity</p:attrName>
                                        </p:attrNameLst>
                                      </p:cBhvr>
                                      <p:to>
                                        <p:strVal val="0.5"/>
                                      </p:to>
                                    </p:set>
                                    <p:animEffect filter="image" prLst="opacity: 0.5">
                                      <p:cBhvr rctx="IE">
                                        <p:cTn id="84" dur="indefinite"/>
                                        <p:tgtEl>
                                          <p:spTgt spid="21"/>
                                        </p:tgtEl>
                                      </p:cBhvr>
                                    </p:animEffect>
                                  </p:childTnLst>
                                </p:cTn>
                              </p:par>
                              <p:par>
                                <p:cTn id="85" presetID="9" presetClass="emph" presetSubtype="0" nodeType="withEffect">
                                  <p:stCondLst>
                                    <p:cond delay="0"/>
                                  </p:stCondLst>
                                  <p:childTnLst>
                                    <p:set>
                                      <p:cBhvr rctx="PPT">
                                        <p:cTn id="86" dur="indefinite"/>
                                        <p:tgtEl>
                                          <p:spTgt spid="31"/>
                                        </p:tgtEl>
                                        <p:attrNameLst>
                                          <p:attrName>style.opacity</p:attrName>
                                        </p:attrNameLst>
                                      </p:cBhvr>
                                      <p:to>
                                        <p:strVal val="0.5"/>
                                      </p:to>
                                    </p:set>
                                    <p:animEffect filter="image" prLst="opacity: 0.5">
                                      <p:cBhvr rctx="IE">
                                        <p:cTn id="87" dur="indefinite"/>
                                        <p:tgtEl>
                                          <p:spTgt spid="31"/>
                                        </p:tgtEl>
                                      </p:cBhvr>
                                    </p:animEffect>
                                  </p:childTnLst>
                                </p:cTn>
                              </p:par>
                              <p:par>
                                <p:cTn id="88" presetID="9" presetClass="emph" presetSubtype="0" nodeType="withEffect">
                                  <p:stCondLst>
                                    <p:cond delay="0"/>
                                  </p:stCondLst>
                                  <p:childTnLst>
                                    <p:set>
                                      <p:cBhvr rctx="PPT">
                                        <p:cTn id="89" dur="indefinite"/>
                                        <p:tgtEl>
                                          <p:spTgt spid="32"/>
                                        </p:tgtEl>
                                        <p:attrNameLst>
                                          <p:attrName>style.opacity</p:attrName>
                                        </p:attrNameLst>
                                      </p:cBhvr>
                                      <p:to>
                                        <p:strVal val="0.5"/>
                                      </p:to>
                                    </p:set>
                                    <p:animEffect filter="image" prLst="opacity: 0.5">
                                      <p:cBhvr rctx="IE">
                                        <p:cTn id="90" dur="indefinite"/>
                                        <p:tgtEl>
                                          <p:spTgt spid="32"/>
                                        </p:tgtEl>
                                      </p:cBhvr>
                                    </p:animEffect>
                                  </p:childTnLst>
                                </p:cTn>
                              </p:par>
                              <p:par>
                                <p:cTn id="91" presetID="9" presetClass="emph" presetSubtype="0" grpId="1" nodeType="withEffect">
                                  <p:stCondLst>
                                    <p:cond delay="0"/>
                                  </p:stCondLst>
                                  <p:childTnLst>
                                    <p:set>
                                      <p:cBhvr rctx="PPT">
                                        <p:cTn id="92" dur="indefinite"/>
                                        <p:tgtEl>
                                          <p:spTgt spid="29"/>
                                        </p:tgtEl>
                                        <p:attrNameLst>
                                          <p:attrName>style.opacity</p:attrName>
                                        </p:attrNameLst>
                                      </p:cBhvr>
                                      <p:to>
                                        <p:strVal val="0.5"/>
                                      </p:to>
                                    </p:set>
                                    <p:animEffect filter="image" prLst="opacity: 0.5">
                                      <p:cBhvr rctx="IE">
                                        <p:cTn id="93" dur="indefinite"/>
                                        <p:tgtEl>
                                          <p:spTgt spid="29"/>
                                        </p:tgtEl>
                                      </p:cBhvr>
                                    </p:animEffect>
                                  </p:childTnLst>
                                </p:cTn>
                              </p:par>
                              <p:par>
                                <p:cTn id="94" presetID="9" presetClass="emph" presetSubtype="0" nodeType="withEffect">
                                  <p:stCondLst>
                                    <p:cond delay="0"/>
                                  </p:stCondLst>
                                  <p:childTnLst>
                                    <p:set>
                                      <p:cBhvr rctx="PPT">
                                        <p:cTn id="95" dur="indefinite"/>
                                        <p:tgtEl>
                                          <p:spTgt spid="35"/>
                                        </p:tgtEl>
                                        <p:attrNameLst>
                                          <p:attrName>style.opacity</p:attrName>
                                        </p:attrNameLst>
                                      </p:cBhvr>
                                      <p:to>
                                        <p:strVal val="0.5"/>
                                      </p:to>
                                    </p:set>
                                    <p:animEffect filter="image" prLst="opacity: 0.5">
                                      <p:cBhvr rctx="IE">
                                        <p:cTn id="96" dur="indefinite"/>
                                        <p:tgtEl>
                                          <p:spTgt spid="35"/>
                                        </p:tgtEl>
                                      </p:cBhvr>
                                    </p:animEffect>
                                  </p:childTnLst>
                                </p:cTn>
                              </p:par>
                              <p:par>
                                <p:cTn id="97" presetID="9" presetClass="emph" presetSubtype="0" grpId="1" nodeType="withEffect">
                                  <p:stCondLst>
                                    <p:cond delay="0"/>
                                  </p:stCondLst>
                                  <p:childTnLst>
                                    <p:set>
                                      <p:cBhvr rctx="PPT">
                                        <p:cTn id="98" dur="indefinite"/>
                                        <p:tgtEl>
                                          <p:spTgt spid="22"/>
                                        </p:tgtEl>
                                        <p:attrNameLst>
                                          <p:attrName>style.opacity</p:attrName>
                                        </p:attrNameLst>
                                      </p:cBhvr>
                                      <p:to>
                                        <p:strVal val="0.5"/>
                                      </p:to>
                                    </p:set>
                                    <p:animEffect filter="image" prLst="opacity: 0.5">
                                      <p:cBhvr rctx="IE">
                                        <p:cTn id="99" dur="indefinite"/>
                                        <p:tgtEl>
                                          <p:spTgt spid="22"/>
                                        </p:tgtEl>
                                      </p:cBhvr>
                                    </p:animEffect>
                                  </p:childTnLst>
                                </p:cTn>
                              </p:par>
                              <p:par>
                                <p:cTn id="100" presetID="9" presetClass="emph" presetSubtype="0" grpId="1" nodeType="withEffect">
                                  <p:stCondLst>
                                    <p:cond delay="0"/>
                                  </p:stCondLst>
                                  <p:childTnLst>
                                    <p:set>
                                      <p:cBhvr rctx="PPT">
                                        <p:cTn id="101" dur="indefinite"/>
                                        <p:tgtEl>
                                          <p:spTgt spid="23"/>
                                        </p:tgtEl>
                                        <p:attrNameLst>
                                          <p:attrName>style.opacity</p:attrName>
                                        </p:attrNameLst>
                                      </p:cBhvr>
                                      <p:to>
                                        <p:strVal val="0.5"/>
                                      </p:to>
                                    </p:set>
                                    <p:animEffect filter="image" prLst="opacity: 0.5">
                                      <p:cBhvr rctx="IE">
                                        <p:cTn id="102" dur="indefinite"/>
                                        <p:tgtEl>
                                          <p:spTgt spid="23"/>
                                        </p:tgtEl>
                                      </p:cBhvr>
                                    </p:animEffect>
                                  </p:childTnLst>
                                </p:cTn>
                              </p:par>
                              <p:par>
                                <p:cTn id="103" presetID="9" presetClass="emph" presetSubtype="0" nodeType="withEffect">
                                  <p:stCondLst>
                                    <p:cond delay="0"/>
                                  </p:stCondLst>
                                  <p:childTnLst>
                                    <p:set>
                                      <p:cBhvr rctx="PPT">
                                        <p:cTn id="104" dur="indefinite"/>
                                        <p:tgtEl>
                                          <p:spTgt spid="46"/>
                                        </p:tgtEl>
                                        <p:attrNameLst>
                                          <p:attrName>style.opacity</p:attrName>
                                        </p:attrNameLst>
                                      </p:cBhvr>
                                      <p:to>
                                        <p:strVal val="0.5"/>
                                      </p:to>
                                    </p:set>
                                    <p:animEffect filter="image" prLst="opacity: 0.5">
                                      <p:cBhvr rctx="IE">
                                        <p:cTn id="105" dur="indefinite"/>
                                        <p:tgtEl>
                                          <p:spTgt spid="46"/>
                                        </p:tgtEl>
                                      </p:cBhvr>
                                    </p:animEffect>
                                  </p:childTnLst>
                                </p:cTn>
                              </p:par>
                              <p:par>
                                <p:cTn id="106" presetID="9" presetClass="emph" presetSubtype="0" nodeType="withEffect">
                                  <p:stCondLst>
                                    <p:cond delay="0"/>
                                  </p:stCondLst>
                                  <p:childTnLst>
                                    <p:set>
                                      <p:cBhvr rctx="PPT">
                                        <p:cTn id="107" dur="indefinite"/>
                                        <p:tgtEl>
                                          <p:spTgt spid="49"/>
                                        </p:tgtEl>
                                        <p:attrNameLst>
                                          <p:attrName>style.opacity</p:attrName>
                                        </p:attrNameLst>
                                      </p:cBhvr>
                                      <p:to>
                                        <p:strVal val="0.5"/>
                                      </p:to>
                                    </p:set>
                                    <p:animEffect filter="image" prLst="opacity: 0.5">
                                      <p:cBhvr rctx="IE">
                                        <p:cTn id="108" dur="indefinite"/>
                                        <p:tgtEl>
                                          <p:spTgt spid="49"/>
                                        </p:tgtEl>
                                      </p:cBhvr>
                                    </p:animEffect>
                                  </p:childTnLst>
                                </p:cTn>
                              </p:par>
                              <p:par>
                                <p:cTn id="109" presetID="9" presetClass="emph" presetSubtype="0" grpId="1" nodeType="withEffect">
                                  <p:stCondLst>
                                    <p:cond delay="0"/>
                                  </p:stCondLst>
                                  <p:childTnLst>
                                    <p:set>
                                      <p:cBhvr rctx="PPT">
                                        <p:cTn id="110" dur="indefinite"/>
                                        <p:tgtEl>
                                          <p:spTgt spid="43"/>
                                        </p:tgtEl>
                                        <p:attrNameLst>
                                          <p:attrName>style.opacity</p:attrName>
                                        </p:attrNameLst>
                                      </p:cBhvr>
                                      <p:to>
                                        <p:strVal val="0.5"/>
                                      </p:to>
                                    </p:set>
                                    <p:animEffect filter="image" prLst="opacity: 0.5">
                                      <p:cBhvr rctx="IE">
                                        <p:cTn id="111" dur="indefinite"/>
                                        <p:tgtEl>
                                          <p:spTgt spid="43"/>
                                        </p:tgtEl>
                                      </p:cBhvr>
                                    </p:animEffect>
                                  </p:childTnLst>
                                </p:cTn>
                              </p:par>
                              <p:par>
                                <p:cTn id="112" presetID="9" presetClass="emph" presetSubtype="0" nodeType="withEffect">
                                  <p:stCondLst>
                                    <p:cond delay="0"/>
                                  </p:stCondLst>
                                  <p:childTnLst>
                                    <p:set>
                                      <p:cBhvr rctx="PPT">
                                        <p:cTn id="113" dur="indefinite"/>
                                        <p:tgtEl>
                                          <p:spTgt spid="52"/>
                                        </p:tgtEl>
                                        <p:attrNameLst>
                                          <p:attrName>style.opacity</p:attrName>
                                        </p:attrNameLst>
                                      </p:cBhvr>
                                      <p:to>
                                        <p:strVal val="0.5"/>
                                      </p:to>
                                    </p:set>
                                    <p:animEffect filter="image" prLst="opacity: 0.5">
                                      <p:cBhvr rctx="IE">
                                        <p:cTn id="114" dur="indefinite"/>
                                        <p:tgtEl>
                                          <p:spTgt spid="52"/>
                                        </p:tgtEl>
                                      </p:cBhvr>
                                    </p:animEffect>
                                  </p:childTnLst>
                                </p:cTn>
                              </p:par>
                              <p:par>
                                <p:cTn id="115" presetID="9" presetClass="emph" presetSubtype="0" grpId="1" nodeType="withEffect">
                                  <p:stCondLst>
                                    <p:cond delay="0"/>
                                  </p:stCondLst>
                                  <p:childTnLst>
                                    <p:set>
                                      <p:cBhvr rctx="PPT">
                                        <p:cTn id="116" dur="indefinite"/>
                                        <p:tgtEl>
                                          <p:spTgt spid="27"/>
                                        </p:tgtEl>
                                        <p:attrNameLst>
                                          <p:attrName>style.opacity</p:attrName>
                                        </p:attrNameLst>
                                      </p:cBhvr>
                                      <p:to>
                                        <p:strVal val="0.5"/>
                                      </p:to>
                                    </p:set>
                                    <p:animEffect filter="image" prLst="opacity: 0.5">
                                      <p:cBhvr rctx="IE">
                                        <p:cTn id="117" dur="indefinite"/>
                                        <p:tgtEl>
                                          <p:spTgt spid="27"/>
                                        </p:tgtEl>
                                      </p:cBhvr>
                                    </p:animEffect>
                                  </p:childTnLst>
                                </p:cTn>
                              </p:par>
                              <p:par>
                                <p:cTn id="118" presetID="9" presetClass="emph" presetSubtype="0" grpId="1" nodeType="withEffect">
                                  <p:stCondLst>
                                    <p:cond delay="0"/>
                                  </p:stCondLst>
                                  <p:childTnLst>
                                    <p:set>
                                      <p:cBhvr rctx="PPT">
                                        <p:cTn id="119" dur="indefinite"/>
                                        <p:tgtEl>
                                          <p:spTgt spid="28"/>
                                        </p:tgtEl>
                                        <p:attrNameLst>
                                          <p:attrName>style.opacity</p:attrName>
                                        </p:attrNameLst>
                                      </p:cBhvr>
                                      <p:to>
                                        <p:strVal val="0.5"/>
                                      </p:to>
                                    </p:set>
                                    <p:animEffect filter="image" prLst="opacity: 0.5">
                                      <p:cBhvr rctx="IE">
                                        <p:cTn id="120" dur="indefinite"/>
                                        <p:tgtEl>
                                          <p:spTgt spid="28"/>
                                        </p:tgtEl>
                                      </p:cBhvr>
                                    </p:animEffect>
                                  </p:childTnLst>
                                </p:cTn>
                              </p:par>
                              <p:par>
                                <p:cTn id="121" presetID="9" presetClass="emph" presetSubtype="0" nodeType="withEffect">
                                  <p:stCondLst>
                                    <p:cond delay="0"/>
                                  </p:stCondLst>
                                  <p:childTnLst>
                                    <p:set>
                                      <p:cBhvr rctx="PPT">
                                        <p:cTn id="122" dur="indefinite"/>
                                        <p:tgtEl>
                                          <p:spTgt spid="57"/>
                                        </p:tgtEl>
                                        <p:attrNameLst>
                                          <p:attrName>style.opacity</p:attrName>
                                        </p:attrNameLst>
                                      </p:cBhvr>
                                      <p:to>
                                        <p:strVal val="0.5"/>
                                      </p:to>
                                    </p:set>
                                    <p:animEffect filter="image" prLst="opacity: 0.5">
                                      <p:cBhvr rctx="IE">
                                        <p:cTn id="123" dur="indefinite"/>
                                        <p:tgtEl>
                                          <p:spTgt spid="57"/>
                                        </p:tgtEl>
                                      </p:cBhvr>
                                    </p:animEffect>
                                  </p:childTnLst>
                                </p:cTn>
                              </p:par>
                              <p:par>
                                <p:cTn id="124" presetID="9" presetClass="emph" presetSubtype="0" nodeType="withEffect">
                                  <p:stCondLst>
                                    <p:cond delay="0"/>
                                  </p:stCondLst>
                                  <p:childTnLst>
                                    <p:set>
                                      <p:cBhvr rctx="PPT">
                                        <p:cTn id="125" dur="indefinite"/>
                                        <p:tgtEl>
                                          <p:spTgt spid="70"/>
                                        </p:tgtEl>
                                        <p:attrNameLst>
                                          <p:attrName>style.opacity</p:attrName>
                                        </p:attrNameLst>
                                      </p:cBhvr>
                                      <p:to>
                                        <p:strVal val="0.5"/>
                                      </p:to>
                                    </p:set>
                                    <p:animEffect filter="image" prLst="opacity: 0.5">
                                      <p:cBhvr rctx="IE">
                                        <p:cTn id="126" dur="indefinite"/>
                                        <p:tgtEl>
                                          <p:spTgt spid="70"/>
                                        </p:tgtEl>
                                      </p:cBhvr>
                                    </p:animEffect>
                                  </p:childTnLst>
                                </p:cTn>
                              </p:par>
                              <p:par>
                                <p:cTn id="127" presetID="9" presetClass="emph" presetSubtype="0" grpId="1" nodeType="withEffect">
                                  <p:stCondLst>
                                    <p:cond delay="0"/>
                                  </p:stCondLst>
                                  <p:childTnLst>
                                    <p:set>
                                      <p:cBhvr rctx="PPT">
                                        <p:cTn id="128" dur="indefinite"/>
                                        <p:tgtEl>
                                          <p:spTgt spid="56"/>
                                        </p:tgtEl>
                                        <p:attrNameLst>
                                          <p:attrName>style.opacity</p:attrName>
                                        </p:attrNameLst>
                                      </p:cBhvr>
                                      <p:to>
                                        <p:strVal val="0.5"/>
                                      </p:to>
                                    </p:set>
                                    <p:animEffect filter="image" prLst="opacity: 0.5">
                                      <p:cBhvr rctx="IE">
                                        <p:cTn id="129" dur="indefinite"/>
                                        <p:tgtEl>
                                          <p:spTgt spid="56"/>
                                        </p:tgtEl>
                                      </p:cBhvr>
                                    </p:animEffect>
                                  </p:childTnLst>
                                </p:cTn>
                              </p:par>
                              <p:par>
                                <p:cTn id="130" presetID="9" presetClass="emph" presetSubtype="0" nodeType="withEffect">
                                  <p:stCondLst>
                                    <p:cond delay="0"/>
                                  </p:stCondLst>
                                  <p:childTnLst>
                                    <p:set>
                                      <p:cBhvr rctx="PPT">
                                        <p:cTn id="131" dur="indefinite"/>
                                        <p:tgtEl>
                                          <p:spTgt spid="81"/>
                                        </p:tgtEl>
                                        <p:attrNameLst>
                                          <p:attrName>style.opacity</p:attrName>
                                        </p:attrNameLst>
                                      </p:cBhvr>
                                      <p:to>
                                        <p:strVal val="0.5"/>
                                      </p:to>
                                    </p:set>
                                    <p:animEffect filter="image" prLst="opacity: 0.5">
                                      <p:cBhvr rctx="IE">
                                        <p:cTn id="132" dur="indefinite"/>
                                        <p:tgtEl>
                                          <p:spTgt spid="81"/>
                                        </p:tgtEl>
                                      </p:cBhvr>
                                    </p:animEffect>
                                  </p:childTnLst>
                                </p:cTn>
                              </p:par>
                              <p:par>
                                <p:cTn id="133" presetID="9" presetClass="emph" presetSubtype="0" grpId="1" nodeType="withEffect">
                                  <p:stCondLst>
                                    <p:cond delay="0"/>
                                  </p:stCondLst>
                                  <p:childTnLst>
                                    <p:set>
                                      <p:cBhvr rctx="PPT">
                                        <p:cTn id="134" dur="indefinite"/>
                                        <p:tgtEl>
                                          <p:spTgt spid="77"/>
                                        </p:tgtEl>
                                        <p:attrNameLst>
                                          <p:attrName>style.opacity</p:attrName>
                                        </p:attrNameLst>
                                      </p:cBhvr>
                                      <p:to>
                                        <p:strVal val="0.5"/>
                                      </p:to>
                                    </p:set>
                                    <p:animEffect filter="image" prLst="opacity: 0.5">
                                      <p:cBhvr rctx="IE">
                                        <p:cTn id="135" dur="indefinite"/>
                                        <p:tgtEl>
                                          <p:spTgt spid="77"/>
                                        </p:tgtEl>
                                      </p:cBhvr>
                                    </p:animEffect>
                                  </p:childTnLst>
                                </p:cTn>
                              </p:par>
                              <p:par>
                                <p:cTn id="136" presetID="9" presetClass="emph" presetSubtype="0" grpId="0" nodeType="withEffect">
                                  <p:stCondLst>
                                    <p:cond delay="0"/>
                                  </p:stCondLst>
                                  <p:childTnLst>
                                    <p:set>
                                      <p:cBhvr rctx="PPT">
                                        <p:cTn id="137" dur="indefinite"/>
                                        <p:tgtEl>
                                          <p:spTgt spid="5"/>
                                        </p:tgtEl>
                                        <p:attrNameLst>
                                          <p:attrName>style.opacity</p:attrName>
                                        </p:attrNameLst>
                                      </p:cBhvr>
                                      <p:to>
                                        <p:strVal val="0.5"/>
                                      </p:to>
                                    </p:set>
                                    <p:animEffect filter="image" prLst="opacity: 0.5">
                                      <p:cBhvr rctx="IE">
                                        <p:cTn id="138" dur="indefinite"/>
                                        <p:tgtEl>
                                          <p:spTgt spid="5"/>
                                        </p:tgtEl>
                                      </p:cBhvr>
                                    </p:animEffect>
                                  </p:childTnLst>
                                </p:cTn>
                              </p:par>
                              <p:par>
                                <p:cTn id="139" presetID="9" presetClass="emph" presetSubtype="0" grpId="0" nodeType="withEffect">
                                  <p:stCondLst>
                                    <p:cond delay="0"/>
                                  </p:stCondLst>
                                  <p:childTnLst>
                                    <p:set>
                                      <p:cBhvr rctx="PPT">
                                        <p:cTn id="140" dur="indefinite"/>
                                        <p:tgtEl>
                                          <p:spTgt spid="6"/>
                                        </p:tgtEl>
                                        <p:attrNameLst>
                                          <p:attrName>style.opacity</p:attrName>
                                        </p:attrNameLst>
                                      </p:cBhvr>
                                      <p:to>
                                        <p:strVal val="0.5"/>
                                      </p:to>
                                    </p:set>
                                    <p:animEffect filter="image" prLst="opacity: 0.5">
                                      <p:cBhvr rctx="IE">
                                        <p:cTn id="141" dur="indefinite"/>
                                        <p:tgtEl>
                                          <p:spTgt spid="6"/>
                                        </p:tgtEl>
                                      </p:cBhvr>
                                    </p:animEffect>
                                  </p:childTnLst>
                                </p:cTn>
                              </p:par>
                              <p:par>
                                <p:cTn id="142" presetID="9" presetClass="emph" presetSubtype="0" grpId="0" nodeType="withEffect">
                                  <p:stCondLst>
                                    <p:cond delay="0"/>
                                  </p:stCondLst>
                                  <p:childTnLst>
                                    <p:set>
                                      <p:cBhvr rctx="PPT">
                                        <p:cTn id="143" dur="indefinite"/>
                                        <p:tgtEl>
                                          <p:spTgt spid="7"/>
                                        </p:tgtEl>
                                        <p:attrNameLst>
                                          <p:attrName>style.opacity</p:attrName>
                                        </p:attrNameLst>
                                      </p:cBhvr>
                                      <p:to>
                                        <p:strVal val="0.5"/>
                                      </p:to>
                                    </p:set>
                                    <p:animEffect filter="image" prLst="opacity: 0.5">
                                      <p:cBhvr rctx="IE">
                                        <p:cTn id="144" dur="indefinite"/>
                                        <p:tgtEl>
                                          <p:spTgt spid="7"/>
                                        </p:tgtEl>
                                      </p:cBhvr>
                                    </p:animEffect>
                                  </p:childTnLst>
                                </p:cTn>
                              </p:par>
                              <p:par>
                                <p:cTn id="145" presetID="9" presetClass="emph" presetSubtype="0" grpId="0" nodeType="withEffect">
                                  <p:stCondLst>
                                    <p:cond delay="0"/>
                                  </p:stCondLst>
                                  <p:childTnLst>
                                    <p:set>
                                      <p:cBhvr rctx="PPT">
                                        <p:cTn id="146" dur="indefinite"/>
                                        <p:tgtEl>
                                          <p:spTgt spid="8"/>
                                        </p:tgtEl>
                                        <p:attrNameLst>
                                          <p:attrName>style.opacity</p:attrName>
                                        </p:attrNameLst>
                                      </p:cBhvr>
                                      <p:to>
                                        <p:strVal val="0.5"/>
                                      </p:to>
                                    </p:set>
                                    <p:animEffect filter="image" prLst="opacity: 0.5">
                                      <p:cBhvr rctx="IE">
                                        <p:cTn id="147" dur="indefinite"/>
                                        <p:tgtEl>
                                          <p:spTgt spid="8"/>
                                        </p:tgtEl>
                                      </p:cBhvr>
                                    </p:animEffect>
                                  </p:childTnLst>
                                </p:cTn>
                              </p:par>
                              <p:par>
                                <p:cTn id="148" presetID="9" presetClass="emph" presetSubtype="0" grpId="0" nodeType="withEffect">
                                  <p:stCondLst>
                                    <p:cond delay="0"/>
                                  </p:stCondLst>
                                  <p:childTnLst>
                                    <p:set>
                                      <p:cBhvr rctx="PPT">
                                        <p:cTn id="149" dur="indefinite"/>
                                        <p:tgtEl>
                                          <p:spTgt spid="55"/>
                                        </p:tgtEl>
                                        <p:attrNameLst>
                                          <p:attrName>style.opacity</p:attrName>
                                        </p:attrNameLst>
                                      </p:cBhvr>
                                      <p:to>
                                        <p:strVal val="0.5"/>
                                      </p:to>
                                    </p:set>
                                    <p:animEffect filter="image" prLst="opacity: 0.5">
                                      <p:cBhvr rctx="IE">
                                        <p:cTn id="150" dur="indefinite"/>
                                        <p:tgtEl>
                                          <p:spTgt spid="55"/>
                                        </p:tgtEl>
                                      </p:cBhvr>
                                    </p:animEffect>
                                  </p:childTnLst>
                                </p:cTn>
                              </p:par>
                            </p:childTnLst>
                          </p:cTn>
                        </p:par>
                        <p:par>
                          <p:cTn id="151" fill="hold">
                            <p:stCondLst>
                              <p:cond delay="0"/>
                            </p:stCondLst>
                            <p:childTnLst>
                              <p:par>
                                <p:cTn id="152" presetID="1" presetClass="entr" presetSubtype="0" fill="hold" grpId="0" nodeType="afterEffect">
                                  <p:stCondLst>
                                    <p:cond delay="0"/>
                                  </p:stCondLst>
                                  <p:childTnLst>
                                    <p:set>
                                      <p:cBhvr>
                                        <p:cTn id="153" dur="1" fill="hold">
                                          <p:stCondLst>
                                            <p:cond delay="0"/>
                                          </p:stCondLst>
                                        </p:cTn>
                                        <p:tgtEl>
                                          <p:spTgt spid="85"/>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87"/>
                                        </p:tgtEl>
                                        <p:attrNameLst>
                                          <p:attrName>style.visibility</p:attrName>
                                        </p:attrNameLst>
                                      </p:cBhvr>
                                      <p:to>
                                        <p:strVal val="visible"/>
                                      </p:to>
                                    </p:set>
                                  </p:childTnLst>
                                </p:cTn>
                              </p:par>
                            </p:childTnLst>
                          </p:cTn>
                        </p:par>
                        <p:par>
                          <p:cTn id="158" fill="hold">
                            <p:stCondLst>
                              <p:cond delay="0"/>
                            </p:stCondLst>
                            <p:childTnLst>
                              <p:par>
                                <p:cTn id="159" presetID="1" presetClass="entr" presetSubtype="0" fill="hold" grpId="0" nodeType="afterEffect">
                                  <p:stCondLst>
                                    <p:cond delay="0"/>
                                  </p:stCondLst>
                                  <p:childTnLst>
                                    <p:set>
                                      <p:cBhvr>
                                        <p:cTn id="160" dur="1" fill="hold">
                                          <p:stCondLst>
                                            <p:cond delay="0"/>
                                          </p:stCondLst>
                                        </p:cTn>
                                        <p:tgtEl>
                                          <p:spTgt spid="86"/>
                                        </p:tgtEl>
                                        <p:attrNameLst>
                                          <p:attrName>style.visibility</p:attrName>
                                        </p:attrNameLst>
                                      </p:cBhvr>
                                      <p:to>
                                        <p:strVal val="visible"/>
                                      </p:to>
                                    </p:set>
                                  </p:childTnLst>
                                </p:cTn>
                              </p:par>
                              <p:par>
                                <p:cTn id="161" presetID="1" presetClass="exit" presetSubtype="0" fill="hold" grpId="1" nodeType="withEffect">
                                  <p:stCondLst>
                                    <p:cond delay="0"/>
                                  </p:stCondLst>
                                  <p:childTnLst>
                                    <p:set>
                                      <p:cBhvr>
                                        <p:cTn id="162" dur="1" fill="hold">
                                          <p:stCondLst>
                                            <p:cond delay="0"/>
                                          </p:stCondLst>
                                        </p:cTn>
                                        <p:tgtEl>
                                          <p:spTgt spid="85"/>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9" grpId="1" animBg="1"/>
      <p:bldP spid="21" grpId="0"/>
      <p:bldP spid="21" grpId="1"/>
      <p:bldP spid="22" grpId="0" animBg="1"/>
      <p:bldP spid="22" grpId="1" animBg="1"/>
      <p:bldP spid="23" grpId="0"/>
      <p:bldP spid="23" grpId="1"/>
      <p:bldP spid="27" grpId="0" animBg="1"/>
      <p:bldP spid="27" grpId="1" animBg="1"/>
      <p:bldP spid="28" grpId="0"/>
      <p:bldP spid="28" grpId="1"/>
      <p:bldP spid="29" grpId="0" animBg="1"/>
      <p:bldP spid="29" grpId="1" animBg="1"/>
      <p:bldP spid="43" grpId="0" animBg="1"/>
      <p:bldP spid="43" grpId="1" animBg="1"/>
      <p:bldP spid="55" grpId="0"/>
      <p:bldP spid="56" grpId="0" animBg="1"/>
      <p:bldP spid="56" grpId="1" animBg="1"/>
      <p:bldP spid="77" grpId="0" animBg="1"/>
      <p:bldP spid="77" grpId="1" animBg="1"/>
      <p:bldP spid="84" grpId="0" animBg="1"/>
      <p:bldP spid="84" grpId="1" animBg="1"/>
      <p:bldP spid="85" grpId="0" animBg="1"/>
      <p:bldP spid="85" grpId="1" animBg="1"/>
      <p:bldP spid="86" grpId="0" animBg="1"/>
      <p:bldP spid="8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a:t>
            </a:r>
          </a:p>
        </p:txBody>
      </p:sp>
      <p:sp>
        <p:nvSpPr>
          <p:cNvPr id="3" name="Content Placeholder 2"/>
          <p:cNvSpPr>
            <a:spLocks noGrp="1"/>
          </p:cNvSpPr>
          <p:nvPr>
            <p:ph idx="1"/>
          </p:nvPr>
        </p:nvSpPr>
        <p:spPr>
          <a:xfrm>
            <a:off x="628650" y="1210492"/>
            <a:ext cx="7886700" cy="5643717"/>
          </a:xfrm>
        </p:spPr>
        <p:txBody>
          <a:bodyPr>
            <a:normAutofit lnSpcReduction="10000"/>
          </a:bodyPr>
          <a:lstStyle/>
          <a:p>
            <a:r>
              <a:rPr lang="en-US" sz="3600" dirty="0"/>
              <a:t>Simulator: </a:t>
            </a:r>
            <a:r>
              <a:rPr lang="en-US" sz="3600" dirty="0">
                <a:solidFill>
                  <a:schemeClr val="accent5"/>
                </a:solidFill>
              </a:rPr>
              <a:t>gem5</a:t>
            </a:r>
          </a:p>
          <a:p>
            <a:r>
              <a:rPr lang="en-US" sz="3600" dirty="0"/>
              <a:t>System Configuration</a:t>
            </a:r>
          </a:p>
          <a:p>
            <a:pPr lvl="1"/>
            <a:r>
              <a:rPr lang="en-US" sz="3200" dirty="0"/>
              <a:t>CPU</a:t>
            </a:r>
          </a:p>
          <a:p>
            <a:pPr lvl="2"/>
            <a:r>
              <a:rPr lang="en-US" sz="2800" dirty="0">
                <a:solidFill>
                  <a:schemeClr val="accent5"/>
                </a:solidFill>
              </a:rPr>
              <a:t>4 </a:t>
            </a:r>
            <a:r>
              <a:rPr lang="en-US" sz="2800" dirty="0" err="1">
                <a:solidFill>
                  <a:schemeClr val="accent5"/>
                </a:solidFill>
              </a:rPr>
              <a:t>OoO</a:t>
            </a:r>
            <a:r>
              <a:rPr lang="en-US" sz="2800" dirty="0">
                <a:solidFill>
                  <a:schemeClr val="accent5"/>
                </a:solidFill>
              </a:rPr>
              <a:t> cores</a:t>
            </a:r>
            <a:r>
              <a:rPr lang="en-US" sz="2800" dirty="0"/>
              <a:t>, 2GHz</a:t>
            </a:r>
          </a:p>
          <a:p>
            <a:pPr lvl="2"/>
            <a:r>
              <a:rPr lang="en-US" sz="2800" dirty="0"/>
              <a:t>Cache: 32KB L</a:t>
            </a:r>
            <a:r>
              <a:rPr lang="en-US" sz="3200" dirty="0">
                <a:latin typeface="+mn-lt"/>
              </a:rPr>
              <a:t>1</a:t>
            </a:r>
            <a:r>
              <a:rPr lang="en-US" sz="2800" dirty="0"/>
              <a:t>, </a:t>
            </a:r>
            <a:r>
              <a:rPr lang="en-US" sz="3200" dirty="0">
                <a:solidFill>
                  <a:prstClr val="black"/>
                </a:solidFill>
                <a:latin typeface="Calibri" panose="020F0502020204030204"/>
              </a:rPr>
              <a:t>1</a:t>
            </a:r>
            <a:r>
              <a:rPr lang="en-US" sz="2800" dirty="0"/>
              <a:t>MB L2</a:t>
            </a:r>
          </a:p>
          <a:p>
            <a:pPr lvl="1"/>
            <a:r>
              <a:rPr lang="en-US" sz="3200" dirty="0"/>
              <a:t>IMPICA</a:t>
            </a:r>
          </a:p>
          <a:p>
            <a:pPr lvl="2"/>
            <a:r>
              <a:rPr lang="en-US" sz="3200" dirty="0">
                <a:solidFill>
                  <a:schemeClr val="accent5"/>
                </a:solidFill>
                <a:latin typeface="+mn-lt"/>
              </a:rPr>
              <a:t>1</a:t>
            </a:r>
            <a:r>
              <a:rPr lang="en-US" sz="2800" dirty="0">
                <a:solidFill>
                  <a:schemeClr val="accent5"/>
                </a:solidFill>
              </a:rPr>
              <a:t> core</a:t>
            </a:r>
            <a:r>
              <a:rPr lang="en-US" sz="2800" dirty="0"/>
              <a:t>, 500MHz, 32KB Cache</a:t>
            </a:r>
          </a:p>
          <a:p>
            <a:pPr lvl="1"/>
            <a:r>
              <a:rPr lang="en-US" sz="3200" dirty="0"/>
              <a:t>Memory Bandwidth</a:t>
            </a:r>
          </a:p>
          <a:p>
            <a:pPr lvl="2"/>
            <a:r>
              <a:rPr lang="en-US" sz="3200" dirty="0">
                <a:latin typeface="+mn-lt"/>
              </a:rPr>
              <a:t>1</a:t>
            </a:r>
            <a:r>
              <a:rPr lang="en-US" sz="2800" dirty="0"/>
              <a:t>2.8 GB/s for CPU, 5</a:t>
            </a:r>
            <a:r>
              <a:rPr lang="en-US" sz="3200" dirty="0">
                <a:latin typeface="+mn-lt"/>
              </a:rPr>
              <a:t>1</a:t>
            </a:r>
            <a:r>
              <a:rPr lang="en-US" sz="2800" dirty="0"/>
              <a:t>.2 GB/s for IMPICA</a:t>
            </a:r>
          </a:p>
          <a:p>
            <a:r>
              <a:rPr lang="en-US" sz="3600" dirty="0"/>
              <a:t>Our simulator code is open source</a:t>
            </a:r>
          </a:p>
          <a:p>
            <a:pPr lvl="1"/>
            <a:r>
              <a:rPr lang="en-US" sz="3200" u="sng" dirty="0">
                <a:solidFill>
                  <a:schemeClr val="accent5"/>
                </a:solidFill>
                <a:hlinkClick r:id="rId2"/>
              </a:rPr>
              <a:t>https://github.com/CMU-SAFARI/IMPICA</a:t>
            </a:r>
            <a:r>
              <a:rPr lang="en-US" sz="3200" u="sng" dirty="0">
                <a:solidFill>
                  <a:schemeClr val="accent5"/>
                </a:solidFill>
              </a:rPr>
              <a:t> </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928723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a:xfrm>
            <a:off x="228600" y="152400"/>
            <a:ext cx="8807848" cy="756320"/>
          </a:xfrm>
        </p:spPr>
        <p:txBody>
          <a:bodyPr/>
          <a:lstStyle/>
          <a:p>
            <a:r>
              <a:rPr lang="en-US" sz="3600" dirty="0"/>
              <a:t>Shifted Hamming Distance: SIMD Acceleration</a:t>
            </a:r>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052736"/>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Xin+,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"Shifted Hamming Distance: A Fast and Accurate SIMD-friendly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to Accelerate Alignment Verification in Read Mapping”</a:t>
            </a:r>
            <a:r>
              <a:rPr kumimoji="0" lang="en-US" sz="1800" b="1" i="0" u="none" strike="noStrike" kern="1200" cap="none" spc="0" normalizeH="0" baseline="0" noProof="0" dirty="0">
                <a:ln>
                  <a:noFill/>
                </a:ln>
                <a:solidFill>
                  <a:srgbClr val="000000"/>
                </a:solidFill>
                <a:effectLst/>
                <a:uLnTx/>
                <a:uFillTx/>
                <a:latin typeface="Tahoma"/>
                <a:ea typeface="+mn-ea"/>
                <a:cs typeface="+mn-cs"/>
              </a:rPr>
              <a:t>, Bioinformatics 2015.</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532336854"/>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8594481" cy="723445"/>
          </a:xfrm>
        </p:spPr>
        <p:txBody>
          <a:bodyPr>
            <a:normAutofit/>
          </a:bodyPr>
          <a:lstStyle/>
          <a:p>
            <a:r>
              <a:rPr lang="en-US" dirty="0"/>
              <a:t>Result – </a:t>
            </a:r>
            <a:r>
              <a:rPr lang="en-US" dirty="0" err="1"/>
              <a:t>Microbenchmark</a:t>
            </a:r>
            <a:r>
              <a:rPr lang="en-US" dirty="0"/>
              <a:t>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graphicFrame>
        <p:nvGraphicFramePr>
          <p:cNvPr id="5" name="Chart 4"/>
          <p:cNvGraphicFramePr>
            <a:graphicFrameLocks/>
          </p:cNvGraphicFramePr>
          <p:nvPr>
            <p:extLst/>
          </p:nvPr>
        </p:nvGraphicFramePr>
        <p:xfrm>
          <a:off x="949569" y="1311683"/>
          <a:ext cx="7359162" cy="435800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875107" y="2098473"/>
            <a:ext cx="6425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
                <a:cs typeface="+mn-cs"/>
              </a:rPr>
              <a:t>1.9X</a:t>
            </a:r>
          </a:p>
        </p:txBody>
      </p:sp>
      <p:sp>
        <p:nvSpPr>
          <p:cNvPr id="7" name="TextBox 6"/>
          <p:cNvSpPr txBox="1"/>
          <p:nvPr/>
        </p:nvSpPr>
        <p:spPr>
          <a:xfrm>
            <a:off x="4925889" y="2794831"/>
            <a:ext cx="6425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
                <a:cs typeface="+mn-cs"/>
              </a:rPr>
              <a:t>1.3X</a:t>
            </a:r>
          </a:p>
        </p:txBody>
      </p:sp>
      <p:sp>
        <p:nvSpPr>
          <p:cNvPr id="8" name="TextBox 7"/>
          <p:cNvSpPr txBox="1"/>
          <p:nvPr/>
        </p:nvSpPr>
        <p:spPr>
          <a:xfrm>
            <a:off x="7060421" y="2924851"/>
            <a:ext cx="6425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
                <a:cs typeface="+mn-cs"/>
              </a:rPr>
              <a:t>1.2X</a:t>
            </a:r>
          </a:p>
        </p:txBody>
      </p:sp>
    </p:spTree>
    <p:custDataLst>
      <p:tags r:id="rId1"/>
    </p:custDataLst>
    <p:extLst>
      <p:ext uri="{BB962C8B-B14F-4D97-AF65-F5344CB8AC3E}">
        <p14:creationId xmlns:p14="http://schemas.microsoft.com/office/powerpoint/2010/main" val="15144964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11" dur="500"/>
                                        <p:tgtEl>
                                          <p:spTgt spid="5">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6" dur="500"/>
                                        <p:tgtEl>
                                          <p:spTgt spid="5">
                                            <p:graphicEl>
                                              <a:chart seriesIdx="1" categoryIdx="-4" bldStep="series"/>
                                            </p:graphicEl>
                                          </p:spTgt>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P spid="6" grpId="0"/>
      <p:bldP spid="7" grpId="0"/>
      <p:bldP spid="8"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 – Database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graphicFrame>
        <p:nvGraphicFramePr>
          <p:cNvPr id="5" name="Chart 4"/>
          <p:cNvGraphicFramePr>
            <a:graphicFrameLocks/>
          </p:cNvGraphicFramePr>
          <p:nvPr>
            <p:extLst/>
          </p:nvPr>
        </p:nvGraphicFramePr>
        <p:xfrm>
          <a:off x="628650" y="1389187"/>
          <a:ext cx="7530612" cy="239150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a:off x="2261112" y="2482664"/>
            <a:ext cx="5813053" cy="0"/>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2911309" y="2042656"/>
            <a:ext cx="6257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
                <a:cs typeface="+mn-cs"/>
              </a:rPr>
              <a:t>+2%</a:t>
            </a:r>
          </a:p>
        </p:txBody>
      </p:sp>
      <p:sp>
        <p:nvSpPr>
          <p:cNvPr id="10" name="TextBox 9"/>
          <p:cNvSpPr txBox="1"/>
          <p:nvPr/>
        </p:nvSpPr>
        <p:spPr>
          <a:xfrm>
            <a:off x="4854879" y="1862549"/>
            <a:ext cx="6257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
                <a:cs typeface="+mn-cs"/>
              </a:rPr>
              <a:t>+5%</a:t>
            </a:r>
          </a:p>
        </p:txBody>
      </p:sp>
      <p:sp>
        <p:nvSpPr>
          <p:cNvPr id="11" name="TextBox 10"/>
          <p:cNvSpPr txBox="1"/>
          <p:nvPr/>
        </p:nvSpPr>
        <p:spPr>
          <a:xfrm>
            <a:off x="6726352" y="1389184"/>
            <a:ext cx="7557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
                <a:cs typeface="+mn-cs"/>
              </a:rPr>
              <a:t>+16%</a:t>
            </a:r>
          </a:p>
        </p:txBody>
      </p:sp>
      <p:graphicFrame>
        <p:nvGraphicFramePr>
          <p:cNvPr id="12" name="Chart 11"/>
          <p:cNvGraphicFramePr>
            <a:graphicFrameLocks/>
          </p:cNvGraphicFramePr>
          <p:nvPr>
            <p:extLst/>
          </p:nvPr>
        </p:nvGraphicFramePr>
        <p:xfrm>
          <a:off x="553916" y="3912577"/>
          <a:ext cx="7675684" cy="2804747"/>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p:cNvCxnSpPr/>
          <p:nvPr/>
        </p:nvCxnSpPr>
        <p:spPr>
          <a:xfrm>
            <a:off x="2246458" y="4296811"/>
            <a:ext cx="5813053" cy="0"/>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14" name="TextBox 8"/>
          <p:cNvSpPr txBox="1"/>
          <p:nvPr/>
        </p:nvSpPr>
        <p:spPr>
          <a:xfrm>
            <a:off x="4854889" y="4254057"/>
            <a:ext cx="576525"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-4%</a:t>
            </a:r>
          </a:p>
        </p:txBody>
      </p:sp>
      <p:sp>
        <p:nvSpPr>
          <p:cNvPr id="15" name="TextBox 8"/>
          <p:cNvSpPr txBox="1"/>
          <p:nvPr/>
        </p:nvSpPr>
        <p:spPr>
          <a:xfrm>
            <a:off x="6638628" y="4790893"/>
            <a:ext cx="706519"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-13%</a:t>
            </a:r>
          </a:p>
        </p:txBody>
      </p:sp>
      <p:sp>
        <p:nvSpPr>
          <p:cNvPr id="16" name="TextBox 8"/>
          <p:cNvSpPr txBox="1"/>
          <p:nvPr/>
        </p:nvSpPr>
        <p:spPr>
          <a:xfrm>
            <a:off x="2936172" y="3924679"/>
            <a:ext cx="576525"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-0%</a:t>
            </a:r>
          </a:p>
        </p:txBody>
      </p:sp>
    </p:spTree>
    <p:custDataLst>
      <p:tags r:id="rId1"/>
    </p:custDataLst>
    <p:extLst>
      <p:ext uri="{BB962C8B-B14F-4D97-AF65-F5344CB8AC3E}">
        <p14:creationId xmlns:p14="http://schemas.microsoft.com/office/powerpoint/2010/main" val="3284573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ipe(down)">
                                      <p:cBhvr>
                                        <p:cTn id="13" dur="500"/>
                                        <p:tgtEl>
                                          <p:spTgt spid="5">
                                            <p:graphicEl>
                                              <a:chart seriesIdx="-4" categoryIdx="0" bldStep="category"/>
                                            </p:graphicEl>
                                          </p:spTgt>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ipe(down)">
                                      <p:cBhvr>
                                        <p:cTn id="21" dur="500"/>
                                        <p:tgtEl>
                                          <p:spTgt spid="5">
                                            <p:graphicEl>
                                              <a:chart seriesIdx="-4" categoryIdx="1" bldStep="category"/>
                                            </p:graphicEl>
                                          </p:spTgt>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ipe(down)">
                                      <p:cBhvr>
                                        <p:cTn id="29" dur="500"/>
                                        <p:tgtEl>
                                          <p:spTgt spid="5">
                                            <p:graphicEl>
                                              <a:chart seriesIdx="-4" categoryIdx="2" bldStep="category"/>
                                            </p:graphicEl>
                                          </p:spTgt>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graphicEl>
                                              <a:chart seriesIdx="-3" categoryIdx="-3" bldStep="gridLegend"/>
                                            </p:graphic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wipe(down)">
                                      <p:cBhvr>
                                        <p:cTn id="43" dur="500"/>
                                        <p:tgtEl>
                                          <p:spTgt spid="12">
                                            <p:graphicEl>
                                              <a:chart seriesIdx="0" categoryIdx="-4" bldStep="series"/>
                                            </p:graphicEl>
                                          </p:spTgt>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P spid="9" grpId="0"/>
      <p:bldP spid="10" grpId="0"/>
      <p:bldP spid="11" grpId="0"/>
      <p:bldGraphic spid="12" grpId="0">
        <p:bldSub>
          <a:bldChart bld="series"/>
        </p:bldSub>
      </p:bldGraphic>
      <p:bldP spid="14" grpId="0"/>
      <p:bldP spid="15" grpId="0"/>
      <p:bldP spid="1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Energy Consumption</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graphicFrame>
        <p:nvGraphicFramePr>
          <p:cNvPr id="6" name="Chart 5"/>
          <p:cNvGraphicFramePr>
            <a:graphicFrameLocks/>
          </p:cNvGraphicFramePr>
          <p:nvPr>
            <p:extLst/>
          </p:nvPr>
        </p:nvGraphicFramePr>
        <p:xfrm>
          <a:off x="725365" y="1264799"/>
          <a:ext cx="7470348" cy="44137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682750" y="2693287"/>
            <a:ext cx="7065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
                <a:cs typeface="+mn-cs"/>
              </a:rPr>
              <a:t>-41%</a:t>
            </a:r>
          </a:p>
        </p:txBody>
      </p:sp>
      <p:sp>
        <p:nvSpPr>
          <p:cNvPr id="8" name="TextBox 7"/>
          <p:cNvSpPr txBox="1"/>
          <p:nvPr/>
        </p:nvSpPr>
        <p:spPr>
          <a:xfrm>
            <a:off x="4219199" y="2293177"/>
            <a:ext cx="7065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
                <a:cs typeface="+mn-cs"/>
              </a:rPr>
              <a:t>-24%</a:t>
            </a:r>
          </a:p>
        </p:txBody>
      </p:sp>
      <p:sp>
        <p:nvSpPr>
          <p:cNvPr id="9" name="TextBox 7"/>
          <p:cNvSpPr txBox="1"/>
          <p:nvPr/>
        </p:nvSpPr>
        <p:spPr>
          <a:xfrm>
            <a:off x="7147029" y="1795799"/>
            <a:ext cx="576525"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-6%</a:t>
            </a:r>
          </a:p>
        </p:txBody>
      </p:sp>
      <p:sp>
        <p:nvSpPr>
          <p:cNvPr id="10" name="TextBox 9"/>
          <p:cNvSpPr txBox="1"/>
          <p:nvPr/>
        </p:nvSpPr>
        <p:spPr>
          <a:xfrm>
            <a:off x="5681639" y="1995853"/>
            <a:ext cx="7065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
                <a:cs typeface="+mn-cs"/>
              </a:rPr>
              <a:t>-10%</a:t>
            </a:r>
          </a:p>
        </p:txBody>
      </p:sp>
    </p:spTree>
    <p:custDataLst>
      <p:tags r:id="rId1"/>
    </p:custDataLst>
    <p:extLst>
      <p:ext uri="{BB962C8B-B14F-4D97-AF65-F5344CB8AC3E}">
        <p14:creationId xmlns:p14="http://schemas.microsoft.com/office/powerpoint/2010/main" val="38714406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1" dur="500"/>
                                        <p:tgtEl>
                                          <p:spTgt spid="6">
                                            <p:graphicEl>
                                              <a:chart seriesIdx="0" categoryIdx="-4" bldStep="series"/>
                                            </p:graphicEl>
                                          </p:spTgt>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4" dur="500"/>
                                        <p:tgtEl>
                                          <p:spTgt spid="6">
                                            <p:graphicEl>
                                              <a:chart seriesIdx="1" categoryIdx="-4" bldStep="series"/>
                                            </p:graphicEl>
                                          </p:spTgt>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P spid="7" grpId="0"/>
      <p:bldP spid="8" grpId="0"/>
      <p:bldP spid="9" grpId="0"/>
      <p:bldP spid="10"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 and Power Overhead</a:t>
            </a:r>
          </a:p>
        </p:txBody>
      </p:sp>
      <p:sp>
        <p:nvSpPr>
          <p:cNvPr id="3" name="Content Placeholder 2"/>
          <p:cNvSpPr>
            <a:spLocks noGrp="1"/>
          </p:cNvSpPr>
          <p:nvPr>
            <p:ph idx="1"/>
          </p:nvPr>
        </p:nvSpPr>
        <p:spPr>
          <a:xfrm>
            <a:off x="628650" y="4590288"/>
            <a:ext cx="7886700" cy="1586675"/>
          </a:xfrm>
        </p:spPr>
        <p:txBody>
          <a:bodyPr>
            <a:normAutofit/>
          </a:bodyPr>
          <a:lstStyle/>
          <a:p>
            <a:r>
              <a:rPr lang="en-US" sz="3600" dirty="0"/>
              <a:t>Power overhead: average power increases by 5.6%</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2000" b="0" i="0" u="none" strike="noStrike" kern="1200" cap="none" spc="0" normalizeH="0" baseline="0" noProof="0">
              <a:ln>
                <a:noFill/>
              </a:ln>
              <a:solidFill>
                <a:prstClr val="black">
                  <a:lumMod val="65000"/>
                  <a:lumOff val="35000"/>
                </a:prstClr>
              </a:solidFill>
              <a:effectLst/>
              <a:uLnTx/>
              <a:uFillTx/>
              <a:latin typeface="Arial" charset="0"/>
              <a:ea typeface="ＭＳ Ｐゴシック" charset="-128"/>
              <a:cs typeface="+mn-cs"/>
            </a:endParaRPr>
          </a:p>
        </p:txBody>
      </p:sp>
      <p:graphicFrame>
        <p:nvGraphicFramePr>
          <p:cNvPr id="5" name="Table 4"/>
          <p:cNvGraphicFramePr>
            <a:graphicFrameLocks noGrp="1"/>
          </p:cNvGraphicFramePr>
          <p:nvPr>
            <p:extLst/>
          </p:nvPr>
        </p:nvGraphicFramePr>
        <p:xfrm>
          <a:off x="146304" y="1397000"/>
          <a:ext cx="8369046" cy="2881168"/>
        </p:xfrm>
        <a:graphic>
          <a:graphicData uri="http://schemas.openxmlformats.org/drawingml/2006/table">
            <a:tbl>
              <a:tblPr firstRow="1" bandRow="1">
                <a:tableStyleId>{5940675A-B579-460E-94D1-54222C63F5DA}</a:tableStyleId>
              </a:tblPr>
              <a:tblGrid>
                <a:gridCol w="4184523">
                  <a:extLst>
                    <a:ext uri="{9D8B030D-6E8A-4147-A177-3AD203B41FA5}">
                      <a16:colId xmlns:a16="http://schemas.microsoft.com/office/drawing/2014/main" val="20000"/>
                    </a:ext>
                  </a:extLst>
                </a:gridCol>
                <a:gridCol w="4184523">
                  <a:extLst>
                    <a:ext uri="{9D8B030D-6E8A-4147-A177-3AD203B41FA5}">
                      <a16:colId xmlns:a16="http://schemas.microsoft.com/office/drawing/2014/main" val="20001"/>
                    </a:ext>
                  </a:extLst>
                </a:gridCol>
              </a:tblGrid>
              <a:tr h="720292">
                <a:tc>
                  <a:txBody>
                    <a:bodyPr/>
                    <a:lstStyle/>
                    <a:p>
                      <a:r>
                        <a:rPr lang="en-US" sz="3200" dirty="0"/>
                        <a:t>CPU (Cortex-A57)</a:t>
                      </a:r>
                    </a:p>
                  </a:txBody>
                  <a:tcPr/>
                </a:tc>
                <a:tc>
                  <a:txBody>
                    <a:bodyPr/>
                    <a:lstStyle/>
                    <a:p>
                      <a:r>
                        <a:rPr lang="en-US" sz="3200" dirty="0"/>
                        <a:t>5.85</a:t>
                      </a:r>
                      <a:r>
                        <a:rPr lang="en-US" sz="3200" baseline="0" dirty="0"/>
                        <a:t> mm</a:t>
                      </a:r>
                      <a:r>
                        <a:rPr lang="en-US" sz="3200" baseline="30000" dirty="0"/>
                        <a:t>2</a:t>
                      </a:r>
                      <a:r>
                        <a:rPr lang="en-US" sz="3200" baseline="0" dirty="0"/>
                        <a:t> per core</a:t>
                      </a:r>
                      <a:endParaRPr lang="en-US" sz="3200" dirty="0"/>
                    </a:p>
                  </a:txBody>
                  <a:tcPr/>
                </a:tc>
                <a:extLst>
                  <a:ext uri="{0D108BD9-81ED-4DB2-BD59-A6C34878D82A}">
                    <a16:rowId xmlns:a16="http://schemas.microsoft.com/office/drawing/2014/main" val="10000"/>
                  </a:ext>
                </a:extLst>
              </a:tr>
              <a:tr h="720292">
                <a:tc>
                  <a:txBody>
                    <a:bodyPr/>
                    <a:lstStyle/>
                    <a:p>
                      <a:r>
                        <a:rPr lang="en-US" sz="3200" dirty="0"/>
                        <a:t>L2 Cache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t>5 </a:t>
                      </a:r>
                      <a:r>
                        <a:rPr lang="en-US" sz="3200" baseline="0" dirty="0"/>
                        <a:t>mm</a:t>
                      </a:r>
                      <a:r>
                        <a:rPr lang="en-US" sz="3200" baseline="30000" dirty="0"/>
                        <a:t>2</a:t>
                      </a:r>
                      <a:r>
                        <a:rPr lang="en-US" sz="3200" baseline="0" dirty="0"/>
                        <a:t> per MB</a:t>
                      </a:r>
                      <a:endParaRPr lang="en-US" sz="3200" dirty="0"/>
                    </a:p>
                  </a:txBody>
                  <a:tcPr/>
                </a:tc>
                <a:extLst>
                  <a:ext uri="{0D108BD9-81ED-4DB2-BD59-A6C34878D82A}">
                    <a16:rowId xmlns:a16="http://schemas.microsoft.com/office/drawing/2014/main" val="10001"/>
                  </a:ext>
                </a:extLst>
              </a:tr>
              <a:tr h="720292">
                <a:tc>
                  <a:txBody>
                    <a:bodyPr/>
                    <a:lstStyle/>
                    <a:p>
                      <a:r>
                        <a:rPr lang="en-US" sz="3200" dirty="0"/>
                        <a:t>Memory Controller</a:t>
                      </a:r>
                    </a:p>
                  </a:txBody>
                  <a:tcPr/>
                </a:tc>
                <a:tc>
                  <a:txBody>
                    <a:bodyPr/>
                    <a:lstStyle/>
                    <a:p>
                      <a:r>
                        <a:rPr lang="en-US" sz="3200" dirty="0"/>
                        <a:t>10 mm</a:t>
                      </a:r>
                      <a:r>
                        <a:rPr lang="en-US" sz="3200" baseline="30000" dirty="0"/>
                        <a:t>2</a:t>
                      </a:r>
                    </a:p>
                  </a:txBody>
                  <a:tcPr/>
                </a:tc>
                <a:extLst>
                  <a:ext uri="{0D108BD9-81ED-4DB2-BD59-A6C34878D82A}">
                    <a16:rowId xmlns:a16="http://schemas.microsoft.com/office/drawing/2014/main" val="10002"/>
                  </a:ext>
                </a:extLst>
              </a:tr>
              <a:tr h="720292">
                <a:tc>
                  <a:txBody>
                    <a:bodyPr/>
                    <a:lstStyle/>
                    <a:p>
                      <a:r>
                        <a:rPr lang="en-US" sz="3200" dirty="0"/>
                        <a:t>IMPICA</a:t>
                      </a:r>
                      <a:r>
                        <a:rPr lang="en-US" sz="3200" baseline="0" dirty="0"/>
                        <a:t> (+32KB cache)</a:t>
                      </a:r>
                      <a:endParaRPr lang="en-US" sz="3200" dirty="0"/>
                    </a:p>
                  </a:txBody>
                  <a:tcPr/>
                </a:tc>
                <a:tc>
                  <a:txBody>
                    <a:bodyPr/>
                    <a:lstStyle/>
                    <a:p>
                      <a:r>
                        <a:rPr lang="en-US" sz="3200" dirty="0"/>
                        <a:t>0.45</a:t>
                      </a:r>
                      <a:r>
                        <a:rPr lang="en-US" sz="3200" baseline="0" dirty="0"/>
                        <a:t> mm</a:t>
                      </a:r>
                      <a:r>
                        <a:rPr lang="en-US" sz="3200" baseline="30000" dirty="0"/>
                        <a:t>2</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663903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424003880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Several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performing </a:t>
            </a:r>
            <a:r>
              <a:rPr lang="en-US" dirty="0">
                <a:solidFill>
                  <a:srgbClr val="FF0000"/>
                </a:solidFill>
              </a:rPr>
              <a:t>simple function offloading</a:t>
            </a:r>
          </a:p>
          <a:p>
            <a:pPr lvl="1"/>
            <a:r>
              <a:rPr lang="en-US" dirty="0"/>
              <a:t>By </a:t>
            </a:r>
            <a:r>
              <a:rPr lang="en-US" dirty="0">
                <a:solidFill>
                  <a:srgbClr val="FF0000"/>
                </a:solidFill>
              </a:rPr>
              <a:t>changing the entire system </a:t>
            </a:r>
            <a:r>
              <a:rPr lang="en-US" dirty="0"/>
              <a:t>completely</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32859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534913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305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213133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40303177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9137880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31783"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9BBB59">
                    <a:lumMod val="50000"/>
                  </a:srgbClr>
                </a:solidFill>
                <a:effectLst/>
                <a:uLnTx/>
                <a:uFillTx/>
                <a:latin typeface="Garamond"/>
                <a:ea typeface="+mj-ea"/>
                <a:cs typeface="+mj-cs"/>
              </a:rPr>
              <a:t>An Example Solution: </a:t>
            </a:r>
            <a:r>
              <a:rPr kumimoji="0" lang="en-US" sz="4000" b="0" i="0" u="none" strike="noStrike" kern="1200" cap="none" spc="0" normalizeH="0" baseline="0" noProof="0" dirty="0" err="1">
                <a:ln>
                  <a:noFill/>
                </a:ln>
                <a:solidFill>
                  <a:srgbClr val="9BBB59">
                    <a:lumMod val="50000"/>
                  </a:srgbClr>
                </a:solidFill>
                <a:effectLst/>
                <a:uLnTx/>
                <a:uFillTx/>
                <a:latin typeface="Garamond"/>
                <a:ea typeface="+mj-ea"/>
                <a:cs typeface="+mj-cs"/>
              </a:rPr>
              <a:t>GateKeeper</a:t>
            </a:r>
            <a:endParaRPr kumimoji="0" lang="en-US" sz="40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10633635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3434796622"/>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954347597"/>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542786871"/>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530685820"/>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2362071607"/>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3401747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3328196422"/>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23937098"/>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989292447"/>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1118189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r>
              <a:rPr lang="en-US" dirty="0"/>
              <a:t>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hlinkClick r:id="rId2"/>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2420876887"/>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Several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performing </a:t>
            </a:r>
            <a:r>
              <a:rPr lang="en-US" dirty="0">
                <a:solidFill>
                  <a:srgbClr val="FF0000"/>
                </a:solidFill>
              </a:rPr>
              <a:t>simple function offloading</a:t>
            </a:r>
          </a:p>
          <a:p>
            <a:pPr lvl="1"/>
            <a:r>
              <a:rPr lang="en-US" dirty="0"/>
              <a:t>By </a:t>
            </a:r>
            <a:r>
              <a:rPr lang="en-US" dirty="0">
                <a:solidFill>
                  <a:srgbClr val="FF0000"/>
                </a:solidFill>
              </a:rPr>
              <a:t>changing the entire system </a:t>
            </a:r>
            <a:r>
              <a:rPr lang="en-US" dirty="0"/>
              <a:t>completely</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62994"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62286" y="4450668"/>
            <a:ext cx="6518026"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59037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4511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9019291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11797449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5797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130552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342538313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3297619290"/>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Tree>
    <p:extLst>
      <p:ext uri="{BB962C8B-B14F-4D97-AF65-F5344CB8AC3E}">
        <p14:creationId xmlns:p14="http://schemas.microsoft.com/office/powerpoint/2010/main" val="2675829315"/>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2764542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DNA 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a:t>
            </a:r>
            <a:r>
              <a:rPr lang="en-US" b="1" dirty="0">
                <a:solidFill>
                  <a:srgbClr val="FF0000"/>
                </a:solidFill>
              </a:rPr>
              <a:t>Heavily</a:t>
            </a:r>
            <a:r>
              <a:rPr lang="en-US" dirty="0">
                <a:solidFill>
                  <a:srgbClr val="FF0000"/>
                </a:solidFill>
              </a:rPr>
              <a:t> </a:t>
            </a:r>
            <a:r>
              <a:rPr lang="en-US" b="1" dirty="0">
                <a:solidFill>
                  <a:srgbClr val="FF0000"/>
                </a:solidFill>
              </a:rPr>
              <a:t>bottlenecked</a:t>
            </a:r>
            <a:r>
              <a:rPr lang="en-US" dirty="0">
                <a:solidFill>
                  <a:srgbClr val="FF0000"/>
                </a:solidFill>
              </a:rPr>
              <a:t> </a:t>
            </a:r>
            <a:r>
              <a:rPr lang="en-US" b="1" dirty="0">
                <a:solidFill>
                  <a:srgbClr val="FF0000"/>
                </a:solidFill>
              </a:rPr>
              <a:t>by</a:t>
            </a:r>
            <a:r>
              <a:rPr lang="en-US" dirty="0">
                <a:solidFill>
                  <a:srgbClr val="FF0000"/>
                </a:solidFill>
              </a:rPr>
              <a:t> </a:t>
            </a:r>
            <a:r>
              <a:rPr lang="en-US" b="1" dirty="0">
                <a:solidFill>
                  <a:srgbClr val="FF0000"/>
                </a:solidFill>
              </a:rPr>
              <a:t>Data Movement</a:t>
            </a:r>
          </a:p>
          <a:p>
            <a:endParaRPr lang="en-US" dirty="0"/>
          </a:p>
          <a:p>
            <a:r>
              <a:rPr lang="en-US" dirty="0" err="1"/>
              <a:t>GateKeeper</a:t>
            </a:r>
            <a:r>
              <a:rPr lang="en-US" dirty="0"/>
              <a:t> FPGA performance limited by DRAM bandwidth [</a:t>
            </a:r>
            <a:r>
              <a:rPr lang="en-US" dirty="0" err="1"/>
              <a:t>Alser</a:t>
            </a:r>
            <a:r>
              <a:rPr lang="en-US" dirty="0"/>
              <a:t>+, Bioinformatics 2017]</a:t>
            </a:r>
          </a:p>
          <a:p>
            <a:endParaRPr lang="en-US" dirty="0"/>
          </a:p>
          <a:p>
            <a:r>
              <a:rPr lang="en-US" dirty="0"/>
              <a:t>Ditto for SHD on SIMD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94029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3176538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1467658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4198625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3390817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solidFill>
                  <a:srgbClr val="0000FF"/>
                </a:solidFill>
                <a:latin typeface="Tahoma" charset="0"/>
                <a:ea typeface="ＭＳ Ｐゴシック" charset="0"/>
                <a:cs typeface="ＭＳ Ｐゴシック" charset="0"/>
              </a:rPr>
              <a:t>Processing in Memory in Mobile Systems: Two Directions</a:t>
            </a:r>
          </a:p>
          <a:p>
            <a:pPr lvl="1" eaLnBrk="1" hangingPunct="1"/>
            <a:r>
              <a:rPr lang="en-US" dirty="0">
                <a:latin typeface="Tahoma" charset="0"/>
                <a:ea typeface="ＭＳ Ｐゴシック" charset="0"/>
                <a:cs typeface="ＭＳ Ｐゴシック" charset="0"/>
              </a:rPr>
              <a:t>Exploiting 3D-Stacked Memory</a:t>
            </a:r>
          </a:p>
          <a:p>
            <a:pPr lvl="1" eaLnBrk="1" hangingPunct="1"/>
            <a:r>
              <a:rPr lang="en-US" dirty="0">
                <a:solidFill>
                  <a:srgbClr val="0000FF"/>
                </a:solidFill>
                <a:latin typeface="Tahoma" charset="0"/>
                <a:ea typeface="ＭＳ Ｐゴシック" charset="0"/>
                <a:cs typeface="ＭＳ Ｐゴシック" charset="0"/>
              </a:rPr>
              <a:t>Minimally Changing Memory Chips</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775308917"/>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Exploiting 3D-stacked memory</a:t>
            </a:r>
          </a:p>
          <a:p>
            <a:pPr algn="l"/>
            <a:r>
              <a:rPr lang="en-US" sz="3600" dirty="0">
                <a:solidFill>
                  <a:srgbClr val="0000FF"/>
                </a:solidFill>
              </a:rPr>
              <a:t>2. Minimally changing memory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1164997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196</a:t>
            </a:fld>
            <a:endParaRPr lang="en-US" altLang="en-US" dirty="0">
              <a:solidFill>
                <a:srgbClr val="000000"/>
              </a:solidFill>
            </a:endParaRPr>
          </a:p>
        </p:txBody>
      </p:sp>
    </p:spTree>
    <p:extLst>
      <p:ext uri="{BB962C8B-B14F-4D97-AF65-F5344CB8AC3E}">
        <p14:creationId xmlns:p14="http://schemas.microsoft.com/office/powerpoint/2010/main" val="17007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1: Two consecutive activates copies one row to another</a:t>
            </a:r>
          </a:p>
          <a:p>
            <a:pPr lvl="1"/>
            <a:r>
              <a:rPr lang="en-US" dirty="0">
                <a:solidFill>
                  <a:srgbClr val="0000FF"/>
                </a:solidFill>
              </a:rPr>
              <a:t>Idea 2: Activating multiple rows currently performs computation</a:t>
            </a:r>
          </a:p>
          <a:p>
            <a:r>
              <a:rPr lang="en-US" dirty="0">
                <a:solidFill>
                  <a:srgbClr val="FF0000"/>
                </a:solidFill>
              </a:rPr>
              <a:t>30-60X performance and energy improvement</a:t>
            </a:r>
          </a:p>
          <a:p>
            <a:pPr lvl="1"/>
            <a:r>
              <a:rPr lang="en-US" sz="2000" dirty="0">
                <a:solidFill>
                  <a:srgbClr val="000000"/>
                </a:solidFill>
                <a:latin typeface="Tahoma" charset="0"/>
              </a:rPr>
              <a:t>Seshadri et al., “</a:t>
            </a:r>
            <a:r>
              <a:rPr lang="en-US" altLang="ja-JP" sz="2000" dirty="0">
                <a:solidFill>
                  <a:srgbClr val="1A5712"/>
                </a:solidFill>
                <a:latin typeface="Tahoma" charset="0"/>
              </a:rPr>
              <a:t>RowClone: Fast and Efficient In-DRAM Copy and Initialization of Bulk Data</a:t>
            </a:r>
            <a:r>
              <a:rPr lang="en-US" altLang="ja-JP" sz="2000" dirty="0">
                <a:solidFill>
                  <a:srgbClr val="000000"/>
                </a:solidFill>
                <a:latin typeface="Tahoma" charset="0"/>
              </a:rPr>
              <a:t>,</a:t>
            </a:r>
            <a:r>
              <a:rPr lang="en-US" sz="2000" dirty="0">
                <a:solidFill>
                  <a:srgbClr val="000000"/>
                </a:solidFill>
                <a:latin typeface="Tahoma" charset="0"/>
              </a:rPr>
              <a:t>”</a:t>
            </a:r>
            <a:r>
              <a:rPr lang="en-US" altLang="ja-JP" sz="2000" dirty="0">
                <a:solidFill>
                  <a:srgbClr val="000000"/>
                </a:solidFill>
                <a:latin typeface="Tahoma" charset="0"/>
              </a:rPr>
              <a:t> MICRO 2013.</a:t>
            </a:r>
            <a:endParaRPr lang="en-US" sz="2000" dirty="0">
              <a:solidFill>
                <a:srgbClr val="000000"/>
              </a:solidFill>
            </a:endParaRP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pPr marL="0" indent="0">
              <a:buNone/>
            </a:pPr>
            <a:endParaRPr lang="en-US" sz="1600"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594413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198</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Motivating Detour:</a:t>
            </a:r>
            <a:br>
              <a:rPr lang="en-US" dirty="0"/>
            </a:br>
            <a:r>
              <a:rPr lang="en-US" dirty="0"/>
              <a:t>	Genome Sequence Analysis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6837551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DNA Sequence Analysis</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1927106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1A5712"/>
                </a:solidFill>
                <a:cs typeface="Garamond"/>
              </a:rPr>
              <a:t>RowClone: Latency &amp; Energy Benefits</a:t>
            </a:r>
            <a:endParaRPr lang="en-US" sz="3600"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7" name="Chart 16"/>
          <p:cNvGraphicFramePr/>
          <p:nvPr/>
        </p:nvGraphicFramePr>
        <p:xfrm>
          <a:off x="381000" y="1295400"/>
          <a:ext cx="3886200" cy="495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p:cNvGraphicFramePr/>
          <p:nvPr/>
        </p:nvGraphicFramePr>
        <p:xfrm>
          <a:off x="4724400" y="1219200"/>
          <a:ext cx="4010025"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1143000" y="1824335"/>
            <a:ext cx="915251"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11.6x</a:t>
            </a:r>
          </a:p>
        </p:txBody>
      </p:sp>
      <p:sp>
        <p:nvSpPr>
          <p:cNvPr id="20" name="TextBox 19"/>
          <p:cNvSpPr txBox="1"/>
          <p:nvPr/>
        </p:nvSpPr>
        <p:spPr>
          <a:xfrm>
            <a:off x="1828800" y="32721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1.9x</a:t>
            </a:r>
          </a:p>
        </p:txBody>
      </p:sp>
      <p:sp>
        <p:nvSpPr>
          <p:cNvPr id="21" name="TextBox 20"/>
          <p:cNvSpPr txBox="1"/>
          <p:nvPr/>
        </p:nvSpPr>
        <p:spPr>
          <a:xfrm>
            <a:off x="3424443" y="25101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6.0x</a:t>
            </a:r>
          </a:p>
        </p:txBody>
      </p:sp>
      <p:sp>
        <p:nvSpPr>
          <p:cNvPr id="22" name="TextBox 21"/>
          <p:cNvSpPr txBox="1"/>
          <p:nvPr/>
        </p:nvSpPr>
        <p:spPr>
          <a:xfrm>
            <a:off x="2590800" y="34245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1.0x</a:t>
            </a:r>
          </a:p>
        </p:txBody>
      </p:sp>
      <p:sp>
        <p:nvSpPr>
          <p:cNvPr id="23" name="TextBox 22"/>
          <p:cNvSpPr txBox="1"/>
          <p:nvPr/>
        </p:nvSpPr>
        <p:spPr>
          <a:xfrm>
            <a:off x="5410200" y="1676400"/>
            <a:ext cx="93807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74.4x</a:t>
            </a:r>
          </a:p>
        </p:txBody>
      </p:sp>
      <p:sp>
        <p:nvSpPr>
          <p:cNvPr id="24" name="TextBox 23"/>
          <p:cNvSpPr txBox="1"/>
          <p:nvPr/>
        </p:nvSpPr>
        <p:spPr>
          <a:xfrm>
            <a:off x="6243843" y="35007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3.2x</a:t>
            </a:r>
          </a:p>
        </p:txBody>
      </p:sp>
      <p:sp>
        <p:nvSpPr>
          <p:cNvPr id="25" name="TextBox 24"/>
          <p:cNvSpPr txBox="1"/>
          <p:nvPr/>
        </p:nvSpPr>
        <p:spPr>
          <a:xfrm>
            <a:off x="7082043" y="35007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1.5x</a:t>
            </a:r>
          </a:p>
        </p:txBody>
      </p:sp>
      <p:sp>
        <p:nvSpPr>
          <p:cNvPr id="26" name="TextBox 25"/>
          <p:cNvSpPr txBox="1"/>
          <p:nvPr/>
        </p:nvSpPr>
        <p:spPr>
          <a:xfrm>
            <a:off x="7696200" y="2281535"/>
            <a:ext cx="93807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41.5x</a:t>
            </a:r>
          </a:p>
        </p:txBody>
      </p:sp>
      <p:sp>
        <p:nvSpPr>
          <p:cNvPr id="27" name="Rounded Rectangle 26"/>
          <p:cNvSpPr/>
          <p:nvPr/>
        </p:nvSpPr>
        <p:spPr>
          <a:xfrm>
            <a:off x="304800" y="4495800"/>
            <a:ext cx="8534400" cy="12192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solidFill>
                <a:effectLst/>
                <a:uLnTx/>
                <a:uFillTx/>
                <a:latin typeface="Corbel"/>
                <a:ea typeface=""/>
                <a:cs typeface="+mn-cs"/>
              </a:rPr>
              <a:t>Very low cost: </a:t>
            </a:r>
            <a:r>
              <a:rPr kumimoji="0" lang="en-US" sz="2800" b="1" i="0" u="none" strike="noStrike" kern="0" cap="none" spc="0" normalizeH="0" baseline="0" noProof="0" dirty="0">
                <a:ln>
                  <a:noFill/>
                </a:ln>
                <a:solidFill>
                  <a:srgbClr val="262626"/>
                </a:solidFill>
                <a:effectLst/>
                <a:uLnTx/>
                <a:uFillTx/>
                <a:latin typeface="Arial" pitchFamily="34" charset="0"/>
                <a:ea typeface=""/>
                <a:cs typeface="Arial" pitchFamily="34" charset="0"/>
              </a:rPr>
              <a:t>0.01%</a:t>
            </a:r>
            <a:r>
              <a:rPr kumimoji="0" lang="en-US" sz="3200" b="1" i="0" u="none" strike="noStrike" kern="0" cap="none" spc="0" normalizeH="0" baseline="0" noProof="0" dirty="0">
                <a:ln>
                  <a:noFill/>
                </a:ln>
                <a:solidFill>
                  <a:srgbClr val="262626"/>
                </a:solidFill>
                <a:effectLst/>
                <a:uLnTx/>
                <a:uFillTx/>
                <a:latin typeface="Corbel"/>
                <a:ea typeface=""/>
                <a:cs typeface="+mn-cs"/>
              </a:rPr>
              <a:t> increase in die area</a:t>
            </a:r>
          </a:p>
        </p:txBody>
      </p:sp>
      <p:sp>
        <p:nvSpPr>
          <p:cNvPr id="15" name="Rectangle 14">
            <a:extLst>
              <a:ext uri="{FF2B5EF4-FFF2-40B4-BE49-F238E27FC236}">
                <a16:creationId xmlns:a16="http://schemas.microsoft.com/office/drawing/2014/main" id="{D971C329-A234-A146-915D-E97ABF3256E7}"/>
              </a:ext>
            </a:extLst>
          </p:cNvPr>
          <p:cNvSpPr/>
          <p:nvPr/>
        </p:nvSpPr>
        <p:spPr>
          <a:xfrm>
            <a:off x="683568" y="6381328"/>
            <a:ext cx="7848872" cy="553998"/>
          </a:xfrm>
          <a:prstGeom prst="rect">
            <a:avLst/>
          </a:prstGeom>
        </p:spPr>
        <p:txBody>
          <a:bodyPr wrap="square">
            <a:spAutoFit/>
          </a:bodyPr>
          <a:lstStyle/>
          <a:p>
            <a:pPr algn="ctr"/>
            <a:r>
              <a:rPr lang="en-US" sz="1500" dirty="0">
                <a:solidFill>
                  <a:srgbClr val="000000"/>
                </a:solidFill>
                <a:latin typeface="Tahoma" charset="0"/>
              </a:rPr>
              <a:t>Seshadri et al., “</a:t>
            </a:r>
            <a:r>
              <a:rPr lang="en-US" altLang="ja-JP" sz="1500" dirty="0">
                <a:solidFill>
                  <a:srgbClr val="0000FF"/>
                </a:solidFill>
                <a:latin typeface="Tahoma" charset="0"/>
              </a:rPr>
              <a:t>RowClone: Fast and Efficient In-DRAM Copy </a:t>
            </a:r>
          </a:p>
          <a:p>
            <a:pPr algn="ctr"/>
            <a:r>
              <a:rPr lang="en-US" altLang="ja-JP" sz="1500" dirty="0">
                <a:solidFill>
                  <a:srgbClr val="0000FF"/>
                </a:solidFill>
                <a:latin typeface="Tahoma" charset="0"/>
              </a:rPr>
              <a:t>and Initialization of Bulk Data</a:t>
            </a:r>
            <a:r>
              <a:rPr lang="en-US" altLang="ja-JP" sz="1500" dirty="0">
                <a:solidFill>
                  <a:srgbClr val="000000"/>
                </a:solidFill>
                <a:latin typeface="Tahoma" charset="0"/>
              </a:rPr>
              <a:t>,</a:t>
            </a:r>
            <a:r>
              <a:rPr lang="en-US" sz="1500" dirty="0">
                <a:solidFill>
                  <a:srgbClr val="000000"/>
                </a:solidFill>
                <a:latin typeface="Tahoma" charset="0"/>
              </a:rPr>
              <a:t>”</a:t>
            </a:r>
            <a:r>
              <a:rPr lang="en-US" altLang="ja-JP" sz="1500" dirty="0">
                <a:solidFill>
                  <a:srgbClr val="000000"/>
                </a:solidFill>
                <a:latin typeface="Tahoma" charset="0"/>
              </a:rPr>
              <a:t> MICRO 2013.</a:t>
            </a:r>
            <a:endParaRPr lang="en-US" sz="1500" dirty="0">
              <a:solidFill>
                <a:srgbClr val="000000"/>
              </a:solidFill>
              <a:latin typeface="Tahoma"/>
            </a:endParaRPr>
          </a:p>
        </p:txBody>
      </p:sp>
    </p:spTree>
    <p:extLst>
      <p:ext uri="{BB962C8B-B14F-4D97-AF65-F5344CB8AC3E}">
        <p14:creationId xmlns:p14="http://schemas.microsoft.com/office/powerpoint/2010/main" val="4153536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7"/>
                                        </p:tgtEl>
                                        <p:attrNameLst>
                                          <p:attrName>style.opacity</p:attrName>
                                        </p:attrNameLst>
                                      </p:cBhvr>
                                      <p:to>
                                        <p:strVal val="0.25"/>
                                      </p:to>
                                    </p:set>
                                    <p:animEffect filter="image" prLst="opacity: 0.25">
                                      <p:cBhvr rctx="IE">
                                        <p:cTn id="7" dur="indefinite"/>
                                        <p:tgtEl>
                                          <p:spTgt spid="17"/>
                                        </p:tgtEl>
                                      </p:cBhvr>
                                    </p:animEffect>
                                  </p:childTnLst>
                                </p:cTn>
                              </p:par>
                              <p:par>
                                <p:cTn id="8" presetID="9" presetClass="emph" presetSubtype="0" grpId="0" nodeType="withEffect">
                                  <p:stCondLst>
                                    <p:cond delay="0"/>
                                  </p:stCondLst>
                                  <p:childTnLst>
                                    <p:set>
                                      <p:cBhvr rctx="PPT">
                                        <p:cTn id="9" dur="indefinite"/>
                                        <p:tgtEl>
                                          <p:spTgt spid="18"/>
                                        </p:tgtEl>
                                        <p:attrNameLst>
                                          <p:attrName>style.opacity</p:attrName>
                                        </p:attrNameLst>
                                      </p:cBhvr>
                                      <p:to>
                                        <p:strVal val="0.25"/>
                                      </p:to>
                                    </p:set>
                                    <p:animEffect filter="image" prLst="opacity: 0.25">
                                      <p:cBhvr rctx="IE">
                                        <p:cTn id="10" dur="indefinite"/>
                                        <p:tgtEl>
                                          <p:spTgt spid="18"/>
                                        </p:tgtEl>
                                      </p:cBhvr>
                                    </p:animEffect>
                                  </p:childTnLst>
                                </p:cTn>
                              </p:par>
                              <p:par>
                                <p:cTn id="11" presetID="9" presetClass="emph" presetSubtype="0" grpId="0" nodeType="withEffect">
                                  <p:stCondLst>
                                    <p:cond delay="0"/>
                                  </p:stCondLst>
                                  <p:childTnLst>
                                    <p:set>
                                      <p:cBhvr rctx="PPT">
                                        <p:cTn id="12" dur="indefinite"/>
                                        <p:tgtEl>
                                          <p:spTgt spid="19"/>
                                        </p:tgtEl>
                                        <p:attrNameLst>
                                          <p:attrName>style.opacity</p:attrName>
                                        </p:attrNameLst>
                                      </p:cBhvr>
                                      <p:to>
                                        <p:strVal val="0.25"/>
                                      </p:to>
                                    </p:set>
                                    <p:animEffect filter="image" prLst="opacity: 0.25">
                                      <p:cBhvr rctx="IE">
                                        <p:cTn id="13" dur="indefinite"/>
                                        <p:tgtEl>
                                          <p:spTgt spid="19"/>
                                        </p:tgtEl>
                                      </p:cBhvr>
                                    </p:animEffect>
                                  </p:childTnLst>
                                </p:cTn>
                              </p:par>
                              <p:par>
                                <p:cTn id="14" presetID="9" presetClass="emph" presetSubtype="0" grpId="0" nodeType="withEffect">
                                  <p:stCondLst>
                                    <p:cond delay="0"/>
                                  </p:stCondLst>
                                  <p:childTnLst>
                                    <p:set>
                                      <p:cBhvr rctx="PPT">
                                        <p:cTn id="15" dur="indefinite"/>
                                        <p:tgtEl>
                                          <p:spTgt spid="20"/>
                                        </p:tgtEl>
                                        <p:attrNameLst>
                                          <p:attrName>style.opacity</p:attrName>
                                        </p:attrNameLst>
                                      </p:cBhvr>
                                      <p:to>
                                        <p:strVal val="0.25"/>
                                      </p:to>
                                    </p:set>
                                    <p:animEffect filter="image" prLst="opacity: 0.25">
                                      <p:cBhvr rctx="IE">
                                        <p:cTn id="16" dur="indefinite"/>
                                        <p:tgtEl>
                                          <p:spTgt spid="20"/>
                                        </p:tgtEl>
                                      </p:cBhvr>
                                    </p:animEffect>
                                  </p:childTnLst>
                                </p:cTn>
                              </p:par>
                              <p:par>
                                <p:cTn id="17" presetID="9" presetClass="emph" presetSubtype="0" grpId="0" nodeType="withEffect">
                                  <p:stCondLst>
                                    <p:cond delay="0"/>
                                  </p:stCondLst>
                                  <p:childTnLst>
                                    <p:set>
                                      <p:cBhvr rctx="PPT">
                                        <p:cTn id="18" dur="indefinite"/>
                                        <p:tgtEl>
                                          <p:spTgt spid="21"/>
                                        </p:tgtEl>
                                        <p:attrNameLst>
                                          <p:attrName>style.opacity</p:attrName>
                                        </p:attrNameLst>
                                      </p:cBhvr>
                                      <p:to>
                                        <p:strVal val="0.25"/>
                                      </p:to>
                                    </p:set>
                                    <p:animEffect filter="image" prLst="opacity: 0.25">
                                      <p:cBhvr rctx="IE">
                                        <p:cTn id="19" dur="indefinite"/>
                                        <p:tgtEl>
                                          <p:spTgt spid="21"/>
                                        </p:tgtEl>
                                      </p:cBhvr>
                                    </p:animEffect>
                                  </p:childTnLst>
                                </p:cTn>
                              </p:par>
                              <p:par>
                                <p:cTn id="20" presetID="9" presetClass="emph" presetSubtype="0" grpId="0" nodeType="withEffect">
                                  <p:stCondLst>
                                    <p:cond delay="0"/>
                                  </p:stCondLst>
                                  <p:childTnLst>
                                    <p:set>
                                      <p:cBhvr rctx="PPT">
                                        <p:cTn id="21" dur="indefinite"/>
                                        <p:tgtEl>
                                          <p:spTgt spid="22"/>
                                        </p:tgtEl>
                                        <p:attrNameLst>
                                          <p:attrName>style.opacity</p:attrName>
                                        </p:attrNameLst>
                                      </p:cBhvr>
                                      <p:to>
                                        <p:strVal val="0.25"/>
                                      </p:to>
                                    </p:set>
                                    <p:animEffect filter="image" prLst="opacity: 0.25">
                                      <p:cBhvr rctx="IE">
                                        <p:cTn id="22" dur="indefinite"/>
                                        <p:tgtEl>
                                          <p:spTgt spid="22"/>
                                        </p:tgtEl>
                                      </p:cBhvr>
                                    </p:animEffect>
                                  </p:childTnLst>
                                </p:cTn>
                              </p:par>
                              <p:par>
                                <p:cTn id="23" presetID="9" presetClass="emph" presetSubtype="0" grpId="0" nodeType="withEffect">
                                  <p:stCondLst>
                                    <p:cond delay="0"/>
                                  </p:stCondLst>
                                  <p:childTnLst>
                                    <p:set>
                                      <p:cBhvr rctx="PPT">
                                        <p:cTn id="24" dur="indefinite"/>
                                        <p:tgtEl>
                                          <p:spTgt spid="23"/>
                                        </p:tgtEl>
                                        <p:attrNameLst>
                                          <p:attrName>style.opacity</p:attrName>
                                        </p:attrNameLst>
                                      </p:cBhvr>
                                      <p:to>
                                        <p:strVal val="0.25"/>
                                      </p:to>
                                    </p:set>
                                    <p:animEffect filter="image" prLst="opacity: 0.25">
                                      <p:cBhvr rctx="IE">
                                        <p:cTn id="25" dur="indefinite"/>
                                        <p:tgtEl>
                                          <p:spTgt spid="23"/>
                                        </p:tgtEl>
                                      </p:cBhvr>
                                    </p:animEffect>
                                  </p:childTnLst>
                                </p:cTn>
                              </p:par>
                              <p:par>
                                <p:cTn id="26" presetID="9" presetClass="emph" presetSubtype="0" grpId="0" nodeType="withEffect">
                                  <p:stCondLst>
                                    <p:cond delay="0"/>
                                  </p:stCondLst>
                                  <p:childTnLst>
                                    <p:set>
                                      <p:cBhvr rctx="PPT">
                                        <p:cTn id="27" dur="indefinite"/>
                                        <p:tgtEl>
                                          <p:spTgt spid="24"/>
                                        </p:tgtEl>
                                        <p:attrNameLst>
                                          <p:attrName>style.opacity</p:attrName>
                                        </p:attrNameLst>
                                      </p:cBhvr>
                                      <p:to>
                                        <p:strVal val="0.25"/>
                                      </p:to>
                                    </p:set>
                                    <p:animEffect filter="image" prLst="opacity: 0.25">
                                      <p:cBhvr rctx="IE">
                                        <p:cTn id="28" dur="indefinite"/>
                                        <p:tgtEl>
                                          <p:spTgt spid="24"/>
                                        </p:tgtEl>
                                      </p:cBhvr>
                                    </p:animEffect>
                                  </p:childTnLst>
                                </p:cTn>
                              </p:par>
                              <p:par>
                                <p:cTn id="29" presetID="9" presetClass="emph" presetSubtype="0" grpId="0" nodeType="withEffect">
                                  <p:stCondLst>
                                    <p:cond delay="0"/>
                                  </p:stCondLst>
                                  <p:childTnLst>
                                    <p:set>
                                      <p:cBhvr rctx="PPT">
                                        <p:cTn id="30" dur="indefinite"/>
                                        <p:tgtEl>
                                          <p:spTgt spid="25"/>
                                        </p:tgtEl>
                                        <p:attrNameLst>
                                          <p:attrName>style.opacity</p:attrName>
                                        </p:attrNameLst>
                                      </p:cBhvr>
                                      <p:to>
                                        <p:strVal val="0.25"/>
                                      </p:to>
                                    </p:set>
                                    <p:animEffect filter="image" prLst="opacity: 0.25">
                                      <p:cBhvr rctx="IE">
                                        <p:cTn id="31" dur="indefinite"/>
                                        <p:tgtEl>
                                          <p:spTgt spid="25"/>
                                        </p:tgtEl>
                                      </p:cBhvr>
                                    </p:animEffect>
                                  </p:childTnLst>
                                </p:cTn>
                              </p:par>
                              <p:par>
                                <p:cTn id="32" presetID="9" presetClass="emph" presetSubtype="0" grpId="0" nodeType="withEffect">
                                  <p:stCondLst>
                                    <p:cond delay="0"/>
                                  </p:stCondLst>
                                  <p:childTnLst>
                                    <p:set>
                                      <p:cBhvr rctx="PPT">
                                        <p:cTn id="33" dur="indefinite"/>
                                        <p:tgtEl>
                                          <p:spTgt spid="26"/>
                                        </p:tgtEl>
                                        <p:attrNameLst>
                                          <p:attrName>style.opacity</p:attrName>
                                        </p:attrNameLst>
                                      </p:cBhvr>
                                      <p:to>
                                        <p:strVal val="0.25"/>
                                      </p:to>
                                    </p:set>
                                    <p:animEffect filter="image" prLst="opacity: 0.25">
                                      <p:cBhvr rctx="IE">
                                        <p:cTn id="34" dur="indefinite"/>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8" grpId="0">
        <p:bldAsOne/>
      </p:bldGraphic>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 and Initialization in Workloads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2" name="Chart 11"/>
          <p:cNvGraphicFramePr/>
          <p:nvPr/>
        </p:nvGraphicFramePr>
        <p:xfrm>
          <a:off x="609600" y="1295400"/>
          <a:ext cx="8164285" cy="4781006"/>
        </p:xfrm>
        <a:graphic>
          <a:graphicData uri="http://schemas.openxmlformats.org/drawingml/2006/chart">
            <c:chart xmlns:c="http://schemas.openxmlformats.org/drawingml/2006/chart" xmlns:r="http://schemas.openxmlformats.org/officeDocument/2006/relationships" r:id="rId2"/>
          </a:graphicData>
        </a:graphic>
      </p:graphicFrame>
      <p:sp>
        <p:nvSpPr>
          <p:cNvPr id="13" name="Oval 12"/>
          <p:cNvSpPr/>
          <p:nvPr/>
        </p:nvSpPr>
        <p:spPr>
          <a:xfrm>
            <a:off x="1828800" y="1981200"/>
            <a:ext cx="762000" cy="19050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4" name="Oval 13"/>
          <p:cNvSpPr/>
          <p:nvPr/>
        </p:nvSpPr>
        <p:spPr>
          <a:xfrm>
            <a:off x="2971800" y="1981200"/>
            <a:ext cx="762000" cy="13716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5" name="Oval 14"/>
          <p:cNvSpPr/>
          <p:nvPr/>
        </p:nvSpPr>
        <p:spPr>
          <a:xfrm>
            <a:off x="4191000" y="1981200"/>
            <a:ext cx="762000" cy="25146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6" name="Oval 15"/>
          <p:cNvSpPr/>
          <p:nvPr/>
        </p:nvSpPr>
        <p:spPr>
          <a:xfrm>
            <a:off x="5334000" y="1981200"/>
            <a:ext cx="762000" cy="5334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7" name="Oval 16"/>
          <p:cNvSpPr/>
          <p:nvPr/>
        </p:nvSpPr>
        <p:spPr>
          <a:xfrm>
            <a:off x="6477000" y="1981200"/>
            <a:ext cx="762000" cy="6858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8" name="Oval 17"/>
          <p:cNvSpPr/>
          <p:nvPr/>
        </p:nvSpPr>
        <p:spPr>
          <a:xfrm>
            <a:off x="7620000" y="1981200"/>
            <a:ext cx="762000" cy="31242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1" name="Rectangle 10">
            <a:extLst>
              <a:ext uri="{FF2B5EF4-FFF2-40B4-BE49-F238E27FC236}">
                <a16:creationId xmlns:a16="http://schemas.microsoft.com/office/drawing/2014/main" id="{B763A06A-9911-AF43-8F9E-9D9C2A2ADB71}"/>
              </a:ext>
            </a:extLst>
          </p:cNvPr>
          <p:cNvSpPr/>
          <p:nvPr/>
        </p:nvSpPr>
        <p:spPr>
          <a:xfrm>
            <a:off x="683568" y="6381328"/>
            <a:ext cx="7848872" cy="553998"/>
          </a:xfrm>
          <a:prstGeom prst="rect">
            <a:avLst/>
          </a:prstGeom>
        </p:spPr>
        <p:txBody>
          <a:bodyPr wrap="square">
            <a:spAutoFit/>
          </a:bodyPr>
          <a:lstStyle/>
          <a:p>
            <a:pPr algn="ctr"/>
            <a:r>
              <a:rPr lang="en-US" sz="1500" dirty="0">
                <a:solidFill>
                  <a:srgbClr val="000000"/>
                </a:solidFill>
                <a:latin typeface="Tahoma" charset="0"/>
              </a:rPr>
              <a:t>Seshadri et al., “</a:t>
            </a:r>
            <a:r>
              <a:rPr lang="en-US" altLang="ja-JP" sz="1500" dirty="0">
                <a:solidFill>
                  <a:srgbClr val="0000FF"/>
                </a:solidFill>
                <a:latin typeface="Tahoma" charset="0"/>
              </a:rPr>
              <a:t>RowClone: Fast and Efficient In-DRAM Copy </a:t>
            </a:r>
          </a:p>
          <a:p>
            <a:pPr algn="ctr"/>
            <a:r>
              <a:rPr lang="en-US" altLang="ja-JP" sz="1500" dirty="0">
                <a:solidFill>
                  <a:srgbClr val="0000FF"/>
                </a:solidFill>
                <a:latin typeface="Tahoma" charset="0"/>
              </a:rPr>
              <a:t>and Initialization of Bulk Data</a:t>
            </a:r>
            <a:r>
              <a:rPr lang="en-US" altLang="ja-JP" sz="1500" dirty="0">
                <a:solidFill>
                  <a:srgbClr val="000000"/>
                </a:solidFill>
                <a:latin typeface="Tahoma" charset="0"/>
              </a:rPr>
              <a:t>,</a:t>
            </a:r>
            <a:r>
              <a:rPr lang="en-US" sz="1500" dirty="0">
                <a:solidFill>
                  <a:srgbClr val="000000"/>
                </a:solidFill>
                <a:latin typeface="Tahoma" charset="0"/>
              </a:rPr>
              <a:t>”</a:t>
            </a:r>
            <a:r>
              <a:rPr lang="en-US" altLang="ja-JP" sz="1500" dirty="0">
                <a:solidFill>
                  <a:srgbClr val="000000"/>
                </a:solidFill>
                <a:latin typeface="Tahoma" charset="0"/>
              </a:rPr>
              <a:t> MICRO 2013.</a:t>
            </a:r>
            <a:endParaRPr lang="en-US" sz="1500" dirty="0">
              <a:solidFill>
                <a:srgbClr val="000000"/>
              </a:solidFill>
              <a:latin typeface="Tahoma"/>
            </a:endParaRPr>
          </a:p>
        </p:txBody>
      </p:sp>
    </p:spTree>
    <p:extLst>
      <p:ext uri="{BB962C8B-B14F-4D97-AF65-F5344CB8AC3E}">
        <p14:creationId xmlns:p14="http://schemas.microsoft.com/office/powerpoint/2010/main" val="2319598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2"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2"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2"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5" grpId="0" animBg="1"/>
      <p:bldP spid="15" grpId="1" animBg="1"/>
      <p:bldP spid="15" grpId="2" animBg="1"/>
      <p:bldP spid="16" grpId="0" animBg="1"/>
      <p:bldP spid="16" grpId="1" animBg="1"/>
      <p:bldP spid="17" grpId="0" animBg="1"/>
      <p:bldP spid="17" grpId="1" animBg="1"/>
      <p:bldP spid="18" grpId="0" animBg="1"/>
      <p:bldP spid="18" grpId="1" animBg="1"/>
      <p:bldP spid="18" grpId="2"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US" sz="4000" dirty="0">
                <a:solidFill>
                  <a:srgbClr val="1A5712"/>
                </a:solidFill>
                <a:latin typeface="Garamond"/>
                <a:cs typeface="Garamond"/>
              </a:rPr>
              <a:t>RowClone: Application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128"/>
              <a:cs typeface="+mn-cs"/>
            </a:endParaRPr>
          </a:p>
        </p:txBody>
      </p:sp>
      <p:graphicFrame>
        <p:nvGraphicFramePr>
          <p:cNvPr id="6" name="Chart 5"/>
          <p:cNvGraphicFramePr/>
          <p:nvPr>
            <p:extLst/>
          </p:nvPr>
        </p:nvGraphicFramePr>
        <p:xfrm>
          <a:off x="395536" y="1556792"/>
          <a:ext cx="8412479" cy="482019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1B80D50E-D5E0-7A4E-91CD-EDD82FAB400F}"/>
              </a:ext>
            </a:extLst>
          </p:cNvPr>
          <p:cNvSpPr/>
          <p:nvPr/>
        </p:nvSpPr>
        <p:spPr>
          <a:xfrm>
            <a:off x="683568" y="6381328"/>
            <a:ext cx="7848872" cy="553998"/>
          </a:xfrm>
          <a:prstGeom prst="rect">
            <a:avLst/>
          </a:prstGeom>
        </p:spPr>
        <p:txBody>
          <a:bodyPr wrap="square">
            <a:spAutoFit/>
          </a:bodyPr>
          <a:lstStyle/>
          <a:p>
            <a:pPr algn="ctr"/>
            <a:r>
              <a:rPr lang="en-US" sz="1500" dirty="0">
                <a:solidFill>
                  <a:srgbClr val="000000"/>
                </a:solidFill>
                <a:latin typeface="Tahoma" charset="0"/>
              </a:rPr>
              <a:t>Seshadri et al., “</a:t>
            </a:r>
            <a:r>
              <a:rPr lang="en-US" altLang="ja-JP" sz="1500" dirty="0">
                <a:solidFill>
                  <a:srgbClr val="0000FF"/>
                </a:solidFill>
                <a:latin typeface="Tahoma" charset="0"/>
              </a:rPr>
              <a:t>RowClone: Fast and Efficient In-DRAM Copy </a:t>
            </a:r>
          </a:p>
          <a:p>
            <a:pPr algn="ctr"/>
            <a:r>
              <a:rPr lang="en-US" altLang="ja-JP" sz="1500" dirty="0">
                <a:solidFill>
                  <a:srgbClr val="0000FF"/>
                </a:solidFill>
                <a:latin typeface="Tahoma" charset="0"/>
              </a:rPr>
              <a:t>and Initialization of Bulk Data</a:t>
            </a:r>
            <a:r>
              <a:rPr lang="en-US" altLang="ja-JP" sz="1500" dirty="0">
                <a:solidFill>
                  <a:srgbClr val="000000"/>
                </a:solidFill>
                <a:latin typeface="Tahoma" charset="0"/>
              </a:rPr>
              <a:t>,</a:t>
            </a:r>
            <a:r>
              <a:rPr lang="en-US" sz="1500" dirty="0">
                <a:solidFill>
                  <a:srgbClr val="000000"/>
                </a:solidFill>
                <a:latin typeface="Tahoma" charset="0"/>
              </a:rPr>
              <a:t>”</a:t>
            </a:r>
            <a:r>
              <a:rPr lang="en-US" altLang="ja-JP" sz="1500" dirty="0">
                <a:solidFill>
                  <a:srgbClr val="000000"/>
                </a:solidFill>
                <a:latin typeface="Tahoma" charset="0"/>
              </a:rPr>
              <a:t> MICRO 2013.</a:t>
            </a:r>
            <a:endParaRPr lang="en-US" sz="1500" dirty="0">
              <a:solidFill>
                <a:srgbClr val="000000"/>
              </a:solidFill>
              <a:latin typeface="Tahoma"/>
            </a:endParaRPr>
          </a:p>
        </p:txBody>
      </p:sp>
    </p:spTree>
    <p:extLst>
      <p:ext uri="{BB962C8B-B14F-4D97-AF65-F5344CB8AC3E}">
        <p14:creationId xmlns:p14="http://schemas.microsoft.com/office/powerpoint/2010/main" val="479669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203</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204</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205</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68514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206</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
        <p:nvSpPr>
          <p:cNvPr id="6" name="TextBox 5"/>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60675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207</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6218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fld id="{BA2D8F13-174C-467F-9D40-7DDEF70CAB8C}" type="slidenum">
              <a:rPr lang="en-US" smtClean="0"/>
              <a:pPr/>
              <a:t>208</a:t>
            </a:fld>
            <a:endParaRPr lang="en-US"/>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algn="ctr"/>
              <a:r>
                <a:rPr lang="en-US" sz="3600" b="1" dirty="0">
                  <a:solidFill>
                    <a:srgbClr val="0070C0"/>
                  </a:solidFill>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algn="ctr"/>
              <a:r>
                <a:rPr lang="en-US" sz="3600" b="1" dirty="0">
                  <a:solidFill>
                    <a:srgbClr val="0070C0"/>
                  </a:solidFill>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97428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7" dur="250"/>
                                        <p:tgtEl>
                                          <p:spTgt spid="5">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7" dur="25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197428549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17" y="5580528"/>
            <a:ext cx="87254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600" b="0" i="0" u="none" strike="noStrike" kern="1200" cap="none" spc="0" normalizeH="0" baseline="0" noProof="0" dirty="0">
                <a:ln>
                  <a:noFill/>
                </a:ln>
                <a:solidFill>
                  <a:srgbClr val="000000"/>
                </a:solidFill>
                <a:effectLst/>
                <a:uLnTx/>
                <a:uFillTx/>
                <a:latin typeface="Tahoma"/>
                <a:ea typeface="+mn-ea"/>
                <a:cs typeface="+mn-cs"/>
              </a:rPr>
              <a:t> et al.,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GateKeeper</a:t>
            </a:r>
            <a:r>
              <a:rPr kumimoji="0" lang="en-US" sz="1600" b="0" i="0" u="none" strike="noStrike" kern="1200" cap="none" spc="0" normalizeH="0" baseline="0" noProof="0" dirty="0">
                <a:ln>
                  <a:noFill/>
                </a:ln>
                <a:solidFill>
                  <a:srgbClr val="0000FF"/>
                </a:solidFill>
                <a:effectLst/>
                <a:uLnTx/>
                <a:uFillTx/>
                <a:latin typeface="Tahoma"/>
                <a:ea typeface="+mn-ea"/>
                <a:cs typeface="+mn-cs"/>
              </a:rPr>
              <a:t>: A New Hardware Architecture for Accelerating Pre-Alignment in 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Short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Kim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Genome Read In-Memory (GRIM) Filter</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2018.</a:t>
            </a:r>
          </a:p>
        </p:txBody>
      </p:sp>
      <p:sp>
        <p:nvSpPr>
          <p:cNvPr id="2" name="Title 1"/>
          <p:cNvSpPr>
            <a:spLocks noGrp="1"/>
          </p:cNvSpPr>
          <p:nvPr>
            <p:ph type="title"/>
          </p:nvPr>
        </p:nvSpPr>
        <p:spPr/>
        <p:txBody>
          <a:bodyPr/>
          <a:lstStyle/>
          <a:p>
            <a:r>
              <a:rPr lang="en-US" dirty="0"/>
              <a:t>Quick Note: Key Principles and Results</a:t>
            </a:r>
          </a:p>
        </p:txBody>
      </p:sp>
      <p:sp>
        <p:nvSpPr>
          <p:cNvPr id="3" name="Content Placeholder 2"/>
          <p:cNvSpPr>
            <a:spLocks noGrp="1"/>
          </p:cNvSpPr>
          <p:nvPr>
            <p:ph idx="1"/>
          </p:nvPr>
        </p:nvSpPr>
        <p:spPr>
          <a:xfrm>
            <a:off x="228599" y="1052736"/>
            <a:ext cx="8915401" cy="4994498"/>
          </a:xfrm>
        </p:spPr>
        <p:txBody>
          <a:bodyPr/>
          <a:lstStyle/>
          <a:p>
            <a:r>
              <a:rPr lang="en-US" dirty="0"/>
              <a:t>Two key principles:</a:t>
            </a:r>
          </a:p>
          <a:p>
            <a:pPr lvl="1"/>
            <a:r>
              <a:rPr lang="en-US" dirty="0">
                <a:solidFill>
                  <a:srgbClr val="FF0000"/>
                </a:solidFill>
              </a:rPr>
              <a:t>Exploit the structure of the genome</a:t>
            </a:r>
            <a:r>
              <a:rPr lang="en-US" dirty="0"/>
              <a:t> to minimize computation</a:t>
            </a:r>
          </a:p>
          <a:p>
            <a:pPr lvl="1"/>
            <a:r>
              <a:rPr lang="en-US" dirty="0">
                <a:solidFill>
                  <a:srgbClr val="FF0000"/>
                </a:solidFill>
              </a:rPr>
              <a:t>Morph and exploit the structure of the underlying hardware </a:t>
            </a:r>
            <a:r>
              <a:rPr lang="en-US" dirty="0"/>
              <a:t>to maximize performance and efficiency</a:t>
            </a:r>
          </a:p>
          <a:p>
            <a:pPr marL="0" indent="0">
              <a:buNone/>
            </a:pPr>
            <a:endParaRPr lang="en-US" dirty="0"/>
          </a:p>
          <a:p>
            <a:r>
              <a:rPr lang="en-US" b="1" dirty="0">
                <a:solidFill>
                  <a:srgbClr val="7030A0"/>
                </a:solidFill>
              </a:rPr>
              <a:t>Algorithm-architecture co-design </a:t>
            </a:r>
            <a:r>
              <a:rPr lang="en-US" dirty="0">
                <a:solidFill>
                  <a:srgbClr val="7030A0"/>
                </a:solidFill>
              </a:rPr>
              <a:t>for DNA read mapping</a:t>
            </a:r>
          </a:p>
          <a:p>
            <a:pPr lvl="1"/>
            <a:r>
              <a:rPr lang="en-US" b="1" dirty="0">
                <a:solidFill>
                  <a:srgbClr val="0000FF"/>
                </a:solidFill>
              </a:rPr>
              <a:t>Speeds up </a:t>
            </a:r>
            <a:r>
              <a:rPr lang="en-US" dirty="0">
                <a:solidFill>
                  <a:srgbClr val="0000FF"/>
                </a:solidFill>
              </a:rPr>
              <a:t>read mapping by </a:t>
            </a:r>
            <a:r>
              <a:rPr lang="en-US" b="1" dirty="0">
                <a:solidFill>
                  <a:srgbClr val="0000FF"/>
                </a:solidFill>
              </a:rPr>
              <a:t>~200X (sometimes more)</a:t>
            </a:r>
          </a:p>
          <a:p>
            <a:pPr lvl="1"/>
            <a:r>
              <a:rPr lang="en-US" b="1" dirty="0">
                <a:solidFill>
                  <a:srgbClr val="0000FF"/>
                </a:solidFill>
              </a:rPr>
              <a:t>Improves</a:t>
            </a:r>
            <a:r>
              <a:rPr lang="en-US" dirty="0">
                <a:solidFill>
                  <a:srgbClr val="0000FF"/>
                </a:solidFill>
              </a:rPr>
              <a:t> </a:t>
            </a:r>
            <a:r>
              <a:rPr lang="en-US" b="1" dirty="0">
                <a:solidFill>
                  <a:srgbClr val="0000FF"/>
                </a:solidFill>
              </a:rPr>
              <a:t>accuracy</a:t>
            </a:r>
            <a:r>
              <a:rPr lang="en-US" dirty="0">
                <a:solidFill>
                  <a:srgbClr val="0000FF"/>
                </a:solidFill>
              </a:rPr>
              <a:t> of read mapping </a:t>
            </a:r>
            <a:r>
              <a:rPr lang="en-US" dirty="0"/>
              <a:t>in the presence of errors</a:t>
            </a:r>
          </a:p>
        </p:txBody>
      </p:sp>
      <p:sp>
        <p:nvSpPr>
          <p:cNvPr id="4" name="Slide Number Placeholder 3"/>
          <p:cNvSpPr>
            <a:spLocks noGrp="1"/>
          </p:cNvSpPr>
          <p:nvPr>
            <p:ph type="sldNum" sz="quarter" idx="11"/>
          </p:nvPr>
        </p:nvSpPr>
        <p:spPr>
          <a:xfrm>
            <a:off x="6777038" y="638132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
        <p:nvSpPr>
          <p:cNvPr id="5" name="TextBox 4"/>
          <p:cNvSpPr txBox="1"/>
          <p:nvPr/>
        </p:nvSpPr>
        <p:spPr>
          <a:xfrm>
            <a:off x="251520" y="4797152"/>
            <a:ext cx="71127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Accelerating Read Mapping with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2013.</a:t>
            </a:r>
          </a:p>
        </p:txBody>
      </p:sp>
      <p:sp>
        <p:nvSpPr>
          <p:cNvPr id="7" name="TextBox 6"/>
          <p:cNvSpPr txBox="1"/>
          <p:nvPr/>
        </p:nvSpPr>
        <p:spPr>
          <a:xfrm>
            <a:off x="251520" y="5085184"/>
            <a:ext cx="8575685"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Shifted Hamming Distance: A Fast and Accurate SIMD-friendly Filter to Accelerate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Alignment Verification in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2015.</a:t>
            </a:r>
          </a:p>
        </p:txBody>
      </p:sp>
    </p:spTree>
    <p:extLst>
      <p:ext uri="{BB962C8B-B14F-4D97-AF65-F5344CB8AC3E}">
        <p14:creationId xmlns:p14="http://schemas.microsoft.com/office/powerpoint/2010/main" val="3598784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eaLnBrk="0" fontAlgn="base" hangingPunct="0">
              <a:spcBef>
                <a:spcPct val="0"/>
              </a:spcBef>
              <a:spcAft>
                <a:spcPct val="0"/>
              </a:spcAft>
            </a:pPr>
            <a:r>
              <a:rPr lang="en-US" sz="2800" b="1" dirty="0">
                <a:solidFill>
                  <a:prstClr val="black"/>
                </a:solidFill>
                <a:latin typeface="Calibri"/>
                <a:ea typeface="ＭＳ Ｐゴシック" charset="-128"/>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age &gt; 60</a:t>
            </a:r>
          </a:p>
        </p:txBody>
      </p:sp>
    </p:spTree>
    <p:extLst>
      <p:ext uri="{BB962C8B-B14F-4D97-AF65-F5344CB8AC3E}">
        <p14:creationId xmlns:p14="http://schemas.microsoft.com/office/powerpoint/2010/main" val="23961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211</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163414"/>
            <a:ext cx="9144000" cy="4425826"/>
          </a:xfrm>
          <a:prstGeom prst="rect">
            <a:avLst/>
          </a:prstGeom>
        </p:spPr>
      </p:pic>
    </p:spTree>
    <p:extLst>
      <p:ext uri="{BB962C8B-B14F-4D97-AF65-F5344CB8AC3E}">
        <p14:creationId xmlns:p14="http://schemas.microsoft.com/office/powerpoint/2010/main" val="15108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212</a:t>
            </a:fld>
            <a:endParaRPr lang="en-US" altLang="en-US">
              <a:solidFill>
                <a:srgbClr val="000000"/>
              </a:solidFill>
            </a:endParaRPr>
          </a:p>
        </p:txBody>
      </p:sp>
      <p:sp>
        <p:nvSpPr>
          <p:cNvPr id="7" name="TextBox 6"/>
          <p:cNvSpPr txBox="1"/>
          <p:nvPr/>
        </p:nvSpPr>
        <p:spPr>
          <a:xfrm>
            <a:off x="-10701" y="6021288"/>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Tree>
    <p:extLst>
      <p:ext uri="{BB962C8B-B14F-4D97-AF65-F5344CB8AC3E}">
        <p14:creationId xmlns:p14="http://schemas.microsoft.com/office/powerpoint/2010/main" val="981341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213</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104655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214</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172721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215</a:t>
            </a:fld>
            <a:endParaRPr lang="en-US"/>
          </a:p>
        </p:txBody>
      </p:sp>
    </p:spTree>
    <p:extLst>
      <p:ext uri="{BB962C8B-B14F-4D97-AF65-F5344CB8AC3E}">
        <p14:creationId xmlns:p14="http://schemas.microsoft.com/office/powerpoint/2010/main" val="70117275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Intelligent Memory Device</a:t>
            </a:r>
          </a:p>
        </p:txBody>
      </p:sp>
      <p:sp>
        <p:nvSpPr>
          <p:cNvPr id="3" name="Content Placeholder 2"/>
          <p:cNvSpPr>
            <a:spLocks noGrp="1"/>
          </p:cNvSpPr>
          <p:nvPr>
            <p:ph idx="1"/>
          </p:nvPr>
        </p:nvSpPr>
        <p:spPr>
          <a:xfrm>
            <a:off x="228600" y="827565"/>
            <a:ext cx="8610600" cy="5193723"/>
          </a:xfrm>
        </p:spPr>
        <p:txBody>
          <a:bodyPr/>
          <a:lstStyle/>
          <a:p>
            <a:pPr marL="0" indent="0" algn="ctr">
              <a:buNone/>
            </a:pPr>
            <a:endParaRPr lang="en-US" sz="6400" dirty="0"/>
          </a:p>
          <a:p>
            <a:pPr marL="0" indent="0" algn="ctr">
              <a:buNone/>
            </a:pPr>
            <a:r>
              <a:rPr lang="en-US" sz="6400" dirty="0"/>
              <a:t>Does </a:t>
            </a:r>
            <a:r>
              <a:rPr lang="en-US" sz="6400" dirty="0">
                <a:solidFill>
                  <a:srgbClr val="FF0000"/>
                </a:solidFill>
              </a:rPr>
              <a:t>memory</a:t>
            </a:r>
          </a:p>
          <a:p>
            <a:pPr marL="0" indent="0" algn="ctr">
              <a:buNone/>
            </a:pPr>
            <a:r>
              <a:rPr lang="en-US" sz="6400" dirty="0"/>
              <a:t>have to be</a:t>
            </a:r>
          </a:p>
          <a:p>
            <a:pPr marL="0" indent="0" algn="ctr">
              <a:buNone/>
            </a:pPr>
            <a:r>
              <a:rPr lang="en-US" sz="6400" dirty="0">
                <a:solidFill>
                  <a:srgbClr val="FF0000"/>
                </a:solidFill>
              </a:rPr>
              <a:t>dumb?</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216</a:t>
            </a:fld>
            <a:endParaRPr lang="en-US">
              <a:solidFill>
                <a:srgbClr val="000000"/>
              </a:solidFill>
            </a:endParaRPr>
          </a:p>
        </p:txBody>
      </p:sp>
    </p:spTree>
    <p:extLst>
      <p:ext uri="{BB962C8B-B14F-4D97-AF65-F5344CB8AC3E}">
        <p14:creationId xmlns:p14="http://schemas.microsoft.com/office/powerpoint/2010/main" val="152709670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in Mobile Systems: Two Directions</a:t>
            </a:r>
          </a:p>
          <a:p>
            <a:pPr lvl="1" eaLnBrk="1" hangingPunct="1"/>
            <a:r>
              <a:rPr lang="en-US" dirty="0">
                <a:latin typeface="Tahoma" charset="0"/>
                <a:ea typeface="ＭＳ Ｐゴシック" charset="0"/>
                <a:cs typeface="ＭＳ Ｐゴシック" charset="0"/>
              </a:rPr>
              <a:t>Exploiting 3D-Stacked Memory</a:t>
            </a:r>
          </a:p>
          <a:p>
            <a:pPr lvl="1" eaLnBrk="1" hangingPunct="1"/>
            <a:r>
              <a:rPr lang="en-US" dirty="0">
                <a:latin typeface="Tahoma" charset="0"/>
                <a:ea typeface="ＭＳ Ｐゴシック" charset="0"/>
                <a:cs typeface="ＭＳ Ｐゴシック" charset="0"/>
              </a:rPr>
              <a:t>Minimally Changing Memory Chips</a:t>
            </a:r>
          </a:p>
          <a:p>
            <a:pPr eaLnBrk="1" hangingPunct="1"/>
            <a:r>
              <a:rPr lang="en-US" dirty="0">
                <a:solidFill>
                  <a:srgbClr val="0000FF"/>
                </a:solidFill>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829076530"/>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218</a:t>
            </a:fld>
            <a:endParaRPr lang="en-US" sz="1600">
              <a:solidFill>
                <a:srgbClr val="000000"/>
              </a:solidFill>
              <a:latin typeface="Garamond" charset="0"/>
            </a:endParaRPr>
          </a:p>
        </p:txBody>
      </p:sp>
    </p:spTree>
    <p:extLst>
      <p:ext uri="{BB962C8B-B14F-4D97-AF65-F5344CB8AC3E}">
        <p14:creationId xmlns:p14="http://schemas.microsoft.com/office/powerpoint/2010/main" val="1024602735"/>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219</a:t>
            </a:fld>
            <a:endParaRPr lang="en-US" alt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048245850"/>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220</a:t>
            </a:fld>
            <a:endParaRPr lang="en-US" altLang="en-US"/>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1506647142"/>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91773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sp>
        <p:nvSpPr>
          <p:cNvPr id="60" name="Rectangle 59"/>
          <p:cNvSpPr/>
          <p:nvPr/>
        </p:nvSpPr>
        <p:spPr>
          <a:xfrm>
            <a:off x="4820948" y="1813082"/>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746340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Challenge 2:</a:t>
            </a:r>
            <a:r>
              <a:rPr lang="en-US" dirty="0">
                <a:solidFill>
                  <a:srgbClr val="0070C0"/>
                </a:solidFill>
              </a:rPr>
              <a:t> How should data be mapped to different 3D memory stacks? </a:t>
            </a:r>
          </a:p>
          <a:p>
            <a:endParaRPr lang="en-US" dirty="0">
              <a:solidFill>
                <a:srgbClr val="0070C0"/>
              </a:solidFill>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08055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224</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74364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225</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4657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226</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Traditional</a:t>
            </a:r>
          </a:p>
          <a:p>
            <a:pPr>
              <a:defRPr/>
            </a:pPr>
            <a:r>
              <a:rPr lang="en-US" sz="1600" kern="0" dirty="0">
                <a:solidFill>
                  <a:srgbClr val="0000FF"/>
                </a:solidFill>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No coherence</a:t>
            </a:r>
          </a:p>
          <a:p>
            <a:pPr>
              <a:defRPr/>
            </a:pPr>
            <a:r>
              <a:rPr lang="en-US" sz="1600" kern="0" dirty="0">
                <a:solidFill>
                  <a:srgbClr val="0000FF"/>
                </a:solidFill>
              </a:rPr>
              <a:t>overhead</a:t>
            </a:r>
          </a:p>
        </p:txBody>
      </p:sp>
    </p:spTree>
    <p:extLst>
      <p:ext uri="{BB962C8B-B14F-4D97-AF65-F5344CB8AC3E}">
        <p14:creationId xmlns:p14="http://schemas.microsoft.com/office/powerpoint/2010/main" val="1863674296"/>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227</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6186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228</a:t>
            </a:fld>
            <a:endParaRPr lang="en-US">
              <a:solidFill>
                <a:srgbClr val="000000"/>
              </a:solidFill>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1051263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229</a:t>
            </a:fld>
            <a:endParaRPr lang="en-US" altLang="en-US">
              <a:solidFill>
                <a:srgbClr val="000000"/>
              </a:solidFill>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4203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spTree>
    <p:extLst>
      <p:ext uri="{BB962C8B-B14F-4D97-AF65-F5344CB8AC3E}">
        <p14:creationId xmlns:p14="http://schemas.microsoft.com/office/powerpoint/2010/main" val="1742772750"/>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230</a:t>
            </a:fld>
            <a:endParaRPr lang="en-US" altLang="en-US"/>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20975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231</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760837275"/>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2745995206"/>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73598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291816148"/>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971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GRIM-Filter in 3D-stacked DRAM</a:t>
            </a:r>
          </a:p>
        </p:txBody>
      </p:sp>
      <p:sp>
        <p:nvSpPr>
          <p:cNvPr id="3" name="Content Placeholder 2"/>
          <p:cNvSpPr>
            <a:spLocks noGrp="1"/>
          </p:cNvSpPr>
          <p:nvPr>
            <p:ph idx="1"/>
          </p:nvPr>
        </p:nvSpPr>
        <p:spPr>
          <a:xfrm>
            <a:off x="228600" y="5124564"/>
            <a:ext cx="8915400" cy="968732"/>
          </a:xfrm>
        </p:spPr>
        <p:txBody>
          <a:bodyPr/>
          <a:lstStyle/>
          <a:p>
            <a:r>
              <a:rPr lang="en-US" sz="2000" dirty="0"/>
              <a:t>The layout of bit vectors in a bank enables filtering many bins in parallel</a:t>
            </a:r>
          </a:p>
          <a:p>
            <a:r>
              <a:rPr lang="en-US" sz="2000" dirty="0"/>
              <a:t>Customized logic for accumulation and comparison per genome segment</a:t>
            </a:r>
          </a:p>
          <a:p>
            <a:pPr lvl="1"/>
            <a:r>
              <a:rPr lang="en-US" sz="1850" dirty="0"/>
              <a:t>Low area overhead, simple implementation</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stretch>
            <a:fillRect/>
          </a:stretch>
        </p:blipFill>
        <p:spPr>
          <a:xfrm>
            <a:off x="0" y="1179106"/>
            <a:ext cx="9144000" cy="3618046"/>
          </a:xfrm>
          <a:prstGeom prst="rect">
            <a:avLst/>
          </a:prstGeom>
        </p:spPr>
      </p:pic>
    </p:spTree>
    <p:extLst>
      <p:ext uri="{BB962C8B-B14F-4D97-AF65-F5344CB8AC3E}">
        <p14:creationId xmlns:p14="http://schemas.microsoft.com/office/powerpoint/2010/main" val="1514664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080002"/>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000" dirty="0"/>
              <a:t>GRIM-Filter Performance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1" name="Picture 10"/>
          <p:cNvPicPr>
            <a:picLocks noChangeAspect="1"/>
          </p:cNvPicPr>
          <p:nvPr/>
        </p:nvPicPr>
        <p:blipFill rotWithShape="1">
          <a:blip r:embed="rId3"/>
          <a:srcRect l="941"/>
          <a:stretch/>
        </p:blipFill>
        <p:spPr>
          <a:xfrm>
            <a:off x="57150" y="2165217"/>
            <a:ext cx="9032351" cy="1892431"/>
          </a:xfrm>
          <a:prstGeom prst="rect">
            <a:avLst/>
          </a:prstGeom>
        </p:spPr>
      </p:pic>
      <p:sp>
        <p:nvSpPr>
          <p:cNvPr id="15" name="TextBox 14"/>
          <p:cNvSpPr txBox="1"/>
          <p:nvPr/>
        </p:nvSpPr>
        <p:spPr>
          <a:xfrm>
            <a:off x="157162" y="1568467"/>
            <a:ext cx="1426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Time (x1000 seconds)</a:t>
            </a:r>
          </a:p>
        </p:txBody>
      </p:sp>
      <p:sp>
        <p:nvSpPr>
          <p:cNvPr id="20" name="TextBox 19"/>
          <p:cNvSpPr txBox="1"/>
          <p:nvPr/>
        </p:nvSpPr>
        <p:spPr>
          <a:xfrm>
            <a:off x="550264" y="5445224"/>
            <a:ext cx="8288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1.8x-3.7x performance benefit across real data sets</a:t>
            </a:r>
          </a:p>
        </p:txBody>
      </p:sp>
      <p:sp>
        <p:nvSpPr>
          <p:cNvPr id="23" name="Content Placeholder 2"/>
          <p:cNvSpPr>
            <a:spLocks noGrp="1"/>
          </p:cNvSpPr>
          <p:nvPr>
            <p:ph idx="1"/>
          </p:nvPr>
        </p:nvSpPr>
        <p:spPr>
          <a:xfrm>
            <a:off x="389429" y="3260175"/>
            <a:ext cx="8610600" cy="1737231"/>
          </a:xfrm>
        </p:spPr>
        <p:txBody>
          <a:bodyPr/>
          <a:lstStyle/>
          <a:p>
            <a:endParaRPr lang="en-US" sz="2400" dirty="0"/>
          </a:p>
          <a:p>
            <a:pPr marL="0" indent="0">
              <a:buNone/>
            </a:pPr>
            <a:endParaRPr lang="en-US" sz="2400" dirty="0"/>
          </a:p>
        </p:txBody>
      </p:sp>
      <p:sp>
        <p:nvSpPr>
          <p:cNvPr id="25" name="TextBox 24"/>
          <p:cNvSpPr txBox="1"/>
          <p:nvPr/>
        </p:nvSpPr>
        <p:spPr>
          <a:xfrm>
            <a:off x="2803762" y="1903317"/>
            <a:ext cx="37329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Benchmarks and </a:t>
            </a:r>
            <a:r>
              <a:rPr kumimoji="0" lang="en-US" sz="1400" b="0" i="0" u="none" strike="noStrike" kern="1200" cap="none" spc="0" normalizeH="0" baseline="0" noProof="0">
                <a:ln>
                  <a:noFill/>
                </a:ln>
                <a:solidFill>
                  <a:srgbClr val="000000"/>
                </a:solidFill>
                <a:effectLst/>
                <a:uLnTx/>
                <a:uFillTx/>
                <a:latin typeface="Tahoma"/>
                <a:ea typeface="+mn-ea"/>
                <a:cs typeface="+mn-cs"/>
              </a:rPr>
              <a:t>their Execution Times</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75285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0"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80002"/>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000" dirty="0"/>
              <a:t>GRIM-Filter False Positive Rate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2" name="Picture 11"/>
          <p:cNvPicPr>
            <a:picLocks noChangeAspect="1"/>
          </p:cNvPicPr>
          <p:nvPr/>
        </p:nvPicPr>
        <p:blipFill>
          <a:blip r:embed="rId3"/>
          <a:stretch>
            <a:fillRect/>
          </a:stretch>
        </p:blipFill>
        <p:spPr>
          <a:xfrm>
            <a:off x="0" y="2187000"/>
            <a:ext cx="9144000" cy="1812687"/>
          </a:xfrm>
          <a:prstGeom prst="rect">
            <a:avLst/>
          </a:prstGeom>
        </p:spPr>
      </p:pic>
      <p:sp>
        <p:nvSpPr>
          <p:cNvPr id="16" name="TextBox 15"/>
          <p:cNvSpPr txBox="1"/>
          <p:nvPr/>
        </p:nvSpPr>
        <p:spPr>
          <a:xfrm>
            <a:off x="0" y="1680700"/>
            <a:ext cx="1426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False Positive Rate (%)</a:t>
            </a:r>
          </a:p>
        </p:txBody>
      </p:sp>
      <p:sp>
        <p:nvSpPr>
          <p:cNvPr id="20" name="TextBox 19"/>
          <p:cNvSpPr txBox="1"/>
          <p:nvPr/>
        </p:nvSpPr>
        <p:spPr>
          <a:xfrm>
            <a:off x="228600" y="5445224"/>
            <a:ext cx="8915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5.6x-6.4x False Positive reduction across real data sets</a:t>
            </a:r>
          </a:p>
        </p:txBody>
      </p:sp>
      <p:sp>
        <p:nvSpPr>
          <p:cNvPr id="23" name="TextBox 22"/>
          <p:cNvSpPr txBox="1"/>
          <p:nvPr/>
        </p:nvSpPr>
        <p:spPr>
          <a:xfrm>
            <a:off x="2667448" y="1855602"/>
            <a:ext cx="37329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Benchmarks and </a:t>
            </a:r>
            <a:r>
              <a:rPr kumimoji="0" lang="en-US" sz="1400" b="0" i="0" u="none" strike="noStrike" kern="1200" cap="none" spc="0" normalizeH="0" baseline="0" noProof="0">
                <a:ln>
                  <a:noFill/>
                </a:ln>
                <a:solidFill>
                  <a:srgbClr val="000000"/>
                </a:solidFill>
                <a:effectLst/>
                <a:uLnTx/>
                <a:uFillTx/>
                <a:latin typeface="Tahoma"/>
                <a:ea typeface="+mn-ea"/>
                <a:cs typeface="+mn-cs"/>
              </a:rPr>
              <a:t>their False Positive Rates</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14038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Conclusions</a:t>
            </a:r>
          </a:p>
        </p:txBody>
      </p:sp>
      <p:sp>
        <p:nvSpPr>
          <p:cNvPr id="3" name="Content Placeholder 2"/>
          <p:cNvSpPr>
            <a:spLocks noGrp="1"/>
          </p:cNvSpPr>
          <p:nvPr>
            <p:ph idx="1"/>
          </p:nvPr>
        </p:nvSpPr>
        <p:spPr/>
        <p:txBody>
          <a:bodyPr/>
          <a:lstStyle/>
          <a:p>
            <a:r>
              <a:rPr lang="en-US" sz="2400" dirty="0"/>
              <a:t>We propose an </a:t>
            </a:r>
            <a:r>
              <a:rPr lang="en-US" sz="2400" dirty="0">
                <a:solidFill>
                  <a:srgbClr val="0070C0"/>
                </a:solidFill>
              </a:rPr>
              <a:t>in memory filter algorithm </a:t>
            </a:r>
            <a:r>
              <a:rPr lang="en-US" sz="2400" dirty="0"/>
              <a:t>to</a:t>
            </a:r>
            <a:r>
              <a:rPr lang="en-US" sz="2400" dirty="0">
                <a:solidFill>
                  <a:srgbClr val="0070C0"/>
                </a:solidFill>
              </a:rPr>
              <a:t> accelerate end-to-end genome read mapping </a:t>
            </a:r>
            <a:r>
              <a:rPr lang="en-US" sz="2400" dirty="0"/>
              <a:t>by reducing the number of required alignments</a:t>
            </a:r>
            <a:endParaRPr lang="en-US" sz="2400" dirty="0">
              <a:solidFill>
                <a:srgbClr val="0070C0"/>
              </a:solidFill>
            </a:endParaRPr>
          </a:p>
          <a:p>
            <a:endParaRPr lang="en-US" sz="2400" dirty="0"/>
          </a:p>
          <a:p>
            <a:r>
              <a:rPr lang="en-US" sz="2400" dirty="0"/>
              <a:t>Compared to the previous best filter</a:t>
            </a:r>
          </a:p>
          <a:p>
            <a:pPr lvl="1"/>
            <a:r>
              <a:rPr lang="en-US" sz="2000" dirty="0"/>
              <a:t>We observed </a:t>
            </a:r>
            <a:r>
              <a:rPr lang="en-US" sz="2000" dirty="0">
                <a:solidFill>
                  <a:srgbClr val="0070C0"/>
                </a:solidFill>
              </a:rPr>
              <a:t>1.8x-3.7x speedup</a:t>
            </a:r>
          </a:p>
          <a:p>
            <a:pPr lvl="1"/>
            <a:r>
              <a:rPr lang="en-US" sz="2000" dirty="0"/>
              <a:t>We observed </a:t>
            </a:r>
            <a:r>
              <a:rPr lang="en-US" sz="2000" dirty="0">
                <a:solidFill>
                  <a:srgbClr val="0070C0"/>
                </a:solidFill>
              </a:rPr>
              <a:t>5.6x-6.4x fewer false positives</a:t>
            </a:r>
          </a:p>
          <a:p>
            <a:endParaRPr lang="en-US" sz="2400" dirty="0"/>
          </a:p>
          <a:p>
            <a:r>
              <a:rPr lang="en-US" sz="2400" dirty="0">
                <a:solidFill>
                  <a:srgbClr val="FF0000"/>
                </a:solidFill>
              </a:rPr>
              <a:t>GRIM-Filter is a universal filter </a:t>
            </a:r>
            <a:r>
              <a:rPr lang="en-US" sz="2400" dirty="0"/>
              <a:t>that can be applied to any genome read mapper </a:t>
            </a:r>
          </a:p>
          <a:p>
            <a:endParaRPr lang="en-US" sz="2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34329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E408-C764-D045-BD7E-9E9080A7EAEA}"/>
              </a:ext>
            </a:extLst>
          </p:cNvPr>
          <p:cNvSpPr>
            <a:spLocks noGrp="1"/>
          </p:cNvSpPr>
          <p:nvPr>
            <p:ph type="title"/>
          </p:nvPr>
        </p:nvSpPr>
        <p:spPr/>
        <p:txBody>
          <a:bodyPr/>
          <a:lstStyle/>
          <a:p>
            <a:r>
              <a:rPr lang="en-US" dirty="0"/>
              <a:t>More on Genome Analysis: Another Talk</a:t>
            </a:r>
          </a:p>
        </p:txBody>
      </p:sp>
      <p:sp>
        <p:nvSpPr>
          <p:cNvPr id="4" name="Slide Number Placeholder 3">
            <a:extLst>
              <a:ext uri="{FF2B5EF4-FFF2-40B4-BE49-F238E27FC236}">
                <a16:creationId xmlns:a16="http://schemas.microsoft.com/office/drawing/2014/main" id="{819C577A-9665-DA47-916C-F8E9CED1AFF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EFB584AB-3B41-F64D-BEF2-930B63D95465}"/>
              </a:ext>
            </a:extLst>
          </p:cNvPr>
          <p:cNvPicPr>
            <a:picLocks noChangeAspect="1"/>
          </p:cNvPicPr>
          <p:nvPr/>
        </p:nvPicPr>
        <p:blipFill>
          <a:blip r:embed="rId2"/>
          <a:stretch>
            <a:fillRect/>
          </a:stretch>
        </p:blipFill>
        <p:spPr>
          <a:xfrm>
            <a:off x="899592" y="1036211"/>
            <a:ext cx="6998618" cy="5201101"/>
          </a:xfrm>
          <a:prstGeom prst="rect">
            <a:avLst/>
          </a:prstGeom>
        </p:spPr>
      </p:pic>
    </p:spTree>
    <p:extLst>
      <p:ext uri="{BB962C8B-B14F-4D97-AF65-F5344CB8AC3E}">
        <p14:creationId xmlns:p14="http://schemas.microsoft.com/office/powerpoint/2010/main" val="4083230441"/>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In-Memory DNA Sequence Analysis</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907893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4936954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7190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14587"/>
            <a:ext cx="8794750" cy="822325"/>
          </a:xfrm>
        </p:spPr>
        <p:txBody>
          <a:bodyPr/>
          <a:lstStyle/>
          <a:p>
            <a:pPr algn="ctr" eaLnBrk="1" hangingPunct="1"/>
            <a:r>
              <a:rPr lang="en-US" dirty="0">
                <a:latin typeface="Garamond" charset="0"/>
              </a:rPr>
              <a:t>Enabling the Paradigm Shift</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766569825"/>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D372D6BD-00C3-AE42-A425-0171EA615E4C}"/>
              </a:ext>
            </a:extLst>
          </p:cNvPr>
          <p:cNvSpPr>
            <a:spLocks noGrp="1"/>
          </p:cNvSpPr>
          <p:nvPr>
            <p:ph type="title"/>
          </p:nvPr>
        </p:nvSpPr>
        <p:spPr/>
        <p:txBody>
          <a:bodyPr/>
          <a:lstStyle/>
          <a:p>
            <a:r>
              <a:rPr lang="en-US" altLang="en-US" dirty="0">
                <a:ea typeface="ＭＳ Ｐゴシック" panose="020B0600070205080204" pitchFamily="34" charset="-128"/>
              </a:rPr>
              <a:t>Computer Architecture Today</a:t>
            </a:r>
          </a:p>
        </p:txBody>
      </p:sp>
      <p:sp>
        <p:nvSpPr>
          <p:cNvPr id="3" name="Content Placeholder 2">
            <a:extLst>
              <a:ext uri="{FF2B5EF4-FFF2-40B4-BE49-F238E27FC236}">
                <a16:creationId xmlns:a16="http://schemas.microsoft.com/office/drawing/2014/main" id="{9F7A138C-3CD5-CC4B-9922-ACD95237B4F4}"/>
              </a:ext>
            </a:extLst>
          </p:cNvPr>
          <p:cNvSpPr>
            <a:spLocks noGrp="1"/>
          </p:cNvSpPr>
          <p:nvPr>
            <p:ph idx="1"/>
          </p:nvPr>
        </p:nvSpPr>
        <p:spPr>
          <a:xfrm>
            <a:off x="228600" y="996950"/>
            <a:ext cx="8763000" cy="5194300"/>
          </a:xfrm>
        </p:spPr>
        <p:txBody>
          <a:bodyPr/>
          <a:lstStyle/>
          <a:p>
            <a:r>
              <a:rPr lang="en-US" altLang="en-US">
                <a:ea typeface="ＭＳ Ｐゴシック" panose="020B0600070205080204" pitchFamily="34" charset="-128"/>
              </a:rPr>
              <a:t>You can revolutionize the way computers are built, if you understand both the hardware and the software (and change each accordingly)</a:t>
            </a:r>
          </a:p>
          <a:p>
            <a:endParaRPr lang="en-US" altLang="en-US">
              <a:ea typeface="ＭＳ Ｐゴシック" panose="020B0600070205080204" pitchFamily="34" charset="-128"/>
            </a:endParaRPr>
          </a:p>
          <a:p>
            <a:r>
              <a:rPr lang="en-US" altLang="en-US">
                <a:ea typeface="ＭＳ Ｐゴシック" panose="020B0600070205080204" pitchFamily="34" charset="-128"/>
              </a:rPr>
              <a:t>You can invent new paradigms for computation, communication, and storage</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Recommended book: Thomas Kuhn, “</a:t>
            </a:r>
            <a:r>
              <a:rPr lang="en-US" altLang="ja-JP">
                <a:solidFill>
                  <a:srgbClr val="0000FF"/>
                </a:solidFill>
                <a:ea typeface="ＭＳ Ｐゴシック" panose="020B0600070205080204" pitchFamily="34" charset="-128"/>
              </a:rPr>
              <a:t>The Structure of Scientific Revolutions</a:t>
            </a:r>
            <a:r>
              <a:rPr lang="en-US" altLang="en-US">
                <a:ea typeface="ＭＳ Ｐゴシック" panose="020B0600070205080204" pitchFamily="34" charset="-128"/>
              </a:rPr>
              <a:t>”</a:t>
            </a:r>
            <a:r>
              <a:rPr lang="en-US" altLang="ja-JP">
                <a:ea typeface="ＭＳ Ｐゴシック" panose="020B0600070205080204" pitchFamily="34" charset="-128"/>
              </a:rPr>
              <a:t> (1962)</a:t>
            </a:r>
          </a:p>
          <a:p>
            <a:pPr lvl="1"/>
            <a:r>
              <a:rPr lang="en-US" altLang="en-US">
                <a:ea typeface="ＭＳ Ｐゴシック" panose="020B0600070205080204" pitchFamily="34" charset="-128"/>
              </a:rPr>
              <a:t>Pre-paradigm science: no clear consensus in the field</a:t>
            </a:r>
          </a:p>
          <a:p>
            <a:pPr lvl="1"/>
            <a:r>
              <a:rPr lang="en-US" altLang="en-US">
                <a:ea typeface="ＭＳ Ｐゴシック" panose="020B0600070205080204" pitchFamily="34" charset="-128"/>
              </a:rPr>
              <a:t>Normal science: dominant theory used to explain/improve things (business as usual); exceptions considered anomalies</a:t>
            </a:r>
          </a:p>
          <a:p>
            <a:pPr lvl="1"/>
            <a:r>
              <a:rPr lang="en-US" altLang="en-US">
                <a:ea typeface="ＭＳ Ｐゴシック" panose="020B0600070205080204" pitchFamily="34" charset="-128"/>
              </a:rPr>
              <a:t>Revolutionary science: underlying assumptions re-examined</a:t>
            </a:r>
          </a:p>
        </p:txBody>
      </p:sp>
      <p:sp>
        <p:nvSpPr>
          <p:cNvPr id="122883" name="Slide Number Placeholder 3">
            <a:extLst>
              <a:ext uri="{FF2B5EF4-FFF2-40B4-BE49-F238E27FC236}">
                <a16:creationId xmlns:a16="http://schemas.microsoft.com/office/drawing/2014/main" id="{9E2F704F-D6F8-AB41-A9C9-454271828B2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161B3-87D8-CA4C-A0A1-DD872946786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0811316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06F111BE-F8FF-814C-B96E-F2A2D1D06ECA}"/>
              </a:ext>
            </a:extLst>
          </p:cNvPr>
          <p:cNvSpPr>
            <a:spLocks noGrp="1"/>
          </p:cNvSpPr>
          <p:nvPr>
            <p:ph type="title"/>
          </p:nvPr>
        </p:nvSpPr>
        <p:spPr/>
        <p:txBody>
          <a:bodyPr/>
          <a:lstStyle/>
          <a:p>
            <a:r>
              <a:rPr lang="en-US" altLang="en-US" dirty="0">
                <a:ea typeface="ＭＳ Ｐゴシック" panose="020B0600070205080204" pitchFamily="34" charset="-128"/>
              </a:rPr>
              <a:t>Computer Architecture Today</a:t>
            </a:r>
          </a:p>
        </p:txBody>
      </p:sp>
      <p:sp>
        <p:nvSpPr>
          <p:cNvPr id="123906" name="Content Placeholder 2">
            <a:extLst>
              <a:ext uri="{FF2B5EF4-FFF2-40B4-BE49-F238E27FC236}">
                <a16:creationId xmlns:a16="http://schemas.microsoft.com/office/drawing/2014/main" id="{035196A7-91D5-9A49-9E10-1ED55CBF77A9}"/>
              </a:ext>
            </a:extLst>
          </p:cNvPr>
          <p:cNvSpPr>
            <a:spLocks noGrp="1"/>
          </p:cNvSpPr>
          <p:nvPr>
            <p:ph idx="1"/>
          </p:nvPr>
        </p:nvSpPr>
        <p:spPr>
          <a:xfrm>
            <a:off x="228600" y="996950"/>
            <a:ext cx="8763000" cy="5194300"/>
          </a:xfrm>
        </p:spPr>
        <p:txBody>
          <a:bodyPr/>
          <a:lstStyle/>
          <a:p>
            <a:r>
              <a:rPr lang="en-US" altLang="en-US">
                <a:ea typeface="ＭＳ Ｐゴシック" panose="020B0600070205080204" pitchFamily="34" charset="-128"/>
              </a:rPr>
              <a:t>You can revolutionize the way computers are built, if you understand both the hardware and the software (and change each accordingly)</a:t>
            </a:r>
          </a:p>
          <a:p>
            <a:endParaRPr lang="en-US" altLang="en-US">
              <a:ea typeface="ＭＳ Ｐゴシック" panose="020B0600070205080204" pitchFamily="34" charset="-128"/>
            </a:endParaRPr>
          </a:p>
          <a:p>
            <a:r>
              <a:rPr lang="en-US" altLang="en-US">
                <a:ea typeface="ＭＳ Ｐゴシック" panose="020B0600070205080204" pitchFamily="34" charset="-128"/>
              </a:rPr>
              <a:t>You can invent new paradigms for computation, communication, and storage</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Recommended book: Thomas Kuhn, “</a:t>
            </a:r>
            <a:r>
              <a:rPr lang="en-US" altLang="ja-JP">
                <a:solidFill>
                  <a:srgbClr val="0000FF"/>
                </a:solidFill>
                <a:ea typeface="ＭＳ Ｐゴシック" panose="020B0600070205080204" pitchFamily="34" charset="-128"/>
              </a:rPr>
              <a:t>The Structure of Scientific Revolutions</a:t>
            </a:r>
            <a:r>
              <a:rPr lang="en-US" altLang="en-US">
                <a:ea typeface="ＭＳ Ｐゴシック" panose="020B0600070205080204" pitchFamily="34" charset="-128"/>
              </a:rPr>
              <a:t>”</a:t>
            </a:r>
            <a:r>
              <a:rPr lang="en-US" altLang="ja-JP">
                <a:ea typeface="ＭＳ Ｐゴシック" panose="020B0600070205080204" pitchFamily="34" charset="-128"/>
              </a:rPr>
              <a:t> (1962)</a:t>
            </a:r>
          </a:p>
          <a:p>
            <a:pPr lvl="1"/>
            <a:r>
              <a:rPr lang="en-US" altLang="en-US">
                <a:ea typeface="ＭＳ Ｐゴシック" panose="020B0600070205080204" pitchFamily="34" charset="-128"/>
              </a:rPr>
              <a:t>Pre-paradigm science: no clear consensus in the field</a:t>
            </a:r>
          </a:p>
          <a:p>
            <a:pPr lvl="1"/>
            <a:r>
              <a:rPr lang="en-US" altLang="en-US">
                <a:ea typeface="ＭＳ Ｐゴシック" panose="020B0600070205080204" pitchFamily="34" charset="-128"/>
              </a:rPr>
              <a:t>Normal science: dominant theory used to explain/improve things (business as usual); exceptions considered anomalies</a:t>
            </a:r>
          </a:p>
          <a:p>
            <a:pPr lvl="1"/>
            <a:r>
              <a:rPr lang="en-US" altLang="en-US">
                <a:ea typeface="ＭＳ Ｐゴシック" panose="020B0600070205080204" pitchFamily="34" charset="-128"/>
              </a:rPr>
              <a:t>Revolutionary science: underlying assumptions re-examined</a:t>
            </a:r>
          </a:p>
        </p:txBody>
      </p:sp>
      <p:sp>
        <p:nvSpPr>
          <p:cNvPr id="123907" name="Slide Number Placeholder 3">
            <a:extLst>
              <a:ext uri="{FF2B5EF4-FFF2-40B4-BE49-F238E27FC236}">
                <a16:creationId xmlns:a16="http://schemas.microsoft.com/office/drawing/2014/main" id="{CE876F6F-B198-B14D-984D-83B52A8D68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8E9771-DD44-0F4E-A01B-3281F2677222}"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123908" name="Picture 1">
            <a:extLst>
              <a:ext uri="{FF2B5EF4-FFF2-40B4-BE49-F238E27FC236}">
                <a16:creationId xmlns:a16="http://schemas.microsoft.com/office/drawing/2014/main" id="{9DA51FDA-8CDC-2647-AF9E-6D4CD75EFB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981200"/>
            <a:ext cx="14478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DADE28D-1258-6A45-A56E-4627A016C5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2590800"/>
            <a:ext cx="24638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CD75145-F3EF-534C-8CA2-A54F9C2228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7075" y="2590800"/>
            <a:ext cx="24606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A1083F5-F69C-4F46-9507-88DF57FA77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524000"/>
            <a:ext cx="339725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922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in Mobile Systems: Two Directions</a:t>
            </a:r>
          </a:p>
          <a:p>
            <a:pPr lvl="1" eaLnBrk="1" hangingPunct="1"/>
            <a:r>
              <a:rPr lang="en-US" dirty="0">
                <a:latin typeface="Tahoma" charset="0"/>
                <a:ea typeface="ＭＳ Ｐゴシック" charset="0"/>
                <a:cs typeface="ＭＳ Ｐゴシック" charset="0"/>
              </a:rPr>
              <a:t>Exploiting 3D-Stacked Memory</a:t>
            </a:r>
          </a:p>
          <a:p>
            <a:pPr lvl="1" eaLnBrk="1" hangingPunct="1"/>
            <a:r>
              <a:rPr lang="en-US" dirty="0">
                <a:latin typeface="Tahoma" charset="0"/>
                <a:ea typeface="ＭＳ Ｐゴシック" charset="0"/>
                <a:cs typeface="ＭＳ Ｐゴシック" charset="0"/>
              </a:rPr>
              <a:t>Minimally Changing Memory Chips</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807437220"/>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64386797"/>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248</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85361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249</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51440855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Recall 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endParaRPr lang="en-US" dirty="0"/>
          </a:p>
          <a:p>
            <a:r>
              <a:rPr lang="en-US" dirty="0"/>
              <a:t>Still a long ways to go</a:t>
            </a:r>
          </a:p>
          <a:p>
            <a:pPr lvl="1"/>
            <a:r>
              <a:rPr lang="en-US" dirty="0"/>
              <a:t>Energy efficiency</a:t>
            </a:r>
          </a:p>
          <a:p>
            <a:pPr lvl="1"/>
            <a:r>
              <a:rPr lang="en-US" dirty="0"/>
              <a:t>Performance (latency)</a:t>
            </a:r>
          </a:p>
          <a:p>
            <a:pPr lvl="1"/>
            <a:r>
              <a:rPr lang="en-US" dirty="0"/>
              <a:t>Security</a:t>
            </a:r>
          </a:p>
          <a:p>
            <a:pPr lvl="1"/>
            <a:r>
              <a:rPr lang="en-US" dirty="0">
                <a:solidFill>
                  <a:srgbClr val="0000FF"/>
                </a:solidFill>
              </a:rPr>
              <a:t>Huge memory bottleneck</a:t>
            </a:r>
          </a:p>
          <a:p>
            <a:endParaRPr lang="en-US" dirty="0"/>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861552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250</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688332413"/>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251</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17452"/>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252</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253</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308458902"/>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254</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24324205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255</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256</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525344"/>
            <a:ext cx="8991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dirty="0">
                <a:solidFill>
                  <a:srgbClr val="000000"/>
                </a:solidFill>
                <a:latin typeface="Arial" charset="0"/>
              </a:rPr>
              <a:t>Source: De </a:t>
            </a:r>
            <a:r>
              <a:rPr lang="en-US" altLang="en-US" sz="1000" dirty="0" err="1">
                <a:solidFill>
                  <a:srgbClr val="000000"/>
                </a:solidFill>
                <a:latin typeface="Arial" charset="0"/>
              </a:rPr>
              <a:t>Galván</a:t>
            </a:r>
            <a:r>
              <a:rPr lang="en-US" altLang="en-US" sz="1000" dirty="0">
                <a:solidFill>
                  <a:srgbClr val="000000"/>
                </a:solidFill>
                <a:latin typeface="Arial" charset="0"/>
              </a:rPr>
              <a:t> - Puente del </a:t>
            </a:r>
            <a:r>
              <a:rPr lang="en-US" altLang="en-US" sz="1000" dirty="0" err="1">
                <a:solidFill>
                  <a:srgbClr val="000000"/>
                </a:solidFill>
                <a:latin typeface="Arial" charset="0"/>
              </a:rPr>
              <a:t>Alamillo.jpg</a:t>
            </a:r>
            <a:r>
              <a:rPr lang="en-US" altLang="en-US" sz="1000" dirty="0">
                <a:solidFill>
                  <a:srgbClr val="000000"/>
                </a:solidFill>
                <a:latin typeface="Arial" charset="0"/>
              </a:rPr>
              <a:t> on </a:t>
            </a:r>
            <a:r>
              <a:rPr lang="en-US" altLang="en-US" sz="1000" dirty="0" err="1">
                <a:solidFill>
                  <a:srgbClr val="000000"/>
                </a:solidFill>
                <a:latin typeface="Arial" charset="0"/>
              </a:rPr>
              <a:t>Enciclopedia.us.es</a:t>
            </a:r>
            <a:r>
              <a:rPr lang="en-US" altLang="en-US" sz="1000" dirty="0">
                <a:solidFill>
                  <a:srgbClr val="000000"/>
                </a:solidFill>
                <a:latin typeface="Arial" charset="0"/>
              </a:rPr>
              <a:t>, GFDL, https://</a:t>
            </a:r>
            <a:r>
              <a:rPr lang="en-US" altLang="en-US" sz="1000" dirty="0" err="1">
                <a:solidFill>
                  <a:srgbClr val="000000"/>
                </a:solidFill>
                <a:latin typeface="Arial" charset="0"/>
              </a:rPr>
              <a:t>commons.wikimedia.org</a:t>
            </a:r>
            <a:r>
              <a:rPr lang="en-US" altLang="en-US" sz="1000" dirty="0">
                <a:solidFill>
                  <a:srgbClr val="000000"/>
                </a:solidFill>
                <a:latin typeface="Arial" charset="0"/>
              </a:rPr>
              <a:t>/w/</a:t>
            </a:r>
            <a:r>
              <a:rPr lang="en-US" altLang="en-US" sz="1000" dirty="0" err="1">
                <a:solidFill>
                  <a:srgbClr val="000000"/>
                </a:solidFill>
                <a:latin typeface="Arial" charset="0"/>
              </a:rPr>
              <a:t>index.php?curid</a:t>
            </a:r>
            <a:r>
              <a:rPr lang="en-US" altLang="en-US" sz="1000" dirty="0">
                <a:solidFill>
                  <a:srgbClr val="000000"/>
                </a:solidFill>
                <a:latin typeface="Arial" charset="0"/>
              </a:rPr>
              <a:t>=15026095</a:t>
            </a:r>
          </a:p>
        </p:txBody>
      </p:sp>
      <p:pic>
        <p:nvPicPr>
          <p:cNvPr id="6" name="Content Placeholder 5">
            <a:extLst>
              <a:ext uri="{FF2B5EF4-FFF2-40B4-BE49-F238E27FC236}">
                <a16:creationId xmlns:a16="http://schemas.microsoft.com/office/drawing/2014/main" id="{CE331610-7D51-E644-AE59-8D8A767953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695" y="996950"/>
            <a:ext cx="8588409" cy="5194300"/>
          </a:xfrm>
        </p:spPr>
      </p:pic>
    </p:spTree>
    <p:extLst>
      <p:ext uri="{BB962C8B-B14F-4D97-AF65-F5344CB8AC3E}">
        <p14:creationId xmlns:p14="http://schemas.microsoft.com/office/powerpoint/2010/main" val="3744420511"/>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17D2-B791-694C-85B7-0EE4DA95B29D}"/>
              </a:ext>
            </a:extLst>
          </p:cNvPr>
          <p:cNvSpPr>
            <a:spLocks noGrp="1"/>
          </p:cNvSpPr>
          <p:nvPr>
            <p:ph type="title"/>
          </p:nvPr>
        </p:nvSpPr>
        <p:spPr/>
        <p:txBody>
          <a:bodyPr/>
          <a:lstStyle/>
          <a:p>
            <a:r>
              <a:rPr lang="en-US" dirty="0"/>
              <a:t>Another Principled Design</a:t>
            </a:r>
          </a:p>
        </p:txBody>
      </p:sp>
      <p:pic>
        <p:nvPicPr>
          <p:cNvPr id="7" name="Content Placeholder 6">
            <a:extLst>
              <a:ext uri="{FF2B5EF4-FFF2-40B4-BE49-F238E27FC236}">
                <a16:creationId xmlns:a16="http://schemas.microsoft.com/office/drawing/2014/main" id="{568ED8B6-D72E-1C44-B230-571BC99CB8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225" y="980728"/>
            <a:ext cx="8092215" cy="5379484"/>
          </a:xfrm>
        </p:spPr>
      </p:pic>
      <p:sp>
        <p:nvSpPr>
          <p:cNvPr id="4" name="Slide Number Placeholder 3">
            <a:extLst>
              <a:ext uri="{FF2B5EF4-FFF2-40B4-BE49-F238E27FC236}">
                <a16:creationId xmlns:a16="http://schemas.microsoft.com/office/drawing/2014/main" id="{8F72EF25-EDBC-6C40-9674-D49E77D2DF95}"/>
              </a:ext>
            </a:extLst>
          </p:cNvPr>
          <p:cNvSpPr>
            <a:spLocks noGrp="1"/>
          </p:cNvSpPr>
          <p:nvPr>
            <p:ph type="sldNum" sz="quarter" idx="11"/>
          </p:nvPr>
        </p:nvSpPr>
        <p:spPr/>
        <p:txBody>
          <a:bodyPr/>
          <a:lstStyle/>
          <a:p>
            <a:pPr>
              <a:defRPr/>
            </a:pPr>
            <a:fld id="{B84FBA80-169A-CF4F-81AB-23BBF8E699B7}" type="slidenum">
              <a:rPr lang="en-US" altLang="en-US" smtClean="0"/>
              <a:pPr>
                <a:defRPr/>
              </a:pPr>
              <a:t>257</a:t>
            </a:fld>
            <a:endParaRPr lang="en-US" altLang="en-US"/>
          </a:p>
        </p:txBody>
      </p:sp>
      <p:sp>
        <p:nvSpPr>
          <p:cNvPr id="8" name="TextBox 7">
            <a:extLst>
              <a:ext uri="{FF2B5EF4-FFF2-40B4-BE49-F238E27FC236}">
                <a16:creationId xmlns:a16="http://schemas.microsoft.com/office/drawing/2014/main" id="{0E1FFE22-57E3-2644-8F4F-1A30DD7277E2}"/>
              </a:ext>
            </a:extLst>
          </p:cNvPr>
          <p:cNvSpPr txBox="1"/>
          <p:nvPr/>
        </p:nvSpPr>
        <p:spPr>
          <a:xfrm>
            <a:off x="207062" y="6597352"/>
            <a:ext cx="6885218" cy="215444"/>
          </a:xfrm>
          <a:prstGeom prst="rect">
            <a:avLst/>
          </a:prstGeom>
          <a:noFill/>
        </p:spPr>
        <p:txBody>
          <a:bodyPr wrap="none" rtlCol="0">
            <a:spAutoFit/>
          </a:bodyPr>
          <a:lstStyle/>
          <a:p>
            <a:r>
              <a:rPr lang="en-US" sz="800" dirty="0"/>
              <a:t>Source: </a:t>
            </a:r>
            <a:r>
              <a:rPr lang="en-US" sz="800" dirty="0">
                <a:hlinkClick r:id="rId3"/>
              </a:rPr>
              <a:t>https://www.archdaily.com/245628/how-not-to-host-the-olympics-part-iii/6051758999_5df1511bb5_z-4</a:t>
            </a:r>
            <a:r>
              <a:rPr lang="en-US" sz="800" dirty="0"/>
              <a:t>   Photo via CC Flickr User Vaidas M.</a:t>
            </a:r>
          </a:p>
        </p:txBody>
      </p:sp>
    </p:spTree>
    <p:extLst>
      <p:ext uri="{BB962C8B-B14F-4D97-AF65-F5344CB8AC3E}">
        <p14:creationId xmlns:p14="http://schemas.microsoft.com/office/powerpoint/2010/main" val="2170954794"/>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258</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1507854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259</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Memory &amp; Storage</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00554488"/>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260</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1024602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2000" dirty="0"/>
          </a:p>
          <a:p>
            <a:r>
              <a:rPr lang="en-US" dirty="0">
                <a:solidFill>
                  <a:srgbClr val="FF0000"/>
                </a:solidFill>
              </a:rPr>
              <a:t>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261</a:t>
            </a:fld>
            <a:endParaRPr lang="en-US" dirty="0"/>
          </a:p>
        </p:txBody>
      </p:sp>
    </p:spTree>
    <p:extLst>
      <p:ext uri="{BB962C8B-B14F-4D97-AF65-F5344CB8AC3E}">
        <p14:creationId xmlns:p14="http://schemas.microsoft.com/office/powerpoint/2010/main" val="52924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Processing in Memory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262</a:t>
            </a:fld>
            <a:endParaRPr lang="en-US"/>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endParaRPr>
          </a:p>
        </p:txBody>
      </p:sp>
      <p:sp>
        <p:nvSpPr>
          <p:cNvPr id="15" name="TextBox 14"/>
          <p:cNvSpPr txBox="1"/>
          <p:nvPr/>
        </p:nvSpPr>
        <p:spPr>
          <a:xfrm>
            <a:off x="323528" y="2780928"/>
            <a:ext cx="2579552" cy="2031325"/>
          </a:xfrm>
          <a:prstGeom prst="rect">
            <a:avLst/>
          </a:prstGeom>
          <a:noFill/>
        </p:spPr>
        <p:txBody>
          <a:bodyPr wrap="none" rtlCol="0">
            <a:spAutoFit/>
          </a:bodyPr>
          <a:lstStyle/>
          <a:p>
            <a:r>
              <a:rPr lang="en-US" dirty="0"/>
              <a:t>Can enable:</a:t>
            </a:r>
          </a:p>
          <a:p>
            <a:endParaRPr lang="en-US" dirty="0"/>
          </a:p>
          <a:p>
            <a:r>
              <a:rPr lang="en-US" dirty="0"/>
              <a:t>- Orders of magnitude </a:t>
            </a:r>
          </a:p>
          <a:p>
            <a:r>
              <a:rPr lang="en-US" dirty="0"/>
              <a:t>improvements</a:t>
            </a:r>
          </a:p>
          <a:p>
            <a:endParaRPr lang="en-US" dirty="0"/>
          </a:p>
          <a:p>
            <a:r>
              <a:rPr lang="en-US" dirty="0"/>
              <a:t>- New applications and </a:t>
            </a:r>
          </a:p>
          <a:p>
            <a:r>
              <a:rPr lang="en-US" dirty="0"/>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r>
              <a:rPr lang="en-US" dirty="0"/>
              <a:t>Yet, we have to</a:t>
            </a:r>
          </a:p>
          <a:p>
            <a:endParaRPr lang="en-US" dirty="0"/>
          </a:p>
          <a:p>
            <a:r>
              <a:rPr lang="en-US" dirty="0"/>
              <a:t>- Think across the stack</a:t>
            </a:r>
          </a:p>
          <a:p>
            <a:endParaRPr lang="en-US" dirty="0"/>
          </a:p>
          <a:p>
            <a:r>
              <a:rPr lang="en-US" dirty="0"/>
              <a:t>- Design enabling systems</a:t>
            </a:r>
          </a:p>
          <a:p>
            <a:endParaRPr lang="en-US" dirty="0"/>
          </a:p>
        </p:txBody>
      </p:sp>
    </p:spTree>
    <p:extLst>
      <p:ext uri="{BB962C8B-B14F-4D97-AF65-F5344CB8AC3E}">
        <p14:creationId xmlns:p14="http://schemas.microsoft.com/office/powerpoint/2010/main" val="11218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263</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70518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For Some Open Problems, See</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736307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97661952"/>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23 November 2018</a:t>
            </a:r>
          </a:p>
          <a:p>
            <a:r>
              <a:rPr lang="en-US" sz="2200" dirty="0"/>
              <a:t>MST Keynote Talk</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179512" y="1299592"/>
            <a:ext cx="8820472" cy="2201416"/>
          </a:xfrm>
        </p:spPr>
        <p:txBody>
          <a:bodyPr>
            <a:normAutofit/>
          </a:bodyPr>
          <a:lstStyle/>
          <a:p>
            <a:pPr algn="ctr"/>
            <a:r>
              <a:rPr lang="en-US" sz="4000" dirty="0"/>
              <a:t>Processing-in-Memory in Mobile Systems</a:t>
            </a:r>
            <a:br>
              <a:rPr lang="en-US" sz="4000" dirty="0"/>
            </a:br>
            <a:r>
              <a:rPr lang="en-US" sz="4000" dirty="0">
                <a:solidFill>
                  <a:srgbClr val="FF0000"/>
                </a:solidFill>
              </a:rPr>
              <a:t>Changing the Computing Paradigm </a:t>
            </a:r>
            <a:br>
              <a:rPr lang="en-US" sz="4000" dirty="0">
                <a:solidFill>
                  <a:srgbClr val="FF0000"/>
                </a:solidFill>
              </a:rPr>
            </a:br>
            <a:r>
              <a:rPr lang="en-US" sz="4000" dirty="0">
                <a:solidFill>
                  <a:srgbClr val="FF0000"/>
                </a:solidFill>
              </a:rPr>
              <a:t>for High Efficiency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346881576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Slides Not Covered </a:t>
            </a:r>
            <a:br>
              <a:rPr lang="en-US" dirty="0"/>
            </a:br>
            <a:r>
              <a:rPr lang="en-US" dirty="0"/>
              <a:t>			But Could Be Useful</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5647153"/>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27363450"/>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7531977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27</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83478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078539838"/>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486955386"/>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891386297"/>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25230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9"/>
              </a:rPr>
              <a:t>2017</a:t>
            </a:r>
            <a:r>
              <a:rPr lang="en-US" b="1" dirty="0"/>
              <a:t>, </a:t>
            </a:r>
            <a:r>
              <a:rPr lang="en-US" b="1" dirty="0">
                <a:hlinkClick r:id="rId10"/>
              </a:rPr>
              <a:t>2015</a:t>
            </a:r>
            <a:r>
              <a:rPr lang="en-US" b="1" dirty="0"/>
              <a:t>, </a:t>
            </a:r>
            <a:r>
              <a:rPr lang="en-US" b="1" dirty="0">
                <a:hlinkClick r:id="rId11"/>
              </a:rPr>
              <a:t>2013</a:t>
            </a:r>
            <a:r>
              <a:rPr lang="en-US" b="1" dirty="0"/>
              <a:t>)</a:t>
            </a:r>
          </a:p>
          <a:p>
            <a:r>
              <a:rPr lang="en-US" b="1" dirty="0">
                <a:hlinkClick r:id="rId12"/>
              </a:rPr>
              <a:t>Graduate Computer Architecture Course Materials</a:t>
            </a:r>
            <a:r>
              <a:rPr lang="en-US" b="1" dirty="0"/>
              <a:t> (</a:t>
            </a:r>
            <a:r>
              <a:rPr lang="en-US" b="1" dirty="0">
                <a:hlinkClick r:id="rId12"/>
              </a:rPr>
              <a:t>2017</a:t>
            </a:r>
            <a:r>
              <a:rPr lang="en-US" b="1" dirty="0"/>
              <a:t>, </a:t>
            </a:r>
            <a:r>
              <a:rPr lang="en-US" b="1" dirty="0">
                <a:hlinkClick r:id="rId13"/>
              </a:rPr>
              <a:t>2015</a:t>
            </a:r>
            <a:r>
              <a:rPr lang="en-US" b="1" dirty="0"/>
              <a:t>, </a:t>
            </a:r>
            <a:r>
              <a:rPr lang="en-US" b="1" dirty="0">
                <a:hlinkClick r:id="rId14"/>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59514466"/>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44480315"/>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78337175"/>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47595233"/>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71149811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28</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23525525"/>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02292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917255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387973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822309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5"/>
          <a:stretch>
            <a:fillRect/>
          </a:stretch>
        </p:blipFill>
        <p:spPr>
          <a:xfrm>
            <a:off x="0" y="4365104"/>
            <a:ext cx="9144000" cy="1190231"/>
          </a:xfrm>
          <a:prstGeom prst="rect">
            <a:avLst/>
          </a:prstGeom>
        </p:spPr>
      </p:pic>
    </p:spTree>
    <p:extLst>
      <p:ext uri="{BB962C8B-B14F-4D97-AF65-F5344CB8AC3E}">
        <p14:creationId xmlns:p14="http://schemas.microsoft.com/office/powerpoint/2010/main" val="1372123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3776141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387148"/>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8133" y="462720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9942" y="4552981"/>
            <a:ext cx="1323444" cy="1123439"/>
          </a:xfrm>
          <a:prstGeom prst="rect">
            <a:avLst/>
          </a:prstGeom>
        </p:spPr>
      </p:pic>
    </p:spTree>
    <p:extLst>
      <p:ext uri="{BB962C8B-B14F-4D97-AF65-F5344CB8AC3E}">
        <p14:creationId xmlns:p14="http://schemas.microsoft.com/office/powerpoint/2010/main" val="136944159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75991" y="1094104"/>
            <a:ext cx="8987622" cy="5318753"/>
          </a:xfrm>
        </p:spPr>
        <p:txBody>
          <a:bodyPr/>
          <a:lstStyle/>
          <a:p>
            <a:r>
              <a:rPr lang="en-US" dirty="0"/>
              <a:t>A </a:t>
            </a:r>
            <a:r>
              <a:rPr lang="en-US" b="1" dirty="0">
                <a:solidFill>
                  <a:schemeClr val="accent5"/>
                </a:solidFill>
              </a:rPr>
              <a:t>PUF</a:t>
            </a:r>
            <a:r>
              <a:rPr lang="en-US" dirty="0">
                <a:solidFill>
                  <a:schemeClr val="accent5"/>
                </a:solidFill>
              </a:rPr>
              <a:t> </a:t>
            </a:r>
            <a:r>
              <a:rPr lang="en-US" dirty="0"/>
              <a:t>is function that generates a signature </a:t>
            </a:r>
            <a:r>
              <a:rPr lang="en-US" b="1" dirty="0">
                <a:solidFill>
                  <a:schemeClr val="accent6"/>
                </a:solidFill>
              </a:rPr>
              <a:t>unique</a:t>
            </a:r>
            <a:r>
              <a:rPr lang="en-US" dirty="0">
                <a:solidFill>
                  <a:schemeClr val="accent6"/>
                </a:solidFill>
              </a:rPr>
              <a:t> </a:t>
            </a:r>
            <a:r>
              <a:rPr lang="en-US" dirty="0"/>
              <a:t>to a given device </a:t>
            </a:r>
          </a:p>
          <a:p>
            <a:endParaRPr lang="en-US" dirty="0"/>
          </a:p>
          <a:p>
            <a:r>
              <a:rPr lang="en-US" dirty="0"/>
              <a:t>Used in a </a:t>
            </a:r>
            <a:r>
              <a:rPr lang="en-US" b="1" dirty="0">
                <a:solidFill>
                  <a:schemeClr val="accent5"/>
                </a:solidFill>
              </a:rPr>
              <a:t>Challenge-Response Protocol</a:t>
            </a:r>
            <a:r>
              <a:rPr lang="en-US" dirty="0"/>
              <a:t> </a:t>
            </a:r>
          </a:p>
          <a:p>
            <a:pPr lvl="1"/>
            <a:r>
              <a:rPr lang="en-US" sz="3200" dirty="0"/>
              <a:t>Each device generates a unique </a:t>
            </a:r>
            <a:r>
              <a:rPr lang="en-US" sz="3200" b="1" dirty="0">
                <a:solidFill>
                  <a:schemeClr val="accent5"/>
                </a:solidFill>
              </a:rPr>
              <a:t>PUF response </a:t>
            </a:r>
            <a:r>
              <a:rPr lang="en-US" sz="3200" dirty="0"/>
              <a:t>depending the inputs</a:t>
            </a:r>
          </a:p>
          <a:p>
            <a:pPr lvl="1"/>
            <a:endParaRPr lang="en-US" sz="1800" dirty="0"/>
          </a:p>
          <a:p>
            <a:pPr lvl="1"/>
            <a:r>
              <a:rPr lang="en-US" sz="3200" dirty="0"/>
              <a:t>A trusted server </a:t>
            </a:r>
            <a:r>
              <a:rPr lang="en-US" sz="3200" b="1" dirty="0">
                <a:solidFill>
                  <a:schemeClr val="accent6">
                    <a:lumMod val="75000"/>
                  </a:schemeClr>
                </a:solidFill>
              </a:rPr>
              <a:t>authenticates</a:t>
            </a:r>
            <a:r>
              <a:rPr lang="en-US" sz="3200" dirty="0">
                <a:solidFill>
                  <a:schemeClr val="accent6">
                    <a:lumMod val="75000"/>
                  </a:schemeClr>
                </a:solidFill>
              </a:rPr>
              <a:t> </a:t>
            </a:r>
            <a:r>
              <a:rPr lang="en-US" sz="3200" dirty="0"/>
              <a:t>a device if it generates the expected PUF response</a:t>
            </a:r>
          </a:p>
        </p:txBody>
      </p:sp>
    </p:spTree>
    <p:extLst>
      <p:ext uri="{BB962C8B-B14F-4D97-AF65-F5344CB8AC3E}">
        <p14:creationId xmlns:p14="http://schemas.microsoft.com/office/powerpoint/2010/main" val="204016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223 LPDDR4 DRAM Devices</a:t>
            </a:r>
          </a:p>
        </p:txBody>
      </p:sp>
      <p:sp>
        <p:nvSpPr>
          <p:cNvPr id="3" name="Content Placeholder 2"/>
          <p:cNvSpPr>
            <a:spLocks noGrp="1"/>
          </p:cNvSpPr>
          <p:nvPr>
            <p:ph idx="1"/>
          </p:nvPr>
        </p:nvSpPr>
        <p:spPr>
          <a:xfrm>
            <a:off x="75991" y="1683657"/>
            <a:ext cx="8987622" cy="4546320"/>
          </a:xfrm>
        </p:spPr>
        <p:txBody>
          <a:bodyPr/>
          <a:lstStyle/>
          <a:p>
            <a:r>
              <a:rPr lang="en-US" dirty="0"/>
              <a:t>Latency failures come from accessing DRAM with </a:t>
            </a:r>
            <a:r>
              <a:rPr lang="en-US" b="1" dirty="0">
                <a:solidFill>
                  <a:srgbClr val="C00000"/>
                </a:solidFill>
              </a:rPr>
              <a:t>reduced</a:t>
            </a:r>
            <a:r>
              <a:rPr lang="en-US" dirty="0"/>
              <a:t> timing parameters.</a:t>
            </a:r>
          </a:p>
          <a:p>
            <a:endParaRPr lang="en-US" dirty="0"/>
          </a:p>
          <a:p>
            <a:r>
              <a:rPr lang="en-US" b="1" dirty="0"/>
              <a:t>Key Observations:</a:t>
            </a:r>
          </a:p>
          <a:p>
            <a:pPr marL="971550" lvl="1" indent="-514350">
              <a:buFont typeface="+mj-lt"/>
              <a:buAutoNum type="arabicPeriod"/>
            </a:pPr>
            <a:r>
              <a:rPr lang="en-US" sz="3200" dirty="0"/>
              <a:t>A cell’s </a:t>
            </a:r>
            <a:r>
              <a:rPr lang="en-US" sz="3200" b="1" dirty="0">
                <a:solidFill>
                  <a:schemeClr val="accent6">
                    <a:lumMod val="75000"/>
                  </a:schemeClr>
                </a:solidFill>
              </a:rPr>
              <a:t>latency failure</a:t>
            </a:r>
            <a:r>
              <a:rPr lang="en-US" sz="3200" dirty="0"/>
              <a:t> probability is determined by </a:t>
            </a:r>
            <a:r>
              <a:rPr lang="en-US" sz="3200"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sz="3200" dirty="0"/>
              <a:t>Latency failure patterns are </a:t>
            </a:r>
            <a:r>
              <a:rPr lang="en-US" sz="3200" b="1" dirty="0">
                <a:solidFill>
                  <a:schemeClr val="accent5"/>
                </a:solidFill>
              </a:rPr>
              <a:t>repeatable and unique to a device</a:t>
            </a:r>
            <a:endParaRPr lang="en-US" sz="3200" dirty="0"/>
          </a:p>
          <a:p>
            <a:endParaRPr lang="en-US" dirty="0"/>
          </a:p>
        </p:txBody>
      </p:sp>
    </p:spTree>
    <p:extLst>
      <p:ext uri="{BB962C8B-B14F-4D97-AF65-F5344CB8AC3E}">
        <p14:creationId xmlns:p14="http://schemas.microsoft.com/office/powerpoint/2010/main" val="367702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29</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938818"/>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grpSp>
        <p:nvGrpSpPr>
          <p:cNvPr id="71" name="Group 70"/>
          <p:cNvGrpSpPr/>
          <p:nvPr/>
        </p:nvGrpSpPr>
        <p:grpSpPr>
          <a:xfrm>
            <a:off x="1624693" y="2661252"/>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220766"/>
            <a:ext cx="3114951" cy="2629342"/>
            <a:chOff x="235278" y="2377403"/>
            <a:chExt cx="3114951" cy="2629342"/>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endCxn id="54" idx="1"/>
            </p:cNvCxnSpPr>
            <p:nvPr/>
          </p:nvCxnSpPr>
          <p:spPr>
            <a:xfrm>
              <a:off x="945394" y="3357931"/>
              <a:ext cx="695202" cy="1648814"/>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494809" y="1230285"/>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2"/>
            </p:cNvCxnSpPr>
            <p:nvPr/>
          </p:nvCxnSpPr>
          <p:spPr>
            <a:xfrm flipH="1">
              <a:off x="5675086" y="3217919"/>
              <a:ext cx="1037349" cy="652889"/>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5393764"/>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Tree>
    <p:extLst>
      <p:ext uri="{BB962C8B-B14F-4D97-AF65-F5344CB8AC3E}">
        <p14:creationId xmlns:p14="http://schemas.microsoft.com/office/powerpoint/2010/main" val="196059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Accesses and Failures</a:t>
            </a:r>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5535668" y="3259198"/>
            <a:ext cx="3232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Calibri" panose="020F0502020204030204"/>
                <a:ea typeface="+mn-ea"/>
                <a:cs typeface="+mn-cs"/>
              </a:rPr>
              <a:t>Process variation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during manufacturing leads to cells having </a:t>
            </a:r>
            <a:r>
              <a:rPr kumimoji="0" lang="en-US" sz="24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unique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characteristics</a:t>
            </a:r>
          </a:p>
        </p:txBody>
      </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72C4"/>
                  </a:solidFill>
                  <a:effectLst/>
                  <a:uLnTx/>
                  <a:uFillTx/>
                  <a:latin typeface="Calibri" panose="020F0502020204030204"/>
                  <a:ea typeface="+mn-ea"/>
                  <a:cs typeface="+mn-cs"/>
                </a:rPr>
                <a:t>Bitline</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885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19907 " pathEditMode="relative" rAng="0" ptsTypes="AA">
                                      <p:cBhvr>
                                        <p:cTn id="10" dur="1000" fill="hold"/>
                                        <p:tgtEl>
                                          <p:spTgt spid="42"/>
                                        </p:tgtEl>
                                        <p:attrNameLst>
                                          <p:attrName>ppt_x</p:attrName>
                                          <p:attrName>ppt_y</p:attrName>
                                        </p:attrNameLst>
                                      </p:cBhvr>
                                      <p:rCtr x="-12934" y="-9630"/>
                                    </p:animMotion>
                                  </p:childTnLst>
                                </p:cTn>
                              </p:par>
                              <p:par>
                                <p:cTn id="11" presetID="6" presetClass="emph" presetSubtype="0" fill="hold" nodeType="withEffect">
                                  <p:stCondLst>
                                    <p:cond delay="0"/>
                                  </p:stCondLst>
                                  <p:childTnLst>
                                    <p:animScale>
                                      <p:cBhvr>
                                        <p:cTn id="12" dur="1000" fill="hold"/>
                                        <p:tgtEl>
                                          <p:spTgt spid="42"/>
                                        </p:tgtEl>
                                      </p:cBhvr>
                                      <p:by x="60000" y="6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5"/>
                                        </p:tgtEl>
                                        <p:attrNameLst>
                                          <p:attrName>style.visibility</p:attrName>
                                        </p:attrNameLst>
                                      </p:cBhvr>
                                      <p:to>
                                        <p:strVal val="visible"/>
                                      </p:to>
                                    </p:set>
                                    <p:animEffect transition="in" filter="wipe(left)">
                                      <p:cBhvr>
                                        <p:cTn id="77" dur="2000"/>
                                        <p:tgtEl>
                                          <p:spTgt spid="125"/>
                                        </p:tgtEl>
                                      </p:cBhvr>
                                    </p:animEffect>
                                  </p:childTnLst>
                                </p:cTn>
                              </p:par>
                              <p:par>
                                <p:cTn id="78" presetID="22" presetClass="entr" presetSubtype="8" fill="hold" nodeType="withEffect">
                                  <p:stCondLst>
                                    <p:cond delay="2000"/>
                                  </p:stCondLst>
                                  <p:childTnLst>
                                    <p:set>
                                      <p:cBhvr>
                                        <p:cTn id="79" dur="1" fill="hold">
                                          <p:stCondLst>
                                            <p:cond delay="0"/>
                                          </p:stCondLst>
                                        </p:cTn>
                                        <p:tgtEl>
                                          <p:spTgt spid="124"/>
                                        </p:tgtEl>
                                        <p:attrNameLst>
                                          <p:attrName>style.visibility</p:attrName>
                                        </p:attrNameLst>
                                      </p:cBhvr>
                                      <p:to>
                                        <p:strVal val="visible"/>
                                      </p:to>
                                    </p:set>
                                    <p:animEffect transition="in" filter="wipe(left)">
                                      <p:cBhvr>
                                        <p:cTn id="80" dur="2000"/>
                                        <p:tgtEl>
                                          <p:spTgt spid="124"/>
                                        </p:tgtEl>
                                      </p:cBhvr>
                                    </p:animEffect>
                                  </p:childTnLst>
                                </p:cTn>
                              </p:par>
                              <p:par>
                                <p:cTn id="81" presetID="22" presetClass="entr" presetSubtype="8" fill="hold" nodeType="withEffect">
                                  <p:stCondLst>
                                    <p:cond delay="1000"/>
                                  </p:stCondLst>
                                  <p:childTnLst>
                                    <p:set>
                                      <p:cBhvr>
                                        <p:cTn id="82" dur="1" fill="hold">
                                          <p:stCondLst>
                                            <p:cond delay="0"/>
                                          </p:stCondLst>
                                        </p:cTn>
                                        <p:tgtEl>
                                          <p:spTgt spid="123"/>
                                        </p:tgtEl>
                                        <p:attrNameLst>
                                          <p:attrName>style.visibility</p:attrName>
                                        </p:attrNameLst>
                                      </p:cBhvr>
                                      <p:to>
                                        <p:strVal val="visible"/>
                                      </p:to>
                                    </p:set>
                                    <p:animEffect transition="in" filter="wipe(left)">
                                      <p:cBhvr>
                                        <p:cTn id="83" dur="2000"/>
                                        <p:tgtEl>
                                          <p:spTgt spid="123"/>
                                        </p:tgtEl>
                                      </p:cBhvr>
                                    </p:animEffect>
                                  </p:childTnLst>
                                </p:cTn>
                              </p:par>
                              <p:par>
                                <p:cTn id="84" presetID="22" presetClass="entr" presetSubtype="8" fill="hold" nodeType="withEffect">
                                  <p:stCondLst>
                                    <p:cond delay="500"/>
                                  </p:stCondLst>
                                  <p:childTnLst>
                                    <p:set>
                                      <p:cBhvr>
                                        <p:cTn id="85" dur="1" fill="hold">
                                          <p:stCondLst>
                                            <p:cond delay="0"/>
                                          </p:stCondLst>
                                        </p:cTn>
                                        <p:tgtEl>
                                          <p:spTgt spid="122"/>
                                        </p:tgtEl>
                                        <p:attrNameLst>
                                          <p:attrName>style.visibility</p:attrName>
                                        </p:attrNameLst>
                                      </p:cBhvr>
                                      <p:to>
                                        <p:strVal val="visible"/>
                                      </p:to>
                                    </p:set>
                                    <p:animEffect transition="in" filter="wipe(left)">
                                      <p:cBhvr>
                                        <p:cTn id="86" dur="2000"/>
                                        <p:tgtEl>
                                          <p:spTgt spid="122"/>
                                        </p:tgtEl>
                                      </p:cBhvr>
                                    </p:animEffect>
                                  </p:childTnLst>
                                </p:cTn>
                              </p:par>
                              <p:par>
                                <p:cTn id="87" presetID="1" presetClass="entr" presetSubtype="0" fill="hold" grpId="0" nodeType="withEffect">
                                  <p:stCondLst>
                                    <p:cond delay="0"/>
                                  </p:stCondLst>
                                  <p:childTnLst>
                                    <p:set>
                                      <p:cBhvr>
                                        <p:cTn id="8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8" grpId="0"/>
      <p:bldP spid="149" grpId="0"/>
      <p:bldP spid="150" grpId="0"/>
      <p:bldP spid="151" grpId="0"/>
      <p:bldP spid="152"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DRAM Accesses and Failures</a:t>
            </a:r>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p:cNvGrpSpPr/>
          <p:nvPr/>
        </p:nvGrpSpPr>
        <p:grpSpPr>
          <a:xfrm>
            <a:off x="1856638" y="2507027"/>
            <a:ext cx="6433695" cy="2849490"/>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1847591" y="2683964"/>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p:cNvSpPr txBox="1"/>
          <p:nvPr/>
        </p:nvSpPr>
        <p:spPr>
          <a:xfrm>
            <a:off x="5607856" y="3259198"/>
            <a:ext cx="3384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weaker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cells have </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a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higher</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probability</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 to fail</a:t>
            </a:r>
            <a:endPar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4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073 -0.19907 " pathEditMode="relative" rAng="0" ptsTypes="AA">
                                      <p:cBhvr>
                                        <p:cTn id="6" dur="10" fill="hold"/>
                                        <p:tgtEl>
                                          <p:spTgt spid="42"/>
                                        </p:tgtEl>
                                        <p:attrNameLst>
                                          <p:attrName>ppt_x</p:attrName>
                                          <p:attrName>ppt_y</p:attrName>
                                        </p:attrNameLst>
                                      </p:cBhvr>
                                      <p:rCtr x="-12934" y="-9630"/>
                                    </p:animMotion>
                                  </p:childTnLst>
                                </p:cTn>
                              </p:par>
                              <p:par>
                                <p:cTn id="7" presetID="6" presetClass="emph" presetSubtype="0" fill="hold" nodeType="withEffect">
                                  <p:stCondLst>
                                    <p:cond delay="0"/>
                                  </p:stCondLst>
                                  <p:childTnLst>
                                    <p:animScale>
                                      <p:cBhvr>
                                        <p:cTn id="8" dur="10" fill="hold"/>
                                        <p:tgtEl>
                                          <p:spTgt spid="42"/>
                                        </p:tgtEl>
                                      </p:cBhvr>
                                      <p:by x="60000" y="6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2.59259E-6 L -0.28941 -0.00116 " pathEditMode="relative" rAng="0" ptsTypes="AA">
                                      <p:cBhvr>
                                        <p:cTn id="14" dur="2000" fill="hold"/>
                                        <p:tgtEl>
                                          <p:spTgt spid="39"/>
                                        </p:tgtEl>
                                        <p:attrNameLst>
                                          <p:attrName>ppt_x</p:attrName>
                                          <p:attrName>ppt_y</p:attrName>
                                        </p:attrNameLst>
                                      </p:cBhvr>
                                      <p:rCtr x="-14497" y="-116"/>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The DRAM Latency PUF Evaluation</a:t>
            </a:r>
          </a:p>
        </p:txBody>
      </p:sp>
      <p:sp>
        <p:nvSpPr>
          <p:cNvPr id="3" name="Content Placeholder 2"/>
          <p:cNvSpPr>
            <a:spLocks noGrp="1"/>
          </p:cNvSpPr>
          <p:nvPr>
            <p:ph idx="1"/>
          </p:nvPr>
        </p:nvSpPr>
        <p:spPr>
          <a:xfrm>
            <a:off x="148564" y="1306621"/>
            <a:ext cx="8603552" cy="5318753"/>
          </a:xfrm>
        </p:spPr>
        <p:txBody>
          <a:bodyPr/>
          <a:lstStyle/>
          <a:p>
            <a:r>
              <a:rPr lang="en-US" dirty="0"/>
              <a:t>We generate PUF responses using </a:t>
            </a:r>
            <a:r>
              <a:rPr lang="en-US" b="1" dirty="0">
                <a:solidFill>
                  <a:srgbClr val="C00000"/>
                </a:solidFill>
              </a:rPr>
              <a:t>latency</a:t>
            </a:r>
            <a:r>
              <a:rPr lang="en-US" b="1" dirty="0"/>
              <a:t> </a:t>
            </a:r>
            <a:r>
              <a:rPr lang="en-US" b="1" dirty="0">
                <a:solidFill>
                  <a:srgbClr val="C00000"/>
                </a:solidFill>
              </a:rPr>
              <a:t>errors </a:t>
            </a:r>
            <a:r>
              <a:rPr lang="en-US" dirty="0"/>
              <a:t>in a region of DRAM</a:t>
            </a:r>
          </a:p>
          <a:p>
            <a:endParaRPr lang="en-US" dirty="0"/>
          </a:p>
          <a:p>
            <a:r>
              <a:rPr lang="en-US" dirty="0"/>
              <a:t>The latency error patterns </a:t>
            </a:r>
            <a:r>
              <a:rPr lang="en-US" b="1" dirty="0">
                <a:solidFill>
                  <a:srgbClr val="0070C0"/>
                </a:solidFill>
              </a:rPr>
              <a:t>satisfy PUF requirements</a:t>
            </a:r>
          </a:p>
          <a:p>
            <a:endParaRPr lang="en-US" b="1" dirty="0">
              <a:solidFill>
                <a:srgbClr val="0070C0"/>
              </a:solidFill>
            </a:endParaRPr>
          </a:p>
          <a:p>
            <a:r>
              <a:rPr lang="en-US" dirty="0"/>
              <a:t>The DRAM Latency PUF </a:t>
            </a:r>
            <a:r>
              <a:rPr lang="en-US" b="1" dirty="0">
                <a:solidFill>
                  <a:srgbClr val="7030A0"/>
                </a:solidFill>
              </a:rPr>
              <a:t>generates PUF responses in 88.2ms</a:t>
            </a:r>
          </a:p>
          <a:p>
            <a:endParaRPr lang="en-US" b="1" dirty="0">
              <a:solidFill>
                <a:srgbClr val="7030A0"/>
              </a:solidFill>
            </a:endParaRPr>
          </a:p>
        </p:txBody>
      </p:sp>
    </p:spTree>
    <p:extLst>
      <p:ext uri="{BB962C8B-B14F-4D97-AF65-F5344CB8AC3E}">
        <p14:creationId xmlns:p14="http://schemas.microsoft.com/office/powerpoint/2010/main" val="33714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a:t>
            </a:r>
          </a:p>
        </p:txBody>
      </p:sp>
      <p:sp>
        <p:nvSpPr>
          <p:cNvPr id="3" name="Content Placeholder 2"/>
          <p:cNvSpPr>
            <a:spLocks noGrp="1"/>
          </p:cNvSpPr>
          <p:nvPr>
            <p:ph idx="1"/>
          </p:nvPr>
        </p:nvSpPr>
        <p:spPr>
          <a:xfrm>
            <a:off x="75991" y="5283200"/>
            <a:ext cx="8987622" cy="1324148"/>
          </a:xfrm>
        </p:spPr>
        <p:txBody>
          <a:bodyPr/>
          <a:lstStyle/>
          <a:p>
            <a:r>
              <a:rPr lang="en-US" dirty="0"/>
              <a:t>We are </a:t>
            </a:r>
            <a:r>
              <a:rPr lang="en-US" b="1" dirty="0">
                <a:solidFill>
                  <a:schemeClr val="accent6">
                    <a:lumMod val="75000"/>
                  </a:schemeClr>
                </a:solidFill>
              </a:rPr>
              <a:t>orders of magnitude faster </a:t>
            </a:r>
            <a:r>
              <a:rPr lang="en-US" dirty="0"/>
              <a:t>than prior DRAM PUFs!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02" y="813916"/>
            <a:ext cx="8229600" cy="4273383"/>
          </a:xfrm>
          <a:prstGeom prst="rect">
            <a:avLst/>
          </a:prstGeom>
        </p:spPr>
      </p:pic>
    </p:spTree>
    <p:extLst>
      <p:ext uri="{BB962C8B-B14F-4D97-AF65-F5344CB8AC3E}">
        <p14:creationId xmlns:p14="http://schemas.microsoft.com/office/powerpoint/2010/main" val="424828378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74060770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424838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gn="ctr"/>
            <a:r>
              <a:rPr lang="en-US" dirty="0"/>
              <a:t>Heterogeneous-Reliability</a:t>
            </a:r>
            <a:br>
              <a:rPr lang="en-US" dirty="0"/>
            </a:br>
            <a:r>
              <a:rPr lang="en-US" dirty="0"/>
              <a:t>Memory</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2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76266626"/>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endParaRPr lang="en-US" dirty="0"/>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93878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3726144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pPr lvl="1"/>
            <a:r>
              <a:rPr lang="en-US" dirty="0"/>
              <a:t>Which of these DNAs does this DNA segment match with?</a:t>
            </a:r>
          </a:p>
          <a:p>
            <a:pPr lvl="1"/>
            <a:r>
              <a:rPr lang="en-US" dirty="0"/>
              <a:t>What is the likely genetic disposition of this patient to this drug?</a:t>
            </a:r>
          </a:p>
          <a:p>
            <a:pPr lvl="1"/>
            <a:r>
              <a:rPr lang="en-US" dirty="0"/>
              <a:t>. . . </a:t>
            </a:r>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133696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30</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431211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Other Backup Slides</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68321858"/>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71499358"/>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bioinformatics, security</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Hardware security, energy efficiency, fault tolerance,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Current Research Focus Areas</a:t>
            </a:r>
          </a:p>
        </p:txBody>
      </p:sp>
      <p:sp>
        <p:nvSpPr>
          <p:cNvPr id="23" name="Rectangle 22">
            <a:extLst>
              <a:ext uri="{FF2B5EF4-FFF2-40B4-BE49-F238E27FC236}">
                <a16:creationId xmlns:a16="http://schemas.microsoft.com/office/drawing/2014/main" id="{0F54DCD8-4CF3-1345-A6B8-D3F95408A4A3}"/>
              </a:ext>
            </a:extLst>
          </p:cNvPr>
          <p:cNvSpPr/>
          <p:nvPr/>
        </p:nvSpPr>
        <p:spPr>
          <a:xfrm>
            <a:off x="179512" y="1281089"/>
            <a:ext cx="55446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A34789E2-CA72-8549-8648-8CBC7F81FA73}"/>
              </a:ext>
            </a:extLst>
          </p:cNvPr>
          <p:cNvSpPr/>
          <p:nvPr/>
        </p:nvSpPr>
        <p:spPr>
          <a:xfrm>
            <a:off x="179512" y="1988101"/>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65A38495-FAE2-DB49-BDEB-5ABD036AF701}"/>
              </a:ext>
            </a:extLst>
          </p:cNvPr>
          <p:cNvSpPr/>
          <p:nvPr/>
        </p:nvSpPr>
        <p:spPr>
          <a:xfrm>
            <a:off x="179512" y="2350984"/>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DC0B4D58-5030-DB49-AE7F-5581D71B7D2F}"/>
              </a:ext>
            </a:extLst>
          </p:cNvPr>
          <p:cNvSpPr/>
          <p:nvPr/>
        </p:nvSpPr>
        <p:spPr>
          <a:xfrm>
            <a:off x="179512" y="2708920"/>
            <a:ext cx="8354888" cy="36004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 name="Rectangle 33">
            <a:extLst>
              <a:ext uri="{FF2B5EF4-FFF2-40B4-BE49-F238E27FC236}">
                <a16:creationId xmlns:a16="http://schemas.microsoft.com/office/drawing/2014/main" id="{9E2C56E4-536A-F74C-95BA-7763F9814A49}"/>
              </a:ext>
            </a:extLst>
          </p:cNvPr>
          <p:cNvSpPr/>
          <p:nvPr/>
        </p:nvSpPr>
        <p:spPr>
          <a:xfrm>
            <a:off x="175160" y="1628800"/>
            <a:ext cx="853947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19825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2" grpId="0" animBg="1"/>
      <p:bldP spid="34"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1124744"/>
            <a:ext cx="6865906" cy="51845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233421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63915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CS,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791249"/>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31</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32</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33</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DRAM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r>
              <a:rPr lang="en-US" sz="3200" dirty="0">
                <a:solidFill>
                  <a:srgbClr val="4D3B62"/>
                </a:solidFill>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r>
              <a:rPr lang="en-US" sz="3200" dirty="0">
                <a:solidFill>
                  <a:srgbClr val="35742A"/>
                </a:solidFill>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r>
              <a:rPr lang="en-US" sz="3200">
                <a:solidFill>
                  <a:srgbClr val="FF4136"/>
                </a:solidFill>
              </a:rPr>
              <a:t>1.3x</a:t>
            </a:r>
            <a:endParaRPr lang="en-US" sz="3200" dirty="0">
              <a:solidFill>
                <a:srgbClr val="FF4136"/>
              </a:solidFill>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algn="ctr"/>
            <a:r>
              <a:rPr lang="en-US" sz="3400" dirty="0">
                <a:solidFill>
                  <a:srgbClr val="FFFFFF"/>
                </a:solidFill>
              </a:rPr>
              <a:t>Memory latency remains almost constant</a:t>
            </a:r>
          </a:p>
        </p:txBody>
      </p:sp>
    </p:spTree>
    <p:extLst>
      <p:ext uri="{BB962C8B-B14F-4D97-AF65-F5344CB8AC3E}">
        <p14:creationId xmlns:p14="http://schemas.microsoft.com/office/powerpoint/2010/main" val="1940567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Futura Medium" charset="0"/>
                <a:ea typeface="Futura Medium" charset="0"/>
                <a:cs typeface="Futura Medium" charset="0"/>
              </a:rPr>
              <a:t>Memory </a:t>
            </a:r>
            <a:r>
              <a:rPr lang="en-US" sz="3200" dirty="0">
                <a:solidFill>
                  <a:prstClr val="white"/>
                </a:solidFill>
                <a:latin typeface="Cambria Math" panose="02040503050406030204" pitchFamily="18" charset="0"/>
                <a:ea typeface="Cambria Math" panose="02040503050406030204" pitchFamily="18" charset="0"/>
              </a:rPr>
              <a:t>→</a:t>
            </a:r>
            <a:r>
              <a:rPr lang="en-US" sz="3200" dirty="0">
                <a:solidFill>
                  <a:prstClr val="white"/>
                </a:solidFill>
                <a:latin typeface="Gill Sans MT"/>
              </a:rPr>
              <a:t> </a:t>
            </a:r>
            <a:r>
              <a:rPr lang="en-US" sz="3200" dirty="0">
                <a:solidFill>
                  <a:prstClr val="white"/>
                </a:solidFill>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108435089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609039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BD954CBE-5126-454A-B5D9-BD504C0D1C6F}"/>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Futura Medium" charset="0"/>
                <a:ea typeface="Futura Medium" charset="0"/>
                <a:cs typeface="Futura Medium" charset="0"/>
              </a:rPr>
              <a:t>Memory </a:t>
            </a:r>
            <a:r>
              <a:rPr lang="en-US" sz="3200" dirty="0">
                <a:solidFill>
                  <a:prstClr val="white"/>
                </a:solidFill>
                <a:latin typeface="Cambria Math" panose="02040503050406030204" pitchFamily="18" charset="0"/>
                <a:ea typeface="Cambria Math" panose="02040503050406030204" pitchFamily="18" charset="0"/>
              </a:rPr>
              <a:t>→</a:t>
            </a:r>
            <a:r>
              <a:rPr lang="en-US" sz="3200" dirty="0">
                <a:solidFill>
                  <a:prstClr val="white"/>
                </a:solidFill>
                <a:latin typeface="Gill Sans MT"/>
              </a:rPr>
              <a:t> </a:t>
            </a:r>
            <a:r>
              <a:rPr lang="en-US" sz="3200" dirty="0">
                <a:solidFill>
                  <a:prstClr val="white"/>
                </a:solidFill>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2650634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39</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The discovery of DNA’s double-helical structure (Watson+, 1953) </a:t>
            </a:r>
          </a:p>
        </p:txBody>
      </p:sp>
    </p:spTree>
    <p:extLst>
      <p:ext uri="{BB962C8B-B14F-4D97-AF65-F5344CB8AC3E}">
        <p14:creationId xmlns:p14="http://schemas.microsoft.com/office/powerpoint/2010/main" val="56156854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07414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41</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42</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43</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45</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651306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10717750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2475223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7259042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chromosome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45851261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Last Time I Was Here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4228269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E408-C764-D045-BD7E-9E9080A7EAEA}"/>
              </a:ext>
            </a:extLst>
          </p:cNvPr>
          <p:cNvSpPr>
            <a:spLocks noGrp="1"/>
          </p:cNvSpPr>
          <p:nvPr>
            <p:ph type="title"/>
          </p:nvPr>
        </p:nvSpPr>
        <p:spPr/>
        <p:txBody>
          <a:bodyPr/>
          <a:lstStyle/>
          <a:p>
            <a:r>
              <a:rPr lang="en-US" dirty="0"/>
              <a:t>Last Time I Was Here…</a:t>
            </a:r>
          </a:p>
        </p:txBody>
      </p:sp>
      <p:sp>
        <p:nvSpPr>
          <p:cNvPr id="4" name="Slide Number Placeholder 3">
            <a:extLst>
              <a:ext uri="{FF2B5EF4-FFF2-40B4-BE49-F238E27FC236}">
                <a16:creationId xmlns:a16="http://schemas.microsoft.com/office/drawing/2014/main" id="{819C577A-9665-DA47-916C-F8E9CED1AFF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2BCCBE0-7401-B047-98F8-BC3836FB9CA5}"/>
              </a:ext>
            </a:extLst>
          </p:cNvPr>
          <p:cNvPicPr>
            <a:picLocks noChangeAspect="1"/>
          </p:cNvPicPr>
          <p:nvPr/>
        </p:nvPicPr>
        <p:blipFill>
          <a:blip r:embed="rId2"/>
          <a:stretch>
            <a:fillRect/>
          </a:stretch>
        </p:blipFill>
        <p:spPr>
          <a:xfrm>
            <a:off x="1043608" y="1052736"/>
            <a:ext cx="6696744" cy="4951099"/>
          </a:xfrm>
          <a:prstGeom prst="rect">
            <a:avLst/>
          </a:prstGeom>
        </p:spPr>
      </p:pic>
    </p:spTree>
    <p:extLst>
      <p:ext uri="{BB962C8B-B14F-4D97-AF65-F5344CB8AC3E}">
        <p14:creationId xmlns:p14="http://schemas.microsoft.com/office/powerpoint/2010/main" val="299678213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9850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356835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417034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784134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2574640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One of the Many Security Implications</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170633527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50237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342984815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771114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06470237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421367108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7518590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solidFill>
                  <a:srgbClr val="0432FF"/>
                </a:solidFill>
                <a:latin typeface="Tahoma" charset="0"/>
                <a:ea typeface="ＭＳ Ｐゴシック" charset="0"/>
                <a:cs typeface="ＭＳ Ｐゴシック" charset="0"/>
              </a:rPr>
              <a:t>Top Down: Pull from Systems and Applications </a:t>
            </a:r>
          </a:p>
          <a:p>
            <a:pPr eaLnBrk="1" hangingPunct="1"/>
            <a:r>
              <a:rPr lang="en-US" dirty="0">
                <a:latin typeface="Tahoma" charset="0"/>
                <a:ea typeface="ＭＳ Ｐゴシック" charset="0"/>
                <a:cs typeface="ＭＳ Ｐゴシック" charset="0"/>
              </a:rPr>
              <a:t>Processing in Memory in Mobile Systems: Two Directions</a:t>
            </a:r>
          </a:p>
          <a:p>
            <a:pPr lvl="1" eaLnBrk="1" hangingPunct="1"/>
            <a:r>
              <a:rPr lang="en-US" dirty="0">
                <a:latin typeface="Tahoma" charset="0"/>
                <a:ea typeface="ＭＳ Ｐゴシック" charset="0"/>
                <a:cs typeface="ＭＳ Ｐゴシック" charset="0"/>
              </a:rPr>
              <a:t>Exploiting 3D-Stacked Memory</a:t>
            </a:r>
          </a:p>
          <a:p>
            <a:pPr lvl="1" eaLnBrk="1" hangingPunct="1"/>
            <a:r>
              <a:rPr lang="en-US" dirty="0">
                <a:latin typeface="Tahoma" charset="0"/>
                <a:ea typeface="ＭＳ Ｐゴシック" charset="0"/>
                <a:cs typeface="ＭＳ Ｐゴシック" charset="0"/>
              </a:rPr>
              <a:t>Minimally Changing Memory Chips</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63</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64</a:t>
            </a:fld>
            <a:endParaRPr lang="en-US">
              <a:solidFill>
                <a:srgbClr val="000000"/>
              </a:solidFill>
            </a:endParaRPr>
          </a:p>
        </p:txBody>
      </p:sp>
    </p:spTree>
    <p:extLst>
      <p:ext uri="{BB962C8B-B14F-4D97-AF65-F5344CB8AC3E}">
        <p14:creationId xmlns:p14="http://schemas.microsoft.com/office/powerpoint/2010/main" val="1970203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The Need for More Memory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89175019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400" dirty="0"/>
              <a:t>The Need for More Memory Performance</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9817941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49879182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45717619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253328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14583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70</a:t>
            </a:fld>
            <a:endParaRPr lang="en-US" altLang="en-US">
              <a:solidFill>
                <a:srgbClr val="000000"/>
              </a:solidFill>
            </a:endParaRPr>
          </a:p>
        </p:txBody>
      </p:sp>
    </p:spTree>
    <p:extLst>
      <p:ext uri="{BB962C8B-B14F-4D97-AF65-F5344CB8AC3E}">
        <p14:creationId xmlns:p14="http://schemas.microsoft.com/office/powerpoint/2010/main" val="900250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71</a:t>
            </a:fld>
            <a:endParaRPr lang="en-US" altLang="en-US">
              <a:solidFill>
                <a:srgbClr val="000000"/>
              </a:solidFill>
            </a:endParaRPr>
          </a:p>
        </p:txBody>
      </p:sp>
    </p:spTree>
    <p:extLst>
      <p:ext uri="{BB962C8B-B14F-4D97-AF65-F5344CB8AC3E}">
        <p14:creationId xmlns:p14="http://schemas.microsoft.com/office/powerpoint/2010/main" val="148305358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941599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65047393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9166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057623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08765692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174979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07205051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79</a:t>
            </a:fld>
            <a:endParaRPr lang="en-US"/>
          </a:p>
        </p:txBody>
      </p:sp>
    </p:spTree>
    <p:extLst>
      <p:ext uri="{BB962C8B-B14F-4D97-AF65-F5344CB8AC3E}">
        <p14:creationId xmlns:p14="http://schemas.microsoft.com/office/powerpoint/2010/main" val="749749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4000" b="0" i="0" u="none" strike="noStrike" kern="1200" cap="none" spc="0" normalizeH="0" baseline="0" noProof="0" dirty="0">
                <a:ln>
                  <a:noFill/>
                </a:ln>
                <a:solidFill>
                  <a:srgbClr val="3B812F"/>
                </a:solidFill>
                <a:effectLst/>
                <a:uLnTx/>
                <a:uFillTx/>
                <a:latin typeface="Garamond"/>
                <a:ea typeface="+mn-ea"/>
                <a:cs typeface="+mn-cs"/>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1" i="0" u="none" strike="noStrike" kern="1200" cap="none" spc="0" normalizeH="0" baseline="0" noProof="0" dirty="0">
                <a:ln>
                  <a:noFill/>
                </a:ln>
                <a:solidFill>
                  <a:srgbClr val="FF0000"/>
                </a:solidFill>
                <a:effectLst/>
                <a:uLnTx/>
                <a:uFillTx/>
                <a:latin typeface="Calibri" pitchFamily="34" charset="0"/>
                <a:ea typeface="+mn-ea"/>
                <a:cs typeface="+mn-cs"/>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AB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SOLiD</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GridION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Complete</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NovaSeq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6000</a:t>
            </a:r>
          </a:p>
        </p:txBody>
      </p:sp>
    </p:spTree>
    <p:extLst>
      <p:ext uri="{BB962C8B-B14F-4D97-AF65-F5344CB8AC3E}">
        <p14:creationId xmlns:p14="http://schemas.microsoft.com/office/powerpoint/2010/main" val="11913533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80</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174942394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04267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10274749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187435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84</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algn="ctr"/>
            <a:r>
              <a:rPr lang="en-US" sz="3000" b="1" dirty="0">
                <a:solidFill>
                  <a:schemeClr val="accent2"/>
                </a:solidFill>
              </a:rPr>
              <a:t>62.7%</a:t>
            </a:r>
            <a:r>
              <a:rPr lang="en-US" sz="3000" b="1" dirty="0"/>
              <a:t> of the total system energy </a:t>
            </a:r>
          </a:p>
          <a:p>
            <a:pPr algn="ctr"/>
            <a:r>
              <a:rPr lang="en-US" sz="3000" b="1" dirty="0"/>
              <a:t>is spent on </a:t>
            </a:r>
            <a:r>
              <a:rPr lang="en-US" sz="3000" b="1" dirty="0">
                <a:solidFill>
                  <a:srgbClr val="C00000"/>
                </a:solidFill>
              </a:rPr>
              <a:t>data movement</a:t>
            </a:r>
          </a:p>
        </p:txBody>
      </p:sp>
    </p:spTree>
    <p:extLst>
      <p:ext uri="{BB962C8B-B14F-4D97-AF65-F5344CB8AC3E}">
        <p14:creationId xmlns:p14="http://schemas.microsoft.com/office/powerpoint/2010/main" val="404157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405622929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86</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Media </a:t>
            </a:r>
            <a:r>
              <a:rPr lang="en-US" sz="2400" dirty="0">
                <a:solidFill>
                  <a:srgbClr val="000000"/>
                </a:solidFill>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a:solidFill>
                    <a:srgbClr val="D90B00"/>
                  </a:solidFill>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23467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88</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r>
              <a:rPr lang="en-US" sz="1400" dirty="0">
                <a:solidFill>
                  <a:srgbClr val="FFFFFF"/>
                </a:solidFill>
              </a:rPr>
              <a:t>Dally, </a:t>
            </a:r>
            <a:r>
              <a:rPr lang="en-US" sz="1400" dirty="0" err="1">
                <a:solidFill>
                  <a:srgbClr val="FFFFFF"/>
                </a:solidFill>
              </a:rPr>
              <a:t>HiPEAC</a:t>
            </a:r>
            <a:r>
              <a:rPr lang="en-US" sz="1400" dirty="0">
                <a:solidFill>
                  <a:srgbClr val="FFFFFF"/>
                </a:solidFill>
              </a:rPr>
              <a:t> 2015</a:t>
            </a:r>
          </a:p>
        </p:txBody>
      </p:sp>
    </p:spTree>
    <p:extLst>
      <p:ext uri="{BB962C8B-B14F-4D97-AF65-F5344CB8AC3E}">
        <p14:creationId xmlns:p14="http://schemas.microsoft.com/office/powerpoint/2010/main" val="13997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solidFill>
                  <a:srgbClr val="0000FF"/>
                </a:solidFill>
                <a:latin typeface="Tahoma" charset="0"/>
                <a:ea typeface="ＭＳ Ｐゴシック" charset="0"/>
                <a:cs typeface="ＭＳ Ｐゴシック" charset="0"/>
              </a:rPr>
              <a:t>Processing in Memory in Mobile Systems: Two Directions</a:t>
            </a:r>
          </a:p>
          <a:p>
            <a:pPr lvl="1" eaLnBrk="1" hangingPunct="1"/>
            <a:r>
              <a:rPr lang="en-US" dirty="0">
                <a:solidFill>
                  <a:srgbClr val="0000FF"/>
                </a:solidFill>
                <a:latin typeface="Tahoma" charset="0"/>
                <a:ea typeface="ＭＳ Ｐゴシック" charset="0"/>
                <a:cs typeface="ＭＳ Ｐゴシック" charset="0"/>
              </a:rPr>
              <a:t>Exploiting 3D-Stacked Memory</a:t>
            </a:r>
          </a:p>
          <a:p>
            <a:pPr lvl="1" eaLnBrk="1" hangingPunct="1"/>
            <a:r>
              <a:rPr lang="en-US" dirty="0">
                <a:latin typeface="Tahoma" charset="0"/>
                <a:ea typeface="ＭＳ Ｐゴシック" charset="0"/>
                <a:cs typeface="ＭＳ Ｐゴシック" charset="0"/>
              </a:rPr>
              <a:t>Minimally Changing Memory Chips</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53780686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2977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2977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3802722236"/>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Exploiting 3D-stacked memory</a:t>
            </a:r>
          </a:p>
          <a:p>
            <a:pPr algn="l"/>
            <a:r>
              <a:rPr lang="en-US" sz="3600" dirty="0"/>
              <a:t>2. Minimally changing memory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7667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3554764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189922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Several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performing </a:t>
            </a:r>
            <a:r>
              <a:rPr lang="en-US" dirty="0">
                <a:solidFill>
                  <a:srgbClr val="FF0000"/>
                </a:solidFill>
              </a:rPr>
              <a:t>simple function offloading</a:t>
            </a:r>
          </a:p>
          <a:p>
            <a:pPr lvl="1"/>
            <a:r>
              <a:rPr lang="en-US" dirty="0"/>
              <a:t>By </a:t>
            </a:r>
            <a:r>
              <a:rPr lang="en-US" dirty="0">
                <a:solidFill>
                  <a:srgbClr val="FF0000"/>
                </a:solidFill>
              </a:rPr>
              <a:t>changing the entire system </a:t>
            </a:r>
            <a:r>
              <a:rPr lang="en-US" dirty="0"/>
              <a:t>completely</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5184576"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658181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272976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7224223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12907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48669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281956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46056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14.5|10.5|6.2|5.9|12.6|13"/>
</p:tagLst>
</file>

<file path=ppt/tags/tag10.xml><?xml version="1.0" encoding="utf-8"?>
<p:tagLst xmlns:a="http://schemas.openxmlformats.org/drawingml/2006/main" xmlns:r="http://schemas.openxmlformats.org/officeDocument/2006/relationships" xmlns:p="http://schemas.openxmlformats.org/presentationml/2006/main">
  <p:tag name="TIMING" val="|7.5|8.9|7.1|20|2.3|4.8|10.2"/>
</p:tagLst>
</file>

<file path=ppt/tags/tag11.xml><?xml version="1.0" encoding="utf-8"?>
<p:tagLst xmlns:a="http://schemas.openxmlformats.org/drawingml/2006/main" xmlns:r="http://schemas.openxmlformats.org/officeDocument/2006/relationships" xmlns:p="http://schemas.openxmlformats.org/presentationml/2006/main">
  <p:tag name="TIMING" val="|7|18.1|12.9|8.6|5|17.6"/>
</p:tagLst>
</file>

<file path=ppt/tags/tag12.xml><?xml version="1.0" encoding="utf-8"?>
<p:tagLst xmlns:a="http://schemas.openxmlformats.org/drawingml/2006/main" xmlns:r="http://schemas.openxmlformats.org/officeDocument/2006/relationships" xmlns:p="http://schemas.openxmlformats.org/presentationml/2006/main">
  <p:tag name="TIMING" val="|5|30.7|8.1"/>
</p:tagLst>
</file>

<file path=ppt/tags/tag13.xml><?xml version="1.0" encoding="utf-8"?>
<p:tagLst xmlns:a="http://schemas.openxmlformats.org/drawingml/2006/main" xmlns:r="http://schemas.openxmlformats.org/officeDocument/2006/relationships" xmlns:p="http://schemas.openxmlformats.org/presentationml/2006/main">
  <p:tag name="TIMING" val="|11|8.3|5.7|11.7|9.1|2.1"/>
</p:tagLst>
</file>

<file path=ppt/tags/tag14.xml><?xml version="1.0" encoding="utf-8"?>
<p:tagLst xmlns:a="http://schemas.openxmlformats.org/drawingml/2006/main" xmlns:r="http://schemas.openxmlformats.org/officeDocument/2006/relationships" xmlns:p="http://schemas.openxmlformats.org/presentationml/2006/main">
  <p:tag name="TIMING" val="|4.1|6.4"/>
</p:tagLst>
</file>

<file path=ppt/tags/tag2.xml><?xml version="1.0" encoding="utf-8"?>
<p:tagLst xmlns:a="http://schemas.openxmlformats.org/drawingml/2006/main" xmlns:r="http://schemas.openxmlformats.org/officeDocument/2006/relationships" xmlns:p="http://schemas.openxmlformats.org/presentationml/2006/main">
  <p:tag name="TIMING" val="|6.2|2.6|4|2.9|6.7"/>
</p:tagLst>
</file>

<file path=ppt/tags/tag3.xml><?xml version="1.0" encoding="utf-8"?>
<p:tagLst xmlns:a="http://schemas.openxmlformats.org/drawingml/2006/main" xmlns:r="http://schemas.openxmlformats.org/officeDocument/2006/relationships" xmlns:p="http://schemas.openxmlformats.org/presentationml/2006/main">
  <p:tag name="TIMING" val="|10.9|15.6|13.9|6.9|5|18.2"/>
</p:tagLst>
</file>

<file path=ppt/tags/tag4.xml><?xml version="1.0" encoding="utf-8"?>
<p:tagLst xmlns:a="http://schemas.openxmlformats.org/drawingml/2006/main" xmlns:r="http://schemas.openxmlformats.org/officeDocument/2006/relationships" xmlns:p="http://schemas.openxmlformats.org/presentationml/2006/main">
  <p:tag name="TIMING" val="|5.9|4.8|3.9|2.7|7|3.9"/>
</p:tagLst>
</file>

<file path=ppt/tags/tag5.xml><?xml version="1.0" encoding="utf-8"?>
<p:tagLst xmlns:a="http://schemas.openxmlformats.org/drawingml/2006/main" xmlns:r="http://schemas.openxmlformats.org/officeDocument/2006/relationships" xmlns:p="http://schemas.openxmlformats.org/presentationml/2006/main">
  <p:tag name="TIMING" val="|8.5|5.9|7.8|3.4|4.9|5.6|1.1|4.4|6.4"/>
</p:tagLst>
</file>

<file path=ppt/tags/tag6.xml><?xml version="1.0" encoding="utf-8"?>
<p:tagLst xmlns:a="http://schemas.openxmlformats.org/drawingml/2006/main" xmlns:r="http://schemas.openxmlformats.org/officeDocument/2006/relationships" xmlns:p="http://schemas.openxmlformats.org/presentationml/2006/main">
  <p:tag name="TIMING" val="|0.8|8.3|7.4"/>
</p:tagLst>
</file>

<file path=ppt/tags/tag7.xml><?xml version="1.0" encoding="utf-8"?>
<p:tagLst xmlns:a="http://schemas.openxmlformats.org/drawingml/2006/main" xmlns:r="http://schemas.openxmlformats.org/officeDocument/2006/relationships" xmlns:p="http://schemas.openxmlformats.org/presentationml/2006/main">
  <p:tag name="TIMING" val="|7.4|8.5|0.9|7.8|11.7|9.3|5.5|3.3|7.1"/>
</p:tagLst>
</file>

<file path=ppt/tags/tag8.xml><?xml version="1.0" encoding="utf-8"?>
<p:tagLst xmlns:a="http://schemas.openxmlformats.org/drawingml/2006/main" xmlns:r="http://schemas.openxmlformats.org/officeDocument/2006/relationships" xmlns:p="http://schemas.openxmlformats.org/presentationml/2006/main">
  <p:tag name="TIMING" val="|22.2|3.3|4.1|1.6|1.8|5.2|9|5.2|10|7.2|4.3|7.6|3.6|8.2"/>
</p:tagLst>
</file>

<file path=ppt/tags/tag9.xml><?xml version="1.0" encoding="utf-8"?>
<p:tagLst xmlns:a="http://schemas.openxmlformats.org/drawingml/2006/main" xmlns:r="http://schemas.openxmlformats.org/officeDocument/2006/relationships" xmlns:p="http://schemas.openxmlformats.org/presentationml/2006/main">
  <p:tag name="TIMING" val="|9.1|4.4|2.6|4.7|5.5|0.5|6.8|8.6|32.1"/>
</p:tagLst>
</file>

<file path=ppt/theme/_rels/theme39.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6.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5.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4.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My">
    <a:dk1>
      <a:srgbClr val="262626"/>
    </a:dk1>
    <a:lt1>
      <a:sysClr val="window" lastClr="FFFFFF"/>
    </a:lt1>
    <a:dk2>
      <a:srgbClr val="2E2E2E"/>
    </a:dk2>
    <a:lt2>
      <a:srgbClr val="F2F2F2"/>
    </a:lt2>
    <a:accent1>
      <a:srgbClr val="4F6128"/>
    </a:accent1>
    <a:accent2>
      <a:srgbClr val="6F2926"/>
    </a:accent2>
    <a:accent3>
      <a:srgbClr val="17365D"/>
    </a:accent3>
    <a:accent4>
      <a:srgbClr val="2E2E2E"/>
    </a:accent4>
    <a:accent5>
      <a:srgbClr val="246374"/>
    </a:accent5>
    <a:accent6>
      <a:srgbClr val="31859B"/>
    </a:accent6>
    <a:hlink>
      <a:srgbClr val="205867"/>
    </a:hlink>
    <a:folHlink>
      <a:srgbClr val="0000FF"/>
    </a:folHlink>
  </a:clrScheme>
  <a:fontScheme name="Visesh">
    <a:majorFont>
      <a:latin typeface="Myriad Pro Cond"/>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My">
    <a:dk1>
      <a:srgbClr val="262626"/>
    </a:dk1>
    <a:lt1>
      <a:sysClr val="window" lastClr="FFFFFF"/>
    </a:lt1>
    <a:dk2>
      <a:srgbClr val="2E2E2E"/>
    </a:dk2>
    <a:lt2>
      <a:srgbClr val="F2F2F2"/>
    </a:lt2>
    <a:accent1>
      <a:srgbClr val="4F6128"/>
    </a:accent1>
    <a:accent2>
      <a:srgbClr val="6F2926"/>
    </a:accent2>
    <a:accent3>
      <a:srgbClr val="17365D"/>
    </a:accent3>
    <a:accent4>
      <a:srgbClr val="2E2E2E"/>
    </a:accent4>
    <a:accent5>
      <a:srgbClr val="246374"/>
    </a:accent5>
    <a:accent6>
      <a:srgbClr val="31859B"/>
    </a:accent6>
    <a:hlink>
      <a:srgbClr val="205867"/>
    </a:hlink>
    <a:folHlink>
      <a:srgbClr val="0000FF"/>
    </a:folHlink>
  </a:clrScheme>
  <a:fontScheme name="Visesh">
    <a:majorFont>
      <a:latin typeface="Myriad Pro Cond"/>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My">
    <a:dk1>
      <a:srgbClr val="262626"/>
    </a:dk1>
    <a:lt1>
      <a:sysClr val="window" lastClr="FFFFFF"/>
    </a:lt1>
    <a:dk2>
      <a:srgbClr val="2E2E2E"/>
    </a:dk2>
    <a:lt2>
      <a:srgbClr val="F2F2F2"/>
    </a:lt2>
    <a:accent1>
      <a:srgbClr val="4F6128"/>
    </a:accent1>
    <a:accent2>
      <a:srgbClr val="6F2926"/>
    </a:accent2>
    <a:accent3>
      <a:srgbClr val="17365D"/>
    </a:accent3>
    <a:accent4>
      <a:srgbClr val="2E2E2E"/>
    </a:accent4>
    <a:accent5>
      <a:srgbClr val="246374"/>
    </a:accent5>
    <a:accent6>
      <a:srgbClr val="31859B"/>
    </a:accent6>
    <a:hlink>
      <a:srgbClr val="205867"/>
    </a:hlink>
    <a:folHlink>
      <a:srgbClr val="0000FF"/>
    </a:folHlink>
  </a:clrScheme>
  <a:fontScheme name="Visesh">
    <a:majorFont>
      <a:latin typeface="Myriad Pro Cond"/>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188122</TotalTime>
  <Words>16825</Words>
  <Application>Microsoft Macintosh PowerPoint</Application>
  <PresentationFormat>On-screen Show (4:3)</PresentationFormat>
  <Paragraphs>3273</Paragraphs>
  <Slides>306</Slides>
  <Notes>87</Notes>
  <HiddenSlides>0</HiddenSlides>
  <MMClips>0</MMClips>
  <ScaleCrop>false</ScaleCrop>
  <HeadingPairs>
    <vt:vector size="8" baseType="variant">
      <vt:variant>
        <vt:lpstr>Fonts Used</vt:lpstr>
      </vt:variant>
      <vt:variant>
        <vt:i4>32</vt:i4>
      </vt:variant>
      <vt:variant>
        <vt:lpstr>Theme</vt:lpstr>
      </vt:variant>
      <vt:variant>
        <vt:i4>61</vt:i4>
      </vt:variant>
      <vt:variant>
        <vt:lpstr>Embedded OLE Servers</vt:lpstr>
      </vt:variant>
      <vt:variant>
        <vt:i4>1</vt:i4>
      </vt:variant>
      <vt:variant>
        <vt:lpstr>Slide Titles</vt:lpstr>
      </vt:variant>
      <vt:variant>
        <vt:i4>306</vt:i4>
      </vt:variant>
    </vt:vector>
  </HeadingPairs>
  <TitlesOfParts>
    <vt:vector size="400" baseType="lpstr">
      <vt:lpstr>굴림</vt:lpstr>
      <vt:lpstr>Meiryo</vt:lpstr>
      <vt:lpstr>MS PGothic</vt:lpstr>
      <vt:lpstr>MS PGothic</vt:lpstr>
      <vt:lpstr>ヒラギノ角ゴ ProN W6</vt:lpstr>
      <vt:lpstr>Adobe Garamond Pro</vt:lpstr>
      <vt:lpstr>Aparajita</vt:lpstr>
      <vt:lpstr>Arial</vt:lpstr>
      <vt:lpstr>Arial Black</vt:lpstr>
      <vt:lpstr>Arial Narrow</vt:lpstr>
      <vt:lpstr>Arial Rounded MT Bold</vt:lpstr>
      <vt:lpstr>Calibri</vt:lpstr>
      <vt:lpstr>Calibri Light</vt:lpstr>
      <vt:lpstr>Cambria</vt:lpstr>
      <vt:lpstr>Cambria Math</vt:lpstr>
      <vt:lpstr>Corbel</vt:lpstr>
      <vt:lpstr>Courier New</vt:lpstr>
      <vt:lpstr>europa</vt:lpstr>
      <vt:lpstr>Futura Medium</vt:lpstr>
      <vt:lpstr>Garamond</vt:lpstr>
      <vt:lpstr>Gill Sans MT</vt:lpstr>
      <vt:lpstr>Lucida Grande</vt:lpstr>
      <vt:lpstr>Lucida Sans</vt:lpstr>
      <vt:lpstr>Majalla UI</vt:lpstr>
      <vt:lpstr>Mangal</vt:lpstr>
      <vt:lpstr>Myriad Pro Bold Cond</vt:lpstr>
      <vt:lpstr>Myriad Pro Cond</vt:lpstr>
      <vt:lpstr>나눔고딕</vt:lpstr>
      <vt:lpstr>Tahoma</vt:lpstr>
      <vt:lpstr>Times New Roman</vt:lpstr>
      <vt:lpstr>Verdana</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143_Edge</vt:lpstr>
      <vt:lpstr>144_Edge</vt:lpstr>
      <vt:lpstr>147_Edge</vt:lpstr>
      <vt:lpstr>133_Edge</vt:lpstr>
      <vt:lpstr>148_Edge</vt:lpstr>
      <vt:lpstr>3_Metropolitan_bullet</vt:lpstr>
      <vt:lpstr>151_Edge</vt:lpstr>
      <vt:lpstr>152_Edge</vt:lpstr>
      <vt:lpstr>154_Edge</vt:lpstr>
      <vt:lpstr>14_Office Theme</vt:lpstr>
      <vt:lpstr>Title &amp; Bullets</vt:lpstr>
      <vt:lpstr>27_Office Theme</vt:lpstr>
      <vt:lpstr>156_Edge</vt:lpstr>
      <vt:lpstr>159_Edge</vt:lpstr>
      <vt:lpstr>safari</vt:lpstr>
      <vt:lpstr>7_sesha-theme</vt:lpstr>
      <vt:lpstr>2_Edge</vt:lpstr>
      <vt:lpstr>168_Edge</vt:lpstr>
      <vt:lpstr>153_Edge</vt:lpstr>
      <vt:lpstr>5_Edge</vt:lpstr>
      <vt:lpstr>7_Edge</vt:lpstr>
      <vt:lpstr>3_sesha-theme</vt:lpstr>
      <vt:lpstr>11_Edge</vt:lpstr>
      <vt:lpstr>171_Edge</vt:lpstr>
      <vt:lpstr>3_Office Theme</vt:lpstr>
      <vt:lpstr>18_Edge</vt:lpstr>
      <vt:lpstr>62_Edge</vt:lpstr>
      <vt:lpstr>20_Edge</vt:lpstr>
      <vt:lpstr>169_Edge</vt:lpstr>
      <vt:lpstr>1_Office Theme</vt:lpstr>
      <vt:lpstr>13_Office Theme</vt:lpstr>
      <vt:lpstr>4_Office Theme</vt:lpstr>
      <vt:lpstr>24_Office Theme</vt:lpstr>
      <vt:lpstr>Visio</vt:lpstr>
      <vt:lpstr>Processing-in-Memory in Mobile Systems Changing the Computing Paradigm  for High Efficiency</vt:lpstr>
      <vt:lpstr>A Motivating Detour:  Genome Sequence Analysis</vt:lpstr>
      <vt:lpstr>Our Dream</vt:lpstr>
      <vt:lpstr>What Is a Genome Made Of?</vt:lpstr>
      <vt:lpstr>DNA Under Electron Microscope</vt:lpstr>
      <vt:lpstr>DNA Sequencing</vt:lpstr>
      <vt:lpstr>Untangling Yarn Balls &amp; DNA Sequencing</vt:lpstr>
      <vt:lpstr>PowerPoint Presentation</vt:lpstr>
      <vt:lpstr>PowerPoint Presentation</vt:lpstr>
      <vt:lpstr>Genome Sequence Alignment: Example</vt:lpstr>
      <vt:lpstr>PowerPoint Presentation</vt:lpstr>
      <vt:lpstr>Hash Table Based Read Mappers</vt:lpstr>
      <vt:lpstr>Read Mapping Execution Time Breakdown </vt:lpstr>
      <vt:lpstr>Idea</vt:lpstr>
      <vt:lpstr>Our First Filter: Pure Software Approach</vt:lpstr>
      <vt:lpstr>Shifted Hamming Distance: SIMD Acceleration</vt:lpstr>
      <vt:lpstr>PowerPoint Presentation</vt:lpstr>
      <vt:lpstr>FPGA-Based Alignment Filtering</vt:lpstr>
      <vt:lpstr>DNA Read Mapping &amp; Filtering</vt:lpstr>
      <vt:lpstr>In-Memory DNA Sequence Analysis</vt:lpstr>
      <vt:lpstr>Quick Note: Key Principles and Results</vt:lpstr>
      <vt:lpstr>New Genome Sequencing Technologies</vt:lpstr>
      <vt:lpstr>Nanopore Genome Assembly Pipeline</vt:lpstr>
      <vt:lpstr>More on Genome Analysis: Another Talk</vt:lpstr>
      <vt:lpstr>Recall Our Dream</vt:lpstr>
      <vt:lpstr>Memory &amp; Storage</vt:lpstr>
      <vt:lpstr>The Main Memory System</vt:lpstr>
      <vt:lpstr>The Main Memory System</vt:lpstr>
      <vt:lpstr>The Main Memory System</vt:lpstr>
      <vt:lpstr>Memory System: A Shared Resource View</vt:lpstr>
      <vt:lpstr>State of the Main Memory System</vt:lpstr>
      <vt:lpstr>Major Trends Affecting Main Memory (I)</vt:lpstr>
      <vt:lpstr>Major Trends Affecting Main Memory (II)</vt:lpstr>
      <vt:lpstr>DRAM Capacity, Bandwidth &amp; Latency</vt:lpstr>
      <vt:lpstr>DRAM Is Critical for Performance</vt:lpstr>
      <vt:lpstr>DRAM Is Critical for Performance</vt:lpstr>
      <vt:lpstr>Popular Google Consumer Workloads</vt:lpstr>
      <vt:lpstr>Popular Google Consumer Workloads</vt:lpstr>
      <vt:lpstr>Major Trends Affecting Main Memory (III)</vt:lpstr>
      <vt:lpstr>Energy Waste in Mobile Devices</vt:lpstr>
      <vt:lpstr>Major Trends Affecting Main Memory (IV)</vt:lpstr>
      <vt:lpstr>Major Trends Affecting Main Memory (V)</vt:lpstr>
      <vt:lpstr>Major Trends Affecting Main Memory (V)</vt:lpstr>
      <vt:lpstr>Major Trend: Hybrid Main Memory</vt:lpstr>
      <vt:lpstr>Foreshadowing</vt:lpstr>
      <vt:lpstr>Industry Is Writing Papers About It, Too</vt:lpstr>
      <vt:lpstr>Call for Intelligent Memory Controllers</vt:lpstr>
      <vt:lpstr>Data Retention in Memory [Liu et al., ISCA 2013]</vt:lpstr>
      <vt:lpstr>Foreshadowing</vt:lpstr>
      <vt:lpstr>Last Time I Was Here …</vt:lpstr>
      <vt:lpstr>Last Time I Was Here…</vt:lpstr>
      <vt:lpstr>DRAM RowHammer</vt:lpstr>
      <vt:lpstr>Modern DRAM is Prone to Disturbance Errors</vt:lpstr>
      <vt:lpstr>Most DRAM Modules Are Vulnerable</vt:lpstr>
      <vt:lpstr>One Can Take Over an Otherwise-Secure System</vt:lpstr>
      <vt:lpstr>Security Implications</vt:lpstr>
      <vt:lpstr>One of the Many Security Implications</vt:lpstr>
      <vt:lpstr>Our Solution to RowHammer</vt:lpstr>
      <vt:lpstr>Probabilistic Activation in Real Life (I)</vt:lpstr>
      <vt:lpstr>Probabilistic Activation in Real Life (II)</vt:lpstr>
      <vt:lpstr>More on RowHammer Analysis</vt:lpstr>
      <vt:lpstr>Takeaway</vt:lpstr>
      <vt:lpstr>Agenda</vt:lpstr>
      <vt:lpstr>Three Key Systems Trends</vt:lpstr>
      <vt:lpstr>The Need for More Memory Performance</vt:lpstr>
      <vt:lpstr>The Need for More Memory Performance</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Agenda</vt:lpstr>
      <vt:lpstr>Processing in Memory:   Two Approaches</vt:lpstr>
      <vt:lpstr>Opportunity: 3D-Stacked Logic+Memory</vt:lpstr>
      <vt:lpstr>DRAM Landscape (circa 2015)</vt:lpstr>
      <vt:lpstr>Several Questions in 3D-Stacked PIM</vt:lpstr>
      <vt:lpstr>PIM on Mobile Devices</vt:lpstr>
      <vt:lpstr>Google Workloads  for Consumer Devices: Mitigating Data Movement Bottlenecks</vt:lpstr>
      <vt:lpstr>Consumer Devices</vt:lpstr>
      <vt:lpstr>Popular Google Consumer Workloads</vt:lpstr>
      <vt:lpstr>Energy Cost of Data Movement</vt:lpstr>
      <vt:lpstr>Using PIM to Reduce Data Movement</vt:lpstr>
      <vt:lpstr>Goals</vt:lpstr>
      <vt:lpstr>Outline</vt:lpstr>
      <vt:lpstr>Potential Solution to Address Data Movement </vt:lpstr>
      <vt:lpstr>Outline</vt:lpstr>
      <vt:lpstr>Workload Analysis Methodology</vt:lpstr>
      <vt:lpstr>PIM Logic Implementation</vt:lpstr>
      <vt:lpstr>Workload Analysis</vt:lpstr>
      <vt:lpstr>Workload Analysis</vt:lpstr>
      <vt:lpstr>How Chrome Renders a Web Page</vt:lpstr>
      <vt:lpstr>How Chrome Renders a Web Page</vt:lpstr>
      <vt:lpstr>Browser Analysis</vt:lpstr>
      <vt:lpstr>PowerPoint Presentation</vt:lpstr>
      <vt:lpstr>What Does Happen During Scrolling?</vt:lpstr>
      <vt:lpstr>Scrolling Energy Analysis</vt:lpstr>
      <vt:lpstr>Scrolling a Google Docs Web Page</vt:lpstr>
      <vt:lpstr>Scrolling a Google Docs Web Page</vt:lpstr>
      <vt:lpstr>Can We Use PIM for Texture Tiling?</vt:lpstr>
      <vt:lpstr>Can We Implement Texture Tiling in PIM Logic?</vt:lpstr>
      <vt:lpstr>Color Blitting Analysis</vt:lpstr>
      <vt:lpstr>Scrolling Wrap Up</vt:lpstr>
      <vt:lpstr>PowerPoint Presentation</vt:lpstr>
      <vt:lpstr>What Happens During Tab Switching?</vt:lpstr>
      <vt:lpstr>Memory Consumption</vt:lpstr>
      <vt:lpstr>Data Movement Study</vt:lpstr>
      <vt:lpstr>Can We Use PIM to Mitigate the Cost?</vt:lpstr>
      <vt:lpstr>Tab Switching Wrap Up</vt:lpstr>
      <vt:lpstr>Workload Analysis</vt:lpstr>
      <vt:lpstr>Workload Analysis</vt:lpstr>
      <vt:lpstr>TensorFlow Mobile</vt:lpstr>
      <vt:lpstr>Packing</vt:lpstr>
      <vt:lpstr>Quantization</vt:lpstr>
      <vt:lpstr>Quantization</vt:lpstr>
      <vt:lpstr>Quantization on PIM</vt:lpstr>
      <vt:lpstr>Video Playback and Capture</vt:lpstr>
      <vt:lpstr>VP9 Video Decoder with PIM</vt:lpstr>
      <vt:lpstr>VP9 Video Encoder with PIM</vt:lpstr>
      <vt:lpstr>Outline</vt:lpstr>
      <vt:lpstr>Evaluation Methodology </vt:lpstr>
      <vt:lpstr>Normalized Energy </vt:lpstr>
      <vt:lpstr>Normalized Runtime</vt:lpstr>
      <vt:lpstr>Conclusion</vt:lpstr>
      <vt:lpstr>Google Workloads  for Consumer Devices: Mitigating Data Movement Bottlenecks</vt:lpstr>
      <vt:lpstr>More on PIM for Mobile Devices</vt:lpstr>
      <vt:lpstr>Several Questions in 3D-Stacked PIM</vt:lpstr>
      <vt:lpstr>Truly Distributed GPU Processing with PIM?</vt:lpstr>
      <vt:lpstr>Accelerating GPU Execution with PIM (I)</vt:lpstr>
      <vt:lpstr>Accelerating GPU Execution with PIM (II)</vt:lpstr>
      <vt:lpstr>Accelerating Linked Data Structures</vt:lpstr>
      <vt:lpstr>Executive Summary</vt:lpstr>
      <vt:lpstr>Linked Data Structures</vt:lpstr>
      <vt:lpstr>The Problem: Pointer Chasing</vt:lpstr>
      <vt:lpstr>Our Goal</vt:lpstr>
      <vt:lpstr>Parallelism Challenge</vt:lpstr>
      <vt:lpstr>Parallelism Challenge and Opportunity</vt:lpstr>
      <vt:lpstr>Our Solution:  Address-Access Decoupling</vt:lpstr>
      <vt:lpstr>IMPICA Core Architecture</vt:lpstr>
      <vt:lpstr>Address Translation Challenge</vt:lpstr>
      <vt:lpstr>Our Solution: IMPICA Page Table</vt:lpstr>
      <vt:lpstr>IMPICA Page Table: Mechanism</vt:lpstr>
      <vt:lpstr>Evaluation Methodology</vt:lpstr>
      <vt:lpstr>Result – Microbenchmark Performance</vt:lpstr>
      <vt:lpstr>Result – Database Performance</vt:lpstr>
      <vt:lpstr>System Energy Consumption</vt:lpstr>
      <vt:lpstr>Area and Power Overhead</vt:lpstr>
      <vt:lpstr>Accelerating Linked Data Structures</vt:lpstr>
      <vt:lpstr>Several Questions in 3D-Stacked PIM</vt:lpstr>
      <vt:lpstr>Graph Processing</vt:lpstr>
      <vt:lpstr>Key Bottlenecks in Graph Processing</vt:lpstr>
      <vt:lpstr>Tesseract System for Graph Processing</vt:lpstr>
      <vt:lpstr>Tesseract System for Graph Processing</vt:lpstr>
      <vt:lpstr>Tesseract System for Graph Processing</vt:lpstr>
      <vt:lpstr>Communications In Tesseract (I)</vt:lpstr>
      <vt:lpstr>Communications In Tesseract (II)</vt:lpstr>
      <vt:lpstr>Communications In Tesseract (III)</vt:lpstr>
      <vt:lpstr>Remote Function Call (Non-Blocking)</vt:lpstr>
      <vt:lpstr>Evaluated Systems</vt:lpstr>
      <vt:lpstr>Tesseract Graph Processing Performance</vt:lpstr>
      <vt:lpstr>Tesseract Graph Processing Performance</vt:lpstr>
      <vt:lpstr>Tesseract Graph Processing System Energy</vt:lpstr>
      <vt:lpstr>More on Tesseract</vt:lpstr>
      <vt:lpstr>Several Questions in 3D-Stacked PIM</vt:lpstr>
      <vt:lpstr>PEI: PIM-Enabled Instructions (Ideas)</vt:lpstr>
      <vt:lpstr>Simple PIM Operations as ISA Extensions (II)</vt:lpstr>
      <vt:lpstr>Simple PIM Operations as ISA Extensions (III)</vt:lpstr>
      <vt:lpstr>PEI: PIM-Enabled Instructions (Example)</vt:lpstr>
      <vt:lpstr>Example (Abstract) PEI uArchitecture</vt:lpstr>
      <vt:lpstr>PEI: Initial Evaluation Results</vt:lpstr>
      <vt:lpstr>PEI Performance Delta: Large Data Sets</vt:lpstr>
      <vt:lpstr>PEI Energy Consumption</vt:lpstr>
      <vt:lpstr>Simpler PIM: PIM-Enabled Instructions</vt:lpstr>
      <vt:lpstr>Automatic Code and Data Mapping</vt:lpstr>
      <vt:lpstr>Automatic Offloading of Critical Code</vt:lpstr>
      <vt:lpstr>Automatic Offloading of Prefetch Mechanisms</vt:lpstr>
      <vt:lpstr>Efficient Automatic Data Coherence Support</vt:lpstr>
      <vt:lpstr>Agenda</vt:lpstr>
      <vt:lpstr>Processing in Memory:   Two Approaches</vt:lpstr>
      <vt:lpstr>Minimally Changing DRAM</vt:lpstr>
      <vt:lpstr>In-Memory Bulk Bitwise Operations</vt:lpstr>
      <vt:lpstr>Starting Simple: Data Copy and Initialization</vt:lpstr>
      <vt:lpstr>RowClone: In-DRAM Row Copy</vt:lpstr>
      <vt:lpstr>RowClone: Latency &amp; Energy Benefits</vt:lpstr>
      <vt:lpstr>Copy and Initialization in Workloads</vt:lpstr>
      <vt:lpstr>RowClone: Application Performance</vt:lpstr>
      <vt:lpstr>More on RowClone</vt:lpstr>
      <vt:lpstr>In-DRAM AND/OR: Triple Row Activation</vt:lpstr>
      <vt:lpstr>In-DRAM NOT: Dual Contact Cell</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Ambit</vt:lpstr>
      <vt:lpstr>Challenge and Opportunity for Future</vt:lpstr>
      <vt:lpstr>Challenge: Intelligent Memory Device</vt:lpstr>
      <vt:lpstr>Agenda</vt:lpstr>
      <vt:lpstr>Eliminating the Adoption Barriers</vt:lpstr>
      <vt:lpstr>Barriers to Adoption of PIM</vt:lpstr>
      <vt:lpstr>We Need to Revisit the Entire Stack</vt:lpstr>
      <vt:lpstr>Open Problems: PIM Adoption</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Simulation Infrastructures for PIM (in SSDs) </vt:lpstr>
      <vt:lpstr>New Applications and Use Cases for PIM</vt:lpstr>
      <vt:lpstr>Genome Read In-Memory (GRIM) Filter:  Fast Seed Location Filtering in DNA Read Mapping  using Processing-in-Memory Technologies</vt:lpstr>
      <vt:lpstr>Executive Summary</vt:lpstr>
      <vt:lpstr>GRIM-Filter in 3D-stacked DRAM</vt:lpstr>
      <vt:lpstr>GRIM-Filter Performance</vt:lpstr>
      <vt:lpstr>GRIM-Filter False Positive Rate</vt:lpstr>
      <vt:lpstr>Conclusions</vt:lpstr>
      <vt:lpstr>In-Memory DNA Sequence Analysis</vt:lpstr>
      <vt:lpstr>Google Workloads  for Consumer Devices: Mitigating Data Movement Bottlenecks</vt:lpstr>
      <vt:lpstr>Open Problems: PIM Adoption</vt:lpstr>
      <vt:lpstr>Enabling the Paradigm Shift</vt:lpstr>
      <vt:lpstr>Computer Architecture Today</vt:lpstr>
      <vt:lpstr>Computer Architecture Today</vt:lpstr>
      <vt:lpstr>Agenda</vt:lpstr>
      <vt:lpstr>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Another Principled Design</vt:lpstr>
      <vt:lpstr>Principle Applied to Another Structure</vt:lpstr>
      <vt:lpstr>The Overarching Principle</vt:lpstr>
      <vt:lpstr>Overarching Principle for Computing?</vt:lpstr>
      <vt:lpstr>Concluding Remarks</vt:lpstr>
      <vt:lpstr>The Future of Processing in Memory is Bright</vt:lpstr>
      <vt:lpstr>If In Doubt, See Other Doubtful Technologies</vt:lpstr>
      <vt:lpstr>For Some Open Problems, See</vt:lpstr>
      <vt:lpstr>Accelerated Memory Course (~6.5 hours)</vt:lpstr>
      <vt:lpstr>Processing-in-Memory in Mobile Systems Changing the Computing Paradigm  for High Efficiency</vt:lpstr>
      <vt:lpstr>Slides Not Covered     But Could Be Useful</vt:lpstr>
      <vt:lpstr>Readings, Videos, Reference Materials</vt:lpstr>
      <vt:lpstr>Accelerated Memory Course (~6.5 hours)</vt:lpstr>
      <vt:lpstr>Reference Overview Paper I</vt:lpstr>
      <vt:lpstr>Reference Overview Paper II</vt:lpstr>
      <vt:lpstr>Reference Overview Paper III</vt:lpstr>
      <vt:lpstr>Reference Overview Paper IV</vt:lpstr>
      <vt:lpstr>Reference Overview Paper V</vt:lpstr>
      <vt:lpstr>Related Videos and Course Materials (I)</vt:lpstr>
      <vt:lpstr>Related Videos and Course Materials (II)</vt:lpstr>
      <vt:lpstr>Some Open Source Tools (I)</vt:lpstr>
      <vt:lpstr>Some Open Source Tools (II)</vt:lpstr>
      <vt:lpstr>More Open Source Tools (III)</vt:lpstr>
      <vt:lpstr>Referenced Papers</vt:lpstr>
      <vt:lpstr>Ramulator: A Fast and Extensible DRAM Simulator   [IEEE Comp Arch Letters’15]</vt:lpstr>
      <vt:lpstr>Ramulator Motivation</vt:lpstr>
      <vt:lpstr>Ramulator </vt:lpstr>
      <vt:lpstr>Case Study: Comparison of DRAM Standards</vt:lpstr>
      <vt:lpstr>Ramulator Paper and Source Code</vt:lpstr>
      <vt:lpstr>Effect of Bandwidth &amp; Programming Model</vt:lpstr>
      <vt:lpstr>The DRAM Latency PUF:   Quickly Evaluating Physical Unclonable Functions  by Exploiting the Latency-Reliability Tradeoff  in Modern Commodity DRAM Devices</vt:lpstr>
      <vt:lpstr>Motivation</vt:lpstr>
      <vt:lpstr>DRAM Latency Characterization of 223 LPDDR4 DRAM Devices</vt:lpstr>
      <vt:lpstr>DRAM Latency PUF Key Idea</vt:lpstr>
      <vt:lpstr>DRAM Accesses and Failures</vt:lpstr>
      <vt:lpstr>DRAM Accesses and Failures</vt:lpstr>
      <vt:lpstr>The DRAM Latency PUF Evaluation</vt:lpstr>
      <vt:lpstr>Results</vt:lpstr>
      <vt:lpstr>The DRAM Latency PUF:   Quickly Evaluating Physical Unclonable Functions  by Exploiting the Latency-Reliability Tradeoff  in Modern Commodity DRAM Devices</vt:lpstr>
      <vt:lpstr>DRAM Latency PUFs</vt:lpstr>
      <vt:lpstr>Heterogeneous-Reliability Memory</vt:lpstr>
      <vt:lpstr>There are Two Other Solution Directions</vt:lpstr>
      <vt:lpstr>Exploiting Memory Error Tolerance  with Hybrid Memory Systems</vt:lpstr>
      <vt:lpstr>More on Heterogeneous-Reliability Memory</vt:lpstr>
      <vt:lpstr>Other Backup Slides</vt:lpstr>
      <vt:lpstr>End of Backup Slides</vt:lpstr>
      <vt:lpstr>Current Research Focus Areas</vt:lpstr>
      <vt:lpstr>Four Key Directions</vt:lpstr>
      <vt:lpstr>RowClone: Latency and Energy Savings</vt:lpstr>
      <vt:lpstr>Brief Self Introduction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2733</cp:revision>
  <cp:lastPrinted>2017-12-05T03:30:35Z</cp:lastPrinted>
  <dcterms:created xsi:type="dcterms:W3CDTF">2010-10-08T20:41:54Z</dcterms:created>
  <dcterms:modified xsi:type="dcterms:W3CDTF">2018-11-22T23:55:18Z</dcterms:modified>
</cp:coreProperties>
</file>