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3.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4.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7.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68.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9.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theme/theme70.xml" ContentType="application/vnd.openxmlformats-officedocument.theme+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theme/theme71.xml" ContentType="application/vnd.openxmlformats-officedocument.theme+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theme/theme72.xml" ContentType="application/vnd.openxmlformats-officedocument.theme+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3.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4.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75.xml" ContentType="application/vnd.openxmlformats-officedocument.theme+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574" r:id="rId36"/>
    <p:sldMasterId id="2147487623" r:id="rId37"/>
    <p:sldMasterId id="2147487743" r:id="rId38"/>
    <p:sldMasterId id="2147488072" r:id="rId39"/>
    <p:sldMasterId id="2147488085" r:id="rId40"/>
    <p:sldMasterId id="2147488097" r:id="rId41"/>
    <p:sldMasterId id="2147488265" r:id="rId42"/>
    <p:sldMasterId id="2147488316" r:id="rId43"/>
    <p:sldMasterId id="2147488340" r:id="rId44"/>
    <p:sldMasterId id="2147488378" r:id="rId45"/>
    <p:sldMasterId id="2147488559" r:id="rId46"/>
    <p:sldMasterId id="2147488624" r:id="rId47"/>
    <p:sldMasterId id="2147488637" r:id="rId48"/>
    <p:sldMasterId id="2147488747" r:id="rId49"/>
    <p:sldMasterId id="2147488978" r:id="rId50"/>
    <p:sldMasterId id="2147488991" r:id="rId51"/>
    <p:sldMasterId id="2147489016" r:id="rId52"/>
    <p:sldMasterId id="2147489028" r:id="rId53"/>
    <p:sldMasterId id="2147489084" r:id="rId54"/>
    <p:sldMasterId id="2147489216" r:id="rId55"/>
    <p:sldMasterId id="2147489228" r:id="rId56"/>
    <p:sldMasterId id="2147489252" r:id="rId57"/>
    <p:sldMasterId id="2147489265" r:id="rId58"/>
    <p:sldMasterId id="2147489277" r:id="rId59"/>
    <p:sldMasterId id="2147489289" r:id="rId60"/>
    <p:sldMasterId id="2147489495" r:id="rId61"/>
    <p:sldMasterId id="2147489547" r:id="rId62"/>
    <p:sldMasterId id="2147489550" r:id="rId63"/>
    <p:sldMasterId id="2147489562" r:id="rId64"/>
    <p:sldMasterId id="2147489587" r:id="rId65"/>
    <p:sldMasterId id="2147489611" r:id="rId66"/>
    <p:sldMasterId id="2147489637" r:id="rId67"/>
    <p:sldMasterId id="2147489643" r:id="rId68"/>
    <p:sldMasterId id="2147489655" r:id="rId69"/>
    <p:sldMasterId id="2147489805" r:id="rId70"/>
    <p:sldMasterId id="2147489818" r:id="rId71"/>
    <p:sldMasterId id="2147489843" r:id="rId72"/>
    <p:sldMasterId id="2147489922" r:id="rId73"/>
    <p:sldMasterId id="2147489925" r:id="rId74"/>
    <p:sldMasterId id="2147489938" r:id="rId75"/>
    <p:sldMasterId id="2147489950" r:id="rId76"/>
  </p:sldMasterIdLst>
  <p:notesMasterIdLst>
    <p:notesMasterId r:id="rId241"/>
  </p:notesMasterIdLst>
  <p:handoutMasterIdLst>
    <p:handoutMasterId r:id="rId242"/>
  </p:handoutMasterIdLst>
  <p:sldIdLst>
    <p:sldId id="7035" r:id="rId77"/>
    <p:sldId id="5219" r:id="rId78"/>
    <p:sldId id="5218" r:id="rId79"/>
    <p:sldId id="6819" r:id="rId80"/>
    <p:sldId id="5220" r:id="rId81"/>
    <p:sldId id="5221" r:id="rId82"/>
    <p:sldId id="5222" r:id="rId83"/>
    <p:sldId id="5223" r:id="rId84"/>
    <p:sldId id="4457" r:id="rId85"/>
    <p:sldId id="4436" r:id="rId86"/>
    <p:sldId id="4696" r:id="rId87"/>
    <p:sldId id="5742" r:id="rId88"/>
    <p:sldId id="6179" r:id="rId89"/>
    <p:sldId id="5835" r:id="rId90"/>
    <p:sldId id="6660" r:id="rId91"/>
    <p:sldId id="5224" r:id="rId92"/>
    <p:sldId id="5225" r:id="rId93"/>
    <p:sldId id="5232" r:id="rId94"/>
    <p:sldId id="7091" r:id="rId95"/>
    <p:sldId id="7092" r:id="rId96"/>
    <p:sldId id="7093" r:id="rId97"/>
    <p:sldId id="6912" r:id="rId98"/>
    <p:sldId id="5227" r:id="rId99"/>
    <p:sldId id="5226" r:id="rId100"/>
    <p:sldId id="5228" r:id="rId101"/>
    <p:sldId id="7104" r:id="rId102"/>
    <p:sldId id="7153" r:id="rId103"/>
    <p:sldId id="5645" r:id="rId104"/>
    <p:sldId id="7154" r:id="rId105"/>
    <p:sldId id="6303" r:id="rId106"/>
    <p:sldId id="5374" r:id="rId107"/>
    <p:sldId id="5388" r:id="rId108"/>
    <p:sldId id="5233" r:id="rId109"/>
    <p:sldId id="6593" r:id="rId110"/>
    <p:sldId id="6594" r:id="rId111"/>
    <p:sldId id="7101" r:id="rId112"/>
    <p:sldId id="7020" r:id="rId113"/>
    <p:sldId id="7022" r:id="rId114"/>
    <p:sldId id="7023" r:id="rId115"/>
    <p:sldId id="5751" r:id="rId116"/>
    <p:sldId id="7025" r:id="rId117"/>
    <p:sldId id="5215" r:id="rId118"/>
    <p:sldId id="5234" r:id="rId119"/>
    <p:sldId id="5235" r:id="rId120"/>
    <p:sldId id="5236" r:id="rId121"/>
    <p:sldId id="6852" r:id="rId122"/>
    <p:sldId id="5238" r:id="rId123"/>
    <p:sldId id="5239" r:id="rId124"/>
    <p:sldId id="5240" r:id="rId125"/>
    <p:sldId id="5241" r:id="rId126"/>
    <p:sldId id="5242" r:id="rId127"/>
    <p:sldId id="5400" r:id="rId128"/>
    <p:sldId id="5205" r:id="rId129"/>
    <p:sldId id="5245" r:id="rId130"/>
    <p:sldId id="5249" r:id="rId131"/>
    <p:sldId id="5509" r:id="rId132"/>
    <p:sldId id="6156" r:id="rId133"/>
    <p:sldId id="7026" r:id="rId134"/>
    <p:sldId id="6051" r:id="rId135"/>
    <p:sldId id="5253" r:id="rId136"/>
    <p:sldId id="5254" r:id="rId137"/>
    <p:sldId id="5540" r:id="rId138"/>
    <p:sldId id="6595" r:id="rId139"/>
    <p:sldId id="5465" r:id="rId140"/>
    <p:sldId id="6053" r:id="rId141"/>
    <p:sldId id="7095" r:id="rId142"/>
    <p:sldId id="7155" r:id="rId143"/>
    <p:sldId id="7156" r:id="rId144"/>
    <p:sldId id="6936" r:id="rId145"/>
    <p:sldId id="6937" r:id="rId146"/>
    <p:sldId id="7157" r:id="rId147"/>
    <p:sldId id="7158" r:id="rId148"/>
    <p:sldId id="7159" r:id="rId149"/>
    <p:sldId id="7034" r:id="rId150"/>
    <p:sldId id="7141" r:id="rId151"/>
    <p:sldId id="7038" r:id="rId152"/>
    <p:sldId id="7039" r:id="rId153"/>
    <p:sldId id="7040" r:id="rId154"/>
    <p:sldId id="7162" r:id="rId155"/>
    <p:sldId id="7163" r:id="rId156"/>
    <p:sldId id="7164" r:id="rId157"/>
    <p:sldId id="7165" r:id="rId158"/>
    <p:sldId id="7166" r:id="rId159"/>
    <p:sldId id="7167" r:id="rId160"/>
    <p:sldId id="7168" r:id="rId161"/>
    <p:sldId id="7169" r:id="rId162"/>
    <p:sldId id="7171" r:id="rId163"/>
    <p:sldId id="7232" r:id="rId164"/>
    <p:sldId id="7138" r:id="rId165"/>
    <p:sldId id="7172" r:id="rId166"/>
    <p:sldId id="7173" r:id="rId167"/>
    <p:sldId id="741" r:id="rId168"/>
    <p:sldId id="743" r:id="rId169"/>
    <p:sldId id="7174" r:id="rId170"/>
    <p:sldId id="7175" r:id="rId171"/>
    <p:sldId id="7176" r:id="rId172"/>
    <p:sldId id="7177" r:id="rId173"/>
    <p:sldId id="7178" r:id="rId174"/>
    <p:sldId id="7179" r:id="rId175"/>
    <p:sldId id="7180" r:id="rId176"/>
    <p:sldId id="7181" r:id="rId177"/>
    <p:sldId id="7182" r:id="rId178"/>
    <p:sldId id="7185" r:id="rId179"/>
    <p:sldId id="7183" r:id="rId180"/>
    <p:sldId id="7184" r:id="rId181"/>
    <p:sldId id="7186" r:id="rId182"/>
    <p:sldId id="7187" r:id="rId183"/>
    <p:sldId id="7188" r:id="rId184"/>
    <p:sldId id="7189" r:id="rId185"/>
    <p:sldId id="7190" r:id="rId186"/>
    <p:sldId id="7233" r:id="rId187"/>
    <p:sldId id="7212" r:id="rId188"/>
    <p:sldId id="7213" r:id="rId189"/>
    <p:sldId id="7214" r:id="rId190"/>
    <p:sldId id="5290" r:id="rId191"/>
    <p:sldId id="5299" r:id="rId192"/>
    <p:sldId id="5300" r:id="rId193"/>
    <p:sldId id="5304" r:id="rId194"/>
    <p:sldId id="7194" r:id="rId195"/>
    <p:sldId id="7195" r:id="rId196"/>
    <p:sldId id="7196" r:id="rId197"/>
    <p:sldId id="7197" r:id="rId198"/>
    <p:sldId id="7198" r:id="rId199"/>
    <p:sldId id="7199" r:id="rId200"/>
    <p:sldId id="7200" r:id="rId201"/>
    <p:sldId id="7201" r:id="rId202"/>
    <p:sldId id="7202" r:id="rId203"/>
    <p:sldId id="7203" r:id="rId204"/>
    <p:sldId id="7204" r:id="rId205"/>
    <p:sldId id="7205" r:id="rId206"/>
    <p:sldId id="7206" r:id="rId207"/>
    <p:sldId id="7207" r:id="rId208"/>
    <p:sldId id="7208" r:id="rId209"/>
    <p:sldId id="7209" r:id="rId210"/>
    <p:sldId id="7210" r:id="rId211"/>
    <p:sldId id="7211" r:id="rId212"/>
    <p:sldId id="6063" r:id="rId213"/>
    <p:sldId id="6064" r:id="rId214"/>
    <p:sldId id="3792" r:id="rId215"/>
    <p:sldId id="7220" r:id="rId216"/>
    <p:sldId id="7221" r:id="rId217"/>
    <p:sldId id="7222" r:id="rId218"/>
    <p:sldId id="7223" r:id="rId219"/>
    <p:sldId id="7224" r:id="rId220"/>
    <p:sldId id="7225" r:id="rId221"/>
    <p:sldId id="7226" r:id="rId222"/>
    <p:sldId id="7227" r:id="rId223"/>
    <p:sldId id="7228" r:id="rId224"/>
    <p:sldId id="7121" r:id="rId225"/>
    <p:sldId id="7215" r:id="rId226"/>
    <p:sldId id="7216" r:id="rId227"/>
    <p:sldId id="7217" r:id="rId228"/>
    <p:sldId id="7126" r:id="rId229"/>
    <p:sldId id="7218" r:id="rId230"/>
    <p:sldId id="7219" r:id="rId231"/>
    <p:sldId id="7229" r:id="rId232"/>
    <p:sldId id="5359" r:id="rId233"/>
    <p:sldId id="7097" r:id="rId234"/>
    <p:sldId id="1047" r:id="rId235"/>
    <p:sldId id="1048" r:id="rId236"/>
    <p:sldId id="7098" r:id="rId237"/>
    <p:sldId id="1050" r:id="rId238"/>
    <p:sldId id="7231" r:id="rId239"/>
    <p:sldId id="7099" r:id="rId2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96" autoAdjust="0"/>
    <p:restoredTop sz="95462" autoAdjust="0"/>
  </p:normalViewPr>
  <p:slideViewPr>
    <p:cSldViewPr>
      <p:cViewPr varScale="1">
        <p:scale>
          <a:sx n="107" d="100"/>
          <a:sy n="107" d="100"/>
        </p:scale>
        <p:origin x="222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8.xml"/><Relationship Id="rId138" Type="http://schemas.openxmlformats.org/officeDocument/2006/relationships/slide" Target="slides/slide62.xml"/><Relationship Id="rId159" Type="http://schemas.openxmlformats.org/officeDocument/2006/relationships/slide" Target="slides/slide83.xml"/><Relationship Id="rId170" Type="http://schemas.openxmlformats.org/officeDocument/2006/relationships/slide" Target="slides/slide94.xml"/><Relationship Id="rId191" Type="http://schemas.openxmlformats.org/officeDocument/2006/relationships/slide" Target="slides/slide115.xml"/><Relationship Id="rId205" Type="http://schemas.openxmlformats.org/officeDocument/2006/relationships/slide" Target="slides/slide129.xml"/><Relationship Id="rId226" Type="http://schemas.openxmlformats.org/officeDocument/2006/relationships/slide" Target="slides/slide150.xml"/><Relationship Id="rId107" Type="http://schemas.openxmlformats.org/officeDocument/2006/relationships/slide" Target="slides/slide3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52.xml"/><Relationship Id="rId149" Type="http://schemas.openxmlformats.org/officeDocument/2006/relationships/slide" Target="slides/slide73.xml"/><Relationship Id="rId5" Type="http://schemas.openxmlformats.org/officeDocument/2006/relationships/slideMaster" Target="slideMasters/slideMaster5.xml"/><Relationship Id="rId95" Type="http://schemas.openxmlformats.org/officeDocument/2006/relationships/slide" Target="slides/slide19.xml"/><Relationship Id="rId160" Type="http://schemas.openxmlformats.org/officeDocument/2006/relationships/slide" Target="slides/slide84.xml"/><Relationship Id="rId181" Type="http://schemas.openxmlformats.org/officeDocument/2006/relationships/slide" Target="slides/slide105.xml"/><Relationship Id="rId216" Type="http://schemas.openxmlformats.org/officeDocument/2006/relationships/slide" Target="slides/slide140.xml"/><Relationship Id="rId237" Type="http://schemas.openxmlformats.org/officeDocument/2006/relationships/slide" Target="slides/slide16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2.xml"/><Relationship Id="rId139" Type="http://schemas.openxmlformats.org/officeDocument/2006/relationships/slide" Target="slides/slide63.xml"/><Relationship Id="rId85" Type="http://schemas.openxmlformats.org/officeDocument/2006/relationships/slide" Target="slides/slide9.xml"/><Relationship Id="rId150" Type="http://schemas.openxmlformats.org/officeDocument/2006/relationships/slide" Target="slides/slide74.xml"/><Relationship Id="rId171" Type="http://schemas.openxmlformats.org/officeDocument/2006/relationships/slide" Target="slides/slide95.xml"/><Relationship Id="rId192" Type="http://schemas.openxmlformats.org/officeDocument/2006/relationships/slide" Target="slides/slide116.xml"/><Relationship Id="rId206" Type="http://schemas.openxmlformats.org/officeDocument/2006/relationships/slide" Target="slides/slide130.xml"/><Relationship Id="rId227" Type="http://schemas.openxmlformats.org/officeDocument/2006/relationships/slide" Target="slides/slide15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2.xml"/><Relationship Id="rId129" Type="http://schemas.openxmlformats.org/officeDocument/2006/relationships/slide" Target="slides/slide53.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20.xml"/><Relationship Id="rId140" Type="http://schemas.openxmlformats.org/officeDocument/2006/relationships/slide" Target="slides/slide64.xml"/><Relationship Id="rId161" Type="http://schemas.openxmlformats.org/officeDocument/2006/relationships/slide" Target="slides/slide85.xml"/><Relationship Id="rId182" Type="http://schemas.openxmlformats.org/officeDocument/2006/relationships/slide" Target="slides/slide106.xml"/><Relationship Id="rId217"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62.xml"/><Relationship Id="rId23" Type="http://schemas.openxmlformats.org/officeDocument/2006/relationships/slideMaster" Target="slideMasters/slideMaster23.xml"/><Relationship Id="rId119" Type="http://schemas.openxmlformats.org/officeDocument/2006/relationships/slide" Target="slides/slide43.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0.xml"/><Relationship Id="rId130" Type="http://schemas.openxmlformats.org/officeDocument/2006/relationships/slide" Target="slides/slide54.xml"/><Relationship Id="rId151" Type="http://schemas.openxmlformats.org/officeDocument/2006/relationships/slide" Target="slides/slide75.xml"/><Relationship Id="rId172" Type="http://schemas.openxmlformats.org/officeDocument/2006/relationships/slide" Target="slides/slide96.xml"/><Relationship Id="rId193" Type="http://schemas.openxmlformats.org/officeDocument/2006/relationships/slide" Target="slides/slide117.xml"/><Relationship Id="rId207" Type="http://schemas.openxmlformats.org/officeDocument/2006/relationships/slide" Target="slides/slide131.xml"/><Relationship Id="rId228" Type="http://schemas.openxmlformats.org/officeDocument/2006/relationships/slide" Target="slides/slide152.xml"/><Relationship Id="rId13" Type="http://schemas.openxmlformats.org/officeDocument/2006/relationships/slideMaster" Target="slideMasters/slideMaster13.xml"/><Relationship Id="rId109" Type="http://schemas.openxmlformats.org/officeDocument/2006/relationships/slide" Target="slides/slide3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21.xml"/><Relationship Id="rId120" Type="http://schemas.openxmlformats.org/officeDocument/2006/relationships/slide" Target="slides/slide44.xml"/><Relationship Id="rId141" Type="http://schemas.openxmlformats.org/officeDocument/2006/relationships/slide" Target="slides/slide65.xml"/><Relationship Id="rId7" Type="http://schemas.openxmlformats.org/officeDocument/2006/relationships/slideMaster" Target="slideMasters/slideMaster7.xml"/><Relationship Id="rId162" Type="http://schemas.openxmlformats.org/officeDocument/2006/relationships/slide" Target="slides/slide86.xml"/><Relationship Id="rId183" Type="http://schemas.openxmlformats.org/officeDocument/2006/relationships/slide" Target="slides/slide107.xml"/><Relationship Id="rId218" Type="http://schemas.openxmlformats.org/officeDocument/2006/relationships/slide" Target="slides/slide142.xml"/><Relationship Id="rId239" Type="http://schemas.openxmlformats.org/officeDocument/2006/relationships/slide" Target="slides/slide16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1.xml"/><Relationship Id="rId110" Type="http://schemas.openxmlformats.org/officeDocument/2006/relationships/slide" Target="slides/slide34.xml"/><Relationship Id="rId131" Type="http://schemas.openxmlformats.org/officeDocument/2006/relationships/slide" Target="slides/slide55.xml"/><Relationship Id="rId152" Type="http://schemas.openxmlformats.org/officeDocument/2006/relationships/slide" Target="slides/slide76.xml"/><Relationship Id="rId173" Type="http://schemas.openxmlformats.org/officeDocument/2006/relationships/slide" Target="slides/slide97.xml"/><Relationship Id="rId194" Type="http://schemas.openxmlformats.org/officeDocument/2006/relationships/slide" Target="slides/slide118.xml"/><Relationship Id="rId208" Type="http://schemas.openxmlformats.org/officeDocument/2006/relationships/slide" Target="slides/slide132.xml"/><Relationship Id="rId229" Type="http://schemas.openxmlformats.org/officeDocument/2006/relationships/slide" Target="slides/slide153.xml"/><Relationship Id="rId240" Type="http://schemas.openxmlformats.org/officeDocument/2006/relationships/slide" Target="slides/slide16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xml"/><Relationship Id="rId100" Type="http://schemas.openxmlformats.org/officeDocument/2006/relationships/slide" Target="slides/slide24.xml"/><Relationship Id="rId8" Type="http://schemas.openxmlformats.org/officeDocument/2006/relationships/slideMaster" Target="slideMasters/slideMaster8.xml"/><Relationship Id="rId98" Type="http://schemas.openxmlformats.org/officeDocument/2006/relationships/slide" Target="slides/slide22.xml"/><Relationship Id="rId121" Type="http://schemas.openxmlformats.org/officeDocument/2006/relationships/slide" Target="slides/slide45.xml"/><Relationship Id="rId142" Type="http://schemas.openxmlformats.org/officeDocument/2006/relationships/slide" Target="slides/slide66.xml"/><Relationship Id="rId163" Type="http://schemas.openxmlformats.org/officeDocument/2006/relationships/slide" Target="slides/slide87.xml"/><Relationship Id="rId184" Type="http://schemas.openxmlformats.org/officeDocument/2006/relationships/slide" Target="slides/slide108.xml"/><Relationship Id="rId219" Type="http://schemas.openxmlformats.org/officeDocument/2006/relationships/slide" Target="slides/slide143.xml"/><Relationship Id="rId230" Type="http://schemas.openxmlformats.org/officeDocument/2006/relationships/slide" Target="slides/slide15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88" Type="http://schemas.openxmlformats.org/officeDocument/2006/relationships/slide" Target="slides/slide12.xml"/><Relationship Id="rId111" Type="http://schemas.openxmlformats.org/officeDocument/2006/relationships/slide" Target="slides/slide35.xml"/><Relationship Id="rId132" Type="http://schemas.openxmlformats.org/officeDocument/2006/relationships/slide" Target="slides/slide56.xml"/><Relationship Id="rId153" Type="http://schemas.openxmlformats.org/officeDocument/2006/relationships/slide" Target="slides/slide77.xml"/><Relationship Id="rId174" Type="http://schemas.openxmlformats.org/officeDocument/2006/relationships/slide" Target="slides/slide98.xml"/><Relationship Id="rId195" Type="http://schemas.openxmlformats.org/officeDocument/2006/relationships/slide" Target="slides/slide119.xml"/><Relationship Id="rId209" Type="http://schemas.openxmlformats.org/officeDocument/2006/relationships/slide" Target="slides/slide133.xml"/><Relationship Id="rId220" Type="http://schemas.openxmlformats.org/officeDocument/2006/relationships/slide" Target="slides/slide144.xml"/><Relationship Id="rId241"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 Target="slides/slide2.xml"/><Relationship Id="rId94" Type="http://schemas.openxmlformats.org/officeDocument/2006/relationships/slide" Target="slides/slide18.xml"/><Relationship Id="rId99" Type="http://schemas.openxmlformats.org/officeDocument/2006/relationships/slide" Target="slides/slide23.xml"/><Relationship Id="rId101" Type="http://schemas.openxmlformats.org/officeDocument/2006/relationships/slide" Target="slides/slide25.xml"/><Relationship Id="rId122" Type="http://schemas.openxmlformats.org/officeDocument/2006/relationships/slide" Target="slides/slide46.xml"/><Relationship Id="rId143" Type="http://schemas.openxmlformats.org/officeDocument/2006/relationships/slide" Target="slides/slide67.xml"/><Relationship Id="rId148" Type="http://schemas.openxmlformats.org/officeDocument/2006/relationships/slide" Target="slides/slide72.xml"/><Relationship Id="rId164" Type="http://schemas.openxmlformats.org/officeDocument/2006/relationships/slide" Target="slides/slide88.xml"/><Relationship Id="rId169" Type="http://schemas.openxmlformats.org/officeDocument/2006/relationships/slide" Target="slides/slide93.xml"/><Relationship Id="rId185"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04.xml"/><Relationship Id="rId210" Type="http://schemas.openxmlformats.org/officeDocument/2006/relationships/slide" Target="slides/slide134.xml"/><Relationship Id="rId215" Type="http://schemas.openxmlformats.org/officeDocument/2006/relationships/slide" Target="slides/slide139.xml"/><Relationship Id="rId236"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5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3.xml"/><Relationship Id="rId112" Type="http://schemas.openxmlformats.org/officeDocument/2006/relationships/slide" Target="slides/slide36.xml"/><Relationship Id="rId133" Type="http://schemas.openxmlformats.org/officeDocument/2006/relationships/slide" Target="slides/slide57.xml"/><Relationship Id="rId154" Type="http://schemas.openxmlformats.org/officeDocument/2006/relationships/slide" Target="slides/slide78.xml"/><Relationship Id="rId175" Type="http://schemas.openxmlformats.org/officeDocument/2006/relationships/slide" Target="slides/slide99.xml"/><Relationship Id="rId196" Type="http://schemas.openxmlformats.org/officeDocument/2006/relationships/slide" Target="slides/slide120.xml"/><Relationship Id="rId200" Type="http://schemas.openxmlformats.org/officeDocument/2006/relationships/slide" Target="slides/slide124.xml"/><Relationship Id="rId16" Type="http://schemas.openxmlformats.org/officeDocument/2006/relationships/slideMaster" Target="slideMasters/slideMaster16.xml"/><Relationship Id="rId221" Type="http://schemas.openxmlformats.org/officeDocument/2006/relationships/slide" Target="slides/slide145.xml"/><Relationship Id="rId242" Type="http://schemas.openxmlformats.org/officeDocument/2006/relationships/handoutMaster" Target="handoutMasters/handoutMaster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3.xml"/><Relationship Id="rId102" Type="http://schemas.openxmlformats.org/officeDocument/2006/relationships/slide" Target="slides/slide26.xml"/><Relationship Id="rId123" Type="http://schemas.openxmlformats.org/officeDocument/2006/relationships/slide" Target="slides/slide47.xml"/><Relationship Id="rId144" Type="http://schemas.openxmlformats.org/officeDocument/2006/relationships/slide" Target="slides/slide68.xml"/><Relationship Id="rId90" Type="http://schemas.openxmlformats.org/officeDocument/2006/relationships/slide" Target="slides/slide14.xml"/><Relationship Id="rId165" Type="http://schemas.openxmlformats.org/officeDocument/2006/relationships/slide" Target="slides/slide89.xml"/><Relationship Id="rId186" Type="http://schemas.openxmlformats.org/officeDocument/2006/relationships/slide" Target="slides/slide110.xml"/><Relationship Id="rId211" Type="http://schemas.openxmlformats.org/officeDocument/2006/relationships/slide" Target="slides/slide135.xml"/><Relationship Id="rId232" Type="http://schemas.openxmlformats.org/officeDocument/2006/relationships/slide" Target="slides/slide15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7.xml"/><Relationship Id="rId134" Type="http://schemas.openxmlformats.org/officeDocument/2006/relationships/slide" Target="slides/slide58.xml"/><Relationship Id="rId80" Type="http://schemas.openxmlformats.org/officeDocument/2006/relationships/slide" Target="slides/slide4.xml"/><Relationship Id="rId155" Type="http://schemas.openxmlformats.org/officeDocument/2006/relationships/slide" Target="slides/slide79.xml"/><Relationship Id="rId176" Type="http://schemas.openxmlformats.org/officeDocument/2006/relationships/slide" Target="slides/slide100.xml"/><Relationship Id="rId197" Type="http://schemas.openxmlformats.org/officeDocument/2006/relationships/slide" Target="slides/slide121.xml"/><Relationship Id="rId201" Type="http://schemas.openxmlformats.org/officeDocument/2006/relationships/slide" Target="slides/slide125.xml"/><Relationship Id="rId222" Type="http://schemas.openxmlformats.org/officeDocument/2006/relationships/slide" Target="slides/slide146.xml"/><Relationship Id="rId243"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7.xml"/><Relationship Id="rId124" Type="http://schemas.openxmlformats.org/officeDocument/2006/relationships/slide" Target="slides/slide48.xml"/><Relationship Id="rId70" Type="http://schemas.openxmlformats.org/officeDocument/2006/relationships/slideMaster" Target="slideMasters/slideMaster70.xml"/><Relationship Id="rId91" Type="http://schemas.openxmlformats.org/officeDocument/2006/relationships/slide" Target="slides/slide15.xml"/><Relationship Id="rId145" Type="http://schemas.openxmlformats.org/officeDocument/2006/relationships/slide" Target="slides/slide69.xml"/><Relationship Id="rId166" Type="http://schemas.openxmlformats.org/officeDocument/2006/relationships/slide" Target="slides/slide90.xml"/><Relationship Id="rId187" Type="http://schemas.openxmlformats.org/officeDocument/2006/relationships/slide" Target="slides/slide111.xml"/><Relationship Id="rId1" Type="http://schemas.openxmlformats.org/officeDocument/2006/relationships/slideMaster" Target="slideMasters/slideMaster1.xml"/><Relationship Id="rId212" Type="http://schemas.openxmlformats.org/officeDocument/2006/relationships/slide" Target="slides/slide136.xml"/><Relationship Id="rId233" Type="http://schemas.openxmlformats.org/officeDocument/2006/relationships/slide" Target="slides/slide15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8.xml"/><Relationship Id="rId60" Type="http://schemas.openxmlformats.org/officeDocument/2006/relationships/slideMaster" Target="slideMasters/slideMaster60.xml"/><Relationship Id="rId81" Type="http://schemas.openxmlformats.org/officeDocument/2006/relationships/slide" Target="slides/slide5.xml"/><Relationship Id="rId135" Type="http://schemas.openxmlformats.org/officeDocument/2006/relationships/slide" Target="slides/slide59.xml"/><Relationship Id="rId156" Type="http://schemas.openxmlformats.org/officeDocument/2006/relationships/slide" Target="slides/slide80.xml"/><Relationship Id="rId177" Type="http://schemas.openxmlformats.org/officeDocument/2006/relationships/slide" Target="slides/slide101.xml"/><Relationship Id="rId198" Type="http://schemas.openxmlformats.org/officeDocument/2006/relationships/slide" Target="slides/slide122.xml"/><Relationship Id="rId202" Type="http://schemas.openxmlformats.org/officeDocument/2006/relationships/slide" Target="slides/slide126.xml"/><Relationship Id="rId223" Type="http://schemas.openxmlformats.org/officeDocument/2006/relationships/slide" Target="slides/slide147.xml"/><Relationship Id="rId244"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28.xml"/><Relationship Id="rId125" Type="http://schemas.openxmlformats.org/officeDocument/2006/relationships/slide" Target="slides/slide49.xml"/><Relationship Id="rId146" Type="http://schemas.openxmlformats.org/officeDocument/2006/relationships/slide" Target="slides/slide70.xml"/><Relationship Id="rId167" Type="http://schemas.openxmlformats.org/officeDocument/2006/relationships/slide" Target="slides/slide91.xml"/><Relationship Id="rId188" Type="http://schemas.openxmlformats.org/officeDocument/2006/relationships/slide" Target="slides/slide112.xml"/><Relationship Id="rId71" Type="http://schemas.openxmlformats.org/officeDocument/2006/relationships/slideMaster" Target="slideMasters/slideMaster71.xml"/><Relationship Id="rId92" Type="http://schemas.openxmlformats.org/officeDocument/2006/relationships/slide" Target="slides/slide16.xml"/><Relationship Id="rId213" Type="http://schemas.openxmlformats.org/officeDocument/2006/relationships/slide" Target="slides/slide137.xml"/><Relationship Id="rId234"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39.xml"/><Relationship Id="rId136" Type="http://schemas.openxmlformats.org/officeDocument/2006/relationships/slide" Target="slides/slide60.xml"/><Relationship Id="rId157" Type="http://schemas.openxmlformats.org/officeDocument/2006/relationships/slide" Target="slides/slide81.xml"/><Relationship Id="rId178" Type="http://schemas.openxmlformats.org/officeDocument/2006/relationships/slide" Target="slides/slide102.xml"/><Relationship Id="rId61" Type="http://schemas.openxmlformats.org/officeDocument/2006/relationships/slideMaster" Target="slideMasters/slideMaster61.xml"/><Relationship Id="rId82" Type="http://schemas.openxmlformats.org/officeDocument/2006/relationships/slide" Target="slides/slide6.xml"/><Relationship Id="rId199" Type="http://schemas.openxmlformats.org/officeDocument/2006/relationships/slide" Target="slides/slide123.xml"/><Relationship Id="rId203" Type="http://schemas.openxmlformats.org/officeDocument/2006/relationships/slide" Target="slides/slide127.xml"/><Relationship Id="rId19" Type="http://schemas.openxmlformats.org/officeDocument/2006/relationships/slideMaster" Target="slideMasters/slideMaster19.xml"/><Relationship Id="rId224" Type="http://schemas.openxmlformats.org/officeDocument/2006/relationships/slide" Target="slides/slide148.xml"/><Relationship Id="rId245"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29.xml"/><Relationship Id="rId126" Type="http://schemas.openxmlformats.org/officeDocument/2006/relationships/slide" Target="slides/slide50.xml"/><Relationship Id="rId147" Type="http://schemas.openxmlformats.org/officeDocument/2006/relationships/slide" Target="slides/slide71.xml"/><Relationship Id="rId168" Type="http://schemas.openxmlformats.org/officeDocument/2006/relationships/slide" Target="slides/slide9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7.xml"/><Relationship Id="rId189" Type="http://schemas.openxmlformats.org/officeDocument/2006/relationships/slide" Target="slides/slide113.xml"/><Relationship Id="rId3" Type="http://schemas.openxmlformats.org/officeDocument/2006/relationships/slideMaster" Target="slideMasters/slideMaster3.xml"/><Relationship Id="rId214" Type="http://schemas.openxmlformats.org/officeDocument/2006/relationships/slide" Target="slides/slide138.xml"/><Relationship Id="rId235" Type="http://schemas.openxmlformats.org/officeDocument/2006/relationships/slide" Target="slides/slide159.xml"/><Relationship Id="rId116" Type="http://schemas.openxmlformats.org/officeDocument/2006/relationships/slide" Target="slides/slide40.xml"/><Relationship Id="rId137" Type="http://schemas.openxmlformats.org/officeDocument/2006/relationships/slide" Target="slides/slide61.xml"/><Relationship Id="rId158"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7.xml"/><Relationship Id="rId179" Type="http://schemas.openxmlformats.org/officeDocument/2006/relationships/slide" Target="slides/slide103.xml"/><Relationship Id="rId190" Type="http://schemas.openxmlformats.org/officeDocument/2006/relationships/slide" Target="slides/slide114.xml"/><Relationship Id="rId204" Type="http://schemas.openxmlformats.org/officeDocument/2006/relationships/slide" Target="slides/slide128.xml"/><Relationship Id="rId225" Type="http://schemas.openxmlformats.org/officeDocument/2006/relationships/slide" Target="slides/slide149.xml"/><Relationship Id="rId246" Type="http://schemas.openxmlformats.org/officeDocument/2006/relationships/tableStyles" Target="tableStyles.xml"/><Relationship Id="rId106" Type="http://schemas.openxmlformats.org/officeDocument/2006/relationships/slide" Target="slides/slide30.xml"/><Relationship Id="rId127"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el1goluj/Documents/ZURICH/PROJECTS/UPMEM/upmem-workloads/Microbenchmarks/AI/ai_output-2021-03.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el1goluj/Documents/ZURICH/PROJECTS/UPMEM/upmem-workloads/Comparison-results-2021-06.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Users/el1goluj/Documents/ZURICH/PROJECTS/UPMEM/upmem-workloads/Comparison-results-2021-06.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05042735042736"/>
          <c:y val="3.4725185185185185E-2"/>
          <c:w val="0.80509358974358969"/>
          <c:h val="0.68869192724792083"/>
        </c:manualLayout>
      </c:layout>
      <c:scatterChart>
        <c:scatterStyle val="lineMarker"/>
        <c:varyColors val="0"/>
        <c:ser>
          <c:idx val="0"/>
          <c:order val="0"/>
          <c:spPr>
            <a:ln w="19050" cap="rnd">
              <a:noFill/>
              <a:round/>
            </a:ln>
            <a:effectLst/>
          </c:spPr>
          <c:marker>
            <c:symbol val="circle"/>
            <c:size val="15"/>
            <c:spPr>
              <a:solidFill>
                <a:schemeClr val="accent6">
                  <a:lumMod val="20000"/>
                  <a:lumOff val="80000"/>
                </a:schemeClr>
              </a:solidFill>
              <a:ln w="25400">
                <a:solidFill>
                  <a:srgbClr val="00B050"/>
                </a:solidFill>
              </a:ln>
              <a:effectLst/>
            </c:spPr>
          </c:marker>
          <c:dLbls>
            <c:dLbl>
              <c:idx val="0"/>
              <c:tx>
                <c:strRef>
                  <c:f>'/Users/el1goluj/Documents/ZURICH/PROJECTS/UPMEM/upmem-workloads/Microbenchmarks/AI/[ai_output.xlsx]ai_output (4)'!$J$2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{F6F81180-553F-0847-9931-2A907EC49EE2}</c15:txfldGUID>
                      <c15:f>'/Users/el1goluj/Documents/ZURICH/PROJECTS/UPMEM/upmem-workloads/Microbenchmarks/AI/[ai_output.xlsx]ai_output (4)'!$J$2</c15:f>
                      <c15:dlblFieldTableCache>
                        <c:ptCount val="1"/>
                        <c:pt idx="0">
                          <c:v>1</c:v>
                        </c:pt>
                      </c15:dlblFieldTableCache>
                    </c15:dlblFTEntry>
                  </c15:dlblFieldTable>
                  <c15:showDataLabelsRange val="0"/>
                </c:ext>
                <c:ext xmlns:c16="http://schemas.microsoft.com/office/drawing/2014/chart" uri="{C3380CC4-5D6E-409C-BE32-E72D297353CC}">
                  <c16:uniqueId val="{00000000-FF8B-5F4C-8BBF-ED4DE736661E}"/>
                </c:ext>
              </c:extLst>
            </c:dLbl>
            <c:dLbl>
              <c:idx val="1"/>
              <c:tx>
                <c:strRef>
                  <c:f>'/Users/el1goluj/Documents/ZURICH/PROJECTS/UPMEM/upmem-workloads/Microbenchmarks/AI/[ai_output.xlsx]ai_output (4)'!$J$3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{DEE0269E-8BE9-2B48-B74E-2539553A58F0}</c15:txfldGUID>
                      <c15:f>'/Users/el1goluj/Documents/ZURICH/PROJECTS/UPMEM/upmem-workloads/Microbenchmarks/AI/[ai_output.xlsx]ai_output (4)'!$J$3</c15:f>
                      <c15:dlblFieldTableCache>
                        <c:ptCount val="1"/>
                        <c:pt idx="0">
                          <c:v>2</c:v>
                        </c:pt>
                      </c15:dlblFieldTableCache>
                    </c15:dlblFTEntry>
                  </c15:dlblFieldTable>
                  <c15:showDataLabelsRange val="0"/>
                </c:ext>
                <c:ext xmlns:c16="http://schemas.microsoft.com/office/drawing/2014/chart" uri="{C3380CC4-5D6E-409C-BE32-E72D297353CC}">
                  <c16:uniqueId val="{00000001-FF8B-5F4C-8BBF-ED4DE736661E}"/>
                </c:ext>
              </c:extLst>
            </c:dLbl>
            <c:dLbl>
              <c:idx val="2"/>
              <c:tx>
                <c:strRef>
                  <c:f>'/Users/el1goluj/Documents/ZURICH/PROJECTS/UPMEM/upmem-workloads/Microbenchmarks/AI/[ai_output.xlsx]ai_output (4)'!$J$4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{D08156E1-2512-8D4D-A89A-02385B5961AB}</c15:txfldGUID>
                      <c15:f>'/Users/el1goluj/Documents/ZURICH/PROJECTS/UPMEM/upmem-workloads/Microbenchmarks/AI/[ai_output.xlsx]ai_output (4)'!$J$4</c15:f>
                      <c15:dlblFieldTableCache>
                        <c:ptCount val="1"/>
                        <c:pt idx="0">
                          <c:v>3</c:v>
                        </c:pt>
                      </c15:dlblFieldTableCache>
                    </c15:dlblFTEntry>
                  </c15:dlblFieldTable>
                  <c15:showDataLabelsRange val="0"/>
                </c:ext>
                <c:ext xmlns:c16="http://schemas.microsoft.com/office/drawing/2014/chart" uri="{C3380CC4-5D6E-409C-BE32-E72D297353CC}">
                  <c16:uniqueId val="{00000002-FF8B-5F4C-8BBF-ED4DE736661E}"/>
                </c:ext>
              </c:extLst>
            </c:dLbl>
            <c:dLbl>
              <c:idx val="3"/>
              <c:tx>
                <c:strRef>
                  <c:f>'/Users/el1goluj/Documents/ZURICH/PROJECTS/UPMEM/upmem-workloads/Microbenchmarks/AI/[ai_output.xlsx]ai_output (4)'!$J$5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{0A68DB4F-B2BE-3D41-ACDB-45F933BC86BD}</c15:txfldGUID>
                      <c15:f>'/Users/el1goluj/Documents/ZURICH/PROJECTS/UPMEM/upmem-workloads/Microbenchmarks/AI/[ai_output.xlsx]ai_output (4)'!$J$5</c15:f>
                      <c15:dlblFieldTableCache>
                        <c:ptCount val="1"/>
                        <c:pt idx="0">
                          <c:v>4</c:v>
                        </c:pt>
                      </c15:dlblFieldTableCache>
                    </c15:dlblFTEntry>
                  </c15:dlblFieldTable>
                  <c15:showDataLabelsRange val="0"/>
                </c:ext>
                <c:ext xmlns:c16="http://schemas.microsoft.com/office/drawing/2014/chart" uri="{C3380CC4-5D6E-409C-BE32-E72D297353CC}">
                  <c16:uniqueId val="{00000003-FF8B-5F4C-8BBF-ED4DE736661E}"/>
                </c:ext>
              </c:extLst>
            </c:dLbl>
            <c:dLbl>
              <c:idx val="4"/>
              <c:tx>
                <c:strRef>
                  <c:f>'/Users/el1goluj/Documents/ZURICH/PROJECTS/UPMEM/upmem-workloads/Microbenchmarks/AI/[ai_output.xlsx]ai_output (4)'!$J$6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{23AB15F5-7FC3-8B4C-BEB0-41CCF540ABEF}</c15:txfldGUID>
                      <c15:f>'/Users/el1goluj/Documents/ZURICH/PROJECTS/UPMEM/upmem-workloads/Microbenchmarks/AI/[ai_output.xlsx]ai_output (4)'!$J$6</c15:f>
                      <c15:dlblFieldTableCache>
                        <c:ptCount val="1"/>
                        <c:pt idx="0">
                          <c:v>5</c:v>
                        </c:pt>
                      </c15:dlblFieldTableCache>
                    </c15:dlblFTEntry>
                  </c15:dlblFieldTable>
                  <c15:showDataLabelsRange val="0"/>
                </c:ext>
                <c:ext xmlns:c16="http://schemas.microsoft.com/office/drawing/2014/chart" uri="{C3380CC4-5D6E-409C-BE32-E72D297353CC}">
                  <c16:uniqueId val="{00000004-FF8B-5F4C-8BBF-ED4DE736661E}"/>
                </c:ext>
              </c:extLst>
            </c:dLbl>
            <c:dLbl>
              <c:idx val="5"/>
              <c:tx>
                <c:strRef>
                  <c:f>'/Users/el1goluj/Documents/ZURICH/PROJECTS/UPMEM/upmem-workloads/Microbenchmarks/AI/[ai_output.xlsx]ai_output (4)'!$J$7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{9DE2870D-2C0D-B34E-93AA-F73549187749}</c15:txfldGUID>
                      <c15:f>'/Users/el1goluj/Documents/ZURICH/PROJECTS/UPMEM/upmem-workloads/Microbenchmarks/AI/[ai_output.xlsx]ai_output (4)'!$J$7</c15:f>
                      <c15:dlblFieldTableCache>
                        <c:ptCount val="1"/>
                        <c:pt idx="0">
                          <c:v>6</c:v>
                        </c:pt>
                      </c15:dlblFieldTableCache>
                    </c15:dlblFTEntry>
                  </c15:dlblFieldTable>
                  <c15:showDataLabelsRange val="0"/>
                </c:ext>
                <c:ext xmlns:c16="http://schemas.microsoft.com/office/drawing/2014/chart" uri="{C3380CC4-5D6E-409C-BE32-E72D297353CC}">
                  <c16:uniqueId val="{00000005-FF8B-5F4C-8BBF-ED4DE736661E}"/>
                </c:ext>
              </c:extLst>
            </c:dLbl>
            <c:dLbl>
              <c:idx val="6"/>
              <c:tx>
                <c:strRef>
                  <c:f>'/Users/el1goluj/Documents/ZURICH/PROJECTS/UPMEM/upmem-workloads/Microbenchmarks/AI/[ai_output.xlsx]ai_output (4)'!$J$8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{32B33849-A339-154D-A432-D43C5B33A924}</c15:txfldGUID>
                      <c15:f>'/Users/el1goluj/Documents/ZURICH/PROJECTS/UPMEM/upmem-workloads/Microbenchmarks/AI/[ai_output.xlsx]ai_output (4)'!$J$8</c15:f>
                      <c15:dlblFieldTableCache>
                        <c:ptCount val="1"/>
                        <c:pt idx="0">
                          <c:v>7</c:v>
                        </c:pt>
                      </c15:dlblFieldTableCache>
                    </c15:dlblFTEntry>
                  </c15:dlblFieldTable>
                  <c15:showDataLabelsRange val="0"/>
                </c:ext>
                <c:ext xmlns:c16="http://schemas.microsoft.com/office/drawing/2014/chart" uri="{C3380CC4-5D6E-409C-BE32-E72D297353CC}">
                  <c16:uniqueId val="{00000006-FF8B-5F4C-8BBF-ED4DE736661E}"/>
                </c:ext>
              </c:extLst>
            </c:dLbl>
            <c:dLbl>
              <c:idx val="7"/>
              <c:tx>
                <c:strRef>
                  <c:f>'/Users/el1goluj/Documents/ZURICH/PROJECTS/UPMEM/upmem-workloads/Microbenchmarks/AI/[ai_output.xlsx]ai_output (4)'!$J$9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{696A2B6B-4BD5-2847-86F1-E9A031A2D21A}</c15:txfldGUID>
                      <c15:f>'/Users/el1goluj/Documents/ZURICH/PROJECTS/UPMEM/upmem-workloads/Microbenchmarks/AI/[ai_output.xlsx]ai_output (4)'!$J$9</c15:f>
                      <c15:dlblFieldTableCache>
                        <c:ptCount val="1"/>
                        <c:pt idx="0">
                          <c:v>8</c:v>
                        </c:pt>
                      </c15:dlblFieldTableCache>
                    </c15:dlblFTEntry>
                  </c15:dlblFieldTable>
                  <c15:showDataLabelsRange val="0"/>
                </c:ext>
                <c:ext xmlns:c16="http://schemas.microsoft.com/office/drawing/2014/chart" uri="{C3380CC4-5D6E-409C-BE32-E72D297353CC}">
                  <c16:uniqueId val="{00000007-FF8B-5F4C-8BBF-ED4DE736661E}"/>
                </c:ext>
              </c:extLst>
            </c:dLbl>
            <c:dLbl>
              <c:idx val="8"/>
              <c:tx>
                <c:strRef>
                  <c:f>'/Users/el1goluj/Documents/ZURICH/PROJECTS/UPMEM/upmem-workloads/Microbenchmarks/AI/[ai_output.xlsx]ai_output (4)'!$J$10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{EFDAB022-3AA4-8E42-99F3-7602EF7B2CF4}</c15:txfldGUID>
                      <c15:f>'/Users/el1goluj/Documents/ZURICH/PROJECTS/UPMEM/upmem-workloads/Microbenchmarks/AI/[ai_output.xlsx]ai_output (4)'!$J$10</c15:f>
                      <c15:dlblFieldTableCache>
                        <c:ptCount val="1"/>
                        <c:pt idx="0">
                          <c:v>9</c:v>
                        </c:pt>
                      </c15:dlblFieldTableCache>
                    </c15:dlblFTEntry>
                  </c15:dlblFieldTable>
                  <c15:showDataLabelsRange val="0"/>
                </c:ext>
                <c:ext xmlns:c16="http://schemas.microsoft.com/office/drawing/2014/chart" uri="{C3380CC4-5D6E-409C-BE32-E72D297353CC}">
                  <c16:uniqueId val="{00000008-FF8B-5F4C-8BBF-ED4DE736661E}"/>
                </c:ext>
              </c:extLst>
            </c:dLbl>
            <c:dLbl>
              <c:idx val="9"/>
              <c:tx>
                <c:strRef>
                  <c:f>'/Users/el1goluj/Documents/ZURICH/PROJECTS/UPMEM/upmem-workloads/Microbenchmarks/AI/[ai_output.xlsx]ai_output (4)'!$J$11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{13DDD158-8E16-AA41-AF4D-F28388C3E891}</c15:txfldGUID>
                      <c15:f>'/Users/el1goluj/Documents/ZURICH/PROJECTS/UPMEM/upmem-workloads/Microbenchmarks/AI/[ai_output.xlsx]ai_output (4)'!$J$11</c15:f>
                      <c15:dlblFieldTableCache>
                        <c:ptCount val="1"/>
                        <c:pt idx="0">
                          <c:v>10</c:v>
                        </c:pt>
                      </c15:dlblFieldTableCache>
                    </c15:dlblFTEntry>
                  </c15:dlblFieldTable>
                  <c15:showDataLabelsRange val="0"/>
                </c:ext>
                <c:ext xmlns:c16="http://schemas.microsoft.com/office/drawing/2014/chart" uri="{C3380CC4-5D6E-409C-BE32-E72D297353CC}">
                  <c16:uniqueId val="{00000009-FF8B-5F4C-8BBF-ED4DE736661E}"/>
                </c:ext>
              </c:extLst>
            </c:dLbl>
            <c:dLbl>
              <c:idx val="10"/>
              <c:tx>
                <c:strRef>
                  <c:f>'/Users/el1goluj/Documents/ZURICH/PROJECTS/UPMEM/upmem-workloads/Microbenchmarks/AI/[ai_output.xlsx]ai_output (4)'!$J$12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{4B8E2112-63A9-464C-8317-4E942F21C5D1}</c15:txfldGUID>
                      <c15:f>'/Users/el1goluj/Documents/ZURICH/PROJECTS/UPMEM/upmem-workloads/Microbenchmarks/AI/[ai_output.xlsx]ai_output (4)'!$J$12</c15:f>
                      <c15:dlblFieldTableCache>
                        <c:ptCount val="1"/>
                        <c:pt idx="0">
                          <c:v>11</c:v>
                        </c:pt>
                      </c15:dlblFieldTableCache>
                    </c15:dlblFTEntry>
                  </c15:dlblFieldTable>
                  <c15:showDataLabelsRange val="0"/>
                </c:ext>
                <c:ext xmlns:c16="http://schemas.microsoft.com/office/drawing/2014/chart" uri="{C3380CC4-5D6E-409C-BE32-E72D297353CC}">
                  <c16:uniqueId val="{0000000A-FF8B-5F4C-8BBF-ED4DE736661E}"/>
                </c:ext>
              </c:extLst>
            </c:dLbl>
            <c:dLbl>
              <c:idx val="11"/>
              <c:tx>
                <c:strRef>
                  <c:f>'/Users/el1goluj/Documents/ZURICH/PROJECTS/UPMEM/upmem-workloads/Microbenchmarks/AI/[ai_output.xlsx]ai_output (4)'!$J$13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{F4E8FEA7-C654-6E4E-B0F4-865BA8A39B36}</c15:txfldGUID>
                      <c15:f>'/Users/el1goluj/Documents/ZURICH/PROJECTS/UPMEM/upmem-workloads/Microbenchmarks/AI/[ai_output.xlsx]ai_output (4)'!$J$13</c15:f>
                      <c15:dlblFieldTableCache>
                        <c:ptCount val="1"/>
                        <c:pt idx="0">
                          <c:v>12</c:v>
                        </c:pt>
                      </c15:dlblFieldTableCache>
                    </c15:dlblFTEntry>
                  </c15:dlblFieldTable>
                  <c15:showDataLabelsRange val="0"/>
                </c:ext>
                <c:ext xmlns:c16="http://schemas.microsoft.com/office/drawing/2014/chart" uri="{C3380CC4-5D6E-409C-BE32-E72D297353CC}">
                  <c16:uniqueId val="{0000000B-FF8B-5F4C-8BBF-ED4DE736661E}"/>
                </c:ext>
              </c:extLst>
            </c:dLbl>
            <c:dLbl>
              <c:idx val="12"/>
              <c:tx>
                <c:strRef>
                  <c:f>'/Users/el1goluj/Documents/ZURICH/PROJECTS/UPMEM/upmem-workloads/Microbenchmarks/AI/[ai_output.xlsx]ai_output (4)'!$J$14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{6000C625-C258-B648-8DEF-581429AA3A87}</c15:txfldGUID>
                      <c15:f>'/Users/el1goluj/Documents/ZURICH/PROJECTS/UPMEM/upmem-workloads/Microbenchmarks/AI/[ai_output.xlsx]ai_output (4)'!$J$14</c15:f>
                      <c15:dlblFieldTableCache>
                        <c:ptCount val="1"/>
                        <c:pt idx="0">
                          <c:v>13</c:v>
                        </c:pt>
                      </c15:dlblFieldTableCache>
                    </c15:dlblFTEntry>
                  </c15:dlblFieldTable>
                  <c15:showDataLabelsRange val="0"/>
                </c:ext>
                <c:ext xmlns:c16="http://schemas.microsoft.com/office/drawing/2014/chart" uri="{C3380CC4-5D6E-409C-BE32-E72D297353CC}">
                  <c16:uniqueId val="{0000000C-FF8B-5F4C-8BBF-ED4DE736661E}"/>
                </c:ext>
              </c:extLst>
            </c:dLbl>
            <c:dLbl>
              <c:idx val="13"/>
              <c:tx>
                <c:strRef>
                  <c:f>'/Users/el1goluj/Documents/ZURICH/PROJECTS/UPMEM/upmem-workloads/Microbenchmarks/AI/[ai_output.xlsx]ai_output (4)'!$J$15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{0D8883B3-8C23-6C4D-B477-833415B326C4}</c15:txfldGUID>
                      <c15:f>'/Users/el1goluj/Documents/ZURICH/PROJECTS/UPMEM/upmem-workloads/Microbenchmarks/AI/[ai_output.xlsx]ai_output (4)'!$J$15</c15:f>
                      <c15:dlblFieldTableCache>
                        <c:ptCount val="1"/>
                        <c:pt idx="0">
                          <c:v>14</c:v>
                        </c:pt>
                      </c15:dlblFieldTableCache>
                    </c15:dlblFTEntry>
                  </c15:dlblFieldTable>
                  <c15:showDataLabelsRange val="0"/>
                </c:ext>
                <c:ext xmlns:c16="http://schemas.microsoft.com/office/drawing/2014/chart" uri="{C3380CC4-5D6E-409C-BE32-E72D297353CC}">
                  <c16:uniqueId val="{0000000D-FF8B-5F4C-8BBF-ED4DE736661E}"/>
                </c:ext>
              </c:extLst>
            </c:dLbl>
            <c:dLbl>
              <c:idx val="14"/>
              <c:tx>
                <c:strRef>
                  <c:f>'/Users/el1goluj/Documents/ZURICH/PROJECTS/UPMEM/upmem-workloads/Microbenchmarks/AI/[ai_output.xlsx]ai_output (4)'!$J$16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{F15C6A1E-9FCC-8648-9E0B-3807F1E3363E}</c15:txfldGUID>
                      <c15:f>'/Users/el1goluj/Documents/ZURICH/PROJECTS/UPMEM/upmem-workloads/Microbenchmarks/AI/[ai_output.xlsx]ai_output (4)'!$J$16</c15:f>
                      <c15:dlblFieldTableCache>
                        <c:ptCount val="1"/>
                        <c:pt idx="0">
                          <c:v>15</c:v>
                        </c:pt>
                      </c15:dlblFieldTableCache>
                    </c15:dlblFTEntry>
                  </c15:dlblFieldTable>
                  <c15:showDataLabelsRange val="0"/>
                </c:ext>
                <c:ext xmlns:c16="http://schemas.microsoft.com/office/drawing/2014/chart" uri="{C3380CC4-5D6E-409C-BE32-E72D297353CC}">
                  <c16:uniqueId val="{0000000E-FF8B-5F4C-8BBF-ED4DE736661E}"/>
                </c:ext>
              </c:extLst>
            </c:dLbl>
            <c:dLbl>
              <c:idx val="15"/>
              <c:tx>
                <c:strRef>
                  <c:f>'/Users/el1goluj/Documents/ZURICH/PROJECTS/UPMEM/upmem-workloads/Microbenchmarks/AI/[ai_output.xlsx]ai_output (4)'!$J$17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{581F183F-B876-9949-A590-1C2F8A73D444}</c15:txfldGUID>
                      <c15:f>'/Users/el1goluj/Documents/ZURICH/PROJECTS/UPMEM/upmem-workloads/Microbenchmarks/AI/[ai_output.xlsx]ai_output (4)'!$J$17</c15:f>
                      <c15:dlblFieldTableCache>
                        <c:ptCount val="1"/>
                        <c:pt idx="0">
                          <c:v>16</c:v>
                        </c:pt>
                      </c15:dlblFieldTableCache>
                    </c15:dlblFTEntry>
                  </c15:dlblFieldTable>
                  <c15:showDataLabelsRange val="0"/>
                </c:ext>
                <c:ext xmlns:c16="http://schemas.microsoft.com/office/drawing/2014/chart" uri="{C3380CC4-5D6E-409C-BE32-E72D297353CC}">
                  <c16:uniqueId val="{0000000F-FF8B-5F4C-8BBF-ED4DE736661E}"/>
                </c:ext>
              </c:extLst>
            </c:dLbl>
            <c:dLbl>
              <c:idx val="16"/>
              <c:tx>
                <c:strRef>
                  <c:f>'/Users/el1goluj/Documents/ZURICH/PROJECTS/UPMEM/upmem-workloads/Microbenchmarks/AI/[ai_output.xlsx]ai_output (4)'!$J$18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{EB51021A-B420-4A4D-967E-22C758DEC69A}</c15:txfldGUID>
                      <c15:f>'/Users/el1goluj/Documents/ZURICH/PROJECTS/UPMEM/upmem-workloads/Microbenchmarks/AI/[ai_output.xlsx]ai_output (4)'!$J$18</c15:f>
                      <c15:dlblFieldTableCache>
                        <c:ptCount val="1"/>
                        <c:pt idx="0">
                          <c:v>1</c:v>
                        </c:pt>
                      </c15:dlblFieldTableCache>
                    </c15:dlblFTEntry>
                  </c15:dlblFieldTable>
                  <c15:showDataLabelsRange val="0"/>
                </c:ext>
                <c:ext xmlns:c16="http://schemas.microsoft.com/office/drawing/2014/chart" uri="{C3380CC4-5D6E-409C-BE32-E72D297353CC}">
                  <c16:uniqueId val="{00000010-FF8B-5F4C-8BBF-ED4DE736661E}"/>
                </c:ext>
              </c:extLst>
            </c:dLbl>
            <c:dLbl>
              <c:idx val="17"/>
              <c:tx>
                <c:strRef>
                  <c:f>'/Users/el1goluj/Documents/ZURICH/PROJECTS/UPMEM/upmem-workloads/Microbenchmarks/AI/[ai_output.xlsx]ai_output (4)'!$J$19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{30B6B8C9-49E8-F246-B7D5-CEE48DA1E9DE}</c15:txfldGUID>
                      <c15:f>'/Users/el1goluj/Documents/ZURICH/PROJECTS/UPMEM/upmem-workloads/Microbenchmarks/AI/[ai_output.xlsx]ai_output (4)'!$J$19</c15:f>
                      <c15:dlblFieldTableCache>
                        <c:ptCount val="1"/>
                        <c:pt idx="0">
                          <c:v>2</c:v>
                        </c:pt>
                      </c15:dlblFieldTableCache>
                    </c15:dlblFTEntry>
                  </c15:dlblFieldTable>
                  <c15:showDataLabelsRange val="0"/>
                </c:ext>
                <c:ext xmlns:c16="http://schemas.microsoft.com/office/drawing/2014/chart" uri="{C3380CC4-5D6E-409C-BE32-E72D297353CC}">
                  <c16:uniqueId val="{00000011-FF8B-5F4C-8BBF-ED4DE736661E}"/>
                </c:ext>
              </c:extLst>
            </c:dLbl>
            <c:dLbl>
              <c:idx val="18"/>
              <c:tx>
                <c:strRef>
                  <c:f>'/Users/el1goluj/Documents/ZURICH/PROJECTS/UPMEM/upmem-workloads/Microbenchmarks/AI/[ai_output.xlsx]ai_output (4)'!$J$20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{5432A289-B772-A74C-B7E2-FC7729C5A94B}</c15:txfldGUID>
                      <c15:f>'/Users/el1goluj/Documents/ZURICH/PROJECTS/UPMEM/upmem-workloads/Microbenchmarks/AI/[ai_output.xlsx]ai_output (4)'!$J$20</c15:f>
                      <c15:dlblFieldTableCache>
                        <c:ptCount val="1"/>
                        <c:pt idx="0">
                          <c:v>3</c:v>
                        </c:pt>
                      </c15:dlblFieldTableCache>
                    </c15:dlblFTEntry>
                  </c15:dlblFieldTable>
                  <c15:showDataLabelsRange val="0"/>
                </c:ext>
                <c:ext xmlns:c16="http://schemas.microsoft.com/office/drawing/2014/chart" uri="{C3380CC4-5D6E-409C-BE32-E72D297353CC}">
                  <c16:uniqueId val="{00000012-FF8B-5F4C-8BBF-ED4DE736661E}"/>
                </c:ext>
              </c:extLst>
            </c:dLbl>
            <c:dLbl>
              <c:idx val="19"/>
              <c:tx>
                <c:strRef>
                  <c:f>'/Users/el1goluj/Documents/ZURICH/PROJECTS/UPMEM/upmem-workloads/Microbenchmarks/AI/[ai_output.xlsx]ai_output (4)'!$J$21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{EA039A56-5F23-CC4A-AD27-EC0096767CD3}</c15:txfldGUID>
                      <c15:f>'/Users/el1goluj/Documents/ZURICH/PROJECTS/UPMEM/upmem-workloads/Microbenchmarks/AI/[ai_output.xlsx]ai_output (4)'!$J$21</c15:f>
                      <c15:dlblFieldTableCache>
                        <c:ptCount val="1"/>
                        <c:pt idx="0">
                          <c:v>4</c:v>
                        </c:pt>
                      </c15:dlblFieldTableCache>
                    </c15:dlblFTEntry>
                  </c15:dlblFieldTable>
                  <c15:showDataLabelsRange val="0"/>
                </c:ext>
                <c:ext xmlns:c16="http://schemas.microsoft.com/office/drawing/2014/chart" uri="{C3380CC4-5D6E-409C-BE32-E72D297353CC}">
                  <c16:uniqueId val="{00000013-FF8B-5F4C-8BBF-ED4DE736661E}"/>
                </c:ext>
              </c:extLst>
            </c:dLbl>
            <c:dLbl>
              <c:idx val="20"/>
              <c:tx>
                <c:strRef>
                  <c:f>'/Users/el1goluj/Documents/ZURICH/PROJECTS/UPMEM/upmem-workloads/Microbenchmarks/AI/[ai_output.xlsx]ai_output (4)'!$J$22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{7AE29CA2-E019-8E48-A814-EA0C13D2F845}</c15:txfldGUID>
                      <c15:f>'/Users/el1goluj/Documents/ZURICH/PROJECTS/UPMEM/upmem-workloads/Microbenchmarks/AI/[ai_output.xlsx]ai_output (4)'!$J$22</c15:f>
                      <c15:dlblFieldTableCache>
                        <c:ptCount val="1"/>
                        <c:pt idx="0">
                          <c:v>5</c:v>
                        </c:pt>
                      </c15:dlblFieldTableCache>
                    </c15:dlblFTEntry>
                  </c15:dlblFieldTable>
                  <c15:showDataLabelsRange val="0"/>
                </c:ext>
                <c:ext xmlns:c16="http://schemas.microsoft.com/office/drawing/2014/chart" uri="{C3380CC4-5D6E-409C-BE32-E72D297353CC}">
                  <c16:uniqueId val="{00000014-FF8B-5F4C-8BBF-ED4DE736661E}"/>
                </c:ext>
              </c:extLst>
            </c:dLbl>
            <c:dLbl>
              <c:idx val="21"/>
              <c:tx>
                <c:strRef>
                  <c:f>'/Users/el1goluj/Documents/ZURICH/PROJECTS/UPMEM/upmem-workloads/Microbenchmarks/AI/[ai_output.xlsx]ai_output (4)'!$J$23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{B8EEEE9C-FE19-1D40-B7DB-7F848BEF9BEA}</c15:txfldGUID>
                      <c15:f>'/Users/el1goluj/Documents/ZURICH/PROJECTS/UPMEM/upmem-workloads/Microbenchmarks/AI/[ai_output.xlsx]ai_output (4)'!$J$23</c15:f>
                      <c15:dlblFieldTableCache>
                        <c:ptCount val="1"/>
                        <c:pt idx="0">
                          <c:v>6</c:v>
                        </c:pt>
                      </c15:dlblFieldTableCache>
                    </c15:dlblFTEntry>
                  </c15:dlblFieldTable>
                  <c15:showDataLabelsRange val="0"/>
                </c:ext>
                <c:ext xmlns:c16="http://schemas.microsoft.com/office/drawing/2014/chart" uri="{C3380CC4-5D6E-409C-BE32-E72D297353CC}">
                  <c16:uniqueId val="{00000015-FF8B-5F4C-8BBF-ED4DE736661E}"/>
                </c:ext>
              </c:extLst>
            </c:dLbl>
            <c:dLbl>
              <c:idx val="22"/>
              <c:tx>
                <c:strRef>
                  <c:f>'/Users/el1goluj/Documents/ZURICH/PROJECTS/UPMEM/upmem-workloads/Microbenchmarks/AI/[ai_output.xlsx]ai_output (4)'!$J$24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{B31D59F5-E56A-D44C-A7D4-F18D17CC4219}</c15:txfldGUID>
                      <c15:f>'/Users/el1goluj/Documents/ZURICH/PROJECTS/UPMEM/upmem-workloads/Microbenchmarks/AI/[ai_output.xlsx]ai_output (4)'!$J$24</c15:f>
                      <c15:dlblFieldTableCache>
                        <c:ptCount val="1"/>
                        <c:pt idx="0">
                          <c:v>7</c:v>
                        </c:pt>
                      </c15:dlblFieldTableCache>
                    </c15:dlblFTEntry>
                  </c15:dlblFieldTable>
                  <c15:showDataLabelsRange val="0"/>
                </c:ext>
                <c:ext xmlns:c16="http://schemas.microsoft.com/office/drawing/2014/chart" uri="{C3380CC4-5D6E-409C-BE32-E72D297353CC}">
                  <c16:uniqueId val="{00000016-FF8B-5F4C-8BBF-ED4DE736661E}"/>
                </c:ext>
              </c:extLst>
            </c:dLbl>
            <c:dLbl>
              <c:idx val="23"/>
              <c:tx>
                <c:strRef>
                  <c:f>'/Users/el1goluj/Documents/ZURICH/PROJECTS/UPMEM/upmem-workloads/Microbenchmarks/AI/[ai_output.xlsx]ai_output (4)'!$J$25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{3F9E18F8-9B4C-3241-B250-5B6B559428FE}</c15:txfldGUID>
                      <c15:f>'/Users/el1goluj/Documents/ZURICH/PROJECTS/UPMEM/upmem-workloads/Microbenchmarks/AI/[ai_output.xlsx]ai_output (4)'!$J$25</c15:f>
                      <c15:dlblFieldTableCache>
                        <c:ptCount val="1"/>
                        <c:pt idx="0">
                          <c:v>8</c:v>
                        </c:pt>
                      </c15:dlblFieldTableCache>
                    </c15:dlblFTEntry>
                  </c15:dlblFieldTable>
                  <c15:showDataLabelsRange val="0"/>
                </c:ext>
                <c:ext xmlns:c16="http://schemas.microsoft.com/office/drawing/2014/chart" uri="{C3380CC4-5D6E-409C-BE32-E72D297353CC}">
                  <c16:uniqueId val="{00000017-FF8B-5F4C-8BBF-ED4DE736661E}"/>
                </c:ext>
              </c:extLst>
            </c:dLbl>
            <c:dLbl>
              <c:idx val="24"/>
              <c:tx>
                <c:strRef>
                  <c:f>'/Users/el1goluj/Documents/ZURICH/PROJECTS/UPMEM/upmem-workloads/Microbenchmarks/AI/[ai_output.xlsx]ai_output (4)'!$J$26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{6B35B68F-0F08-9045-BC46-5B638CD8CC00}</c15:txfldGUID>
                      <c15:f>'/Users/el1goluj/Documents/ZURICH/PROJECTS/UPMEM/upmem-workloads/Microbenchmarks/AI/[ai_output.xlsx]ai_output (4)'!$J$26</c15:f>
                      <c15:dlblFieldTableCache>
                        <c:ptCount val="1"/>
                        <c:pt idx="0">
                          <c:v>9</c:v>
                        </c:pt>
                      </c15:dlblFieldTableCache>
                    </c15:dlblFTEntry>
                  </c15:dlblFieldTable>
                  <c15:showDataLabelsRange val="0"/>
                </c:ext>
                <c:ext xmlns:c16="http://schemas.microsoft.com/office/drawing/2014/chart" uri="{C3380CC4-5D6E-409C-BE32-E72D297353CC}">
                  <c16:uniqueId val="{00000018-FF8B-5F4C-8BBF-ED4DE736661E}"/>
                </c:ext>
              </c:extLst>
            </c:dLbl>
            <c:dLbl>
              <c:idx val="25"/>
              <c:tx>
                <c:strRef>
                  <c:f>'/Users/el1goluj/Documents/ZURICH/PROJECTS/UPMEM/upmem-workloads/Microbenchmarks/AI/[ai_output.xlsx]ai_output (4)'!$J$27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{43F9DB6B-5CAC-584D-AE43-A8709C9F3478}</c15:txfldGUID>
                      <c15:f>'/Users/el1goluj/Documents/ZURICH/PROJECTS/UPMEM/upmem-workloads/Microbenchmarks/AI/[ai_output.xlsx]ai_output (4)'!$J$27</c15:f>
                      <c15:dlblFieldTableCache>
                        <c:ptCount val="1"/>
                        <c:pt idx="0">
                          <c:v>10</c:v>
                        </c:pt>
                      </c15:dlblFieldTableCache>
                    </c15:dlblFTEntry>
                  </c15:dlblFieldTable>
                  <c15:showDataLabelsRange val="0"/>
                </c:ext>
                <c:ext xmlns:c16="http://schemas.microsoft.com/office/drawing/2014/chart" uri="{C3380CC4-5D6E-409C-BE32-E72D297353CC}">
                  <c16:uniqueId val="{00000019-FF8B-5F4C-8BBF-ED4DE736661E}"/>
                </c:ext>
              </c:extLst>
            </c:dLbl>
            <c:dLbl>
              <c:idx val="26"/>
              <c:tx>
                <c:strRef>
                  <c:f>'/Users/el1goluj/Documents/ZURICH/PROJECTS/UPMEM/upmem-workloads/Microbenchmarks/AI/[ai_output.xlsx]ai_output (4)'!$J$28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{B6800576-77FE-F141-9DCA-6E5D31E70F0C}</c15:txfldGUID>
                      <c15:f>'/Users/el1goluj/Documents/ZURICH/PROJECTS/UPMEM/upmem-workloads/Microbenchmarks/AI/[ai_output.xlsx]ai_output (4)'!$J$28</c15:f>
                      <c15:dlblFieldTableCache>
                        <c:ptCount val="1"/>
                        <c:pt idx="0">
                          <c:v>11</c:v>
                        </c:pt>
                      </c15:dlblFieldTableCache>
                    </c15:dlblFTEntry>
                  </c15:dlblFieldTable>
                  <c15:showDataLabelsRange val="0"/>
                </c:ext>
                <c:ext xmlns:c16="http://schemas.microsoft.com/office/drawing/2014/chart" uri="{C3380CC4-5D6E-409C-BE32-E72D297353CC}">
                  <c16:uniqueId val="{0000001A-FF8B-5F4C-8BBF-ED4DE736661E}"/>
                </c:ext>
              </c:extLst>
            </c:dLbl>
            <c:dLbl>
              <c:idx val="27"/>
              <c:tx>
                <c:strRef>
                  <c:f>'/Users/el1goluj/Documents/ZURICH/PROJECTS/UPMEM/upmem-workloads/Microbenchmarks/AI/[ai_output.xlsx]ai_output (4)'!$J$29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{AAE0E327-5082-FB42-9BA4-9B1FF030C0CC}</c15:txfldGUID>
                      <c15:f>'/Users/el1goluj/Documents/ZURICH/PROJECTS/UPMEM/upmem-workloads/Microbenchmarks/AI/[ai_output.xlsx]ai_output (4)'!$J$29</c15:f>
                      <c15:dlblFieldTableCache>
                        <c:ptCount val="1"/>
                        <c:pt idx="0">
                          <c:v>12</c:v>
                        </c:pt>
                      </c15:dlblFieldTableCache>
                    </c15:dlblFTEntry>
                  </c15:dlblFieldTable>
                  <c15:showDataLabelsRange val="0"/>
                </c:ext>
                <c:ext xmlns:c16="http://schemas.microsoft.com/office/drawing/2014/chart" uri="{C3380CC4-5D6E-409C-BE32-E72D297353CC}">
                  <c16:uniqueId val="{0000001B-FF8B-5F4C-8BBF-ED4DE736661E}"/>
                </c:ext>
              </c:extLst>
            </c:dLbl>
            <c:dLbl>
              <c:idx val="28"/>
              <c:tx>
                <c:strRef>
                  <c:f>'/Users/el1goluj/Documents/ZURICH/PROJECTS/UPMEM/upmem-workloads/Microbenchmarks/AI/[ai_output.xlsx]ai_output (4)'!$J$30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{8899C92E-9193-5045-AE7E-502F63D58AF5}</c15:txfldGUID>
                      <c15:f>'/Users/el1goluj/Documents/ZURICH/PROJECTS/UPMEM/upmem-workloads/Microbenchmarks/AI/[ai_output.xlsx]ai_output (4)'!$J$30</c15:f>
                      <c15:dlblFieldTableCache>
                        <c:ptCount val="1"/>
                        <c:pt idx="0">
                          <c:v>13</c:v>
                        </c:pt>
                      </c15:dlblFieldTableCache>
                    </c15:dlblFTEntry>
                  </c15:dlblFieldTable>
                  <c15:showDataLabelsRange val="0"/>
                </c:ext>
                <c:ext xmlns:c16="http://schemas.microsoft.com/office/drawing/2014/chart" uri="{C3380CC4-5D6E-409C-BE32-E72D297353CC}">
                  <c16:uniqueId val="{0000001C-FF8B-5F4C-8BBF-ED4DE736661E}"/>
                </c:ext>
              </c:extLst>
            </c:dLbl>
            <c:dLbl>
              <c:idx val="29"/>
              <c:tx>
                <c:strRef>
                  <c:f>'/Users/el1goluj/Documents/ZURICH/PROJECTS/UPMEM/upmem-workloads/Microbenchmarks/AI/[ai_output.xlsx]ai_output (4)'!$J$31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{9102BB2A-C61C-3342-BDF9-632596A48B70}</c15:txfldGUID>
                      <c15:f>'/Users/el1goluj/Documents/ZURICH/PROJECTS/UPMEM/upmem-workloads/Microbenchmarks/AI/[ai_output.xlsx]ai_output (4)'!$J$31</c15:f>
                      <c15:dlblFieldTableCache>
                        <c:ptCount val="1"/>
                        <c:pt idx="0">
                          <c:v>14</c:v>
                        </c:pt>
                      </c15:dlblFieldTableCache>
                    </c15:dlblFTEntry>
                  </c15:dlblFieldTable>
                  <c15:showDataLabelsRange val="0"/>
                </c:ext>
                <c:ext xmlns:c16="http://schemas.microsoft.com/office/drawing/2014/chart" uri="{C3380CC4-5D6E-409C-BE32-E72D297353CC}">
                  <c16:uniqueId val="{0000001D-FF8B-5F4C-8BBF-ED4DE736661E}"/>
                </c:ext>
              </c:extLst>
            </c:dLbl>
            <c:dLbl>
              <c:idx val="30"/>
              <c:tx>
                <c:strRef>
                  <c:f>'/Users/el1goluj/Documents/ZURICH/PROJECTS/UPMEM/upmem-workloads/Microbenchmarks/AI/[ai_output.xlsx]ai_output (4)'!$J$32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{8DC5428D-606E-5D4F-A854-74764E4C6911}</c15:txfldGUID>
                      <c15:f>'/Users/el1goluj/Documents/ZURICH/PROJECTS/UPMEM/upmem-workloads/Microbenchmarks/AI/[ai_output.xlsx]ai_output (4)'!$J$32</c15:f>
                      <c15:dlblFieldTableCache>
                        <c:ptCount val="1"/>
                        <c:pt idx="0">
                          <c:v>15</c:v>
                        </c:pt>
                      </c15:dlblFieldTableCache>
                    </c15:dlblFTEntry>
                  </c15:dlblFieldTable>
                  <c15:showDataLabelsRange val="0"/>
                </c:ext>
                <c:ext xmlns:c16="http://schemas.microsoft.com/office/drawing/2014/chart" uri="{C3380CC4-5D6E-409C-BE32-E72D297353CC}">
                  <c16:uniqueId val="{0000001E-FF8B-5F4C-8BBF-ED4DE736661E}"/>
                </c:ext>
              </c:extLst>
            </c:dLbl>
            <c:dLbl>
              <c:idx val="31"/>
              <c:tx>
                <c:strRef>
                  <c:f>'/Users/el1goluj/Documents/ZURICH/PROJECTS/UPMEM/upmem-workloads/Microbenchmarks/AI/[ai_output.xlsx]ai_output (4)'!$J$33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{9464EFBA-2E3C-FC49-B554-7CF741916B6C}</c15:txfldGUID>
                      <c15:f>'/Users/el1goluj/Documents/ZURICH/PROJECTS/UPMEM/upmem-workloads/Microbenchmarks/AI/[ai_output.xlsx]ai_output (4)'!$J$33</c15:f>
                      <c15:dlblFieldTableCache>
                        <c:ptCount val="1"/>
                        <c:pt idx="0">
                          <c:v>16</c:v>
                        </c:pt>
                      </c15:dlblFieldTableCache>
                    </c15:dlblFTEntry>
                  </c15:dlblFieldTable>
                  <c15:showDataLabelsRange val="0"/>
                </c:ext>
                <c:ext xmlns:c16="http://schemas.microsoft.com/office/drawing/2014/chart" uri="{C3380CC4-5D6E-409C-BE32-E72D297353CC}">
                  <c16:uniqueId val="{0000001F-FF8B-5F4C-8BBF-ED4DE736661E}"/>
                </c:ext>
              </c:extLst>
            </c:dLbl>
            <c:dLbl>
              <c:idx val="32"/>
              <c:tx>
                <c:strRef>
                  <c:f>'/Users/el1goluj/Documents/ZURICH/PROJECTS/UPMEM/upmem-workloads/Microbenchmarks/AI/[ai_output.xlsx]ai_output (4)'!$J$34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{FF8CA90A-C2A9-4D4A-97FD-AEAB843FB972}</c15:txfldGUID>
                      <c15:f>'/Users/el1goluj/Documents/ZURICH/PROJECTS/UPMEM/upmem-workloads/Microbenchmarks/AI/[ai_output.xlsx]ai_output (4)'!$J$34</c15:f>
                      <c15:dlblFieldTableCache>
                        <c:ptCount val="1"/>
                        <c:pt idx="0">
                          <c:v>1</c:v>
                        </c:pt>
                      </c15:dlblFieldTableCache>
                    </c15:dlblFTEntry>
                  </c15:dlblFieldTable>
                  <c15:showDataLabelsRange val="0"/>
                </c:ext>
                <c:ext xmlns:c16="http://schemas.microsoft.com/office/drawing/2014/chart" uri="{C3380CC4-5D6E-409C-BE32-E72D297353CC}">
                  <c16:uniqueId val="{00000020-FF8B-5F4C-8BBF-ED4DE736661E}"/>
                </c:ext>
              </c:extLst>
            </c:dLbl>
            <c:dLbl>
              <c:idx val="33"/>
              <c:tx>
                <c:strRef>
                  <c:f>'/Users/el1goluj/Documents/ZURICH/PROJECTS/UPMEM/upmem-workloads/Microbenchmarks/AI/[ai_output.xlsx]ai_output (4)'!$J$35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{906691B8-428A-054D-93A6-381E718EFF44}</c15:txfldGUID>
                      <c15:f>'/Users/el1goluj/Documents/ZURICH/PROJECTS/UPMEM/upmem-workloads/Microbenchmarks/AI/[ai_output.xlsx]ai_output (4)'!$J$35</c15:f>
                      <c15:dlblFieldTableCache>
                        <c:ptCount val="1"/>
                        <c:pt idx="0">
                          <c:v>2</c:v>
                        </c:pt>
                      </c15:dlblFieldTableCache>
                    </c15:dlblFTEntry>
                  </c15:dlblFieldTable>
                  <c15:showDataLabelsRange val="0"/>
                </c:ext>
                <c:ext xmlns:c16="http://schemas.microsoft.com/office/drawing/2014/chart" uri="{C3380CC4-5D6E-409C-BE32-E72D297353CC}">
                  <c16:uniqueId val="{00000021-FF8B-5F4C-8BBF-ED4DE736661E}"/>
                </c:ext>
              </c:extLst>
            </c:dLbl>
            <c:dLbl>
              <c:idx val="34"/>
              <c:tx>
                <c:strRef>
                  <c:f>'/Users/el1goluj/Documents/ZURICH/PROJECTS/UPMEM/upmem-workloads/Microbenchmarks/AI/[ai_output.xlsx]ai_output (4)'!$J$36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{8B49BD30-A998-9541-BF78-CA44FF38F798}</c15:txfldGUID>
                      <c15:f>'/Users/el1goluj/Documents/ZURICH/PROJECTS/UPMEM/upmem-workloads/Microbenchmarks/AI/[ai_output.xlsx]ai_output (4)'!$J$36</c15:f>
                      <c15:dlblFieldTableCache>
                        <c:ptCount val="1"/>
                        <c:pt idx="0">
                          <c:v>3</c:v>
                        </c:pt>
                      </c15:dlblFieldTableCache>
                    </c15:dlblFTEntry>
                  </c15:dlblFieldTable>
                  <c15:showDataLabelsRange val="0"/>
                </c:ext>
                <c:ext xmlns:c16="http://schemas.microsoft.com/office/drawing/2014/chart" uri="{C3380CC4-5D6E-409C-BE32-E72D297353CC}">
                  <c16:uniqueId val="{00000022-FF8B-5F4C-8BBF-ED4DE736661E}"/>
                </c:ext>
              </c:extLst>
            </c:dLbl>
            <c:dLbl>
              <c:idx val="35"/>
              <c:tx>
                <c:strRef>
                  <c:f>'/Users/el1goluj/Documents/ZURICH/PROJECTS/UPMEM/upmem-workloads/Microbenchmarks/AI/[ai_output.xlsx]ai_output (4)'!$J$37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{279574A6-00F1-1043-8E32-6B6E3B3130B9}</c15:txfldGUID>
                      <c15:f>'/Users/el1goluj/Documents/ZURICH/PROJECTS/UPMEM/upmem-workloads/Microbenchmarks/AI/[ai_output.xlsx]ai_output (4)'!$J$37</c15:f>
                      <c15:dlblFieldTableCache>
                        <c:ptCount val="1"/>
                        <c:pt idx="0">
                          <c:v>4</c:v>
                        </c:pt>
                      </c15:dlblFieldTableCache>
                    </c15:dlblFTEntry>
                  </c15:dlblFieldTable>
                  <c15:showDataLabelsRange val="0"/>
                </c:ext>
                <c:ext xmlns:c16="http://schemas.microsoft.com/office/drawing/2014/chart" uri="{C3380CC4-5D6E-409C-BE32-E72D297353CC}">
                  <c16:uniqueId val="{00000023-FF8B-5F4C-8BBF-ED4DE736661E}"/>
                </c:ext>
              </c:extLst>
            </c:dLbl>
            <c:dLbl>
              <c:idx val="36"/>
              <c:tx>
                <c:strRef>
                  <c:f>'/Users/el1goluj/Documents/ZURICH/PROJECTS/UPMEM/upmem-workloads/Microbenchmarks/AI/[ai_output.xlsx]ai_output (4)'!$J$38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{F72FFDCB-C35C-7A4B-A190-CA13E9D49D70}</c15:txfldGUID>
                      <c15:f>'/Users/el1goluj/Documents/ZURICH/PROJECTS/UPMEM/upmem-workloads/Microbenchmarks/AI/[ai_output.xlsx]ai_output (4)'!$J$38</c15:f>
                      <c15:dlblFieldTableCache>
                        <c:ptCount val="1"/>
                        <c:pt idx="0">
                          <c:v>5</c:v>
                        </c:pt>
                      </c15:dlblFieldTableCache>
                    </c15:dlblFTEntry>
                  </c15:dlblFieldTable>
                  <c15:showDataLabelsRange val="0"/>
                </c:ext>
                <c:ext xmlns:c16="http://schemas.microsoft.com/office/drawing/2014/chart" uri="{C3380CC4-5D6E-409C-BE32-E72D297353CC}">
                  <c16:uniqueId val="{00000024-FF8B-5F4C-8BBF-ED4DE736661E}"/>
                </c:ext>
              </c:extLst>
            </c:dLbl>
            <c:dLbl>
              <c:idx val="37"/>
              <c:tx>
                <c:strRef>
                  <c:f>'/Users/el1goluj/Documents/ZURICH/PROJECTS/UPMEM/upmem-workloads/Microbenchmarks/AI/[ai_output.xlsx]ai_output (4)'!$J$39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{A185850E-A831-1248-8CDB-5333236F6954}</c15:txfldGUID>
                      <c15:f>'/Users/el1goluj/Documents/ZURICH/PROJECTS/UPMEM/upmem-workloads/Microbenchmarks/AI/[ai_output.xlsx]ai_output (4)'!$J$39</c15:f>
                      <c15:dlblFieldTableCache>
                        <c:ptCount val="1"/>
                        <c:pt idx="0">
                          <c:v>6</c:v>
                        </c:pt>
                      </c15:dlblFieldTableCache>
                    </c15:dlblFTEntry>
                  </c15:dlblFieldTable>
                  <c15:showDataLabelsRange val="0"/>
                </c:ext>
                <c:ext xmlns:c16="http://schemas.microsoft.com/office/drawing/2014/chart" uri="{C3380CC4-5D6E-409C-BE32-E72D297353CC}">
                  <c16:uniqueId val="{00000025-FF8B-5F4C-8BBF-ED4DE736661E}"/>
                </c:ext>
              </c:extLst>
            </c:dLbl>
            <c:dLbl>
              <c:idx val="38"/>
              <c:tx>
                <c:strRef>
                  <c:f>'/Users/el1goluj/Documents/ZURICH/PROJECTS/UPMEM/upmem-workloads/Microbenchmarks/AI/[ai_output.xlsx]ai_output (4)'!$J$40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{A6013215-F800-CD43-948D-75E721F2E7CC}</c15:txfldGUID>
                      <c15:f>'/Users/el1goluj/Documents/ZURICH/PROJECTS/UPMEM/upmem-workloads/Microbenchmarks/AI/[ai_output.xlsx]ai_output (4)'!$J$40</c15:f>
                      <c15:dlblFieldTableCache>
                        <c:ptCount val="1"/>
                        <c:pt idx="0">
                          <c:v>7</c:v>
                        </c:pt>
                      </c15:dlblFieldTableCache>
                    </c15:dlblFTEntry>
                  </c15:dlblFieldTable>
                  <c15:showDataLabelsRange val="0"/>
                </c:ext>
                <c:ext xmlns:c16="http://schemas.microsoft.com/office/drawing/2014/chart" uri="{C3380CC4-5D6E-409C-BE32-E72D297353CC}">
                  <c16:uniqueId val="{00000026-FF8B-5F4C-8BBF-ED4DE736661E}"/>
                </c:ext>
              </c:extLst>
            </c:dLbl>
            <c:dLbl>
              <c:idx val="39"/>
              <c:tx>
                <c:strRef>
                  <c:f>'/Users/el1goluj/Documents/ZURICH/PROJECTS/UPMEM/upmem-workloads/Microbenchmarks/AI/[ai_output.xlsx]ai_output (4)'!$J$41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{AD3CCC64-6F47-7D48-9C40-AACEEE0B5E2F}</c15:txfldGUID>
                      <c15:f>'/Users/el1goluj/Documents/ZURICH/PROJECTS/UPMEM/upmem-workloads/Microbenchmarks/AI/[ai_output.xlsx]ai_output (4)'!$J$41</c15:f>
                      <c15:dlblFieldTableCache>
                        <c:ptCount val="1"/>
                        <c:pt idx="0">
                          <c:v>8</c:v>
                        </c:pt>
                      </c15:dlblFieldTableCache>
                    </c15:dlblFTEntry>
                  </c15:dlblFieldTable>
                  <c15:showDataLabelsRange val="0"/>
                </c:ext>
                <c:ext xmlns:c16="http://schemas.microsoft.com/office/drawing/2014/chart" uri="{C3380CC4-5D6E-409C-BE32-E72D297353CC}">
                  <c16:uniqueId val="{00000027-FF8B-5F4C-8BBF-ED4DE736661E}"/>
                </c:ext>
              </c:extLst>
            </c:dLbl>
            <c:dLbl>
              <c:idx val="40"/>
              <c:tx>
                <c:strRef>
                  <c:f>'/Users/el1goluj/Documents/ZURICH/PROJECTS/UPMEM/upmem-workloads/Microbenchmarks/AI/[ai_output.xlsx]ai_output (4)'!$J$42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{60166BB6-6A3A-DE40-B02F-DAFDDD8BFD22}</c15:txfldGUID>
                      <c15:f>'/Users/el1goluj/Documents/ZURICH/PROJECTS/UPMEM/upmem-workloads/Microbenchmarks/AI/[ai_output.xlsx]ai_output (4)'!$J$42</c15:f>
                      <c15:dlblFieldTableCache>
                        <c:ptCount val="1"/>
                        <c:pt idx="0">
                          <c:v>9</c:v>
                        </c:pt>
                      </c15:dlblFieldTableCache>
                    </c15:dlblFTEntry>
                  </c15:dlblFieldTable>
                  <c15:showDataLabelsRange val="0"/>
                </c:ext>
                <c:ext xmlns:c16="http://schemas.microsoft.com/office/drawing/2014/chart" uri="{C3380CC4-5D6E-409C-BE32-E72D297353CC}">
                  <c16:uniqueId val="{00000028-FF8B-5F4C-8BBF-ED4DE736661E}"/>
                </c:ext>
              </c:extLst>
            </c:dLbl>
            <c:dLbl>
              <c:idx val="41"/>
              <c:tx>
                <c:strRef>
                  <c:f>'/Users/el1goluj/Documents/ZURICH/PROJECTS/UPMEM/upmem-workloads/Microbenchmarks/AI/[ai_output.xlsx]ai_output (4)'!$J$43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{2362B498-C885-304A-A9EB-FB846A18B298}</c15:txfldGUID>
                      <c15:f>'/Users/el1goluj/Documents/ZURICH/PROJECTS/UPMEM/upmem-workloads/Microbenchmarks/AI/[ai_output.xlsx]ai_output (4)'!$J$43</c15:f>
                      <c15:dlblFieldTableCache>
                        <c:ptCount val="1"/>
                        <c:pt idx="0">
                          <c:v>10</c:v>
                        </c:pt>
                      </c15:dlblFieldTableCache>
                    </c15:dlblFTEntry>
                  </c15:dlblFieldTable>
                  <c15:showDataLabelsRange val="0"/>
                </c:ext>
                <c:ext xmlns:c16="http://schemas.microsoft.com/office/drawing/2014/chart" uri="{C3380CC4-5D6E-409C-BE32-E72D297353CC}">
                  <c16:uniqueId val="{00000029-FF8B-5F4C-8BBF-ED4DE736661E}"/>
                </c:ext>
              </c:extLst>
            </c:dLbl>
            <c:dLbl>
              <c:idx val="42"/>
              <c:tx>
                <c:strRef>
                  <c:f>'/Users/el1goluj/Documents/ZURICH/PROJECTS/UPMEM/upmem-workloads/Microbenchmarks/AI/[ai_output.xlsx]ai_output (4)'!$J$44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{B3BCDD81-43C5-CD48-806F-EEB0F0781C68}</c15:txfldGUID>
                      <c15:f>'/Users/el1goluj/Documents/ZURICH/PROJECTS/UPMEM/upmem-workloads/Microbenchmarks/AI/[ai_output.xlsx]ai_output (4)'!$J$44</c15:f>
                      <c15:dlblFieldTableCache>
                        <c:ptCount val="1"/>
                        <c:pt idx="0">
                          <c:v>11</c:v>
                        </c:pt>
                      </c15:dlblFieldTableCache>
                    </c15:dlblFTEntry>
                  </c15:dlblFieldTable>
                  <c15:showDataLabelsRange val="0"/>
                </c:ext>
                <c:ext xmlns:c16="http://schemas.microsoft.com/office/drawing/2014/chart" uri="{C3380CC4-5D6E-409C-BE32-E72D297353CC}">
                  <c16:uniqueId val="{0000002A-FF8B-5F4C-8BBF-ED4DE736661E}"/>
                </c:ext>
              </c:extLst>
            </c:dLbl>
            <c:dLbl>
              <c:idx val="43"/>
              <c:tx>
                <c:strRef>
                  <c:f>'/Users/el1goluj/Documents/ZURICH/PROJECTS/UPMEM/upmem-workloads/Microbenchmarks/AI/[ai_output.xlsx]ai_output (4)'!$J$45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{717BE349-5385-1A48-B2F0-CF046A67C635}</c15:txfldGUID>
                      <c15:f>'/Users/el1goluj/Documents/ZURICH/PROJECTS/UPMEM/upmem-workloads/Microbenchmarks/AI/[ai_output.xlsx]ai_output (4)'!$J$45</c15:f>
                      <c15:dlblFieldTableCache>
                        <c:ptCount val="1"/>
                        <c:pt idx="0">
                          <c:v>12</c:v>
                        </c:pt>
                      </c15:dlblFieldTableCache>
                    </c15:dlblFTEntry>
                  </c15:dlblFieldTable>
                  <c15:showDataLabelsRange val="0"/>
                </c:ext>
                <c:ext xmlns:c16="http://schemas.microsoft.com/office/drawing/2014/chart" uri="{C3380CC4-5D6E-409C-BE32-E72D297353CC}">
                  <c16:uniqueId val="{0000002B-FF8B-5F4C-8BBF-ED4DE736661E}"/>
                </c:ext>
              </c:extLst>
            </c:dLbl>
            <c:dLbl>
              <c:idx val="44"/>
              <c:tx>
                <c:strRef>
                  <c:f>'/Users/el1goluj/Documents/ZURICH/PROJECTS/UPMEM/upmem-workloads/Microbenchmarks/AI/[ai_output.xlsx]ai_output (4)'!$J$46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{EA76A26D-C621-8540-A61F-4875387F5969}</c15:txfldGUID>
                      <c15:f>'/Users/el1goluj/Documents/ZURICH/PROJECTS/UPMEM/upmem-workloads/Microbenchmarks/AI/[ai_output.xlsx]ai_output (4)'!$J$46</c15:f>
                      <c15:dlblFieldTableCache>
                        <c:ptCount val="1"/>
                        <c:pt idx="0">
                          <c:v>13</c:v>
                        </c:pt>
                      </c15:dlblFieldTableCache>
                    </c15:dlblFTEntry>
                  </c15:dlblFieldTable>
                  <c15:showDataLabelsRange val="0"/>
                </c:ext>
                <c:ext xmlns:c16="http://schemas.microsoft.com/office/drawing/2014/chart" uri="{C3380CC4-5D6E-409C-BE32-E72D297353CC}">
                  <c16:uniqueId val="{0000002C-FF8B-5F4C-8BBF-ED4DE736661E}"/>
                </c:ext>
              </c:extLst>
            </c:dLbl>
            <c:dLbl>
              <c:idx val="45"/>
              <c:tx>
                <c:strRef>
                  <c:f>'/Users/el1goluj/Documents/ZURICH/PROJECTS/UPMEM/upmem-workloads/Microbenchmarks/AI/[ai_output.xlsx]ai_output (4)'!$J$47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{8204FEB8-F099-3A49-A01E-AAED07C1E739}</c15:txfldGUID>
                      <c15:f>'/Users/el1goluj/Documents/ZURICH/PROJECTS/UPMEM/upmem-workloads/Microbenchmarks/AI/[ai_output.xlsx]ai_output (4)'!$J$47</c15:f>
                      <c15:dlblFieldTableCache>
                        <c:ptCount val="1"/>
                        <c:pt idx="0">
                          <c:v>14</c:v>
                        </c:pt>
                      </c15:dlblFieldTableCache>
                    </c15:dlblFTEntry>
                  </c15:dlblFieldTable>
                  <c15:showDataLabelsRange val="0"/>
                </c:ext>
                <c:ext xmlns:c16="http://schemas.microsoft.com/office/drawing/2014/chart" uri="{C3380CC4-5D6E-409C-BE32-E72D297353CC}">
                  <c16:uniqueId val="{0000002D-FF8B-5F4C-8BBF-ED4DE736661E}"/>
                </c:ext>
              </c:extLst>
            </c:dLbl>
            <c:dLbl>
              <c:idx val="46"/>
              <c:tx>
                <c:strRef>
                  <c:f>'/Users/el1goluj/Documents/ZURICH/PROJECTS/UPMEM/upmem-workloads/Microbenchmarks/AI/[ai_output.xlsx]ai_output (4)'!$J$48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{1BC2DBCC-BE40-BC44-8482-51DF65061349}</c15:txfldGUID>
                      <c15:f>'/Users/el1goluj/Documents/ZURICH/PROJECTS/UPMEM/upmem-workloads/Microbenchmarks/AI/[ai_output.xlsx]ai_output (4)'!$J$48</c15:f>
                      <c15:dlblFieldTableCache>
                        <c:ptCount val="1"/>
                        <c:pt idx="0">
                          <c:v>15</c:v>
                        </c:pt>
                      </c15:dlblFieldTableCache>
                    </c15:dlblFTEntry>
                  </c15:dlblFieldTable>
                  <c15:showDataLabelsRange val="0"/>
                </c:ext>
                <c:ext xmlns:c16="http://schemas.microsoft.com/office/drawing/2014/chart" uri="{C3380CC4-5D6E-409C-BE32-E72D297353CC}">
                  <c16:uniqueId val="{0000002E-FF8B-5F4C-8BBF-ED4DE736661E}"/>
                </c:ext>
              </c:extLst>
            </c:dLbl>
            <c:dLbl>
              <c:idx val="47"/>
              <c:tx>
                <c:strRef>
                  <c:f>'/Users/el1goluj/Documents/ZURICH/PROJECTS/UPMEM/upmem-workloads/Microbenchmarks/AI/[ai_output.xlsx]ai_output (4)'!$J$49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{8CA83AE3-C14C-AC4E-9ABE-641CFCB0B8E9}</c15:txfldGUID>
                      <c15:f>'/Users/el1goluj/Documents/ZURICH/PROJECTS/UPMEM/upmem-workloads/Microbenchmarks/AI/[ai_output.xlsx]ai_output (4)'!$J$49</c15:f>
                      <c15:dlblFieldTableCache>
                        <c:ptCount val="1"/>
                        <c:pt idx="0">
                          <c:v>16</c:v>
                        </c:pt>
                      </c15:dlblFieldTableCache>
                    </c15:dlblFTEntry>
                  </c15:dlblFieldTable>
                  <c15:showDataLabelsRange val="0"/>
                </c:ext>
                <c:ext xmlns:c16="http://schemas.microsoft.com/office/drawing/2014/chart" uri="{C3380CC4-5D6E-409C-BE32-E72D297353CC}">
                  <c16:uniqueId val="{0000002F-FF8B-5F4C-8BBF-ED4DE736661E}"/>
                </c:ext>
              </c:extLst>
            </c:dLbl>
            <c:dLbl>
              <c:idx val="48"/>
              <c:tx>
                <c:strRef>
                  <c:f>'/Users/el1goluj/Documents/ZURICH/PROJECTS/UPMEM/upmem-workloads/Microbenchmarks/AI/[ai_output.xlsx]ai_output (4)'!$J$50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{0522A110-E9FD-A74D-8500-692B2010414E}</c15:txfldGUID>
                      <c15:f>'/Users/el1goluj/Documents/ZURICH/PROJECTS/UPMEM/upmem-workloads/Microbenchmarks/AI/[ai_output.xlsx]ai_output (4)'!$J$50</c15:f>
                      <c15:dlblFieldTableCache>
                        <c:ptCount val="1"/>
                        <c:pt idx="0">
                          <c:v>1</c:v>
                        </c:pt>
                      </c15:dlblFieldTableCache>
                    </c15:dlblFTEntry>
                  </c15:dlblFieldTable>
                  <c15:showDataLabelsRange val="0"/>
                </c:ext>
                <c:ext xmlns:c16="http://schemas.microsoft.com/office/drawing/2014/chart" uri="{C3380CC4-5D6E-409C-BE32-E72D297353CC}">
                  <c16:uniqueId val="{00000030-FF8B-5F4C-8BBF-ED4DE736661E}"/>
                </c:ext>
              </c:extLst>
            </c:dLbl>
            <c:dLbl>
              <c:idx val="49"/>
              <c:tx>
                <c:strRef>
                  <c:f>'/Users/el1goluj/Documents/ZURICH/PROJECTS/UPMEM/upmem-workloads/Microbenchmarks/AI/[ai_output.xlsx]ai_output (4)'!$J$51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{F73E1F07-D2A6-B447-A4C4-7AFCFC955D45}</c15:txfldGUID>
                      <c15:f>'/Users/el1goluj/Documents/ZURICH/PROJECTS/UPMEM/upmem-workloads/Microbenchmarks/AI/[ai_output.xlsx]ai_output (4)'!$J$51</c15:f>
                      <c15:dlblFieldTableCache>
                        <c:ptCount val="1"/>
                        <c:pt idx="0">
                          <c:v>2</c:v>
                        </c:pt>
                      </c15:dlblFieldTableCache>
                    </c15:dlblFTEntry>
                  </c15:dlblFieldTable>
                  <c15:showDataLabelsRange val="0"/>
                </c:ext>
                <c:ext xmlns:c16="http://schemas.microsoft.com/office/drawing/2014/chart" uri="{C3380CC4-5D6E-409C-BE32-E72D297353CC}">
                  <c16:uniqueId val="{00000031-FF8B-5F4C-8BBF-ED4DE736661E}"/>
                </c:ext>
              </c:extLst>
            </c:dLbl>
            <c:dLbl>
              <c:idx val="50"/>
              <c:tx>
                <c:strRef>
                  <c:f>'/Users/el1goluj/Documents/ZURICH/PROJECTS/UPMEM/upmem-workloads/Microbenchmarks/AI/[ai_output.xlsx]ai_output (4)'!$J$52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{0EAD9352-534E-8744-9ABC-C0A95405772B}</c15:txfldGUID>
                      <c15:f>'/Users/el1goluj/Documents/ZURICH/PROJECTS/UPMEM/upmem-workloads/Microbenchmarks/AI/[ai_output.xlsx]ai_output (4)'!$J$52</c15:f>
                      <c15:dlblFieldTableCache>
                        <c:ptCount val="1"/>
                        <c:pt idx="0">
                          <c:v>3</c:v>
                        </c:pt>
                      </c15:dlblFieldTableCache>
                    </c15:dlblFTEntry>
                  </c15:dlblFieldTable>
                  <c15:showDataLabelsRange val="0"/>
                </c:ext>
                <c:ext xmlns:c16="http://schemas.microsoft.com/office/drawing/2014/chart" uri="{C3380CC4-5D6E-409C-BE32-E72D297353CC}">
                  <c16:uniqueId val="{00000032-FF8B-5F4C-8BBF-ED4DE736661E}"/>
                </c:ext>
              </c:extLst>
            </c:dLbl>
            <c:dLbl>
              <c:idx val="51"/>
              <c:tx>
                <c:strRef>
                  <c:f>'/Users/el1goluj/Documents/ZURICH/PROJECTS/UPMEM/upmem-workloads/Microbenchmarks/AI/[ai_output.xlsx]ai_output (4)'!$J$53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{0A79EB22-43F5-EA44-8A32-B3AE17E88134}</c15:txfldGUID>
                      <c15:f>'/Users/el1goluj/Documents/ZURICH/PROJECTS/UPMEM/upmem-workloads/Microbenchmarks/AI/[ai_output.xlsx]ai_output (4)'!$J$53</c15:f>
                      <c15:dlblFieldTableCache>
                        <c:ptCount val="1"/>
                        <c:pt idx="0">
                          <c:v>4</c:v>
                        </c:pt>
                      </c15:dlblFieldTableCache>
                    </c15:dlblFTEntry>
                  </c15:dlblFieldTable>
                  <c15:showDataLabelsRange val="0"/>
                </c:ext>
                <c:ext xmlns:c16="http://schemas.microsoft.com/office/drawing/2014/chart" uri="{C3380CC4-5D6E-409C-BE32-E72D297353CC}">
                  <c16:uniqueId val="{00000033-FF8B-5F4C-8BBF-ED4DE736661E}"/>
                </c:ext>
              </c:extLst>
            </c:dLbl>
            <c:dLbl>
              <c:idx val="52"/>
              <c:tx>
                <c:strRef>
                  <c:f>'/Users/el1goluj/Documents/ZURICH/PROJECTS/UPMEM/upmem-workloads/Microbenchmarks/AI/[ai_output.xlsx]ai_output (4)'!$J$54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{0B56D90B-4910-0446-86A6-E5DEE57E4BF3}</c15:txfldGUID>
                      <c15:f>'/Users/el1goluj/Documents/ZURICH/PROJECTS/UPMEM/upmem-workloads/Microbenchmarks/AI/[ai_output.xlsx]ai_output (4)'!$J$54</c15:f>
                      <c15:dlblFieldTableCache>
                        <c:ptCount val="1"/>
                        <c:pt idx="0">
                          <c:v>5</c:v>
                        </c:pt>
                      </c15:dlblFieldTableCache>
                    </c15:dlblFTEntry>
                  </c15:dlblFieldTable>
                  <c15:showDataLabelsRange val="0"/>
                </c:ext>
                <c:ext xmlns:c16="http://schemas.microsoft.com/office/drawing/2014/chart" uri="{C3380CC4-5D6E-409C-BE32-E72D297353CC}">
                  <c16:uniqueId val="{00000034-FF8B-5F4C-8BBF-ED4DE736661E}"/>
                </c:ext>
              </c:extLst>
            </c:dLbl>
            <c:dLbl>
              <c:idx val="53"/>
              <c:tx>
                <c:strRef>
                  <c:f>'/Users/el1goluj/Documents/ZURICH/PROJECTS/UPMEM/upmem-workloads/Microbenchmarks/AI/[ai_output.xlsx]ai_output (4)'!$J$55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{FB3C4255-86F6-8E46-B1C1-72C3954BF7C2}</c15:txfldGUID>
                      <c15:f>'/Users/el1goluj/Documents/ZURICH/PROJECTS/UPMEM/upmem-workloads/Microbenchmarks/AI/[ai_output.xlsx]ai_output (4)'!$J$55</c15:f>
                      <c15:dlblFieldTableCache>
                        <c:ptCount val="1"/>
                        <c:pt idx="0">
                          <c:v>6</c:v>
                        </c:pt>
                      </c15:dlblFieldTableCache>
                    </c15:dlblFTEntry>
                  </c15:dlblFieldTable>
                  <c15:showDataLabelsRange val="0"/>
                </c:ext>
                <c:ext xmlns:c16="http://schemas.microsoft.com/office/drawing/2014/chart" uri="{C3380CC4-5D6E-409C-BE32-E72D297353CC}">
                  <c16:uniqueId val="{00000035-FF8B-5F4C-8BBF-ED4DE736661E}"/>
                </c:ext>
              </c:extLst>
            </c:dLbl>
            <c:dLbl>
              <c:idx val="54"/>
              <c:tx>
                <c:strRef>
                  <c:f>'/Users/el1goluj/Documents/ZURICH/PROJECTS/UPMEM/upmem-workloads/Microbenchmarks/AI/[ai_output.xlsx]ai_output (4)'!$J$56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{91A29E0B-BF6A-FF4E-BD6B-B70B7F1C8747}</c15:txfldGUID>
                      <c15:f>'/Users/el1goluj/Documents/ZURICH/PROJECTS/UPMEM/upmem-workloads/Microbenchmarks/AI/[ai_output.xlsx]ai_output (4)'!$J$56</c15:f>
                      <c15:dlblFieldTableCache>
                        <c:ptCount val="1"/>
                        <c:pt idx="0">
                          <c:v>7</c:v>
                        </c:pt>
                      </c15:dlblFieldTableCache>
                    </c15:dlblFTEntry>
                  </c15:dlblFieldTable>
                  <c15:showDataLabelsRange val="0"/>
                </c:ext>
                <c:ext xmlns:c16="http://schemas.microsoft.com/office/drawing/2014/chart" uri="{C3380CC4-5D6E-409C-BE32-E72D297353CC}">
                  <c16:uniqueId val="{00000036-FF8B-5F4C-8BBF-ED4DE736661E}"/>
                </c:ext>
              </c:extLst>
            </c:dLbl>
            <c:dLbl>
              <c:idx val="55"/>
              <c:tx>
                <c:strRef>
                  <c:f>'/Users/el1goluj/Documents/ZURICH/PROJECTS/UPMEM/upmem-workloads/Microbenchmarks/AI/[ai_output.xlsx]ai_output (4)'!$J$57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{842BA9BD-B3E6-1E48-8990-F72CBD40A859}</c15:txfldGUID>
                      <c15:f>'/Users/el1goluj/Documents/ZURICH/PROJECTS/UPMEM/upmem-workloads/Microbenchmarks/AI/[ai_output.xlsx]ai_output (4)'!$J$57</c15:f>
                      <c15:dlblFieldTableCache>
                        <c:ptCount val="1"/>
                        <c:pt idx="0">
                          <c:v>8</c:v>
                        </c:pt>
                      </c15:dlblFieldTableCache>
                    </c15:dlblFTEntry>
                  </c15:dlblFieldTable>
                  <c15:showDataLabelsRange val="0"/>
                </c:ext>
                <c:ext xmlns:c16="http://schemas.microsoft.com/office/drawing/2014/chart" uri="{C3380CC4-5D6E-409C-BE32-E72D297353CC}">
                  <c16:uniqueId val="{00000037-FF8B-5F4C-8BBF-ED4DE736661E}"/>
                </c:ext>
              </c:extLst>
            </c:dLbl>
            <c:dLbl>
              <c:idx val="56"/>
              <c:tx>
                <c:strRef>
                  <c:f>'/Users/el1goluj/Documents/ZURICH/PROJECTS/UPMEM/upmem-workloads/Microbenchmarks/AI/[ai_output.xlsx]ai_output (4)'!$J$58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{56AC2C6C-28E3-5E4A-B142-EA14939C194B}</c15:txfldGUID>
                      <c15:f>'/Users/el1goluj/Documents/ZURICH/PROJECTS/UPMEM/upmem-workloads/Microbenchmarks/AI/[ai_output.xlsx]ai_output (4)'!$J$58</c15:f>
                      <c15:dlblFieldTableCache>
                        <c:ptCount val="1"/>
                        <c:pt idx="0">
                          <c:v>9</c:v>
                        </c:pt>
                      </c15:dlblFieldTableCache>
                    </c15:dlblFTEntry>
                  </c15:dlblFieldTable>
                  <c15:showDataLabelsRange val="0"/>
                </c:ext>
                <c:ext xmlns:c16="http://schemas.microsoft.com/office/drawing/2014/chart" uri="{C3380CC4-5D6E-409C-BE32-E72D297353CC}">
                  <c16:uniqueId val="{00000038-FF8B-5F4C-8BBF-ED4DE736661E}"/>
                </c:ext>
              </c:extLst>
            </c:dLbl>
            <c:dLbl>
              <c:idx val="57"/>
              <c:tx>
                <c:strRef>
                  <c:f>'/Users/el1goluj/Documents/ZURICH/PROJECTS/UPMEM/upmem-workloads/Microbenchmarks/AI/[ai_output.xlsx]ai_output (4)'!$J$59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{646547C4-9B8F-6F49-9422-9AD22CB0435E}</c15:txfldGUID>
                      <c15:f>'/Users/el1goluj/Documents/ZURICH/PROJECTS/UPMEM/upmem-workloads/Microbenchmarks/AI/[ai_output.xlsx]ai_output (4)'!$J$59</c15:f>
                      <c15:dlblFieldTableCache>
                        <c:ptCount val="1"/>
                        <c:pt idx="0">
                          <c:v>10</c:v>
                        </c:pt>
                      </c15:dlblFieldTableCache>
                    </c15:dlblFTEntry>
                  </c15:dlblFieldTable>
                  <c15:showDataLabelsRange val="0"/>
                </c:ext>
                <c:ext xmlns:c16="http://schemas.microsoft.com/office/drawing/2014/chart" uri="{C3380CC4-5D6E-409C-BE32-E72D297353CC}">
                  <c16:uniqueId val="{00000039-FF8B-5F4C-8BBF-ED4DE736661E}"/>
                </c:ext>
              </c:extLst>
            </c:dLbl>
            <c:dLbl>
              <c:idx val="58"/>
              <c:tx>
                <c:strRef>
                  <c:f>'/Users/el1goluj/Documents/ZURICH/PROJECTS/UPMEM/upmem-workloads/Microbenchmarks/AI/[ai_output.xlsx]ai_output (4)'!$J$60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{B4DF177B-509A-B540-BF3E-EF355FDC1632}</c15:txfldGUID>
                      <c15:f>'/Users/el1goluj/Documents/ZURICH/PROJECTS/UPMEM/upmem-workloads/Microbenchmarks/AI/[ai_output.xlsx]ai_output (4)'!$J$60</c15:f>
                      <c15:dlblFieldTableCache>
                        <c:ptCount val="1"/>
                        <c:pt idx="0">
                          <c:v>11</c:v>
                        </c:pt>
                      </c15:dlblFieldTableCache>
                    </c15:dlblFTEntry>
                  </c15:dlblFieldTable>
                  <c15:showDataLabelsRange val="0"/>
                </c:ext>
                <c:ext xmlns:c16="http://schemas.microsoft.com/office/drawing/2014/chart" uri="{C3380CC4-5D6E-409C-BE32-E72D297353CC}">
                  <c16:uniqueId val="{0000003A-FF8B-5F4C-8BBF-ED4DE736661E}"/>
                </c:ext>
              </c:extLst>
            </c:dLbl>
            <c:dLbl>
              <c:idx val="59"/>
              <c:tx>
                <c:strRef>
                  <c:f>'/Users/el1goluj/Documents/ZURICH/PROJECTS/UPMEM/upmem-workloads/Microbenchmarks/AI/[ai_output.xlsx]ai_output (4)'!$J$61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{9B13FCD2-EDCF-E74E-A1A0-3669FC64FF1D}</c15:txfldGUID>
                      <c15:f>'/Users/el1goluj/Documents/ZURICH/PROJECTS/UPMEM/upmem-workloads/Microbenchmarks/AI/[ai_output.xlsx]ai_output (4)'!$J$61</c15:f>
                      <c15:dlblFieldTableCache>
                        <c:ptCount val="1"/>
                        <c:pt idx="0">
                          <c:v>12</c:v>
                        </c:pt>
                      </c15:dlblFieldTableCache>
                    </c15:dlblFTEntry>
                  </c15:dlblFieldTable>
                  <c15:showDataLabelsRange val="0"/>
                </c:ext>
                <c:ext xmlns:c16="http://schemas.microsoft.com/office/drawing/2014/chart" uri="{C3380CC4-5D6E-409C-BE32-E72D297353CC}">
                  <c16:uniqueId val="{0000003B-FF8B-5F4C-8BBF-ED4DE736661E}"/>
                </c:ext>
              </c:extLst>
            </c:dLbl>
            <c:dLbl>
              <c:idx val="60"/>
              <c:tx>
                <c:strRef>
                  <c:f>'/Users/el1goluj/Documents/ZURICH/PROJECTS/UPMEM/upmem-workloads/Microbenchmarks/AI/[ai_output.xlsx]ai_output (4)'!$J$62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{F75C5275-3F63-8844-BD49-DDF4B6481267}</c15:txfldGUID>
                      <c15:f>'/Users/el1goluj/Documents/ZURICH/PROJECTS/UPMEM/upmem-workloads/Microbenchmarks/AI/[ai_output.xlsx]ai_output (4)'!$J$62</c15:f>
                      <c15:dlblFieldTableCache>
                        <c:ptCount val="1"/>
                        <c:pt idx="0">
                          <c:v>13</c:v>
                        </c:pt>
                      </c15:dlblFieldTableCache>
                    </c15:dlblFTEntry>
                  </c15:dlblFieldTable>
                  <c15:showDataLabelsRange val="0"/>
                </c:ext>
                <c:ext xmlns:c16="http://schemas.microsoft.com/office/drawing/2014/chart" uri="{C3380CC4-5D6E-409C-BE32-E72D297353CC}">
                  <c16:uniqueId val="{0000003C-FF8B-5F4C-8BBF-ED4DE736661E}"/>
                </c:ext>
              </c:extLst>
            </c:dLbl>
            <c:dLbl>
              <c:idx val="61"/>
              <c:tx>
                <c:strRef>
                  <c:f>'/Users/el1goluj/Documents/ZURICH/PROJECTS/UPMEM/upmem-workloads/Microbenchmarks/AI/[ai_output.xlsx]ai_output (4)'!$J$63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{40D5F5CE-BDFC-FF4C-889B-555676AB84C0}</c15:txfldGUID>
                      <c15:f>'/Users/el1goluj/Documents/ZURICH/PROJECTS/UPMEM/upmem-workloads/Microbenchmarks/AI/[ai_output.xlsx]ai_output (4)'!$J$63</c15:f>
                      <c15:dlblFieldTableCache>
                        <c:ptCount val="1"/>
                        <c:pt idx="0">
                          <c:v>14</c:v>
                        </c:pt>
                      </c15:dlblFieldTableCache>
                    </c15:dlblFTEntry>
                  </c15:dlblFieldTable>
                  <c15:showDataLabelsRange val="0"/>
                </c:ext>
                <c:ext xmlns:c16="http://schemas.microsoft.com/office/drawing/2014/chart" uri="{C3380CC4-5D6E-409C-BE32-E72D297353CC}">
                  <c16:uniqueId val="{0000003D-FF8B-5F4C-8BBF-ED4DE736661E}"/>
                </c:ext>
              </c:extLst>
            </c:dLbl>
            <c:dLbl>
              <c:idx val="62"/>
              <c:tx>
                <c:strRef>
                  <c:f>'/Users/el1goluj/Documents/ZURICH/PROJECTS/UPMEM/upmem-workloads/Microbenchmarks/AI/[ai_output.xlsx]ai_output (4)'!$J$64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{FEC53A26-0917-514B-AD2F-F69AD740526E}</c15:txfldGUID>
                      <c15:f>'/Users/el1goluj/Documents/ZURICH/PROJECTS/UPMEM/upmem-workloads/Microbenchmarks/AI/[ai_output.xlsx]ai_output (4)'!$J$64</c15:f>
                      <c15:dlblFieldTableCache>
                        <c:ptCount val="1"/>
                        <c:pt idx="0">
                          <c:v>15</c:v>
                        </c:pt>
                      </c15:dlblFieldTableCache>
                    </c15:dlblFTEntry>
                  </c15:dlblFieldTable>
                  <c15:showDataLabelsRange val="0"/>
                </c:ext>
                <c:ext xmlns:c16="http://schemas.microsoft.com/office/drawing/2014/chart" uri="{C3380CC4-5D6E-409C-BE32-E72D297353CC}">
                  <c16:uniqueId val="{0000003E-FF8B-5F4C-8BBF-ED4DE736661E}"/>
                </c:ext>
              </c:extLst>
            </c:dLbl>
            <c:dLbl>
              <c:idx val="63"/>
              <c:tx>
                <c:strRef>
                  <c:f>'/Users/el1goluj/Documents/ZURICH/PROJECTS/UPMEM/upmem-workloads/Microbenchmarks/AI/[ai_output.xlsx]ai_output (4)'!$J$65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{40454714-C5DD-A145-BD12-AE79C423E55A}</c15:txfldGUID>
                      <c15:f>'/Users/el1goluj/Documents/ZURICH/PROJECTS/UPMEM/upmem-workloads/Microbenchmarks/AI/[ai_output.xlsx]ai_output (4)'!$J$65</c15:f>
                      <c15:dlblFieldTableCache>
                        <c:ptCount val="1"/>
                        <c:pt idx="0">
                          <c:v>16</c:v>
                        </c:pt>
                      </c15:dlblFieldTableCache>
                    </c15:dlblFTEntry>
                  </c15:dlblFieldTable>
                  <c15:showDataLabelsRange val="0"/>
                </c:ext>
                <c:ext xmlns:c16="http://schemas.microsoft.com/office/drawing/2014/chart" uri="{C3380CC4-5D6E-409C-BE32-E72D297353CC}">
                  <c16:uniqueId val="{0000003F-FF8B-5F4C-8BBF-ED4DE736661E}"/>
                </c:ext>
              </c:extLst>
            </c:dLbl>
            <c:dLbl>
              <c:idx val="64"/>
              <c:tx>
                <c:strRef>
                  <c:f>'/Users/el1goluj/Documents/ZURICH/PROJECTS/UPMEM/upmem-workloads/Microbenchmarks/AI/[ai_output.xlsx]ai_output (4)'!$J$66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{1AC0D6DD-C3CA-CB47-8994-9003130FDBAF}</c15:txfldGUID>
                      <c15:f>'/Users/el1goluj/Documents/ZURICH/PROJECTS/UPMEM/upmem-workloads/Microbenchmarks/AI/[ai_output.xlsx]ai_output (4)'!$J$66</c15:f>
                      <c15:dlblFieldTableCache>
                        <c:ptCount val="1"/>
                        <c:pt idx="0">
                          <c:v>1</c:v>
                        </c:pt>
                      </c15:dlblFieldTableCache>
                    </c15:dlblFTEntry>
                  </c15:dlblFieldTable>
                  <c15:showDataLabelsRange val="0"/>
                </c:ext>
                <c:ext xmlns:c16="http://schemas.microsoft.com/office/drawing/2014/chart" uri="{C3380CC4-5D6E-409C-BE32-E72D297353CC}">
                  <c16:uniqueId val="{00000040-FF8B-5F4C-8BBF-ED4DE736661E}"/>
                </c:ext>
              </c:extLst>
            </c:dLbl>
            <c:dLbl>
              <c:idx val="65"/>
              <c:tx>
                <c:strRef>
                  <c:f>'/Users/el1goluj/Documents/ZURICH/PROJECTS/UPMEM/upmem-workloads/Microbenchmarks/AI/[ai_output.xlsx]ai_output (4)'!$J$67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{0955A95C-0DF0-FB4A-BEA9-4E74C3933810}</c15:txfldGUID>
                      <c15:f>'/Users/el1goluj/Documents/ZURICH/PROJECTS/UPMEM/upmem-workloads/Microbenchmarks/AI/[ai_output.xlsx]ai_output (4)'!$J$67</c15:f>
                      <c15:dlblFieldTableCache>
                        <c:ptCount val="1"/>
                        <c:pt idx="0">
                          <c:v>2</c:v>
                        </c:pt>
                      </c15:dlblFieldTableCache>
                    </c15:dlblFTEntry>
                  </c15:dlblFieldTable>
                  <c15:showDataLabelsRange val="0"/>
                </c:ext>
                <c:ext xmlns:c16="http://schemas.microsoft.com/office/drawing/2014/chart" uri="{C3380CC4-5D6E-409C-BE32-E72D297353CC}">
                  <c16:uniqueId val="{00000041-FF8B-5F4C-8BBF-ED4DE736661E}"/>
                </c:ext>
              </c:extLst>
            </c:dLbl>
            <c:dLbl>
              <c:idx val="66"/>
              <c:tx>
                <c:strRef>
                  <c:f>'/Users/el1goluj/Documents/ZURICH/PROJECTS/UPMEM/upmem-workloads/Microbenchmarks/AI/[ai_output.xlsx]ai_output (4)'!$J$68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{D6E544AB-9C2C-BF42-B2EA-29902A3F4512}</c15:txfldGUID>
                      <c15:f>'/Users/el1goluj/Documents/ZURICH/PROJECTS/UPMEM/upmem-workloads/Microbenchmarks/AI/[ai_output.xlsx]ai_output (4)'!$J$68</c15:f>
                      <c15:dlblFieldTableCache>
                        <c:ptCount val="1"/>
                        <c:pt idx="0">
                          <c:v>3</c:v>
                        </c:pt>
                      </c15:dlblFieldTableCache>
                    </c15:dlblFTEntry>
                  </c15:dlblFieldTable>
                  <c15:showDataLabelsRange val="0"/>
                </c:ext>
                <c:ext xmlns:c16="http://schemas.microsoft.com/office/drawing/2014/chart" uri="{C3380CC4-5D6E-409C-BE32-E72D297353CC}">
                  <c16:uniqueId val="{00000042-FF8B-5F4C-8BBF-ED4DE736661E}"/>
                </c:ext>
              </c:extLst>
            </c:dLbl>
            <c:dLbl>
              <c:idx val="67"/>
              <c:tx>
                <c:strRef>
                  <c:f>'/Users/el1goluj/Documents/ZURICH/PROJECTS/UPMEM/upmem-workloads/Microbenchmarks/AI/[ai_output.xlsx]ai_output (4)'!$J$69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{F2CCD685-1A97-B742-B7E0-6D81E9FFC692}</c15:txfldGUID>
                      <c15:f>'/Users/el1goluj/Documents/ZURICH/PROJECTS/UPMEM/upmem-workloads/Microbenchmarks/AI/[ai_output.xlsx]ai_output (4)'!$J$69</c15:f>
                      <c15:dlblFieldTableCache>
                        <c:ptCount val="1"/>
                        <c:pt idx="0">
                          <c:v>4</c:v>
                        </c:pt>
                      </c15:dlblFieldTableCache>
                    </c15:dlblFTEntry>
                  </c15:dlblFieldTable>
                  <c15:showDataLabelsRange val="0"/>
                </c:ext>
                <c:ext xmlns:c16="http://schemas.microsoft.com/office/drawing/2014/chart" uri="{C3380CC4-5D6E-409C-BE32-E72D297353CC}">
                  <c16:uniqueId val="{00000043-FF8B-5F4C-8BBF-ED4DE736661E}"/>
                </c:ext>
              </c:extLst>
            </c:dLbl>
            <c:dLbl>
              <c:idx val="68"/>
              <c:tx>
                <c:strRef>
                  <c:f>'/Users/el1goluj/Documents/ZURICH/PROJECTS/UPMEM/upmem-workloads/Microbenchmarks/AI/[ai_output.xlsx]ai_output (4)'!$J$70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{9CD99AAF-C901-BD45-B62B-E3193550BD74}</c15:txfldGUID>
                      <c15:f>'/Users/el1goluj/Documents/ZURICH/PROJECTS/UPMEM/upmem-workloads/Microbenchmarks/AI/[ai_output.xlsx]ai_output (4)'!$J$70</c15:f>
                      <c15:dlblFieldTableCache>
                        <c:ptCount val="1"/>
                        <c:pt idx="0">
                          <c:v>5</c:v>
                        </c:pt>
                      </c15:dlblFieldTableCache>
                    </c15:dlblFTEntry>
                  </c15:dlblFieldTable>
                  <c15:showDataLabelsRange val="0"/>
                </c:ext>
                <c:ext xmlns:c16="http://schemas.microsoft.com/office/drawing/2014/chart" uri="{C3380CC4-5D6E-409C-BE32-E72D297353CC}">
                  <c16:uniqueId val="{00000044-FF8B-5F4C-8BBF-ED4DE736661E}"/>
                </c:ext>
              </c:extLst>
            </c:dLbl>
            <c:dLbl>
              <c:idx val="69"/>
              <c:tx>
                <c:strRef>
                  <c:f>'/Users/el1goluj/Documents/ZURICH/PROJECTS/UPMEM/upmem-workloads/Microbenchmarks/AI/[ai_output.xlsx]ai_output (4)'!$J$71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{9475ECEA-1680-B94A-858E-DE6F77BAA7B4}</c15:txfldGUID>
                      <c15:f>'/Users/el1goluj/Documents/ZURICH/PROJECTS/UPMEM/upmem-workloads/Microbenchmarks/AI/[ai_output.xlsx]ai_output (4)'!$J$71</c15:f>
                      <c15:dlblFieldTableCache>
                        <c:ptCount val="1"/>
                        <c:pt idx="0">
                          <c:v>6</c:v>
                        </c:pt>
                      </c15:dlblFieldTableCache>
                    </c15:dlblFTEntry>
                  </c15:dlblFieldTable>
                  <c15:showDataLabelsRange val="0"/>
                </c:ext>
                <c:ext xmlns:c16="http://schemas.microsoft.com/office/drawing/2014/chart" uri="{C3380CC4-5D6E-409C-BE32-E72D297353CC}">
                  <c16:uniqueId val="{00000045-FF8B-5F4C-8BBF-ED4DE736661E}"/>
                </c:ext>
              </c:extLst>
            </c:dLbl>
            <c:dLbl>
              <c:idx val="70"/>
              <c:tx>
                <c:strRef>
                  <c:f>'/Users/el1goluj/Documents/ZURICH/PROJECTS/UPMEM/upmem-workloads/Microbenchmarks/AI/[ai_output.xlsx]ai_output (4)'!$J$72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{FBED6246-F344-0244-96ED-77301046039E}</c15:txfldGUID>
                      <c15:f>'/Users/el1goluj/Documents/ZURICH/PROJECTS/UPMEM/upmem-workloads/Microbenchmarks/AI/[ai_output.xlsx]ai_output (4)'!$J$72</c15:f>
                      <c15:dlblFieldTableCache>
                        <c:ptCount val="1"/>
                        <c:pt idx="0">
                          <c:v>7</c:v>
                        </c:pt>
                      </c15:dlblFieldTableCache>
                    </c15:dlblFTEntry>
                  </c15:dlblFieldTable>
                  <c15:showDataLabelsRange val="0"/>
                </c:ext>
                <c:ext xmlns:c16="http://schemas.microsoft.com/office/drawing/2014/chart" uri="{C3380CC4-5D6E-409C-BE32-E72D297353CC}">
                  <c16:uniqueId val="{00000046-FF8B-5F4C-8BBF-ED4DE736661E}"/>
                </c:ext>
              </c:extLst>
            </c:dLbl>
            <c:dLbl>
              <c:idx val="71"/>
              <c:tx>
                <c:strRef>
                  <c:f>'/Users/el1goluj/Documents/ZURICH/PROJECTS/UPMEM/upmem-workloads/Microbenchmarks/AI/[ai_output.xlsx]ai_output (4)'!$J$73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{7456E8EB-2EC2-884B-9196-99E2ED6AD309}</c15:txfldGUID>
                      <c15:f>'/Users/el1goluj/Documents/ZURICH/PROJECTS/UPMEM/upmem-workloads/Microbenchmarks/AI/[ai_output.xlsx]ai_output (4)'!$J$73</c15:f>
                      <c15:dlblFieldTableCache>
                        <c:ptCount val="1"/>
                        <c:pt idx="0">
                          <c:v>8</c:v>
                        </c:pt>
                      </c15:dlblFieldTableCache>
                    </c15:dlblFTEntry>
                  </c15:dlblFieldTable>
                  <c15:showDataLabelsRange val="0"/>
                </c:ext>
                <c:ext xmlns:c16="http://schemas.microsoft.com/office/drawing/2014/chart" uri="{C3380CC4-5D6E-409C-BE32-E72D297353CC}">
                  <c16:uniqueId val="{00000047-FF8B-5F4C-8BBF-ED4DE736661E}"/>
                </c:ext>
              </c:extLst>
            </c:dLbl>
            <c:dLbl>
              <c:idx val="72"/>
              <c:tx>
                <c:strRef>
                  <c:f>'/Users/el1goluj/Documents/ZURICH/PROJECTS/UPMEM/upmem-workloads/Microbenchmarks/AI/[ai_output.xlsx]ai_output (4)'!$J$74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{82E8AAE8-3C88-8645-B970-7688D5715513}</c15:txfldGUID>
                      <c15:f>'/Users/el1goluj/Documents/ZURICH/PROJECTS/UPMEM/upmem-workloads/Microbenchmarks/AI/[ai_output.xlsx]ai_output (4)'!$J$74</c15:f>
                      <c15:dlblFieldTableCache>
                        <c:ptCount val="1"/>
                        <c:pt idx="0">
                          <c:v>9</c:v>
                        </c:pt>
                      </c15:dlblFieldTableCache>
                    </c15:dlblFTEntry>
                  </c15:dlblFieldTable>
                  <c15:showDataLabelsRange val="0"/>
                </c:ext>
                <c:ext xmlns:c16="http://schemas.microsoft.com/office/drawing/2014/chart" uri="{C3380CC4-5D6E-409C-BE32-E72D297353CC}">
                  <c16:uniqueId val="{00000048-FF8B-5F4C-8BBF-ED4DE736661E}"/>
                </c:ext>
              </c:extLst>
            </c:dLbl>
            <c:dLbl>
              <c:idx val="73"/>
              <c:tx>
                <c:strRef>
                  <c:f>'/Users/el1goluj/Documents/ZURICH/PROJECTS/UPMEM/upmem-workloads/Microbenchmarks/AI/[ai_output.xlsx]ai_output (4)'!$J$75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{1EBC5F77-489C-054B-8340-7FA6C4CE6FE1}</c15:txfldGUID>
                      <c15:f>'/Users/el1goluj/Documents/ZURICH/PROJECTS/UPMEM/upmem-workloads/Microbenchmarks/AI/[ai_output.xlsx]ai_output (4)'!$J$75</c15:f>
                      <c15:dlblFieldTableCache>
                        <c:ptCount val="1"/>
                        <c:pt idx="0">
                          <c:v>10</c:v>
                        </c:pt>
                      </c15:dlblFieldTableCache>
                    </c15:dlblFTEntry>
                  </c15:dlblFieldTable>
                  <c15:showDataLabelsRange val="0"/>
                </c:ext>
                <c:ext xmlns:c16="http://schemas.microsoft.com/office/drawing/2014/chart" uri="{C3380CC4-5D6E-409C-BE32-E72D297353CC}">
                  <c16:uniqueId val="{00000049-FF8B-5F4C-8BBF-ED4DE736661E}"/>
                </c:ext>
              </c:extLst>
            </c:dLbl>
            <c:dLbl>
              <c:idx val="74"/>
              <c:tx>
                <c:strRef>
                  <c:f>'/Users/el1goluj/Documents/ZURICH/PROJECTS/UPMEM/upmem-workloads/Microbenchmarks/AI/[ai_output.xlsx]ai_output (4)'!$J$76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{F41D436F-BF44-1744-9967-66F51657F2AB}</c15:txfldGUID>
                      <c15:f>'/Users/el1goluj/Documents/ZURICH/PROJECTS/UPMEM/upmem-workloads/Microbenchmarks/AI/[ai_output.xlsx]ai_output (4)'!$J$76</c15:f>
                      <c15:dlblFieldTableCache>
                        <c:ptCount val="1"/>
                        <c:pt idx="0">
                          <c:v>11</c:v>
                        </c:pt>
                      </c15:dlblFieldTableCache>
                    </c15:dlblFTEntry>
                  </c15:dlblFieldTable>
                  <c15:showDataLabelsRange val="0"/>
                </c:ext>
                <c:ext xmlns:c16="http://schemas.microsoft.com/office/drawing/2014/chart" uri="{C3380CC4-5D6E-409C-BE32-E72D297353CC}">
                  <c16:uniqueId val="{0000004A-FF8B-5F4C-8BBF-ED4DE736661E}"/>
                </c:ext>
              </c:extLst>
            </c:dLbl>
            <c:dLbl>
              <c:idx val="75"/>
              <c:tx>
                <c:strRef>
                  <c:f>'/Users/el1goluj/Documents/ZURICH/PROJECTS/UPMEM/upmem-workloads/Microbenchmarks/AI/[ai_output.xlsx]ai_output (4)'!$J$77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{FEF29F0E-5607-A14E-9803-1E60946F9DEF}</c15:txfldGUID>
                      <c15:f>'/Users/el1goluj/Documents/ZURICH/PROJECTS/UPMEM/upmem-workloads/Microbenchmarks/AI/[ai_output.xlsx]ai_output (4)'!$J$77</c15:f>
                      <c15:dlblFieldTableCache>
                        <c:ptCount val="1"/>
                        <c:pt idx="0">
                          <c:v>12</c:v>
                        </c:pt>
                      </c15:dlblFieldTableCache>
                    </c15:dlblFTEntry>
                  </c15:dlblFieldTable>
                  <c15:showDataLabelsRange val="0"/>
                </c:ext>
                <c:ext xmlns:c16="http://schemas.microsoft.com/office/drawing/2014/chart" uri="{C3380CC4-5D6E-409C-BE32-E72D297353CC}">
                  <c16:uniqueId val="{0000004B-FF8B-5F4C-8BBF-ED4DE736661E}"/>
                </c:ext>
              </c:extLst>
            </c:dLbl>
            <c:dLbl>
              <c:idx val="76"/>
              <c:tx>
                <c:strRef>
                  <c:f>'/Users/el1goluj/Documents/ZURICH/PROJECTS/UPMEM/upmem-workloads/Microbenchmarks/AI/[ai_output.xlsx]ai_output (4)'!$J$78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{9B76F81F-EFBD-8F42-A91A-99B6EDBD4056}</c15:txfldGUID>
                      <c15:f>'/Users/el1goluj/Documents/ZURICH/PROJECTS/UPMEM/upmem-workloads/Microbenchmarks/AI/[ai_output.xlsx]ai_output (4)'!$J$78</c15:f>
                      <c15:dlblFieldTableCache>
                        <c:ptCount val="1"/>
                        <c:pt idx="0">
                          <c:v>13</c:v>
                        </c:pt>
                      </c15:dlblFieldTableCache>
                    </c15:dlblFTEntry>
                  </c15:dlblFieldTable>
                  <c15:showDataLabelsRange val="0"/>
                </c:ext>
                <c:ext xmlns:c16="http://schemas.microsoft.com/office/drawing/2014/chart" uri="{C3380CC4-5D6E-409C-BE32-E72D297353CC}">
                  <c16:uniqueId val="{0000004C-FF8B-5F4C-8BBF-ED4DE736661E}"/>
                </c:ext>
              </c:extLst>
            </c:dLbl>
            <c:dLbl>
              <c:idx val="77"/>
              <c:tx>
                <c:strRef>
                  <c:f>'/Users/el1goluj/Documents/ZURICH/PROJECTS/UPMEM/upmem-workloads/Microbenchmarks/AI/[ai_output.xlsx]ai_output (4)'!$J$79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{19392D95-02DD-BC49-967B-2936F8F2EAC7}</c15:txfldGUID>
                      <c15:f>'/Users/el1goluj/Documents/ZURICH/PROJECTS/UPMEM/upmem-workloads/Microbenchmarks/AI/[ai_output.xlsx]ai_output (4)'!$J$79</c15:f>
                      <c15:dlblFieldTableCache>
                        <c:ptCount val="1"/>
                        <c:pt idx="0">
                          <c:v>14</c:v>
                        </c:pt>
                      </c15:dlblFieldTableCache>
                    </c15:dlblFTEntry>
                  </c15:dlblFieldTable>
                  <c15:showDataLabelsRange val="0"/>
                </c:ext>
                <c:ext xmlns:c16="http://schemas.microsoft.com/office/drawing/2014/chart" uri="{C3380CC4-5D6E-409C-BE32-E72D297353CC}">
                  <c16:uniqueId val="{0000004D-FF8B-5F4C-8BBF-ED4DE736661E}"/>
                </c:ext>
              </c:extLst>
            </c:dLbl>
            <c:dLbl>
              <c:idx val="78"/>
              <c:tx>
                <c:strRef>
                  <c:f>'/Users/el1goluj/Documents/ZURICH/PROJECTS/UPMEM/upmem-workloads/Microbenchmarks/AI/[ai_output.xlsx]ai_output (4)'!$J$80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{8141BC8D-F074-CA42-810E-B040A2C17880}</c15:txfldGUID>
                      <c15:f>'/Users/el1goluj/Documents/ZURICH/PROJECTS/UPMEM/upmem-workloads/Microbenchmarks/AI/[ai_output.xlsx]ai_output (4)'!$J$80</c15:f>
                      <c15:dlblFieldTableCache>
                        <c:ptCount val="1"/>
                        <c:pt idx="0">
                          <c:v>15</c:v>
                        </c:pt>
                      </c15:dlblFieldTableCache>
                    </c15:dlblFTEntry>
                  </c15:dlblFieldTable>
                  <c15:showDataLabelsRange val="0"/>
                </c:ext>
                <c:ext xmlns:c16="http://schemas.microsoft.com/office/drawing/2014/chart" uri="{C3380CC4-5D6E-409C-BE32-E72D297353CC}">
                  <c16:uniqueId val="{0000004E-FF8B-5F4C-8BBF-ED4DE736661E}"/>
                </c:ext>
              </c:extLst>
            </c:dLbl>
            <c:dLbl>
              <c:idx val="79"/>
              <c:tx>
                <c:strRef>
                  <c:f>'/Users/el1goluj/Documents/ZURICH/PROJECTS/UPMEM/upmem-workloads/Microbenchmarks/AI/[ai_output.xlsx]ai_output (4)'!$J$81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{3DF1F818-5DA3-744F-819D-CAE4CDDEF8A9}</c15:txfldGUID>
                      <c15:f>'/Users/el1goluj/Documents/ZURICH/PROJECTS/UPMEM/upmem-workloads/Microbenchmarks/AI/[ai_output.xlsx]ai_output (4)'!$J$81</c15:f>
                      <c15:dlblFieldTableCache>
                        <c:ptCount val="1"/>
                        <c:pt idx="0">
                          <c:v>16</c:v>
                        </c:pt>
                      </c15:dlblFieldTableCache>
                    </c15:dlblFTEntry>
                  </c15:dlblFieldTable>
                  <c15:showDataLabelsRange val="0"/>
                </c:ext>
                <c:ext xmlns:c16="http://schemas.microsoft.com/office/drawing/2014/chart" uri="{C3380CC4-5D6E-409C-BE32-E72D297353CC}">
                  <c16:uniqueId val="{0000004F-FF8B-5F4C-8BBF-ED4DE736661E}"/>
                </c:ext>
              </c:extLst>
            </c:dLbl>
            <c:dLbl>
              <c:idx val="80"/>
              <c:tx>
                <c:strRef>
                  <c:f>'/Users/el1goluj/Documents/ZURICH/PROJECTS/UPMEM/upmem-workloads/Microbenchmarks/AI/[ai_output.xlsx]ai_output (4)'!$J$82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{575B64B5-7A91-1940-8209-53A8A6173C20}</c15:txfldGUID>
                      <c15:f>'/Users/el1goluj/Documents/ZURICH/PROJECTS/UPMEM/upmem-workloads/Microbenchmarks/AI/[ai_output.xlsx]ai_output (4)'!$J$82</c15:f>
                      <c15:dlblFieldTableCache>
                        <c:ptCount val="1"/>
                        <c:pt idx="0">
                          <c:v>1</c:v>
                        </c:pt>
                      </c15:dlblFieldTableCache>
                    </c15:dlblFTEntry>
                  </c15:dlblFieldTable>
                  <c15:showDataLabelsRange val="0"/>
                </c:ext>
                <c:ext xmlns:c16="http://schemas.microsoft.com/office/drawing/2014/chart" uri="{C3380CC4-5D6E-409C-BE32-E72D297353CC}">
                  <c16:uniqueId val="{00000050-FF8B-5F4C-8BBF-ED4DE736661E}"/>
                </c:ext>
              </c:extLst>
            </c:dLbl>
            <c:dLbl>
              <c:idx val="81"/>
              <c:tx>
                <c:strRef>
                  <c:f>'/Users/el1goluj/Documents/ZURICH/PROJECTS/UPMEM/upmem-workloads/Microbenchmarks/AI/[ai_output.xlsx]ai_output (4)'!$J$83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{5E74E17A-B126-344D-88ED-6FEE79403688}</c15:txfldGUID>
                      <c15:f>'/Users/el1goluj/Documents/ZURICH/PROJECTS/UPMEM/upmem-workloads/Microbenchmarks/AI/[ai_output.xlsx]ai_output (4)'!$J$83</c15:f>
                      <c15:dlblFieldTableCache>
                        <c:ptCount val="1"/>
                        <c:pt idx="0">
                          <c:v>2</c:v>
                        </c:pt>
                      </c15:dlblFieldTableCache>
                    </c15:dlblFTEntry>
                  </c15:dlblFieldTable>
                  <c15:showDataLabelsRange val="0"/>
                </c:ext>
                <c:ext xmlns:c16="http://schemas.microsoft.com/office/drawing/2014/chart" uri="{C3380CC4-5D6E-409C-BE32-E72D297353CC}">
                  <c16:uniqueId val="{00000051-FF8B-5F4C-8BBF-ED4DE736661E}"/>
                </c:ext>
              </c:extLst>
            </c:dLbl>
            <c:dLbl>
              <c:idx val="82"/>
              <c:tx>
                <c:strRef>
                  <c:f>'/Users/el1goluj/Documents/ZURICH/PROJECTS/UPMEM/upmem-workloads/Microbenchmarks/AI/[ai_output.xlsx]ai_output (4)'!$J$84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{0A49C0C4-6EFA-C444-A01F-45CC117F87D4}</c15:txfldGUID>
                      <c15:f>'/Users/el1goluj/Documents/ZURICH/PROJECTS/UPMEM/upmem-workloads/Microbenchmarks/AI/[ai_output.xlsx]ai_output (4)'!$J$84</c15:f>
                      <c15:dlblFieldTableCache>
                        <c:ptCount val="1"/>
                        <c:pt idx="0">
                          <c:v>3</c:v>
                        </c:pt>
                      </c15:dlblFieldTableCache>
                    </c15:dlblFTEntry>
                  </c15:dlblFieldTable>
                  <c15:showDataLabelsRange val="0"/>
                </c:ext>
                <c:ext xmlns:c16="http://schemas.microsoft.com/office/drawing/2014/chart" uri="{C3380CC4-5D6E-409C-BE32-E72D297353CC}">
                  <c16:uniqueId val="{00000052-FF8B-5F4C-8BBF-ED4DE736661E}"/>
                </c:ext>
              </c:extLst>
            </c:dLbl>
            <c:dLbl>
              <c:idx val="83"/>
              <c:tx>
                <c:strRef>
                  <c:f>'/Users/el1goluj/Documents/ZURICH/PROJECTS/UPMEM/upmem-workloads/Microbenchmarks/AI/[ai_output.xlsx]ai_output (4)'!$J$85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{3C4AF1C9-B8B0-F548-B20C-8B28ADE6CC5F}</c15:txfldGUID>
                      <c15:f>'/Users/el1goluj/Documents/ZURICH/PROJECTS/UPMEM/upmem-workloads/Microbenchmarks/AI/[ai_output.xlsx]ai_output (4)'!$J$85</c15:f>
                      <c15:dlblFieldTableCache>
                        <c:ptCount val="1"/>
                        <c:pt idx="0">
                          <c:v>4</c:v>
                        </c:pt>
                      </c15:dlblFieldTableCache>
                    </c15:dlblFTEntry>
                  </c15:dlblFieldTable>
                  <c15:showDataLabelsRange val="0"/>
                </c:ext>
                <c:ext xmlns:c16="http://schemas.microsoft.com/office/drawing/2014/chart" uri="{C3380CC4-5D6E-409C-BE32-E72D297353CC}">
                  <c16:uniqueId val="{00000053-FF8B-5F4C-8BBF-ED4DE736661E}"/>
                </c:ext>
              </c:extLst>
            </c:dLbl>
            <c:dLbl>
              <c:idx val="84"/>
              <c:tx>
                <c:strRef>
                  <c:f>'/Users/el1goluj/Documents/ZURICH/PROJECTS/UPMEM/upmem-workloads/Microbenchmarks/AI/[ai_output.xlsx]ai_output (4)'!$J$86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{DF80D778-C283-9F47-AD3D-54FFED2A818A}</c15:txfldGUID>
                      <c15:f>'/Users/el1goluj/Documents/ZURICH/PROJECTS/UPMEM/upmem-workloads/Microbenchmarks/AI/[ai_output.xlsx]ai_output (4)'!$J$86</c15:f>
                      <c15:dlblFieldTableCache>
                        <c:ptCount val="1"/>
                        <c:pt idx="0">
                          <c:v>5</c:v>
                        </c:pt>
                      </c15:dlblFieldTableCache>
                    </c15:dlblFTEntry>
                  </c15:dlblFieldTable>
                  <c15:showDataLabelsRange val="0"/>
                </c:ext>
                <c:ext xmlns:c16="http://schemas.microsoft.com/office/drawing/2014/chart" uri="{C3380CC4-5D6E-409C-BE32-E72D297353CC}">
                  <c16:uniqueId val="{00000054-FF8B-5F4C-8BBF-ED4DE736661E}"/>
                </c:ext>
              </c:extLst>
            </c:dLbl>
            <c:dLbl>
              <c:idx val="85"/>
              <c:tx>
                <c:strRef>
                  <c:f>'/Users/el1goluj/Documents/ZURICH/PROJECTS/UPMEM/upmem-workloads/Microbenchmarks/AI/[ai_output.xlsx]ai_output (4)'!$J$87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{15C17929-DA30-DF4B-9B88-76E4837472CF}</c15:txfldGUID>
                      <c15:f>'/Users/el1goluj/Documents/ZURICH/PROJECTS/UPMEM/upmem-workloads/Microbenchmarks/AI/[ai_output.xlsx]ai_output (4)'!$J$87</c15:f>
                      <c15:dlblFieldTableCache>
                        <c:ptCount val="1"/>
                        <c:pt idx="0">
                          <c:v>6</c:v>
                        </c:pt>
                      </c15:dlblFieldTableCache>
                    </c15:dlblFTEntry>
                  </c15:dlblFieldTable>
                  <c15:showDataLabelsRange val="0"/>
                </c:ext>
                <c:ext xmlns:c16="http://schemas.microsoft.com/office/drawing/2014/chart" uri="{C3380CC4-5D6E-409C-BE32-E72D297353CC}">
                  <c16:uniqueId val="{00000055-FF8B-5F4C-8BBF-ED4DE736661E}"/>
                </c:ext>
              </c:extLst>
            </c:dLbl>
            <c:dLbl>
              <c:idx val="86"/>
              <c:tx>
                <c:strRef>
                  <c:f>'/Users/el1goluj/Documents/ZURICH/PROJECTS/UPMEM/upmem-workloads/Microbenchmarks/AI/[ai_output.xlsx]ai_output (4)'!$J$88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{F43C126B-0D74-0745-B46F-C09D44EC17B4}</c15:txfldGUID>
                      <c15:f>'/Users/el1goluj/Documents/ZURICH/PROJECTS/UPMEM/upmem-workloads/Microbenchmarks/AI/[ai_output.xlsx]ai_output (4)'!$J$88</c15:f>
                      <c15:dlblFieldTableCache>
                        <c:ptCount val="1"/>
                        <c:pt idx="0">
                          <c:v>7</c:v>
                        </c:pt>
                      </c15:dlblFieldTableCache>
                    </c15:dlblFTEntry>
                  </c15:dlblFieldTable>
                  <c15:showDataLabelsRange val="0"/>
                </c:ext>
                <c:ext xmlns:c16="http://schemas.microsoft.com/office/drawing/2014/chart" uri="{C3380CC4-5D6E-409C-BE32-E72D297353CC}">
                  <c16:uniqueId val="{00000056-FF8B-5F4C-8BBF-ED4DE736661E}"/>
                </c:ext>
              </c:extLst>
            </c:dLbl>
            <c:dLbl>
              <c:idx val="87"/>
              <c:tx>
                <c:strRef>
                  <c:f>'/Users/el1goluj/Documents/ZURICH/PROJECTS/UPMEM/upmem-workloads/Microbenchmarks/AI/[ai_output.xlsx]ai_output (4)'!$J$89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{4B89068E-F82D-1642-B8F9-BECACC2E1539}</c15:txfldGUID>
                      <c15:f>'/Users/el1goluj/Documents/ZURICH/PROJECTS/UPMEM/upmem-workloads/Microbenchmarks/AI/[ai_output.xlsx]ai_output (4)'!$J$89</c15:f>
                      <c15:dlblFieldTableCache>
                        <c:ptCount val="1"/>
                        <c:pt idx="0">
                          <c:v>8</c:v>
                        </c:pt>
                      </c15:dlblFieldTableCache>
                    </c15:dlblFTEntry>
                  </c15:dlblFieldTable>
                  <c15:showDataLabelsRange val="0"/>
                </c:ext>
                <c:ext xmlns:c16="http://schemas.microsoft.com/office/drawing/2014/chart" uri="{C3380CC4-5D6E-409C-BE32-E72D297353CC}">
                  <c16:uniqueId val="{00000057-FF8B-5F4C-8BBF-ED4DE736661E}"/>
                </c:ext>
              </c:extLst>
            </c:dLbl>
            <c:dLbl>
              <c:idx val="88"/>
              <c:tx>
                <c:strRef>
                  <c:f>'/Users/el1goluj/Documents/ZURICH/PROJECTS/UPMEM/upmem-workloads/Microbenchmarks/AI/[ai_output.xlsx]ai_output (4)'!$J$90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{81BCC616-0E48-B14B-A5C5-936D238737BA}</c15:txfldGUID>
                      <c15:f>'/Users/el1goluj/Documents/ZURICH/PROJECTS/UPMEM/upmem-workloads/Microbenchmarks/AI/[ai_output.xlsx]ai_output (4)'!$J$90</c15:f>
                      <c15:dlblFieldTableCache>
                        <c:ptCount val="1"/>
                        <c:pt idx="0">
                          <c:v>9</c:v>
                        </c:pt>
                      </c15:dlblFieldTableCache>
                    </c15:dlblFTEntry>
                  </c15:dlblFieldTable>
                  <c15:showDataLabelsRange val="0"/>
                </c:ext>
                <c:ext xmlns:c16="http://schemas.microsoft.com/office/drawing/2014/chart" uri="{C3380CC4-5D6E-409C-BE32-E72D297353CC}">
                  <c16:uniqueId val="{00000058-FF8B-5F4C-8BBF-ED4DE736661E}"/>
                </c:ext>
              </c:extLst>
            </c:dLbl>
            <c:dLbl>
              <c:idx val="89"/>
              <c:tx>
                <c:strRef>
                  <c:f>'/Users/el1goluj/Documents/ZURICH/PROJECTS/UPMEM/upmem-workloads/Microbenchmarks/AI/[ai_output.xlsx]ai_output (4)'!$J$91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{E23BD90D-6288-9B42-BCE8-C7130CE32B87}</c15:txfldGUID>
                      <c15:f>'/Users/el1goluj/Documents/ZURICH/PROJECTS/UPMEM/upmem-workloads/Microbenchmarks/AI/[ai_output.xlsx]ai_output (4)'!$J$91</c15:f>
                      <c15:dlblFieldTableCache>
                        <c:ptCount val="1"/>
                        <c:pt idx="0">
                          <c:v>10</c:v>
                        </c:pt>
                      </c15:dlblFieldTableCache>
                    </c15:dlblFTEntry>
                  </c15:dlblFieldTable>
                  <c15:showDataLabelsRange val="0"/>
                </c:ext>
                <c:ext xmlns:c16="http://schemas.microsoft.com/office/drawing/2014/chart" uri="{C3380CC4-5D6E-409C-BE32-E72D297353CC}">
                  <c16:uniqueId val="{00000059-FF8B-5F4C-8BBF-ED4DE736661E}"/>
                </c:ext>
              </c:extLst>
            </c:dLbl>
            <c:dLbl>
              <c:idx val="90"/>
              <c:tx>
                <c:strRef>
                  <c:f>'/Users/el1goluj/Documents/ZURICH/PROJECTS/UPMEM/upmem-workloads/Microbenchmarks/AI/[ai_output.xlsx]ai_output (4)'!$J$92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{20D86530-D341-2E46-B4BB-3C880613B997}</c15:txfldGUID>
                      <c15:f>'/Users/el1goluj/Documents/ZURICH/PROJECTS/UPMEM/upmem-workloads/Microbenchmarks/AI/[ai_output.xlsx]ai_output (4)'!$J$92</c15:f>
                      <c15:dlblFieldTableCache>
                        <c:ptCount val="1"/>
                        <c:pt idx="0">
                          <c:v>11</c:v>
                        </c:pt>
                      </c15:dlblFieldTableCache>
                    </c15:dlblFTEntry>
                  </c15:dlblFieldTable>
                  <c15:showDataLabelsRange val="0"/>
                </c:ext>
                <c:ext xmlns:c16="http://schemas.microsoft.com/office/drawing/2014/chart" uri="{C3380CC4-5D6E-409C-BE32-E72D297353CC}">
                  <c16:uniqueId val="{0000005A-FF8B-5F4C-8BBF-ED4DE736661E}"/>
                </c:ext>
              </c:extLst>
            </c:dLbl>
            <c:dLbl>
              <c:idx val="91"/>
              <c:tx>
                <c:strRef>
                  <c:f>'/Users/el1goluj/Documents/ZURICH/PROJECTS/UPMEM/upmem-workloads/Microbenchmarks/AI/[ai_output.xlsx]ai_output (4)'!$J$93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{3E6E5BE8-3F33-B245-9124-16BFF60A1241}</c15:txfldGUID>
                      <c15:f>'/Users/el1goluj/Documents/ZURICH/PROJECTS/UPMEM/upmem-workloads/Microbenchmarks/AI/[ai_output.xlsx]ai_output (4)'!$J$93</c15:f>
                      <c15:dlblFieldTableCache>
                        <c:ptCount val="1"/>
                        <c:pt idx="0">
                          <c:v>12</c:v>
                        </c:pt>
                      </c15:dlblFieldTableCache>
                    </c15:dlblFTEntry>
                  </c15:dlblFieldTable>
                  <c15:showDataLabelsRange val="0"/>
                </c:ext>
                <c:ext xmlns:c16="http://schemas.microsoft.com/office/drawing/2014/chart" uri="{C3380CC4-5D6E-409C-BE32-E72D297353CC}">
                  <c16:uniqueId val="{0000005B-FF8B-5F4C-8BBF-ED4DE736661E}"/>
                </c:ext>
              </c:extLst>
            </c:dLbl>
            <c:dLbl>
              <c:idx val="92"/>
              <c:tx>
                <c:strRef>
                  <c:f>'/Users/el1goluj/Documents/ZURICH/PROJECTS/UPMEM/upmem-workloads/Microbenchmarks/AI/[ai_output.xlsx]ai_output (4)'!$J$94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{1072EAA6-1D8C-0F40-B3B8-BB54CA6BF8F6}</c15:txfldGUID>
                      <c15:f>'/Users/el1goluj/Documents/ZURICH/PROJECTS/UPMEM/upmem-workloads/Microbenchmarks/AI/[ai_output.xlsx]ai_output (4)'!$J$94</c15:f>
                      <c15:dlblFieldTableCache>
                        <c:ptCount val="1"/>
                        <c:pt idx="0">
                          <c:v>13</c:v>
                        </c:pt>
                      </c15:dlblFieldTableCache>
                    </c15:dlblFTEntry>
                  </c15:dlblFieldTable>
                  <c15:showDataLabelsRange val="0"/>
                </c:ext>
                <c:ext xmlns:c16="http://schemas.microsoft.com/office/drawing/2014/chart" uri="{C3380CC4-5D6E-409C-BE32-E72D297353CC}">
                  <c16:uniqueId val="{0000005C-FF8B-5F4C-8BBF-ED4DE736661E}"/>
                </c:ext>
              </c:extLst>
            </c:dLbl>
            <c:dLbl>
              <c:idx val="93"/>
              <c:tx>
                <c:strRef>
                  <c:f>'/Users/el1goluj/Documents/ZURICH/PROJECTS/UPMEM/upmem-workloads/Microbenchmarks/AI/[ai_output.xlsx]ai_output (4)'!$J$95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{16DB6BE2-4B89-4C41-9D2D-0B819B0957BC}</c15:txfldGUID>
                      <c15:f>'/Users/el1goluj/Documents/ZURICH/PROJECTS/UPMEM/upmem-workloads/Microbenchmarks/AI/[ai_output.xlsx]ai_output (4)'!$J$95</c15:f>
                      <c15:dlblFieldTableCache>
                        <c:ptCount val="1"/>
                        <c:pt idx="0">
                          <c:v>14</c:v>
                        </c:pt>
                      </c15:dlblFieldTableCache>
                    </c15:dlblFTEntry>
                  </c15:dlblFieldTable>
                  <c15:showDataLabelsRange val="0"/>
                </c:ext>
                <c:ext xmlns:c16="http://schemas.microsoft.com/office/drawing/2014/chart" uri="{C3380CC4-5D6E-409C-BE32-E72D297353CC}">
                  <c16:uniqueId val="{0000005D-FF8B-5F4C-8BBF-ED4DE736661E}"/>
                </c:ext>
              </c:extLst>
            </c:dLbl>
            <c:dLbl>
              <c:idx val="94"/>
              <c:tx>
                <c:strRef>
                  <c:f>'/Users/el1goluj/Documents/ZURICH/PROJECTS/UPMEM/upmem-workloads/Microbenchmarks/AI/[ai_output.xlsx]ai_output (4)'!$J$96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{40CCFA33-D59F-0E4A-86D2-915DFF453618}</c15:txfldGUID>
                      <c15:f>'/Users/el1goluj/Documents/ZURICH/PROJECTS/UPMEM/upmem-workloads/Microbenchmarks/AI/[ai_output.xlsx]ai_output (4)'!$J$96</c15:f>
                      <c15:dlblFieldTableCache>
                        <c:ptCount val="1"/>
                        <c:pt idx="0">
                          <c:v>15</c:v>
                        </c:pt>
                      </c15:dlblFieldTableCache>
                    </c15:dlblFTEntry>
                  </c15:dlblFieldTable>
                  <c15:showDataLabelsRange val="0"/>
                </c:ext>
                <c:ext xmlns:c16="http://schemas.microsoft.com/office/drawing/2014/chart" uri="{C3380CC4-5D6E-409C-BE32-E72D297353CC}">
                  <c16:uniqueId val="{0000005E-FF8B-5F4C-8BBF-ED4DE736661E}"/>
                </c:ext>
              </c:extLst>
            </c:dLbl>
            <c:dLbl>
              <c:idx val="95"/>
              <c:tx>
                <c:strRef>
                  <c:f>'/Users/el1goluj/Documents/ZURICH/PROJECTS/UPMEM/upmem-workloads/Microbenchmarks/AI/[ai_output.xlsx]ai_output (4)'!$J$97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{C4FAD6C0-832B-484D-9927-0C1520652F21}</c15:txfldGUID>
                      <c15:f>'/Users/el1goluj/Documents/ZURICH/PROJECTS/UPMEM/upmem-workloads/Microbenchmarks/AI/[ai_output.xlsx]ai_output (4)'!$J$97</c15:f>
                      <c15:dlblFieldTableCache>
                        <c:ptCount val="1"/>
                        <c:pt idx="0">
                          <c:v>16</c:v>
                        </c:pt>
                      </c15:dlblFieldTableCache>
                    </c15:dlblFTEntry>
                  </c15:dlblFieldTable>
                  <c15:showDataLabelsRange val="0"/>
                </c:ext>
                <c:ext xmlns:c16="http://schemas.microsoft.com/office/drawing/2014/chart" uri="{C3380CC4-5D6E-409C-BE32-E72D297353CC}">
                  <c16:uniqueId val="{0000005F-FF8B-5F4C-8BBF-ED4DE736661E}"/>
                </c:ext>
              </c:extLst>
            </c:dLbl>
            <c:dLbl>
              <c:idx val="96"/>
              <c:tx>
                <c:strRef>
                  <c:f>'/Users/el1goluj/Documents/ZURICH/PROJECTS/UPMEM/upmem-workloads/Microbenchmarks/AI/[ai_output.xlsx]ai_output (4)'!$J$98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{C5ED223C-AF37-AC4E-91BA-3C64FD1D5551}</c15:txfldGUID>
                      <c15:f>'/Users/el1goluj/Documents/ZURICH/PROJECTS/UPMEM/upmem-workloads/Microbenchmarks/AI/[ai_output.xlsx]ai_output (4)'!$J$98</c15:f>
                      <c15:dlblFieldTableCache>
                        <c:ptCount val="1"/>
                        <c:pt idx="0">
                          <c:v>1</c:v>
                        </c:pt>
                      </c15:dlblFieldTableCache>
                    </c15:dlblFTEntry>
                  </c15:dlblFieldTable>
                  <c15:showDataLabelsRange val="0"/>
                </c:ext>
                <c:ext xmlns:c16="http://schemas.microsoft.com/office/drawing/2014/chart" uri="{C3380CC4-5D6E-409C-BE32-E72D297353CC}">
                  <c16:uniqueId val="{00000060-FF8B-5F4C-8BBF-ED4DE736661E}"/>
                </c:ext>
              </c:extLst>
            </c:dLbl>
            <c:dLbl>
              <c:idx val="97"/>
              <c:tx>
                <c:strRef>
                  <c:f>'/Users/el1goluj/Documents/ZURICH/PROJECTS/UPMEM/upmem-workloads/Microbenchmarks/AI/[ai_output.xlsx]ai_output (4)'!$J$99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{CE807811-558D-BA4D-A522-A93D58EF982D}</c15:txfldGUID>
                      <c15:f>'/Users/el1goluj/Documents/ZURICH/PROJECTS/UPMEM/upmem-workloads/Microbenchmarks/AI/[ai_output.xlsx]ai_output (4)'!$J$99</c15:f>
                      <c15:dlblFieldTableCache>
                        <c:ptCount val="1"/>
                        <c:pt idx="0">
                          <c:v>2</c:v>
                        </c:pt>
                      </c15:dlblFieldTableCache>
                    </c15:dlblFTEntry>
                  </c15:dlblFieldTable>
                  <c15:showDataLabelsRange val="0"/>
                </c:ext>
                <c:ext xmlns:c16="http://schemas.microsoft.com/office/drawing/2014/chart" uri="{C3380CC4-5D6E-409C-BE32-E72D297353CC}">
                  <c16:uniqueId val="{00000061-FF8B-5F4C-8BBF-ED4DE736661E}"/>
                </c:ext>
              </c:extLst>
            </c:dLbl>
            <c:dLbl>
              <c:idx val="98"/>
              <c:tx>
                <c:strRef>
                  <c:f>'/Users/el1goluj/Documents/ZURICH/PROJECTS/UPMEM/upmem-workloads/Microbenchmarks/AI/[ai_output.xlsx]ai_output (4)'!$J$100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{74F0E868-471B-7244-9D89-E5D45E284C35}</c15:txfldGUID>
                      <c15:f>'/Users/el1goluj/Documents/ZURICH/PROJECTS/UPMEM/upmem-workloads/Microbenchmarks/AI/[ai_output.xlsx]ai_output (4)'!$J$100</c15:f>
                      <c15:dlblFieldTableCache>
                        <c:ptCount val="1"/>
                        <c:pt idx="0">
                          <c:v>3</c:v>
                        </c:pt>
                      </c15:dlblFieldTableCache>
                    </c15:dlblFTEntry>
                  </c15:dlblFieldTable>
                  <c15:showDataLabelsRange val="0"/>
                </c:ext>
                <c:ext xmlns:c16="http://schemas.microsoft.com/office/drawing/2014/chart" uri="{C3380CC4-5D6E-409C-BE32-E72D297353CC}">
                  <c16:uniqueId val="{00000062-FF8B-5F4C-8BBF-ED4DE736661E}"/>
                </c:ext>
              </c:extLst>
            </c:dLbl>
            <c:dLbl>
              <c:idx val="99"/>
              <c:tx>
                <c:strRef>
                  <c:f>'/Users/el1goluj/Documents/ZURICH/PROJECTS/UPMEM/upmem-workloads/Microbenchmarks/AI/[ai_output.xlsx]ai_output (4)'!$J$101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{4020423F-D199-464C-8454-5939DE95F6EF}</c15:txfldGUID>
                      <c15:f>'/Users/el1goluj/Documents/ZURICH/PROJECTS/UPMEM/upmem-workloads/Microbenchmarks/AI/[ai_output.xlsx]ai_output (4)'!$J$101</c15:f>
                      <c15:dlblFieldTableCache>
                        <c:ptCount val="1"/>
                        <c:pt idx="0">
                          <c:v>4</c:v>
                        </c:pt>
                      </c15:dlblFieldTableCache>
                    </c15:dlblFTEntry>
                  </c15:dlblFieldTable>
                  <c15:showDataLabelsRange val="0"/>
                </c:ext>
                <c:ext xmlns:c16="http://schemas.microsoft.com/office/drawing/2014/chart" uri="{C3380CC4-5D6E-409C-BE32-E72D297353CC}">
                  <c16:uniqueId val="{00000063-FF8B-5F4C-8BBF-ED4DE736661E}"/>
                </c:ext>
              </c:extLst>
            </c:dLbl>
            <c:dLbl>
              <c:idx val="100"/>
              <c:tx>
                <c:strRef>
                  <c:f>'/Users/el1goluj/Documents/ZURICH/PROJECTS/UPMEM/upmem-workloads/Microbenchmarks/AI/[ai_output.xlsx]ai_output (4)'!$J$102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{2D3F0A2C-76D4-9D43-9459-49664D25BDEC}</c15:txfldGUID>
                      <c15:f>'/Users/el1goluj/Documents/ZURICH/PROJECTS/UPMEM/upmem-workloads/Microbenchmarks/AI/[ai_output.xlsx]ai_output (4)'!$J$102</c15:f>
                      <c15:dlblFieldTableCache>
                        <c:ptCount val="1"/>
                        <c:pt idx="0">
                          <c:v>5</c:v>
                        </c:pt>
                      </c15:dlblFieldTableCache>
                    </c15:dlblFTEntry>
                  </c15:dlblFieldTable>
                  <c15:showDataLabelsRange val="0"/>
                </c:ext>
                <c:ext xmlns:c16="http://schemas.microsoft.com/office/drawing/2014/chart" uri="{C3380CC4-5D6E-409C-BE32-E72D297353CC}">
                  <c16:uniqueId val="{00000064-FF8B-5F4C-8BBF-ED4DE736661E}"/>
                </c:ext>
              </c:extLst>
            </c:dLbl>
            <c:dLbl>
              <c:idx val="101"/>
              <c:tx>
                <c:strRef>
                  <c:f>'/Users/el1goluj/Documents/ZURICH/PROJECTS/UPMEM/upmem-workloads/Microbenchmarks/AI/[ai_output.xlsx]ai_output (4)'!$J$103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{16EF022A-9CDD-9940-BF0C-E03B86B9140C}</c15:txfldGUID>
                      <c15:f>'/Users/el1goluj/Documents/ZURICH/PROJECTS/UPMEM/upmem-workloads/Microbenchmarks/AI/[ai_output.xlsx]ai_output (4)'!$J$103</c15:f>
                      <c15:dlblFieldTableCache>
                        <c:ptCount val="1"/>
                        <c:pt idx="0">
                          <c:v>6</c:v>
                        </c:pt>
                      </c15:dlblFieldTableCache>
                    </c15:dlblFTEntry>
                  </c15:dlblFieldTable>
                  <c15:showDataLabelsRange val="0"/>
                </c:ext>
                <c:ext xmlns:c16="http://schemas.microsoft.com/office/drawing/2014/chart" uri="{C3380CC4-5D6E-409C-BE32-E72D297353CC}">
                  <c16:uniqueId val="{00000065-FF8B-5F4C-8BBF-ED4DE736661E}"/>
                </c:ext>
              </c:extLst>
            </c:dLbl>
            <c:dLbl>
              <c:idx val="102"/>
              <c:tx>
                <c:strRef>
                  <c:f>'/Users/el1goluj/Documents/ZURICH/PROJECTS/UPMEM/upmem-workloads/Microbenchmarks/AI/[ai_output.xlsx]ai_output (4)'!$J$104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{7C04391F-D6ED-AB4F-9598-7A6459D35FB5}</c15:txfldGUID>
                      <c15:f>'/Users/el1goluj/Documents/ZURICH/PROJECTS/UPMEM/upmem-workloads/Microbenchmarks/AI/[ai_output.xlsx]ai_output (4)'!$J$104</c15:f>
                      <c15:dlblFieldTableCache>
                        <c:ptCount val="1"/>
                        <c:pt idx="0">
                          <c:v>7</c:v>
                        </c:pt>
                      </c15:dlblFieldTableCache>
                    </c15:dlblFTEntry>
                  </c15:dlblFieldTable>
                  <c15:showDataLabelsRange val="0"/>
                </c:ext>
                <c:ext xmlns:c16="http://schemas.microsoft.com/office/drawing/2014/chart" uri="{C3380CC4-5D6E-409C-BE32-E72D297353CC}">
                  <c16:uniqueId val="{00000066-FF8B-5F4C-8BBF-ED4DE736661E}"/>
                </c:ext>
              </c:extLst>
            </c:dLbl>
            <c:dLbl>
              <c:idx val="103"/>
              <c:tx>
                <c:strRef>
                  <c:f>'/Users/el1goluj/Documents/ZURICH/PROJECTS/UPMEM/upmem-workloads/Microbenchmarks/AI/[ai_output.xlsx]ai_output (4)'!$J$105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{5FF3CC0C-6E8E-404A-8E46-1ECB3185EF19}</c15:txfldGUID>
                      <c15:f>'/Users/el1goluj/Documents/ZURICH/PROJECTS/UPMEM/upmem-workloads/Microbenchmarks/AI/[ai_output.xlsx]ai_output (4)'!$J$105</c15:f>
                      <c15:dlblFieldTableCache>
                        <c:ptCount val="1"/>
                        <c:pt idx="0">
                          <c:v>8</c:v>
                        </c:pt>
                      </c15:dlblFieldTableCache>
                    </c15:dlblFTEntry>
                  </c15:dlblFieldTable>
                  <c15:showDataLabelsRange val="0"/>
                </c:ext>
                <c:ext xmlns:c16="http://schemas.microsoft.com/office/drawing/2014/chart" uri="{C3380CC4-5D6E-409C-BE32-E72D297353CC}">
                  <c16:uniqueId val="{00000067-FF8B-5F4C-8BBF-ED4DE736661E}"/>
                </c:ext>
              </c:extLst>
            </c:dLbl>
            <c:dLbl>
              <c:idx val="104"/>
              <c:tx>
                <c:strRef>
                  <c:f>'/Users/el1goluj/Documents/ZURICH/PROJECTS/UPMEM/upmem-workloads/Microbenchmarks/AI/[ai_output.xlsx]ai_output (4)'!$J$106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{0C6088BB-A9D2-914C-BC9A-6A5A5657A342}</c15:txfldGUID>
                      <c15:f>'/Users/el1goluj/Documents/ZURICH/PROJECTS/UPMEM/upmem-workloads/Microbenchmarks/AI/[ai_output.xlsx]ai_output (4)'!$J$106</c15:f>
                      <c15:dlblFieldTableCache>
                        <c:ptCount val="1"/>
                        <c:pt idx="0">
                          <c:v>9</c:v>
                        </c:pt>
                      </c15:dlblFieldTableCache>
                    </c15:dlblFTEntry>
                  </c15:dlblFieldTable>
                  <c15:showDataLabelsRange val="0"/>
                </c:ext>
                <c:ext xmlns:c16="http://schemas.microsoft.com/office/drawing/2014/chart" uri="{C3380CC4-5D6E-409C-BE32-E72D297353CC}">
                  <c16:uniqueId val="{00000068-FF8B-5F4C-8BBF-ED4DE736661E}"/>
                </c:ext>
              </c:extLst>
            </c:dLbl>
            <c:dLbl>
              <c:idx val="105"/>
              <c:tx>
                <c:strRef>
                  <c:f>'/Users/el1goluj/Documents/ZURICH/PROJECTS/UPMEM/upmem-workloads/Microbenchmarks/AI/[ai_output.xlsx]ai_output (4)'!$J$107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{47AFACBD-AF0F-9245-9524-67D7080CD877}</c15:txfldGUID>
                      <c15:f>'/Users/el1goluj/Documents/ZURICH/PROJECTS/UPMEM/upmem-workloads/Microbenchmarks/AI/[ai_output.xlsx]ai_output (4)'!$J$107</c15:f>
                      <c15:dlblFieldTableCache>
                        <c:ptCount val="1"/>
                        <c:pt idx="0">
                          <c:v>10</c:v>
                        </c:pt>
                      </c15:dlblFieldTableCache>
                    </c15:dlblFTEntry>
                  </c15:dlblFieldTable>
                  <c15:showDataLabelsRange val="0"/>
                </c:ext>
                <c:ext xmlns:c16="http://schemas.microsoft.com/office/drawing/2014/chart" uri="{C3380CC4-5D6E-409C-BE32-E72D297353CC}">
                  <c16:uniqueId val="{00000069-FF8B-5F4C-8BBF-ED4DE736661E}"/>
                </c:ext>
              </c:extLst>
            </c:dLbl>
            <c:dLbl>
              <c:idx val="106"/>
              <c:tx>
                <c:strRef>
                  <c:f>'/Users/el1goluj/Documents/ZURICH/PROJECTS/UPMEM/upmem-workloads/Microbenchmarks/AI/[ai_output.xlsx]ai_output (4)'!$J$108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{B281693C-0B6A-5D4C-9650-16C01019B91A}</c15:txfldGUID>
                      <c15:f>'/Users/el1goluj/Documents/ZURICH/PROJECTS/UPMEM/upmem-workloads/Microbenchmarks/AI/[ai_output.xlsx]ai_output (4)'!$J$108</c15:f>
                      <c15:dlblFieldTableCache>
                        <c:ptCount val="1"/>
                        <c:pt idx="0">
                          <c:v>11</c:v>
                        </c:pt>
                      </c15:dlblFieldTableCache>
                    </c15:dlblFTEntry>
                  </c15:dlblFieldTable>
                  <c15:showDataLabelsRange val="0"/>
                </c:ext>
                <c:ext xmlns:c16="http://schemas.microsoft.com/office/drawing/2014/chart" uri="{C3380CC4-5D6E-409C-BE32-E72D297353CC}">
                  <c16:uniqueId val="{0000006A-FF8B-5F4C-8BBF-ED4DE736661E}"/>
                </c:ext>
              </c:extLst>
            </c:dLbl>
            <c:dLbl>
              <c:idx val="107"/>
              <c:tx>
                <c:strRef>
                  <c:f>'/Users/el1goluj/Documents/ZURICH/PROJECTS/UPMEM/upmem-workloads/Microbenchmarks/AI/[ai_output.xlsx]ai_output (4)'!$J$109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{516AACB3-24BE-6B4D-9914-FAC29FCBAE28}</c15:txfldGUID>
                      <c15:f>'/Users/el1goluj/Documents/ZURICH/PROJECTS/UPMEM/upmem-workloads/Microbenchmarks/AI/[ai_output.xlsx]ai_output (4)'!$J$109</c15:f>
                      <c15:dlblFieldTableCache>
                        <c:ptCount val="1"/>
                        <c:pt idx="0">
                          <c:v>12</c:v>
                        </c:pt>
                      </c15:dlblFieldTableCache>
                    </c15:dlblFTEntry>
                  </c15:dlblFieldTable>
                  <c15:showDataLabelsRange val="0"/>
                </c:ext>
                <c:ext xmlns:c16="http://schemas.microsoft.com/office/drawing/2014/chart" uri="{C3380CC4-5D6E-409C-BE32-E72D297353CC}">
                  <c16:uniqueId val="{0000006B-FF8B-5F4C-8BBF-ED4DE736661E}"/>
                </c:ext>
              </c:extLst>
            </c:dLbl>
            <c:dLbl>
              <c:idx val="108"/>
              <c:tx>
                <c:strRef>
                  <c:f>'/Users/el1goluj/Documents/ZURICH/PROJECTS/UPMEM/upmem-workloads/Microbenchmarks/AI/[ai_output.xlsx]ai_output (4)'!$J$110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{97D2F59A-6363-5E47-A041-EA4B6823B04D}</c15:txfldGUID>
                      <c15:f>'/Users/el1goluj/Documents/ZURICH/PROJECTS/UPMEM/upmem-workloads/Microbenchmarks/AI/[ai_output.xlsx]ai_output (4)'!$J$110</c15:f>
                      <c15:dlblFieldTableCache>
                        <c:ptCount val="1"/>
                        <c:pt idx="0">
                          <c:v>13</c:v>
                        </c:pt>
                      </c15:dlblFieldTableCache>
                    </c15:dlblFTEntry>
                  </c15:dlblFieldTable>
                  <c15:showDataLabelsRange val="0"/>
                </c:ext>
                <c:ext xmlns:c16="http://schemas.microsoft.com/office/drawing/2014/chart" uri="{C3380CC4-5D6E-409C-BE32-E72D297353CC}">
                  <c16:uniqueId val="{0000006C-FF8B-5F4C-8BBF-ED4DE736661E}"/>
                </c:ext>
              </c:extLst>
            </c:dLbl>
            <c:dLbl>
              <c:idx val="109"/>
              <c:tx>
                <c:strRef>
                  <c:f>'/Users/el1goluj/Documents/ZURICH/PROJECTS/UPMEM/upmem-workloads/Microbenchmarks/AI/[ai_output.xlsx]ai_output (4)'!$J$111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{F117DDFE-FCE2-DC46-946F-EC042B137BA3}</c15:txfldGUID>
                      <c15:f>'/Users/el1goluj/Documents/ZURICH/PROJECTS/UPMEM/upmem-workloads/Microbenchmarks/AI/[ai_output.xlsx]ai_output (4)'!$J$111</c15:f>
                      <c15:dlblFieldTableCache>
                        <c:ptCount val="1"/>
                        <c:pt idx="0">
                          <c:v>14</c:v>
                        </c:pt>
                      </c15:dlblFieldTableCache>
                    </c15:dlblFTEntry>
                  </c15:dlblFieldTable>
                  <c15:showDataLabelsRange val="0"/>
                </c:ext>
                <c:ext xmlns:c16="http://schemas.microsoft.com/office/drawing/2014/chart" uri="{C3380CC4-5D6E-409C-BE32-E72D297353CC}">
                  <c16:uniqueId val="{0000006D-FF8B-5F4C-8BBF-ED4DE736661E}"/>
                </c:ext>
              </c:extLst>
            </c:dLbl>
            <c:dLbl>
              <c:idx val="110"/>
              <c:tx>
                <c:strRef>
                  <c:f>'/Users/el1goluj/Documents/ZURICH/PROJECTS/UPMEM/upmem-workloads/Microbenchmarks/AI/[ai_output.xlsx]ai_output (4)'!$J$112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{8BF5041A-07D8-B741-B00E-64C4C8CABD2A}</c15:txfldGUID>
                      <c15:f>'/Users/el1goluj/Documents/ZURICH/PROJECTS/UPMEM/upmem-workloads/Microbenchmarks/AI/[ai_output.xlsx]ai_output (4)'!$J$112</c15:f>
                      <c15:dlblFieldTableCache>
                        <c:ptCount val="1"/>
                        <c:pt idx="0">
                          <c:v>15</c:v>
                        </c:pt>
                      </c15:dlblFieldTableCache>
                    </c15:dlblFTEntry>
                  </c15:dlblFieldTable>
                  <c15:showDataLabelsRange val="0"/>
                </c:ext>
                <c:ext xmlns:c16="http://schemas.microsoft.com/office/drawing/2014/chart" uri="{C3380CC4-5D6E-409C-BE32-E72D297353CC}">
                  <c16:uniqueId val="{0000006E-FF8B-5F4C-8BBF-ED4DE736661E}"/>
                </c:ext>
              </c:extLst>
            </c:dLbl>
            <c:dLbl>
              <c:idx val="111"/>
              <c:tx>
                <c:strRef>
                  <c:f>'/Users/el1goluj/Documents/ZURICH/PROJECTS/UPMEM/upmem-workloads/Microbenchmarks/AI/[ai_output.xlsx]ai_output (4)'!$J$113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{41DD8DB9-5881-984B-B027-66EEC5AB8363}</c15:txfldGUID>
                      <c15:f>'/Users/el1goluj/Documents/ZURICH/PROJECTS/UPMEM/upmem-workloads/Microbenchmarks/AI/[ai_output.xlsx]ai_output (4)'!$J$113</c15:f>
                      <c15:dlblFieldTableCache>
                        <c:ptCount val="1"/>
                        <c:pt idx="0">
                          <c:v>16</c:v>
                        </c:pt>
                      </c15:dlblFieldTableCache>
                    </c15:dlblFTEntry>
                  </c15:dlblFieldTable>
                  <c15:showDataLabelsRange val="0"/>
                </c:ext>
                <c:ext xmlns:c16="http://schemas.microsoft.com/office/drawing/2014/chart" uri="{C3380CC4-5D6E-409C-BE32-E72D297353CC}">
                  <c16:uniqueId val="{0000006F-FF8B-5F4C-8BBF-ED4DE736661E}"/>
                </c:ext>
              </c:extLst>
            </c:dLbl>
            <c:dLbl>
              <c:idx val="112"/>
              <c:tx>
                <c:strRef>
                  <c:f>'/Users/el1goluj/Documents/ZURICH/PROJECTS/UPMEM/upmem-workloads/Microbenchmarks/AI/[ai_output.xlsx]ai_output (4)'!$J$114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{512052E4-E1D0-E147-A17E-6FBA74500D1A}</c15:txfldGUID>
                      <c15:f>'/Users/el1goluj/Documents/ZURICH/PROJECTS/UPMEM/upmem-workloads/Microbenchmarks/AI/[ai_output.xlsx]ai_output (4)'!$J$114</c15:f>
                      <c15:dlblFieldTableCache>
                        <c:ptCount val="1"/>
                        <c:pt idx="0">
                          <c:v>1</c:v>
                        </c:pt>
                      </c15:dlblFieldTableCache>
                    </c15:dlblFTEntry>
                  </c15:dlblFieldTable>
                  <c15:showDataLabelsRange val="0"/>
                </c:ext>
                <c:ext xmlns:c16="http://schemas.microsoft.com/office/drawing/2014/chart" uri="{C3380CC4-5D6E-409C-BE32-E72D297353CC}">
                  <c16:uniqueId val="{00000070-FF8B-5F4C-8BBF-ED4DE736661E}"/>
                </c:ext>
              </c:extLst>
            </c:dLbl>
            <c:dLbl>
              <c:idx val="113"/>
              <c:tx>
                <c:strRef>
                  <c:f>'/Users/el1goluj/Documents/ZURICH/PROJECTS/UPMEM/upmem-workloads/Microbenchmarks/AI/[ai_output.xlsx]ai_output (4)'!$J$115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{58D074F3-E7CD-7D4E-9CC3-93F1C43C0267}</c15:txfldGUID>
                      <c15:f>'/Users/el1goluj/Documents/ZURICH/PROJECTS/UPMEM/upmem-workloads/Microbenchmarks/AI/[ai_output.xlsx]ai_output (4)'!$J$115</c15:f>
                      <c15:dlblFieldTableCache>
                        <c:ptCount val="1"/>
                        <c:pt idx="0">
                          <c:v>2</c:v>
                        </c:pt>
                      </c15:dlblFieldTableCache>
                    </c15:dlblFTEntry>
                  </c15:dlblFieldTable>
                  <c15:showDataLabelsRange val="0"/>
                </c:ext>
                <c:ext xmlns:c16="http://schemas.microsoft.com/office/drawing/2014/chart" uri="{C3380CC4-5D6E-409C-BE32-E72D297353CC}">
                  <c16:uniqueId val="{00000071-FF8B-5F4C-8BBF-ED4DE736661E}"/>
                </c:ext>
              </c:extLst>
            </c:dLbl>
            <c:dLbl>
              <c:idx val="114"/>
              <c:tx>
                <c:strRef>
                  <c:f>'/Users/el1goluj/Documents/ZURICH/PROJECTS/UPMEM/upmem-workloads/Microbenchmarks/AI/[ai_output.xlsx]ai_output (4)'!$J$116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{B6C819D7-F1BF-FF4D-B689-E25111DBF961}</c15:txfldGUID>
                      <c15:f>'/Users/el1goluj/Documents/ZURICH/PROJECTS/UPMEM/upmem-workloads/Microbenchmarks/AI/[ai_output.xlsx]ai_output (4)'!$J$116</c15:f>
                      <c15:dlblFieldTableCache>
                        <c:ptCount val="1"/>
                        <c:pt idx="0">
                          <c:v>3</c:v>
                        </c:pt>
                      </c15:dlblFieldTableCache>
                    </c15:dlblFTEntry>
                  </c15:dlblFieldTable>
                  <c15:showDataLabelsRange val="0"/>
                </c:ext>
                <c:ext xmlns:c16="http://schemas.microsoft.com/office/drawing/2014/chart" uri="{C3380CC4-5D6E-409C-BE32-E72D297353CC}">
                  <c16:uniqueId val="{00000072-FF8B-5F4C-8BBF-ED4DE736661E}"/>
                </c:ext>
              </c:extLst>
            </c:dLbl>
            <c:dLbl>
              <c:idx val="115"/>
              <c:tx>
                <c:strRef>
                  <c:f>'/Users/el1goluj/Documents/ZURICH/PROJECTS/UPMEM/upmem-workloads/Microbenchmarks/AI/[ai_output.xlsx]ai_output (4)'!$J$117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{7A4277EB-A532-4845-898C-3A9B51BDCE39}</c15:txfldGUID>
                      <c15:f>'/Users/el1goluj/Documents/ZURICH/PROJECTS/UPMEM/upmem-workloads/Microbenchmarks/AI/[ai_output.xlsx]ai_output (4)'!$J$117</c15:f>
                      <c15:dlblFieldTableCache>
                        <c:ptCount val="1"/>
                        <c:pt idx="0">
                          <c:v>4</c:v>
                        </c:pt>
                      </c15:dlblFieldTableCache>
                    </c15:dlblFTEntry>
                  </c15:dlblFieldTable>
                  <c15:showDataLabelsRange val="0"/>
                </c:ext>
                <c:ext xmlns:c16="http://schemas.microsoft.com/office/drawing/2014/chart" uri="{C3380CC4-5D6E-409C-BE32-E72D297353CC}">
                  <c16:uniqueId val="{00000073-FF8B-5F4C-8BBF-ED4DE736661E}"/>
                </c:ext>
              </c:extLst>
            </c:dLbl>
            <c:dLbl>
              <c:idx val="116"/>
              <c:tx>
                <c:strRef>
                  <c:f>'/Users/el1goluj/Documents/ZURICH/PROJECTS/UPMEM/upmem-workloads/Microbenchmarks/AI/[ai_output.xlsx]ai_output (4)'!$J$118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{2C3F26CF-F3A0-FC43-A426-8B9D53BC88AE}</c15:txfldGUID>
                      <c15:f>'/Users/el1goluj/Documents/ZURICH/PROJECTS/UPMEM/upmem-workloads/Microbenchmarks/AI/[ai_output.xlsx]ai_output (4)'!$J$118</c15:f>
                      <c15:dlblFieldTableCache>
                        <c:ptCount val="1"/>
                        <c:pt idx="0">
                          <c:v>5</c:v>
                        </c:pt>
                      </c15:dlblFieldTableCache>
                    </c15:dlblFTEntry>
                  </c15:dlblFieldTable>
                  <c15:showDataLabelsRange val="0"/>
                </c:ext>
                <c:ext xmlns:c16="http://schemas.microsoft.com/office/drawing/2014/chart" uri="{C3380CC4-5D6E-409C-BE32-E72D297353CC}">
                  <c16:uniqueId val="{00000074-FF8B-5F4C-8BBF-ED4DE736661E}"/>
                </c:ext>
              </c:extLst>
            </c:dLbl>
            <c:dLbl>
              <c:idx val="117"/>
              <c:tx>
                <c:strRef>
                  <c:f>'/Users/el1goluj/Documents/ZURICH/PROJECTS/UPMEM/upmem-workloads/Microbenchmarks/AI/[ai_output.xlsx]ai_output (4)'!$J$119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{5020DD63-413B-8149-A03D-D93125967BA9}</c15:txfldGUID>
                      <c15:f>'/Users/el1goluj/Documents/ZURICH/PROJECTS/UPMEM/upmem-workloads/Microbenchmarks/AI/[ai_output.xlsx]ai_output (4)'!$J$119</c15:f>
                      <c15:dlblFieldTableCache>
                        <c:ptCount val="1"/>
                        <c:pt idx="0">
                          <c:v>6</c:v>
                        </c:pt>
                      </c15:dlblFieldTableCache>
                    </c15:dlblFTEntry>
                  </c15:dlblFieldTable>
                  <c15:showDataLabelsRange val="0"/>
                </c:ext>
                <c:ext xmlns:c16="http://schemas.microsoft.com/office/drawing/2014/chart" uri="{C3380CC4-5D6E-409C-BE32-E72D297353CC}">
                  <c16:uniqueId val="{00000075-FF8B-5F4C-8BBF-ED4DE736661E}"/>
                </c:ext>
              </c:extLst>
            </c:dLbl>
            <c:dLbl>
              <c:idx val="118"/>
              <c:tx>
                <c:strRef>
                  <c:f>'/Users/el1goluj/Documents/ZURICH/PROJECTS/UPMEM/upmem-workloads/Microbenchmarks/AI/[ai_output.xlsx]ai_output (4)'!$J$120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{1CA17AA0-E0FA-7149-B06B-59DE89DD0300}</c15:txfldGUID>
                      <c15:f>'/Users/el1goluj/Documents/ZURICH/PROJECTS/UPMEM/upmem-workloads/Microbenchmarks/AI/[ai_output.xlsx]ai_output (4)'!$J$120</c15:f>
                      <c15:dlblFieldTableCache>
                        <c:ptCount val="1"/>
                        <c:pt idx="0">
                          <c:v>7</c:v>
                        </c:pt>
                      </c15:dlblFieldTableCache>
                    </c15:dlblFTEntry>
                  </c15:dlblFieldTable>
                  <c15:showDataLabelsRange val="0"/>
                </c:ext>
                <c:ext xmlns:c16="http://schemas.microsoft.com/office/drawing/2014/chart" uri="{C3380CC4-5D6E-409C-BE32-E72D297353CC}">
                  <c16:uniqueId val="{00000076-FF8B-5F4C-8BBF-ED4DE736661E}"/>
                </c:ext>
              </c:extLst>
            </c:dLbl>
            <c:dLbl>
              <c:idx val="119"/>
              <c:tx>
                <c:strRef>
                  <c:f>'/Users/el1goluj/Documents/ZURICH/PROJECTS/UPMEM/upmem-workloads/Microbenchmarks/AI/[ai_output.xlsx]ai_output (4)'!$J$121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{A5ABF8E2-BAE4-D84B-B09B-AE45F21F27FF}</c15:txfldGUID>
                      <c15:f>'/Users/el1goluj/Documents/ZURICH/PROJECTS/UPMEM/upmem-workloads/Microbenchmarks/AI/[ai_output.xlsx]ai_output (4)'!$J$121</c15:f>
                      <c15:dlblFieldTableCache>
                        <c:ptCount val="1"/>
                        <c:pt idx="0">
                          <c:v>8</c:v>
                        </c:pt>
                      </c15:dlblFieldTableCache>
                    </c15:dlblFTEntry>
                  </c15:dlblFieldTable>
                  <c15:showDataLabelsRange val="0"/>
                </c:ext>
                <c:ext xmlns:c16="http://schemas.microsoft.com/office/drawing/2014/chart" uri="{C3380CC4-5D6E-409C-BE32-E72D297353CC}">
                  <c16:uniqueId val="{00000077-FF8B-5F4C-8BBF-ED4DE736661E}"/>
                </c:ext>
              </c:extLst>
            </c:dLbl>
            <c:dLbl>
              <c:idx val="120"/>
              <c:tx>
                <c:strRef>
                  <c:f>'/Users/el1goluj/Documents/ZURICH/PROJECTS/UPMEM/upmem-workloads/Microbenchmarks/AI/[ai_output.xlsx]ai_output (4)'!$J$122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{E54B6310-DDFD-2641-9302-36F43DDBFC3F}</c15:txfldGUID>
                      <c15:f>'/Users/el1goluj/Documents/ZURICH/PROJECTS/UPMEM/upmem-workloads/Microbenchmarks/AI/[ai_output.xlsx]ai_output (4)'!$J$122</c15:f>
                      <c15:dlblFieldTableCache>
                        <c:ptCount val="1"/>
                        <c:pt idx="0">
                          <c:v>9</c:v>
                        </c:pt>
                      </c15:dlblFieldTableCache>
                    </c15:dlblFTEntry>
                  </c15:dlblFieldTable>
                  <c15:showDataLabelsRange val="0"/>
                </c:ext>
                <c:ext xmlns:c16="http://schemas.microsoft.com/office/drawing/2014/chart" uri="{C3380CC4-5D6E-409C-BE32-E72D297353CC}">
                  <c16:uniqueId val="{00000078-FF8B-5F4C-8BBF-ED4DE736661E}"/>
                </c:ext>
              </c:extLst>
            </c:dLbl>
            <c:dLbl>
              <c:idx val="121"/>
              <c:tx>
                <c:strRef>
                  <c:f>'/Users/el1goluj/Documents/ZURICH/PROJECTS/UPMEM/upmem-workloads/Microbenchmarks/AI/[ai_output.xlsx]ai_output (4)'!$J$123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{9AE79432-CC38-E446-B587-8B683BB17408}</c15:txfldGUID>
                      <c15:f>'/Users/el1goluj/Documents/ZURICH/PROJECTS/UPMEM/upmem-workloads/Microbenchmarks/AI/[ai_output.xlsx]ai_output (4)'!$J$123</c15:f>
                      <c15:dlblFieldTableCache>
                        <c:ptCount val="1"/>
                        <c:pt idx="0">
                          <c:v>10</c:v>
                        </c:pt>
                      </c15:dlblFieldTableCache>
                    </c15:dlblFTEntry>
                  </c15:dlblFieldTable>
                  <c15:showDataLabelsRange val="0"/>
                </c:ext>
                <c:ext xmlns:c16="http://schemas.microsoft.com/office/drawing/2014/chart" uri="{C3380CC4-5D6E-409C-BE32-E72D297353CC}">
                  <c16:uniqueId val="{00000079-FF8B-5F4C-8BBF-ED4DE736661E}"/>
                </c:ext>
              </c:extLst>
            </c:dLbl>
            <c:dLbl>
              <c:idx val="122"/>
              <c:tx>
                <c:strRef>
                  <c:f>'/Users/el1goluj/Documents/ZURICH/PROJECTS/UPMEM/upmem-workloads/Microbenchmarks/AI/[ai_output.xlsx]ai_output (4)'!$J$124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{9CA76BA1-06F7-D94A-8299-5B5ABB5BDBE1}</c15:txfldGUID>
                      <c15:f>'/Users/el1goluj/Documents/ZURICH/PROJECTS/UPMEM/upmem-workloads/Microbenchmarks/AI/[ai_output.xlsx]ai_output (4)'!$J$124</c15:f>
                      <c15:dlblFieldTableCache>
                        <c:ptCount val="1"/>
                        <c:pt idx="0">
                          <c:v>11</c:v>
                        </c:pt>
                      </c15:dlblFieldTableCache>
                    </c15:dlblFTEntry>
                  </c15:dlblFieldTable>
                  <c15:showDataLabelsRange val="0"/>
                </c:ext>
                <c:ext xmlns:c16="http://schemas.microsoft.com/office/drawing/2014/chart" uri="{C3380CC4-5D6E-409C-BE32-E72D297353CC}">
                  <c16:uniqueId val="{0000007A-FF8B-5F4C-8BBF-ED4DE736661E}"/>
                </c:ext>
              </c:extLst>
            </c:dLbl>
            <c:dLbl>
              <c:idx val="123"/>
              <c:tx>
                <c:strRef>
                  <c:f>'/Users/el1goluj/Documents/ZURICH/PROJECTS/UPMEM/upmem-workloads/Microbenchmarks/AI/[ai_output.xlsx]ai_output (4)'!$J$125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{9912D467-AC67-6D44-8025-F09EF253A299}</c15:txfldGUID>
                      <c15:f>'/Users/el1goluj/Documents/ZURICH/PROJECTS/UPMEM/upmem-workloads/Microbenchmarks/AI/[ai_output.xlsx]ai_output (4)'!$J$125</c15:f>
                      <c15:dlblFieldTableCache>
                        <c:ptCount val="1"/>
                        <c:pt idx="0">
                          <c:v>12</c:v>
                        </c:pt>
                      </c15:dlblFieldTableCache>
                    </c15:dlblFTEntry>
                  </c15:dlblFieldTable>
                  <c15:showDataLabelsRange val="0"/>
                </c:ext>
                <c:ext xmlns:c16="http://schemas.microsoft.com/office/drawing/2014/chart" uri="{C3380CC4-5D6E-409C-BE32-E72D297353CC}">
                  <c16:uniqueId val="{0000007B-FF8B-5F4C-8BBF-ED4DE736661E}"/>
                </c:ext>
              </c:extLst>
            </c:dLbl>
            <c:dLbl>
              <c:idx val="124"/>
              <c:tx>
                <c:strRef>
                  <c:f>'/Users/el1goluj/Documents/ZURICH/PROJECTS/UPMEM/upmem-workloads/Microbenchmarks/AI/[ai_output.xlsx]ai_output (4)'!$J$126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{7FACA15D-26A5-9148-970A-ADA0508F4143}</c15:txfldGUID>
                      <c15:f>'/Users/el1goluj/Documents/ZURICH/PROJECTS/UPMEM/upmem-workloads/Microbenchmarks/AI/[ai_output.xlsx]ai_output (4)'!$J$126</c15:f>
                      <c15:dlblFieldTableCache>
                        <c:ptCount val="1"/>
                        <c:pt idx="0">
                          <c:v>13</c:v>
                        </c:pt>
                      </c15:dlblFieldTableCache>
                    </c15:dlblFTEntry>
                  </c15:dlblFieldTable>
                  <c15:showDataLabelsRange val="0"/>
                </c:ext>
                <c:ext xmlns:c16="http://schemas.microsoft.com/office/drawing/2014/chart" uri="{C3380CC4-5D6E-409C-BE32-E72D297353CC}">
                  <c16:uniqueId val="{0000007C-FF8B-5F4C-8BBF-ED4DE736661E}"/>
                </c:ext>
              </c:extLst>
            </c:dLbl>
            <c:dLbl>
              <c:idx val="125"/>
              <c:tx>
                <c:strRef>
                  <c:f>'/Users/el1goluj/Documents/ZURICH/PROJECTS/UPMEM/upmem-workloads/Microbenchmarks/AI/[ai_output.xlsx]ai_output (4)'!$J$127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{BA2F0B36-E95D-2643-A570-0D7051BF9089}</c15:txfldGUID>
                      <c15:f>'/Users/el1goluj/Documents/ZURICH/PROJECTS/UPMEM/upmem-workloads/Microbenchmarks/AI/[ai_output.xlsx]ai_output (4)'!$J$127</c15:f>
                      <c15:dlblFieldTableCache>
                        <c:ptCount val="1"/>
                        <c:pt idx="0">
                          <c:v>14</c:v>
                        </c:pt>
                      </c15:dlblFieldTableCache>
                    </c15:dlblFTEntry>
                  </c15:dlblFieldTable>
                  <c15:showDataLabelsRange val="0"/>
                </c:ext>
                <c:ext xmlns:c16="http://schemas.microsoft.com/office/drawing/2014/chart" uri="{C3380CC4-5D6E-409C-BE32-E72D297353CC}">
                  <c16:uniqueId val="{0000007D-FF8B-5F4C-8BBF-ED4DE736661E}"/>
                </c:ext>
              </c:extLst>
            </c:dLbl>
            <c:dLbl>
              <c:idx val="126"/>
              <c:tx>
                <c:strRef>
                  <c:f>'/Users/el1goluj/Documents/ZURICH/PROJECTS/UPMEM/upmem-workloads/Microbenchmarks/AI/[ai_output.xlsx]ai_output (4)'!$J$128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{8F68304F-A057-7946-83E1-F005A56246A3}</c15:txfldGUID>
                      <c15:f>'/Users/el1goluj/Documents/ZURICH/PROJECTS/UPMEM/upmem-workloads/Microbenchmarks/AI/[ai_output.xlsx]ai_output (4)'!$J$128</c15:f>
                      <c15:dlblFieldTableCache>
                        <c:ptCount val="1"/>
                        <c:pt idx="0">
                          <c:v>15</c:v>
                        </c:pt>
                      </c15:dlblFieldTableCache>
                    </c15:dlblFTEntry>
                  </c15:dlblFieldTable>
                  <c15:showDataLabelsRange val="0"/>
                </c:ext>
                <c:ext xmlns:c16="http://schemas.microsoft.com/office/drawing/2014/chart" uri="{C3380CC4-5D6E-409C-BE32-E72D297353CC}">
                  <c16:uniqueId val="{0000007E-FF8B-5F4C-8BBF-ED4DE736661E}"/>
                </c:ext>
              </c:extLst>
            </c:dLbl>
            <c:dLbl>
              <c:idx val="127"/>
              <c:tx>
                <c:strRef>
                  <c:f>'/Users/el1goluj/Documents/ZURICH/PROJECTS/UPMEM/upmem-workloads/Microbenchmarks/AI/[ai_output.xlsx]ai_output (4)'!$J$129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{DA33E14D-8550-F34C-AF28-11998609AABB}</c15:txfldGUID>
                      <c15:f>'/Users/el1goluj/Documents/ZURICH/PROJECTS/UPMEM/upmem-workloads/Microbenchmarks/AI/[ai_output.xlsx]ai_output (4)'!$J$129</c15:f>
                      <c15:dlblFieldTableCache>
                        <c:ptCount val="1"/>
                        <c:pt idx="0">
                          <c:v>16</c:v>
                        </c:pt>
                      </c15:dlblFieldTableCache>
                    </c15:dlblFTEntry>
                  </c15:dlblFieldTable>
                  <c15:showDataLabelsRange val="0"/>
                </c:ext>
                <c:ext xmlns:c16="http://schemas.microsoft.com/office/drawing/2014/chart" uri="{C3380CC4-5D6E-409C-BE32-E72D297353CC}">
                  <c16:uniqueId val="{0000007F-FF8B-5F4C-8BBF-ED4DE736661E}"/>
                </c:ext>
              </c:extLst>
            </c:dLbl>
            <c:dLbl>
              <c:idx val="128"/>
              <c:tx>
                <c:strRef>
                  <c:f>'/Users/el1goluj/Documents/ZURICH/PROJECTS/UPMEM/upmem-workloads/Microbenchmarks/AI/[ai_output.xlsx]ai_output (4)'!$J$130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{984075ED-265F-2141-8C78-0988D7141B4E}</c15:txfldGUID>
                      <c15:f>'/Users/el1goluj/Documents/ZURICH/PROJECTS/UPMEM/upmem-workloads/Microbenchmarks/AI/[ai_output.xlsx]ai_output (4)'!$J$130</c15:f>
                      <c15:dlblFieldTableCache>
                        <c:ptCount val="1"/>
                        <c:pt idx="0">
                          <c:v>1</c:v>
                        </c:pt>
                      </c15:dlblFieldTableCache>
                    </c15:dlblFTEntry>
                  </c15:dlblFieldTable>
                  <c15:showDataLabelsRange val="0"/>
                </c:ext>
                <c:ext xmlns:c16="http://schemas.microsoft.com/office/drawing/2014/chart" uri="{C3380CC4-5D6E-409C-BE32-E72D297353CC}">
                  <c16:uniqueId val="{00000080-FF8B-5F4C-8BBF-ED4DE736661E}"/>
                </c:ext>
              </c:extLst>
            </c:dLbl>
            <c:dLbl>
              <c:idx val="129"/>
              <c:tx>
                <c:strRef>
                  <c:f>'/Users/el1goluj/Documents/ZURICH/PROJECTS/UPMEM/upmem-workloads/Microbenchmarks/AI/[ai_output.xlsx]ai_output (4)'!$J$131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{4693CD42-7B22-8340-AFD9-977E9DA22C46}</c15:txfldGUID>
                      <c15:f>'/Users/el1goluj/Documents/ZURICH/PROJECTS/UPMEM/upmem-workloads/Microbenchmarks/AI/[ai_output.xlsx]ai_output (4)'!$J$131</c15:f>
                      <c15:dlblFieldTableCache>
                        <c:ptCount val="1"/>
                        <c:pt idx="0">
                          <c:v>2</c:v>
                        </c:pt>
                      </c15:dlblFieldTableCache>
                    </c15:dlblFTEntry>
                  </c15:dlblFieldTable>
                  <c15:showDataLabelsRange val="0"/>
                </c:ext>
                <c:ext xmlns:c16="http://schemas.microsoft.com/office/drawing/2014/chart" uri="{C3380CC4-5D6E-409C-BE32-E72D297353CC}">
                  <c16:uniqueId val="{00000081-FF8B-5F4C-8BBF-ED4DE736661E}"/>
                </c:ext>
              </c:extLst>
            </c:dLbl>
            <c:dLbl>
              <c:idx val="130"/>
              <c:tx>
                <c:strRef>
                  <c:f>'/Users/el1goluj/Documents/ZURICH/PROJECTS/UPMEM/upmem-workloads/Microbenchmarks/AI/[ai_output.xlsx]ai_output (4)'!$J$132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{FDDB0944-3BDC-1344-92CF-0B00C820FE5A}</c15:txfldGUID>
                      <c15:f>'/Users/el1goluj/Documents/ZURICH/PROJECTS/UPMEM/upmem-workloads/Microbenchmarks/AI/[ai_output.xlsx]ai_output (4)'!$J$132</c15:f>
                      <c15:dlblFieldTableCache>
                        <c:ptCount val="1"/>
                        <c:pt idx="0">
                          <c:v>3</c:v>
                        </c:pt>
                      </c15:dlblFieldTableCache>
                    </c15:dlblFTEntry>
                  </c15:dlblFieldTable>
                  <c15:showDataLabelsRange val="0"/>
                </c:ext>
                <c:ext xmlns:c16="http://schemas.microsoft.com/office/drawing/2014/chart" uri="{C3380CC4-5D6E-409C-BE32-E72D297353CC}">
                  <c16:uniqueId val="{00000082-FF8B-5F4C-8BBF-ED4DE736661E}"/>
                </c:ext>
              </c:extLst>
            </c:dLbl>
            <c:dLbl>
              <c:idx val="131"/>
              <c:tx>
                <c:strRef>
                  <c:f>'/Users/el1goluj/Documents/ZURICH/PROJECTS/UPMEM/upmem-workloads/Microbenchmarks/AI/[ai_output.xlsx]ai_output (4)'!$J$133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{49898AAC-882A-E942-AE5B-B493C79B510D}</c15:txfldGUID>
                      <c15:f>'/Users/el1goluj/Documents/ZURICH/PROJECTS/UPMEM/upmem-workloads/Microbenchmarks/AI/[ai_output.xlsx]ai_output (4)'!$J$133</c15:f>
                      <c15:dlblFieldTableCache>
                        <c:ptCount val="1"/>
                        <c:pt idx="0">
                          <c:v>4</c:v>
                        </c:pt>
                      </c15:dlblFieldTableCache>
                    </c15:dlblFTEntry>
                  </c15:dlblFieldTable>
                  <c15:showDataLabelsRange val="0"/>
                </c:ext>
                <c:ext xmlns:c16="http://schemas.microsoft.com/office/drawing/2014/chart" uri="{C3380CC4-5D6E-409C-BE32-E72D297353CC}">
                  <c16:uniqueId val="{00000083-FF8B-5F4C-8BBF-ED4DE736661E}"/>
                </c:ext>
              </c:extLst>
            </c:dLbl>
            <c:dLbl>
              <c:idx val="132"/>
              <c:tx>
                <c:strRef>
                  <c:f>'/Users/el1goluj/Documents/ZURICH/PROJECTS/UPMEM/upmem-workloads/Microbenchmarks/AI/[ai_output.xlsx]ai_output (4)'!$J$134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{9058C91A-145D-CE4B-883C-535C3ED94CDC}</c15:txfldGUID>
                      <c15:f>'/Users/el1goluj/Documents/ZURICH/PROJECTS/UPMEM/upmem-workloads/Microbenchmarks/AI/[ai_output.xlsx]ai_output (4)'!$J$134</c15:f>
                      <c15:dlblFieldTableCache>
                        <c:ptCount val="1"/>
                        <c:pt idx="0">
                          <c:v>5</c:v>
                        </c:pt>
                      </c15:dlblFieldTableCache>
                    </c15:dlblFTEntry>
                  </c15:dlblFieldTable>
                  <c15:showDataLabelsRange val="0"/>
                </c:ext>
                <c:ext xmlns:c16="http://schemas.microsoft.com/office/drawing/2014/chart" uri="{C3380CC4-5D6E-409C-BE32-E72D297353CC}">
                  <c16:uniqueId val="{00000084-FF8B-5F4C-8BBF-ED4DE736661E}"/>
                </c:ext>
              </c:extLst>
            </c:dLbl>
            <c:dLbl>
              <c:idx val="133"/>
              <c:tx>
                <c:strRef>
                  <c:f>'/Users/el1goluj/Documents/ZURICH/PROJECTS/UPMEM/upmem-workloads/Microbenchmarks/AI/[ai_output.xlsx]ai_output (4)'!$J$135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{A9CB6BA5-8470-0242-8452-9C7EABFA809D}</c15:txfldGUID>
                      <c15:f>'/Users/el1goluj/Documents/ZURICH/PROJECTS/UPMEM/upmem-workloads/Microbenchmarks/AI/[ai_output.xlsx]ai_output (4)'!$J$135</c15:f>
                      <c15:dlblFieldTableCache>
                        <c:ptCount val="1"/>
                        <c:pt idx="0">
                          <c:v>6</c:v>
                        </c:pt>
                      </c15:dlblFieldTableCache>
                    </c15:dlblFTEntry>
                  </c15:dlblFieldTable>
                  <c15:showDataLabelsRange val="0"/>
                </c:ext>
                <c:ext xmlns:c16="http://schemas.microsoft.com/office/drawing/2014/chart" uri="{C3380CC4-5D6E-409C-BE32-E72D297353CC}">
                  <c16:uniqueId val="{00000085-FF8B-5F4C-8BBF-ED4DE736661E}"/>
                </c:ext>
              </c:extLst>
            </c:dLbl>
            <c:dLbl>
              <c:idx val="134"/>
              <c:tx>
                <c:strRef>
                  <c:f>'/Users/el1goluj/Documents/ZURICH/PROJECTS/UPMEM/upmem-workloads/Microbenchmarks/AI/[ai_output.xlsx]ai_output (4)'!$J$136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{C1226BB7-2ABB-274D-8EBD-81385FA6F07F}</c15:txfldGUID>
                      <c15:f>'/Users/el1goluj/Documents/ZURICH/PROJECTS/UPMEM/upmem-workloads/Microbenchmarks/AI/[ai_output.xlsx]ai_output (4)'!$J$136</c15:f>
                      <c15:dlblFieldTableCache>
                        <c:ptCount val="1"/>
                        <c:pt idx="0">
                          <c:v>7</c:v>
                        </c:pt>
                      </c15:dlblFieldTableCache>
                    </c15:dlblFTEntry>
                  </c15:dlblFieldTable>
                  <c15:showDataLabelsRange val="0"/>
                </c:ext>
                <c:ext xmlns:c16="http://schemas.microsoft.com/office/drawing/2014/chart" uri="{C3380CC4-5D6E-409C-BE32-E72D297353CC}">
                  <c16:uniqueId val="{00000086-FF8B-5F4C-8BBF-ED4DE736661E}"/>
                </c:ext>
              </c:extLst>
            </c:dLbl>
            <c:dLbl>
              <c:idx val="135"/>
              <c:tx>
                <c:strRef>
                  <c:f>'/Users/el1goluj/Documents/ZURICH/PROJECTS/UPMEM/upmem-workloads/Microbenchmarks/AI/[ai_output.xlsx]ai_output (4)'!$J$137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{82BFF195-77E9-E444-9A42-74742F54ED19}</c15:txfldGUID>
                      <c15:f>'/Users/el1goluj/Documents/ZURICH/PROJECTS/UPMEM/upmem-workloads/Microbenchmarks/AI/[ai_output.xlsx]ai_output (4)'!$J$137</c15:f>
                      <c15:dlblFieldTableCache>
                        <c:ptCount val="1"/>
                        <c:pt idx="0">
                          <c:v>8</c:v>
                        </c:pt>
                      </c15:dlblFieldTableCache>
                    </c15:dlblFTEntry>
                  </c15:dlblFieldTable>
                  <c15:showDataLabelsRange val="0"/>
                </c:ext>
                <c:ext xmlns:c16="http://schemas.microsoft.com/office/drawing/2014/chart" uri="{C3380CC4-5D6E-409C-BE32-E72D297353CC}">
                  <c16:uniqueId val="{00000087-FF8B-5F4C-8BBF-ED4DE736661E}"/>
                </c:ext>
              </c:extLst>
            </c:dLbl>
            <c:dLbl>
              <c:idx val="136"/>
              <c:tx>
                <c:strRef>
                  <c:f>'/Users/el1goluj/Documents/ZURICH/PROJECTS/UPMEM/upmem-workloads/Microbenchmarks/AI/[ai_output.xlsx]ai_output (4)'!$J$138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{35C65BA8-76CC-BA4F-92F0-200A7B6B76D4}</c15:txfldGUID>
                      <c15:f>'/Users/el1goluj/Documents/ZURICH/PROJECTS/UPMEM/upmem-workloads/Microbenchmarks/AI/[ai_output.xlsx]ai_output (4)'!$J$138</c15:f>
                      <c15:dlblFieldTableCache>
                        <c:ptCount val="1"/>
                        <c:pt idx="0">
                          <c:v>9</c:v>
                        </c:pt>
                      </c15:dlblFieldTableCache>
                    </c15:dlblFTEntry>
                  </c15:dlblFieldTable>
                  <c15:showDataLabelsRange val="0"/>
                </c:ext>
                <c:ext xmlns:c16="http://schemas.microsoft.com/office/drawing/2014/chart" uri="{C3380CC4-5D6E-409C-BE32-E72D297353CC}">
                  <c16:uniqueId val="{00000088-FF8B-5F4C-8BBF-ED4DE736661E}"/>
                </c:ext>
              </c:extLst>
            </c:dLbl>
            <c:dLbl>
              <c:idx val="137"/>
              <c:tx>
                <c:strRef>
                  <c:f>'/Users/el1goluj/Documents/ZURICH/PROJECTS/UPMEM/upmem-workloads/Microbenchmarks/AI/[ai_output.xlsx]ai_output (4)'!$J$139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{FB7F957F-0733-6F49-AF3A-B0137CC745FE}</c15:txfldGUID>
                      <c15:f>'/Users/el1goluj/Documents/ZURICH/PROJECTS/UPMEM/upmem-workloads/Microbenchmarks/AI/[ai_output.xlsx]ai_output (4)'!$J$139</c15:f>
                      <c15:dlblFieldTableCache>
                        <c:ptCount val="1"/>
                        <c:pt idx="0">
                          <c:v>10</c:v>
                        </c:pt>
                      </c15:dlblFieldTableCache>
                    </c15:dlblFTEntry>
                  </c15:dlblFieldTable>
                  <c15:showDataLabelsRange val="0"/>
                </c:ext>
                <c:ext xmlns:c16="http://schemas.microsoft.com/office/drawing/2014/chart" uri="{C3380CC4-5D6E-409C-BE32-E72D297353CC}">
                  <c16:uniqueId val="{00000089-FF8B-5F4C-8BBF-ED4DE736661E}"/>
                </c:ext>
              </c:extLst>
            </c:dLbl>
            <c:dLbl>
              <c:idx val="138"/>
              <c:tx>
                <c:strRef>
                  <c:f>'/Users/el1goluj/Documents/ZURICH/PROJECTS/UPMEM/upmem-workloads/Microbenchmarks/AI/[ai_output.xlsx]ai_output (4)'!$J$140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{50E9BA33-1CD3-DF4B-9F14-1E9F9B8F7979}</c15:txfldGUID>
                      <c15:f>'/Users/el1goluj/Documents/ZURICH/PROJECTS/UPMEM/upmem-workloads/Microbenchmarks/AI/[ai_output.xlsx]ai_output (4)'!$J$140</c15:f>
                      <c15:dlblFieldTableCache>
                        <c:ptCount val="1"/>
                        <c:pt idx="0">
                          <c:v>11</c:v>
                        </c:pt>
                      </c15:dlblFieldTableCache>
                    </c15:dlblFTEntry>
                  </c15:dlblFieldTable>
                  <c15:showDataLabelsRange val="0"/>
                </c:ext>
                <c:ext xmlns:c16="http://schemas.microsoft.com/office/drawing/2014/chart" uri="{C3380CC4-5D6E-409C-BE32-E72D297353CC}">
                  <c16:uniqueId val="{0000008A-FF8B-5F4C-8BBF-ED4DE736661E}"/>
                </c:ext>
              </c:extLst>
            </c:dLbl>
            <c:dLbl>
              <c:idx val="139"/>
              <c:tx>
                <c:strRef>
                  <c:f>'/Users/el1goluj/Documents/ZURICH/PROJECTS/UPMEM/upmem-workloads/Microbenchmarks/AI/[ai_output.xlsx]ai_output (4)'!$J$141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{1F2D4AAE-9EA6-C74B-8695-098826509A5C}</c15:txfldGUID>
                      <c15:f>'/Users/el1goluj/Documents/ZURICH/PROJECTS/UPMEM/upmem-workloads/Microbenchmarks/AI/[ai_output.xlsx]ai_output (4)'!$J$141</c15:f>
                      <c15:dlblFieldTableCache>
                        <c:ptCount val="1"/>
                        <c:pt idx="0">
                          <c:v>12</c:v>
                        </c:pt>
                      </c15:dlblFieldTableCache>
                    </c15:dlblFTEntry>
                  </c15:dlblFieldTable>
                  <c15:showDataLabelsRange val="0"/>
                </c:ext>
                <c:ext xmlns:c16="http://schemas.microsoft.com/office/drawing/2014/chart" uri="{C3380CC4-5D6E-409C-BE32-E72D297353CC}">
                  <c16:uniqueId val="{0000008B-FF8B-5F4C-8BBF-ED4DE736661E}"/>
                </c:ext>
              </c:extLst>
            </c:dLbl>
            <c:dLbl>
              <c:idx val="140"/>
              <c:tx>
                <c:strRef>
                  <c:f>'/Users/el1goluj/Documents/ZURICH/PROJECTS/UPMEM/upmem-workloads/Microbenchmarks/AI/[ai_output.xlsx]ai_output (4)'!$J$142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{3D3C9F93-3964-A74C-B7CE-C28B31F4B35C}</c15:txfldGUID>
                      <c15:f>'/Users/el1goluj/Documents/ZURICH/PROJECTS/UPMEM/upmem-workloads/Microbenchmarks/AI/[ai_output.xlsx]ai_output (4)'!$J$142</c15:f>
                      <c15:dlblFieldTableCache>
                        <c:ptCount val="1"/>
                        <c:pt idx="0">
                          <c:v>13</c:v>
                        </c:pt>
                      </c15:dlblFieldTableCache>
                    </c15:dlblFTEntry>
                  </c15:dlblFieldTable>
                  <c15:showDataLabelsRange val="0"/>
                </c:ext>
                <c:ext xmlns:c16="http://schemas.microsoft.com/office/drawing/2014/chart" uri="{C3380CC4-5D6E-409C-BE32-E72D297353CC}">
                  <c16:uniqueId val="{0000008C-FF8B-5F4C-8BBF-ED4DE736661E}"/>
                </c:ext>
              </c:extLst>
            </c:dLbl>
            <c:dLbl>
              <c:idx val="141"/>
              <c:tx>
                <c:strRef>
                  <c:f>'/Users/el1goluj/Documents/ZURICH/PROJECTS/UPMEM/upmem-workloads/Microbenchmarks/AI/[ai_output.xlsx]ai_output (4)'!$J$143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{446F4605-5C38-CA4C-A719-71D8293FC581}</c15:txfldGUID>
                      <c15:f>'/Users/el1goluj/Documents/ZURICH/PROJECTS/UPMEM/upmem-workloads/Microbenchmarks/AI/[ai_output.xlsx]ai_output (4)'!$J$143</c15:f>
                      <c15:dlblFieldTableCache>
                        <c:ptCount val="1"/>
                        <c:pt idx="0">
                          <c:v>14</c:v>
                        </c:pt>
                      </c15:dlblFieldTableCache>
                    </c15:dlblFTEntry>
                  </c15:dlblFieldTable>
                  <c15:showDataLabelsRange val="0"/>
                </c:ext>
                <c:ext xmlns:c16="http://schemas.microsoft.com/office/drawing/2014/chart" uri="{C3380CC4-5D6E-409C-BE32-E72D297353CC}">
                  <c16:uniqueId val="{0000008D-FF8B-5F4C-8BBF-ED4DE736661E}"/>
                </c:ext>
              </c:extLst>
            </c:dLbl>
            <c:dLbl>
              <c:idx val="142"/>
              <c:tx>
                <c:strRef>
                  <c:f>'/Users/el1goluj/Documents/ZURICH/PROJECTS/UPMEM/upmem-workloads/Microbenchmarks/AI/[ai_output.xlsx]ai_output (4)'!$J$144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{64BFA954-CCC8-6045-8178-F60B66CD91F2}</c15:txfldGUID>
                      <c15:f>'/Users/el1goluj/Documents/ZURICH/PROJECTS/UPMEM/upmem-workloads/Microbenchmarks/AI/[ai_output.xlsx]ai_output (4)'!$J$144</c15:f>
                      <c15:dlblFieldTableCache>
                        <c:ptCount val="1"/>
                        <c:pt idx="0">
                          <c:v>15</c:v>
                        </c:pt>
                      </c15:dlblFieldTableCache>
                    </c15:dlblFTEntry>
                  </c15:dlblFieldTable>
                  <c15:showDataLabelsRange val="0"/>
                </c:ext>
                <c:ext xmlns:c16="http://schemas.microsoft.com/office/drawing/2014/chart" uri="{C3380CC4-5D6E-409C-BE32-E72D297353CC}">
                  <c16:uniqueId val="{0000008E-FF8B-5F4C-8BBF-ED4DE736661E}"/>
                </c:ext>
              </c:extLst>
            </c:dLbl>
            <c:dLbl>
              <c:idx val="143"/>
              <c:tx>
                <c:strRef>
                  <c:f>'/Users/el1goluj/Documents/ZURICH/PROJECTS/UPMEM/upmem-workloads/Microbenchmarks/AI/[ai_output.xlsx]ai_output (4)'!$J$145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{2962B804-2851-FD43-912C-981BA5E683A3}</c15:txfldGUID>
                      <c15:f>'/Users/el1goluj/Documents/ZURICH/PROJECTS/UPMEM/upmem-workloads/Microbenchmarks/AI/[ai_output.xlsx]ai_output (4)'!$J$145</c15:f>
                      <c15:dlblFieldTableCache>
                        <c:ptCount val="1"/>
                        <c:pt idx="0">
                          <c:v>16</c:v>
                        </c:pt>
                      </c15:dlblFieldTableCache>
                    </c15:dlblFTEntry>
                  </c15:dlblFieldTable>
                  <c15:showDataLabelsRange val="0"/>
                </c:ext>
                <c:ext xmlns:c16="http://schemas.microsoft.com/office/drawing/2014/chart" uri="{C3380CC4-5D6E-409C-BE32-E72D297353CC}">
                  <c16:uniqueId val="{0000008F-FF8B-5F4C-8BBF-ED4DE736661E}"/>
                </c:ext>
              </c:extLst>
            </c:dLbl>
            <c:dLbl>
              <c:idx val="144"/>
              <c:tx>
                <c:strRef>
                  <c:f>'/Users/el1goluj/Documents/ZURICH/PROJECTS/UPMEM/upmem-workloads/Microbenchmarks/AI/[ai_output.xlsx]ai_output (4)'!$J$146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{DCD090D3-5710-6E4D-BD59-2E4B97E676BB}</c15:txfldGUID>
                      <c15:f>'/Users/el1goluj/Documents/ZURICH/PROJECTS/UPMEM/upmem-workloads/Microbenchmarks/AI/[ai_output.xlsx]ai_output (4)'!$J$146</c15:f>
                      <c15:dlblFieldTableCache>
                        <c:ptCount val="1"/>
                        <c:pt idx="0">
                          <c:v>1</c:v>
                        </c:pt>
                      </c15:dlblFieldTableCache>
                    </c15:dlblFTEntry>
                  </c15:dlblFieldTable>
                  <c15:showDataLabelsRange val="0"/>
                </c:ext>
                <c:ext xmlns:c16="http://schemas.microsoft.com/office/drawing/2014/chart" uri="{C3380CC4-5D6E-409C-BE32-E72D297353CC}">
                  <c16:uniqueId val="{00000090-FF8B-5F4C-8BBF-ED4DE736661E}"/>
                </c:ext>
              </c:extLst>
            </c:dLbl>
            <c:dLbl>
              <c:idx val="145"/>
              <c:tx>
                <c:strRef>
                  <c:f>'/Users/el1goluj/Documents/ZURICH/PROJECTS/UPMEM/upmem-workloads/Microbenchmarks/AI/[ai_output.xlsx]ai_output (4)'!$J$147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{6C243CA5-B258-D749-9CF7-7B1EF1715874}</c15:txfldGUID>
                      <c15:f>'/Users/el1goluj/Documents/ZURICH/PROJECTS/UPMEM/upmem-workloads/Microbenchmarks/AI/[ai_output.xlsx]ai_output (4)'!$J$147</c15:f>
                      <c15:dlblFieldTableCache>
                        <c:ptCount val="1"/>
                        <c:pt idx="0">
                          <c:v>2</c:v>
                        </c:pt>
                      </c15:dlblFieldTableCache>
                    </c15:dlblFTEntry>
                  </c15:dlblFieldTable>
                  <c15:showDataLabelsRange val="0"/>
                </c:ext>
                <c:ext xmlns:c16="http://schemas.microsoft.com/office/drawing/2014/chart" uri="{C3380CC4-5D6E-409C-BE32-E72D297353CC}">
                  <c16:uniqueId val="{00000091-FF8B-5F4C-8BBF-ED4DE736661E}"/>
                </c:ext>
              </c:extLst>
            </c:dLbl>
            <c:dLbl>
              <c:idx val="146"/>
              <c:tx>
                <c:strRef>
                  <c:f>'/Users/el1goluj/Documents/ZURICH/PROJECTS/UPMEM/upmem-workloads/Microbenchmarks/AI/[ai_output.xlsx]ai_output (4)'!$J$148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{11AD2F0B-4255-8E40-8751-D4C976F2C7B0}</c15:txfldGUID>
                      <c15:f>'/Users/el1goluj/Documents/ZURICH/PROJECTS/UPMEM/upmem-workloads/Microbenchmarks/AI/[ai_output.xlsx]ai_output (4)'!$J$148</c15:f>
                      <c15:dlblFieldTableCache>
                        <c:ptCount val="1"/>
                        <c:pt idx="0">
                          <c:v>3</c:v>
                        </c:pt>
                      </c15:dlblFieldTableCache>
                    </c15:dlblFTEntry>
                  </c15:dlblFieldTable>
                  <c15:showDataLabelsRange val="0"/>
                </c:ext>
                <c:ext xmlns:c16="http://schemas.microsoft.com/office/drawing/2014/chart" uri="{C3380CC4-5D6E-409C-BE32-E72D297353CC}">
                  <c16:uniqueId val="{00000092-FF8B-5F4C-8BBF-ED4DE736661E}"/>
                </c:ext>
              </c:extLst>
            </c:dLbl>
            <c:dLbl>
              <c:idx val="147"/>
              <c:tx>
                <c:strRef>
                  <c:f>'/Users/el1goluj/Documents/ZURICH/PROJECTS/UPMEM/upmem-workloads/Microbenchmarks/AI/[ai_output.xlsx]ai_output (4)'!$J$149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{E1C752A3-3DAB-964F-B89B-CB7EEA23AA52}</c15:txfldGUID>
                      <c15:f>'/Users/el1goluj/Documents/ZURICH/PROJECTS/UPMEM/upmem-workloads/Microbenchmarks/AI/[ai_output.xlsx]ai_output (4)'!$J$149</c15:f>
                      <c15:dlblFieldTableCache>
                        <c:ptCount val="1"/>
                        <c:pt idx="0">
                          <c:v>4</c:v>
                        </c:pt>
                      </c15:dlblFieldTableCache>
                    </c15:dlblFTEntry>
                  </c15:dlblFieldTable>
                  <c15:showDataLabelsRange val="0"/>
                </c:ext>
                <c:ext xmlns:c16="http://schemas.microsoft.com/office/drawing/2014/chart" uri="{C3380CC4-5D6E-409C-BE32-E72D297353CC}">
                  <c16:uniqueId val="{00000093-FF8B-5F4C-8BBF-ED4DE736661E}"/>
                </c:ext>
              </c:extLst>
            </c:dLbl>
            <c:dLbl>
              <c:idx val="148"/>
              <c:tx>
                <c:strRef>
                  <c:f>'/Users/el1goluj/Documents/ZURICH/PROJECTS/UPMEM/upmem-workloads/Microbenchmarks/AI/[ai_output.xlsx]ai_output (4)'!$J$150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{33ACBE20-41BF-4F4C-9DD8-612A05370FC0}</c15:txfldGUID>
                      <c15:f>'/Users/el1goluj/Documents/ZURICH/PROJECTS/UPMEM/upmem-workloads/Microbenchmarks/AI/[ai_output.xlsx]ai_output (4)'!$J$150</c15:f>
                      <c15:dlblFieldTableCache>
                        <c:ptCount val="1"/>
                        <c:pt idx="0">
                          <c:v>5</c:v>
                        </c:pt>
                      </c15:dlblFieldTableCache>
                    </c15:dlblFTEntry>
                  </c15:dlblFieldTable>
                  <c15:showDataLabelsRange val="0"/>
                </c:ext>
                <c:ext xmlns:c16="http://schemas.microsoft.com/office/drawing/2014/chart" uri="{C3380CC4-5D6E-409C-BE32-E72D297353CC}">
                  <c16:uniqueId val="{00000094-FF8B-5F4C-8BBF-ED4DE736661E}"/>
                </c:ext>
              </c:extLst>
            </c:dLbl>
            <c:dLbl>
              <c:idx val="149"/>
              <c:tx>
                <c:strRef>
                  <c:f>'/Users/el1goluj/Documents/ZURICH/PROJECTS/UPMEM/upmem-workloads/Microbenchmarks/AI/[ai_output.xlsx]ai_output (4)'!$J$151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{73D9BA04-828A-AF4D-BAF4-F5C03BAD6FE4}</c15:txfldGUID>
                      <c15:f>'/Users/el1goluj/Documents/ZURICH/PROJECTS/UPMEM/upmem-workloads/Microbenchmarks/AI/[ai_output.xlsx]ai_output (4)'!$J$151</c15:f>
                      <c15:dlblFieldTableCache>
                        <c:ptCount val="1"/>
                        <c:pt idx="0">
                          <c:v>6</c:v>
                        </c:pt>
                      </c15:dlblFieldTableCache>
                    </c15:dlblFTEntry>
                  </c15:dlblFieldTable>
                  <c15:showDataLabelsRange val="0"/>
                </c:ext>
                <c:ext xmlns:c16="http://schemas.microsoft.com/office/drawing/2014/chart" uri="{C3380CC4-5D6E-409C-BE32-E72D297353CC}">
                  <c16:uniqueId val="{00000095-FF8B-5F4C-8BBF-ED4DE736661E}"/>
                </c:ext>
              </c:extLst>
            </c:dLbl>
            <c:dLbl>
              <c:idx val="150"/>
              <c:tx>
                <c:strRef>
                  <c:f>'/Users/el1goluj/Documents/ZURICH/PROJECTS/UPMEM/upmem-workloads/Microbenchmarks/AI/[ai_output.xlsx]ai_output (4)'!$J$152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{14EED916-CBEC-F44B-9234-2D642E837B51}</c15:txfldGUID>
                      <c15:f>'/Users/el1goluj/Documents/ZURICH/PROJECTS/UPMEM/upmem-workloads/Microbenchmarks/AI/[ai_output.xlsx]ai_output (4)'!$J$152</c15:f>
                      <c15:dlblFieldTableCache>
                        <c:ptCount val="1"/>
                        <c:pt idx="0">
                          <c:v>7</c:v>
                        </c:pt>
                      </c15:dlblFieldTableCache>
                    </c15:dlblFTEntry>
                  </c15:dlblFieldTable>
                  <c15:showDataLabelsRange val="0"/>
                </c:ext>
                <c:ext xmlns:c16="http://schemas.microsoft.com/office/drawing/2014/chart" uri="{C3380CC4-5D6E-409C-BE32-E72D297353CC}">
                  <c16:uniqueId val="{00000096-FF8B-5F4C-8BBF-ED4DE736661E}"/>
                </c:ext>
              </c:extLst>
            </c:dLbl>
            <c:dLbl>
              <c:idx val="151"/>
              <c:tx>
                <c:strRef>
                  <c:f>'/Users/el1goluj/Documents/ZURICH/PROJECTS/UPMEM/upmem-workloads/Microbenchmarks/AI/[ai_output.xlsx]ai_output (4)'!$J$153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{8251D2AA-7B42-3141-B25E-CC69077B4D0F}</c15:txfldGUID>
                      <c15:f>'/Users/el1goluj/Documents/ZURICH/PROJECTS/UPMEM/upmem-workloads/Microbenchmarks/AI/[ai_output.xlsx]ai_output (4)'!$J$153</c15:f>
                      <c15:dlblFieldTableCache>
                        <c:ptCount val="1"/>
                        <c:pt idx="0">
                          <c:v>8</c:v>
                        </c:pt>
                      </c15:dlblFieldTableCache>
                    </c15:dlblFTEntry>
                  </c15:dlblFieldTable>
                  <c15:showDataLabelsRange val="0"/>
                </c:ext>
                <c:ext xmlns:c16="http://schemas.microsoft.com/office/drawing/2014/chart" uri="{C3380CC4-5D6E-409C-BE32-E72D297353CC}">
                  <c16:uniqueId val="{00000097-FF8B-5F4C-8BBF-ED4DE736661E}"/>
                </c:ext>
              </c:extLst>
            </c:dLbl>
            <c:dLbl>
              <c:idx val="152"/>
              <c:tx>
                <c:strRef>
                  <c:f>'/Users/el1goluj/Documents/ZURICH/PROJECTS/UPMEM/upmem-workloads/Microbenchmarks/AI/[ai_output.xlsx]ai_output (4)'!$J$154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{E86D747A-1927-D346-80AC-9FBE5CD60000}</c15:txfldGUID>
                      <c15:f>'/Users/el1goluj/Documents/ZURICH/PROJECTS/UPMEM/upmem-workloads/Microbenchmarks/AI/[ai_output.xlsx]ai_output (4)'!$J$154</c15:f>
                      <c15:dlblFieldTableCache>
                        <c:ptCount val="1"/>
                        <c:pt idx="0">
                          <c:v>9</c:v>
                        </c:pt>
                      </c15:dlblFieldTableCache>
                    </c15:dlblFTEntry>
                  </c15:dlblFieldTable>
                  <c15:showDataLabelsRange val="0"/>
                </c:ext>
                <c:ext xmlns:c16="http://schemas.microsoft.com/office/drawing/2014/chart" uri="{C3380CC4-5D6E-409C-BE32-E72D297353CC}">
                  <c16:uniqueId val="{00000098-FF8B-5F4C-8BBF-ED4DE736661E}"/>
                </c:ext>
              </c:extLst>
            </c:dLbl>
            <c:dLbl>
              <c:idx val="153"/>
              <c:tx>
                <c:strRef>
                  <c:f>'/Users/el1goluj/Documents/ZURICH/PROJECTS/UPMEM/upmem-workloads/Microbenchmarks/AI/[ai_output.xlsx]ai_output (4)'!$J$155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{8569EDE6-E788-934B-BD67-11C29F69A6B8}</c15:txfldGUID>
                      <c15:f>'/Users/el1goluj/Documents/ZURICH/PROJECTS/UPMEM/upmem-workloads/Microbenchmarks/AI/[ai_output.xlsx]ai_output (4)'!$J$155</c15:f>
                      <c15:dlblFieldTableCache>
                        <c:ptCount val="1"/>
                        <c:pt idx="0">
                          <c:v>10</c:v>
                        </c:pt>
                      </c15:dlblFieldTableCache>
                    </c15:dlblFTEntry>
                  </c15:dlblFieldTable>
                  <c15:showDataLabelsRange val="0"/>
                </c:ext>
                <c:ext xmlns:c16="http://schemas.microsoft.com/office/drawing/2014/chart" uri="{C3380CC4-5D6E-409C-BE32-E72D297353CC}">
                  <c16:uniqueId val="{00000099-FF8B-5F4C-8BBF-ED4DE736661E}"/>
                </c:ext>
              </c:extLst>
            </c:dLbl>
            <c:dLbl>
              <c:idx val="154"/>
              <c:tx>
                <c:strRef>
                  <c:f>'/Users/el1goluj/Documents/ZURICH/PROJECTS/UPMEM/upmem-workloads/Microbenchmarks/AI/[ai_output.xlsx]ai_output (4)'!$J$156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{B8375AEB-CD9D-C64A-B480-946573722013}</c15:txfldGUID>
                      <c15:f>'/Users/el1goluj/Documents/ZURICH/PROJECTS/UPMEM/upmem-workloads/Microbenchmarks/AI/[ai_output.xlsx]ai_output (4)'!$J$156</c15:f>
                      <c15:dlblFieldTableCache>
                        <c:ptCount val="1"/>
                        <c:pt idx="0">
                          <c:v>11</c:v>
                        </c:pt>
                      </c15:dlblFieldTableCache>
                    </c15:dlblFTEntry>
                  </c15:dlblFieldTable>
                  <c15:showDataLabelsRange val="0"/>
                </c:ext>
                <c:ext xmlns:c16="http://schemas.microsoft.com/office/drawing/2014/chart" uri="{C3380CC4-5D6E-409C-BE32-E72D297353CC}">
                  <c16:uniqueId val="{0000009A-FF8B-5F4C-8BBF-ED4DE736661E}"/>
                </c:ext>
              </c:extLst>
            </c:dLbl>
            <c:dLbl>
              <c:idx val="155"/>
              <c:tx>
                <c:strRef>
                  <c:f>'/Users/el1goluj/Documents/ZURICH/PROJECTS/UPMEM/upmem-workloads/Microbenchmarks/AI/[ai_output.xlsx]ai_output (4)'!$J$157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{CFACCCD4-0BDE-F64C-999C-239B8FB13C6F}</c15:txfldGUID>
                      <c15:f>'/Users/el1goluj/Documents/ZURICH/PROJECTS/UPMEM/upmem-workloads/Microbenchmarks/AI/[ai_output.xlsx]ai_output (4)'!$J$157</c15:f>
                      <c15:dlblFieldTableCache>
                        <c:ptCount val="1"/>
                        <c:pt idx="0">
                          <c:v>12</c:v>
                        </c:pt>
                      </c15:dlblFieldTableCache>
                    </c15:dlblFTEntry>
                  </c15:dlblFieldTable>
                  <c15:showDataLabelsRange val="0"/>
                </c:ext>
                <c:ext xmlns:c16="http://schemas.microsoft.com/office/drawing/2014/chart" uri="{C3380CC4-5D6E-409C-BE32-E72D297353CC}">
                  <c16:uniqueId val="{0000009B-FF8B-5F4C-8BBF-ED4DE736661E}"/>
                </c:ext>
              </c:extLst>
            </c:dLbl>
            <c:dLbl>
              <c:idx val="156"/>
              <c:tx>
                <c:strRef>
                  <c:f>'/Users/el1goluj/Documents/ZURICH/PROJECTS/UPMEM/upmem-workloads/Microbenchmarks/AI/[ai_output.xlsx]ai_output (4)'!$J$158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{C7F03301-8AF6-804A-AF8A-3E7D04ED9F4D}</c15:txfldGUID>
                      <c15:f>'/Users/el1goluj/Documents/ZURICH/PROJECTS/UPMEM/upmem-workloads/Microbenchmarks/AI/[ai_output.xlsx]ai_output (4)'!$J$158</c15:f>
                      <c15:dlblFieldTableCache>
                        <c:ptCount val="1"/>
                        <c:pt idx="0">
                          <c:v>13</c:v>
                        </c:pt>
                      </c15:dlblFieldTableCache>
                    </c15:dlblFTEntry>
                  </c15:dlblFieldTable>
                  <c15:showDataLabelsRange val="0"/>
                </c:ext>
                <c:ext xmlns:c16="http://schemas.microsoft.com/office/drawing/2014/chart" uri="{C3380CC4-5D6E-409C-BE32-E72D297353CC}">
                  <c16:uniqueId val="{0000009C-FF8B-5F4C-8BBF-ED4DE736661E}"/>
                </c:ext>
              </c:extLst>
            </c:dLbl>
            <c:dLbl>
              <c:idx val="157"/>
              <c:tx>
                <c:strRef>
                  <c:f>'/Users/el1goluj/Documents/ZURICH/PROJECTS/UPMEM/upmem-workloads/Microbenchmarks/AI/[ai_output.xlsx]ai_output (4)'!$J$159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{9076AD4F-258A-6046-A1CE-C4EDF30EEEDC}</c15:txfldGUID>
                      <c15:f>'/Users/el1goluj/Documents/ZURICH/PROJECTS/UPMEM/upmem-workloads/Microbenchmarks/AI/[ai_output.xlsx]ai_output (4)'!$J$159</c15:f>
                      <c15:dlblFieldTableCache>
                        <c:ptCount val="1"/>
                        <c:pt idx="0">
                          <c:v>14</c:v>
                        </c:pt>
                      </c15:dlblFieldTableCache>
                    </c15:dlblFTEntry>
                  </c15:dlblFieldTable>
                  <c15:showDataLabelsRange val="0"/>
                </c:ext>
                <c:ext xmlns:c16="http://schemas.microsoft.com/office/drawing/2014/chart" uri="{C3380CC4-5D6E-409C-BE32-E72D297353CC}">
                  <c16:uniqueId val="{0000009D-FF8B-5F4C-8BBF-ED4DE736661E}"/>
                </c:ext>
              </c:extLst>
            </c:dLbl>
            <c:dLbl>
              <c:idx val="158"/>
              <c:tx>
                <c:strRef>
                  <c:f>'/Users/el1goluj/Documents/ZURICH/PROJECTS/UPMEM/upmem-workloads/Microbenchmarks/AI/[ai_output.xlsx]ai_output (4)'!$J$160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{22DD31E7-E99D-8F4C-A496-C1D0914AF452}</c15:txfldGUID>
                      <c15:f>'/Users/el1goluj/Documents/ZURICH/PROJECTS/UPMEM/upmem-workloads/Microbenchmarks/AI/[ai_output.xlsx]ai_output (4)'!$J$160</c15:f>
                      <c15:dlblFieldTableCache>
                        <c:ptCount val="1"/>
                        <c:pt idx="0">
                          <c:v>15</c:v>
                        </c:pt>
                      </c15:dlblFieldTableCache>
                    </c15:dlblFTEntry>
                  </c15:dlblFieldTable>
                  <c15:showDataLabelsRange val="0"/>
                </c:ext>
                <c:ext xmlns:c16="http://schemas.microsoft.com/office/drawing/2014/chart" uri="{C3380CC4-5D6E-409C-BE32-E72D297353CC}">
                  <c16:uniqueId val="{0000009E-FF8B-5F4C-8BBF-ED4DE736661E}"/>
                </c:ext>
              </c:extLst>
            </c:dLbl>
            <c:dLbl>
              <c:idx val="159"/>
              <c:tx>
                <c:strRef>
                  <c:f>'/Users/el1goluj/Documents/ZURICH/PROJECTS/UPMEM/upmem-workloads/Microbenchmarks/AI/[ai_output.xlsx]ai_output (4)'!$J$161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{35CB0CFE-0D46-7F4B-8C26-8ECB938F85A4}</c15:txfldGUID>
                      <c15:f>'/Users/el1goluj/Documents/ZURICH/PROJECTS/UPMEM/upmem-workloads/Microbenchmarks/AI/[ai_output.xlsx]ai_output (4)'!$J$161</c15:f>
                      <c15:dlblFieldTableCache>
                        <c:ptCount val="1"/>
                        <c:pt idx="0">
                          <c:v>16</c:v>
                        </c:pt>
                      </c15:dlblFieldTableCache>
                    </c15:dlblFTEntry>
                  </c15:dlblFieldTable>
                  <c15:showDataLabelsRange val="0"/>
                </c:ext>
                <c:ext xmlns:c16="http://schemas.microsoft.com/office/drawing/2014/chart" uri="{C3380CC4-5D6E-409C-BE32-E72D297353CC}">
                  <c16:uniqueId val="{0000009F-FF8B-5F4C-8BBF-ED4DE736661E}"/>
                </c:ext>
              </c:extLst>
            </c:dLbl>
            <c:dLbl>
              <c:idx val="160"/>
              <c:tx>
                <c:strRef>
                  <c:f>'/Users/el1goluj/Documents/ZURICH/PROJECTS/UPMEM/upmem-workloads/Microbenchmarks/AI/[ai_output.xlsx]ai_output (4)'!$J$162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{B16A9371-B7E1-4E44-B12D-D427D8749F24}</c15:txfldGUID>
                      <c15:f>'/Users/el1goluj/Documents/ZURICH/PROJECTS/UPMEM/upmem-workloads/Microbenchmarks/AI/[ai_output.xlsx]ai_output (4)'!$J$162</c15:f>
                      <c15:dlblFieldTableCache>
                        <c:ptCount val="1"/>
                        <c:pt idx="0">
                          <c:v>1</c:v>
                        </c:pt>
                      </c15:dlblFieldTableCache>
                    </c15:dlblFTEntry>
                  </c15:dlblFieldTable>
                  <c15:showDataLabelsRange val="0"/>
                </c:ext>
                <c:ext xmlns:c16="http://schemas.microsoft.com/office/drawing/2014/chart" uri="{C3380CC4-5D6E-409C-BE32-E72D297353CC}">
                  <c16:uniqueId val="{000000A0-FF8B-5F4C-8BBF-ED4DE736661E}"/>
                </c:ext>
              </c:extLst>
            </c:dLbl>
            <c:dLbl>
              <c:idx val="161"/>
              <c:tx>
                <c:strRef>
                  <c:f>'/Users/el1goluj/Documents/ZURICH/PROJECTS/UPMEM/upmem-workloads/Microbenchmarks/AI/[ai_output.xlsx]ai_output (4)'!$J$163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{DCA09059-6B67-F64C-B355-4B4C556C0D04}</c15:txfldGUID>
                      <c15:f>'/Users/el1goluj/Documents/ZURICH/PROJECTS/UPMEM/upmem-workloads/Microbenchmarks/AI/[ai_output.xlsx]ai_output (4)'!$J$163</c15:f>
                      <c15:dlblFieldTableCache>
                        <c:ptCount val="1"/>
                        <c:pt idx="0">
                          <c:v>2</c:v>
                        </c:pt>
                      </c15:dlblFieldTableCache>
                    </c15:dlblFTEntry>
                  </c15:dlblFieldTable>
                  <c15:showDataLabelsRange val="0"/>
                </c:ext>
                <c:ext xmlns:c16="http://schemas.microsoft.com/office/drawing/2014/chart" uri="{C3380CC4-5D6E-409C-BE32-E72D297353CC}">
                  <c16:uniqueId val="{000000A1-FF8B-5F4C-8BBF-ED4DE736661E}"/>
                </c:ext>
              </c:extLst>
            </c:dLbl>
            <c:dLbl>
              <c:idx val="162"/>
              <c:tx>
                <c:strRef>
                  <c:f>'/Users/el1goluj/Documents/ZURICH/PROJECTS/UPMEM/upmem-workloads/Microbenchmarks/AI/[ai_output.xlsx]ai_output (4)'!$J$164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{8E4D9760-BF81-6F4D-B05C-BFE6BF2511B0}</c15:txfldGUID>
                      <c15:f>'/Users/el1goluj/Documents/ZURICH/PROJECTS/UPMEM/upmem-workloads/Microbenchmarks/AI/[ai_output.xlsx]ai_output (4)'!$J$164</c15:f>
                      <c15:dlblFieldTableCache>
                        <c:ptCount val="1"/>
                        <c:pt idx="0">
                          <c:v>3</c:v>
                        </c:pt>
                      </c15:dlblFieldTableCache>
                    </c15:dlblFTEntry>
                  </c15:dlblFieldTable>
                  <c15:showDataLabelsRange val="0"/>
                </c:ext>
                <c:ext xmlns:c16="http://schemas.microsoft.com/office/drawing/2014/chart" uri="{C3380CC4-5D6E-409C-BE32-E72D297353CC}">
                  <c16:uniqueId val="{000000A2-FF8B-5F4C-8BBF-ED4DE736661E}"/>
                </c:ext>
              </c:extLst>
            </c:dLbl>
            <c:dLbl>
              <c:idx val="163"/>
              <c:tx>
                <c:strRef>
                  <c:f>'/Users/el1goluj/Documents/ZURICH/PROJECTS/UPMEM/upmem-workloads/Microbenchmarks/AI/[ai_output.xlsx]ai_output (4)'!$J$165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{26CF7174-277D-8B4A-B735-F55E269FED01}</c15:txfldGUID>
                      <c15:f>'/Users/el1goluj/Documents/ZURICH/PROJECTS/UPMEM/upmem-workloads/Microbenchmarks/AI/[ai_output.xlsx]ai_output (4)'!$J$165</c15:f>
                      <c15:dlblFieldTableCache>
                        <c:ptCount val="1"/>
                        <c:pt idx="0">
                          <c:v>4</c:v>
                        </c:pt>
                      </c15:dlblFieldTableCache>
                    </c15:dlblFTEntry>
                  </c15:dlblFieldTable>
                  <c15:showDataLabelsRange val="0"/>
                </c:ext>
                <c:ext xmlns:c16="http://schemas.microsoft.com/office/drawing/2014/chart" uri="{C3380CC4-5D6E-409C-BE32-E72D297353CC}">
                  <c16:uniqueId val="{000000A3-FF8B-5F4C-8BBF-ED4DE736661E}"/>
                </c:ext>
              </c:extLst>
            </c:dLbl>
            <c:dLbl>
              <c:idx val="164"/>
              <c:tx>
                <c:strRef>
                  <c:f>'/Users/el1goluj/Documents/ZURICH/PROJECTS/UPMEM/upmem-workloads/Microbenchmarks/AI/[ai_output.xlsx]ai_output (4)'!$J$166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{2E669A6A-0046-1F47-B659-6B5E670B178D}</c15:txfldGUID>
                      <c15:f>'/Users/el1goluj/Documents/ZURICH/PROJECTS/UPMEM/upmem-workloads/Microbenchmarks/AI/[ai_output.xlsx]ai_output (4)'!$J$166</c15:f>
                      <c15:dlblFieldTableCache>
                        <c:ptCount val="1"/>
                        <c:pt idx="0">
                          <c:v>5</c:v>
                        </c:pt>
                      </c15:dlblFieldTableCache>
                    </c15:dlblFTEntry>
                  </c15:dlblFieldTable>
                  <c15:showDataLabelsRange val="0"/>
                </c:ext>
                <c:ext xmlns:c16="http://schemas.microsoft.com/office/drawing/2014/chart" uri="{C3380CC4-5D6E-409C-BE32-E72D297353CC}">
                  <c16:uniqueId val="{000000A4-FF8B-5F4C-8BBF-ED4DE736661E}"/>
                </c:ext>
              </c:extLst>
            </c:dLbl>
            <c:dLbl>
              <c:idx val="165"/>
              <c:tx>
                <c:strRef>
                  <c:f>'/Users/el1goluj/Documents/ZURICH/PROJECTS/UPMEM/upmem-workloads/Microbenchmarks/AI/[ai_output.xlsx]ai_output (4)'!$J$167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{E9E8AE25-3225-0A49-BCA5-B24315F2FF86}</c15:txfldGUID>
                      <c15:f>'/Users/el1goluj/Documents/ZURICH/PROJECTS/UPMEM/upmem-workloads/Microbenchmarks/AI/[ai_output.xlsx]ai_output (4)'!$J$167</c15:f>
                      <c15:dlblFieldTableCache>
                        <c:ptCount val="1"/>
                        <c:pt idx="0">
                          <c:v>6</c:v>
                        </c:pt>
                      </c15:dlblFieldTableCache>
                    </c15:dlblFTEntry>
                  </c15:dlblFieldTable>
                  <c15:showDataLabelsRange val="0"/>
                </c:ext>
                <c:ext xmlns:c16="http://schemas.microsoft.com/office/drawing/2014/chart" uri="{C3380CC4-5D6E-409C-BE32-E72D297353CC}">
                  <c16:uniqueId val="{000000A5-FF8B-5F4C-8BBF-ED4DE736661E}"/>
                </c:ext>
              </c:extLst>
            </c:dLbl>
            <c:dLbl>
              <c:idx val="166"/>
              <c:tx>
                <c:strRef>
                  <c:f>'/Users/el1goluj/Documents/ZURICH/PROJECTS/UPMEM/upmem-workloads/Microbenchmarks/AI/[ai_output.xlsx]ai_output (4)'!$J$168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{28F5E0E8-7431-1C47-B6CC-716B67A1F7B8}</c15:txfldGUID>
                      <c15:f>'/Users/el1goluj/Documents/ZURICH/PROJECTS/UPMEM/upmem-workloads/Microbenchmarks/AI/[ai_output.xlsx]ai_output (4)'!$J$168</c15:f>
                      <c15:dlblFieldTableCache>
                        <c:ptCount val="1"/>
                        <c:pt idx="0">
                          <c:v>7</c:v>
                        </c:pt>
                      </c15:dlblFieldTableCache>
                    </c15:dlblFTEntry>
                  </c15:dlblFieldTable>
                  <c15:showDataLabelsRange val="0"/>
                </c:ext>
                <c:ext xmlns:c16="http://schemas.microsoft.com/office/drawing/2014/chart" uri="{C3380CC4-5D6E-409C-BE32-E72D297353CC}">
                  <c16:uniqueId val="{000000A6-FF8B-5F4C-8BBF-ED4DE736661E}"/>
                </c:ext>
              </c:extLst>
            </c:dLbl>
            <c:dLbl>
              <c:idx val="167"/>
              <c:tx>
                <c:strRef>
                  <c:f>'/Users/el1goluj/Documents/ZURICH/PROJECTS/UPMEM/upmem-workloads/Microbenchmarks/AI/[ai_output.xlsx]ai_output (4)'!$J$169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{2B7DD2BB-0E86-874B-AFC8-4C272D34B526}</c15:txfldGUID>
                      <c15:f>'/Users/el1goluj/Documents/ZURICH/PROJECTS/UPMEM/upmem-workloads/Microbenchmarks/AI/[ai_output.xlsx]ai_output (4)'!$J$169</c15:f>
                      <c15:dlblFieldTableCache>
                        <c:ptCount val="1"/>
                        <c:pt idx="0">
                          <c:v>8</c:v>
                        </c:pt>
                      </c15:dlblFieldTableCache>
                    </c15:dlblFTEntry>
                  </c15:dlblFieldTable>
                  <c15:showDataLabelsRange val="0"/>
                </c:ext>
                <c:ext xmlns:c16="http://schemas.microsoft.com/office/drawing/2014/chart" uri="{C3380CC4-5D6E-409C-BE32-E72D297353CC}">
                  <c16:uniqueId val="{000000A7-FF8B-5F4C-8BBF-ED4DE736661E}"/>
                </c:ext>
              </c:extLst>
            </c:dLbl>
            <c:dLbl>
              <c:idx val="168"/>
              <c:tx>
                <c:strRef>
                  <c:f>'/Users/el1goluj/Documents/ZURICH/PROJECTS/UPMEM/upmem-workloads/Microbenchmarks/AI/[ai_output.xlsx]ai_output (4)'!$J$170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{DC319724-ABD5-8D4B-A92B-F724BB9A43FB}</c15:txfldGUID>
                      <c15:f>'/Users/el1goluj/Documents/ZURICH/PROJECTS/UPMEM/upmem-workloads/Microbenchmarks/AI/[ai_output.xlsx]ai_output (4)'!$J$170</c15:f>
                      <c15:dlblFieldTableCache>
                        <c:ptCount val="1"/>
                        <c:pt idx="0">
                          <c:v>9</c:v>
                        </c:pt>
                      </c15:dlblFieldTableCache>
                    </c15:dlblFTEntry>
                  </c15:dlblFieldTable>
                  <c15:showDataLabelsRange val="0"/>
                </c:ext>
                <c:ext xmlns:c16="http://schemas.microsoft.com/office/drawing/2014/chart" uri="{C3380CC4-5D6E-409C-BE32-E72D297353CC}">
                  <c16:uniqueId val="{000000A8-FF8B-5F4C-8BBF-ED4DE736661E}"/>
                </c:ext>
              </c:extLst>
            </c:dLbl>
            <c:dLbl>
              <c:idx val="169"/>
              <c:tx>
                <c:strRef>
                  <c:f>'/Users/el1goluj/Documents/ZURICH/PROJECTS/UPMEM/upmem-workloads/Microbenchmarks/AI/[ai_output.xlsx]ai_output (4)'!$J$171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{56DBDC5D-752F-0046-B40C-CBAABD65CCEC}</c15:txfldGUID>
                      <c15:f>'/Users/el1goluj/Documents/ZURICH/PROJECTS/UPMEM/upmem-workloads/Microbenchmarks/AI/[ai_output.xlsx]ai_output (4)'!$J$171</c15:f>
                      <c15:dlblFieldTableCache>
                        <c:ptCount val="1"/>
                        <c:pt idx="0">
                          <c:v>10</c:v>
                        </c:pt>
                      </c15:dlblFieldTableCache>
                    </c15:dlblFTEntry>
                  </c15:dlblFieldTable>
                  <c15:showDataLabelsRange val="0"/>
                </c:ext>
                <c:ext xmlns:c16="http://schemas.microsoft.com/office/drawing/2014/chart" uri="{C3380CC4-5D6E-409C-BE32-E72D297353CC}">
                  <c16:uniqueId val="{000000A9-FF8B-5F4C-8BBF-ED4DE736661E}"/>
                </c:ext>
              </c:extLst>
            </c:dLbl>
            <c:dLbl>
              <c:idx val="170"/>
              <c:tx>
                <c:strRef>
                  <c:f>'/Users/el1goluj/Documents/ZURICH/PROJECTS/UPMEM/upmem-workloads/Microbenchmarks/AI/[ai_output.xlsx]ai_output (4)'!$J$172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{CCA22FCE-8AFE-5A4B-8668-0BE08999334B}</c15:txfldGUID>
                      <c15:f>'/Users/el1goluj/Documents/ZURICH/PROJECTS/UPMEM/upmem-workloads/Microbenchmarks/AI/[ai_output.xlsx]ai_output (4)'!$J$172</c15:f>
                      <c15:dlblFieldTableCache>
                        <c:ptCount val="1"/>
                        <c:pt idx="0">
                          <c:v>11</c:v>
                        </c:pt>
                      </c15:dlblFieldTableCache>
                    </c15:dlblFTEntry>
                  </c15:dlblFieldTable>
                  <c15:showDataLabelsRange val="0"/>
                </c:ext>
                <c:ext xmlns:c16="http://schemas.microsoft.com/office/drawing/2014/chart" uri="{C3380CC4-5D6E-409C-BE32-E72D297353CC}">
                  <c16:uniqueId val="{000000AA-FF8B-5F4C-8BBF-ED4DE736661E}"/>
                </c:ext>
              </c:extLst>
            </c:dLbl>
            <c:dLbl>
              <c:idx val="171"/>
              <c:tx>
                <c:strRef>
                  <c:f>'/Users/el1goluj/Documents/ZURICH/PROJECTS/UPMEM/upmem-workloads/Microbenchmarks/AI/[ai_output.xlsx]ai_output (4)'!$J$173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{8CC9A090-3DDA-8545-A877-50B393A25DA0}</c15:txfldGUID>
                      <c15:f>'/Users/el1goluj/Documents/ZURICH/PROJECTS/UPMEM/upmem-workloads/Microbenchmarks/AI/[ai_output.xlsx]ai_output (4)'!$J$173</c15:f>
                      <c15:dlblFieldTableCache>
                        <c:ptCount val="1"/>
                        <c:pt idx="0">
                          <c:v>12</c:v>
                        </c:pt>
                      </c15:dlblFieldTableCache>
                    </c15:dlblFTEntry>
                  </c15:dlblFieldTable>
                  <c15:showDataLabelsRange val="0"/>
                </c:ext>
                <c:ext xmlns:c16="http://schemas.microsoft.com/office/drawing/2014/chart" uri="{C3380CC4-5D6E-409C-BE32-E72D297353CC}">
                  <c16:uniqueId val="{000000AB-FF8B-5F4C-8BBF-ED4DE736661E}"/>
                </c:ext>
              </c:extLst>
            </c:dLbl>
            <c:dLbl>
              <c:idx val="172"/>
              <c:tx>
                <c:strRef>
                  <c:f>'/Users/el1goluj/Documents/ZURICH/PROJECTS/UPMEM/upmem-workloads/Microbenchmarks/AI/[ai_output.xlsx]ai_output (4)'!$J$174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{01C13931-2E3B-B045-A29E-5425A10DD801}</c15:txfldGUID>
                      <c15:f>'/Users/el1goluj/Documents/ZURICH/PROJECTS/UPMEM/upmem-workloads/Microbenchmarks/AI/[ai_output.xlsx]ai_output (4)'!$J$174</c15:f>
                      <c15:dlblFieldTableCache>
                        <c:ptCount val="1"/>
                        <c:pt idx="0">
                          <c:v>13</c:v>
                        </c:pt>
                      </c15:dlblFieldTableCache>
                    </c15:dlblFTEntry>
                  </c15:dlblFieldTable>
                  <c15:showDataLabelsRange val="0"/>
                </c:ext>
                <c:ext xmlns:c16="http://schemas.microsoft.com/office/drawing/2014/chart" uri="{C3380CC4-5D6E-409C-BE32-E72D297353CC}">
                  <c16:uniqueId val="{000000AC-FF8B-5F4C-8BBF-ED4DE736661E}"/>
                </c:ext>
              </c:extLst>
            </c:dLbl>
            <c:dLbl>
              <c:idx val="173"/>
              <c:tx>
                <c:strRef>
                  <c:f>'/Users/el1goluj/Documents/ZURICH/PROJECTS/UPMEM/upmem-workloads/Microbenchmarks/AI/[ai_output.xlsx]ai_output (4)'!$J$175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{24A96CE6-CD95-494C-A682-51CEB49BBFC5}</c15:txfldGUID>
                      <c15:f>'/Users/el1goluj/Documents/ZURICH/PROJECTS/UPMEM/upmem-workloads/Microbenchmarks/AI/[ai_output.xlsx]ai_output (4)'!$J$175</c15:f>
                      <c15:dlblFieldTableCache>
                        <c:ptCount val="1"/>
                        <c:pt idx="0">
                          <c:v>14</c:v>
                        </c:pt>
                      </c15:dlblFieldTableCache>
                    </c15:dlblFTEntry>
                  </c15:dlblFieldTable>
                  <c15:showDataLabelsRange val="0"/>
                </c:ext>
                <c:ext xmlns:c16="http://schemas.microsoft.com/office/drawing/2014/chart" uri="{C3380CC4-5D6E-409C-BE32-E72D297353CC}">
                  <c16:uniqueId val="{000000AD-FF8B-5F4C-8BBF-ED4DE736661E}"/>
                </c:ext>
              </c:extLst>
            </c:dLbl>
            <c:dLbl>
              <c:idx val="174"/>
              <c:tx>
                <c:strRef>
                  <c:f>'/Users/el1goluj/Documents/ZURICH/PROJECTS/UPMEM/upmem-workloads/Microbenchmarks/AI/[ai_output.xlsx]ai_output (4)'!$J$176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{2C271DE1-F0DE-3E4F-A9A8-3467E672BFFB}</c15:txfldGUID>
                      <c15:f>'/Users/el1goluj/Documents/ZURICH/PROJECTS/UPMEM/upmem-workloads/Microbenchmarks/AI/[ai_output.xlsx]ai_output (4)'!$J$176</c15:f>
                      <c15:dlblFieldTableCache>
                        <c:ptCount val="1"/>
                        <c:pt idx="0">
                          <c:v>15</c:v>
                        </c:pt>
                      </c15:dlblFieldTableCache>
                    </c15:dlblFTEntry>
                  </c15:dlblFieldTable>
                  <c15:showDataLabelsRange val="0"/>
                </c:ext>
                <c:ext xmlns:c16="http://schemas.microsoft.com/office/drawing/2014/chart" uri="{C3380CC4-5D6E-409C-BE32-E72D297353CC}">
                  <c16:uniqueId val="{000000AE-FF8B-5F4C-8BBF-ED4DE736661E}"/>
                </c:ext>
              </c:extLst>
            </c:dLbl>
            <c:dLbl>
              <c:idx val="175"/>
              <c:tx>
                <c:strRef>
                  <c:f>'/Users/el1goluj/Documents/ZURICH/PROJECTS/UPMEM/upmem-workloads/Microbenchmarks/AI/[ai_output.xlsx]ai_output (4)'!$J$177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{415C1232-0739-6F4E-8E49-416299B38483}</c15:txfldGUID>
                      <c15:f>'/Users/el1goluj/Documents/ZURICH/PROJECTS/UPMEM/upmem-workloads/Microbenchmarks/AI/[ai_output.xlsx]ai_output (4)'!$J$177</c15:f>
                      <c15:dlblFieldTableCache>
                        <c:ptCount val="1"/>
                        <c:pt idx="0">
                          <c:v>16</c:v>
                        </c:pt>
                      </c15:dlblFieldTableCache>
                    </c15:dlblFTEntry>
                  </c15:dlblFieldTable>
                  <c15:showDataLabelsRange val="0"/>
                </c:ext>
                <c:ext xmlns:c16="http://schemas.microsoft.com/office/drawing/2014/chart" uri="{C3380CC4-5D6E-409C-BE32-E72D297353CC}">
                  <c16:uniqueId val="{000000AF-FF8B-5F4C-8BBF-ED4DE736661E}"/>
                </c:ext>
              </c:extLst>
            </c:dLbl>
            <c:dLbl>
              <c:idx val="176"/>
              <c:tx>
                <c:strRef>
                  <c:f>'/Users/el1goluj/Documents/ZURICH/PROJECTS/UPMEM/upmem-workloads/Microbenchmarks/AI/[ai_output.xlsx]ai_output (4)'!$J$178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{5E55BAC9-2BD8-1949-A2BC-58526748A8DB}</c15:txfldGUID>
                      <c15:f>'/Users/el1goluj/Documents/ZURICH/PROJECTS/UPMEM/upmem-workloads/Microbenchmarks/AI/[ai_output.xlsx]ai_output (4)'!$J$178</c15:f>
                      <c15:dlblFieldTableCache>
                        <c:ptCount val="1"/>
                        <c:pt idx="0">
                          <c:v>1</c:v>
                        </c:pt>
                      </c15:dlblFieldTableCache>
                    </c15:dlblFTEntry>
                  </c15:dlblFieldTable>
                  <c15:showDataLabelsRange val="0"/>
                </c:ext>
                <c:ext xmlns:c16="http://schemas.microsoft.com/office/drawing/2014/chart" uri="{C3380CC4-5D6E-409C-BE32-E72D297353CC}">
                  <c16:uniqueId val="{000000B0-FF8B-5F4C-8BBF-ED4DE736661E}"/>
                </c:ext>
              </c:extLst>
            </c:dLbl>
            <c:dLbl>
              <c:idx val="177"/>
              <c:tx>
                <c:strRef>
                  <c:f>'/Users/el1goluj/Documents/ZURICH/PROJECTS/UPMEM/upmem-workloads/Microbenchmarks/AI/[ai_output.xlsx]ai_output (4)'!$J$179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{03D21237-817C-6F4B-AC82-CAD65ADD6424}</c15:txfldGUID>
                      <c15:f>'/Users/el1goluj/Documents/ZURICH/PROJECTS/UPMEM/upmem-workloads/Microbenchmarks/AI/[ai_output.xlsx]ai_output (4)'!$J$179</c15:f>
                      <c15:dlblFieldTableCache>
                        <c:ptCount val="1"/>
                        <c:pt idx="0">
                          <c:v>2</c:v>
                        </c:pt>
                      </c15:dlblFieldTableCache>
                    </c15:dlblFTEntry>
                  </c15:dlblFieldTable>
                  <c15:showDataLabelsRange val="0"/>
                </c:ext>
                <c:ext xmlns:c16="http://schemas.microsoft.com/office/drawing/2014/chart" uri="{C3380CC4-5D6E-409C-BE32-E72D297353CC}">
                  <c16:uniqueId val="{000000B1-FF8B-5F4C-8BBF-ED4DE736661E}"/>
                </c:ext>
              </c:extLst>
            </c:dLbl>
            <c:dLbl>
              <c:idx val="178"/>
              <c:tx>
                <c:strRef>
                  <c:f>'/Users/el1goluj/Documents/ZURICH/PROJECTS/UPMEM/upmem-workloads/Microbenchmarks/AI/[ai_output.xlsx]ai_output (4)'!$J$180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{FB8B4C38-2C95-3B45-BAE7-94F092A73BEB}</c15:txfldGUID>
                      <c15:f>'/Users/el1goluj/Documents/ZURICH/PROJECTS/UPMEM/upmem-workloads/Microbenchmarks/AI/[ai_output.xlsx]ai_output (4)'!$J$180</c15:f>
                      <c15:dlblFieldTableCache>
                        <c:ptCount val="1"/>
                        <c:pt idx="0">
                          <c:v>3</c:v>
                        </c:pt>
                      </c15:dlblFieldTableCache>
                    </c15:dlblFTEntry>
                  </c15:dlblFieldTable>
                  <c15:showDataLabelsRange val="0"/>
                </c:ext>
                <c:ext xmlns:c16="http://schemas.microsoft.com/office/drawing/2014/chart" uri="{C3380CC4-5D6E-409C-BE32-E72D297353CC}">
                  <c16:uniqueId val="{000000B2-FF8B-5F4C-8BBF-ED4DE736661E}"/>
                </c:ext>
              </c:extLst>
            </c:dLbl>
            <c:dLbl>
              <c:idx val="179"/>
              <c:tx>
                <c:strRef>
                  <c:f>'/Users/el1goluj/Documents/ZURICH/PROJECTS/UPMEM/upmem-workloads/Microbenchmarks/AI/[ai_output.xlsx]ai_output (4)'!$J$181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{05AC4840-3EF9-9441-981B-E13A7DD1E8FF}</c15:txfldGUID>
                      <c15:f>'/Users/el1goluj/Documents/ZURICH/PROJECTS/UPMEM/upmem-workloads/Microbenchmarks/AI/[ai_output.xlsx]ai_output (4)'!$J$181</c15:f>
                      <c15:dlblFieldTableCache>
                        <c:ptCount val="1"/>
                        <c:pt idx="0">
                          <c:v>4</c:v>
                        </c:pt>
                      </c15:dlblFieldTableCache>
                    </c15:dlblFTEntry>
                  </c15:dlblFieldTable>
                  <c15:showDataLabelsRange val="0"/>
                </c:ext>
                <c:ext xmlns:c16="http://schemas.microsoft.com/office/drawing/2014/chart" uri="{C3380CC4-5D6E-409C-BE32-E72D297353CC}">
                  <c16:uniqueId val="{000000B3-FF8B-5F4C-8BBF-ED4DE736661E}"/>
                </c:ext>
              </c:extLst>
            </c:dLbl>
            <c:dLbl>
              <c:idx val="180"/>
              <c:tx>
                <c:strRef>
                  <c:f>'/Users/el1goluj/Documents/ZURICH/PROJECTS/UPMEM/upmem-workloads/Microbenchmarks/AI/[ai_output.xlsx]ai_output (4)'!$J$182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{80043EC9-511F-C142-BEB3-6EAD148ECBC1}</c15:txfldGUID>
                      <c15:f>'/Users/el1goluj/Documents/ZURICH/PROJECTS/UPMEM/upmem-workloads/Microbenchmarks/AI/[ai_output.xlsx]ai_output (4)'!$J$182</c15:f>
                      <c15:dlblFieldTableCache>
                        <c:ptCount val="1"/>
                        <c:pt idx="0">
                          <c:v>5</c:v>
                        </c:pt>
                      </c15:dlblFieldTableCache>
                    </c15:dlblFTEntry>
                  </c15:dlblFieldTable>
                  <c15:showDataLabelsRange val="0"/>
                </c:ext>
                <c:ext xmlns:c16="http://schemas.microsoft.com/office/drawing/2014/chart" uri="{C3380CC4-5D6E-409C-BE32-E72D297353CC}">
                  <c16:uniqueId val="{000000B4-FF8B-5F4C-8BBF-ED4DE736661E}"/>
                </c:ext>
              </c:extLst>
            </c:dLbl>
            <c:dLbl>
              <c:idx val="181"/>
              <c:tx>
                <c:strRef>
                  <c:f>'/Users/el1goluj/Documents/ZURICH/PROJECTS/UPMEM/upmem-workloads/Microbenchmarks/AI/[ai_output.xlsx]ai_output (4)'!$J$183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{878C63D9-96AE-4741-95D5-E02677DE4C1D}</c15:txfldGUID>
                      <c15:f>'/Users/el1goluj/Documents/ZURICH/PROJECTS/UPMEM/upmem-workloads/Microbenchmarks/AI/[ai_output.xlsx]ai_output (4)'!$J$183</c15:f>
                      <c15:dlblFieldTableCache>
                        <c:ptCount val="1"/>
                        <c:pt idx="0">
                          <c:v>6</c:v>
                        </c:pt>
                      </c15:dlblFieldTableCache>
                    </c15:dlblFTEntry>
                  </c15:dlblFieldTable>
                  <c15:showDataLabelsRange val="0"/>
                </c:ext>
                <c:ext xmlns:c16="http://schemas.microsoft.com/office/drawing/2014/chart" uri="{C3380CC4-5D6E-409C-BE32-E72D297353CC}">
                  <c16:uniqueId val="{000000B5-FF8B-5F4C-8BBF-ED4DE736661E}"/>
                </c:ext>
              </c:extLst>
            </c:dLbl>
            <c:dLbl>
              <c:idx val="182"/>
              <c:tx>
                <c:strRef>
                  <c:f>'/Users/el1goluj/Documents/ZURICH/PROJECTS/UPMEM/upmem-workloads/Microbenchmarks/AI/[ai_output.xlsx]ai_output (4)'!$J$184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{DE0F991C-71B1-EF4B-A06F-00756877A723}</c15:txfldGUID>
                      <c15:f>'/Users/el1goluj/Documents/ZURICH/PROJECTS/UPMEM/upmem-workloads/Microbenchmarks/AI/[ai_output.xlsx]ai_output (4)'!$J$184</c15:f>
                      <c15:dlblFieldTableCache>
                        <c:ptCount val="1"/>
                        <c:pt idx="0">
                          <c:v>7</c:v>
                        </c:pt>
                      </c15:dlblFieldTableCache>
                    </c15:dlblFTEntry>
                  </c15:dlblFieldTable>
                  <c15:showDataLabelsRange val="0"/>
                </c:ext>
                <c:ext xmlns:c16="http://schemas.microsoft.com/office/drawing/2014/chart" uri="{C3380CC4-5D6E-409C-BE32-E72D297353CC}">
                  <c16:uniqueId val="{000000B6-FF8B-5F4C-8BBF-ED4DE736661E}"/>
                </c:ext>
              </c:extLst>
            </c:dLbl>
            <c:dLbl>
              <c:idx val="183"/>
              <c:tx>
                <c:strRef>
                  <c:f>'/Users/el1goluj/Documents/ZURICH/PROJECTS/UPMEM/upmem-workloads/Microbenchmarks/AI/[ai_output.xlsx]ai_output (4)'!$J$185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{1AB45C81-2EE4-C04A-9296-B4C5CCF02F32}</c15:txfldGUID>
                      <c15:f>'/Users/el1goluj/Documents/ZURICH/PROJECTS/UPMEM/upmem-workloads/Microbenchmarks/AI/[ai_output.xlsx]ai_output (4)'!$J$185</c15:f>
                      <c15:dlblFieldTableCache>
                        <c:ptCount val="1"/>
                        <c:pt idx="0">
                          <c:v>8</c:v>
                        </c:pt>
                      </c15:dlblFieldTableCache>
                    </c15:dlblFTEntry>
                  </c15:dlblFieldTable>
                  <c15:showDataLabelsRange val="0"/>
                </c:ext>
                <c:ext xmlns:c16="http://schemas.microsoft.com/office/drawing/2014/chart" uri="{C3380CC4-5D6E-409C-BE32-E72D297353CC}">
                  <c16:uniqueId val="{000000B7-FF8B-5F4C-8BBF-ED4DE736661E}"/>
                </c:ext>
              </c:extLst>
            </c:dLbl>
            <c:dLbl>
              <c:idx val="184"/>
              <c:tx>
                <c:strRef>
                  <c:f>'/Users/el1goluj/Documents/ZURICH/PROJECTS/UPMEM/upmem-workloads/Microbenchmarks/AI/[ai_output.xlsx]ai_output (4)'!$J$186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{D5F2D760-DD94-964D-AC6A-3D7490E6C4E9}</c15:txfldGUID>
                      <c15:f>'/Users/el1goluj/Documents/ZURICH/PROJECTS/UPMEM/upmem-workloads/Microbenchmarks/AI/[ai_output.xlsx]ai_output (4)'!$J$186</c15:f>
                      <c15:dlblFieldTableCache>
                        <c:ptCount val="1"/>
                        <c:pt idx="0">
                          <c:v>9</c:v>
                        </c:pt>
                      </c15:dlblFieldTableCache>
                    </c15:dlblFTEntry>
                  </c15:dlblFieldTable>
                  <c15:showDataLabelsRange val="0"/>
                </c:ext>
                <c:ext xmlns:c16="http://schemas.microsoft.com/office/drawing/2014/chart" uri="{C3380CC4-5D6E-409C-BE32-E72D297353CC}">
                  <c16:uniqueId val="{000000B8-FF8B-5F4C-8BBF-ED4DE736661E}"/>
                </c:ext>
              </c:extLst>
            </c:dLbl>
            <c:dLbl>
              <c:idx val="185"/>
              <c:tx>
                <c:strRef>
                  <c:f>'/Users/el1goluj/Documents/ZURICH/PROJECTS/UPMEM/upmem-workloads/Microbenchmarks/AI/[ai_output.xlsx]ai_output (4)'!$J$187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{C06D87E6-DCDB-C14C-96F8-96ABC4C58F97}</c15:txfldGUID>
                      <c15:f>'/Users/el1goluj/Documents/ZURICH/PROJECTS/UPMEM/upmem-workloads/Microbenchmarks/AI/[ai_output.xlsx]ai_output (4)'!$J$187</c15:f>
                      <c15:dlblFieldTableCache>
                        <c:ptCount val="1"/>
                        <c:pt idx="0">
                          <c:v>10</c:v>
                        </c:pt>
                      </c15:dlblFieldTableCache>
                    </c15:dlblFTEntry>
                  </c15:dlblFieldTable>
                  <c15:showDataLabelsRange val="0"/>
                </c:ext>
                <c:ext xmlns:c16="http://schemas.microsoft.com/office/drawing/2014/chart" uri="{C3380CC4-5D6E-409C-BE32-E72D297353CC}">
                  <c16:uniqueId val="{000000B9-FF8B-5F4C-8BBF-ED4DE736661E}"/>
                </c:ext>
              </c:extLst>
            </c:dLbl>
            <c:dLbl>
              <c:idx val="186"/>
              <c:tx>
                <c:strRef>
                  <c:f>'/Users/el1goluj/Documents/ZURICH/PROJECTS/UPMEM/upmem-workloads/Microbenchmarks/AI/[ai_output.xlsx]ai_output (4)'!$J$188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{84B54EF9-6881-CD42-9C53-115A22D02C1F}</c15:txfldGUID>
                      <c15:f>'/Users/el1goluj/Documents/ZURICH/PROJECTS/UPMEM/upmem-workloads/Microbenchmarks/AI/[ai_output.xlsx]ai_output (4)'!$J$188</c15:f>
                      <c15:dlblFieldTableCache>
                        <c:ptCount val="1"/>
                        <c:pt idx="0">
                          <c:v>11</c:v>
                        </c:pt>
                      </c15:dlblFieldTableCache>
                    </c15:dlblFTEntry>
                  </c15:dlblFieldTable>
                  <c15:showDataLabelsRange val="0"/>
                </c:ext>
                <c:ext xmlns:c16="http://schemas.microsoft.com/office/drawing/2014/chart" uri="{C3380CC4-5D6E-409C-BE32-E72D297353CC}">
                  <c16:uniqueId val="{000000BA-FF8B-5F4C-8BBF-ED4DE736661E}"/>
                </c:ext>
              </c:extLst>
            </c:dLbl>
            <c:dLbl>
              <c:idx val="187"/>
              <c:tx>
                <c:strRef>
                  <c:f>'/Users/el1goluj/Documents/ZURICH/PROJECTS/UPMEM/upmem-workloads/Microbenchmarks/AI/[ai_output.xlsx]ai_output (4)'!$J$189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{9904CA20-5C20-8343-AB85-EE04174A5786}</c15:txfldGUID>
                      <c15:f>'/Users/el1goluj/Documents/ZURICH/PROJECTS/UPMEM/upmem-workloads/Microbenchmarks/AI/[ai_output.xlsx]ai_output (4)'!$J$189</c15:f>
                      <c15:dlblFieldTableCache>
                        <c:ptCount val="1"/>
                        <c:pt idx="0">
                          <c:v>12</c:v>
                        </c:pt>
                      </c15:dlblFieldTableCache>
                    </c15:dlblFTEntry>
                  </c15:dlblFieldTable>
                  <c15:showDataLabelsRange val="0"/>
                </c:ext>
                <c:ext xmlns:c16="http://schemas.microsoft.com/office/drawing/2014/chart" uri="{C3380CC4-5D6E-409C-BE32-E72D297353CC}">
                  <c16:uniqueId val="{000000BB-FF8B-5F4C-8BBF-ED4DE736661E}"/>
                </c:ext>
              </c:extLst>
            </c:dLbl>
            <c:dLbl>
              <c:idx val="188"/>
              <c:tx>
                <c:strRef>
                  <c:f>'/Users/el1goluj/Documents/ZURICH/PROJECTS/UPMEM/upmem-workloads/Microbenchmarks/AI/[ai_output.xlsx]ai_output (4)'!$J$190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{B515DFAB-AF50-FF4A-9E69-8FE6653C490B}</c15:txfldGUID>
                      <c15:f>'/Users/el1goluj/Documents/ZURICH/PROJECTS/UPMEM/upmem-workloads/Microbenchmarks/AI/[ai_output.xlsx]ai_output (4)'!$J$190</c15:f>
                      <c15:dlblFieldTableCache>
                        <c:ptCount val="1"/>
                        <c:pt idx="0">
                          <c:v>13</c:v>
                        </c:pt>
                      </c15:dlblFieldTableCache>
                    </c15:dlblFTEntry>
                  </c15:dlblFieldTable>
                  <c15:showDataLabelsRange val="0"/>
                </c:ext>
                <c:ext xmlns:c16="http://schemas.microsoft.com/office/drawing/2014/chart" uri="{C3380CC4-5D6E-409C-BE32-E72D297353CC}">
                  <c16:uniqueId val="{000000BC-FF8B-5F4C-8BBF-ED4DE736661E}"/>
                </c:ext>
              </c:extLst>
            </c:dLbl>
            <c:dLbl>
              <c:idx val="189"/>
              <c:tx>
                <c:strRef>
                  <c:f>'/Users/el1goluj/Documents/ZURICH/PROJECTS/UPMEM/upmem-workloads/Microbenchmarks/AI/[ai_output.xlsx]ai_output (4)'!$J$191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{22D442B9-1C30-594E-A103-70D96076E818}</c15:txfldGUID>
                      <c15:f>'/Users/el1goluj/Documents/ZURICH/PROJECTS/UPMEM/upmem-workloads/Microbenchmarks/AI/[ai_output.xlsx]ai_output (4)'!$J$191</c15:f>
                      <c15:dlblFieldTableCache>
                        <c:ptCount val="1"/>
                        <c:pt idx="0">
                          <c:v>14</c:v>
                        </c:pt>
                      </c15:dlblFieldTableCache>
                    </c15:dlblFTEntry>
                  </c15:dlblFieldTable>
                  <c15:showDataLabelsRange val="0"/>
                </c:ext>
                <c:ext xmlns:c16="http://schemas.microsoft.com/office/drawing/2014/chart" uri="{C3380CC4-5D6E-409C-BE32-E72D297353CC}">
                  <c16:uniqueId val="{000000BD-FF8B-5F4C-8BBF-ED4DE736661E}"/>
                </c:ext>
              </c:extLst>
            </c:dLbl>
            <c:dLbl>
              <c:idx val="190"/>
              <c:tx>
                <c:strRef>
                  <c:f>'/Users/el1goluj/Documents/ZURICH/PROJECTS/UPMEM/upmem-workloads/Microbenchmarks/AI/[ai_output.xlsx]ai_output (4)'!$J$192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{AB075849-4B4A-0A4C-B24D-9C2CB9196883}</c15:txfldGUID>
                      <c15:f>'/Users/el1goluj/Documents/ZURICH/PROJECTS/UPMEM/upmem-workloads/Microbenchmarks/AI/[ai_output.xlsx]ai_output (4)'!$J$192</c15:f>
                      <c15:dlblFieldTableCache>
                        <c:ptCount val="1"/>
                        <c:pt idx="0">
                          <c:v>15</c:v>
                        </c:pt>
                      </c15:dlblFieldTableCache>
                    </c15:dlblFTEntry>
                  </c15:dlblFieldTable>
                  <c15:showDataLabelsRange val="0"/>
                </c:ext>
                <c:ext xmlns:c16="http://schemas.microsoft.com/office/drawing/2014/chart" uri="{C3380CC4-5D6E-409C-BE32-E72D297353CC}">
                  <c16:uniqueId val="{000000BE-FF8B-5F4C-8BBF-ED4DE736661E}"/>
                </c:ext>
              </c:extLst>
            </c:dLbl>
            <c:dLbl>
              <c:idx val="191"/>
              <c:tx>
                <c:strRef>
                  <c:f>'/Users/el1goluj/Documents/ZURICH/PROJECTS/UPMEM/upmem-workloads/Microbenchmarks/AI/[ai_output.xlsx]ai_output (4)'!$J$193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{2767E816-4C77-9845-92D6-04B530858FA7}</c15:txfldGUID>
                      <c15:f>'/Users/el1goluj/Documents/ZURICH/PROJECTS/UPMEM/upmem-workloads/Microbenchmarks/AI/[ai_output.xlsx]ai_output (4)'!$J$193</c15:f>
                      <c15:dlblFieldTableCache>
                        <c:ptCount val="1"/>
                        <c:pt idx="0">
                          <c:v>16</c:v>
                        </c:pt>
                      </c15:dlblFieldTableCache>
                    </c15:dlblFTEntry>
                  </c15:dlblFieldTable>
                  <c15:showDataLabelsRange val="0"/>
                </c:ext>
                <c:ext xmlns:c16="http://schemas.microsoft.com/office/drawing/2014/chart" uri="{C3380CC4-5D6E-409C-BE32-E72D297353CC}">
                  <c16:uniqueId val="{000000BF-FF8B-5F4C-8BBF-ED4DE736661E}"/>
                </c:ext>
              </c:extLst>
            </c:dLbl>
            <c:dLbl>
              <c:idx val="192"/>
              <c:tx>
                <c:strRef>
                  <c:f>'/Users/el1goluj/Documents/ZURICH/PROJECTS/UPMEM/upmem-workloads/Microbenchmarks/AI/[ai_output.xlsx]ai_output (4)'!$J$194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{2A2DC2D2-506F-B243-9892-26840797E0F5}</c15:txfldGUID>
                      <c15:f>'/Users/el1goluj/Documents/ZURICH/PROJECTS/UPMEM/upmem-workloads/Microbenchmarks/AI/[ai_output.xlsx]ai_output (4)'!$J$194</c15:f>
                      <c15:dlblFieldTableCache>
                        <c:ptCount val="1"/>
                        <c:pt idx="0">
                          <c:v>1</c:v>
                        </c:pt>
                      </c15:dlblFieldTableCache>
                    </c15:dlblFTEntry>
                  </c15:dlblFieldTable>
                  <c15:showDataLabelsRange val="0"/>
                </c:ext>
                <c:ext xmlns:c16="http://schemas.microsoft.com/office/drawing/2014/chart" uri="{C3380CC4-5D6E-409C-BE32-E72D297353CC}">
                  <c16:uniqueId val="{000000C0-FF8B-5F4C-8BBF-ED4DE736661E}"/>
                </c:ext>
              </c:extLst>
            </c:dLbl>
            <c:dLbl>
              <c:idx val="193"/>
              <c:tx>
                <c:strRef>
                  <c:f>'/Users/el1goluj/Documents/ZURICH/PROJECTS/UPMEM/upmem-workloads/Microbenchmarks/AI/[ai_output.xlsx]ai_output (4)'!$J$195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{E25BF7D4-9AAE-7446-BAB5-B4CD63574DD2}</c15:txfldGUID>
                      <c15:f>'/Users/el1goluj/Documents/ZURICH/PROJECTS/UPMEM/upmem-workloads/Microbenchmarks/AI/[ai_output.xlsx]ai_output (4)'!$J$195</c15:f>
                      <c15:dlblFieldTableCache>
                        <c:ptCount val="1"/>
                        <c:pt idx="0">
                          <c:v>2</c:v>
                        </c:pt>
                      </c15:dlblFieldTableCache>
                    </c15:dlblFTEntry>
                  </c15:dlblFieldTable>
                  <c15:showDataLabelsRange val="0"/>
                </c:ext>
                <c:ext xmlns:c16="http://schemas.microsoft.com/office/drawing/2014/chart" uri="{C3380CC4-5D6E-409C-BE32-E72D297353CC}">
                  <c16:uniqueId val="{000000C1-FF8B-5F4C-8BBF-ED4DE736661E}"/>
                </c:ext>
              </c:extLst>
            </c:dLbl>
            <c:dLbl>
              <c:idx val="194"/>
              <c:tx>
                <c:strRef>
                  <c:f>'/Users/el1goluj/Documents/ZURICH/PROJECTS/UPMEM/upmem-workloads/Microbenchmarks/AI/[ai_output.xlsx]ai_output (4)'!$J$196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{8ACFD256-99C1-B64D-9E38-EA90D937F9B9}</c15:txfldGUID>
                      <c15:f>'/Users/el1goluj/Documents/ZURICH/PROJECTS/UPMEM/upmem-workloads/Microbenchmarks/AI/[ai_output.xlsx]ai_output (4)'!$J$196</c15:f>
                      <c15:dlblFieldTableCache>
                        <c:ptCount val="1"/>
                        <c:pt idx="0">
                          <c:v>3</c:v>
                        </c:pt>
                      </c15:dlblFieldTableCache>
                    </c15:dlblFTEntry>
                  </c15:dlblFieldTable>
                  <c15:showDataLabelsRange val="0"/>
                </c:ext>
                <c:ext xmlns:c16="http://schemas.microsoft.com/office/drawing/2014/chart" uri="{C3380CC4-5D6E-409C-BE32-E72D297353CC}">
                  <c16:uniqueId val="{000000C2-FF8B-5F4C-8BBF-ED4DE736661E}"/>
                </c:ext>
              </c:extLst>
            </c:dLbl>
            <c:dLbl>
              <c:idx val="195"/>
              <c:tx>
                <c:strRef>
                  <c:f>'/Users/el1goluj/Documents/ZURICH/PROJECTS/UPMEM/upmem-workloads/Microbenchmarks/AI/[ai_output.xlsx]ai_output (4)'!$J$197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{8D61C044-A4F2-304D-8AD0-BA928CFB344A}</c15:txfldGUID>
                      <c15:f>'/Users/el1goluj/Documents/ZURICH/PROJECTS/UPMEM/upmem-workloads/Microbenchmarks/AI/[ai_output.xlsx]ai_output (4)'!$J$197</c15:f>
                      <c15:dlblFieldTableCache>
                        <c:ptCount val="1"/>
                        <c:pt idx="0">
                          <c:v>4</c:v>
                        </c:pt>
                      </c15:dlblFieldTableCache>
                    </c15:dlblFTEntry>
                  </c15:dlblFieldTable>
                  <c15:showDataLabelsRange val="0"/>
                </c:ext>
                <c:ext xmlns:c16="http://schemas.microsoft.com/office/drawing/2014/chart" uri="{C3380CC4-5D6E-409C-BE32-E72D297353CC}">
                  <c16:uniqueId val="{000000C3-FF8B-5F4C-8BBF-ED4DE736661E}"/>
                </c:ext>
              </c:extLst>
            </c:dLbl>
            <c:dLbl>
              <c:idx val="196"/>
              <c:tx>
                <c:strRef>
                  <c:f>'/Users/el1goluj/Documents/ZURICH/PROJECTS/UPMEM/upmem-workloads/Microbenchmarks/AI/[ai_output.xlsx]ai_output (4)'!$J$198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{5EC70F9A-6DEB-E040-99C0-FA1A7534783C}</c15:txfldGUID>
                      <c15:f>'/Users/el1goluj/Documents/ZURICH/PROJECTS/UPMEM/upmem-workloads/Microbenchmarks/AI/[ai_output.xlsx]ai_output (4)'!$J$198</c15:f>
                      <c15:dlblFieldTableCache>
                        <c:ptCount val="1"/>
                        <c:pt idx="0">
                          <c:v>5</c:v>
                        </c:pt>
                      </c15:dlblFieldTableCache>
                    </c15:dlblFTEntry>
                  </c15:dlblFieldTable>
                  <c15:showDataLabelsRange val="0"/>
                </c:ext>
                <c:ext xmlns:c16="http://schemas.microsoft.com/office/drawing/2014/chart" uri="{C3380CC4-5D6E-409C-BE32-E72D297353CC}">
                  <c16:uniqueId val="{000000C4-FF8B-5F4C-8BBF-ED4DE736661E}"/>
                </c:ext>
              </c:extLst>
            </c:dLbl>
            <c:dLbl>
              <c:idx val="197"/>
              <c:tx>
                <c:strRef>
                  <c:f>'/Users/el1goluj/Documents/ZURICH/PROJECTS/UPMEM/upmem-workloads/Microbenchmarks/AI/[ai_output.xlsx]ai_output (4)'!$J$199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{6C90BD81-ACA3-C849-B15B-CEA4796E359C}</c15:txfldGUID>
                      <c15:f>'/Users/el1goluj/Documents/ZURICH/PROJECTS/UPMEM/upmem-workloads/Microbenchmarks/AI/[ai_output.xlsx]ai_output (4)'!$J$199</c15:f>
                      <c15:dlblFieldTableCache>
                        <c:ptCount val="1"/>
                        <c:pt idx="0">
                          <c:v>6</c:v>
                        </c:pt>
                      </c15:dlblFieldTableCache>
                    </c15:dlblFTEntry>
                  </c15:dlblFieldTable>
                  <c15:showDataLabelsRange val="0"/>
                </c:ext>
                <c:ext xmlns:c16="http://schemas.microsoft.com/office/drawing/2014/chart" uri="{C3380CC4-5D6E-409C-BE32-E72D297353CC}">
                  <c16:uniqueId val="{000000C5-FF8B-5F4C-8BBF-ED4DE736661E}"/>
                </c:ext>
              </c:extLst>
            </c:dLbl>
            <c:dLbl>
              <c:idx val="198"/>
              <c:tx>
                <c:strRef>
                  <c:f>'/Users/el1goluj/Documents/ZURICH/PROJECTS/UPMEM/upmem-workloads/Microbenchmarks/AI/[ai_output.xlsx]ai_output (4)'!$J$200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{C07344E6-B050-BD45-B95C-BDD6005A369D}</c15:txfldGUID>
                      <c15:f>'/Users/el1goluj/Documents/ZURICH/PROJECTS/UPMEM/upmem-workloads/Microbenchmarks/AI/[ai_output.xlsx]ai_output (4)'!$J$200</c15:f>
                      <c15:dlblFieldTableCache>
                        <c:ptCount val="1"/>
                        <c:pt idx="0">
                          <c:v>7</c:v>
                        </c:pt>
                      </c15:dlblFieldTableCache>
                    </c15:dlblFTEntry>
                  </c15:dlblFieldTable>
                  <c15:showDataLabelsRange val="0"/>
                </c:ext>
                <c:ext xmlns:c16="http://schemas.microsoft.com/office/drawing/2014/chart" uri="{C3380CC4-5D6E-409C-BE32-E72D297353CC}">
                  <c16:uniqueId val="{000000C6-FF8B-5F4C-8BBF-ED4DE736661E}"/>
                </c:ext>
              </c:extLst>
            </c:dLbl>
            <c:dLbl>
              <c:idx val="199"/>
              <c:tx>
                <c:strRef>
                  <c:f>'/Users/el1goluj/Documents/ZURICH/PROJECTS/UPMEM/upmem-workloads/Microbenchmarks/AI/[ai_output.xlsx]ai_output (4)'!$J$201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{081E6B41-8FEE-294F-AA2A-39E58A089D3C}</c15:txfldGUID>
                      <c15:f>'/Users/el1goluj/Documents/ZURICH/PROJECTS/UPMEM/upmem-workloads/Microbenchmarks/AI/[ai_output.xlsx]ai_output (4)'!$J$201</c15:f>
                      <c15:dlblFieldTableCache>
                        <c:ptCount val="1"/>
                        <c:pt idx="0">
                          <c:v>8</c:v>
                        </c:pt>
                      </c15:dlblFieldTableCache>
                    </c15:dlblFTEntry>
                  </c15:dlblFieldTable>
                  <c15:showDataLabelsRange val="0"/>
                </c:ext>
                <c:ext xmlns:c16="http://schemas.microsoft.com/office/drawing/2014/chart" uri="{C3380CC4-5D6E-409C-BE32-E72D297353CC}">
                  <c16:uniqueId val="{000000C7-FF8B-5F4C-8BBF-ED4DE736661E}"/>
                </c:ext>
              </c:extLst>
            </c:dLbl>
            <c:dLbl>
              <c:idx val="200"/>
              <c:tx>
                <c:strRef>
                  <c:f>'/Users/el1goluj/Documents/ZURICH/PROJECTS/UPMEM/upmem-workloads/Microbenchmarks/AI/[ai_output.xlsx]ai_output (4)'!$J$202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{D5DA3A5B-497B-EE4E-847C-8326056BC710}</c15:txfldGUID>
                      <c15:f>'/Users/el1goluj/Documents/ZURICH/PROJECTS/UPMEM/upmem-workloads/Microbenchmarks/AI/[ai_output.xlsx]ai_output (4)'!$J$202</c15:f>
                      <c15:dlblFieldTableCache>
                        <c:ptCount val="1"/>
                        <c:pt idx="0">
                          <c:v>9</c:v>
                        </c:pt>
                      </c15:dlblFieldTableCache>
                    </c15:dlblFTEntry>
                  </c15:dlblFieldTable>
                  <c15:showDataLabelsRange val="0"/>
                </c:ext>
                <c:ext xmlns:c16="http://schemas.microsoft.com/office/drawing/2014/chart" uri="{C3380CC4-5D6E-409C-BE32-E72D297353CC}">
                  <c16:uniqueId val="{000000C8-FF8B-5F4C-8BBF-ED4DE736661E}"/>
                </c:ext>
              </c:extLst>
            </c:dLbl>
            <c:dLbl>
              <c:idx val="201"/>
              <c:tx>
                <c:strRef>
                  <c:f>'/Users/el1goluj/Documents/ZURICH/PROJECTS/UPMEM/upmem-workloads/Microbenchmarks/AI/[ai_output.xlsx]ai_output (4)'!$J$203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{0BD825E4-E819-8940-B839-1EE4E3CE4DF7}</c15:txfldGUID>
                      <c15:f>'/Users/el1goluj/Documents/ZURICH/PROJECTS/UPMEM/upmem-workloads/Microbenchmarks/AI/[ai_output.xlsx]ai_output (4)'!$J$203</c15:f>
                      <c15:dlblFieldTableCache>
                        <c:ptCount val="1"/>
                        <c:pt idx="0">
                          <c:v>10</c:v>
                        </c:pt>
                      </c15:dlblFieldTableCache>
                    </c15:dlblFTEntry>
                  </c15:dlblFieldTable>
                  <c15:showDataLabelsRange val="0"/>
                </c:ext>
                <c:ext xmlns:c16="http://schemas.microsoft.com/office/drawing/2014/chart" uri="{C3380CC4-5D6E-409C-BE32-E72D297353CC}">
                  <c16:uniqueId val="{000000C9-FF8B-5F4C-8BBF-ED4DE736661E}"/>
                </c:ext>
              </c:extLst>
            </c:dLbl>
            <c:dLbl>
              <c:idx val="202"/>
              <c:tx>
                <c:strRef>
                  <c:f>'/Users/el1goluj/Documents/ZURICH/PROJECTS/UPMEM/upmem-workloads/Microbenchmarks/AI/[ai_output.xlsx]ai_output (4)'!$J$204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{280F2654-707F-3143-9E66-34DA8BEF68CF}</c15:txfldGUID>
                      <c15:f>'/Users/el1goluj/Documents/ZURICH/PROJECTS/UPMEM/upmem-workloads/Microbenchmarks/AI/[ai_output.xlsx]ai_output (4)'!$J$204</c15:f>
                      <c15:dlblFieldTableCache>
                        <c:ptCount val="1"/>
                        <c:pt idx="0">
                          <c:v>11</c:v>
                        </c:pt>
                      </c15:dlblFieldTableCache>
                    </c15:dlblFTEntry>
                  </c15:dlblFieldTable>
                  <c15:showDataLabelsRange val="0"/>
                </c:ext>
                <c:ext xmlns:c16="http://schemas.microsoft.com/office/drawing/2014/chart" uri="{C3380CC4-5D6E-409C-BE32-E72D297353CC}">
                  <c16:uniqueId val="{000000CA-FF8B-5F4C-8BBF-ED4DE736661E}"/>
                </c:ext>
              </c:extLst>
            </c:dLbl>
            <c:dLbl>
              <c:idx val="203"/>
              <c:tx>
                <c:strRef>
                  <c:f>'/Users/el1goluj/Documents/ZURICH/PROJECTS/UPMEM/upmem-workloads/Microbenchmarks/AI/[ai_output.xlsx]ai_output (4)'!$J$205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{A99C6EF7-00FF-FF45-AB49-C6C544860F37}</c15:txfldGUID>
                      <c15:f>'/Users/el1goluj/Documents/ZURICH/PROJECTS/UPMEM/upmem-workloads/Microbenchmarks/AI/[ai_output.xlsx]ai_output (4)'!$J$205</c15:f>
                      <c15:dlblFieldTableCache>
                        <c:ptCount val="1"/>
                        <c:pt idx="0">
                          <c:v>12</c:v>
                        </c:pt>
                      </c15:dlblFieldTableCache>
                    </c15:dlblFTEntry>
                  </c15:dlblFieldTable>
                  <c15:showDataLabelsRange val="0"/>
                </c:ext>
                <c:ext xmlns:c16="http://schemas.microsoft.com/office/drawing/2014/chart" uri="{C3380CC4-5D6E-409C-BE32-E72D297353CC}">
                  <c16:uniqueId val="{000000CB-FF8B-5F4C-8BBF-ED4DE736661E}"/>
                </c:ext>
              </c:extLst>
            </c:dLbl>
            <c:dLbl>
              <c:idx val="204"/>
              <c:tx>
                <c:strRef>
                  <c:f>'/Users/el1goluj/Documents/ZURICH/PROJECTS/UPMEM/upmem-workloads/Microbenchmarks/AI/[ai_output.xlsx]ai_output (4)'!$J$206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{72756F3B-B4AB-EA45-A0C5-E6811DB7A710}</c15:txfldGUID>
                      <c15:f>'/Users/el1goluj/Documents/ZURICH/PROJECTS/UPMEM/upmem-workloads/Microbenchmarks/AI/[ai_output.xlsx]ai_output (4)'!$J$206</c15:f>
                      <c15:dlblFieldTableCache>
                        <c:ptCount val="1"/>
                        <c:pt idx="0">
                          <c:v>13</c:v>
                        </c:pt>
                      </c15:dlblFieldTableCache>
                    </c15:dlblFTEntry>
                  </c15:dlblFieldTable>
                  <c15:showDataLabelsRange val="0"/>
                </c:ext>
                <c:ext xmlns:c16="http://schemas.microsoft.com/office/drawing/2014/chart" uri="{C3380CC4-5D6E-409C-BE32-E72D297353CC}">
                  <c16:uniqueId val="{000000CC-FF8B-5F4C-8BBF-ED4DE736661E}"/>
                </c:ext>
              </c:extLst>
            </c:dLbl>
            <c:dLbl>
              <c:idx val="205"/>
              <c:tx>
                <c:strRef>
                  <c:f>'/Users/el1goluj/Documents/ZURICH/PROJECTS/UPMEM/upmem-workloads/Microbenchmarks/AI/[ai_output.xlsx]ai_output (4)'!$J$207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{B7144983-7023-3B40-91FA-C8E2208F93CB}</c15:txfldGUID>
                      <c15:f>'/Users/el1goluj/Documents/ZURICH/PROJECTS/UPMEM/upmem-workloads/Microbenchmarks/AI/[ai_output.xlsx]ai_output (4)'!$J$207</c15:f>
                      <c15:dlblFieldTableCache>
                        <c:ptCount val="1"/>
                        <c:pt idx="0">
                          <c:v>14</c:v>
                        </c:pt>
                      </c15:dlblFieldTableCache>
                    </c15:dlblFTEntry>
                  </c15:dlblFieldTable>
                  <c15:showDataLabelsRange val="0"/>
                </c:ext>
                <c:ext xmlns:c16="http://schemas.microsoft.com/office/drawing/2014/chart" uri="{C3380CC4-5D6E-409C-BE32-E72D297353CC}">
                  <c16:uniqueId val="{000000CD-FF8B-5F4C-8BBF-ED4DE736661E}"/>
                </c:ext>
              </c:extLst>
            </c:dLbl>
            <c:dLbl>
              <c:idx val="206"/>
              <c:tx>
                <c:strRef>
                  <c:f>'/Users/el1goluj/Documents/ZURICH/PROJECTS/UPMEM/upmem-workloads/Microbenchmarks/AI/[ai_output.xlsx]ai_output (4)'!$J$208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{DB3BF455-B284-1743-8D75-63FAA43336A5}</c15:txfldGUID>
                      <c15:f>'/Users/el1goluj/Documents/ZURICH/PROJECTS/UPMEM/upmem-workloads/Microbenchmarks/AI/[ai_output.xlsx]ai_output (4)'!$J$208</c15:f>
                      <c15:dlblFieldTableCache>
                        <c:ptCount val="1"/>
                        <c:pt idx="0">
                          <c:v>15</c:v>
                        </c:pt>
                      </c15:dlblFieldTableCache>
                    </c15:dlblFTEntry>
                  </c15:dlblFieldTable>
                  <c15:showDataLabelsRange val="0"/>
                </c:ext>
                <c:ext xmlns:c16="http://schemas.microsoft.com/office/drawing/2014/chart" uri="{C3380CC4-5D6E-409C-BE32-E72D297353CC}">
                  <c16:uniqueId val="{000000CE-FF8B-5F4C-8BBF-ED4DE736661E}"/>
                </c:ext>
              </c:extLst>
            </c:dLbl>
            <c:dLbl>
              <c:idx val="207"/>
              <c:tx>
                <c:strRef>
                  <c:f>'/Users/el1goluj/Documents/ZURICH/PROJECTS/UPMEM/upmem-workloads/Microbenchmarks/AI/[ai_output.xlsx]ai_output (4)'!$J$209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{2D84C5DD-DA10-E24C-A71D-276FA8C13906}</c15:txfldGUID>
                      <c15:f>'/Users/el1goluj/Documents/ZURICH/PROJECTS/UPMEM/upmem-workloads/Microbenchmarks/AI/[ai_output.xlsx]ai_output (4)'!$J$209</c15:f>
                      <c15:dlblFieldTableCache>
                        <c:ptCount val="1"/>
                        <c:pt idx="0">
                          <c:v>16</c:v>
                        </c:pt>
                      </c15:dlblFieldTableCache>
                    </c15:dlblFTEntry>
                  </c15:dlblFieldTable>
                  <c15:showDataLabelsRange val="0"/>
                </c:ext>
                <c:ext xmlns:c16="http://schemas.microsoft.com/office/drawing/2014/chart" uri="{C3380CC4-5D6E-409C-BE32-E72D297353CC}">
                  <c16:uniqueId val="{000000CF-FF8B-5F4C-8BBF-ED4DE736661E}"/>
                </c:ext>
              </c:extLst>
            </c:dLbl>
            <c:dLbl>
              <c:idx val="208"/>
              <c:tx>
                <c:strRef>
                  <c:f>'/Users/el1goluj/Documents/ZURICH/PROJECTS/UPMEM/upmem-workloads/Microbenchmarks/AI/[ai_output.xlsx]ai_output (4)'!$J$210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{1900C6B6-6A4B-B449-AED3-99A9C3129F1B}</c15:txfldGUID>
                      <c15:f>'/Users/el1goluj/Documents/ZURICH/PROJECTS/UPMEM/upmem-workloads/Microbenchmarks/AI/[ai_output.xlsx]ai_output (4)'!$J$210</c15:f>
                      <c15:dlblFieldTableCache>
                        <c:ptCount val="1"/>
                        <c:pt idx="0">
                          <c:v>1</c:v>
                        </c:pt>
                      </c15:dlblFieldTableCache>
                    </c15:dlblFTEntry>
                  </c15:dlblFieldTable>
                  <c15:showDataLabelsRange val="0"/>
                </c:ext>
                <c:ext xmlns:c16="http://schemas.microsoft.com/office/drawing/2014/chart" uri="{C3380CC4-5D6E-409C-BE32-E72D297353CC}">
                  <c16:uniqueId val="{000000D0-FF8B-5F4C-8BBF-ED4DE736661E}"/>
                </c:ext>
              </c:extLst>
            </c:dLbl>
            <c:dLbl>
              <c:idx val="209"/>
              <c:tx>
                <c:strRef>
                  <c:f>'/Users/el1goluj/Documents/ZURICH/PROJECTS/UPMEM/upmem-workloads/Microbenchmarks/AI/[ai_output.xlsx]ai_output (4)'!$J$211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{D038132F-1AAC-F347-967C-826CC878B0C7}</c15:txfldGUID>
                      <c15:f>'/Users/el1goluj/Documents/ZURICH/PROJECTS/UPMEM/upmem-workloads/Microbenchmarks/AI/[ai_output.xlsx]ai_output (4)'!$J$211</c15:f>
                      <c15:dlblFieldTableCache>
                        <c:ptCount val="1"/>
                        <c:pt idx="0">
                          <c:v>2</c:v>
                        </c:pt>
                      </c15:dlblFieldTableCache>
                    </c15:dlblFTEntry>
                  </c15:dlblFieldTable>
                  <c15:showDataLabelsRange val="0"/>
                </c:ext>
                <c:ext xmlns:c16="http://schemas.microsoft.com/office/drawing/2014/chart" uri="{C3380CC4-5D6E-409C-BE32-E72D297353CC}">
                  <c16:uniqueId val="{000000D1-FF8B-5F4C-8BBF-ED4DE736661E}"/>
                </c:ext>
              </c:extLst>
            </c:dLbl>
            <c:dLbl>
              <c:idx val="210"/>
              <c:tx>
                <c:strRef>
                  <c:f>'/Users/el1goluj/Documents/ZURICH/PROJECTS/UPMEM/upmem-workloads/Microbenchmarks/AI/[ai_output.xlsx]ai_output (4)'!$J$212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{F7C350D5-35EC-B043-8F1B-205DB0883A09}</c15:txfldGUID>
                      <c15:f>'/Users/el1goluj/Documents/ZURICH/PROJECTS/UPMEM/upmem-workloads/Microbenchmarks/AI/[ai_output.xlsx]ai_output (4)'!$J$212</c15:f>
                      <c15:dlblFieldTableCache>
                        <c:ptCount val="1"/>
                        <c:pt idx="0">
                          <c:v>3</c:v>
                        </c:pt>
                      </c15:dlblFieldTableCache>
                    </c15:dlblFTEntry>
                  </c15:dlblFieldTable>
                  <c15:showDataLabelsRange val="0"/>
                </c:ext>
                <c:ext xmlns:c16="http://schemas.microsoft.com/office/drawing/2014/chart" uri="{C3380CC4-5D6E-409C-BE32-E72D297353CC}">
                  <c16:uniqueId val="{000000D2-FF8B-5F4C-8BBF-ED4DE736661E}"/>
                </c:ext>
              </c:extLst>
            </c:dLbl>
            <c:dLbl>
              <c:idx val="211"/>
              <c:tx>
                <c:strRef>
                  <c:f>'/Users/el1goluj/Documents/ZURICH/PROJECTS/UPMEM/upmem-workloads/Microbenchmarks/AI/[ai_output.xlsx]ai_output (4)'!$J$213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{8C70FFFA-A7EC-2B4D-A31D-FFB980DFA168}</c15:txfldGUID>
                      <c15:f>'/Users/el1goluj/Documents/ZURICH/PROJECTS/UPMEM/upmem-workloads/Microbenchmarks/AI/[ai_output.xlsx]ai_output (4)'!$J$213</c15:f>
                      <c15:dlblFieldTableCache>
                        <c:ptCount val="1"/>
                        <c:pt idx="0">
                          <c:v>4</c:v>
                        </c:pt>
                      </c15:dlblFieldTableCache>
                    </c15:dlblFTEntry>
                  </c15:dlblFieldTable>
                  <c15:showDataLabelsRange val="0"/>
                </c:ext>
                <c:ext xmlns:c16="http://schemas.microsoft.com/office/drawing/2014/chart" uri="{C3380CC4-5D6E-409C-BE32-E72D297353CC}">
                  <c16:uniqueId val="{000000D3-FF8B-5F4C-8BBF-ED4DE736661E}"/>
                </c:ext>
              </c:extLst>
            </c:dLbl>
            <c:dLbl>
              <c:idx val="212"/>
              <c:tx>
                <c:strRef>
                  <c:f>'/Users/el1goluj/Documents/ZURICH/PROJECTS/UPMEM/upmem-workloads/Microbenchmarks/AI/[ai_output.xlsx]ai_output (4)'!$J$214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{F559057F-6197-7A47-BD71-9E95F70A3529}</c15:txfldGUID>
                      <c15:f>'/Users/el1goluj/Documents/ZURICH/PROJECTS/UPMEM/upmem-workloads/Microbenchmarks/AI/[ai_output.xlsx]ai_output (4)'!$J$214</c15:f>
                      <c15:dlblFieldTableCache>
                        <c:ptCount val="1"/>
                        <c:pt idx="0">
                          <c:v>5</c:v>
                        </c:pt>
                      </c15:dlblFieldTableCache>
                    </c15:dlblFTEntry>
                  </c15:dlblFieldTable>
                  <c15:showDataLabelsRange val="0"/>
                </c:ext>
                <c:ext xmlns:c16="http://schemas.microsoft.com/office/drawing/2014/chart" uri="{C3380CC4-5D6E-409C-BE32-E72D297353CC}">
                  <c16:uniqueId val="{000000D4-FF8B-5F4C-8BBF-ED4DE736661E}"/>
                </c:ext>
              </c:extLst>
            </c:dLbl>
            <c:dLbl>
              <c:idx val="213"/>
              <c:tx>
                <c:strRef>
                  <c:f>'/Users/el1goluj/Documents/ZURICH/PROJECTS/UPMEM/upmem-workloads/Microbenchmarks/AI/[ai_output.xlsx]ai_output (4)'!$J$215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{458EA35C-03F5-9640-BAD8-229C0C02ED21}</c15:txfldGUID>
                      <c15:f>'/Users/el1goluj/Documents/ZURICH/PROJECTS/UPMEM/upmem-workloads/Microbenchmarks/AI/[ai_output.xlsx]ai_output (4)'!$J$215</c15:f>
                      <c15:dlblFieldTableCache>
                        <c:ptCount val="1"/>
                        <c:pt idx="0">
                          <c:v>6</c:v>
                        </c:pt>
                      </c15:dlblFieldTableCache>
                    </c15:dlblFTEntry>
                  </c15:dlblFieldTable>
                  <c15:showDataLabelsRange val="0"/>
                </c:ext>
                <c:ext xmlns:c16="http://schemas.microsoft.com/office/drawing/2014/chart" uri="{C3380CC4-5D6E-409C-BE32-E72D297353CC}">
                  <c16:uniqueId val="{000000D5-FF8B-5F4C-8BBF-ED4DE736661E}"/>
                </c:ext>
              </c:extLst>
            </c:dLbl>
            <c:dLbl>
              <c:idx val="214"/>
              <c:tx>
                <c:strRef>
                  <c:f>'/Users/el1goluj/Documents/ZURICH/PROJECTS/UPMEM/upmem-workloads/Microbenchmarks/AI/[ai_output.xlsx]ai_output (4)'!$J$216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{5C69EAF8-7141-9349-B855-195D6D028E36}</c15:txfldGUID>
                      <c15:f>'/Users/el1goluj/Documents/ZURICH/PROJECTS/UPMEM/upmem-workloads/Microbenchmarks/AI/[ai_output.xlsx]ai_output (4)'!$J$216</c15:f>
                      <c15:dlblFieldTableCache>
                        <c:ptCount val="1"/>
                        <c:pt idx="0">
                          <c:v>7</c:v>
                        </c:pt>
                      </c15:dlblFieldTableCache>
                    </c15:dlblFTEntry>
                  </c15:dlblFieldTable>
                  <c15:showDataLabelsRange val="0"/>
                </c:ext>
                <c:ext xmlns:c16="http://schemas.microsoft.com/office/drawing/2014/chart" uri="{C3380CC4-5D6E-409C-BE32-E72D297353CC}">
                  <c16:uniqueId val="{000000D6-FF8B-5F4C-8BBF-ED4DE736661E}"/>
                </c:ext>
              </c:extLst>
            </c:dLbl>
            <c:dLbl>
              <c:idx val="215"/>
              <c:tx>
                <c:strRef>
                  <c:f>'/Users/el1goluj/Documents/ZURICH/PROJECTS/UPMEM/upmem-workloads/Microbenchmarks/AI/[ai_output.xlsx]ai_output (4)'!$J$217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{4CA87A85-17C8-3D48-8E11-8A37B70B7DDC}</c15:txfldGUID>
                      <c15:f>'/Users/el1goluj/Documents/ZURICH/PROJECTS/UPMEM/upmem-workloads/Microbenchmarks/AI/[ai_output.xlsx]ai_output (4)'!$J$217</c15:f>
                      <c15:dlblFieldTableCache>
                        <c:ptCount val="1"/>
                        <c:pt idx="0">
                          <c:v>8</c:v>
                        </c:pt>
                      </c15:dlblFieldTableCache>
                    </c15:dlblFTEntry>
                  </c15:dlblFieldTable>
                  <c15:showDataLabelsRange val="0"/>
                </c:ext>
                <c:ext xmlns:c16="http://schemas.microsoft.com/office/drawing/2014/chart" uri="{C3380CC4-5D6E-409C-BE32-E72D297353CC}">
                  <c16:uniqueId val="{000000D7-FF8B-5F4C-8BBF-ED4DE736661E}"/>
                </c:ext>
              </c:extLst>
            </c:dLbl>
            <c:dLbl>
              <c:idx val="216"/>
              <c:tx>
                <c:strRef>
                  <c:f>'/Users/el1goluj/Documents/ZURICH/PROJECTS/UPMEM/upmem-workloads/Microbenchmarks/AI/[ai_output.xlsx]ai_output (4)'!$J$218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{20401089-CD7B-C841-85FE-5C7C275323F9}</c15:txfldGUID>
                      <c15:f>'/Users/el1goluj/Documents/ZURICH/PROJECTS/UPMEM/upmem-workloads/Microbenchmarks/AI/[ai_output.xlsx]ai_output (4)'!$J$218</c15:f>
                      <c15:dlblFieldTableCache>
                        <c:ptCount val="1"/>
                        <c:pt idx="0">
                          <c:v>9</c:v>
                        </c:pt>
                      </c15:dlblFieldTableCache>
                    </c15:dlblFTEntry>
                  </c15:dlblFieldTable>
                  <c15:showDataLabelsRange val="0"/>
                </c:ext>
                <c:ext xmlns:c16="http://schemas.microsoft.com/office/drawing/2014/chart" uri="{C3380CC4-5D6E-409C-BE32-E72D297353CC}">
                  <c16:uniqueId val="{000000D8-FF8B-5F4C-8BBF-ED4DE736661E}"/>
                </c:ext>
              </c:extLst>
            </c:dLbl>
            <c:dLbl>
              <c:idx val="217"/>
              <c:tx>
                <c:strRef>
                  <c:f>'/Users/el1goluj/Documents/ZURICH/PROJECTS/UPMEM/upmem-workloads/Microbenchmarks/AI/[ai_output.xlsx]ai_output (4)'!$J$219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{9276D632-79C5-0D4F-9B85-329221D640EF}</c15:txfldGUID>
                      <c15:f>'/Users/el1goluj/Documents/ZURICH/PROJECTS/UPMEM/upmem-workloads/Microbenchmarks/AI/[ai_output.xlsx]ai_output (4)'!$J$219</c15:f>
                      <c15:dlblFieldTableCache>
                        <c:ptCount val="1"/>
                        <c:pt idx="0">
                          <c:v>10</c:v>
                        </c:pt>
                      </c15:dlblFieldTableCache>
                    </c15:dlblFTEntry>
                  </c15:dlblFieldTable>
                  <c15:showDataLabelsRange val="0"/>
                </c:ext>
                <c:ext xmlns:c16="http://schemas.microsoft.com/office/drawing/2014/chart" uri="{C3380CC4-5D6E-409C-BE32-E72D297353CC}">
                  <c16:uniqueId val="{000000D9-FF8B-5F4C-8BBF-ED4DE736661E}"/>
                </c:ext>
              </c:extLst>
            </c:dLbl>
            <c:dLbl>
              <c:idx val="218"/>
              <c:tx>
                <c:strRef>
                  <c:f>'/Users/el1goluj/Documents/ZURICH/PROJECTS/UPMEM/upmem-workloads/Microbenchmarks/AI/[ai_output.xlsx]ai_output (4)'!$J$220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{85A1C04E-4757-5148-8291-196BEACE2089}</c15:txfldGUID>
                      <c15:f>'/Users/el1goluj/Documents/ZURICH/PROJECTS/UPMEM/upmem-workloads/Microbenchmarks/AI/[ai_output.xlsx]ai_output (4)'!$J$220</c15:f>
                      <c15:dlblFieldTableCache>
                        <c:ptCount val="1"/>
                        <c:pt idx="0">
                          <c:v>11</c:v>
                        </c:pt>
                      </c15:dlblFieldTableCache>
                    </c15:dlblFTEntry>
                  </c15:dlblFieldTable>
                  <c15:showDataLabelsRange val="0"/>
                </c:ext>
                <c:ext xmlns:c16="http://schemas.microsoft.com/office/drawing/2014/chart" uri="{C3380CC4-5D6E-409C-BE32-E72D297353CC}">
                  <c16:uniqueId val="{000000DA-FF8B-5F4C-8BBF-ED4DE736661E}"/>
                </c:ext>
              </c:extLst>
            </c:dLbl>
            <c:dLbl>
              <c:idx val="219"/>
              <c:tx>
                <c:strRef>
                  <c:f>'/Users/el1goluj/Documents/ZURICH/PROJECTS/UPMEM/upmem-workloads/Microbenchmarks/AI/[ai_output.xlsx]ai_output (4)'!$J$221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{1F83912C-1ED2-5641-A505-8C241B2C4E4F}</c15:txfldGUID>
                      <c15:f>'/Users/el1goluj/Documents/ZURICH/PROJECTS/UPMEM/upmem-workloads/Microbenchmarks/AI/[ai_output.xlsx]ai_output (4)'!$J$221</c15:f>
                      <c15:dlblFieldTableCache>
                        <c:ptCount val="1"/>
                        <c:pt idx="0">
                          <c:v>12</c:v>
                        </c:pt>
                      </c15:dlblFieldTableCache>
                    </c15:dlblFTEntry>
                  </c15:dlblFieldTable>
                  <c15:showDataLabelsRange val="0"/>
                </c:ext>
                <c:ext xmlns:c16="http://schemas.microsoft.com/office/drawing/2014/chart" uri="{C3380CC4-5D6E-409C-BE32-E72D297353CC}">
                  <c16:uniqueId val="{000000DB-FF8B-5F4C-8BBF-ED4DE736661E}"/>
                </c:ext>
              </c:extLst>
            </c:dLbl>
            <c:dLbl>
              <c:idx val="220"/>
              <c:tx>
                <c:strRef>
                  <c:f>'/Users/el1goluj/Documents/ZURICH/PROJECTS/UPMEM/upmem-workloads/Microbenchmarks/AI/[ai_output.xlsx]ai_output (4)'!$J$222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{DC95D5FB-76B2-5542-A396-E918DB500022}</c15:txfldGUID>
                      <c15:f>'/Users/el1goluj/Documents/ZURICH/PROJECTS/UPMEM/upmem-workloads/Microbenchmarks/AI/[ai_output.xlsx]ai_output (4)'!$J$222</c15:f>
                      <c15:dlblFieldTableCache>
                        <c:ptCount val="1"/>
                        <c:pt idx="0">
                          <c:v>13</c:v>
                        </c:pt>
                      </c15:dlblFieldTableCache>
                    </c15:dlblFTEntry>
                  </c15:dlblFieldTable>
                  <c15:showDataLabelsRange val="0"/>
                </c:ext>
                <c:ext xmlns:c16="http://schemas.microsoft.com/office/drawing/2014/chart" uri="{C3380CC4-5D6E-409C-BE32-E72D297353CC}">
                  <c16:uniqueId val="{000000DC-FF8B-5F4C-8BBF-ED4DE736661E}"/>
                </c:ext>
              </c:extLst>
            </c:dLbl>
            <c:dLbl>
              <c:idx val="221"/>
              <c:tx>
                <c:strRef>
                  <c:f>'/Users/el1goluj/Documents/ZURICH/PROJECTS/UPMEM/upmem-workloads/Microbenchmarks/AI/[ai_output.xlsx]ai_output (4)'!$J$223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{4CBA9EEA-C7CD-6F46-A97F-7F2B78D9CA1D}</c15:txfldGUID>
                      <c15:f>'/Users/el1goluj/Documents/ZURICH/PROJECTS/UPMEM/upmem-workloads/Microbenchmarks/AI/[ai_output.xlsx]ai_output (4)'!$J$223</c15:f>
                      <c15:dlblFieldTableCache>
                        <c:ptCount val="1"/>
                        <c:pt idx="0">
                          <c:v>14</c:v>
                        </c:pt>
                      </c15:dlblFieldTableCache>
                    </c15:dlblFTEntry>
                  </c15:dlblFieldTable>
                  <c15:showDataLabelsRange val="0"/>
                </c:ext>
                <c:ext xmlns:c16="http://schemas.microsoft.com/office/drawing/2014/chart" uri="{C3380CC4-5D6E-409C-BE32-E72D297353CC}">
                  <c16:uniqueId val="{000000DD-FF8B-5F4C-8BBF-ED4DE736661E}"/>
                </c:ext>
              </c:extLst>
            </c:dLbl>
            <c:dLbl>
              <c:idx val="222"/>
              <c:tx>
                <c:strRef>
                  <c:f>'/Users/el1goluj/Documents/ZURICH/PROJECTS/UPMEM/upmem-workloads/Microbenchmarks/AI/[ai_output.xlsx]ai_output (4)'!$J$224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{606FBA11-62B5-2E44-BD82-98F851D032C9}</c15:txfldGUID>
                      <c15:f>'/Users/el1goluj/Documents/ZURICH/PROJECTS/UPMEM/upmem-workloads/Microbenchmarks/AI/[ai_output.xlsx]ai_output (4)'!$J$224</c15:f>
                      <c15:dlblFieldTableCache>
                        <c:ptCount val="1"/>
                        <c:pt idx="0">
                          <c:v>15</c:v>
                        </c:pt>
                      </c15:dlblFieldTableCache>
                    </c15:dlblFTEntry>
                  </c15:dlblFieldTable>
                  <c15:showDataLabelsRange val="0"/>
                </c:ext>
                <c:ext xmlns:c16="http://schemas.microsoft.com/office/drawing/2014/chart" uri="{C3380CC4-5D6E-409C-BE32-E72D297353CC}">
                  <c16:uniqueId val="{000000DE-FF8B-5F4C-8BBF-ED4DE736661E}"/>
                </c:ext>
              </c:extLst>
            </c:dLbl>
            <c:dLbl>
              <c:idx val="223"/>
              <c:tx>
                <c:strRef>
                  <c:f>'/Users/el1goluj/Documents/ZURICH/PROJECTS/UPMEM/upmem-workloads/Microbenchmarks/AI/[ai_output.xlsx]ai_output (4)'!$J$225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{82677E51-0104-414E-8FFC-F5C4FBF8B21F}</c15:txfldGUID>
                      <c15:f>'/Users/el1goluj/Documents/ZURICH/PROJECTS/UPMEM/upmem-workloads/Microbenchmarks/AI/[ai_output.xlsx]ai_output (4)'!$J$225</c15:f>
                      <c15:dlblFieldTableCache>
                        <c:ptCount val="1"/>
                        <c:pt idx="0">
                          <c:v>16</c:v>
                        </c:pt>
                      </c15:dlblFieldTableCache>
                    </c15:dlblFTEntry>
                  </c15:dlblFieldTable>
                  <c15:showDataLabelsRange val="0"/>
                </c:ext>
                <c:ext xmlns:c16="http://schemas.microsoft.com/office/drawing/2014/chart" uri="{C3380CC4-5D6E-409C-BE32-E72D297353CC}">
                  <c16:uniqueId val="{000000DF-FF8B-5F4C-8BBF-ED4DE736661E}"/>
                </c:ext>
              </c:extLst>
            </c:dLbl>
            <c:dLbl>
              <c:idx val="224"/>
              <c:tx>
                <c:strRef>
                  <c:f>'/Users/el1goluj/Documents/ZURICH/PROJECTS/UPMEM/upmem-workloads/Microbenchmarks/AI/[ai_output.xlsx]ai_output (4)'!$J$226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{DDAB1581-160E-A84C-A6DD-753DCD569554}</c15:txfldGUID>
                      <c15:f>'/Users/el1goluj/Documents/ZURICH/PROJECTS/UPMEM/upmem-workloads/Microbenchmarks/AI/[ai_output.xlsx]ai_output (4)'!$J$226</c15:f>
                      <c15:dlblFieldTableCache>
                        <c:ptCount val="1"/>
                        <c:pt idx="0">
                          <c:v>1</c:v>
                        </c:pt>
                      </c15:dlblFieldTableCache>
                    </c15:dlblFTEntry>
                  </c15:dlblFieldTable>
                  <c15:showDataLabelsRange val="0"/>
                </c:ext>
                <c:ext xmlns:c16="http://schemas.microsoft.com/office/drawing/2014/chart" uri="{C3380CC4-5D6E-409C-BE32-E72D297353CC}">
                  <c16:uniqueId val="{000000E0-FF8B-5F4C-8BBF-ED4DE736661E}"/>
                </c:ext>
              </c:extLst>
            </c:dLbl>
            <c:dLbl>
              <c:idx val="225"/>
              <c:tx>
                <c:strRef>
                  <c:f>'/Users/el1goluj/Documents/ZURICH/PROJECTS/UPMEM/upmem-workloads/Microbenchmarks/AI/[ai_output.xlsx]ai_output (4)'!$J$227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{3F8E1BEA-14CC-1D49-8C69-DA35A3E9DA3A}</c15:txfldGUID>
                      <c15:f>'/Users/el1goluj/Documents/ZURICH/PROJECTS/UPMEM/upmem-workloads/Microbenchmarks/AI/[ai_output.xlsx]ai_output (4)'!$J$227</c15:f>
                      <c15:dlblFieldTableCache>
                        <c:ptCount val="1"/>
                        <c:pt idx="0">
                          <c:v>2</c:v>
                        </c:pt>
                      </c15:dlblFieldTableCache>
                    </c15:dlblFTEntry>
                  </c15:dlblFieldTable>
                  <c15:showDataLabelsRange val="0"/>
                </c:ext>
                <c:ext xmlns:c16="http://schemas.microsoft.com/office/drawing/2014/chart" uri="{C3380CC4-5D6E-409C-BE32-E72D297353CC}">
                  <c16:uniqueId val="{000000E1-FF8B-5F4C-8BBF-ED4DE736661E}"/>
                </c:ext>
              </c:extLst>
            </c:dLbl>
            <c:dLbl>
              <c:idx val="226"/>
              <c:tx>
                <c:strRef>
                  <c:f>'/Users/el1goluj/Documents/ZURICH/PROJECTS/UPMEM/upmem-workloads/Microbenchmarks/AI/[ai_output.xlsx]ai_output (4)'!$J$228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{7707F713-EDE1-CC40-9FBA-BB3A5EA3AED3}</c15:txfldGUID>
                      <c15:f>'/Users/el1goluj/Documents/ZURICH/PROJECTS/UPMEM/upmem-workloads/Microbenchmarks/AI/[ai_output.xlsx]ai_output (4)'!$J$228</c15:f>
                      <c15:dlblFieldTableCache>
                        <c:ptCount val="1"/>
                        <c:pt idx="0">
                          <c:v>3</c:v>
                        </c:pt>
                      </c15:dlblFieldTableCache>
                    </c15:dlblFTEntry>
                  </c15:dlblFieldTable>
                  <c15:showDataLabelsRange val="0"/>
                </c:ext>
                <c:ext xmlns:c16="http://schemas.microsoft.com/office/drawing/2014/chart" uri="{C3380CC4-5D6E-409C-BE32-E72D297353CC}">
                  <c16:uniqueId val="{000000E2-FF8B-5F4C-8BBF-ED4DE736661E}"/>
                </c:ext>
              </c:extLst>
            </c:dLbl>
            <c:dLbl>
              <c:idx val="227"/>
              <c:tx>
                <c:strRef>
                  <c:f>'/Users/el1goluj/Documents/ZURICH/PROJECTS/UPMEM/upmem-workloads/Microbenchmarks/AI/[ai_output.xlsx]ai_output (4)'!$J$229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{A4CE69C6-3BF5-FF4E-A23F-45434065C1DF}</c15:txfldGUID>
                      <c15:f>'/Users/el1goluj/Documents/ZURICH/PROJECTS/UPMEM/upmem-workloads/Microbenchmarks/AI/[ai_output.xlsx]ai_output (4)'!$J$229</c15:f>
                      <c15:dlblFieldTableCache>
                        <c:ptCount val="1"/>
                        <c:pt idx="0">
                          <c:v>4</c:v>
                        </c:pt>
                      </c15:dlblFieldTableCache>
                    </c15:dlblFTEntry>
                  </c15:dlblFieldTable>
                  <c15:showDataLabelsRange val="0"/>
                </c:ext>
                <c:ext xmlns:c16="http://schemas.microsoft.com/office/drawing/2014/chart" uri="{C3380CC4-5D6E-409C-BE32-E72D297353CC}">
                  <c16:uniqueId val="{000000E3-FF8B-5F4C-8BBF-ED4DE736661E}"/>
                </c:ext>
              </c:extLst>
            </c:dLbl>
            <c:dLbl>
              <c:idx val="228"/>
              <c:tx>
                <c:strRef>
                  <c:f>'/Users/el1goluj/Documents/ZURICH/PROJECTS/UPMEM/upmem-workloads/Microbenchmarks/AI/[ai_output.xlsx]ai_output (4)'!$J$230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{E954FA66-2253-A643-A77E-14AC8E941D48}</c15:txfldGUID>
                      <c15:f>'/Users/el1goluj/Documents/ZURICH/PROJECTS/UPMEM/upmem-workloads/Microbenchmarks/AI/[ai_output.xlsx]ai_output (4)'!$J$230</c15:f>
                      <c15:dlblFieldTableCache>
                        <c:ptCount val="1"/>
                        <c:pt idx="0">
                          <c:v>5</c:v>
                        </c:pt>
                      </c15:dlblFieldTableCache>
                    </c15:dlblFTEntry>
                  </c15:dlblFieldTable>
                  <c15:showDataLabelsRange val="0"/>
                </c:ext>
                <c:ext xmlns:c16="http://schemas.microsoft.com/office/drawing/2014/chart" uri="{C3380CC4-5D6E-409C-BE32-E72D297353CC}">
                  <c16:uniqueId val="{000000E4-FF8B-5F4C-8BBF-ED4DE736661E}"/>
                </c:ext>
              </c:extLst>
            </c:dLbl>
            <c:dLbl>
              <c:idx val="229"/>
              <c:tx>
                <c:strRef>
                  <c:f>'/Users/el1goluj/Documents/ZURICH/PROJECTS/UPMEM/upmem-workloads/Microbenchmarks/AI/[ai_output.xlsx]ai_output (4)'!$J$231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{F174EFA7-4B55-114E-9A04-7695596A9587}</c15:txfldGUID>
                      <c15:f>'/Users/el1goluj/Documents/ZURICH/PROJECTS/UPMEM/upmem-workloads/Microbenchmarks/AI/[ai_output.xlsx]ai_output (4)'!$J$231</c15:f>
                      <c15:dlblFieldTableCache>
                        <c:ptCount val="1"/>
                        <c:pt idx="0">
                          <c:v>6</c:v>
                        </c:pt>
                      </c15:dlblFieldTableCache>
                    </c15:dlblFTEntry>
                  </c15:dlblFieldTable>
                  <c15:showDataLabelsRange val="0"/>
                </c:ext>
                <c:ext xmlns:c16="http://schemas.microsoft.com/office/drawing/2014/chart" uri="{C3380CC4-5D6E-409C-BE32-E72D297353CC}">
                  <c16:uniqueId val="{000000E5-FF8B-5F4C-8BBF-ED4DE736661E}"/>
                </c:ext>
              </c:extLst>
            </c:dLbl>
            <c:dLbl>
              <c:idx val="230"/>
              <c:tx>
                <c:strRef>
                  <c:f>'/Users/el1goluj/Documents/ZURICH/PROJECTS/UPMEM/upmem-workloads/Microbenchmarks/AI/[ai_output.xlsx]ai_output (4)'!$J$232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{02861180-E42A-C64D-B1D0-5320665C479E}</c15:txfldGUID>
                      <c15:f>'/Users/el1goluj/Documents/ZURICH/PROJECTS/UPMEM/upmem-workloads/Microbenchmarks/AI/[ai_output.xlsx]ai_output (4)'!$J$232</c15:f>
                      <c15:dlblFieldTableCache>
                        <c:ptCount val="1"/>
                        <c:pt idx="0">
                          <c:v>7</c:v>
                        </c:pt>
                      </c15:dlblFieldTableCache>
                    </c15:dlblFTEntry>
                  </c15:dlblFieldTable>
                  <c15:showDataLabelsRange val="0"/>
                </c:ext>
                <c:ext xmlns:c16="http://schemas.microsoft.com/office/drawing/2014/chart" uri="{C3380CC4-5D6E-409C-BE32-E72D297353CC}">
                  <c16:uniqueId val="{000000E6-FF8B-5F4C-8BBF-ED4DE736661E}"/>
                </c:ext>
              </c:extLst>
            </c:dLbl>
            <c:dLbl>
              <c:idx val="231"/>
              <c:tx>
                <c:strRef>
                  <c:f>'/Users/el1goluj/Documents/ZURICH/PROJECTS/UPMEM/upmem-workloads/Microbenchmarks/AI/[ai_output.xlsx]ai_output (4)'!$J$233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{8F2C105B-27E3-C741-99E0-BACF8CB347C1}</c15:txfldGUID>
                      <c15:f>'/Users/el1goluj/Documents/ZURICH/PROJECTS/UPMEM/upmem-workloads/Microbenchmarks/AI/[ai_output.xlsx]ai_output (4)'!$J$233</c15:f>
                      <c15:dlblFieldTableCache>
                        <c:ptCount val="1"/>
                        <c:pt idx="0">
                          <c:v>8</c:v>
                        </c:pt>
                      </c15:dlblFieldTableCache>
                    </c15:dlblFTEntry>
                  </c15:dlblFieldTable>
                  <c15:showDataLabelsRange val="0"/>
                </c:ext>
                <c:ext xmlns:c16="http://schemas.microsoft.com/office/drawing/2014/chart" uri="{C3380CC4-5D6E-409C-BE32-E72D297353CC}">
                  <c16:uniqueId val="{000000E7-FF8B-5F4C-8BBF-ED4DE736661E}"/>
                </c:ext>
              </c:extLst>
            </c:dLbl>
            <c:dLbl>
              <c:idx val="232"/>
              <c:tx>
                <c:strRef>
                  <c:f>'/Users/el1goluj/Documents/ZURICH/PROJECTS/UPMEM/upmem-workloads/Microbenchmarks/AI/[ai_output.xlsx]ai_output (4)'!$J$234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{385559FB-ECC9-E24B-90CB-2606BE0D7872}</c15:txfldGUID>
                      <c15:f>'/Users/el1goluj/Documents/ZURICH/PROJECTS/UPMEM/upmem-workloads/Microbenchmarks/AI/[ai_output.xlsx]ai_output (4)'!$J$234</c15:f>
                      <c15:dlblFieldTableCache>
                        <c:ptCount val="1"/>
                        <c:pt idx="0">
                          <c:v>9</c:v>
                        </c:pt>
                      </c15:dlblFieldTableCache>
                    </c15:dlblFTEntry>
                  </c15:dlblFieldTable>
                  <c15:showDataLabelsRange val="0"/>
                </c:ext>
                <c:ext xmlns:c16="http://schemas.microsoft.com/office/drawing/2014/chart" uri="{C3380CC4-5D6E-409C-BE32-E72D297353CC}">
                  <c16:uniqueId val="{000000E8-FF8B-5F4C-8BBF-ED4DE736661E}"/>
                </c:ext>
              </c:extLst>
            </c:dLbl>
            <c:dLbl>
              <c:idx val="233"/>
              <c:tx>
                <c:strRef>
                  <c:f>'/Users/el1goluj/Documents/ZURICH/PROJECTS/UPMEM/upmem-workloads/Microbenchmarks/AI/[ai_output.xlsx]ai_output (4)'!$J$235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{D597DC22-05A1-2D4D-8D06-8B5C0488A29C}</c15:txfldGUID>
                      <c15:f>'/Users/el1goluj/Documents/ZURICH/PROJECTS/UPMEM/upmem-workloads/Microbenchmarks/AI/[ai_output.xlsx]ai_output (4)'!$J$235</c15:f>
                      <c15:dlblFieldTableCache>
                        <c:ptCount val="1"/>
                        <c:pt idx="0">
                          <c:v>10</c:v>
                        </c:pt>
                      </c15:dlblFieldTableCache>
                    </c15:dlblFTEntry>
                  </c15:dlblFieldTable>
                  <c15:showDataLabelsRange val="0"/>
                </c:ext>
                <c:ext xmlns:c16="http://schemas.microsoft.com/office/drawing/2014/chart" uri="{C3380CC4-5D6E-409C-BE32-E72D297353CC}">
                  <c16:uniqueId val="{000000E9-FF8B-5F4C-8BBF-ED4DE736661E}"/>
                </c:ext>
              </c:extLst>
            </c:dLbl>
            <c:dLbl>
              <c:idx val="234"/>
              <c:tx>
                <c:strRef>
                  <c:f>'/Users/el1goluj/Documents/ZURICH/PROJECTS/UPMEM/upmem-workloads/Microbenchmarks/AI/[ai_output.xlsx]ai_output (4)'!$J$236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{DA105083-C657-A748-93E6-372A4B97016C}</c15:txfldGUID>
                      <c15:f>'/Users/el1goluj/Documents/ZURICH/PROJECTS/UPMEM/upmem-workloads/Microbenchmarks/AI/[ai_output.xlsx]ai_output (4)'!$J$236</c15:f>
                      <c15:dlblFieldTableCache>
                        <c:ptCount val="1"/>
                        <c:pt idx="0">
                          <c:v>11</c:v>
                        </c:pt>
                      </c15:dlblFieldTableCache>
                    </c15:dlblFTEntry>
                  </c15:dlblFieldTable>
                  <c15:showDataLabelsRange val="0"/>
                </c:ext>
                <c:ext xmlns:c16="http://schemas.microsoft.com/office/drawing/2014/chart" uri="{C3380CC4-5D6E-409C-BE32-E72D297353CC}">
                  <c16:uniqueId val="{000000EA-FF8B-5F4C-8BBF-ED4DE736661E}"/>
                </c:ext>
              </c:extLst>
            </c:dLbl>
            <c:dLbl>
              <c:idx val="235"/>
              <c:tx>
                <c:strRef>
                  <c:f>'/Users/el1goluj/Documents/ZURICH/PROJECTS/UPMEM/upmem-workloads/Microbenchmarks/AI/[ai_output.xlsx]ai_output (4)'!$J$237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{C4806253-1EAF-BA4E-A669-16717C6EBBE5}</c15:txfldGUID>
                      <c15:f>'/Users/el1goluj/Documents/ZURICH/PROJECTS/UPMEM/upmem-workloads/Microbenchmarks/AI/[ai_output.xlsx]ai_output (4)'!$J$237</c15:f>
                      <c15:dlblFieldTableCache>
                        <c:ptCount val="1"/>
                        <c:pt idx="0">
                          <c:v>12</c:v>
                        </c:pt>
                      </c15:dlblFieldTableCache>
                    </c15:dlblFTEntry>
                  </c15:dlblFieldTable>
                  <c15:showDataLabelsRange val="0"/>
                </c:ext>
                <c:ext xmlns:c16="http://schemas.microsoft.com/office/drawing/2014/chart" uri="{C3380CC4-5D6E-409C-BE32-E72D297353CC}">
                  <c16:uniqueId val="{000000EB-FF8B-5F4C-8BBF-ED4DE736661E}"/>
                </c:ext>
              </c:extLst>
            </c:dLbl>
            <c:dLbl>
              <c:idx val="236"/>
              <c:tx>
                <c:strRef>
                  <c:f>'/Users/el1goluj/Documents/ZURICH/PROJECTS/UPMEM/upmem-workloads/Microbenchmarks/AI/[ai_output.xlsx]ai_output (4)'!$J$238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{3ED554AF-A3DD-0342-999A-0CBBE1270277}</c15:txfldGUID>
                      <c15:f>'/Users/el1goluj/Documents/ZURICH/PROJECTS/UPMEM/upmem-workloads/Microbenchmarks/AI/[ai_output.xlsx]ai_output (4)'!$J$238</c15:f>
                      <c15:dlblFieldTableCache>
                        <c:ptCount val="1"/>
                        <c:pt idx="0">
                          <c:v>13</c:v>
                        </c:pt>
                      </c15:dlblFieldTableCache>
                    </c15:dlblFTEntry>
                  </c15:dlblFieldTable>
                  <c15:showDataLabelsRange val="0"/>
                </c:ext>
                <c:ext xmlns:c16="http://schemas.microsoft.com/office/drawing/2014/chart" uri="{C3380CC4-5D6E-409C-BE32-E72D297353CC}">
                  <c16:uniqueId val="{000000EC-FF8B-5F4C-8BBF-ED4DE736661E}"/>
                </c:ext>
              </c:extLst>
            </c:dLbl>
            <c:dLbl>
              <c:idx val="237"/>
              <c:tx>
                <c:strRef>
                  <c:f>'/Users/el1goluj/Documents/ZURICH/PROJECTS/UPMEM/upmem-workloads/Microbenchmarks/AI/[ai_output.xlsx]ai_output (4)'!$J$239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{B03DE618-3359-3A44-84B2-A661B2F60392}</c15:txfldGUID>
                      <c15:f>'/Users/el1goluj/Documents/ZURICH/PROJECTS/UPMEM/upmem-workloads/Microbenchmarks/AI/[ai_output.xlsx]ai_output (4)'!$J$239</c15:f>
                      <c15:dlblFieldTableCache>
                        <c:ptCount val="1"/>
                        <c:pt idx="0">
                          <c:v>14</c:v>
                        </c:pt>
                      </c15:dlblFieldTableCache>
                    </c15:dlblFTEntry>
                  </c15:dlblFieldTable>
                  <c15:showDataLabelsRange val="0"/>
                </c:ext>
                <c:ext xmlns:c16="http://schemas.microsoft.com/office/drawing/2014/chart" uri="{C3380CC4-5D6E-409C-BE32-E72D297353CC}">
                  <c16:uniqueId val="{000000ED-FF8B-5F4C-8BBF-ED4DE736661E}"/>
                </c:ext>
              </c:extLst>
            </c:dLbl>
            <c:dLbl>
              <c:idx val="238"/>
              <c:tx>
                <c:strRef>
                  <c:f>'/Users/el1goluj/Documents/ZURICH/PROJECTS/UPMEM/upmem-workloads/Microbenchmarks/AI/[ai_output.xlsx]ai_output (4)'!$J$240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{8125E326-C889-FC4E-93A7-458B878A16D5}</c15:txfldGUID>
                      <c15:f>'/Users/el1goluj/Documents/ZURICH/PROJECTS/UPMEM/upmem-workloads/Microbenchmarks/AI/[ai_output.xlsx]ai_output (4)'!$J$240</c15:f>
                      <c15:dlblFieldTableCache>
                        <c:ptCount val="1"/>
                        <c:pt idx="0">
                          <c:v>15</c:v>
                        </c:pt>
                      </c15:dlblFieldTableCache>
                    </c15:dlblFTEntry>
                  </c15:dlblFieldTable>
                  <c15:showDataLabelsRange val="0"/>
                </c:ext>
                <c:ext xmlns:c16="http://schemas.microsoft.com/office/drawing/2014/chart" uri="{C3380CC4-5D6E-409C-BE32-E72D297353CC}">
                  <c16:uniqueId val="{000000EE-FF8B-5F4C-8BBF-ED4DE736661E}"/>
                </c:ext>
              </c:extLst>
            </c:dLbl>
            <c:dLbl>
              <c:idx val="239"/>
              <c:tx>
                <c:strRef>
                  <c:f>'/Users/el1goluj/Documents/ZURICH/PROJECTS/UPMEM/upmem-workloads/Microbenchmarks/AI/[ai_output.xlsx]ai_output (4)'!$J$241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{F5AFDADA-AD90-E041-A431-3C236E78063B}</c15:txfldGUID>
                      <c15:f>'/Users/el1goluj/Documents/ZURICH/PROJECTS/UPMEM/upmem-workloads/Microbenchmarks/AI/[ai_output.xlsx]ai_output (4)'!$J$241</c15:f>
                      <c15:dlblFieldTableCache>
                        <c:ptCount val="1"/>
                        <c:pt idx="0">
                          <c:v>16</c:v>
                        </c:pt>
                      </c15:dlblFieldTableCache>
                    </c15:dlblFTEntry>
                  </c15:dlblFieldTable>
                  <c15:showDataLabelsRange val="0"/>
                </c:ext>
                <c:ext xmlns:c16="http://schemas.microsoft.com/office/drawing/2014/chart" uri="{C3380CC4-5D6E-409C-BE32-E72D297353CC}">
                  <c16:uniqueId val="{000000EF-FF8B-5F4C-8BBF-ED4DE736661E}"/>
                </c:ext>
              </c:extLst>
            </c:dLbl>
            <c:dLbl>
              <c:idx val="240"/>
              <c:tx>
                <c:strRef>
                  <c:f>'/Users/el1goluj/Documents/ZURICH/PROJECTS/UPMEM/upmem-workloads/Microbenchmarks/AI/[ai_output.xlsx]ai_output (4)'!$J$242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{E98258A5-8989-CF40-887E-C40A53DACDFF}</c15:txfldGUID>
                      <c15:f>'/Users/el1goluj/Documents/ZURICH/PROJECTS/UPMEM/upmem-workloads/Microbenchmarks/AI/[ai_output.xlsx]ai_output (4)'!$J$242</c15:f>
                      <c15:dlblFieldTableCache>
                        <c:ptCount val="1"/>
                        <c:pt idx="0">
                          <c:v>1</c:v>
                        </c:pt>
                      </c15:dlblFieldTableCache>
                    </c15:dlblFTEntry>
                  </c15:dlblFieldTable>
                  <c15:showDataLabelsRange val="0"/>
                </c:ext>
                <c:ext xmlns:c16="http://schemas.microsoft.com/office/drawing/2014/chart" uri="{C3380CC4-5D6E-409C-BE32-E72D297353CC}">
                  <c16:uniqueId val="{000000F0-FF8B-5F4C-8BBF-ED4DE736661E}"/>
                </c:ext>
              </c:extLst>
            </c:dLbl>
            <c:dLbl>
              <c:idx val="241"/>
              <c:tx>
                <c:strRef>
                  <c:f>'/Users/el1goluj/Documents/ZURICH/PROJECTS/UPMEM/upmem-workloads/Microbenchmarks/AI/[ai_output.xlsx]ai_output (4)'!$J$243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{62A83BE2-B20E-484B-993F-4C96AED853B1}</c15:txfldGUID>
                      <c15:f>'/Users/el1goluj/Documents/ZURICH/PROJECTS/UPMEM/upmem-workloads/Microbenchmarks/AI/[ai_output.xlsx]ai_output (4)'!$J$243</c15:f>
                      <c15:dlblFieldTableCache>
                        <c:ptCount val="1"/>
                        <c:pt idx="0">
                          <c:v>2</c:v>
                        </c:pt>
                      </c15:dlblFieldTableCache>
                    </c15:dlblFTEntry>
                  </c15:dlblFieldTable>
                  <c15:showDataLabelsRange val="0"/>
                </c:ext>
                <c:ext xmlns:c16="http://schemas.microsoft.com/office/drawing/2014/chart" uri="{C3380CC4-5D6E-409C-BE32-E72D297353CC}">
                  <c16:uniqueId val="{000000F1-FF8B-5F4C-8BBF-ED4DE736661E}"/>
                </c:ext>
              </c:extLst>
            </c:dLbl>
            <c:dLbl>
              <c:idx val="242"/>
              <c:tx>
                <c:strRef>
                  <c:f>'/Users/el1goluj/Documents/ZURICH/PROJECTS/UPMEM/upmem-workloads/Microbenchmarks/AI/[ai_output.xlsx]ai_output (4)'!$J$244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{94FB9D83-4BDB-4940-B31A-21261F6189AA}</c15:txfldGUID>
                      <c15:f>'/Users/el1goluj/Documents/ZURICH/PROJECTS/UPMEM/upmem-workloads/Microbenchmarks/AI/[ai_output.xlsx]ai_output (4)'!$J$244</c15:f>
                      <c15:dlblFieldTableCache>
                        <c:ptCount val="1"/>
                        <c:pt idx="0">
                          <c:v>3</c:v>
                        </c:pt>
                      </c15:dlblFieldTableCache>
                    </c15:dlblFTEntry>
                  </c15:dlblFieldTable>
                  <c15:showDataLabelsRange val="0"/>
                </c:ext>
                <c:ext xmlns:c16="http://schemas.microsoft.com/office/drawing/2014/chart" uri="{C3380CC4-5D6E-409C-BE32-E72D297353CC}">
                  <c16:uniqueId val="{000000F2-FF8B-5F4C-8BBF-ED4DE736661E}"/>
                </c:ext>
              </c:extLst>
            </c:dLbl>
            <c:dLbl>
              <c:idx val="243"/>
              <c:tx>
                <c:strRef>
                  <c:f>'/Users/el1goluj/Documents/ZURICH/PROJECTS/UPMEM/upmem-workloads/Microbenchmarks/AI/[ai_output.xlsx]ai_output (4)'!$J$245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{AFE98A87-8A0A-D641-8276-F1B523CA8FFB}</c15:txfldGUID>
                      <c15:f>'/Users/el1goluj/Documents/ZURICH/PROJECTS/UPMEM/upmem-workloads/Microbenchmarks/AI/[ai_output.xlsx]ai_output (4)'!$J$245</c15:f>
                      <c15:dlblFieldTableCache>
                        <c:ptCount val="1"/>
                        <c:pt idx="0">
                          <c:v>4</c:v>
                        </c:pt>
                      </c15:dlblFieldTableCache>
                    </c15:dlblFTEntry>
                  </c15:dlblFieldTable>
                  <c15:showDataLabelsRange val="0"/>
                </c:ext>
                <c:ext xmlns:c16="http://schemas.microsoft.com/office/drawing/2014/chart" uri="{C3380CC4-5D6E-409C-BE32-E72D297353CC}">
                  <c16:uniqueId val="{000000F3-FF8B-5F4C-8BBF-ED4DE736661E}"/>
                </c:ext>
              </c:extLst>
            </c:dLbl>
            <c:dLbl>
              <c:idx val="244"/>
              <c:tx>
                <c:strRef>
                  <c:f>'/Users/el1goluj/Documents/ZURICH/PROJECTS/UPMEM/upmem-workloads/Microbenchmarks/AI/[ai_output.xlsx]ai_output (4)'!$J$246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{37B40CE0-07F5-7944-B32D-575C0601C9B4}</c15:txfldGUID>
                      <c15:f>'/Users/el1goluj/Documents/ZURICH/PROJECTS/UPMEM/upmem-workloads/Microbenchmarks/AI/[ai_output.xlsx]ai_output (4)'!$J$246</c15:f>
                      <c15:dlblFieldTableCache>
                        <c:ptCount val="1"/>
                        <c:pt idx="0">
                          <c:v>5</c:v>
                        </c:pt>
                      </c15:dlblFieldTableCache>
                    </c15:dlblFTEntry>
                  </c15:dlblFieldTable>
                  <c15:showDataLabelsRange val="0"/>
                </c:ext>
                <c:ext xmlns:c16="http://schemas.microsoft.com/office/drawing/2014/chart" uri="{C3380CC4-5D6E-409C-BE32-E72D297353CC}">
                  <c16:uniqueId val="{000000F4-FF8B-5F4C-8BBF-ED4DE736661E}"/>
                </c:ext>
              </c:extLst>
            </c:dLbl>
            <c:dLbl>
              <c:idx val="245"/>
              <c:tx>
                <c:strRef>
                  <c:f>'/Users/el1goluj/Documents/ZURICH/PROJECTS/UPMEM/upmem-workloads/Microbenchmarks/AI/[ai_output.xlsx]ai_output (4)'!$J$247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{33672AFA-ADA0-4346-82D3-AB9F358CAB70}</c15:txfldGUID>
                      <c15:f>'/Users/el1goluj/Documents/ZURICH/PROJECTS/UPMEM/upmem-workloads/Microbenchmarks/AI/[ai_output.xlsx]ai_output (4)'!$J$247</c15:f>
                      <c15:dlblFieldTableCache>
                        <c:ptCount val="1"/>
                        <c:pt idx="0">
                          <c:v>6</c:v>
                        </c:pt>
                      </c15:dlblFieldTableCache>
                    </c15:dlblFTEntry>
                  </c15:dlblFieldTable>
                  <c15:showDataLabelsRange val="0"/>
                </c:ext>
                <c:ext xmlns:c16="http://schemas.microsoft.com/office/drawing/2014/chart" uri="{C3380CC4-5D6E-409C-BE32-E72D297353CC}">
                  <c16:uniqueId val="{000000F5-FF8B-5F4C-8BBF-ED4DE736661E}"/>
                </c:ext>
              </c:extLst>
            </c:dLbl>
            <c:dLbl>
              <c:idx val="246"/>
              <c:tx>
                <c:strRef>
                  <c:f>'/Users/el1goluj/Documents/ZURICH/PROJECTS/UPMEM/upmem-workloads/Microbenchmarks/AI/[ai_output.xlsx]ai_output (4)'!$J$248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{AE7C27FF-EDF1-2E48-B05E-E7465F704031}</c15:txfldGUID>
                      <c15:f>'/Users/el1goluj/Documents/ZURICH/PROJECTS/UPMEM/upmem-workloads/Microbenchmarks/AI/[ai_output.xlsx]ai_output (4)'!$J$248</c15:f>
                      <c15:dlblFieldTableCache>
                        <c:ptCount val="1"/>
                        <c:pt idx="0">
                          <c:v>7</c:v>
                        </c:pt>
                      </c15:dlblFieldTableCache>
                    </c15:dlblFTEntry>
                  </c15:dlblFieldTable>
                  <c15:showDataLabelsRange val="0"/>
                </c:ext>
                <c:ext xmlns:c16="http://schemas.microsoft.com/office/drawing/2014/chart" uri="{C3380CC4-5D6E-409C-BE32-E72D297353CC}">
                  <c16:uniqueId val="{000000F6-FF8B-5F4C-8BBF-ED4DE736661E}"/>
                </c:ext>
              </c:extLst>
            </c:dLbl>
            <c:dLbl>
              <c:idx val="247"/>
              <c:tx>
                <c:strRef>
                  <c:f>'/Users/el1goluj/Documents/ZURICH/PROJECTS/UPMEM/upmem-workloads/Microbenchmarks/AI/[ai_output.xlsx]ai_output (4)'!$J$249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{AD031474-F7A6-3648-897F-B1FB427D1B8E}</c15:txfldGUID>
                      <c15:f>'/Users/el1goluj/Documents/ZURICH/PROJECTS/UPMEM/upmem-workloads/Microbenchmarks/AI/[ai_output.xlsx]ai_output (4)'!$J$249</c15:f>
                      <c15:dlblFieldTableCache>
                        <c:ptCount val="1"/>
                        <c:pt idx="0">
                          <c:v>8</c:v>
                        </c:pt>
                      </c15:dlblFieldTableCache>
                    </c15:dlblFTEntry>
                  </c15:dlblFieldTable>
                  <c15:showDataLabelsRange val="0"/>
                </c:ext>
                <c:ext xmlns:c16="http://schemas.microsoft.com/office/drawing/2014/chart" uri="{C3380CC4-5D6E-409C-BE32-E72D297353CC}">
                  <c16:uniqueId val="{000000F7-FF8B-5F4C-8BBF-ED4DE736661E}"/>
                </c:ext>
              </c:extLst>
            </c:dLbl>
            <c:dLbl>
              <c:idx val="248"/>
              <c:tx>
                <c:strRef>
                  <c:f>'/Users/el1goluj/Documents/ZURICH/PROJECTS/UPMEM/upmem-workloads/Microbenchmarks/AI/[ai_output.xlsx]ai_output (4)'!$J$250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{5224337F-9982-8244-9281-C0035638F18B}</c15:txfldGUID>
                      <c15:f>'/Users/el1goluj/Documents/ZURICH/PROJECTS/UPMEM/upmem-workloads/Microbenchmarks/AI/[ai_output.xlsx]ai_output (4)'!$J$250</c15:f>
                      <c15:dlblFieldTableCache>
                        <c:ptCount val="1"/>
                        <c:pt idx="0">
                          <c:v>9</c:v>
                        </c:pt>
                      </c15:dlblFieldTableCache>
                    </c15:dlblFTEntry>
                  </c15:dlblFieldTable>
                  <c15:showDataLabelsRange val="0"/>
                </c:ext>
                <c:ext xmlns:c16="http://schemas.microsoft.com/office/drawing/2014/chart" uri="{C3380CC4-5D6E-409C-BE32-E72D297353CC}">
                  <c16:uniqueId val="{000000F8-FF8B-5F4C-8BBF-ED4DE736661E}"/>
                </c:ext>
              </c:extLst>
            </c:dLbl>
            <c:dLbl>
              <c:idx val="249"/>
              <c:tx>
                <c:strRef>
                  <c:f>'/Users/el1goluj/Documents/ZURICH/PROJECTS/UPMEM/upmem-workloads/Microbenchmarks/AI/[ai_output.xlsx]ai_output (4)'!$J$251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{A008E347-B01B-DB41-B258-E3870779FEFD}</c15:txfldGUID>
                      <c15:f>'/Users/el1goluj/Documents/ZURICH/PROJECTS/UPMEM/upmem-workloads/Microbenchmarks/AI/[ai_output.xlsx]ai_output (4)'!$J$251</c15:f>
                      <c15:dlblFieldTableCache>
                        <c:ptCount val="1"/>
                        <c:pt idx="0">
                          <c:v>10</c:v>
                        </c:pt>
                      </c15:dlblFieldTableCache>
                    </c15:dlblFTEntry>
                  </c15:dlblFieldTable>
                  <c15:showDataLabelsRange val="0"/>
                </c:ext>
                <c:ext xmlns:c16="http://schemas.microsoft.com/office/drawing/2014/chart" uri="{C3380CC4-5D6E-409C-BE32-E72D297353CC}">
                  <c16:uniqueId val="{000000F9-FF8B-5F4C-8BBF-ED4DE736661E}"/>
                </c:ext>
              </c:extLst>
            </c:dLbl>
            <c:dLbl>
              <c:idx val="250"/>
              <c:tx>
                <c:strRef>
                  <c:f>'/Users/el1goluj/Documents/ZURICH/PROJECTS/UPMEM/upmem-workloads/Microbenchmarks/AI/[ai_output.xlsx]ai_output (4)'!$J$252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{35641C03-F0BA-A744-A2B4-0FAF56801C80}</c15:txfldGUID>
                      <c15:f>'/Users/el1goluj/Documents/ZURICH/PROJECTS/UPMEM/upmem-workloads/Microbenchmarks/AI/[ai_output.xlsx]ai_output (4)'!$J$252</c15:f>
                      <c15:dlblFieldTableCache>
                        <c:ptCount val="1"/>
                        <c:pt idx="0">
                          <c:v>11</c:v>
                        </c:pt>
                      </c15:dlblFieldTableCache>
                    </c15:dlblFTEntry>
                  </c15:dlblFieldTable>
                  <c15:showDataLabelsRange val="0"/>
                </c:ext>
                <c:ext xmlns:c16="http://schemas.microsoft.com/office/drawing/2014/chart" uri="{C3380CC4-5D6E-409C-BE32-E72D297353CC}">
                  <c16:uniqueId val="{000000FA-FF8B-5F4C-8BBF-ED4DE736661E}"/>
                </c:ext>
              </c:extLst>
            </c:dLbl>
            <c:dLbl>
              <c:idx val="251"/>
              <c:tx>
                <c:strRef>
                  <c:f>'/Users/el1goluj/Documents/ZURICH/PROJECTS/UPMEM/upmem-workloads/Microbenchmarks/AI/[ai_output.xlsx]ai_output (4)'!$J$253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{00CD0F53-E63D-4B43-9014-E0C648A65699}</c15:txfldGUID>
                      <c15:f>'/Users/el1goluj/Documents/ZURICH/PROJECTS/UPMEM/upmem-workloads/Microbenchmarks/AI/[ai_output.xlsx]ai_output (4)'!$J$253</c15:f>
                      <c15:dlblFieldTableCache>
                        <c:ptCount val="1"/>
                        <c:pt idx="0">
                          <c:v>12</c:v>
                        </c:pt>
                      </c15:dlblFieldTableCache>
                    </c15:dlblFTEntry>
                  </c15:dlblFieldTable>
                  <c15:showDataLabelsRange val="0"/>
                </c:ext>
                <c:ext xmlns:c16="http://schemas.microsoft.com/office/drawing/2014/chart" uri="{C3380CC4-5D6E-409C-BE32-E72D297353CC}">
                  <c16:uniqueId val="{000000FB-FF8B-5F4C-8BBF-ED4DE736661E}"/>
                </c:ext>
              </c:extLst>
            </c:dLbl>
            <c:dLbl>
              <c:idx val="252"/>
              <c:tx>
                <c:strRef>
                  <c:f>'/Users/el1goluj/Documents/ZURICH/PROJECTS/UPMEM/upmem-workloads/Microbenchmarks/AI/[ai_output.xlsx]ai_output (4)'!$J$254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{DE3BE156-36DE-2E49-9B0A-029F717F8B3F}</c15:txfldGUID>
                      <c15:f>'/Users/el1goluj/Documents/ZURICH/PROJECTS/UPMEM/upmem-workloads/Microbenchmarks/AI/[ai_output.xlsx]ai_output (4)'!$J$254</c15:f>
                      <c15:dlblFieldTableCache>
                        <c:ptCount val="1"/>
                        <c:pt idx="0">
                          <c:v>13</c:v>
                        </c:pt>
                      </c15:dlblFieldTableCache>
                    </c15:dlblFTEntry>
                  </c15:dlblFieldTable>
                  <c15:showDataLabelsRange val="0"/>
                </c:ext>
                <c:ext xmlns:c16="http://schemas.microsoft.com/office/drawing/2014/chart" uri="{C3380CC4-5D6E-409C-BE32-E72D297353CC}">
                  <c16:uniqueId val="{000000FC-FF8B-5F4C-8BBF-ED4DE736661E}"/>
                </c:ext>
              </c:extLst>
            </c:dLbl>
            <c:dLbl>
              <c:idx val="253"/>
              <c:tx>
                <c:strRef>
                  <c:f>'/Users/el1goluj/Documents/ZURICH/PROJECTS/UPMEM/upmem-workloads/Microbenchmarks/AI/[ai_output.xlsx]ai_output (4)'!$J$255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{D8E3D4D1-DBCD-9045-894B-BB10B452C9C2}</c15:txfldGUID>
                      <c15:f>'/Users/el1goluj/Documents/ZURICH/PROJECTS/UPMEM/upmem-workloads/Microbenchmarks/AI/[ai_output.xlsx]ai_output (4)'!$J$255</c15:f>
                      <c15:dlblFieldTableCache>
                        <c:ptCount val="1"/>
                        <c:pt idx="0">
                          <c:v>14</c:v>
                        </c:pt>
                      </c15:dlblFieldTableCache>
                    </c15:dlblFTEntry>
                  </c15:dlblFieldTable>
                  <c15:showDataLabelsRange val="0"/>
                </c:ext>
                <c:ext xmlns:c16="http://schemas.microsoft.com/office/drawing/2014/chart" uri="{C3380CC4-5D6E-409C-BE32-E72D297353CC}">
                  <c16:uniqueId val="{000000FD-FF8B-5F4C-8BBF-ED4DE736661E}"/>
                </c:ext>
              </c:extLst>
            </c:dLbl>
            <c:dLbl>
              <c:idx val="254"/>
              <c:tx>
                <c:strRef>
                  <c:f>'/Users/el1goluj/Documents/ZURICH/PROJECTS/UPMEM/upmem-workloads/Microbenchmarks/AI/[ai_output.xlsx]ai_output (4)'!$J$256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{9486701B-C646-4E41-BD47-633E438C65A6}</c15:txfldGUID>
                      <c15:f>'/Users/el1goluj/Documents/ZURICH/PROJECTS/UPMEM/upmem-workloads/Microbenchmarks/AI/[ai_output.xlsx]ai_output (4)'!$J$256</c15:f>
                      <c15:dlblFieldTableCache>
                        <c:ptCount val="1"/>
                        <c:pt idx="0">
                          <c:v>15</c:v>
                        </c:pt>
                      </c15:dlblFieldTableCache>
                    </c15:dlblFTEntry>
                  </c15:dlblFieldTable>
                  <c15:showDataLabelsRange val="0"/>
                </c:ext>
                <c:ext xmlns:c16="http://schemas.microsoft.com/office/drawing/2014/chart" uri="{C3380CC4-5D6E-409C-BE32-E72D297353CC}">
                  <c16:uniqueId val="{000000FE-FF8B-5F4C-8BBF-ED4DE736661E}"/>
                </c:ext>
              </c:extLst>
            </c:dLbl>
            <c:dLbl>
              <c:idx val="255"/>
              <c:tx>
                <c:strRef>
                  <c:f>'/Users/el1goluj/Documents/ZURICH/PROJECTS/UPMEM/upmem-workloads/Microbenchmarks/AI/[ai_output.xlsx]ai_output (4)'!$J$257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{191B5AE9-B8CE-204F-8E4D-B0B69DF7CCA3}</c15:txfldGUID>
                      <c15:f>'/Users/el1goluj/Documents/ZURICH/PROJECTS/UPMEM/upmem-workloads/Microbenchmarks/AI/[ai_output.xlsx]ai_output (4)'!$J$257</c15:f>
                      <c15:dlblFieldTableCache>
                        <c:ptCount val="1"/>
                        <c:pt idx="0">
                          <c:v>16</c:v>
                        </c:pt>
                      </c15:dlblFieldTableCache>
                    </c15:dlblFTEntry>
                  </c15:dlblFieldTable>
                  <c15:showDataLabelsRange val="0"/>
                </c:ext>
                <c:ext xmlns:c16="http://schemas.microsoft.com/office/drawing/2014/chart" uri="{C3380CC4-5D6E-409C-BE32-E72D297353CC}">
                  <c16:uniqueId val="{000000FF-FF8B-5F4C-8BBF-ED4DE736661E}"/>
                </c:ext>
              </c:extLst>
            </c:dLbl>
            <c:dLbl>
              <c:idx val="256"/>
              <c:tx>
                <c:strRef>
                  <c:f>'/Users/el1goluj/Documents/ZURICH/PROJECTS/UPMEM/upmem-workloads/Microbenchmarks/AI/[ai_output.xlsx]ai_output (4)'!$J$258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{AA2C19EA-B64A-A349-AA7B-75409B19219E}</c15:txfldGUID>
                      <c15:f>'/Users/el1goluj/Documents/ZURICH/PROJECTS/UPMEM/upmem-workloads/Microbenchmarks/AI/[ai_output.xlsx]ai_output (4)'!$J$258</c15:f>
                      <c15:dlblFieldTableCache>
                        <c:ptCount val="1"/>
                        <c:pt idx="0">
                          <c:v>1</c:v>
                        </c:pt>
                      </c15:dlblFieldTableCache>
                    </c15:dlblFTEntry>
                  </c15:dlblFieldTable>
                  <c15:showDataLabelsRange val="0"/>
                </c:ext>
                <c:ext xmlns:c16="http://schemas.microsoft.com/office/drawing/2014/chart" uri="{C3380CC4-5D6E-409C-BE32-E72D297353CC}">
                  <c16:uniqueId val="{00000100-FF8B-5F4C-8BBF-ED4DE736661E}"/>
                </c:ext>
              </c:extLst>
            </c:dLbl>
            <c:dLbl>
              <c:idx val="257"/>
              <c:tx>
                <c:strRef>
                  <c:f>'/Users/el1goluj/Documents/ZURICH/PROJECTS/UPMEM/upmem-workloads/Microbenchmarks/AI/[ai_output.xlsx]ai_output (4)'!$J$259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{161051B8-DDBC-1D49-BB91-2BC71EE23CB3}</c15:txfldGUID>
                      <c15:f>'/Users/el1goluj/Documents/ZURICH/PROJECTS/UPMEM/upmem-workloads/Microbenchmarks/AI/[ai_output.xlsx]ai_output (4)'!$J$259</c15:f>
                      <c15:dlblFieldTableCache>
                        <c:ptCount val="1"/>
                        <c:pt idx="0">
                          <c:v>2</c:v>
                        </c:pt>
                      </c15:dlblFieldTableCache>
                    </c15:dlblFTEntry>
                  </c15:dlblFieldTable>
                  <c15:showDataLabelsRange val="0"/>
                </c:ext>
                <c:ext xmlns:c16="http://schemas.microsoft.com/office/drawing/2014/chart" uri="{C3380CC4-5D6E-409C-BE32-E72D297353CC}">
                  <c16:uniqueId val="{00000101-FF8B-5F4C-8BBF-ED4DE736661E}"/>
                </c:ext>
              </c:extLst>
            </c:dLbl>
            <c:dLbl>
              <c:idx val="258"/>
              <c:tx>
                <c:strRef>
                  <c:f>'/Users/el1goluj/Documents/ZURICH/PROJECTS/UPMEM/upmem-workloads/Microbenchmarks/AI/[ai_output.xlsx]ai_output (4)'!$J$260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{8B7D11D1-670F-0B4F-AA1E-62E8C81F2B77}</c15:txfldGUID>
                      <c15:f>'/Users/el1goluj/Documents/ZURICH/PROJECTS/UPMEM/upmem-workloads/Microbenchmarks/AI/[ai_output.xlsx]ai_output (4)'!$J$260</c15:f>
                      <c15:dlblFieldTableCache>
                        <c:ptCount val="1"/>
                        <c:pt idx="0">
                          <c:v>3</c:v>
                        </c:pt>
                      </c15:dlblFieldTableCache>
                    </c15:dlblFTEntry>
                  </c15:dlblFieldTable>
                  <c15:showDataLabelsRange val="0"/>
                </c:ext>
                <c:ext xmlns:c16="http://schemas.microsoft.com/office/drawing/2014/chart" uri="{C3380CC4-5D6E-409C-BE32-E72D297353CC}">
                  <c16:uniqueId val="{00000102-FF8B-5F4C-8BBF-ED4DE736661E}"/>
                </c:ext>
              </c:extLst>
            </c:dLbl>
            <c:dLbl>
              <c:idx val="259"/>
              <c:tx>
                <c:strRef>
                  <c:f>'/Users/el1goluj/Documents/ZURICH/PROJECTS/UPMEM/upmem-workloads/Microbenchmarks/AI/[ai_output.xlsx]ai_output (4)'!$J$261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{716D1963-ACC7-3646-9D65-F886F5FDF29F}</c15:txfldGUID>
                      <c15:f>'/Users/el1goluj/Documents/ZURICH/PROJECTS/UPMEM/upmem-workloads/Microbenchmarks/AI/[ai_output.xlsx]ai_output (4)'!$J$261</c15:f>
                      <c15:dlblFieldTableCache>
                        <c:ptCount val="1"/>
                        <c:pt idx="0">
                          <c:v>4</c:v>
                        </c:pt>
                      </c15:dlblFieldTableCache>
                    </c15:dlblFTEntry>
                  </c15:dlblFieldTable>
                  <c15:showDataLabelsRange val="0"/>
                </c:ext>
                <c:ext xmlns:c16="http://schemas.microsoft.com/office/drawing/2014/chart" uri="{C3380CC4-5D6E-409C-BE32-E72D297353CC}">
                  <c16:uniqueId val="{00000103-FF8B-5F4C-8BBF-ED4DE736661E}"/>
                </c:ext>
              </c:extLst>
            </c:dLbl>
            <c:dLbl>
              <c:idx val="260"/>
              <c:tx>
                <c:strRef>
                  <c:f>'/Users/el1goluj/Documents/ZURICH/PROJECTS/UPMEM/upmem-workloads/Microbenchmarks/AI/[ai_output.xlsx]ai_output (4)'!$J$262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{CAF19D51-3405-6A4B-82B4-FB38A476E489}</c15:txfldGUID>
                      <c15:f>'/Users/el1goluj/Documents/ZURICH/PROJECTS/UPMEM/upmem-workloads/Microbenchmarks/AI/[ai_output.xlsx]ai_output (4)'!$J$262</c15:f>
                      <c15:dlblFieldTableCache>
                        <c:ptCount val="1"/>
                        <c:pt idx="0">
                          <c:v>5</c:v>
                        </c:pt>
                      </c15:dlblFieldTableCache>
                    </c15:dlblFTEntry>
                  </c15:dlblFieldTable>
                  <c15:showDataLabelsRange val="0"/>
                </c:ext>
                <c:ext xmlns:c16="http://schemas.microsoft.com/office/drawing/2014/chart" uri="{C3380CC4-5D6E-409C-BE32-E72D297353CC}">
                  <c16:uniqueId val="{00000104-FF8B-5F4C-8BBF-ED4DE736661E}"/>
                </c:ext>
              </c:extLst>
            </c:dLbl>
            <c:dLbl>
              <c:idx val="261"/>
              <c:tx>
                <c:strRef>
                  <c:f>'/Users/el1goluj/Documents/ZURICH/PROJECTS/UPMEM/upmem-workloads/Microbenchmarks/AI/[ai_output.xlsx]ai_output (4)'!$J$263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{7F3F730D-CC0D-2B48-A942-3431A21499FA}</c15:txfldGUID>
                      <c15:f>'/Users/el1goluj/Documents/ZURICH/PROJECTS/UPMEM/upmem-workloads/Microbenchmarks/AI/[ai_output.xlsx]ai_output (4)'!$J$263</c15:f>
                      <c15:dlblFieldTableCache>
                        <c:ptCount val="1"/>
                        <c:pt idx="0">
                          <c:v>6</c:v>
                        </c:pt>
                      </c15:dlblFieldTableCache>
                    </c15:dlblFTEntry>
                  </c15:dlblFieldTable>
                  <c15:showDataLabelsRange val="0"/>
                </c:ext>
                <c:ext xmlns:c16="http://schemas.microsoft.com/office/drawing/2014/chart" uri="{C3380CC4-5D6E-409C-BE32-E72D297353CC}">
                  <c16:uniqueId val="{00000105-FF8B-5F4C-8BBF-ED4DE736661E}"/>
                </c:ext>
              </c:extLst>
            </c:dLbl>
            <c:dLbl>
              <c:idx val="262"/>
              <c:tx>
                <c:strRef>
                  <c:f>'/Users/el1goluj/Documents/ZURICH/PROJECTS/UPMEM/upmem-workloads/Microbenchmarks/AI/[ai_output.xlsx]ai_output (4)'!$J$264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{6140FDF8-588E-FA45-951D-F37C57110788}</c15:txfldGUID>
                      <c15:f>'/Users/el1goluj/Documents/ZURICH/PROJECTS/UPMEM/upmem-workloads/Microbenchmarks/AI/[ai_output.xlsx]ai_output (4)'!$J$264</c15:f>
                      <c15:dlblFieldTableCache>
                        <c:ptCount val="1"/>
                        <c:pt idx="0">
                          <c:v>7</c:v>
                        </c:pt>
                      </c15:dlblFieldTableCache>
                    </c15:dlblFTEntry>
                  </c15:dlblFieldTable>
                  <c15:showDataLabelsRange val="0"/>
                </c:ext>
                <c:ext xmlns:c16="http://schemas.microsoft.com/office/drawing/2014/chart" uri="{C3380CC4-5D6E-409C-BE32-E72D297353CC}">
                  <c16:uniqueId val="{00000106-FF8B-5F4C-8BBF-ED4DE736661E}"/>
                </c:ext>
              </c:extLst>
            </c:dLbl>
            <c:dLbl>
              <c:idx val="263"/>
              <c:tx>
                <c:strRef>
                  <c:f>'/Users/el1goluj/Documents/ZURICH/PROJECTS/UPMEM/upmem-workloads/Microbenchmarks/AI/[ai_output.xlsx]ai_output (4)'!$J$265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{0433CB69-F365-614C-A5BA-F63C8922AFFE}</c15:txfldGUID>
                      <c15:f>'/Users/el1goluj/Documents/ZURICH/PROJECTS/UPMEM/upmem-workloads/Microbenchmarks/AI/[ai_output.xlsx]ai_output (4)'!$J$265</c15:f>
                      <c15:dlblFieldTableCache>
                        <c:ptCount val="1"/>
                        <c:pt idx="0">
                          <c:v>8</c:v>
                        </c:pt>
                      </c15:dlblFieldTableCache>
                    </c15:dlblFTEntry>
                  </c15:dlblFieldTable>
                  <c15:showDataLabelsRange val="0"/>
                </c:ext>
                <c:ext xmlns:c16="http://schemas.microsoft.com/office/drawing/2014/chart" uri="{C3380CC4-5D6E-409C-BE32-E72D297353CC}">
                  <c16:uniqueId val="{00000107-FF8B-5F4C-8BBF-ED4DE736661E}"/>
                </c:ext>
              </c:extLst>
            </c:dLbl>
            <c:dLbl>
              <c:idx val="264"/>
              <c:tx>
                <c:strRef>
                  <c:f>'/Users/el1goluj/Documents/ZURICH/PROJECTS/UPMEM/upmem-workloads/Microbenchmarks/AI/[ai_output.xlsx]ai_output (4)'!$J$266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{377B90CA-F5BB-A541-8A3F-E1A5977513B9}</c15:txfldGUID>
                      <c15:f>'/Users/el1goluj/Documents/ZURICH/PROJECTS/UPMEM/upmem-workloads/Microbenchmarks/AI/[ai_output.xlsx]ai_output (4)'!$J$266</c15:f>
                      <c15:dlblFieldTableCache>
                        <c:ptCount val="1"/>
                        <c:pt idx="0">
                          <c:v>9</c:v>
                        </c:pt>
                      </c15:dlblFieldTableCache>
                    </c15:dlblFTEntry>
                  </c15:dlblFieldTable>
                  <c15:showDataLabelsRange val="0"/>
                </c:ext>
                <c:ext xmlns:c16="http://schemas.microsoft.com/office/drawing/2014/chart" uri="{C3380CC4-5D6E-409C-BE32-E72D297353CC}">
                  <c16:uniqueId val="{00000108-FF8B-5F4C-8BBF-ED4DE736661E}"/>
                </c:ext>
              </c:extLst>
            </c:dLbl>
            <c:dLbl>
              <c:idx val="265"/>
              <c:tx>
                <c:strRef>
                  <c:f>'/Users/el1goluj/Documents/ZURICH/PROJECTS/UPMEM/upmem-workloads/Microbenchmarks/AI/[ai_output.xlsx]ai_output (4)'!$J$267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{988A3D35-2DF3-5D42-B913-99B67F9D57C3}</c15:txfldGUID>
                      <c15:f>'/Users/el1goluj/Documents/ZURICH/PROJECTS/UPMEM/upmem-workloads/Microbenchmarks/AI/[ai_output.xlsx]ai_output (4)'!$J$267</c15:f>
                      <c15:dlblFieldTableCache>
                        <c:ptCount val="1"/>
                        <c:pt idx="0">
                          <c:v>10</c:v>
                        </c:pt>
                      </c15:dlblFieldTableCache>
                    </c15:dlblFTEntry>
                  </c15:dlblFieldTable>
                  <c15:showDataLabelsRange val="0"/>
                </c:ext>
                <c:ext xmlns:c16="http://schemas.microsoft.com/office/drawing/2014/chart" uri="{C3380CC4-5D6E-409C-BE32-E72D297353CC}">
                  <c16:uniqueId val="{00000109-FF8B-5F4C-8BBF-ED4DE736661E}"/>
                </c:ext>
              </c:extLst>
            </c:dLbl>
            <c:dLbl>
              <c:idx val="266"/>
              <c:tx>
                <c:strRef>
                  <c:f>'/Users/el1goluj/Documents/ZURICH/PROJECTS/UPMEM/upmem-workloads/Microbenchmarks/AI/[ai_output.xlsx]ai_output (4)'!$J$268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{BDC8B64E-6843-934E-8BB2-8CD30114851D}</c15:txfldGUID>
                      <c15:f>'/Users/el1goluj/Documents/ZURICH/PROJECTS/UPMEM/upmem-workloads/Microbenchmarks/AI/[ai_output.xlsx]ai_output (4)'!$J$268</c15:f>
                      <c15:dlblFieldTableCache>
                        <c:ptCount val="1"/>
                        <c:pt idx="0">
                          <c:v>11</c:v>
                        </c:pt>
                      </c15:dlblFieldTableCache>
                    </c15:dlblFTEntry>
                  </c15:dlblFieldTable>
                  <c15:showDataLabelsRange val="0"/>
                </c:ext>
                <c:ext xmlns:c16="http://schemas.microsoft.com/office/drawing/2014/chart" uri="{C3380CC4-5D6E-409C-BE32-E72D297353CC}">
                  <c16:uniqueId val="{0000010A-FF8B-5F4C-8BBF-ED4DE736661E}"/>
                </c:ext>
              </c:extLst>
            </c:dLbl>
            <c:dLbl>
              <c:idx val="267"/>
              <c:tx>
                <c:strRef>
                  <c:f>'/Users/el1goluj/Documents/ZURICH/PROJECTS/UPMEM/upmem-workloads/Microbenchmarks/AI/[ai_output.xlsx]ai_output (4)'!$J$269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{63C9E7B5-8923-4948-87BB-6ABCAFC4AC23}</c15:txfldGUID>
                      <c15:f>'/Users/el1goluj/Documents/ZURICH/PROJECTS/UPMEM/upmem-workloads/Microbenchmarks/AI/[ai_output.xlsx]ai_output (4)'!$J$269</c15:f>
                      <c15:dlblFieldTableCache>
                        <c:ptCount val="1"/>
                        <c:pt idx="0">
                          <c:v>12</c:v>
                        </c:pt>
                      </c15:dlblFieldTableCache>
                    </c15:dlblFTEntry>
                  </c15:dlblFieldTable>
                  <c15:showDataLabelsRange val="0"/>
                </c:ext>
                <c:ext xmlns:c16="http://schemas.microsoft.com/office/drawing/2014/chart" uri="{C3380CC4-5D6E-409C-BE32-E72D297353CC}">
                  <c16:uniqueId val="{0000010B-FF8B-5F4C-8BBF-ED4DE736661E}"/>
                </c:ext>
              </c:extLst>
            </c:dLbl>
            <c:dLbl>
              <c:idx val="268"/>
              <c:tx>
                <c:strRef>
                  <c:f>'/Users/el1goluj/Documents/ZURICH/PROJECTS/UPMEM/upmem-workloads/Microbenchmarks/AI/[ai_output.xlsx]ai_output (4)'!$J$270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{258EA49B-EE7F-B247-AF0C-A1F74A6FEDB4}</c15:txfldGUID>
                      <c15:f>'/Users/el1goluj/Documents/ZURICH/PROJECTS/UPMEM/upmem-workloads/Microbenchmarks/AI/[ai_output.xlsx]ai_output (4)'!$J$270</c15:f>
                      <c15:dlblFieldTableCache>
                        <c:ptCount val="1"/>
                        <c:pt idx="0">
                          <c:v>13</c:v>
                        </c:pt>
                      </c15:dlblFieldTableCache>
                    </c15:dlblFTEntry>
                  </c15:dlblFieldTable>
                  <c15:showDataLabelsRange val="0"/>
                </c:ext>
                <c:ext xmlns:c16="http://schemas.microsoft.com/office/drawing/2014/chart" uri="{C3380CC4-5D6E-409C-BE32-E72D297353CC}">
                  <c16:uniqueId val="{0000010C-FF8B-5F4C-8BBF-ED4DE736661E}"/>
                </c:ext>
              </c:extLst>
            </c:dLbl>
            <c:dLbl>
              <c:idx val="269"/>
              <c:tx>
                <c:strRef>
                  <c:f>'/Users/el1goluj/Documents/ZURICH/PROJECTS/UPMEM/upmem-workloads/Microbenchmarks/AI/[ai_output.xlsx]ai_output (4)'!$J$271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{35594D96-D852-3740-826A-F99ABAD6EF47}</c15:txfldGUID>
                      <c15:f>'/Users/el1goluj/Documents/ZURICH/PROJECTS/UPMEM/upmem-workloads/Microbenchmarks/AI/[ai_output.xlsx]ai_output (4)'!$J$271</c15:f>
                      <c15:dlblFieldTableCache>
                        <c:ptCount val="1"/>
                        <c:pt idx="0">
                          <c:v>14</c:v>
                        </c:pt>
                      </c15:dlblFieldTableCache>
                    </c15:dlblFTEntry>
                  </c15:dlblFieldTable>
                  <c15:showDataLabelsRange val="0"/>
                </c:ext>
                <c:ext xmlns:c16="http://schemas.microsoft.com/office/drawing/2014/chart" uri="{C3380CC4-5D6E-409C-BE32-E72D297353CC}">
                  <c16:uniqueId val="{0000010D-FF8B-5F4C-8BBF-ED4DE736661E}"/>
                </c:ext>
              </c:extLst>
            </c:dLbl>
            <c:dLbl>
              <c:idx val="270"/>
              <c:tx>
                <c:strRef>
                  <c:f>'/Users/el1goluj/Documents/ZURICH/PROJECTS/UPMEM/upmem-workloads/Microbenchmarks/AI/[ai_output.xlsx]ai_output (4)'!$J$272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{E9F3B4F4-B777-F646-8B55-0A27B1452124}</c15:txfldGUID>
                      <c15:f>'/Users/el1goluj/Documents/ZURICH/PROJECTS/UPMEM/upmem-workloads/Microbenchmarks/AI/[ai_output.xlsx]ai_output (4)'!$J$272</c15:f>
                      <c15:dlblFieldTableCache>
                        <c:ptCount val="1"/>
                        <c:pt idx="0">
                          <c:v>15</c:v>
                        </c:pt>
                      </c15:dlblFieldTableCache>
                    </c15:dlblFTEntry>
                  </c15:dlblFieldTable>
                  <c15:showDataLabelsRange val="0"/>
                </c:ext>
                <c:ext xmlns:c16="http://schemas.microsoft.com/office/drawing/2014/chart" uri="{C3380CC4-5D6E-409C-BE32-E72D297353CC}">
                  <c16:uniqueId val="{0000010E-FF8B-5F4C-8BBF-ED4DE736661E}"/>
                </c:ext>
              </c:extLst>
            </c:dLbl>
            <c:dLbl>
              <c:idx val="271"/>
              <c:tx>
                <c:strRef>
                  <c:f>'/Users/el1goluj/Documents/ZURICH/PROJECTS/UPMEM/upmem-workloads/Microbenchmarks/AI/[ai_output.xlsx]ai_output (4)'!$J$273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{E7BF0021-AC08-A345-B12B-F6AA39934195}</c15:txfldGUID>
                      <c15:f>'/Users/el1goluj/Documents/ZURICH/PROJECTS/UPMEM/upmem-workloads/Microbenchmarks/AI/[ai_output.xlsx]ai_output (4)'!$J$273</c15:f>
                      <c15:dlblFieldTableCache>
                        <c:ptCount val="1"/>
                        <c:pt idx="0">
                          <c:v>16</c:v>
                        </c:pt>
                      </c15:dlblFieldTableCache>
                    </c15:dlblFTEntry>
                  </c15:dlblFieldTable>
                  <c15:showDataLabelsRange val="0"/>
                </c:ext>
                <c:ext xmlns:c16="http://schemas.microsoft.com/office/drawing/2014/chart" uri="{C3380CC4-5D6E-409C-BE32-E72D297353CC}">
                  <c16:uniqueId val="{0000010F-FF8B-5F4C-8BBF-ED4DE736661E}"/>
                </c:ext>
              </c:extLst>
            </c:dLbl>
            <c:dLbl>
              <c:idx val="272"/>
              <c:tx>
                <c:strRef>
                  <c:f>'/Users/el1goluj/Documents/ZURICH/PROJECTS/UPMEM/upmem-workloads/Microbenchmarks/AI/[ai_output.xlsx]ai_output (4)'!$J$274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{6F2D1815-339C-B641-991B-E29767B50014}</c15:txfldGUID>
                      <c15:f>'/Users/el1goluj/Documents/ZURICH/PROJECTS/UPMEM/upmem-workloads/Microbenchmarks/AI/[ai_output.xlsx]ai_output (4)'!$J$274</c15:f>
                      <c15:dlblFieldTableCache>
                        <c:ptCount val="1"/>
                        <c:pt idx="0">
                          <c:v>1</c:v>
                        </c:pt>
                      </c15:dlblFieldTableCache>
                    </c15:dlblFTEntry>
                  </c15:dlblFieldTable>
                  <c15:showDataLabelsRange val="0"/>
                </c:ext>
                <c:ext xmlns:c16="http://schemas.microsoft.com/office/drawing/2014/chart" uri="{C3380CC4-5D6E-409C-BE32-E72D297353CC}">
                  <c16:uniqueId val="{00000110-FF8B-5F4C-8BBF-ED4DE736661E}"/>
                </c:ext>
              </c:extLst>
            </c:dLbl>
            <c:dLbl>
              <c:idx val="273"/>
              <c:tx>
                <c:strRef>
                  <c:f>'/Users/el1goluj/Documents/ZURICH/PROJECTS/UPMEM/upmem-workloads/Microbenchmarks/AI/[ai_output.xlsx]ai_output (4)'!$J$275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{D676EF5C-932B-BF46-9451-C4CF427CFA80}</c15:txfldGUID>
                      <c15:f>'/Users/el1goluj/Documents/ZURICH/PROJECTS/UPMEM/upmem-workloads/Microbenchmarks/AI/[ai_output.xlsx]ai_output (4)'!$J$275</c15:f>
                      <c15:dlblFieldTableCache>
                        <c:ptCount val="1"/>
                        <c:pt idx="0">
                          <c:v>2</c:v>
                        </c:pt>
                      </c15:dlblFieldTableCache>
                    </c15:dlblFTEntry>
                  </c15:dlblFieldTable>
                  <c15:showDataLabelsRange val="0"/>
                </c:ext>
                <c:ext xmlns:c16="http://schemas.microsoft.com/office/drawing/2014/chart" uri="{C3380CC4-5D6E-409C-BE32-E72D297353CC}">
                  <c16:uniqueId val="{00000111-FF8B-5F4C-8BBF-ED4DE736661E}"/>
                </c:ext>
              </c:extLst>
            </c:dLbl>
            <c:dLbl>
              <c:idx val="274"/>
              <c:tx>
                <c:strRef>
                  <c:f>'/Users/el1goluj/Documents/ZURICH/PROJECTS/UPMEM/upmem-workloads/Microbenchmarks/AI/[ai_output.xlsx]ai_output (4)'!$J$276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{3E781FAC-411B-464F-B8F2-012572DD9452}</c15:txfldGUID>
                      <c15:f>'/Users/el1goluj/Documents/ZURICH/PROJECTS/UPMEM/upmem-workloads/Microbenchmarks/AI/[ai_output.xlsx]ai_output (4)'!$J$276</c15:f>
                      <c15:dlblFieldTableCache>
                        <c:ptCount val="1"/>
                        <c:pt idx="0">
                          <c:v>3</c:v>
                        </c:pt>
                      </c15:dlblFieldTableCache>
                    </c15:dlblFTEntry>
                  </c15:dlblFieldTable>
                  <c15:showDataLabelsRange val="0"/>
                </c:ext>
                <c:ext xmlns:c16="http://schemas.microsoft.com/office/drawing/2014/chart" uri="{C3380CC4-5D6E-409C-BE32-E72D297353CC}">
                  <c16:uniqueId val="{00000112-FF8B-5F4C-8BBF-ED4DE736661E}"/>
                </c:ext>
              </c:extLst>
            </c:dLbl>
            <c:dLbl>
              <c:idx val="275"/>
              <c:tx>
                <c:strRef>
                  <c:f>'/Users/el1goluj/Documents/ZURICH/PROJECTS/UPMEM/upmem-workloads/Microbenchmarks/AI/[ai_output.xlsx]ai_output (4)'!$J$277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{10E63B1B-7722-F04E-BC26-BD21D710FC16}</c15:txfldGUID>
                      <c15:f>'/Users/el1goluj/Documents/ZURICH/PROJECTS/UPMEM/upmem-workloads/Microbenchmarks/AI/[ai_output.xlsx]ai_output (4)'!$J$277</c15:f>
                      <c15:dlblFieldTableCache>
                        <c:ptCount val="1"/>
                        <c:pt idx="0">
                          <c:v>4</c:v>
                        </c:pt>
                      </c15:dlblFieldTableCache>
                    </c15:dlblFTEntry>
                  </c15:dlblFieldTable>
                  <c15:showDataLabelsRange val="0"/>
                </c:ext>
                <c:ext xmlns:c16="http://schemas.microsoft.com/office/drawing/2014/chart" uri="{C3380CC4-5D6E-409C-BE32-E72D297353CC}">
                  <c16:uniqueId val="{00000113-FF8B-5F4C-8BBF-ED4DE736661E}"/>
                </c:ext>
              </c:extLst>
            </c:dLbl>
            <c:dLbl>
              <c:idx val="276"/>
              <c:tx>
                <c:strRef>
                  <c:f>'/Users/el1goluj/Documents/ZURICH/PROJECTS/UPMEM/upmem-workloads/Microbenchmarks/AI/[ai_output.xlsx]ai_output (4)'!$J$278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{9B2D178C-4E5C-4445-BC2F-16AD511B07E9}</c15:txfldGUID>
                      <c15:f>'/Users/el1goluj/Documents/ZURICH/PROJECTS/UPMEM/upmem-workloads/Microbenchmarks/AI/[ai_output.xlsx]ai_output (4)'!$J$278</c15:f>
                      <c15:dlblFieldTableCache>
                        <c:ptCount val="1"/>
                        <c:pt idx="0">
                          <c:v>5</c:v>
                        </c:pt>
                      </c15:dlblFieldTableCache>
                    </c15:dlblFTEntry>
                  </c15:dlblFieldTable>
                  <c15:showDataLabelsRange val="0"/>
                </c:ext>
                <c:ext xmlns:c16="http://schemas.microsoft.com/office/drawing/2014/chart" uri="{C3380CC4-5D6E-409C-BE32-E72D297353CC}">
                  <c16:uniqueId val="{00000114-FF8B-5F4C-8BBF-ED4DE736661E}"/>
                </c:ext>
              </c:extLst>
            </c:dLbl>
            <c:dLbl>
              <c:idx val="277"/>
              <c:tx>
                <c:strRef>
                  <c:f>'/Users/el1goluj/Documents/ZURICH/PROJECTS/UPMEM/upmem-workloads/Microbenchmarks/AI/[ai_output.xlsx]ai_output (4)'!$J$279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{DFAC6403-3178-9C40-B2AD-643412849BF6}</c15:txfldGUID>
                      <c15:f>'/Users/el1goluj/Documents/ZURICH/PROJECTS/UPMEM/upmem-workloads/Microbenchmarks/AI/[ai_output.xlsx]ai_output (4)'!$J$279</c15:f>
                      <c15:dlblFieldTableCache>
                        <c:ptCount val="1"/>
                        <c:pt idx="0">
                          <c:v>6</c:v>
                        </c:pt>
                      </c15:dlblFieldTableCache>
                    </c15:dlblFTEntry>
                  </c15:dlblFieldTable>
                  <c15:showDataLabelsRange val="0"/>
                </c:ext>
                <c:ext xmlns:c16="http://schemas.microsoft.com/office/drawing/2014/chart" uri="{C3380CC4-5D6E-409C-BE32-E72D297353CC}">
                  <c16:uniqueId val="{00000115-FF8B-5F4C-8BBF-ED4DE736661E}"/>
                </c:ext>
              </c:extLst>
            </c:dLbl>
            <c:dLbl>
              <c:idx val="278"/>
              <c:tx>
                <c:strRef>
                  <c:f>'/Users/el1goluj/Documents/ZURICH/PROJECTS/UPMEM/upmem-workloads/Microbenchmarks/AI/[ai_output.xlsx]ai_output (4)'!$J$280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{0AA47CC5-B36E-C64E-8377-A216D45A55A2}</c15:txfldGUID>
                      <c15:f>'/Users/el1goluj/Documents/ZURICH/PROJECTS/UPMEM/upmem-workloads/Microbenchmarks/AI/[ai_output.xlsx]ai_output (4)'!$J$280</c15:f>
                      <c15:dlblFieldTableCache>
                        <c:ptCount val="1"/>
                        <c:pt idx="0">
                          <c:v>7</c:v>
                        </c:pt>
                      </c15:dlblFieldTableCache>
                    </c15:dlblFTEntry>
                  </c15:dlblFieldTable>
                  <c15:showDataLabelsRange val="0"/>
                </c:ext>
                <c:ext xmlns:c16="http://schemas.microsoft.com/office/drawing/2014/chart" uri="{C3380CC4-5D6E-409C-BE32-E72D297353CC}">
                  <c16:uniqueId val="{00000116-FF8B-5F4C-8BBF-ED4DE736661E}"/>
                </c:ext>
              </c:extLst>
            </c:dLbl>
            <c:dLbl>
              <c:idx val="279"/>
              <c:tx>
                <c:strRef>
                  <c:f>'/Users/el1goluj/Documents/ZURICH/PROJECTS/UPMEM/upmem-workloads/Microbenchmarks/AI/[ai_output.xlsx]ai_output (4)'!$J$281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{8AAFAD77-8221-834D-B8CF-152C2D6F37C2}</c15:txfldGUID>
                      <c15:f>'/Users/el1goluj/Documents/ZURICH/PROJECTS/UPMEM/upmem-workloads/Microbenchmarks/AI/[ai_output.xlsx]ai_output (4)'!$J$281</c15:f>
                      <c15:dlblFieldTableCache>
                        <c:ptCount val="1"/>
                        <c:pt idx="0">
                          <c:v>8</c:v>
                        </c:pt>
                      </c15:dlblFieldTableCache>
                    </c15:dlblFTEntry>
                  </c15:dlblFieldTable>
                  <c15:showDataLabelsRange val="0"/>
                </c:ext>
                <c:ext xmlns:c16="http://schemas.microsoft.com/office/drawing/2014/chart" uri="{C3380CC4-5D6E-409C-BE32-E72D297353CC}">
                  <c16:uniqueId val="{00000117-FF8B-5F4C-8BBF-ED4DE736661E}"/>
                </c:ext>
              </c:extLst>
            </c:dLbl>
            <c:dLbl>
              <c:idx val="280"/>
              <c:tx>
                <c:strRef>
                  <c:f>'/Users/el1goluj/Documents/ZURICH/PROJECTS/UPMEM/upmem-workloads/Microbenchmarks/AI/[ai_output.xlsx]ai_output (4)'!$J$282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{4CD43858-18A0-704D-8032-6F874A3731CA}</c15:txfldGUID>
                      <c15:f>'/Users/el1goluj/Documents/ZURICH/PROJECTS/UPMEM/upmem-workloads/Microbenchmarks/AI/[ai_output.xlsx]ai_output (4)'!$J$282</c15:f>
                      <c15:dlblFieldTableCache>
                        <c:ptCount val="1"/>
                        <c:pt idx="0">
                          <c:v>9</c:v>
                        </c:pt>
                      </c15:dlblFieldTableCache>
                    </c15:dlblFTEntry>
                  </c15:dlblFieldTable>
                  <c15:showDataLabelsRange val="0"/>
                </c:ext>
                <c:ext xmlns:c16="http://schemas.microsoft.com/office/drawing/2014/chart" uri="{C3380CC4-5D6E-409C-BE32-E72D297353CC}">
                  <c16:uniqueId val="{00000118-FF8B-5F4C-8BBF-ED4DE736661E}"/>
                </c:ext>
              </c:extLst>
            </c:dLbl>
            <c:dLbl>
              <c:idx val="281"/>
              <c:tx>
                <c:strRef>
                  <c:f>'/Users/el1goluj/Documents/ZURICH/PROJECTS/UPMEM/upmem-workloads/Microbenchmarks/AI/[ai_output.xlsx]ai_output (4)'!$J$283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{9E31E5C9-057D-9A46-8C02-1741FE8386FB}</c15:txfldGUID>
                      <c15:f>'/Users/el1goluj/Documents/ZURICH/PROJECTS/UPMEM/upmem-workloads/Microbenchmarks/AI/[ai_output.xlsx]ai_output (4)'!$J$283</c15:f>
                      <c15:dlblFieldTableCache>
                        <c:ptCount val="1"/>
                        <c:pt idx="0">
                          <c:v>10</c:v>
                        </c:pt>
                      </c15:dlblFieldTableCache>
                    </c15:dlblFTEntry>
                  </c15:dlblFieldTable>
                  <c15:showDataLabelsRange val="0"/>
                </c:ext>
                <c:ext xmlns:c16="http://schemas.microsoft.com/office/drawing/2014/chart" uri="{C3380CC4-5D6E-409C-BE32-E72D297353CC}">
                  <c16:uniqueId val="{00000119-FF8B-5F4C-8BBF-ED4DE736661E}"/>
                </c:ext>
              </c:extLst>
            </c:dLbl>
            <c:dLbl>
              <c:idx val="282"/>
              <c:tx>
                <c:strRef>
                  <c:f>'/Users/el1goluj/Documents/ZURICH/PROJECTS/UPMEM/upmem-workloads/Microbenchmarks/AI/[ai_output.xlsx]ai_output (4)'!$J$284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{1D00194C-AEA2-9445-BF3B-A1F6BBB793FE}</c15:txfldGUID>
                      <c15:f>'/Users/el1goluj/Documents/ZURICH/PROJECTS/UPMEM/upmem-workloads/Microbenchmarks/AI/[ai_output.xlsx]ai_output (4)'!$J$284</c15:f>
                      <c15:dlblFieldTableCache>
                        <c:ptCount val="1"/>
                        <c:pt idx="0">
                          <c:v>11</c:v>
                        </c:pt>
                      </c15:dlblFieldTableCache>
                    </c15:dlblFTEntry>
                  </c15:dlblFieldTable>
                  <c15:showDataLabelsRange val="0"/>
                </c:ext>
                <c:ext xmlns:c16="http://schemas.microsoft.com/office/drawing/2014/chart" uri="{C3380CC4-5D6E-409C-BE32-E72D297353CC}">
                  <c16:uniqueId val="{0000011A-FF8B-5F4C-8BBF-ED4DE736661E}"/>
                </c:ext>
              </c:extLst>
            </c:dLbl>
            <c:dLbl>
              <c:idx val="283"/>
              <c:tx>
                <c:strRef>
                  <c:f>'/Users/el1goluj/Documents/ZURICH/PROJECTS/UPMEM/upmem-workloads/Microbenchmarks/AI/[ai_output.xlsx]ai_output (4)'!$J$285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{68650349-01CB-1E42-8A70-460C86CEE76E}</c15:txfldGUID>
                      <c15:f>'/Users/el1goluj/Documents/ZURICH/PROJECTS/UPMEM/upmem-workloads/Microbenchmarks/AI/[ai_output.xlsx]ai_output (4)'!$J$285</c15:f>
                      <c15:dlblFieldTableCache>
                        <c:ptCount val="1"/>
                        <c:pt idx="0">
                          <c:v>12</c:v>
                        </c:pt>
                      </c15:dlblFieldTableCache>
                    </c15:dlblFTEntry>
                  </c15:dlblFieldTable>
                  <c15:showDataLabelsRange val="0"/>
                </c:ext>
                <c:ext xmlns:c16="http://schemas.microsoft.com/office/drawing/2014/chart" uri="{C3380CC4-5D6E-409C-BE32-E72D297353CC}">
                  <c16:uniqueId val="{0000011B-FF8B-5F4C-8BBF-ED4DE736661E}"/>
                </c:ext>
              </c:extLst>
            </c:dLbl>
            <c:dLbl>
              <c:idx val="284"/>
              <c:tx>
                <c:strRef>
                  <c:f>'/Users/el1goluj/Documents/ZURICH/PROJECTS/UPMEM/upmem-workloads/Microbenchmarks/AI/[ai_output.xlsx]ai_output (4)'!$J$286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{78BE2076-B8E0-5D4A-B9BF-4EF9D1AB94D3}</c15:txfldGUID>
                      <c15:f>'/Users/el1goluj/Documents/ZURICH/PROJECTS/UPMEM/upmem-workloads/Microbenchmarks/AI/[ai_output.xlsx]ai_output (4)'!$J$286</c15:f>
                      <c15:dlblFieldTableCache>
                        <c:ptCount val="1"/>
                        <c:pt idx="0">
                          <c:v>13</c:v>
                        </c:pt>
                      </c15:dlblFieldTableCache>
                    </c15:dlblFTEntry>
                  </c15:dlblFieldTable>
                  <c15:showDataLabelsRange val="0"/>
                </c:ext>
                <c:ext xmlns:c16="http://schemas.microsoft.com/office/drawing/2014/chart" uri="{C3380CC4-5D6E-409C-BE32-E72D297353CC}">
                  <c16:uniqueId val="{0000011C-FF8B-5F4C-8BBF-ED4DE736661E}"/>
                </c:ext>
              </c:extLst>
            </c:dLbl>
            <c:dLbl>
              <c:idx val="285"/>
              <c:tx>
                <c:strRef>
                  <c:f>'/Users/el1goluj/Documents/ZURICH/PROJECTS/UPMEM/upmem-workloads/Microbenchmarks/AI/[ai_output.xlsx]ai_output (4)'!$J$287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{1AA77800-8F46-4547-86EB-798E83EB2C00}</c15:txfldGUID>
                      <c15:f>'/Users/el1goluj/Documents/ZURICH/PROJECTS/UPMEM/upmem-workloads/Microbenchmarks/AI/[ai_output.xlsx]ai_output (4)'!$J$287</c15:f>
                      <c15:dlblFieldTableCache>
                        <c:ptCount val="1"/>
                        <c:pt idx="0">
                          <c:v>14</c:v>
                        </c:pt>
                      </c15:dlblFieldTableCache>
                    </c15:dlblFTEntry>
                  </c15:dlblFieldTable>
                  <c15:showDataLabelsRange val="0"/>
                </c:ext>
                <c:ext xmlns:c16="http://schemas.microsoft.com/office/drawing/2014/chart" uri="{C3380CC4-5D6E-409C-BE32-E72D297353CC}">
                  <c16:uniqueId val="{0000011D-FF8B-5F4C-8BBF-ED4DE736661E}"/>
                </c:ext>
              </c:extLst>
            </c:dLbl>
            <c:dLbl>
              <c:idx val="286"/>
              <c:tx>
                <c:strRef>
                  <c:f>'/Users/el1goluj/Documents/ZURICH/PROJECTS/UPMEM/upmem-workloads/Microbenchmarks/AI/[ai_output.xlsx]ai_output (4)'!$J$288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{F4413953-20AE-A94D-A997-D0BD426699F0}</c15:txfldGUID>
                      <c15:f>'/Users/el1goluj/Documents/ZURICH/PROJECTS/UPMEM/upmem-workloads/Microbenchmarks/AI/[ai_output.xlsx]ai_output (4)'!$J$288</c15:f>
                      <c15:dlblFieldTableCache>
                        <c:ptCount val="1"/>
                        <c:pt idx="0">
                          <c:v>15</c:v>
                        </c:pt>
                      </c15:dlblFieldTableCache>
                    </c15:dlblFTEntry>
                  </c15:dlblFieldTable>
                  <c15:showDataLabelsRange val="0"/>
                </c:ext>
                <c:ext xmlns:c16="http://schemas.microsoft.com/office/drawing/2014/chart" uri="{C3380CC4-5D6E-409C-BE32-E72D297353CC}">
                  <c16:uniqueId val="{0000011E-FF8B-5F4C-8BBF-ED4DE736661E}"/>
                </c:ext>
              </c:extLst>
            </c:dLbl>
            <c:dLbl>
              <c:idx val="287"/>
              <c:tx>
                <c:strRef>
                  <c:f>'/Users/el1goluj/Documents/ZURICH/PROJECTS/UPMEM/upmem-workloads/Microbenchmarks/AI/[ai_output.xlsx]ai_output (4)'!$J$289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{00F6E849-9179-A44C-B633-5363EB4B77D2}</c15:txfldGUID>
                      <c15:f>'/Users/el1goluj/Documents/ZURICH/PROJECTS/UPMEM/upmem-workloads/Microbenchmarks/AI/[ai_output.xlsx]ai_output (4)'!$J$289</c15:f>
                      <c15:dlblFieldTableCache>
                        <c:ptCount val="1"/>
                        <c:pt idx="0">
                          <c:v>16</c:v>
                        </c:pt>
                      </c15:dlblFieldTableCache>
                    </c15:dlblFTEntry>
                  </c15:dlblFieldTable>
                  <c15:showDataLabelsRange val="0"/>
                </c:ext>
                <c:ext xmlns:c16="http://schemas.microsoft.com/office/drawing/2014/chart" uri="{C3380CC4-5D6E-409C-BE32-E72D297353CC}">
                  <c16:uniqueId val="{0000011F-FF8B-5F4C-8BBF-ED4DE736661E}"/>
                </c:ext>
              </c:extLst>
            </c:dLbl>
            <c:dLbl>
              <c:idx val="288"/>
              <c:tx>
                <c:strRef>
                  <c:f>'/Users/el1goluj/Documents/ZURICH/PROJECTS/UPMEM/upmem-workloads/Microbenchmarks/AI/[ai_output.xlsx]ai_output (4)'!$J$290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{555A3E1A-CA03-C240-9F1E-D5E104026857}</c15:txfldGUID>
                      <c15:f>'/Users/el1goluj/Documents/ZURICH/PROJECTS/UPMEM/upmem-workloads/Microbenchmarks/AI/[ai_output.xlsx]ai_output (4)'!$J$290</c15:f>
                      <c15:dlblFieldTableCache>
                        <c:ptCount val="1"/>
                        <c:pt idx="0">
                          <c:v>1</c:v>
                        </c:pt>
                      </c15:dlblFieldTableCache>
                    </c15:dlblFTEntry>
                  </c15:dlblFieldTable>
                  <c15:showDataLabelsRange val="0"/>
                </c:ext>
                <c:ext xmlns:c16="http://schemas.microsoft.com/office/drawing/2014/chart" uri="{C3380CC4-5D6E-409C-BE32-E72D297353CC}">
                  <c16:uniqueId val="{00000120-FF8B-5F4C-8BBF-ED4DE736661E}"/>
                </c:ext>
              </c:extLst>
            </c:dLbl>
            <c:dLbl>
              <c:idx val="289"/>
              <c:tx>
                <c:strRef>
                  <c:f>'/Users/el1goluj/Documents/ZURICH/PROJECTS/UPMEM/upmem-workloads/Microbenchmarks/AI/[ai_output.xlsx]ai_output (4)'!$J$291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{830BDB8D-6D18-3948-B926-F5B88A93D308}</c15:txfldGUID>
                      <c15:f>'/Users/el1goluj/Documents/ZURICH/PROJECTS/UPMEM/upmem-workloads/Microbenchmarks/AI/[ai_output.xlsx]ai_output (4)'!$J$291</c15:f>
                      <c15:dlblFieldTableCache>
                        <c:ptCount val="1"/>
                        <c:pt idx="0">
                          <c:v>2</c:v>
                        </c:pt>
                      </c15:dlblFieldTableCache>
                    </c15:dlblFTEntry>
                  </c15:dlblFieldTable>
                  <c15:showDataLabelsRange val="0"/>
                </c:ext>
                <c:ext xmlns:c16="http://schemas.microsoft.com/office/drawing/2014/chart" uri="{C3380CC4-5D6E-409C-BE32-E72D297353CC}">
                  <c16:uniqueId val="{00000121-FF8B-5F4C-8BBF-ED4DE736661E}"/>
                </c:ext>
              </c:extLst>
            </c:dLbl>
            <c:dLbl>
              <c:idx val="290"/>
              <c:tx>
                <c:strRef>
                  <c:f>'/Users/el1goluj/Documents/ZURICH/PROJECTS/UPMEM/upmem-workloads/Microbenchmarks/AI/[ai_output.xlsx]ai_output (4)'!$J$292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{18EFCE54-A733-E846-8312-C8F66D155C97}</c15:txfldGUID>
                      <c15:f>'/Users/el1goluj/Documents/ZURICH/PROJECTS/UPMEM/upmem-workloads/Microbenchmarks/AI/[ai_output.xlsx]ai_output (4)'!$J$292</c15:f>
                      <c15:dlblFieldTableCache>
                        <c:ptCount val="1"/>
                        <c:pt idx="0">
                          <c:v>3</c:v>
                        </c:pt>
                      </c15:dlblFieldTableCache>
                    </c15:dlblFTEntry>
                  </c15:dlblFieldTable>
                  <c15:showDataLabelsRange val="0"/>
                </c:ext>
                <c:ext xmlns:c16="http://schemas.microsoft.com/office/drawing/2014/chart" uri="{C3380CC4-5D6E-409C-BE32-E72D297353CC}">
                  <c16:uniqueId val="{00000122-FF8B-5F4C-8BBF-ED4DE736661E}"/>
                </c:ext>
              </c:extLst>
            </c:dLbl>
            <c:dLbl>
              <c:idx val="291"/>
              <c:tx>
                <c:strRef>
                  <c:f>'/Users/el1goluj/Documents/ZURICH/PROJECTS/UPMEM/upmem-workloads/Microbenchmarks/AI/[ai_output.xlsx]ai_output (4)'!$J$293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{2513E8D4-1988-AD49-A21A-0279F06CF1E0}</c15:txfldGUID>
                      <c15:f>'/Users/el1goluj/Documents/ZURICH/PROJECTS/UPMEM/upmem-workloads/Microbenchmarks/AI/[ai_output.xlsx]ai_output (4)'!$J$293</c15:f>
                      <c15:dlblFieldTableCache>
                        <c:ptCount val="1"/>
                        <c:pt idx="0">
                          <c:v>4</c:v>
                        </c:pt>
                      </c15:dlblFieldTableCache>
                    </c15:dlblFTEntry>
                  </c15:dlblFieldTable>
                  <c15:showDataLabelsRange val="0"/>
                </c:ext>
                <c:ext xmlns:c16="http://schemas.microsoft.com/office/drawing/2014/chart" uri="{C3380CC4-5D6E-409C-BE32-E72D297353CC}">
                  <c16:uniqueId val="{00000123-FF8B-5F4C-8BBF-ED4DE736661E}"/>
                </c:ext>
              </c:extLst>
            </c:dLbl>
            <c:dLbl>
              <c:idx val="292"/>
              <c:tx>
                <c:strRef>
                  <c:f>'/Users/el1goluj/Documents/ZURICH/PROJECTS/UPMEM/upmem-workloads/Microbenchmarks/AI/[ai_output.xlsx]ai_output (4)'!$J$294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{08C3699F-9B9F-C74D-888F-6F035FAB4DCA}</c15:txfldGUID>
                      <c15:f>'/Users/el1goluj/Documents/ZURICH/PROJECTS/UPMEM/upmem-workloads/Microbenchmarks/AI/[ai_output.xlsx]ai_output (4)'!$J$294</c15:f>
                      <c15:dlblFieldTableCache>
                        <c:ptCount val="1"/>
                        <c:pt idx="0">
                          <c:v>5</c:v>
                        </c:pt>
                      </c15:dlblFieldTableCache>
                    </c15:dlblFTEntry>
                  </c15:dlblFieldTable>
                  <c15:showDataLabelsRange val="0"/>
                </c:ext>
                <c:ext xmlns:c16="http://schemas.microsoft.com/office/drawing/2014/chart" uri="{C3380CC4-5D6E-409C-BE32-E72D297353CC}">
                  <c16:uniqueId val="{00000124-FF8B-5F4C-8BBF-ED4DE736661E}"/>
                </c:ext>
              </c:extLst>
            </c:dLbl>
            <c:dLbl>
              <c:idx val="293"/>
              <c:tx>
                <c:strRef>
                  <c:f>'/Users/el1goluj/Documents/ZURICH/PROJECTS/UPMEM/upmem-workloads/Microbenchmarks/AI/[ai_output.xlsx]ai_output (4)'!$J$295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{2CDD3688-F688-134E-B182-DD1B0C69EC47}</c15:txfldGUID>
                      <c15:f>'/Users/el1goluj/Documents/ZURICH/PROJECTS/UPMEM/upmem-workloads/Microbenchmarks/AI/[ai_output.xlsx]ai_output (4)'!$J$295</c15:f>
                      <c15:dlblFieldTableCache>
                        <c:ptCount val="1"/>
                        <c:pt idx="0">
                          <c:v>6</c:v>
                        </c:pt>
                      </c15:dlblFieldTableCache>
                    </c15:dlblFTEntry>
                  </c15:dlblFieldTable>
                  <c15:showDataLabelsRange val="0"/>
                </c:ext>
                <c:ext xmlns:c16="http://schemas.microsoft.com/office/drawing/2014/chart" uri="{C3380CC4-5D6E-409C-BE32-E72D297353CC}">
                  <c16:uniqueId val="{00000125-FF8B-5F4C-8BBF-ED4DE736661E}"/>
                </c:ext>
              </c:extLst>
            </c:dLbl>
            <c:dLbl>
              <c:idx val="294"/>
              <c:tx>
                <c:strRef>
                  <c:f>'/Users/el1goluj/Documents/ZURICH/PROJECTS/UPMEM/upmem-workloads/Microbenchmarks/AI/[ai_output.xlsx]ai_output (4)'!$J$296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{318AA8E5-886D-E349-A163-36C1A5CB3106}</c15:txfldGUID>
                      <c15:f>'/Users/el1goluj/Documents/ZURICH/PROJECTS/UPMEM/upmem-workloads/Microbenchmarks/AI/[ai_output.xlsx]ai_output (4)'!$J$296</c15:f>
                      <c15:dlblFieldTableCache>
                        <c:ptCount val="1"/>
                        <c:pt idx="0">
                          <c:v>7</c:v>
                        </c:pt>
                      </c15:dlblFieldTableCache>
                    </c15:dlblFTEntry>
                  </c15:dlblFieldTable>
                  <c15:showDataLabelsRange val="0"/>
                </c:ext>
                <c:ext xmlns:c16="http://schemas.microsoft.com/office/drawing/2014/chart" uri="{C3380CC4-5D6E-409C-BE32-E72D297353CC}">
                  <c16:uniqueId val="{00000126-FF8B-5F4C-8BBF-ED4DE736661E}"/>
                </c:ext>
              </c:extLst>
            </c:dLbl>
            <c:dLbl>
              <c:idx val="295"/>
              <c:tx>
                <c:strRef>
                  <c:f>'/Users/el1goluj/Documents/ZURICH/PROJECTS/UPMEM/upmem-workloads/Microbenchmarks/AI/[ai_output.xlsx]ai_output (4)'!$J$297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{799EE9B4-F0A4-2845-A645-6A156C0AFE4D}</c15:txfldGUID>
                      <c15:f>'/Users/el1goluj/Documents/ZURICH/PROJECTS/UPMEM/upmem-workloads/Microbenchmarks/AI/[ai_output.xlsx]ai_output (4)'!$J$297</c15:f>
                      <c15:dlblFieldTableCache>
                        <c:ptCount val="1"/>
                        <c:pt idx="0">
                          <c:v>8</c:v>
                        </c:pt>
                      </c15:dlblFieldTableCache>
                    </c15:dlblFTEntry>
                  </c15:dlblFieldTable>
                  <c15:showDataLabelsRange val="0"/>
                </c:ext>
                <c:ext xmlns:c16="http://schemas.microsoft.com/office/drawing/2014/chart" uri="{C3380CC4-5D6E-409C-BE32-E72D297353CC}">
                  <c16:uniqueId val="{00000127-FF8B-5F4C-8BBF-ED4DE736661E}"/>
                </c:ext>
              </c:extLst>
            </c:dLbl>
            <c:dLbl>
              <c:idx val="296"/>
              <c:tx>
                <c:strRef>
                  <c:f>'/Users/el1goluj/Documents/ZURICH/PROJECTS/UPMEM/upmem-workloads/Microbenchmarks/AI/[ai_output.xlsx]ai_output (4)'!$J$298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{A159A4D2-147C-5D43-BC6B-89799BC47847}</c15:txfldGUID>
                      <c15:f>'/Users/el1goluj/Documents/ZURICH/PROJECTS/UPMEM/upmem-workloads/Microbenchmarks/AI/[ai_output.xlsx]ai_output (4)'!$J$298</c15:f>
                      <c15:dlblFieldTableCache>
                        <c:ptCount val="1"/>
                        <c:pt idx="0">
                          <c:v>9</c:v>
                        </c:pt>
                      </c15:dlblFieldTableCache>
                    </c15:dlblFTEntry>
                  </c15:dlblFieldTable>
                  <c15:showDataLabelsRange val="0"/>
                </c:ext>
                <c:ext xmlns:c16="http://schemas.microsoft.com/office/drawing/2014/chart" uri="{C3380CC4-5D6E-409C-BE32-E72D297353CC}">
                  <c16:uniqueId val="{00000128-FF8B-5F4C-8BBF-ED4DE736661E}"/>
                </c:ext>
              </c:extLst>
            </c:dLbl>
            <c:dLbl>
              <c:idx val="297"/>
              <c:tx>
                <c:strRef>
                  <c:f>'/Users/el1goluj/Documents/ZURICH/PROJECTS/UPMEM/upmem-workloads/Microbenchmarks/AI/[ai_output.xlsx]ai_output (4)'!$J$299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{BF18F4D3-9BC3-BA42-A6F6-4BF9AB159F4E}</c15:txfldGUID>
                      <c15:f>'/Users/el1goluj/Documents/ZURICH/PROJECTS/UPMEM/upmem-workloads/Microbenchmarks/AI/[ai_output.xlsx]ai_output (4)'!$J$299</c15:f>
                      <c15:dlblFieldTableCache>
                        <c:ptCount val="1"/>
                        <c:pt idx="0">
                          <c:v>10</c:v>
                        </c:pt>
                      </c15:dlblFieldTableCache>
                    </c15:dlblFTEntry>
                  </c15:dlblFieldTable>
                  <c15:showDataLabelsRange val="0"/>
                </c:ext>
                <c:ext xmlns:c16="http://schemas.microsoft.com/office/drawing/2014/chart" uri="{C3380CC4-5D6E-409C-BE32-E72D297353CC}">
                  <c16:uniqueId val="{00000129-FF8B-5F4C-8BBF-ED4DE736661E}"/>
                </c:ext>
              </c:extLst>
            </c:dLbl>
            <c:dLbl>
              <c:idx val="298"/>
              <c:tx>
                <c:strRef>
                  <c:f>'/Users/el1goluj/Documents/ZURICH/PROJECTS/UPMEM/upmem-workloads/Microbenchmarks/AI/[ai_output.xlsx]ai_output (4)'!$J$300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{9F332F6F-44D2-BD4B-97C7-771BE3854412}</c15:txfldGUID>
                      <c15:f>'/Users/el1goluj/Documents/ZURICH/PROJECTS/UPMEM/upmem-workloads/Microbenchmarks/AI/[ai_output.xlsx]ai_output (4)'!$J$300</c15:f>
                      <c15:dlblFieldTableCache>
                        <c:ptCount val="1"/>
                        <c:pt idx="0">
                          <c:v>11</c:v>
                        </c:pt>
                      </c15:dlblFieldTableCache>
                    </c15:dlblFTEntry>
                  </c15:dlblFieldTable>
                  <c15:showDataLabelsRange val="0"/>
                </c:ext>
                <c:ext xmlns:c16="http://schemas.microsoft.com/office/drawing/2014/chart" uri="{C3380CC4-5D6E-409C-BE32-E72D297353CC}">
                  <c16:uniqueId val="{0000012A-FF8B-5F4C-8BBF-ED4DE736661E}"/>
                </c:ext>
              </c:extLst>
            </c:dLbl>
            <c:dLbl>
              <c:idx val="299"/>
              <c:tx>
                <c:strRef>
                  <c:f>'/Users/el1goluj/Documents/ZURICH/PROJECTS/UPMEM/upmem-workloads/Microbenchmarks/AI/[ai_output.xlsx]ai_output (4)'!$J$301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{41BED44B-D3E9-8243-A43C-FD9BAD7564B2}</c15:txfldGUID>
                      <c15:f>'/Users/el1goluj/Documents/ZURICH/PROJECTS/UPMEM/upmem-workloads/Microbenchmarks/AI/[ai_output.xlsx]ai_output (4)'!$J$301</c15:f>
                      <c15:dlblFieldTableCache>
                        <c:ptCount val="1"/>
                        <c:pt idx="0">
                          <c:v>12</c:v>
                        </c:pt>
                      </c15:dlblFieldTableCache>
                    </c15:dlblFTEntry>
                  </c15:dlblFieldTable>
                  <c15:showDataLabelsRange val="0"/>
                </c:ext>
                <c:ext xmlns:c16="http://schemas.microsoft.com/office/drawing/2014/chart" uri="{C3380CC4-5D6E-409C-BE32-E72D297353CC}">
                  <c16:uniqueId val="{0000012B-FF8B-5F4C-8BBF-ED4DE736661E}"/>
                </c:ext>
              </c:extLst>
            </c:dLbl>
            <c:dLbl>
              <c:idx val="300"/>
              <c:tx>
                <c:strRef>
                  <c:f>'/Users/el1goluj/Documents/ZURICH/PROJECTS/UPMEM/upmem-workloads/Microbenchmarks/AI/[ai_output.xlsx]ai_output (4)'!$J$302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{50A39447-EA40-D24C-A731-15A90DC13DE4}</c15:txfldGUID>
                      <c15:f>'/Users/el1goluj/Documents/ZURICH/PROJECTS/UPMEM/upmem-workloads/Microbenchmarks/AI/[ai_output.xlsx]ai_output (4)'!$J$302</c15:f>
                      <c15:dlblFieldTableCache>
                        <c:ptCount val="1"/>
                        <c:pt idx="0">
                          <c:v>13</c:v>
                        </c:pt>
                      </c15:dlblFieldTableCache>
                    </c15:dlblFTEntry>
                  </c15:dlblFieldTable>
                  <c15:showDataLabelsRange val="0"/>
                </c:ext>
                <c:ext xmlns:c16="http://schemas.microsoft.com/office/drawing/2014/chart" uri="{C3380CC4-5D6E-409C-BE32-E72D297353CC}">
                  <c16:uniqueId val="{0000012C-FF8B-5F4C-8BBF-ED4DE736661E}"/>
                </c:ext>
              </c:extLst>
            </c:dLbl>
            <c:dLbl>
              <c:idx val="301"/>
              <c:tx>
                <c:strRef>
                  <c:f>'/Users/el1goluj/Documents/ZURICH/PROJECTS/UPMEM/upmem-workloads/Microbenchmarks/AI/[ai_output.xlsx]ai_output (4)'!$J$303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{16CD5D25-C4CF-0A44-84EC-5B141F9BB92A}</c15:txfldGUID>
                      <c15:f>'/Users/el1goluj/Documents/ZURICH/PROJECTS/UPMEM/upmem-workloads/Microbenchmarks/AI/[ai_output.xlsx]ai_output (4)'!$J$303</c15:f>
                      <c15:dlblFieldTableCache>
                        <c:ptCount val="1"/>
                        <c:pt idx="0">
                          <c:v>14</c:v>
                        </c:pt>
                      </c15:dlblFieldTableCache>
                    </c15:dlblFTEntry>
                  </c15:dlblFieldTable>
                  <c15:showDataLabelsRange val="0"/>
                </c:ext>
                <c:ext xmlns:c16="http://schemas.microsoft.com/office/drawing/2014/chart" uri="{C3380CC4-5D6E-409C-BE32-E72D297353CC}">
                  <c16:uniqueId val="{0000012D-FF8B-5F4C-8BBF-ED4DE736661E}"/>
                </c:ext>
              </c:extLst>
            </c:dLbl>
            <c:dLbl>
              <c:idx val="302"/>
              <c:tx>
                <c:strRef>
                  <c:f>'/Users/el1goluj/Documents/ZURICH/PROJECTS/UPMEM/upmem-workloads/Microbenchmarks/AI/[ai_output.xlsx]ai_output (4)'!$J$304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{042E779E-C03E-9D4B-A519-5591772A70D6}</c15:txfldGUID>
                      <c15:f>'/Users/el1goluj/Documents/ZURICH/PROJECTS/UPMEM/upmem-workloads/Microbenchmarks/AI/[ai_output.xlsx]ai_output (4)'!$J$304</c15:f>
                      <c15:dlblFieldTableCache>
                        <c:ptCount val="1"/>
                        <c:pt idx="0">
                          <c:v>15</c:v>
                        </c:pt>
                      </c15:dlblFieldTableCache>
                    </c15:dlblFTEntry>
                  </c15:dlblFieldTable>
                  <c15:showDataLabelsRange val="0"/>
                </c:ext>
                <c:ext xmlns:c16="http://schemas.microsoft.com/office/drawing/2014/chart" uri="{C3380CC4-5D6E-409C-BE32-E72D297353CC}">
                  <c16:uniqueId val="{0000012E-FF8B-5F4C-8BBF-ED4DE736661E}"/>
                </c:ext>
              </c:extLst>
            </c:dLbl>
            <c:dLbl>
              <c:idx val="303"/>
              <c:tx>
                <c:strRef>
                  <c:f>'/Users/el1goluj/Documents/ZURICH/PROJECTS/UPMEM/upmem-workloads/Microbenchmarks/AI/[ai_output.xlsx]ai_output (4)'!$J$305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{EC6BE0BB-5F8F-124F-A8C5-F98FABEBFE12}</c15:txfldGUID>
                      <c15:f>'/Users/el1goluj/Documents/ZURICH/PROJECTS/UPMEM/upmem-workloads/Microbenchmarks/AI/[ai_output.xlsx]ai_output (4)'!$J$305</c15:f>
                      <c15:dlblFieldTableCache>
                        <c:ptCount val="1"/>
                        <c:pt idx="0">
                          <c:v>16</c:v>
                        </c:pt>
                      </c15:dlblFieldTableCache>
                    </c15:dlblFTEntry>
                  </c15:dlblFieldTable>
                  <c15:showDataLabelsRange val="0"/>
                </c:ext>
                <c:ext xmlns:c16="http://schemas.microsoft.com/office/drawing/2014/chart" uri="{C3380CC4-5D6E-409C-BE32-E72D297353CC}">
                  <c16:uniqueId val="{0000012F-FF8B-5F4C-8BBF-ED4DE736661E}"/>
                </c:ext>
              </c:extLst>
            </c:dLbl>
            <c:spPr>
              <a:noFill/>
              <a:ln>
                <a:noFill/>
              </a:ln>
              <a:effectLst/>
            </c:spPr>
            <c:txPr>
              <a:bodyPr rot="0" vert="horz"/>
              <a:lstStyle/>
              <a:p>
                <a:pPr>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xVal>
            <c:numRef>
              <c:f>'ai_output-frac'!$K$610:$K$849</c:f>
              <c:numCache>
                <c:formatCode>#\ ????/????</c:formatCode>
                <c:ptCount val="240"/>
                <c:pt idx="0">
                  <c:v>4.8825000000000002E-4</c:v>
                </c:pt>
                <c:pt idx="1">
                  <c:v>4.8825000000000002E-4</c:v>
                </c:pt>
                <c:pt idx="2">
                  <c:v>4.8825000000000002E-4</c:v>
                </c:pt>
                <c:pt idx="3">
                  <c:v>4.8825000000000002E-4</c:v>
                </c:pt>
                <c:pt idx="4">
                  <c:v>4.8825000000000002E-4</c:v>
                </c:pt>
                <c:pt idx="5">
                  <c:v>4.8825000000000002E-4</c:v>
                </c:pt>
                <c:pt idx="6">
                  <c:v>4.8825000000000002E-4</c:v>
                </c:pt>
                <c:pt idx="7">
                  <c:v>4.8825000000000002E-4</c:v>
                </c:pt>
                <c:pt idx="8">
                  <c:v>4.8825000000000002E-4</c:v>
                </c:pt>
                <c:pt idx="9">
                  <c:v>4.8825000000000002E-4</c:v>
                </c:pt>
                <c:pt idx="10">
                  <c:v>4.8825000000000002E-4</c:v>
                </c:pt>
                <c:pt idx="11">
                  <c:v>4.8825000000000002E-4</c:v>
                </c:pt>
                <c:pt idx="12">
                  <c:v>4.8825000000000002E-4</c:v>
                </c:pt>
                <c:pt idx="13">
                  <c:v>4.8825000000000002E-4</c:v>
                </c:pt>
                <c:pt idx="14">
                  <c:v>4.8825000000000002E-4</c:v>
                </c:pt>
                <c:pt idx="15">
                  <c:v>4.8825000000000002E-4</c:v>
                </c:pt>
                <c:pt idx="16">
                  <c:v>9.7650000000000005E-4</c:v>
                </c:pt>
                <c:pt idx="17">
                  <c:v>9.7650000000000005E-4</c:v>
                </c:pt>
                <c:pt idx="18">
                  <c:v>9.7650000000000005E-4</c:v>
                </c:pt>
                <c:pt idx="19">
                  <c:v>9.7650000000000005E-4</c:v>
                </c:pt>
                <c:pt idx="20">
                  <c:v>9.7650000000000005E-4</c:v>
                </c:pt>
                <c:pt idx="21">
                  <c:v>9.7650000000000005E-4</c:v>
                </c:pt>
                <c:pt idx="22">
                  <c:v>9.7650000000000005E-4</c:v>
                </c:pt>
                <c:pt idx="23">
                  <c:v>9.7650000000000005E-4</c:v>
                </c:pt>
                <c:pt idx="24">
                  <c:v>9.7650000000000005E-4</c:v>
                </c:pt>
                <c:pt idx="25">
                  <c:v>9.7650000000000005E-4</c:v>
                </c:pt>
                <c:pt idx="26">
                  <c:v>9.7650000000000005E-4</c:v>
                </c:pt>
                <c:pt idx="27">
                  <c:v>9.7650000000000005E-4</c:v>
                </c:pt>
                <c:pt idx="28">
                  <c:v>9.7650000000000005E-4</c:v>
                </c:pt>
                <c:pt idx="29">
                  <c:v>9.7650000000000005E-4</c:v>
                </c:pt>
                <c:pt idx="30">
                  <c:v>9.7650000000000005E-4</c:v>
                </c:pt>
                <c:pt idx="31">
                  <c:v>9.7650000000000005E-4</c:v>
                </c:pt>
                <c:pt idx="32">
                  <c:v>1.9530000000000001E-3</c:v>
                </c:pt>
                <c:pt idx="33">
                  <c:v>1.9530000000000001E-3</c:v>
                </c:pt>
                <c:pt idx="34">
                  <c:v>1.9530000000000001E-3</c:v>
                </c:pt>
                <c:pt idx="35">
                  <c:v>1.9530000000000001E-3</c:v>
                </c:pt>
                <c:pt idx="36">
                  <c:v>1.9530000000000001E-3</c:v>
                </c:pt>
                <c:pt idx="37">
                  <c:v>1.9530000000000001E-3</c:v>
                </c:pt>
                <c:pt idx="38">
                  <c:v>1.9530000000000001E-3</c:v>
                </c:pt>
                <c:pt idx="39">
                  <c:v>1.9530000000000001E-3</c:v>
                </c:pt>
                <c:pt idx="40">
                  <c:v>1.9530000000000001E-3</c:v>
                </c:pt>
                <c:pt idx="41">
                  <c:v>1.9530000000000001E-3</c:v>
                </c:pt>
                <c:pt idx="42">
                  <c:v>1.9530000000000001E-3</c:v>
                </c:pt>
                <c:pt idx="43">
                  <c:v>1.9530000000000001E-3</c:v>
                </c:pt>
                <c:pt idx="44">
                  <c:v>1.9530000000000001E-3</c:v>
                </c:pt>
                <c:pt idx="45">
                  <c:v>1.9530000000000001E-3</c:v>
                </c:pt>
                <c:pt idx="46">
                  <c:v>1.9530000000000001E-3</c:v>
                </c:pt>
                <c:pt idx="47">
                  <c:v>1.9530000000000001E-3</c:v>
                </c:pt>
                <c:pt idx="48">
                  <c:v>3.90625E-3</c:v>
                </c:pt>
                <c:pt idx="49">
                  <c:v>3.90625E-3</c:v>
                </c:pt>
                <c:pt idx="50">
                  <c:v>3.90625E-3</c:v>
                </c:pt>
                <c:pt idx="51">
                  <c:v>3.90625E-3</c:v>
                </c:pt>
                <c:pt idx="52">
                  <c:v>3.90625E-3</c:v>
                </c:pt>
                <c:pt idx="53">
                  <c:v>3.90625E-3</c:v>
                </c:pt>
                <c:pt idx="54">
                  <c:v>3.90625E-3</c:v>
                </c:pt>
                <c:pt idx="55">
                  <c:v>3.90625E-3</c:v>
                </c:pt>
                <c:pt idx="56">
                  <c:v>3.90625E-3</c:v>
                </c:pt>
                <c:pt idx="57">
                  <c:v>3.90625E-3</c:v>
                </c:pt>
                <c:pt idx="58">
                  <c:v>3.90625E-3</c:v>
                </c:pt>
                <c:pt idx="59">
                  <c:v>3.90625E-3</c:v>
                </c:pt>
                <c:pt idx="60">
                  <c:v>3.90625E-3</c:v>
                </c:pt>
                <c:pt idx="61">
                  <c:v>3.90625E-3</c:v>
                </c:pt>
                <c:pt idx="62">
                  <c:v>3.90625E-3</c:v>
                </c:pt>
                <c:pt idx="63">
                  <c:v>3.90625E-3</c:v>
                </c:pt>
                <c:pt idx="64">
                  <c:v>7.8125E-3</c:v>
                </c:pt>
                <c:pt idx="65">
                  <c:v>7.8125E-3</c:v>
                </c:pt>
                <c:pt idx="66">
                  <c:v>7.8125E-3</c:v>
                </c:pt>
                <c:pt idx="67">
                  <c:v>7.8125E-3</c:v>
                </c:pt>
                <c:pt idx="68">
                  <c:v>7.8125E-3</c:v>
                </c:pt>
                <c:pt idx="69">
                  <c:v>7.8125E-3</c:v>
                </c:pt>
                <c:pt idx="70">
                  <c:v>7.8125E-3</c:v>
                </c:pt>
                <c:pt idx="71">
                  <c:v>7.8125E-3</c:v>
                </c:pt>
                <c:pt idx="72">
                  <c:v>7.8125E-3</c:v>
                </c:pt>
                <c:pt idx="73">
                  <c:v>7.8125E-3</c:v>
                </c:pt>
                <c:pt idx="74">
                  <c:v>7.8125E-3</c:v>
                </c:pt>
                <c:pt idx="75">
                  <c:v>7.8125E-3</c:v>
                </c:pt>
                <c:pt idx="76">
                  <c:v>7.8125E-3</c:v>
                </c:pt>
                <c:pt idx="77">
                  <c:v>7.8125E-3</c:v>
                </c:pt>
                <c:pt idx="78">
                  <c:v>7.8125E-3</c:v>
                </c:pt>
                <c:pt idx="79">
                  <c:v>7.8125E-3</c:v>
                </c:pt>
                <c:pt idx="80">
                  <c:v>1.5625E-2</c:v>
                </c:pt>
                <c:pt idx="81">
                  <c:v>1.5625E-2</c:v>
                </c:pt>
                <c:pt idx="82">
                  <c:v>1.5625E-2</c:v>
                </c:pt>
                <c:pt idx="83">
                  <c:v>1.5625E-2</c:v>
                </c:pt>
                <c:pt idx="84">
                  <c:v>1.5625E-2</c:v>
                </c:pt>
                <c:pt idx="85">
                  <c:v>1.5625E-2</c:v>
                </c:pt>
                <c:pt idx="86">
                  <c:v>1.5625E-2</c:v>
                </c:pt>
                <c:pt idx="87">
                  <c:v>1.5625E-2</c:v>
                </c:pt>
                <c:pt idx="88">
                  <c:v>1.5625E-2</c:v>
                </c:pt>
                <c:pt idx="89">
                  <c:v>1.5625E-2</c:v>
                </c:pt>
                <c:pt idx="90">
                  <c:v>1.5625E-2</c:v>
                </c:pt>
                <c:pt idx="91">
                  <c:v>1.5625E-2</c:v>
                </c:pt>
                <c:pt idx="92">
                  <c:v>1.5625E-2</c:v>
                </c:pt>
                <c:pt idx="93">
                  <c:v>1.5625E-2</c:v>
                </c:pt>
                <c:pt idx="94">
                  <c:v>1.5625E-2</c:v>
                </c:pt>
                <c:pt idx="95">
                  <c:v>1.5625E-2</c:v>
                </c:pt>
                <c:pt idx="96">
                  <c:v>3.125E-2</c:v>
                </c:pt>
                <c:pt idx="97">
                  <c:v>3.125E-2</c:v>
                </c:pt>
                <c:pt idx="98">
                  <c:v>3.125E-2</c:v>
                </c:pt>
                <c:pt idx="99">
                  <c:v>3.125E-2</c:v>
                </c:pt>
                <c:pt idx="100">
                  <c:v>3.125E-2</c:v>
                </c:pt>
                <c:pt idx="101">
                  <c:v>3.125E-2</c:v>
                </c:pt>
                <c:pt idx="102">
                  <c:v>3.125E-2</c:v>
                </c:pt>
                <c:pt idx="103">
                  <c:v>3.125E-2</c:v>
                </c:pt>
                <c:pt idx="104">
                  <c:v>3.125E-2</c:v>
                </c:pt>
                <c:pt idx="105">
                  <c:v>3.125E-2</c:v>
                </c:pt>
                <c:pt idx="106">
                  <c:v>3.125E-2</c:v>
                </c:pt>
                <c:pt idx="107">
                  <c:v>3.125E-2</c:v>
                </c:pt>
                <c:pt idx="108">
                  <c:v>3.125E-2</c:v>
                </c:pt>
                <c:pt idx="109">
                  <c:v>3.125E-2</c:v>
                </c:pt>
                <c:pt idx="110">
                  <c:v>3.125E-2</c:v>
                </c:pt>
                <c:pt idx="111">
                  <c:v>3.125E-2</c:v>
                </c:pt>
                <c:pt idx="112">
                  <c:v>6.25E-2</c:v>
                </c:pt>
                <c:pt idx="113">
                  <c:v>6.25E-2</c:v>
                </c:pt>
                <c:pt idx="114">
                  <c:v>6.25E-2</c:v>
                </c:pt>
                <c:pt idx="115">
                  <c:v>6.25E-2</c:v>
                </c:pt>
                <c:pt idx="116">
                  <c:v>6.25E-2</c:v>
                </c:pt>
                <c:pt idx="117">
                  <c:v>6.25E-2</c:v>
                </c:pt>
                <c:pt idx="118">
                  <c:v>6.25E-2</c:v>
                </c:pt>
                <c:pt idx="119">
                  <c:v>6.25E-2</c:v>
                </c:pt>
                <c:pt idx="120">
                  <c:v>6.25E-2</c:v>
                </c:pt>
                <c:pt idx="121">
                  <c:v>6.25E-2</c:v>
                </c:pt>
                <c:pt idx="122">
                  <c:v>6.25E-2</c:v>
                </c:pt>
                <c:pt idx="123">
                  <c:v>6.25E-2</c:v>
                </c:pt>
                <c:pt idx="124">
                  <c:v>6.25E-2</c:v>
                </c:pt>
                <c:pt idx="125">
                  <c:v>6.25E-2</c:v>
                </c:pt>
                <c:pt idx="126">
                  <c:v>6.25E-2</c:v>
                </c:pt>
                <c:pt idx="127">
                  <c:v>6.25E-2</c:v>
                </c:pt>
                <c:pt idx="128">
                  <c:v>0.125</c:v>
                </c:pt>
                <c:pt idx="129">
                  <c:v>0.125</c:v>
                </c:pt>
                <c:pt idx="130">
                  <c:v>0.125</c:v>
                </c:pt>
                <c:pt idx="131">
                  <c:v>0.125</c:v>
                </c:pt>
                <c:pt idx="132">
                  <c:v>0.125</c:v>
                </c:pt>
                <c:pt idx="133">
                  <c:v>0.125</c:v>
                </c:pt>
                <c:pt idx="134">
                  <c:v>0.125</c:v>
                </c:pt>
                <c:pt idx="135">
                  <c:v>0.125</c:v>
                </c:pt>
                <c:pt idx="136">
                  <c:v>0.125</c:v>
                </c:pt>
                <c:pt idx="137">
                  <c:v>0.125</c:v>
                </c:pt>
                <c:pt idx="138">
                  <c:v>0.125</c:v>
                </c:pt>
                <c:pt idx="139">
                  <c:v>0.125</c:v>
                </c:pt>
                <c:pt idx="140">
                  <c:v>0.125</c:v>
                </c:pt>
                <c:pt idx="141">
                  <c:v>0.125</c:v>
                </c:pt>
                <c:pt idx="142">
                  <c:v>0.125</c:v>
                </c:pt>
                <c:pt idx="143">
                  <c:v>0.125</c:v>
                </c:pt>
                <c:pt idx="144">
                  <c:v>0.25</c:v>
                </c:pt>
                <c:pt idx="145">
                  <c:v>0.25</c:v>
                </c:pt>
                <c:pt idx="146">
                  <c:v>0.25</c:v>
                </c:pt>
                <c:pt idx="147">
                  <c:v>0.25</c:v>
                </c:pt>
                <c:pt idx="148">
                  <c:v>0.25</c:v>
                </c:pt>
                <c:pt idx="149">
                  <c:v>0.25</c:v>
                </c:pt>
                <c:pt idx="150">
                  <c:v>0.25</c:v>
                </c:pt>
                <c:pt idx="151">
                  <c:v>0.25</c:v>
                </c:pt>
                <c:pt idx="152">
                  <c:v>0.25</c:v>
                </c:pt>
                <c:pt idx="153">
                  <c:v>0.25</c:v>
                </c:pt>
                <c:pt idx="154">
                  <c:v>0.25</c:v>
                </c:pt>
                <c:pt idx="155">
                  <c:v>0.25</c:v>
                </c:pt>
                <c:pt idx="156">
                  <c:v>0.25</c:v>
                </c:pt>
                <c:pt idx="157">
                  <c:v>0.25</c:v>
                </c:pt>
                <c:pt idx="158">
                  <c:v>0.25</c:v>
                </c:pt>
                <c:pt idx="159">
                  <c:v>0.25</c:v>
                </c:pt>
                <c:pt idx="160">
                  <c:v>0.5</c:v>
                </c:pt>
                <c:pt idx="161">
                  <c:v>0.5</c:v>
                </c:pt>
                <c:pt idx="162">
                  <c:v>0.5</c:v>
                </c:pt>
                <c:pt idx="163">
                  <c:v>0.5</c:v>
                </c:pt>
                <c:pt idx="164">
                  <c:v>0.5</c:v>
                </c:pt>
                <c:pt idx="165">
                  <c:v>0.5</c:v>
                </c:pt>
                <c:pt idx="166">
                  <c:v>0.5</c:v>
                </c:pt>
                <c:pt idx="167">
                  <c:v>0.5</c:v>
                </c:pt>
                <c:pt idx="168">
                  <c:v>0.5</c:v>
                </c:pt>
                <c:pt idx="169">
                  <c:v>0.5</c:v>
                </c:pt>
                <c:pt idx="170">
                  <c:v>0.5</c:v>
                </c:pt>
                <c:pt idx="171">
                  <c:v>0.5</c:v>
                </c:pt>
                <c:pt idx="172">
                  <c:v>0.5</c:v>
                </c:pt>
                <c:pt idx="173">
                  <c:v>0.5</c:v>
                </c:pt>
                <c:pt idx="174">
                  <c:v>0.5</c:v>
                </c:pt>
                <c:pt idx="175">
                  <c:v>0.5</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4</c:v>
                </c:pt>
                <c:pt idx="209">
                  <c:v>4</c:v>
                </c:pt>
                <c:pt idx="210">
                  <c:v>4</c:v>
                </c:pt>
                <c:pt idx="211">
                  <c:v>4</c:v>
                </c:pt>
                <c:pt idx="212">
                  <c:v>4</c:v>
                </c:pt>
                <c:pt idx="213">
                  <c:v>4</c:v>
                </c:pt>
                <c:pt idx="214">
                  <c:v>4</c:v>
                </c:pt>
                <c:pt idx="215">
                  <c:v>4</c:v>
                </c:pt>
                <c:pt idx="216">
                  <c:v>4</c:v>
                </c:pt>
                <c:pt idx="217">
                  <c:v>4</c:v>
                </c:pt>
                <c:pt idx="218">
                  <c:v>4</c:v>
                </c:pt>
                <c:pt idx="219">
                  <c:v>4</c:v>
                </c:pt>
                <c:pt idx="220">
                  <c:v>4</c:v>
                </c:pt>
                <c:pt idx="221">
                  <c:v>4</c:v>
                </c:pt>
                <c:pt idx="222">
                  <c:v>4</c:v>
                </c:pt>
                <c:pt idx="223">
                  <c:v>4</c:v>
                </c:pt>
                <c:pt idx="224">
                  <c:v>8</c:v>
                </c:pt>
                <c:pt idx="225">
                  <c:v>8</c:v>
                </c:pt>
                <c:pt idx="226">
                  <c:v>8</c:v>
                </c:pt>
                <c:pt idx="227">
                  <c:v>8</c:v>
                </c:pt>
                <c:pt idx="228">
                  <c:v>8</c:v>
                </c:pt>
                <c:pt idx="229">
                  <c:v>8</c:v>
                </c:pt>
                <c:pt idx="230">
                  <c:v>8</c:v>
                </c:pt>
                <c:pt idx="231">
                  <c:v>8</c:v>
                </c:pt>
                <c:pt idx="232">
                  <c:v>8</c:v>
                </c:pt>
                <c:pt idx="233">
                  <c:v>8</c:v>
                </c:pt>
                <c:pt idx="234">
                  <c:v>8</c:v>
                </c:pt>
                <c:pt idx="235">
                  <c:v>8</c:v>
                </c:pt>
                <c:pt idx="236">
                  <c:v>8</c:v>
                </c:pt>
                <c:pt idx="237">
                  <c:v>8</c:v>
                </c:pt>
                <c:pt idx="238">
                  <c:v>8</c:v>
                </c:pt>
                <c:pt idx="239">
                  <c:v>8</c:v>
                </c:pt>
              </c:numCache>
            </c:numRef>
          </c:xVal>
          <c:yVal>
            <c:numRef>
              <c:f>'ai_output-frac'!$L$610:$L$849</c:f>
              <c:numCache>
                <c:formatCode>0.0000</c:formatCode>
                <c:ptCount val="240"/>
                <c:pt idx="0">
                  <c:v>0.129720096644761</c:v>
                </c:pt>
                <c:pt idx="1">
                  <c:v>0.15234270051520901</c:v>
                </c:pt>
                <c:pt idx="2">
                  <c:v>0.15231421168950299</c:v>
                </c:pt>
                <c:pt idx="3">
                  <c:v>0.15245416825483199</c:v>
                </c:pt>
                <c:pt idx="4">
                  <c:v>0.15226696963388101</c:v>
                </c:pt>
                <c:pt idx="5">
                  <c:v>0.152366665277819</c:v>
                </c:pt>
                <c:pt idx="6">
                  <c:v>0.152222666403318</c:v>
                </c:pt>
                <c:pt idx="7">
                  <c:v>0.152499904213377</c:v>
                </c:pt>
                <c:pt idx="8">
                  <c:v>0.15219002140309101</c:v>
                </c:pt>
                <c:pt idx="9">
                  <c:v>0.15237832653738001</c:v>
                </c:pt>
                <c:pt idx="10">
                  <c:v>0.15225629569521301</c:v>
                </c:pt>
                <c:pt idx="11">
                  <c:v>0.15219616147245599</c:v>
                </c:pt>
                <c:pt idx="12">
                  <c:v>0.15208507056239801</c:v>
                </c:pt>
                <c:pt idx="13">
                  <c:v>0.152284762857816</c:v>
                </c:pt>
                <c:pt idx="14">
                  <c:v>0.15203087578189101</c:v>
                </c:pt>
                <c:pt idx="15">
                  <c:v>0.15252846255173799</c:v>
                </c:pt>
                <c:pt idx="16">
                  <c:v>0.25947917111950902</c:v>
                </c:pt>
                <c:pt idx="17">
                  <c:v>0.30461936071739698</c:v>
                </c:pt>
                <c:pt idx="18">
                  <c:v>0.30461159315089997</c:v>
                </c:pt>
                <c:pt idx="19">
                  <c:v>0.30490833650966498</c:v>
                </c:pt>
                <c:pt idx="20">
                  <c:v>0.30464072356802602</c:v>
                </c:pt>
                <c:pt idx="21">
                  <c:v>0.30484479259615199</c:v>
                </c:pt>
                <c:pt idx="22">
                  <c:v>0.30444533280663599</c:v>
                </c:pt>
                <c:pt idx="23">
                  <c:v>0.30501927761807501</c:v>
                </c:pt>
                <c:pt idx="24">
                  <c:v>0.30450030154596402</c:v>
                </c:pt>
                <c:pt idx="25">
                  <c:v>0.30483895825846102</c:v>
                </c:pt>
                <c:pt idx="26">
                  <c:v>0.304579879698545</c:v>
                </c:pt>
                <c:pt idx="27">
                  <c:v>0.30443175535168099</c:v>
                </c:pt>
                <c:pt idx="28">
                  <c:v>0.304089486773721</c:v>
                </c:pt>
                <c:pt idx="29">
                  <c:v>0.30475665307476102</c:v>
                </c:pt>
                <c:pt idx="30">
                  <c:v>0.30410432396311299</c:v>
                </c:pt>
                <c:pt idx="31">
                  <c:v>0.30501408559069398</c:v>
                </c:pt>
                <c:pt idx="32">
                  <c:v>0.50430006986635301</c:v>
                </c:pt>
                <c:pt idx="33">
                  <c:v>0.60915717082436505</c:v>
                </c:pt>
                <c:pt idx="34">
                  <c:v>0.60943686385212004</c:v>
                </c:pt>
                <c:pt idx="35">
                  <c:v>0.60953663134620295</c:v>
                </c:pt>
                <c:pt idx="36">
                  <c:v>0.60918694073900903</c:v>
                </c:pt>
                <c:pt idx="37">
                  <c:v>0.60988672364866303</c:v>
                </c:pt>
                <c:pt idx="38">
                  <c:v>0.60904200160597499</c:v>
                </c:pt>
                <c:pt idx="39">
                  <c:v>0.60989191322438796</c:v>
                </c:pt>
                <c:pt idx="40">
                  <c:v>0.60895921020547705</c:v>
                </c:pt>
                <c:pt idx="41">
                  <c:v>0.60982315851269497</c:v>
                </c:pt>
                <c:pt idx="42">
                  <c:v>0.60925425736009697</c:v>
                </c:pt>
                <c:pt idx="43">
                  <c:v>0.60892170276211399</c:v>
                </c:pt>
                <c:pt idx="44">
                  <c:v>0.60829510718832203</c:v>
                </c:pt>
                <c:pt idx="45">
                  <c:v>0.60965328411338104</c:v>
                </c:pt>
                <c:pt idx="46">
                  <c:v>0.60812608292272097</c:v>
                </c:pt>
                <c:pt idx="47">
                  <c:v>0.61032555459050697</c:v>
                </c:pt>
                <c:pt idx="48">
                  <c:v>0.913094847599909</c:v>
                </c:pt>
                <c:pt idx="49">
                  <c:v>1.2192627525690101</c:v>
                </c:pt>
                <c:pt idx="50">
                  <c:v>1.2192627525690101</c:v>
                </c:pt>
                <c:pt idx="51">
                  <c:v>1.22086958002801</c:v>
                </c:pt>
                <c:pt idx="52">
                  <c:v>1.2177222071214999</c:v>
                </c:pt>
                <c:pt idx="53">
                  <c:v>1.21933793760419</c:v>
                </c:pt>
                <c:pt idx="54">
                  <c:v>1.21834313492198</c:v>
                </c:pt>
                <c:pt idx="55">
                  <c:v>1.2204382544736301</c:v>
                </c:pt>
                <c:pt idx="56">
                  <c:v>1.2178308237942499</c:v>
                </c:pt>
                <c:pt idx="57">
                  <c:v>1.21871599564744</c:v>
                </c:pt>
                <c:pt idx="58">
                  <c:v>1.21833795790717</c:v>
                </c:pt>
                <c:pt idx="59">
                  <c:v>1.2181024502671101</c:v>
                </c:pt>
                <c:pt idx="60">
                  <c:v>1.2164899902203901</c:v>
                </c:pt>
                <c:pt idx="61">
                  <c:v>1.2188118369958101</c:v>
                </c:pt>
                <c:pt idx="62">
                  <c:v>1.2161442814030199</c:v>
                </c:pt>
                <c:pt idx="63">
                  <c:v>1.2202356886594501</c:v>
                </c:pt>
                <c:pt idx="64">
                  <c:v>1.5570634539199399</c:v>
                </c:pt>
                <c:pt idx="65">
                  <c:v>2.4137778628990598</c:v>
                </c:pt>
                <c:pt idx="66">
                  <c:v>2.4344621759194398</c:v>
                </c:pt>
                <c:pt idx="67">
                  <c:v>2.4338163984661301</c:v>
                </c:pt>
                <c:pt idx="68">
                  <c:v>2.4362618267715099</c:v>
                </c:pt>
                <c:pt idx="69">
                  <c:v>2.43545992962546</c:v>
                </c:pt>
                <c:pt idx="70">
                  <c:v>2.4341779916248698</c:v>
                </c:pt>
                <c:pt idx="71">
                  <c:v>2.4380537745956699</c:v>
                </c:pt>
                <c:pt idx="72">
                  <c:v>2.4352892712903</c:v>
                </c:pt>
                <c:pt idx="73">
                  <c:v>2.4358685725208602</c:v>
                </c:pt>
                <c:pt idx="74">
                  <c:v>2.4347826086956501</c:v>
                </c:pt>
                <c:pt idx="75">
                  <c:v>2.4337492572786599</c:v>
                </c:pt>
                <c:pt idx="76">
                  <c:v>2.4335013834428199</c:v>
                </c:pt>
                <c:pt idx="77">
                  <c:v>2.4362152505613199</c:v>
                </c:pt>
                <c:pt idx="78">
                  <c:v>2.4324845965407098</c:v>
                </c:pt>
                <c:pt idx="79">
                  <c:v>2.4413597263347402</c:v>
                </c:pt>
                <c:pt idx="80">
                  <c:v>2.4077678055949101</c:v>
                </c:pt>
                <c:pt idx="81">
                  <c:v>4.7512184815637903</c:v>
                </c:pt>
                <c:pt idx="82">
                  <c:v>4.8611234735873898</c:v>
                </c:pt>
                <c:pt idx="83">
                  <c:v>4.8647215641694999</c:v>
                </c:pt>
                <c:pt idx="84">
                  <c:v>4.8658154487773704</c:v>
                </c:pt>
                <c:pt idx="85">
                  <c:v>4.8669821129241004</c:v>
                </c:pt>
                <c:pt idx="86">
                  <c:v>4.8645771256121098</c:v>
                </c:pt>
                <c:pt idx="87">
                  <c:v>4.8673642395910397</c:v>
                </c:pt>
                <c:pt idx="88">
                  <c:v>4.8568312953258097</c:v>
                </c:pt>
                <c:pt idx="89">
                  <c:v>4.8646080760094996</c:v>
                </c:pt>
                <c:pt idx="90">
                  <c:v>4.8616180242046498</c:v>
                </c:pt>
                <c:pt idx="91">
                  <c:v>4.8616386326641301</c:v>
                </c:pt>
                <c:pt idx="92">
                  <c:v>4.85429249855033</c:v>
                </c:pt>
                <c:pt idx="93">
                  <c:v>4.8612883126131203</c:v>
                </c:pt>
                <c:pt idx="94">
                  <c:v>4.8528341485706497</c:v>
                </c:pt>
                <c:pt idx="95">
                  <c:v>4.86849031294041</c:v>
                </c:pt>
                <c:pt idx="96">
                  <c:v>3.3092304584932299</c:v>
                </c:pt>
                <c:pt idx="97">
                  <c:v>6.6138235879277802</c:v>
                </c:pt>
                <c:pt idx="98">
                  <c:v>9.5714911640134304</c:v>
                </c:pt>
                <c:pt idx="99">
                  <c:v>9.7467864958463402</c:v>
                </c:pt>
                <c:pt idx="100">
                  <c:v>9.7215876581406597</c:v>
                </c:pt>
                <c:pt idx="101">
                  <c:v>9.7362780095844794</c:v>
                </c:pt>
                <c:pt idx="102">
                  <c:v>9.7188278562106998</c:v>
                </c:pt>
                <c:pt idx="103">
                  <c:v>9.74720067991076</c:v>
                </c:pt>
                <c:pt idx="104">
                  <c:v>9.7144442303334895</c:v>
                </c:pt>
                <c:pt idx="105">
                  <c:v>9.7321883167577408</c:v>
                </c:pt>
                <c:pt idx="106">
                  <c:v>9.7176132163200108</c:v>
                </c:pt>
                <c:pt idx="107">
                  <c:v>9.7309084121347809</c:v>
                </c:pt>
                <c:pt idx="108">
                  <c:v>9.7075372482134998</c:v>
                </c:pt>
                <c:pt idx="109">
                  <c:v>9.7269675952920593</c:v>
                </c:pt>
                <c:pt idx="110">
                  <c:v>9.7138271359209902</c:v>
                </c:pt>
                <c:pt idx="111">
                  <c:v>9.74595823330713</c:v>
                </c:pt>
                <c:pt idx="112">
                  <c:v>4.0847123351096704</c:v>
                </c:pt>
                <c:pt idx="113">
                  <c:v>8.1625564926515004</c:v>
                </c:pt>
                <c:pt idx="114">
                  <c:v>12.2315274744905</c:v>
                </c:pt>
                <c:pt idx="115">
                  <c:v>16.305790440849702</c:v>
                </c:pt>
                <c:pt idx="116">
                  <c:v>19.191030977431002</c:v>
                </c:pt>
                <c:pt idx="117">
                  <c:v>19.466358883834602</c:v>
                </c:pt>
                <c:pt idx="118">
                  <c:v>19.430205101597799</c:v>
                </c:pt>
                <c:pt idx="119">
                  <c:v>19.476689635262101</c:v>
                </c:pt>
                <c:pt idx="120">
                  <c:v>19.422924666900901</c:v>
                </c:pt>
                <c:pt idx="121">
                  <c:v>19.4533989763422</c:v>
                </c:pt>
                <c:pt idx="122">
                  <c:v>19.431851153728001</c:v>
                </c:pt>
                <c:pt idx="123">
                  <c:v>19.453357730317201</c:v>
                </c:pt>
                <c:pt idx="124">
                  <c:v>19.4368733356918</c:v>
                </c:pt>
                <c:pt idx="125">
                  <c:v>19.447214026520101</c:v>
                </c:pt>
                <c:pt idx="126">
                  <c:v>19.416594714476702</c:v>
                </c:pt>
                <c:pt idx="127">
                  <c:v>19.4604958958152</c:v>
                </c:pt>
                <c:pt idx="128">
                  <c:v>4.6042564722767203</c:v>
                </c:pt>
                <c:pt idx="129">
                  <c:v>9.2057873296811294</c:v>
                </c:pt>
                <c:pt idx="130">
                  <c:v>13.798297590760001</c:v>
                </c:pt>
                <c:pt idx="131">
                  <c:v>18.402896312416601</c:v>
                </c:pt>
                <c:pt idx="132">
                  <c:v>22.969383884950801</c:v>
                </c:pt>
                <c:pt idx="133">
                  <c:v>27.566497312466002</c:v>
                </c:pt>
                <c:pt idx="134">
                  <c:v>32.110199624828503</c:v>
                </c:pt>
                <c:pt idx="135">
                  <c:v>36.681012511469</c:v>
                </c:pt>
                <c:pt idx="136">
                  <c:v>38.758794617303401</c:v>
                </c:pt>
                <c:pt idx="137">
                  <c:v>38.869217831890801</c:v>
                </c:pt>
                <c:pt idx="138">
                  <c:v>38.862138488385803</c:v>
                </c:pt>
                <c:pt idx="139">
                  <c:v>38.839764972822799</c:v>
                </c:pt>
                <c:pt idx="140">
                  <c:v>38.818977425858101</c:v>
                </c:pt>
                <c:pt idx="141">
                  <c:v>38.905643095815499</c:v>
                </c:pt>
                <c:pt idx="142">
                  <c:v>38.803627013127603</c:v>
                </c:pt>
                <c:pt idx="143">
                  <c:v>38.946847865997903</c:v>
                </c:pt>
                <c:pt idx="144">
                  <c:v>4.9238497091989704</c:v>
                </c:pt>
                <c:pt idx="145">
                  <c:v>9.8477126305084504</c:v>
                </c:pt>
                <c:pt idx="146">
                  <c:v>14.7608946591535</c:v>
                </c:pt>
                <c:pt idx="147">
                  <c:v>19.685230777482701</c:v>
                </c:pt>
                <c:pt idx="148">
                  <c:v>24.577536096006</c:v>
                </c:pt>
                <c:pt idx="149">
                  <c:v>29.4981794799662</c:v>
                </c:pt>
                <c:pt idx="150">
                  <c:v>34.377608752669602</c:v>
                </c:pt>
                <c:pt idx="151">
                  <c:v>39.336660321380101</c:v>
                </c:pt>
                <c:pt idx="152">
                  <c:v>44.149081294103702</c:v>
                </c:pt>
                <c:pt idx="153">
                  <c:v>49.0764573103544</c:v>
                </c:pt>
                <c:pt idx="154">
                  <c:v>53.912312813446498</c:v>
                </c:pt>
                <c:pt idx="155">
                  <c:v>57.367484814095697</c:v>
                </c:pt>
                <c:pt idx="156">
                  <c:v>57.3523340110359</c:v>
                </c:pt>
                <c:pt idx="157">
                  <c:v>57.435627774934702</c:v>
                </c:pt>
                <c:pt idx="158">
                  <c:v>57.340684991648899</c:v>
                </c:pt>
                <c:pt idx="159">
                  <c:v>57.539634758177797</c:v>
                </c:pt>
                <c:pt idx="160">
                  <c:v>5.0965012046854197</c:v>
                </c:pt>
                <c:pt idx="161">
                  <c:v>10.193441229651301</c:v>
                </c:pt>
                <c:pt idx="162">
                  <c:v>15.2808139183874</c:v>
                </c:pt>
                <c:pt idx="163">
                  <c:v>20.3819007289135</c:v>
                </c:pt>
                <c:pt idx="164">
                  <c:v>25.451756302229601</c:v>
                </c:pt>
                <c:pt idx="165">
                  <c:v>30.549480369755301</c:v>
                </c:pt>
                <c:pt idx="166">
                  <c:v>35.602706569980299</c:v>
                </c:pt>
                <c:pt idx="167">
                  <c:v>40.743097572077197</c:v>
                </c:pt>
                <c:pt idx="168">
                  <c:v>45.7359910771589</c:v>
                </c:pt>
                <c:pt idx="169">
                  <c:v>50.853433284604698</c:v>
                </c:pt>
                <c:pt idx="170">
                  <c:v>55.8840297234742</c:v>
                </c:pt>
                <c:pt idx="171">
                  <c:v>57.685153603734499</c:v>
                </c:pt>
                <c:pt idx="172">
                  <c:v>57.638949310927003</c:v>
                </c:pt>
                <c:pt idx="173">
                  <c:v>57.723713804872602</c:v>
                </c:pt>
                <c:pt idx="174">
                  <c:v>57.616327171396001</c:v>
                </c:pt>
                <c:pt idx="175">
                  <c:v>57.819201562844597</c:v>
                </c:pt>
                <c:pt idx="176">
                  <c:v>5.1878883831387297</c:v>
                </c:pt>
                <c:pt idx="177">
                  <c:v>10.3751167902299</c:v>
                </c:pt>
                <c:pt idx="178">
                  <c:v>15.5547874735765</c:v>
                </c:pt>
                <c:pt idx="179">
                  <c:v>20.747506211504898</c:v>
                </c:pt>
                <c:pt idx="180">
                  <c:v>25.909180599261902</c:v>
                </c:pt>
                <c:pt idx="181">
                  <c:v>31.1044005754712</c:v>
                </c:pt>
                <c:pt idx="182">
                  <c:v>36.252084238808301</c:v>
                </c:pt>
                <c:pt idx="183">
                  <c:v>41.488679687875297</c:v>
                </c:pt>
                <c:pt idx="184">
                  <c:v>46.579127057658802</c:v>
                </c:pt>
                <c:pt idx="185">
                  <c:v>51.797609134405</c:v>
                </c:pt>
                <c:pt idx="186">
                  <c:v>56.926170801034502</c:v>
                </c:pt>
                <c:pt idx="187">
                  <c:v>57.835146911663898</c:v>
                </c:pt>
                <c:pt idx="188">
                  <c:v>57.789157100792004</c:v>
                </c:pt>
                <c:pt idx="189">
                  <c:v>57.8604497172023</c:v>
                </c:pt>
                <c:pt idx="190">
                  <c:v>57.765962302758403</c:v>
                </c:pt>
                <c:pt idx="191">
                  <c:v>57.963255878230299</c:v>
                </c:pt>
                <c:pt idx="192">
                  <c:v>5.23494345180253</c:v>
                </c:pt>
                <c:pt idx="193">
                  <c:v>10.4696068922234</c:v>
                </c:pt>
                <c:pt idx="194">
                  <c:v>15.696490224486601</c:v>
                </c:pt>
                <c:pt idx="195">
                  <c:v>20.9395124595261</c:v>
                </c:pt>
                <c:pt idx="196">
                  <c:v>26.147863027118401</c:v>
                </c:pt>
                <c:pt idx="197">
                  <c:v>31.388650956729599</c:v>
                </c:pt>
                <c:pt idx="198">
                  <c:v>36.584689573533502</c:v>
                </c:pt>
                <c:pt idx="199">
                  <c:v>41.8739479858233</c:v>
                </c:pt>
                <c:pt idx="200">
                  <c:v>47.013213601747204</c:v>
                </c:pt>
                <c:pt idx="201">
                  <c:v>52.280826589029203</c:v>
                </c:pt>
                <c:pt idx="202">
                  <c:v>57.463641096501703</c:v>
                </c:pt>
                <c:pt idx="203">
                  <c:v>57.921289729471603</c:v>
                </c:pt>
                <c:pt idx="204">
                  <c:v>57.859993614933103</c:v>
                </c:pt>
                <c:pt idx="205">
                  <c:v>57.936033845862397</c:v>
                </c:pt>
                <c:pt idx="206">
                  <c:v>57.840274070294498</c:v>
                </c:pt>
                <c:pt idx="207">
                  <c:v>58.026032546612299</c:v>
                </c:pt>
                <c:pt idx="208">
                  <c:v>5.2584676003868598</c:v>
                </c:pt>
                <c:pt idx="209">
                  <c:v>10.516841021232301</c:v>
                </c:pt>
                <c:pt idx="210">
                  <c:v>15.7676790840178</c:v>
                </c:pt>
                <c:pt idx="211">
                  <c:v>21.035528106954001</c:v>
                </c:pt>
                <c:pt idx="212">
                  <c:v>26.2645841160789</c:v>
                </c:pt>
                <c:pt idx="213">
                  <c:v>31.528162064355399</c:v>
                </c:pt>
                <c:pt idx="214">
                  <c:v>36.756673385329897</c:v>
                </c:pt>
                <c:pt idx="215">
                  <c:v>42.0580989421059</c:v>
                </c:pt>
                <c:pt idx="216">
                  <c:v>47.222517451024501</c:v>
                </c:pt>
                <c:pt idx="217">
                  <c:v>52.528698328070298</c:v>
                </c:pt>
                <c:pt idx="218">
                  <c:v>57.738698131760003</c:v>
                </c:pt>
                <c:pt idx="219">
                  <c:v>57.943808959936803</c:v>
                </c:pt>
                <c:pt idx="220">
                  <c:v>57.898102938276402</c:v>
                </c:pt>
                <c:pt idx="221">
                  <c:v>57.965544609188299</c:v>
                </c:pt>
                <c:pt idx="222">
                  <c:v>57.872424974128997</c:v>
                </c:pt>
                <c:pt idx="223">
                  <c:v>58.074467916765499</c:v>
                </c:pt>
                <c:pt idx="224">
                  <c:v>5.2708579019886797</c:v>
                </c:pt>
                <c:pt idx="225">
                  <c:v>10.5414792474508</c:v>
                </c:pt>
                <c:pt idx="226">
                  <c:v>15.804303101096499</c:v>
                </c:pt>
                <c:pt idx="227">
                  <c:v>21.0829206467746</c:v>
                </c:pt>
                <c:pt idx="228">
                  <c:v>26.3262277038401</c:v>
                </c:pt>
                <c:pt idx="229">
                  <c:v>31.6063944538339</c:v>
                </c:pt>
                <c:pt idx="230">
                  <c:v>36.836685967366499</c:v>
                </c:pt>
                <c:pt idx="231">
                  <c:v>42.1612243359384</c:v>
                </c:pt>
                <c:pt idx="232">
                  <c:v>47.337484481563202</c:v>
                </c:pt>
                <c:pt idx="233">
                  <c:v>52.648560733418499</c:v>
                </c:pt>
                <c:pt idx="234">
                  <c:v>57.861590004335604</c:v>
                </c:pt>
                <c:pt idx="235">
                  <c:v>57.973842774281103</c:v>
                </c:pt>
                <c:pt idx="236">
                  <c:v>57.917233556735802</c:v>
                </c:pt>
                <c:pt idx="237">
                  <c:v>57.990446234143299</c:v>
                </c:pt>
                <c:pt idx="238">
                  <c:v>57.8898264397221</c:v>
                </c:pt>
                <c:pt idx="239">
                  <c:v>58.087681152251903</c:v>
                </c:pt>
              </c:numCache>
            </c:numRef>
          </c:yVal>
          <c:smooth val="0"/>
          <c:extLst>
            <c:ext xmlns:c16="http://schemas.microsoft.com/office/drawing/2014/chart" uri="{C3380CC4-5D6E-409C-BE32-E72D297353CC}">
              <c16:uniqueId val="{00000130-FF8B-5F4C-8BBF-ED4DE736661E}"/>
            </c:ext>
          </c:extLst>
        </c:ser>
        <c:dLbls>
          <c:showLegendKey val="0"/>
          <c:showVal val="0"/>
          <c:showCatName val="0"/>
          <c:showSerName val="0"/>
          <c:showPercent val="0"/>
          <c:showBubbleSize val="0"/>
        </c:dLbls>
        <c:axId val="123850848"/>
        <c:axId val="119669536"/>
      </c:scatterChart>
      <c:valAx>
        <c:axId val="123850848"/>
        <c:scaling>
          <c:logBase val="2"/>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200" b="0"/>
                </a:pPr>
                <a:r>
                  <a:rPr lang="en-US" sz="1200" b="0"/>
                  <a:t>Operational Intensity (OP/B)</a:t>
                </a:r>
              </a:p>
            </c:rich>
          </c:tx>
          <c:layout>
            <c:manualLayout>
              <c:xMode val="edge"/>
              <c:yMode val="edge"/>
              <c:x val="0.36643746180033554"/>
              <c:y val="0.93376597222222224"/>
            </c:manualLayout>
          </c:layout>
          <c:overlay val="0"/>
          <c:spPr>
            <a:noFill/>
            <a:ln>
              <a:noFill/>
            </a:ln>
            <a:effectLst/>
          </c:spPr>
        </c:title>
        <c:numFmt formatCode="#\ ????/????" sourceLinked="1"/>
        <c:majorTickMark val="out"/>
        <c:minorTickMark val="none"/>
        <c:tickLblPos val="nextTo"/>
        <c:spPr>
          <a:noFill/>
          <a:ln w="9525" cap="flat" cmpd="sng" algn="ctr">
            <a:solidFill>
              <a:schemeClr val="tx1"/>
            </a:solidFill>
            <a:round/>
          </a:ln>
          <a:effectLst/>
        </c:spPr>
        <c:txPr>
          <a:bodyPr rot="-2700000"/>
          <a:lstStyle/>
          <a:p>
            <a:pPr>
              <a:defRPr/>
            </a:pPr>
            <a:endParaRPr lang="en-US"/>
          </a:p>
        </c:txPr>
        <c:crossAx val="119669536"/>
        <c:crossesAt val="1.0000000000000002E-3"/>
        <c:crossBetween val="midCat"/>
        <c:majorUnit val="2"/>
        <c:minorUnit val="2"/>
      </c:valAx>
      <c:valAx>
        <c:axId val="119669536"/>
        <c:scaling>
          <c:logBase val="2"/>
          <c:orientation val="minMax"/>
          <c:max val="64"/>
          <c:min val="3.1250000000000007E-2"/>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b="0"/>
                </a:pPr>
                <a:r>
                  <a:rPr lang="en-US" sz="1000" b="0"/>
                  <a:t>Arithmetic Throughput (MOPS, log scale)</a:t>
                </a:r>
              </a:p>
            </c:rich>
          </c:tx>
          <c:overlay val="0"/>
          <c:spPr>
            <a:noFill/>
            <a:ln>
              <a:noFill/>
            </a:ln>
            <a:effectLst/>
          </c:spPr>
        </c:title>
        <c:numFmt formatCode="0.00" sourceLinked="0"/>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123850848"/>
        <c:crossesAt val="4.8830000000000019E-5"/>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567901234568"/>
          <c:y val="7.2466666666666665E-2"/>
          <c:w val="0.84894567901234563"/>
          <c:h val="0.58538282828282828"/>
        </c:manualLayout>
      </c:layout>
      <c:barChart>
        <c:barDir val="col"/>
        <c:grouping val="clustered"/>
        <c:varyColors val="0"/>
        <c:ser>
          <c:idx val="3"/>
          <c:order val="0"/>
          <c:tx>
            <c:strRef>
              <c:f>'2021-06-09'!$F$2</c:f>
              <c:strCache>
                <c:ptCount val="1"/>
                <c:pt idx="0">
                  <c:v>CPU</c:v>
                </c:pt>
              </c:strCache>
            </c:strRef>
          </c:tx>
          <c:spPr>
            <a:solidFill>
              <a:schemeClr val="accent1">
                <a:lumMod val="40000"/>
                <a:lumOff val="60000"/>
              </a:schemeClr>
            </a:solidFill>
            <a:ln>
              <a:solidFill>
                <a:schemeClr val="accent1"/>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'2021-06-09'!$F$3:$F$23</c:f>
              <c:numCache>
                <c:formatCode>0.00</c:formatCode>
                <c:ptCount val="21"/>
                <c:pt idx="0">
                  <c:v>1</c:v>
                </c:pt>
                <c:pt idx="1">
                  <c:v>1</c:v>
                </c:pt>
                <c:pt idx="2">
                  <c:v>1</c:v>
                </c:pt>
                <c:pt idx="3">
                  <c:v>1</c:v>
                </c:pt>
                <c:pt idx="4" formatCode="0.0">
                  <c:v>1</c:v>
                </c:pt>
                <c:pt idx="5" formatCode="0.0">
                  <c:v>1</c:v>
                </c:pt>
                <c:pt idx="6">
                  <c:v>1</c:v>
                </c:pt>
                <c:pt idx="7" formatCode="0.0">
                  <c:v>1</c:v>
                </c:pt>
                <c:pt idx="8" formatCode="0.0">
                  <c:v>1</c:v>
                </c:pt>
                <c:pt idx="9">
                  <c:v>1</c:v>
                </c:pt>
                <c:pt idx="11">
                  <c:v>1</c:v>
                </c:pt>
                <c:pt idx="12">
                  <c:v>1</c:v>
                </c:pt>
                <c:pt idx="13">
                  <c:v>1</c:v>
                </c:pt>
                <c:pt idx="14">
                  <c:v>1</c:v>
                </c:pt>
                <c:pt idx="15">
                  <c:v>1</c:v>
                </c:pt>
                <c:pt idx="16">
                  <c:v>1</c:v>
                </c:pt>
                <c:pt idx="18" formatCode="0.0">
                  <c:v>1</c:v>
                </c:pt>
                <c:pt idx="19" formatCode="0.0">
                  <c:v>1</c:v>
                </c:pt>
                <c:pt idx="20" formatCode="0.0">
                  <c:v>1</c:v>
                </c:pt>
              </c:numCache>
            </c:numRef>
          </c:val>
          <c:extLst>
            <c:ext xmlns:c16="http://schemas.microsoft.com/office/drawing/2014/chart" uri="{C3380CC4-5D6E-409C-BE32-E72D297353CC}">
              <c16:uniqueId val="{00000000-FE00-6B41-8A32-3EE0779DB6AB}"/>
            </c:ext>
          </c:extLst>
        </c:ser>
        <c:ser>
          <c:idx val="0"/>
          <c:order val="1"/>
          <c:tx>
            <c:strRef>
              <c:f>'2021-06-09'!$E$2</c:f>
              <c:strCache>
                <c:ptCount val="1"/>
                <c:pt idx="0">
                  <c:v>GPU</c:v>
                </c:pt>
              </c:strCache>
            </c:strRef>
          </c:tx>
          <c:spPr>
            <a:pattFill prst="wdUpDiag">
              <a:fgClr>
                <a:schemeClr val="accent6">
                  <a:lumMod val="60000"/>
                  <a:lumOff val="40000"/>
                </a:schemeClr>
              </a:fgClr>
              <a:bgClr>
                <a:schemeClr val="accent6">
                  <a:lumMod val="20000"/>
                  <a:lumOff val="80000"/>
                </a:schemeClr>
              </a:bgClr>
            </a:pattFill>
            <a:ln>
              <a:solidFill>
                <a:schemeClr val="accent6"/>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'2021-06-09'!$E$3:$E$23</c:f>
              <c:numCache>
                <c:formatCode>0.0</c:formatCode>
                <c:ptCount val="21"/>
                <c:pt idx="0">
                  <c:v>93.4</c:v>
                </c:pt>
                <c:pt idx="1">
                  <c:v>410.1</c:v>
                </c:pt>
                <c:pt idx="2">
                  <c:v>439.4</c:v>
                </c:pt>
                <c:pt idx="3">
                  <c:v>0.4</c:v>
                </c:pt>
                <c:pt idx="4">
                  <c:v>71.099999999999994</c:v>
                </c:pt>
                <c:pt idx="5">
                  <c:v>71.099999999999994</c:v>
                </c:pt>
                <c:pt idx="6">
                  <c:v>26.1</c:v>
                </c:pt>
                <c:pt idx="7">
                  <c:v>57.6</c:v>
                </c:pt>
                <c:pt idx="8">
                  <c:v>57.6</c:v>
                </c:pt>
                <c:pt idx="9">
                  <c:v>51.3</c:v>
                </c:pt>
                <c:pt idx="11">
                  <c:v>447.2</c:v>
                </c:pt>
                <c:pt idx="12">
                  <c:v>30.7</c:v>
                </c:pt>
                <c:pt idx="13">
                  <c:v>1552.7</c:v>
                </c:pt>
                <c:pt idx="14">
                  <c:v>1.6</c:v>
                </c:pt>
                <c:pt idx="15">
                  <c:v>305</c:v>
                </c:pt>
                <c:pt idx="16">
                  <c:v>68.8</c:v>
                </c:pt>
                <c:pt idx="18">
                  <c:v>52.233589665378666</c:v>
                </c:pt>
                <c:pt idx="19">
                  <c:v>94.577826795981181</c:v>
                </c:pt>
                <c:pt idx="20">
                  <c:v>65.638241188110143</c:v>
                </c:pt>
              </c:numCache>
            </c:numRef>
          </c:val>
          <c:extLst>
            <c:ext xmlns:c16="http://schemas.microsoft.com/office/drawing/2014/chart" uri="{C3380CC4-5D6E-409C-BE32-E72D297353CC}">
              <c16:uniqueId val="{00000001-FE00-6B41-8A32-3EE0779DB6AB}"/>
            </c:ext>
          </c:extLst>
        </c:ser>
        <c:ser>
          <c:idx val="2"/>
          <c:order val="2"/>
          <c:tx>
            <c:strRef>
              <c:f>'2021-06-09'!$C$2</c:f>
              <c:strCache>
                <c:ptCount val="1"/>
                <c:pt idx="0">
                  <c:v>640 DPUs</c:v>
                </c:pt>
              </c:strCache>
            </c:strRef>
          </c:tx>
          <c:spPr>
            <a:solidFill>
              <a:srgbClr val="FFFD78"/>
            </a:solidFill>
            <a:ln>
              <a:solidFill>
                <a:schemeClr val="accent4"/>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'2021-06-09'!$C$3:$C$23</c:f>
              <c:numCache>
                <c:formatCode>0.0</c:formatCode>
                <c:ptCount val="21"/>
                <c:pt idx="0">
                  <c:v>38.6</c:v>
                </c:pt>
                <c:pt idx="1">
                  <c:v>167</c:v>
                </c:pt>
                <c:pt idx="2">
                  <c:v>234.4</c:v>
                </c:pt>
                <c:pt idx="3">
                  <c:v>4.4000000000000004</c:v>
                </c:pt>
                <c:pt idx="4">
                  <c:v>134.4</c:v>
                </c:pt>
                <c:pt idx="5">
                  <c:v>33.6</c:v>
                </c:pt>
                <c:pt idx="6">
                  <c:v>9.1</c:v>
                </c:pt>
                <c:pt idx="7">
                  <c:v>13.5</c:v>
                </c:pt>
                <c:pt idx="8">
                  <c:v>16</c:v>
                </c:pt>
                <c:pt idx="9">
                  <c:v>36.6</c:v>
                </c:pt>
                <c:pt idx="11">
                  <c:v>25.2</c:v>
                </c:pt>
                <c:pt idx="12">
                  <c:v>0.4</c:v>
                </c:pt>
                <c:pt idx="13">
                  <c:v>20.100000000000001</c:v>
                </c:pt>
                <c:pt idx="14" formatCode="0.0000">
                  <c:v>3.6799999999999999E-2</c:v>
                </c:pt>
                <c:pt idx="15">
                  <c:v>5.6</c:v>
                </c:pt>
                <c:pt idx="16">
                  <c:v>0.1</c:v>
                </c:pt>
                <c:pt idx="18">
                  <c:v>34.154102972882662</c:v>
                </c:pt>
                <c:pt idx="19">
                  <c:v>1.2689623569961614</c:v>
                </c:pt>
                <c:pt idx="20">
                  <c:v>10.100450522505204</c:v>
                </c:pt>
              </c:numCache>
            </c:numRef>
          </c:val>
          <c:extLst>
            <c:ext xmlns:c16="http://schemas.microsoft.com/office/drawing/2014/chart" uri="{C3380CC4-5D6E-409C-BE32-E72D297353CC}">
              <c16:uniqueId val="{00000002-FE00-6B41-8A32-3EE0779DB6AB}"/>
            </c:ext>
          </c:extLst>
        </c:ser>
        <c:ser>
          <c:idx val="1"/>
          <c:order val="3"/>
          <c:tx>
            <c:strRef>
              <c:f>'2021-06-09'!$D$2</c:f>
              <c:strCache>
                <c:ptCount val="1"/>
                <c:pt idx="0">
                  <c:v>2556 DPUs</c:v>
                </c:pt>
              </c:strCache>
            </c:strRef>
          </c:tx>
          <c:spPr>
            <a:pattFill prst="wdDnDiag">
              <a:fgClr>
                <a:schemeClr val="accent2"/>
              </a:fgClr>
              <a:bgClr>
                <a:schemeClr val="accent2">
                  <a:lumMod val="40000"/>
                  <a:lumOff val="60000"/>
                </a:schemeClr>
              </a:bgClr>
            </a:pattFill>
            <a:ln>
              <a:solidFill>
                <a:schemeClr val="accent2"/>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'2021-06-09'!$D$3:$D$23</c:f>
              <c:numCache>
                <c:formatCode>0.0</c:formatCode>
                <c:ptCount val="21"/>
                <c:pt idx="0">
                  <c:v>149.1</c:v>
                </c:pt>
                <c:pt idx="1">
                  <c:v>498.2</c:v>
                </c:pt>
                <c:pt idx="2">
                  <c:v>629.5</c:v>
                </c:pt>
                <c:pt idx="3">
                  <c:v>23</c:v>
                </c:pt>
                <c:pt idx="4">
                  <c:v>496.6</c:v>
                </c:pt>
                <c:pt idx="5">
                  <c:v>167.1</c:v>
                </c:pt>
                <c:pt idx="6">
                  <c:v>45.3</c:v>
                </c:pt>
                <c:pt idx="7">
                  <c:v>61.3</c:v>
                </c:pt>
                <c:pt idx="8">
                  <c:v>70.2</c:v>
                </c:pt>
                <c:pt idx="9">
                  <c:v>96.3</c:v>
                </c:pt>
                <c:pt idx="11">
                  <c:v>46.3</c:v>
                </c:pt>
                <c:pt idx="12">
                  <c:v>0.9</c:v>
                </c:pt>
                <c:pt idx="13">
                  <c:v>86.6</c:v>
                </c:pt>
                <c:pt idx="14" formatCode="0.0000">
                  <c:v>1.9E-3</c:v>
                </c:pt>
                <c:pt idx="15">
                  <c:v>5.8</c:v>
                </c:pt>
                <c:pt idx="16">
                  <c:v>0.1</c:v>
                </c:pt>
                <c:pt idx="18">
                  <c:v>132.55954898885241</c:v>
                </c:pt>
                <c:pt idx="19">
                  <c:v>1.2586949733620922</c:v>
                </c:pt>
                <c:pt idx="20">
                  <c:v>23.226702722854029</c:v>
                </c:pt>
              </c:numCache>
            </c:numRef>
          </c:val>
          <c:extLst>
            <c:ext xmlns:c16="http://schemas.microsoft.com/office/drawing/2014/chart" uri="{C3380CC4-5D6E-409C-BE32-E72D297353CC}">
              <c16:uniqueId val="{00000003-FE00-6B41-8A32-3EE0779DB6AB}"/>
            </c:ext>
          </c:extLst>
        </c:ser>
        <c:dLbls>
          <c:showLegendKey val="0"/>
          <c:showVal val="0"/>
          <c:showCatName val="0"/>
          <c:showSerName val="0"/>
          <c:showPercent val="0"/>
          <c:showBubbleSize val="0"/>
        </c:dLbls>
        <c:gapWidth val="219"/>
        <c:overlap val="-27"/>
        <c:axId val="41925439"/>
        <c:axId val="41607039"/>
      </c:barChart>
      <c:catAx>
        <c:axId val="4192543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607039"/>
        <c:crossesAt val="1.0000000000000003E-4"/>
        <c:auto val="1"/>
        <c:lblAlgn val="ctr"/>
        <c:lblOffset val="100"/>
        <c:noMultiLvlLbl val="0"/>
      </c:catAx>
      <c:valAx>
        <c:axId val="41607039"/>
        <c:scaling>
          <c:logBase val="2"/>
          <c:orientation val="minMax"/>
          <c:max val="204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Speedup over CPU (log scale)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925439"/>
        <c:crosses val="autoZero"/>
        <c:crossBetween val="between"/>
        <c:majorUnit val="4"/>
        <c:minorUnit val="4"/>
      </c:valAx>
      <c:spPr>
        <a:noFill/>
        <a:ln>
          <a:solidFill>
            <a:schemeClr val="tx1"/>
          </a:solidFill>
        </a:ln>
        <a:effectLst/>
      </c:spPr>
    </c:plotArea>
    <c:legend>
      <c:legendPos val="t"/>
      <c:layout>
        <c:manualLayout>
          <c:xMode val="edge"/>
          <c:yMode val="edge"/>
          <c:x val="0.12842992551563362"/>
          <c:y val="9.4994949494949521E-3"/>
          <c:w val="0.52368132716049387"/>
          <c:h val="6.41851010101010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567901234568"/>
          <c:y val="7.2466666666666665E-2"/>
          <c:w val="0.84894567901234563"/>
          <c:h val="0.58538282828282828"/>
        </c:manualLayout>
      </c:layout>
      <c:barChart>
        <c:barDir val="col"/>
        <c:grouping val="clustered"/>
        <c:varyColors val="0"/>
        <c:ser>
          <c:idx val="3"/>
          <c:order val="0"/>
          <c:tx>
            <c:strRef>
              <c:f>'2021-06-09'!$F$2</c:f>
              <c:strCache>
                <c:ptCount val="1"/>
                <c:pt idx="0">
                  <c:v>CPU</c:v>
                </c:pt>
              </c:strCache>
            </c:strRef>
          </c:tx>
          <c:spPr>
            <a:solidFill>
              <a:schemeClr val="accent1">
                <a:lumMod val="40000"/>
                <a:lumOff val="60000"/>
              </a:schemeClr>
            </a:solidFill>
            <a:ln>
              <a:solidFill>
                <a:schemeClr val="accent1"/>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'2021-06-09'!$F$3:$F$23</c:f>
              <c:numCache>
                <c:formatCode>0.00</c:formatCode>
                <c:ptCount val="21"/>
                <c:pt idx="0">
                  <c:v>1</c:v>
                </c:pt>
                <c:pt idx="1">
                  <c:v>1</c:v>
                </c:pt>
                <c:pt idx="2">
                  <c:v>1</c:v>
                </c:pt>
                <c:pt idx="3">
                  <c:v>1</c:v>
                </c:pt>
                <c:pt idx="4" formatCode="0.0">
                  <c:v>1</c:v>
                </c:pt>
                <c:pt idx="5" formatCode="0.0">
                  <c:v>1</c:v>
                </c:pt>
                <c:pt idx="6">
                  <c:v>1</c:v>
                </c:pt>
                <c:pt idx="7" formatCode="0.0">
                  <c:v>1</c:v>
                </c:pt>
                <c:pt idx="8" formatCode="0.0">
                  <c:v>1</c:v>
                </c:pt>
                <c:pt idx="9">
                  <c:v>1</c:v>
                </c:pt>
                <c:pt idx="11">
                  <c:v>1</c:v>
                </c:pt>
                <c:pt idx="12">
                  <c:v>1</c:v>
                </c:pt>
                <c:pt idx="13">
                  <c:v>1</c:v>
                </c:pt>
                <c:pt idx="14">
                  <c:v>1</c:v>
                </c:pt>
                <c:pt idx="15">
                  <c:v>1</c:v>
                </c:pt>
                <c:pt idx="16">
                  <c:v>1</c:v>
                </c:pt>
                <c:pt idx="18" formatCode="0.0">
                  <c:v>1</c:v>
                </c:pt>
                <c:pt idx="19" formatCode="0.0">
                  <c:v>1</c:v>
                </c:pt>
                <c:pt idx="20" formatCode="0.0">
                  <c:v>1</c:v>
                </c:pt>
              </c:numCache>
            </c:numRef>
          </c:val>
          <c:extLst>
            <c:ext xmlns:c16="http://schemas.microsoft.com/office/drawing/2014/chart" uri="{C3380CC4-5D6E-409C-BE32-E72D297353CC}">
              <c16:uniqueId val="{00000000-FE00-6B41-8A32-3EE0779DB6AB}"/>
            </c:ext>
          </c:extLst>
        </c:ser>
        <c:ser>
          <c:idx val="0"/>
          <c:order val="1"/>
          <c:tx>
            <c:strRef>
              <c:f>'2021-06-09'!$E$2</c:f>
              <c:strCache>
                <c:ptCount val="1"/>
                <c:pt idx="0">
                  <c:v>GPU</c:v>
                </c:pt>
              </c:strCache>
            </c:strRef>
          </c:tx>
          <c:spPr>
            <a:pattFill prst="wdUpDiag">
              <a:fgClr>
                <a:schemeClr val="accent6">
                  <a:lumMod val="60000"/>
                  <a:lumOff val="40000"/>
                </a:schemeClr>
              </a:fgClr>
              <a:bgClr>
                <a:schemeClr val="accent6">
                  <a:lumMod val="20000"/>
                  <a:lumOff val="80000"/>
                </a:schemeClr>
              </a:bgClr>
            </a:pattFill>
            <a:ln>
              <a:solidFill>
                <a:schemeClr val="accent6"/>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'2021-06-09'!$E$3:$E$23</c:f>
              <c:numCache>
                <c:formatCode>0.0</c:formatCode>
                <c:ptCount val="21"/>
                <c:pt idx="0">
                  <c:v>93.4</c:v>
                </c:pt>
                <c:pt idx="1">
                  <c:v>410.1</c:v>
                </c:pt>
                <c:pt idx="2">
                  <c:v>439.4</c:v>
                </c:pt>
                <c:pt idx="3">
                  <c:v>0.4</c:v>
                </c:pt>
                <c:pt idx="4">
                  <c:v>71.099999999999994</c:v>
                </c:pt>
                <c:pt idx="5">
                  <c:v>71.099999999999994</c:v>
                </c:pt>
                <c:pt idx="6">
                  <c:v>26.1</c:v>
                </c:pt>
                <c:pt idx="7">
                  <c:v>57.6</c:v>
                </c:pt>
                <c:pt idx="8">
                  <c:v>57.6</c:v>
                </c:pt>
                <c:pt idx="9">
                  <c:v>51.3</c:v>
                </c:pt>
                <c:pt idx="11">
                  <c:v>447.2</c:v>
                </c:pt>
                <c:pt idx="12">
                  <c:v>30.7</c:v>
                </c:pt>
                <c:pt idx="13">
                  <c:v>1552.7</c:v>
                </c:pt>
                <c:pt idx="14">
                  <c:v>1.6</c:v>
                </c:pt>
                <c:pt idx="15">
                  <c:v>305</c:v>
                </c:pt>
                <c:pt idx="16">
                  <c:v>68.8</c:v>
                </c:pt>
                <c:pt idx="18">
                  <c:v>52.233589665378666</c:v>
                </c:pt>
                <c:pt idx="19">
                  <c:v>94.577826795981181</c:v>
                </c:pt>
                <c:pt idx="20">
                  <c:v>65.638241188110143</c:v>
                </c:pt>
              </c:numCache>
            </c:numRef>
          </c:val>
          <c:extLst>
            <c:ext xmlns:c16="http://schemas.microsoft.com/office/drawing/2014/chart" uri="{C3380CC4-5D6E-409C-BE32-E72D297353CC}">
              <c16:uniqueId val="{00000001-FE00-6B41-8A32-3EE0779DB6AB}"/>
            </c:ext>
          </c:extLst>
        </c:ser>
        <c:ser>
          <c:idx val="2"/>
          <c:order val="2"/>
          <c:tx>
            <c:strRef>
              <c:f>'2021-06-09'!$C$2</c:f>
              <c:strCache>
                <c:ptCount val="1"/>
                <c:pt idx="0">
                  <c:v>640 DPUs</c:v>
                </c:pt>
              </c:strCache>
            </c:strRef>
          </c:tx>
          <c:spPr>
            <a:solidFill>
              <a:srgbClr val="FFFD78"/>
            </a:solidFill>
            <a:ln>
              <a:solidFill>
                <a:schemeClr val="accent4"/>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'2021-06-09'!$C$3:$C$23</c:f>
              <c:numCache>
                <c:formatCode>0.0</c:formatCode>
                <c:ptCount val="21"/>
                <c:pt idx="0">
                  <c:v>38.6</c:v>
                </c:pt>
                <c:pt idx="1">
                  <c:v>167</c:v>
                </c:pt>
                <c:pt idx="2">
                  <c:v>234.4</c:v>
                </c:pt>
                <c:pt idx="3">
                  <c:v>4.4000000000000004</c:v>
                </c:pt>
                <c:pt idx="4">
                  <c:v>134.4</c:v>
                </c:pt>
                <c:pt idx="5">
                  <c:v>33.6</c:v>
                </c:pt>
                <c:pt idx="6">
                  <c:v>9.1</c:v>
                </c:pt>
                <c:pt idx="7">
                  <c:v>13.5</c:v>
                </c:pt>
                <c:pt idx="8">
                  <c:v>16</c:v>
                </c:pt>
                <c:pt idx="9">
                  <c:v>36.6</c:v>
                </c:pt>
                <c:pt idx="11">
                  <c:v>25.2</c:v>
                </c:pt>
                <c:pt idx="12">
                  <c:v>0.4</c:v>
                </c:pt>
                <c:pt idx="13">
                  <c:v>20.100000000000001</c:v>
                </c:pt>
                <c:pt idx="14" formatCode="0.0000">
                  <c:v>3.6799999999999999E-2</c:v>
                </c:pt>
                <c:pt idx="15">
                  <c:v>5.6</c:v>
                </c:pt>
                <c:pt idx="16">
                  <c:v>0.1</c:v>
                </c:pt>
                <c:pt idx="18">
                  <c:v>34.154102972882662</c:v>
                </c:pt>
                <c:pt idx="19">
                  <c:v>1.2689623569961614</c:v>
                </c:pt>
                <c:pt idx="20">
                  <c:v>10.100450522505204</c:v>
                </c:pt>
              </c:numCache>
            </c:numRef>
          </c:val>
          <c:extLst>
            <c:ext xmlns:c16="http://schemas.microsoft.com/office/drawing/2014/chart" uri="{C3380CC4-5D6E-409C-BE32-E72D297353CC}">
              <c16:uniqueId val="{00000002-FE00-6B41-8A32-3EE0779DB6AB}"/>
            </c:ext>
          </c:extLst>
        </c:ser>
        <c:ser>
          <c:idx val="1"/>
          <c:order val="3"/>
          <c:tx>
            <c:strRef>
              <c:f>'2021-06-09'!$D$2</c:f>
              <c:strCache>
                <c:ptCount val="1"/>
                <c:pt idx="0">
                  <c:v>2556 DPUs</c:v>
                </c:pt>
              </c:strCache>
            </c:strRef>
          </c:tx>
          <c:spPr>
            <a:pattFill prst="wdDnDiag">
              <a:fgClr>
                <a:schemeClr val="accent2"/>
              </a:fgClr>
              <a:bgClr>
                <a:schemeClr val="accent2">
                  <a:lumMod val="40000"/>
                  <a:lumOff val="60000"/>
                </a:schemeClr>
              </a:bgClr>
            </a:pattFill>
            <a:ln>
              <a:solidFill>
                <a:schemeClr val="accent2"/>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'2021-06-09'!$D$3:$D$23</c:f>
              <c:numCache>
                <c:formatCode>0.0</c:formatCode>
                <c:ptCount val="21"/>
                <c:pt idx="0">
                  <c:v>149.1</c:v>
                </c:pt>
                <c:pt idx="1">
                  <c:v>498.2</c:v>
                </c:pt>
                <c:pt idx="2">
                  <c:v>629.5</c:v>
                </c:pt>
                <c:pt idx="3">
                  <c:v>23</c:v>
                </c:pt>
                <c:pt idx="4">
                  <c:v>496.6</c:v>
                </c:pt>
                <c:pt idx="5">
                  <c:v>167.1</c:v>
                </c:pt>
                <c:pt idx="6">
                  <c:v>45.3</c:v>
                </c:pt>
                <c:pt idx="7">
                  <c:v>61.3</c:v>
                </c:pt>
                <c:pt idx="8">
                  <c:v>70.2</c:v>
                </c:pt>
                <c:pt idx="9">
                  <c:v>96.3</c:v>
                </c:pt>
                <c:pt idx="11">
                  <c:v>46.3</c:v>
                </c:pt>
                <c:pt idx="12">
                  <c:v>0.9</c:v>
                </c:pt>
                <c:pt idx="13">
                  <c:v>86.6</c:v>
                </c:pt>
                <c:pt idx="14" formatCode="0.0000">
                  <c:v>1.9E-3</c:v>
                </c:pt>
                <c:pt idx="15">
                  <c:v>5.8</c:v>
                </c:pt>
                <c:pt idx="16">
                  <c:v>0.1</c:v>
                </c:pt>
                <c:pt idx="18">
                  <c:v>132.55954898885241</c:v>
                </c:pt>
                <c:pt idx="19">
                  <c:v>1.2586949733620922</c:v>
                </c:pt>
                <c:pt idx="20">
                  <c:v>23.226702722854029</c:v>
                </c:pt>
              </c:numCache>
            </c:numRef>
          </c:val>
          <c:extLst>
            <c:ext xmlns:c16="http://schemas.microsoft.com/office/drawing/2014/chart" uri="{C3380CC4-5D6E-409C-BE32-E72D297353CC}">
              <c16:uniqueId val="{00000003-FE00-6B41-8A32-3EE0779DB6AB}"/>
            </c:ext>
          </c:extLst>
        </c:ser>
        <c:dLbls>
          <c:showLegendKey val="0"/>
          <c:showVal val="0"/>
          <c:showCatName val="0"/>
          <c:showSerName val="0"/>
          <c:showPercent val="0"/>
          <c:showBubbleSize val="0"/>
        </c:dLbls>
        <c:gapWidth val="219"/>
        <c:overlap val="-27"/>
        <c:axId val="41925439"/>
        <c:axId val="41607039"/>
      </c:barChart>
      <c:catAx>
        <c:axId val="4192543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607039"/>
        <c:crossesAt val="1.0000000000000003E-4"/>
        <c:auto val="1"/>
        <c:lblAlgn val="ctr"/>
        <c:lblOffset val="100"/>
        <c:noMultiLvlLbl val="0"/>
      </c:catAx>
      <c:valAx>
        <c:axId val="41607039"/>
        <c:scaling>
          <c:logBase val="2"/>
          <c:orientation val="minMax"/>
          <c:max val="204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Speedup over CPU (log scale)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925439"/>
        <c:crosses val="autoZero"/>
        <c:crossBetween val="between"/>
        <c:majorUnit val="4"/>
        <c:minorUnit val="4"/>
      </c:valAx>
      <c:spPr>
        <a:noFill/>
        <a:ln>
          <a:solidFill>
            <a:schemeClr val="tx1"/>
          </a:solidFill>
        </a:ln>
        <a:effectLst/>
      </c:spPr>
    </c:plotArea>
    <c:legend>
      <c:legendPos val="t"/>
      <c:layout>
        <c:manualLayout>
          <c:xMode val="edge"/>
          <c:yMode val="edge"/>
          <c:x val="0.12842992551563362"/>
          <c:y val="9.4994949494949521E-3"/>
          <c:w val="0.52368132716049387"/>
          <c:h val="6.41851010101010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0.14141</cdr:x>
      <cdr:y>0.03248</cdr:y>
    </cdr:from>
    <cdr:to>
      <cdr:x>0.42698</cdr:x>
      <cdr:y>0.14518</cdr:y>
    </cdr:to>
    <cdr:sp macro="" textlink="">
      <cdr:nvSpPr>
        <cdr:cNvPr id="2" name="TextBox 1">
          <a:extLst xmlns:a="http://schemas.openxmlformats.org/drawingml/2006/main">
            <a:ext uri="{FF2B5EF4-FFF2-40B4-BE49-F238E27FC236}">
              <a16:creationId xmlns:a16="http://schemas.microsoft.com/office/drawing/2014/main" id="{DF0EF052-1488-F14F-93AC-9A50A084E40B}"/>
            </a:ext>
          </a:extLst>
        </cdr:cNvPr>
        <cdr:cNvSpPr txBox="1"/>
      </cdr:nvSpPr>
      <cdr:spPr>
        <a:xfrm xmlns:a="http://schemas.openxmlformats.org/drawingml/2006/main">
          <a:off x="661793" y="90793"/>
          <a:ext cx="1336465" cy="3149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a:t>(a)</a:t>
          </a:r>
          <a:r>
            <a:rPr lang="en-US" sz="1000" b="1" baseline="0"/>
            <a:t> </a:t>
          </a:r>
          <a:r>
            <a:rPr lang="en-US" sz="1000" b="1"/>
            <a:t>INT32, ADD</a:t>
          </a:r>
          <a:r>
            <a:rPr lang="en-US" sz="1000" b="0"/>
            <a:t> (1 DPU)</a:t>
          </a:r>
        </a:p>
      </cdr:txBody>
    </cdr:sp>
  </cdr:relSizeAnchor>
  <cdr:relSizeAnchor xmlns:cdr="http://schemas.openxmlformats.org/drawingml/2006/chartDrawing">
    <cdr:from>
      <cdr:x>0.03118</cdr:x>
      <cdr:y>0.82039</cdr:y>
    </cdr:from>
    <cdr:to>
      <cdr:x>0.16175</cdr:x>
      <cdr:y>0.88401</cdr:y>
    </cdr:to>
    <cdr:sp macro="" textlink="">
      <cdr:nvSpPr>
        <cdr:cNvPr id="3" name="Rectangle 2">
          <a:extLst xmlns:a="http://schemas.openxmlformats.org/drawingml/2006/main">
            <a:ext uri="{FF2B5EF4-FFF2-40B4-BE49-F238E27FC236}">
              <a16:creationId xmlns:a16="http://schemas.microsoft.com/office/drawing/2014/main" id="{E119D161-B698-C34F-A096-FAD6AC5487BA}"/>
            </a:ext>
          </a:extLst>
        </cdr:cNvPr>
        <cdr:cNvSpPr/>
      </cdr:nvSpPr>
      <cdr:spPr>
        <a:xfrm xmlns:a="http://schemas.openxmlformats.org/drawingml/2006/main" rot="18950358" flipV="1">
          <a:off x="145901" y="2292982"/>
          <a:ext cx="611068" cy="177803"/>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a:p>
      </cdr:txBody>
    </cdr:sp>
  </cdr:relSizeAnchor>
  <cdr:relSizeAnchor xmlns:cdr="http://schemas.openxmlformats.org/drawingml/2006/chartDrawing">
    <cdr:from>
      <cdr:x>0.77363</cdr:x>
      <cdr:y>0.81068</cdr:y>
    </cdr:from>
    <cdr:to>
      <cdr:x>0.86405</cdr:x>
      <cdr:y>0.91162</cdr:y>
    </cdr:to>
    <cdr:sp macro="" textlink="">
      <cdr:nvSpPr>
        <cdr:cNvPr id="4" name="Rectangle 3">
          <a:extLst xmlns:a="http://schemas.openxmlformats.org/drawingml/2006/main">
            <a:ext uri="{FF2B5EF4-FFF2-40B4-BE49-F238E27FC236}">
              <a16:creationId xmlns:a16="http://schemas.microsoft.com/office/drawing/2014/main" id="{6F144DA0-F221-484F-BAE9-E0442D4EF9F4}"/>
            </a:ext>
          </a:extLst>
        </cdr:cNvPr>
        <cdr:cNvSpPr/>
      </cdr:nvSpPr>
      <cdr:spPr>
        <a:xfrm xmlns:a="http://schemas.openxmlformats.org/drawingml/2006/main" rot="18950358">
          <a:off x="3620572" y="2265822"/>
          <a:ext cx="423190" cy="2821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2</a:t>
          </a:r>
        </a:p>
      </cdr:txBody>
    </cdr:sp>
  </cdr:relSizeAnchor>
  <cdr:relSizeAnchor xmlns:cdr="http://schemas.openxmlformats.org/drawingml/2006/chartDrawing">
    <cdr:from>
      <cdr:x>0.7382</cdr:x>
      <cdr:y>0.79928</cdr:y>
    </cdr:from>
    <cdr:to>
      <cdr:x>0.80682</cdr:x>
      <cdr:y>0.89976</cdr:y>
    </cdr:to>
    <cdr:sp macro="" textlink="">
      <cdr:nvSpPr>
        <cdr:cNvPr id="5" name="Rectangle 4">
          <a:extLst xmlns:a="http://schemas.openxmlformats.org/drawingml/2006/main">
            <a:ext uri="{FF2B5EF4-FFF2-40B4-BE49-F238E27FC236}">
              <a16:creationId xmlns:a16="http://schemas.microsoft.com/office/drawing/2014/main" id="{90539433-DDEC-FA4F-A51B-B0E6DAA77E86}"/>
            </a:ext>
          </a:extLst>
        </cdr:cNvPr>
        <cdr:cNvSpPr/>
      </cdr:nvSpPr>
      <cdr:spPr>
        <a:xfrm xmlns:a="http://schemas.openxmlformats.org/drawingml/2006/main" rot="18950358">
          <a:off x="3454760" y="2233983"/>
          <a:ext cx="321176" cy="280832"/>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1</a:t>
          </a:r>
        </a:p>
      </cdr:txBody>
    </cdr:sp>
  </cdr:relSizeAnchor>
  <cdr:relSizeAnchor xmlns:cdr="http://schemas.openxmlformats.org/drawingml/2006/chartDrawing">
    <cdr:from>
      <cdr:x>0.85818</cdr:x>
      <cdr:y>0.81973</cdr:y>
    </cdr:from>
    <cdr:to>
      <cdr:x>0.9687</cdr:x>
      <cdr:y>0.92067</cdr:y>
    </cdr:to>
    <cdr:sp macro="" textlink="">
      <cdr:nvSpPr>
        <cdr:cNvPr id="6" name="Rectangle 5">
          <a:extLst xmlns:a="http://schemas.openxmlformats.org/drawingml/2006/main">
            <a:ext uri="{FF2B5EF4-FFF2-40B4-BE49-F238E27FC236}">
              <a16:creationId xmlns:a16="http://schemas.microsoft.com/office/drawing/2014/main" id="{AFC48ECF-5AC6-D24C-BB45-70F0790CED2B}"/>
            </a:ext>
          </a:extLst>
        </cdr:cNvPr>
        <cdr:cNvSpPr/>
      </cdr:nvSpPr>
      <cdr:spPr>
        <a:xfrm xmlns:a="http://schemas.openxmlformats.org/drawingml/2006/main" rot="18950358">
          <a:off x="4016261" y="2291120"/>
          <a:ext cx="517233" cy="282128"/>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8</a:t>
          </a:r>
        </a:p>
      </cdr:txBody>
    </cdr:sp>
  </cdr:relSizeAnchor>
  <cdr:relSizeAnchor xmlns:cdr="http://schemas.openxmlformats.org/drawingml/2006/chartDrawing">
    <cdr:from>
      <cdr:x>0.83298</cdr:x>
      <cdr:y>0.80474</cdr:y>
    </cdr:from>
    <cdr:to>
      <cdr:x>0.91336</cdr:x>
      <cdr:y>0.90568</cdr:y>
    </cdr:to>
    <cdr:sp macro="" textlink="">
      <cdr:nvSpPr>
        <cdr:cNvPr id="7" name="Rectangle 6">
          <a:extLst xmlns:a="http://schemas.openxmlformats.org/drawingml/2006/main">
            <a:ext uri="{FF2B5EF4-FFF2-40B4-BE49-F238E27FC236}">
              <a16:creationId xmlns:a16="http://schemas.microsoft.com/office/drawing/2014/main" id="{73F0D319-4AF1-664C-8CC7-33ABFD5DB396}"/>
            </a:ext>
          </a:extLst>
        </cdr:cNvPr>
        <cdr:cNvSpPr/>
      </cdr:nvSpPr>
      <cdr:spPr>
        <a:xfrm xmlns:a="http://schemas.openxmlformats.org/drawingml/2006/main" rot="18950358">
          <a:off x="3898357" y="2249224"/>
          <a:ext cx="376169" cy="2821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4</a:t>
          </a:r>
        </a:p>
      </cdr:txBody>
    </cdr:sp>
  </cdr:relSizeAnchor>
</c:userShapes>
</file>

<file path=ppt/drawings/drawing2.xml><?xml version="1.0" encoding="utf-8"?>
<c:userShapes xmlns:c="http://schemas.openxmlformats.org/drawingml/2006/chart">
  <cdr:relSizeAnchor xmlns:cdr="http://schemas.openxmlformats.org/drawingml/2006/chartDrawing">
    <cdr:from>
      <cdr:x>0.85682</cdr:x>
      <cdr:y>0.06781</cdr:y>
    </cdr:from>
    <cdr:to>
      <cdr:x>0.85682</cdr:x>
      <cdr:y>0.65872</cdr:y>
    </cdr:to>
    <cdr:cxnSp macro="">
      <cdr:nvCxnSpPr>
        <cdr:cNvPr id="2" name="Straight Connector 1">
          <a:extLst xmlns:a="http://schemas.openxmlformats.org/drawingml/2006/main">
            <a:ext uri="{FF2B5EF4-FFF2-40B4-BE49-F238E27FC236}">
              <a16:creationId xmlns:a16="http://schemas.microsoft.com/office/drawing/2014/main" id="{00F891FD-3D50-6D40-9596-4076114A2B91}"/>
            </a:ext>
          </a:extLst>
        </cdr:cNvPr>
        <cdr:cNvCxnSpPr/>
      </cdr:nvCxnSpPr>
      <cdr:spPr>
        <a:xfrm xmlns:a="http://schemas.openxmlformats.org/drawingml/2006/main" flipV="1">
          <a:off x="7439172" y="268543"/>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0.12309</cdr:x>
      <cdr:y>0.37843</cdr:y>
    </cdr:from>
    <cdr:to>
      <cdr:x>0.97907</cdr:x>
      <cdr:y>0.37843</cdr:y>
    </cdr:to>
    <cdr:cxnSp macro="">
      <cdr:nvCxnSpPr>
        <cdr:cNvPr id="4" name="Straight Connector 3">
          <a:extLst xmlns:a="http://schemas.openxmlformats.org/drawingml/2006/main">
            <a:ext uri="{FF2B5EF4-FFF2-40B4-BE49-F238E27FC236}">
              <a16:creationId xmlns:a16="http://schemas.microsoft.com/office/drawing/2014/main" id="{98DB0197-3862-8946-9922-BE04C1B1B1F6}"/>
            </a:ext>
          </a:extLst>
        </cdr:cNvPr>
        <cdr:cNvCxnSpPr/>
      </cdr:nvCxnSpPr>
      <cdr:spPr>
        <a:xfrm xmlns:a="http://schemas.openxmlformats.org/drawingml/2006/main">
          <a:off x="1068751" y="1498596"/>
          <a:ext cx="7431903" cy="0"/>
        </a:xfrm>
        <a:prstGeom xmlns:a="http://schemas.openxmlformats.org/drawingml/2006/main" prst="line">
          <a:avLst/>
        </a:prstGeom>
        <a:ln xmlns:a="http://schemas.openxmlformats.org/drawingml/2006/main" w="254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0.57408</cdr:x>
      <cdr:y>0.06834</cdr:y>
    </cdr:from>
    <cdr:to>
      <cdr:x>0.57408</cdr:x>
      <cdr:y>0.65925</cdr:y>
    </cdr:to>
    <cdr:cxnSp macro="">
      <cdr:nvCxnSpPr>
        <cdr:cNvPr id="7" name="Straight Connector 6">
          <a:extLst xmlns:a="http://schemas.openxmlformats.org/drawingml/2006/main">
            <a:ext uri="{FF2B5EF4-FFF2-40B4-BE49-F238E27FC236}">
              <a16:creationId xmlns:a16="http://schemas.microsoft.com/office/drawing/2014/main" id="{A4C5590F-F1DC-E649-BD5E-160ACE05BF26}"/>
            </a:ext>
          </a:extLst>
        </cdr:cNvPr>
        <cdr:cNvCxnSpPr/>
      </cdr:nvCxnSpPr>
      <cdr:spPr>
        <a:xfrm xmlns:a="http://schemas.openxmlformats.org/drawingml/2006/main" flipV="1">
          <a:off x="4984350" y="270642"/>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0.86628</cdr:x>
      <cdr:y>0.68505</cdr:y>
    </cdr:from>
    <cdr:to>
      <cdr:x>0.89022</cdr:x>
      <cdr:y>0.90751</cdr:y>
    </cdr:to>
    <cdr:sp macro="" textlink="">
      <cdr:nvSpPr>
        <cdr:cNvPr id="5" name="TextBox 2">
          <a:extLst xmlns:a="http://schemas.openxmlformats.org/drawingml/2006/main">
            <a:ext uri="{FF2B5EF4-FFF2-40B4-BE49-F238E27FC236}">
              <a16:creationId xmlns:a16="http://schemas.microsoft.com/office/drawing/2014/main" id="{EB943F8D-E402-6A4C-A99D-66736CC995CA}"/>
            </a:ext>
          </a:extLst>
        </cdr:cNvPr>
        <cdr:cNvSpPr txBox="1"/>
      </cdr:nvSpPr>
      <cdr:spPr>
        <a:xfrm xmlns:a="http://schemas.openxmlformats.org/drawingml/2006/main" rot="16200000">
          <a:off x="7480727" y="2924259"/>
          <a:ext cx="847045"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(1)</a:t>
          </a:r>
          <a:endParaRPr lang="en-US" sz="1400" b="1" dirty="0"/>
        </a:p>
      </cdr:txBody>
    </cdr:sp>
  </cdr:relSizeAnchor>
  <cdr:relSizeAnchor xmlns:cdr="http://schemas.openxmlformats.org/drawingml/2006/chartDrawing">
    <cdr:from>
      <cdr:x>0.90658</cdr:x>
      <cdr:y>0.67933</cdr:y>
    </cdr:from>
    <cdr:to>
      <cdr:x>0.93051</cdr:x>
      <cdr:y>0.90508</cdr:y>
    </cdr:to>
    <cdr:sp macro="" textlink="">
      <cdr:nvSpPr>
        <cdr:cNvPr id="6"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7837108" y="2908747"/>
          <a:ext cx="859594"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(2)</a:t>
          </a:r>
          <a:endParaRPr lang="en-US" sz="1400" b="1" dirty="0"/>
        </a:p>
      </cdr:txBody>
    </cdr:sp>
  </cdr:relSizeAnchor>
  <cdr:relSizeAnchor xmlns:cdr="http://schemas.openxmlformats.org/drawingml/2006/chartDrawing">
    <cdr:from>
      <cdr:x>0.94666</cdr:x>
      <cdr:y>0.68284</cdr:y>
    </cdr:from>
    <cdr:to>
      <cdr:x>0.9706</cdr:x>
      <cdr:y>0.84686</cdr:y>
    </cdr:to>
    <cdr:sp macro="" textlink="">
      <cdr:nvSpPr>
        <cdr:cNvPr id="8"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8315417" y="2804597"/>
          <a:ext cx="624552"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p>
      </cdr:txBody>
    </cdr:sp>
  </cdr:relSizeAnchor>
  <cdr:relSizeAnchor xmlns:cdr="http://schemas.openxmlformats.org/drawingml/2006/chartDrawing">
    <cdr:from>
      <cdr:x>0.21822</cdr:x>
      <cdr:y>0.93382</cdr:y>
    </cdr:from>
    <cdr:to>
      <cdr:x>0.48622</cdr:x>
      <cdr:y>1</cdr:y>
    </cdr:to>
    <cdr:sp macro="" textlink="">
      <cdr:nvSpPr>
        <cdr:cNvPr id="9" name="TextBox 2">
          <a:extLst xmlns:a="http://schemas.openxmlformats.org/drawingml/2006/main">
            <a:ext uri="{FF2B5EF4-FFF2-40B4-BE49-F238E27FC236}">
              <a16:creationId xmlns:a16="http://schemas.microsoft.com/office/drawing/2014/main" id="{FEB5A6DD-9CB5-3547-8E28-885598E7524D}"/>
            </a:ext>
          </a:extLst>
        </cdr:cNvPr>
        <cdr:cNvSpPr txBox="1"/>
      </cdr:nvSpPr>
      <cdr:spPr>
        <a:xfrm xmlns:a="http://schemas.openxmlformats.org/drawingml/2006/main">
          <a:off x="1963996" y="3555690"/>
          <a:ext cx="2412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More PIM-suitable workloads (1)</a:t>
          </a:r>
        </a:p>
      </cdr:txBody>
    </cdr:sp>
  </cdr:relSizeAnchor>
  <cdr:relSizeAnchor xmlns:cdr="http://schemas.openxmlformats.org/drawingml/2006/chartDrawing">
    <cdr:from>
      <cdr:x>0.58832</cdr:x>
      <cdr:y>0.93382</cdr:y>
    </cdr:from>
    <cdr:to>
      <cdr:x>0.84832</cdr:x>
      <cdr:y>1</cdr:y>
    </cdr:to>
    <cdr:sp macro="" textlink="">
      <cdr:nvSpPr>
        <cdr:cNvPr id="10" name="TextBox 2">
          <a:extLst xmlns:a="http://schemas.openxmlformats.org/drawingml/2006/main">
            <a:ext uri="{FF2B5EF4-FFF2-40B4-BE49-F238E27FC236}">
              <a16:creationId xmlns:a16="http://schemas.microsoft.com/office/drawing/2014/main" id="{056654C3-77F1-084E-B3E8-E9FA3F33CD62}"/>
            </a:ext>
          </a:extLst>
        </cdr:cNvPr>
        <cdr:cNvSpPr txBox="1"/>
      </cdr:nvSpPr>
      <cdr:spPr>
        <a:xfrm xmlns:a="http://schemas.openxmlformats.org/drawingml/2006/main">
          <a:off x="5294896" y="3555690"/>
          <a:ext cx="2340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Less PIM-suitable workloads (2)</a:t>
          </a:r>
        </a:p>
      </cdr:txBody>
    </cdr:sp>
  </cdr:relSizeAnchor>
</c:userShapes>
</file>

<file path=ppt/drawings/drawing3.xml><?xml version="1.0" encoding="utf-8"?>
<c:userShapes xmlns:c="http://schemas.openxmlformats.org/drawingml/2006/chart">
  <cdr:relSizeAnchor xmlns:cdr="http://schemas.openxmlformats.org/drawingml/2006/chartDrawing">
    <cdr:from>
      <cdr:x>0.85682</cdr:x>
      <cdr:y>0.06781</cdr:y>
    </cdr:from>
    <cdr:to>
      <cdr:x>0.85682</cdr:x>
      <cdr:y>0.65872</cdr:y>
    </cdr:to>
    <cdr:cxnSp macro="">
      <cdr:nvCxnSpPr>
        <cdr:cNvPr id="2" name="Straight Connector 1">
          <a:extLst xmlns:a="http://schemas.openxmlformats.org/drawingml/2006/main">
            <a:ext uri="{FF2B5EF4-FFF2-40B4-BE49-F238E27FC236}">
              <a16:creationId xmlns:a16="http://schemas.microsoft.com/office/drawing/2014/main" id="{00F891FD-3D50-6D40-9596-4076114A2B91}"/>
            </a:ext>
          </a:extLst>
        </cdr:cNvPr>
        <cdr:cNvCxnSpPr/>
      </cdr:nvCxnSpPr>
      <cdr:spPr>
        <a:xfrm xmlns:a="http://schemas.openxmlformats.org/drawingml/2006/main" flipV="1">
          <a:off x="7439172" y="268543"/>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0.12309</cdr:x>
      <cdr:y>0.37843</cdr:y>
    </cdr:from>
    <cdr:to>
      <cdr:x>0.97907</cdr:x>
      <cdr:y>0.37843</cdr:y>
    </cdr:to>
    <cdr:cxnSp macro="">
      <cdr:nvCxnSpPr>
        <cdr:cNvPr id="4" name="Straight Connector 3">
          <a:extLst xmlns:a="http://schemas.openxmlformats.org/drawingml/2006/main">
            <a:ext uri="{FF2B5EF4-FFF2-40B4-BE49-F238E27FC236}">
              <a16:creationId xmlns:a16="http://schemas.microsoft.com/office/drawing/2014/main" id="{98DB0197-3862-8946-9922-BE04C1B1B1F6}"/>
            </a:ext>
          </a:extLst>
        </cdr:cNvPr>
        <cdr:cNvCxnSpPr/>
      </cdr:nvCxnSpPr>
      <cdr:spPr>
        <a:xfrm xmlns:a="http://schemas.openxmlformats.org/drawingml/2006/main">
          <a:off x="1068751" y="1498596"/>
          <a:ext cx="7431903" cy="0"/>
        </a:xfrm>
        <a:prstGeom xmlns:a="http://schemas.openxmlformats.org/drawingml/2006/main" prst="line">
          <a:avLst/>
        </a:prstGeom>
        <a:ln xmlns:a="http://schemas.openxmlformats.org/drawingml/2006/main" w="254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0.57408</cdr:x>
      <cdr:y>0.06834</cdr:y>
    </cdr:from>
    <cdr:to>
      <cdr:x>0.57408</cdr:x>
      <cdr:y>0.65925</cdr:y>
    </cdr:to>
    <cdr:cxnSp macro="">
      <cdr:nvCxnSpPr>
        <cdr:cNvPr id="7" name="Straight Connector 6">
          <a:extLst xmlns:a="http://schemas.openxmlformats.org/drawingml/2006/main">
            <a:ext uri="{FF2B5EF4-FFF2-40B4-BE49-F238E27FC236}">
              <a16:creationId xmlns:a16="http://schemas.microsoft.com/office/drawing/2014/main" id="{A4C5590F-F1DC-E649-BD5E-160ACE05BF26}"/>
            </a:ext>
          </a:extLst>
        </cdr:cNvPr>
        <cdr:cNvCxnSpPr/>
      </cdr:nvCxnSpPr>
      <cdr:spPr>
        <a:xfrm xmlns:a="http://schemas.openxmlformats.org/drawingml/2006/main" flipV="1">
          <a:off x="4984350" y="270642"/>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0.86628</cdr:x>
      <cdr:y>0.68505</cdr:y>
    </cdr:from>
    <cdr:to>
      <cdr:x>0.89022</cdr:x>
      <cdr:y>0.90751</cdr:y>
    </cdr:to>
    <cdr:sp macro="" textlink="">
      <cdr:nvSpPr>
        <cdr:cNvPr id="5" name="TextBox 2">
          <a:extLst xmlns:a="http://schemas.openxmlformats.org/drawingml/2006/main">
            <a:ext uri="{FF2B5EF4-FFF2-40B4-BE49-F238E27FC236}">
              <a16:creationId xmlns:a16="http://schemas.microsoft.com/office/drawing/2014/main" id="{EB943F8D-E402-6A4C-A99D-66736CC995CA}"/>
            </a:ext>
          </a:extLst>
        </cdr:cNvPr>
        <cdr:cNvSpPr txBox="1"/>
      </cdr:nvSpPr>
      <cdr:spPr>
        <a:xfrm xmlns:a="http://schemas.openxmlformats.org/drawingml/2006/main" rot="16200000">
          <a:off x="7480727" y="2924259"/>
          <a:ext cx="847045"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(1)</a:t>
          </a:r>
          <a:endParaRPr lang="en-US" sz="1400" b="1" dirty="0"/>
        </a:p>
      </cdr:txBody>
    </cdr:sp>
  </cdr:relSizeAnchor>
  <cdr:relSizeAnchor xmlns:cdr="http://schemas.openxmlformats.org/drawingml/2006/chartDrawing">
    <cdr:from>
      <cdr:x>0.90658</cdr:x>
      <cdr:y>0.67933</cdr:y>
    </cdr:from>
    <cdr:to>
      <cdr:x>0.93051</cdr:x>
      <cdr:y>0.90508</cdr:y>
    </cdr:to>
    <cdr:sp macro="" textlink="">
      <cdr:nvSpPr>
        <cdr:cNvPr id="6"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7837108" y="2908747"/>
          <a:ext cx="859594"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(2)</a:t>
          </a:r>
          <a:endParaRPr lang="en-US" sz="1400" b="1" dirty="0"/>
        </a:p>
      </cdr:txBody>
    </cdr:sp>
  </cdr:relSizeAnchor>
  <cdr:relSizeAnchor xmlns:cdr="http://schemas.openxmlformats.org/drawingml/2006/chartDrawing">
    <cdr:from>
      <cdr:x>0.94666</cdr:x>
      <cdr:y>0.68284</cdr:y>
    </cdr:from>
    <cdr:to>
      <cdr:x>0.9706</cdr:x>
      <cdr:y>0.84686</cdr:y>
    </cdr:to>
    <cdr:sp macro="" textlink="">
      <cdr:nvSpPr>
        <cdr:cNvPr id="8"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8315417" y="2804597"/>
          <a:ext cx="624552"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p>
      </cdr:txBody>
    </cdr:sp>
  </cdr:relSizeAnchor>
  <cdr:relSizeAnchor xmlns:cdr="http://schemas.openxmlformats.org/drawingml/2006/chartDrawing">
    <cdr:from>
      <cdr:x>0.21822</cdr:x>
      <cdr:y>0.93382</cdr:y>
    </cdr:from>
    <cdr:to>
      <cdr:x>0.48622</cdr:x>
      <cdr:y>1</cdr:y>
    </cdr:to>
    <cdr:sp macro="" textlink="">
      <cdr:nvSpPr>
        <cdr:cNvPr id="9" name="TextBox 2">
          <a:extLst xmlns:a="http://schemas.openxmlformats.org/drawingml/2006/main">
            <a:ext uri="{FF2B5EF4-FFF2-40B4-BE49-F238E27FC236}">
              <a16:creationId xmlns:a16="http://schemas.microsoft.com/office/drawing/2014/main" id="{FEB5A6DD-9CB5-3547-8E28-885598E7524D}"/>
            </a:ext>
          </a:extLst>
        </cdr:cNvPr>
        <cdr:cNvSpPr txBox="1"/>
      </cdr:nvSpPr>
      <cdr:spPr>
        <a:xfrm xmlns:a="http://schemas.openxmlformats.org/drawingml/2006/main">
          <a:off x="1963996" y="3555690"/>
          <a:ext cx="2412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More PIM-suitable workloads (1)</a:t>
          </a:r>
        </a:p>
      </cdr:txBody>
    </cdr:sp>
  </cdr:relSizeAnchor>
  <cdr:relSizeAnchor xmlns:cdr="http://schemas.openxmlformats.org/drawingml/2006/chartDrawing">
    <cdr:from>
      <cdr:x>0.58832</cdr:x>
      <cdr:y>0.93382</cdr:y>
    </cdr:from>
    <cdr:to>
      <cdr:x>0.84832</cdr:x>
      <cdr:y>1</cdr:y>
    </cdr:to>
    <cdr:sp macro="" textlink="">
      <cdr:nvSpPr>
        <cdr:cNvPr id="10" name="TextBox 2">
          <a:extLst xmlns:a="http://schemas.openxmlformats.org/drawingml/2006/main">
            <a:ext uri="{FF2B5EF4-FFF2-40B4-BE49-F238E27FC236}">
              <a16:creationId xmlns:a16="http://schemas.microsoft.com/office/drawing/2014/main" id="{056654C3-77F1-084E-B3E8-E9FA3F33CD62}"/>
            </a:ext>
          </a:extLst>
        </cdr:cNvPr>
        <cdr:cNvSpPr txBox="1"/>
      </cdr:nvSpPr>
      <cdr:spPr>
        <a:xfrm xmlns:a="http://schemas.openxmlformats.org/drawingml/2006/main">
          <a:off x="5294896" y="3555690"/>
          <a:ext cx="2340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Less PIM-suitable workloads (2)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9/2/22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9/2/22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84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9896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68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088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FE170B-F3DD-2444-9313-30B484567F70}" type="slidenum">
              <a:rPr kumimoji="0" lang="en-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554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FE170B-F3DD-2444-9313-30B484567F70}" type="slidenum">
              <a:rPr kumimoji="0" lang="en-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40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FE170B-F3DD-2444-9313-30B484567F70}" type="slidenum">
              <a:rPr kumimoji="0" lang="en-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369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353315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116</a:t>
            </a:fld>
            <a:endParaRPr lang="tr-TR"/>
          </a:p>
        </p:txBody>
      </p:sp>
    </p:spTree>
    <p:extLst>
      <p:ext uri="{BB962C8B-B14F-4D97-AF65-F5344CB8AC3E}">
        <p14:creationId xmlns:p14="http://schemas.microsoft.com/office/powerpoint/2010/main" val="2536131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available on </a:t>
            </a:r>
            <a:r>
              <a:rPr lang="en-US" dirty="0" err="1"/>
              <a:t>arXiv</a:t>
            </a:r>
            <a:r>
              <a:rPr lang="en-US" dirty="0"/>
              <a:t> on this link where we discuss our framework in more detail.</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117</a:t>
            </a:fld>
            <a:endParaRPr lang="tr-TR"/>
          </a:p>
        </p:txBody>
      </p:sp>
    </p:spTree>
    <p:extLst>
      <p:ext uri="{BB962C8B-B14F-4D97-AF65-F5344CB8AC3E}">
        <p14:creationId xmlns:p14="http://schemas.microsoft.com/office/powerpoint/2010/main" val="4094590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118</a:t>
            </a:fld>
            <a:endParaRPr lang="tr-TR"/>
          </a:p>
        </p:txBody>
      </p:sp>
    </p:spTree>
    <p:extLst>
      <p:ext uri="{BB962C8B-B14F-4D97-AF65-F5344CB8AC3E}">
        <p14:creationId xmlns:p14="http://schemas.microsoft.com/office/powerpoint/2010/main" val="2039395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299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70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726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991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90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83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21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4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edium-content-sans-serif-font"/>
              </a:rPr>
              <a:t>CCD = Core </a:t>
            </a:r>
            <a:r>
              <a:rPr lang="en-US" dirty="0" err="1">
                <a:latin typeface="medium-content-sans-serif-font"/>
              </a:rPr>
              <a:t>Chiplet</a:t>
            </a:r>
            <a:r>
              <a:rPr lang="en-US" dirty="0">
                <a:latin typeface="medium-content-sans-serif-font"/>
              </a:rPr>
              <a:t> Die</a:t>
            </a:r>
            <a:endParaRPr lang="en-US" dirty="0"/>
          </a:p>
          <a:p>
            <a:r>
              <a:rPr lang="en-US" dirty="0"/>
              <a:t>Structural silicon is used to equalize the height and facilitate heat dissipation from the cores.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3274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3.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76.xml"/><Relationship Id="rId4" Type="http://schemas.openxmlformats.org/officeDocument/2006/relationships/image" Target="../media/image12.jpeg"/></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9/2/22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2022. 9. 2.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2022. 9. 2.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2022. 9. 2.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2022. 9. 2.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2022. 9. 2.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2022. 9. 2.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2022. 9. 2.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9/2/22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9/2/22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9/2/22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9/2/22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9/2/22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9/2/22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9/2/22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9/2/22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9/2/22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9/2/22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9/2/22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9/2/22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9/2/22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9/2/22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9/2/22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9/2/22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9/2/22</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9/2/22</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9/2/22</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9/2/22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9/2/22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9/2/22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9/2/22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93787140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250957968"/>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881416963"/>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36695258"/>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43919184"/>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419350342"/>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9220474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28890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03823922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500862515"/>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94373464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739906517"/>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50322877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63927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9/2/22</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9/2/22</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9/2/22</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9/2/22</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9/2/22</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9/2/22</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9/2/22</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9/2/22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9/2/22</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9/2/22</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9/2/22</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9/2/22</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1070578482"/>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380498551"/>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84230085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70417602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39114266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771534073"/>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776676437"/>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398444785"/>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726192138"/>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160760652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495334145"/>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409168065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385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96722937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0EDC1BF-D507-7F45-A7C4-0B906829077C}"/>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1992A2FD-3614-2F4F-8D8D-1968A4FCD5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88F423D4-7D62-A046-9486-902C5E64323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3B21A48-4278-2847-949C-8F4EE04798A4}"/>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665F9C1-6ECF-784D-8FE7-AA1307BE8426}"/>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1459B8B-977C-BF46-961F-BB3F0DCA34CC}"/>
              </a:ext>
            </a:extLst>
          </p:cNvPr>
          <p:cNvSpPr>
            <a:spLocks noGrp="1" noChangeArrowheads="1"/>
          </p:cNvSpPr>
          <p:nvPr>
            <p:ph type="sldNum" sz="quarter" idx="12"/>
          </p:nvPr>
        </p:nvSpPr>
        <p:spPr/>
        <p:txBody>
          <a:bodyPr/>
          <a:lstStyle>
            <a:lvl1pPr eaLnBrk="0" hangingPunct="0">
              <a:defRPr sz="1200"/>
            </a:lvl1pPr>
          </a:lstStyle>
          <a:p>
            <a:pPr>
              <a:defRPr/>
            </a:pPr>
            <a:fld id="{FE9E5A73-BAFF-F548-9E2E-21289D47583D}" type="slidenum">
              <a:rPr lang="en-US" altLang="en-US"/>
              <a:pPr>
                <a:defRPr/>
              </a:pPr>
              <a:t>‹#›</a:t>
            </a:fld>
            <a:endParaRPr lang="en-US" altLang="en-US"/>
          </a:p>
        </p:txBody>
      </p:sp>
    </p:spTree>
    <p:extLst>
      <p:ext uri="{BB962C8B-B14F-4D97-AF65-F5344CB8AC3E}">
        <p14:creationId xmlns:p14="http://schemas.microsoft.com/office/powerpoint/2010/main" val="285576032"/>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F827B9E-D107-FE47-BCBA-A0F54423FF2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AE25E78-7811-3E45-9C3F-3AE96402681A}"/>
              </a:ext>
            </a:extLst>
          </p:cNvPr>
          <p:cNvSpPr>
            <a:spLocks noGrp="1" noChangeArrowheads="1"/>
          </p:cNvSpPr>
          <p:nvPr>
            <p:ph type="sldNum" sz="quarter" idx="11"/>
          </p:nvPr>
        </p:nvSpPr>
        <p:spPr/>
        <p:txBody>
          <a:bodyPr/>
          <a:lstStyle>
            <a:lvl1pPr eaLnBrk="0" hangingPunct="0">
              <a:defRPr/>
            </a:lvl1pPr>
          </a:lstStyle>
          <a:p>
            <a:pPr>
              <a:defRPr/>
            </a:pPr>
            <a:fld id="{9CD3246B-4504-6A44-A3C6-3AD1B220008A}" type="slidenum">
              <a:rPr lang="en-US" altLang="en-US"/>
              <a:pPr>
                <a:defRPr/>
              </a:pPr>
              <a:t>‹#›</a:t>
            </a:fld>
            <a:endParaRPr lang="en-US" altLang="en-US"/>
          </a:p>
        </p:txBody>
      </p:sp>
    </p:spTree>
    <p:extLst>
      <p:ext uri="{BB962C8B-B14F-4D97-AF65-F5344CB8AC3E}">
        <p14:creationId xmlns:p14="http://schemas.microsoft.com/office/powerpoint/2010/main" val="411795746"/>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4D63735-01BA-B944-9CAC-1B9C54BD73C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7C670B12-B340-A643-9F4E-E46E2789DC7F}"/>
              </a:ext>
            </a:extLst>
          </p:cNvPr>
          <p:cNvSpPr>
            <a:spLocks noGrp="1" noChangeArrowheads="1"/>
          </p:cNvSpPr>
          <p:nvPr>
            <p:ph type="sldNum" sz="quarter" idx="11"/>
          </p:nvPr>
        </p:nvSpPr>
        <p:spPr/>
        <p:txBody>
          <a:bodyPr/>
          <a:lstStyle>
            <a:lvl1pPr eaLnBrk="0" hangingPunct="0">
              <a:defRPr/>
            </a:lvl1pPr>
          </a:lstStyle>
          <a:p>
            <a:pPr>
              <a:defRPr/>
            </a:pPr>
            <a:fld id="{CB2591BB-F593-DC41-9202-A6281FB4FDB6}" type="slidenum">
              <a:rPr lang="en-US" altLang="en-US"/>
              <a:pPr>
                <a:defRPr/>
              </a:pPr>
              <a:t>‹#›</a:t>
            </a:fld>
            <a:endParaRPr lang="en-US" altLang="en-US"/>
          </a:p>
        </p:txBody>
      </p:sp>
    </p:spTree>
    <p:extLst>
      <p:ext uri="{BB962C8B-B14F-4D97-AF65-F5344CB8AC3E}">
        <p14:creationId xmlns:p14="http://schemas.microsoft.com/office/powerpoint/2010/main" val="2624071484"/>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D1CFE7F-38BF-7E4F-8084-41548CC6EB3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B09D385-5ADD-F044-A1E9-12910F637D9B}"/>
              </a:ext>
            </a:extLst>
          </p:cNvPr>
          <p:cNvSpPr>
            <a:spLocks noGrp="1" noChangeArrowheads="1"/>
          </p:cNvSpPr>
          <p:nvPr>
            <p:ph type="sldNum" sz="quarter" idx="11"/>
          </p:nvPr>
        </p:nvSpPr>
        <p:spPr/>
        <p:txBody>
          <a:bodyPr/>
          <a:lstStyle>
            <a:lvl1pPr eaLnBrk="0" hangingPunct="0">
              <a:defRPr/>
            </a:lvl1pPr>
          </a:lstStyle>
          <a:p>
            <a:pPr>
              <a:defRPr/>
            </a:pPr>
            <a:fld id="{A850AAB8-6D13-F74D-82DE-01543047371E}" type="slidenum">
              <a:rPr lang="en-US" altLang="en-US"/>
              <a:pPr>
                <a:defRPr/>
              </a:pPr>
              <a:t>‹#›</a:t>
            </a:fld>
            <a:endParaRPr lang="en-US" altLang="en-US"/>
          </a:p>
        </p:txBody>
      </p:sp>
    </p:spTree>
    <p:extLst>
      <p:ext uri="{BB962C8B-B14F-4D97-AF65-F5344CB8AC3E}">
        <p14:creationId xmlns:p14="http://schemas.microsoft.com/office/powerpoint/2010/main" val="265187473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62CE1-D7B9-2B48-AABD-520F279FD19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48A76E69-B5F0-BF4B-B407-6D552D390EF3}"/>
              </a:ext>
            </a:extLst>
          </p:cNvPr>
          <p:cNvSpPr>
            <a:spLocks noGrp="1" noChangeArrowheads="1"/>
          </p:cNvSpPr>
          <p:nvPr>
            <p:ph type="sldNum" sz="quarter" idx="11"/>
          </p:nvPr>
        </p:nvSpPr>
        <p:spPr/>
        <p:txBody>
          <a:bodyPr/>
          <a:lstStyle>
            <a:lvl1pPr eaLnBrk="0" hangingPunct="0">
              <a:defRPr/>
            </a:lvl1pPr>
          </a:lstStyle>
          <a:p>
            <a:pPr>
              <a:defRPr/>
            </a:pPr>
            <a:fld id="{7DCC7F1B-7885-0949-97FC-084E8A56F43B}" type="slidenum">
              <a:rPr lang="en-US" altLang="en-US"/>
              <a:pPr>
                <a:defRPr/>
              </a:pPr>
              <a:t>‹#›</a:t>
            </a:fld>
            <a:endParaRPr lang="en-US" altLang="en-US"/>
          </a:p>
        </p:txBody>
      </p:sp>
    </p:spTree>
    <p:extLst>
      <p:ext uri="{BB962C8B-B14F-4D97-AF65-F5344CB8AC3E}">
        <p14:creationId xmlns:p14="http://schemas.microsoft.com/office/powerpoint/2010/main" val="1691528761"/>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35DD151-C820-B34A-B26B-2D2F1D3E1F8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CCFDF57E-6974-814A-893F-5B3EC8AC9CA0}"/>
              </a:ext>
            </a:extLst>
          </p:cNvPr>
          <p:cNvSpPr>
            <a:spLocks noGrp="1" noChangeArrowheads="1"/>
          </p:cNvSpPr>
          <p:nvPr>
            <p:ph type="sldNum" sz="quarter" idx="11"/>
          </p:nvPr>
        </p:nvSpPr>
        <p:spPr/>
        <p:txBody>
          <a:bodyPr/>
          <a:lstStyle>
            <a:lvl1pPr eaLnBrk="0" hangingPunct="0">
              <a:defRPr/>
            </a:lvl1pPr>
          </a:lstStyle>
          <a:p>
            <a:pPr>
              <a:defRPr/>
            </a:pPr>
            <a:fld id="{BDA969E1-C8A6-544B-920A-17EB75C6EE01}" type="slidenum">
              <a:rPr lang="en-US" altLang="en-US"/>
              <a:pPr>
                <a:defRPr/>
              </a:pPr>
              <a:t>‹#›</a:t>
            </a:fld>
            <a:endParaRPr lang="en-US" altLang="en-US"/>
          </a:p>
        </p:txBody>
      </p:sp>
    </p:spTree>
    <p:extLst>
      <p:ext uri="{BB962C8B-B14F-4D97-AF65-F5344CB8AC3E}">
        <p14:creationId xmlns:p14="http://schemas.microsoft.com/office/powerpoint/2010/main" val="1078949230"/>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3C2F28A-A914-FE46-A024-DF13262B8C5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19100917-C7B6-434C-99E9-E987DCCAA5D8}"/>
              </a:ext>
            </a:extLst>
          </p:cNvPr>
          <p:cNvSpPr>
            <a:spLocks noGrp="1" noChangeArrowheads="1"/>
          </p:cNvSpPr>
          <p:nvPr>
            <p:ph type="sldNum" sz="quarter" idx="11"/>
          </p:nvPr>
        </p:nvSpPr>
        <p:spPr/>
        <p:txBody>
          <a:bodyPr/>
          <a:lstStyle>
            <a:lvl1pPr eaLnBrk="0" hangingPunct="0">
              <a:defRPr/>
            </a:lvl1pPr>
          </a:lstStyle>
          <a:p>
            <a:pPr>
              <a:defRPr/>
            </a:pPr>
            <a:fld id="{6585CF00-0E48-FA45-8634-07059AC75E63}" type="slidenum">
              <a:rPr lang="en-US" altLang="en-US"/>
              <a:pPr>
                <a:defRPr/>
              </a:pPr>
              <a:t>‹#›</a:t>
            </a:fld>
            <a:endParaRPr lang="en-US" altLang="en-US"/>
          </a:p>
        </p:txBody>
      </p:sp>
    </p:spTree>
    <p:extLst>
      <p:ext uri="{BB962C8B-B14F-4D97-AF65-F5344CB8AC3E}">
        <p14:creationId xmlns:p14="http://schemas.microsoft.com/office/powerpoint/2010/main" val="1621676667"/>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552A2B8-84EB-424B-AB45-BF86C41D24AC}"/>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A2D8C86B-640E-DD49-A5A7-2807F5B6B58F}"/>
              </a:ext>
            </a:extLst>
          </p:cNvPr>
          <p:cNvSpPr>
            <a:spLocks noGrp="1" noChangeArrowheads="1"/>
          </p:cNvSpPr>
          <p:nvPr>
            <p:ph type="sldNum" sz="quarter" idx="11"/>
          </p:nvPr>
        </p:nvSpPr>
        <p:spPr/>
        <p:txBody>
          <a:bodyPr/>
          <a:lstStyle>
            <a:lvl1pPr eaLnBrk="0" hangingPunct="0">
              <a:defRPr/>
            </a:lvl1pPr>
          </a:lstStyle>
          <a:p>
            <a:pPr>
              <a:defRPr/>
            </a:pPr>
            <a:fld id="{2C344135-9420-D548-BD7C-79317C91434F}" type="slidenum">
              <a:rPr lang="en-US" altLang="en-US"/>
              <a:pPr>
                <a:defRPr/>
              </a:pPr>
              <a:t>‹#›</a:t>
            </a:fld>
            <a:endParaRPr lang="en-US" altLang="en-US"/>
          </a:p>
        </p:txBody>
      </p:sp>
    </p:spTree>
    <p:extLst>
      <p:ext uri="{BB962C8B-B14F-4D97-AF65-F5344CB8AC3E}">
        <p14:creationId xmlns:p14="http://schemas.microsoft.com/office/powerpoint/2010/main" val="2875020726"/>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EBB0C76-64C6-2942-B4EB-EE86FC1D051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E47F2FC-584D-BF4D-AF6A-AD9133707603}"/>
              </a:ext>
            </a:extLst>
          </p:cNvPr>
          <p:cNvSpPr>
            <a:spLocks noGrp="1" noChangeArrowheads="1"/>
          </p:cNvSpPr>
          <p:nvPr>
            <p:ph type="sldNum" sz="quarter" idx="11"/>
          </p:nvPr>
        </p:nvSpPr>
        <p:spPr/>
        <p:txBody>
          <a:bodyPr/>
          <a:lstStyle>
            <a:lvl1pPr eaLnBrk="0" hangingPunct="0">
              <a:defRPr/>
            </a:lvl1pPr>
          </a:lstStyle>
          <a:p>
            <a:pPr>
              <a:defRPr/>
            </a:pPr>
            <a:fld id="{F1DB68E5-2868-6D4F-A89F-4CC0EFD4A2B9}" type="slidenum">
              <a:rPr lang="en-US" altLang="en-US"/>
              <a:pPr>
                <a:defRPr/>
              </a:pPr>
              <a:t>‹#›</a:t>
            </a:fld>
            <a:endParaRPr lang="en-US" altLang="en-US"/>
          </a:p>
        </p:txBody>
      </p:sp>
    </p:spTree>
    <p:extLst>
      <p:ext uri="{BB962C8B-B14F-4D97-AF65-F5344CB8AC3E}">
        <p14:creationId xmlns:p14="http://schemas.microsoft.com/office/powerpoint/2010/main" val="1022421767"/>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631792A-AD76-664C-A1F8-67622FD1219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D1CFAAE-D710-B945-880C-4838C9E27A0A}"/>
              </a:ext>
            </a:extLst>
          </p:cNvPr>
          <p:cNvSpPr>
            <a:spLocks noGrp="1" noChangeArrowheads="1"/>
          </p:cNvSpPr>
          <p:nvPr>
            <p:ph type="sldNum" sz="quarter" idx="11"/>
          </p:nvPr>
        </p:nvSpPr>
        <p:spPr/>
        <p:txBody>
          <a:bodyPr/>
          <a:lstStyle>
            <a:lvl1pPr eaLnBrk="0" hangingPunct="0">
              <a:defRPr/>
            </a:lvl1pPr>
          </a:lstStyle>
          <a:p>
            <a:pPr>
              <a:defRPr/>
            </a:pPr>
            <a:fld id="{B99F8390-5E7B-F84D-BB5A-F0643481A975}" type="slidenum">
              <a:rPr lang="en-US" altLang="en-US"/>
              <a:pPr>
                <a:defRPr/>
              </a:pPr>
              <a:t>‹#›</a:t>
            </a:fld>
            <a:endParaRPr lang="en-US" altLang="en-US"/>
          </a:p>
        </p:txBody>
      </p:sp>
    </p:spTree>
    <p:extLst>
      <p:ext uri="{BB962C8B-B14F-4D97-AF65-F5344CB8AC3E}">
        <p14:creationId xmlns:p14="http://schemas.microsoft.com/office/powerpoint/2010/main" val="1893274077"/>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0158EE-260B-B548-928C-E911F37962D7}"/>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D3577B43-A5DC-1B40-946C-9AFCCF79B3B1}"/>
              </a:ext>
            </a:extLst>
          </p:cNvPr>
          <p:cNvSpPr>
            <a:spLocks noGrp="1" noChangeArrowheads="1"/>
          </p:cNvSpPr>
          <p:nvPr>
            <p:ph type="sldNum" sz="quarter" idx="11"/>
          </p:nvPr>
        </p:nvSpPr>
        <p:spPr/>
        <p:txBody>
          <a:bodyPr/>
          <a:lstStyle>
            <a:lvl1pPr eaLnBrk="0" hangingPunct="0">
              <a:defRPr/>
            </a:lvl1pPr>
          </a:lstStyle>
          <a:p>
            <a:pPr>
              <a:defRPr/>
            </a:pPr>
            <a:fld id="{954DE8F5-A1D7-DB49-969C-EAC86A464DD7}" type="slidenum">
              <a:rPr lang="en-US" altLang="en-US"/>
              <a:pPr>
                <a:defRPr/>
              </a:pPr>
              <a:t>‹#›</a:t>
            </a:fld>
            <a:endParaRPr lang="en-US" altLang="en-US"/>
          </a:p>
        </p:txBody>
      </p:sp>
    </p:spTree>
    <p:extLst>
      <p:ext uri="{BB962C8B-B14F-4D97-AF65-F5344CB8AC3E}">
        <p14:creationId xmlns:p14="http://schemas.microsoft.com/office/powerpoint/2010/main" val="3395671225"/>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6F2D48B-DA98-9943-BC1C-A3EA9EB5DCED}"/>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D1997EEF-E597-CB49-82CE-E15B3C1E8B73}"/>
              </a:ext>
            </a:extLst>
          </p:cNvPr>
          <p:cNvSpPr>
            <a:spLocks noGrp="1" noChangeArrowheads="1"/>
          </p:cNvSpPr>
          <p:nvPr>
            <p:ph type="sldNum" sz="quarter" idx="11"/>
          </p:nvPr>
        </p:nvSpPr>
        <p:spPr/>
        <p:txBody>
          <a:bodyPr/>
          <a:lstStyle>
            <a:lvl1pPr eaLnBrk="0" hangingPunct="0">
              <a:defRPr/>
            </a:lvl1pPr>
          </a:lstStyle>
          <a:p>
            <a:pPr>
              <a:defRPr/>
            </a:pPr>
            <a:fld id="{C61C15F8-46C5-1E47-A52A-D0FDBA87F580}" type="slidenum">
              <a:rPr lang="en-US" altLang="en-US"/>
              <a:pPr>
                <a:defRPr/>
              </a:pPr>
              <a:t>‹#›</a:t>
            </a:fld>
            <a:endParaRPr lang="en-US" altLang="en-US"/>
          </a:p>
        </p:txBody>
      </p:sp>
    </p:spTree>
    <p:extLst>
      <p:ext uri="{BB962C8B-B14F-4D97-AF65-F5344CB8AC3E}">
        <p14:creationId xmlns:p14="http://schemas.microsoft.com/office/powerpoint/2010/main" val="273338151"/>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519692779"/>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14630117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06511834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83246772"/>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885478953"/>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253864224"/>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76989733"/>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082505316"/>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90171636"/>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006189548"/>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536914815"/>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0526527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858051"/>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2507729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F966C45-5116-0A45-A791-A6553C6E25ED}" type="datetime1">
              <a:rPr lang="en-US" smtClean="0"/>
              <a:t>8/29/22</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3839742348"/>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3A244DF-D368-BA47-B6EB-EDA44C072B34}" type="datetime1">
              <a:rPr lang="en-US" smtClean="0"/>
              <a:t>8/29/22</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3159865782"/>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47F750-DCED-674B-A358-D6F087F8B78E}" type="datetime1">
              <a:rPr lang="en-US" smtClean="0"/>
              <a:t>8/29/22</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953873053"/>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42767DF-ADE1-114E-BF5F-472C11C13A7E}" type="datetime1">
              <a:rPr lang="en-US" smtClean="0"/>
              <a:t>8/29/22</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48453886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85B6E05-2989-034A-8463-96AC875A570A}" type="datetime1">
              <a:rPr lang="en-US" smtClean="0"/>
              <a:t>8/29/22</a:t>
            </a:fld>
            <a:endParaRPr lang="en-GR"/>
          </a:p>
        </p:txBody>
      </p:sp>
      <p:sp>
        <p:nvSpPr>
          <p:cNvPr id="8" name="Footer Placeholder 7"/>
          <p:cNvSpPr>
            <a:spLocks noGrp="1"/>
          </p:cNvSpPr>
          <p:nvPr>
            <p:ph type="ftr" sz="quarter" idx="11"/>
          </p:nvPr>
        </p:nvSpPr>
        <p:spPr/>
        <p:txBody>
          <a:bodyPr/>
          <a:lstStyle/>
          <a:p>
            <a:endParaRPr lang="en-GR"/>
          </a:p>
        </p:txBody>
      </p:sp>
      <p:sp>
        <p:nvSpPr>
          <p:cNvPr id="9" name="Slide Number Placeholder 8"/>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3046657493"/>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96F26A5-9A1E-164E-A536-C43CF41F2EA7}" type="datetime1">
              <a:rPr lang="en-US" smtClean="0"/>
              <a:t>8/29/22</a:t>
            </a:fld>
            <a:endParaRPr lang="en-GR"/>
          </a:p>
        </p:txBody>
      </p:sp>
      <p:sp>
        <p:nvSpPr>
          <p:cNvPr id="4" name="Footer Placeholder 3"/>
          <p:cNvSpPr>
            <a:spLocks noGrp="1"/>
          </p:cNvSpPr>
          <p:nvPr>
            <p:ph type="ftr" sz="quarter" idx="11"/>
          </p:nvPr>
        </p:nvSpPr>
        <p:spPr/>
        <p:txBody>
          <a:bodyPr/>
          <a:lstStyle/>
          <a:p>
            <a:endParaRPr lang="en-GR"/>
          </a:p>
        </p:txBody>
      </p:sp>
      <p:sp>
        <p:nvSpPr>
          <p:cNvPr id="5" name="Slide Number Placeholder 4"/>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20707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F524B-BC97-0E4A-9813-E00CF4939917}" type="datetime1">
              <a:rPr lang="en-US" smtClean="0"/>
              <a:t>8/29/22</a:t>
            </a:fld>
            <a:endParaRPr lang="en-GR"/>
          </a:p>
        </p:txBody>
      </p:sp>
      <p:sp>
        <p:nvSpPr>
          <p:cNvPr id="3" name="Footer Placeholder 2"/>
          <p:cNvSpPr>
            <a:spLocks noGrp="1"/>
          </p:cNvSpPr>
          <p:nvPr>
            <p:ph type="ftr" sz="quarter" idx="11"/>
          </p:nvPr>
        </p:nvSpPr>
        <p:spPr/>
        <p:txBody>
          <a:bodyPr/>
          <a:lstStyle/>
          <a:p>
            <a:endParaRPr lang="en-GR"/>
          </a:p>
        </p:txBody>
      </p:sp>
      <p:sp>
        <p:nvSpPr>
          <p:cNvPr id="4" name="Slide Number Placeholder 3"/>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239858485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2A95BAC-6D1D-2546-8E5E-F4E62E7F6FDF}" type="datetime1">
              <a:rPr lang="en-US" smtClean="0"/>
              <a:t>8/29/22</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211682493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C130CD9-5DB9-4D4C-B9F8-360C7ABF92B4}" type="datetime1">
              <a:rPr lang="en-US" smtClean="0"/>
              <a:t>8/29/22</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1833539564"/>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7845F38-B3BE-C747-A907-0F5D4C362283}" type="datetime1">
              <a:rPr lang="en-US" smtClean="0"/>
              <a:t>8/29/22</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1009707402"/>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7D059B5-99C9-3B42-A953-0581646B9FF8}" type="datetime1">
              <a:rPr lang="en-US" smtClean="0"/>
              <a:t>8/29/22</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139870626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39.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theme" Target="../theme/theme4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1.png"/><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48.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1.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9.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theme" Target="../theme/theme50.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1.pn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image" Target="../media/image1.png"/><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image" Target="../media/image1.png"/><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theme" Target="../theme/theme57.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slideLayout" Target="../slideLayouts/slideLayout624.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 Id="rId14" Type="http://schemas.openxmlformats.org/officeDocument/2006/relationships/image" Target="../media/image1.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image" Target="../media/image1.png"/><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image" Target="../media/image1.png"/><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theme" Target="../theme/theme59.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0.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72.xml"/><Relationship Id="rId1" Type="http://schemas.openxmlformats.org/officeDocument/2006/relationships/slideLayout" Target="../slideLayouts/slideLayout67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image" Target="../media/image1.png"/><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3.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image" Target="../media/image1.png"/><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4.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5.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3" Type="http://schemas.openxmlformats.org/officeDocument/2006/relationships/theme" Target="../theme/theme67.xml"/><Relationship Id="rId2" Type="http://schemas.openxmlformats.org/officeDocument/2006/relationships/slideLayout" Target="../slideLayouts/slideLayout720.xml"/><Relationship Id="rId1" Type="http://schemas.openxmlformats.org/officeDocument/2006/relationships/slideLayout" Target="../slideLayouts/slideLayout71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image" Target="../media/image1.png"/><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theme" Target="../theme/theme68.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733.xml"/><Relationship Id="rId1" Type="http://schemas.openxmlformats.org/officeDocument/2006/relationships/slideLayout" Target="../slideLayouts/slideLayout7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41.xml"/><Relationship Id="rId13" Type="http://schemas.openxmlformats.org/officeDocument/2006/relationships/theme" Target="../theme/theme70.xml"/><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slideLayout" Target="../slideLayouts/slideLayout745.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 Id="rId14" Type="http://schemas.openxmlformats.org/officeDocument/2006/relationships/image" Target="../media/image1.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53.xml"/><Relationship Id="rId13" Type="http://schemas.openxmlformats.org/officeDocument/2006/relationships/theme" Target="../theme/theme71.xml"/><Relationship Id="rId3" Type="http://schemas.openxmlformats.org/officeDocument/2006/relationships/slideLayout" Target="../slideLayouts/slideLayout748.xml"/><Relationship Id="rId7" Type="http://schemas.openxmlformats.org/officeDocument/2006/relationships/slideLayout" Target="../slideLayouts/slideLayout752.xml"/><Relationship Id="rId12" Type="http://schemas.openxmlformats.org/officeDocument/2006/relationships/slideLayout" Target="../slideLayouts/slideLayout757.xml"/><Relationship Id="rId2" Type="http://schemas.openxmlformats.org/officeDocument/2006/relationships/slideLayout" Target="../slideLayouts/slideLayout747.xml"/><Relationship Id="rId1" Type="http://schemas.openxmlformats.org/officeDocument/2006/relationships/slideLayout" Target="../slideLayouts/slideLayout746.xml"/><Relationship Id="rId6" Type="http://schemas.openxmlformats.org/officeDocument/2006/relationships/slideLayout" Target="../slideLayouts/slideLayout751.xml"/><Relationship Id="rId11" Type="http://schemas.openxmlformats.org/officeDocument/2006/relationships/slideLayout" Target="../slideLayouts/slideLayout756.xml"/><Relationship Id="rId5" Type="http://schemas.openxmlformats.org/officeDocument/2006/relationships/slideLayout" Target="../slideLayouts/slideLayout750.xml"/><Relationship Id="rId10" Type="http://schemas.openxmlformats.org/officeDocument/2006/relationships/slideLayout" Target="../slideLayouts/slideLayout755.xml"/><Relationship Id="rId4" Type="http://schemas.openxmlformats.org/officeDocument/2006/relationships/slideLayout" Target="../slideLayouts/slideLayout749.xml"/><Relationship Id="rId9" Type="http://schemas.openxmlformats.org/officeDocument/2006/relationships/slideLayout" Target="../slideLayouts/slideLayout754.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65.xml"/><Relationship Id="rId13" Type="http://schemas.openxmlformats.org/officeDocument/2006/relationships/theme" Target="../theme/theme72.xml"/><Relationship Id="rId3" Type="http://schemas.openxmlformats.org/officeDocument/2006/relationships/slideLayout" Target="../slideLayouts/slideLayout760.xml"/><Relationship Id="rId7" Type="http://schemas.openxmlformats.org/officeDocument/2006/relationships/slideLayout" Target="../slideLayouts/slideLayout764.xml"/><Relationship Id="rId12" Type="http://schemas.openxmlformats.org/officeDocument/2006/relationships/slideLayout" Target="../slideLayouts/slideLayout769.xml"/><Relationship Id="rId2" Type="http://schemas.openxmlformats.org/officeDocument/2006/relationships/slideLayout" Target="../slideLayouts/slideLayout759.xml"/><Relationship Id="rId1" Type="http://schemas.openxmlformats.org/officeDocument/2006/relationships/slideLayout" Target="../slideLayouts/slideLayout758.xml"/><Relationship Id="rId6" Type="http://schemas.openxmlformats.org/officeDocument/2006/relationships/slideLayout" Target="../slideLayouts/slideLayout763.xml"/><Relationship Id="rId11" Type="http://schemas.openxmlformats.org/officeDocument/2006/relationships/slideLayout" Target="../slideLayouts/slideLayout768.xml"/><Relationship Id="rId5" Type="http://schemas.openxmlformats.org/officeDocument/2006/relationships/slideLayout" Target="../slideLayouts/slideLayout762.xml"/><Relationship Id="rId10" Type="http://schemas.openxmlformats.org/officeDocument/2006/relationships/slideLayout" Target="../slideLayouts/slideLayout767.xml"/><Relationship Id="rId4" Type="http://schemas.openxmlformats.org/officeDocument/2006/relationships/slideLayout" Target="../slideLayouts/slideLayout761.xml"/><Relationship Id="rId9" Type="http://schemas.openxmlformats.org/officeDocument/2006/relationships/slideLayout" Target="../slideLayouts/slideLayout766.xml"/><Relationship Id="rId14" Type="http://schemas.openxmlformats.org/officeDocument/2006/relationships/image" Target="../media/image1.png"/></Relationships>
</file>

<file path=ppt/slideMasters/_rels/slideMaster73.xml.rels><?xml version="1.0" encoding="UTF-8" standalone="yes"?>
<Relationships xmlns="http://schemas.openxmlformats.org/package/2006/relationships"><Relationship Id="rId3" Type="http://schemas.openxmlformats.org/officeDocument/2006/relationships/theme" Target="../theme/theme73.xml"/><Relationship Id="rId2" Type="http://schemas.openxmlformats.org/officeDocument/2006/relationships/slideLayout" Target="../slideLayouts/slideLayout771.xml"/><Relationship Id="rId1" Type="http://schemas.openxmlformats.org/officeDocument/2006/relationships/slideLayout" Target="../slideLayouts/slideLayout770.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79.xml"/><Relationship Id="rId13" Type="http://schemas.openxmlformats.org/officeDocument/2006/relationships/theme" Target="../theme/theme74.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slideLayout" Target="../slideLayouts/slideLayout783.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 Id="rId14" Type="http://schemas.openxmlformats.org/officeDocument/2006/relationships/image" Target="../media/image1.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91.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theme" Target="../theme/theme75.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76.xml.rels><?xml version="1.0" encoding="UTF-8" standalone="yes"?>
<Relationships xmlns="http://schemas.openxmlformats.org/package/2006/relationships"><Relationship Id="rId3" Type="http://schemas.openxmlformats.org/officeDocument/2006/relationships/slideLayout" Target="../slideLayouts/slideLayout797.xml"/><Relationship Id="rId2" Type="http://schemas.openxmlformats.org/officeDocument/2006/relationships/slideLayout" Target="../slideLayouts/slideLayout796.xml"/><Relationship Id="rId1" Type="http://schemas.openxmlformats.org/officeDocument/2006/relationships/slideLayout" Target="../slideLayouts/slideLayout795.xml"/><Relationship Id="rId5" Type="http://schemas.openxmlformats.org/officeDocument/2006/relationships/theme" Target="../theme/theme76.xml"/><Relationship Id="rId4" Type="http://schemas.openxmlformats.org/officeDocument/2006/relationships/slideLayout" Target="../slideLayouts/slideLayout7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2022. 9. 2.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9/2/22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9/2/22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16006909"/>
      </p:ext>
    </p:extLst>
  </p:cSld>
  <p:clrMap bg1="lt1" tx1="dk1" bg2="lt2" tx2="dk2" accent1="accent1" accent2="accent2" accent3="accent3" accent4="accent4" accent5="accent5" accent6="accent6" hlink="hlink" folHlink="folHlink"/>
  <p:sldLayoutIdLst>
    <p:sldLayoutId id="2147489496" r:id="rId1"/>
    <p:sldLayoutId id="2147489497" r:id="rId2"/>
    <p:sldLayoutId id="2147489498" r:id="rId3"/>
    <p:sldLayoutId id="2147489499" r:id="rId4"/>
    <p:sldLayoutId id="2147489500" r:id="rId5"/>
    <p:sldLayoutId id="2147489501" r:id="rId6"/>
    <p:sldLayoutId id="2147489502" r:id="rId7"/>
    <p:sldLayoutId id="2147489503" r:id="rId8"/>
    <p:sldLayoutId id="2147489504" r:id="rId9"/>
    <p:sldLayoutId id="2147489505" r:id="rId10"/>
    <p:sldLayoutId id="2147489506" r:id="rId11"/>
    <p:sldLayoutId id="21474895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9/2/22</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97416351"/>
      </p:ext>
    </p:extLst>
  </p:cSld>
  <p:clrMap bg1="lt1" tx1="dk1" bg2="lt2" tx2="dk2" accent1="accent1" accent2="accent2" accent3="accent3" accent4="accent4" accent5="accent5" accent6="accent6" hlink="hlink" folHlink="folHlink"/>
  <p:sldLayoutIdLst>
    <p:sldLayoutId id="2147489548" r:id="rId1"/>
    <p:sldLayoutId id="21474895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9/2/22</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4617165"/>
      </p:ext>
    </p:extLst>
  </p:cSld>
  <p:clrMap bg1="lt1" tx1="dk1" bg2="lt2" tx2="dk2" accent1="accent1" accent2="accent2" accent3="accent3" accent4="accent4" accent5="accent5" accent6="accent6" hlink="hlink" folHlink="folHlink"/>
  <p:sldLayoutIdLst>
    <p:sldLayoutId id="2147489612" r:id="rId1"/>
    <p:sldLayoutId id="2147489613" r:id="rId2"/>
    <p:sldLayoutId id="2147489614" r:id="rId3"/>
    <p:sldLayoutId id="2147489615" r:id="rId4"/>
    <p:sldLayoutId id="2147489616" r:id="rId5"/>
    <p:sldLayoutId id="2147489617" r:id="rId6"/>
    <p:sldLayoutId id="2147489618" r:id="rId7"/>
    <p:sldLayoutId id="2147489619" r:id="rId8"/>
    <p:sldLayoutId id="2147489620" r:id="rId9"/>
    <p:sldLayoutId id="2147489621" r:id="rId10"/>
    <p:sldLayoutId id="2147489622" r:id="rId11"/>
    <p:sldLayoutId id="214748962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444271"/>
      </p:ext>
    </p:extLst>
  </p:cSld>
  <p:clrMap bg1="lt1" tx1="dk1" bg2="lt2" tx2="dk2" accent1="accent1" accent2="accent2" accent3="accent3" accent4="accent4" accent5="accent5" accent6="accent6" hlink="hlink" folHlink="folHlink"/>
  <p:sldLayoutIdLst>
    <p:sldLayoutId id="2147489638" r:id="rId1"/>
    <p:sldLayoutId id="214748963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9/2/22</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05E7BDC-7850-0840-AE02-4CD684FE19E6}"/>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6E0880CC-46D8-144C-AB8F-FA38446BBE49}"/>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2720296-8B91-D64B-9FD7-7AF64C73237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9D3AC41-115F-0845-A7A4-47BF361B1873}"/>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2E03388C-8DDE-5549-8BDC-829E3484E1EC}" type="slidenum">
              <a:rPr lang="en-US" altLang="en-US"/>
              <a:pPr>
                <a:defRPr/>
              </a:pPr>
              <a:t>‹#›</a:t>
            </a:fld>
            <a:endParaRPr lang="en-US" altLang="en-US"/>
          </a:p>
        </p:txBody>
      </p:sp>
      <p:sp>
        <p:nvSpPr>
          <p:cNvPr id="14342" name="Line 1032">
            <a:extLst>
              <a:ext uri="{FF2B5EF4-FFF2-40B4-BE49-F238E27FC236}">
                <a16:creationId xmlns:a16="http://schemas.microsoft.com/office/drawing/2014/main" id="{C35EBA84-E5B9-C34A-9AC4-3C109F724BD9}"/>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33">
            <a:extLst>
              <a:ext uri="{FF2B5EF4-FFF2-40B4-BE49-F238E27FC236}">
                <a16:creationId xmlns:a16="http://schemas.microsoft.com/office/drawing/2014/main" id="{F5BD3987-485D-E042-8A19-7C18DF05F31E}"/>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27883387"/>
      </p:ext>
    </p:extLst>
  </p:cSld>
  <p:clrMap bg1="lt1" tx1="dk1" bg2="lt2" tx2="dk2" accent1="accent1" accent2="accent2" accent3="accent3" accent4="accent4" accent5="accent5" accent6="accent6" hlink="hlink" folHlink="folHlink"/>
  <p:sldLayoutIdLst>
    <p:sldLayoutId id="2147489819" r:id="rId1"/>
    <p:sldLayoutId id="2147489820" r:id="rId2"/>
    <p:sldLayoutId id="2147489821" r:id="rId3"/>
    <p:sldLayoutId id="2147489822" r:id="rId4"/>
    <p:sldLayoutId id="2147489823" r:id="rId5"/>
    <p:sldLayoutId id="2147489824" r:id="rId6"/>
    <p:sldLayoutId id="2147489825" r:id="rId7"/>
    <p:sldLayoutId id="2147489826" r:id="rId8"/>
    <p:sldLayoutId id="2147489827" r:id="rId9"/>
    <p:sldLayoutId id="2147489828" r:id="rId10"/>
    <p:sldLayoutId id="2147489829" r:id="rId11"/>
    <p:sldLayoutId id="214748983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A7361BF2-EEC8-BD44-B1FF-0E6EA04503FC}"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067412566"/>
      </p:ext>
    </p:extLst>
  </p:cSld>
  <p:clrMap bg1="lt1" tx1="dk1" bg2="lt2" tx2="dk2" accent1="accent1" accent2="accent2" accent3="accent3" accent4="accent4" accent5="accent5" accent6="accent6" hlink="hlink" folHlink="folHlink"/>
  <p:sldLayoutIdLst>
    <p:sldLayoutId id="2147489844" r:id="rId1"/>
    <p:sldLayoutId id="2147489845" r:id="rId2"/>
    <p:sldLayoutId id="2147489846" r:id="rId3"/>
    <p:sldLayoutId id="2147489847" r:id="rId4"/>
    <p:sldLayoutId id="2147489848" r:id="rId5"/>
    <p:sldLayoutId id="2147489849" r:id="rId6"/>
    <p:sldLayoutId id="2147489850" r:id="rId7"/>
    <p:sldLayoutId id="2147489851" r:id="rId8"/>
    <p:sldLayoutId id="2147489852" r:id="rId9"/>
    <p:sldLayoutId id="2147489853" r:id="rId10"/>
    <p:sldLayoutId id="2147489854" r:id="rId11"/>
    <p:sldLayoutId id="21474898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27495"/>
      </p:ext>
    </p:extLst>
  </p:cSld>
  <p:clrMap bg1="lt1" tx1="dk1" bg2="lt2" tx2="dk2" accent1="accent1" accent2="accent2" accent3="accent3" accent4="accent4" accent5="accent5" accent6="accent6" hlink="hlink" folHlink="folHlink"/>
  <p:sldLayoutIdLst>
    <p:sldLayoutId id="2147489923" r:id="rId1"/>
    <p:sldLayoutId id="2147489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D86F2-4F57-314E-9C03-9014849FF2B9}" type="datetime1">
              <a:rPr lang="en-US" smtClean="0"/>
              <a:t>8/29/22</a:t>
            </a:fld>
            <a:endParaRPr lang="en-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0EDDB-3F8C-454D-B7AF-385D22F27965}" type="slidenum">
              <a:rPr lang="en-GR" smtClean="0"/>
              <a:t>‹#›</a:t>
            </a:fld>
            <a:endParaRPr lang="en-GR"/>
          </a:p>
        </p:txBody>
      </p:sp>
    </p:spTree>
    <p:extLst>
      <p:ext uri="{BB962C8B-B14F-4D97-AF65-F5344CB8AC3E}">
        <p14:creationId xmlns:p14="http://schemas.microsoft.com/office/powerpoint/2010/main" val="3346312512"/>
      </p:ext>
    </p:extLst>
  </p:cSld>
  <p:clrMap bg1="lt1" tx1="dk1" bg2="lt2" tx2="dk2" accent1="accent1" accent2="accent2" accent3="accent3" accent4="accent4" accent5="accent5" accent6="accent6" hlink="hlink" folHlink="folHlink"/>
  <p:sldLayoutIdLst>
    <p:sldLayoutId id="2147489939" r:id="rId1"/>
    <p:sldLayoutId id="2147489940" r:id="rId2"/>
    <p:sldLayoutId id="2147489941" r:id="rId3"/>
    <p:sldLayoutId id="2147489942" r:id="rId4"/>
    <p:sldLayoutId id="2147489943" r:id="rId5"/>
    <p:sldLayoutId id="2147489944" r:id="rId6"/>
    <p:sldLayoutId id="2147489945" r:id="rId7"/>
    <p:sldLayoutId id="2147489946" r:id="rId8"/>
    <p:sldLayoutId id="2147489947" r:id="rId9"/>
    <p:sldLayoutId id="2147489948" r:id="rId10"/>
    <p:sldLayoutId id="214748994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1.png"/><Relationship Id="rId7"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429.xml"/><Relationship Id="rId6" Type="http://schemas.openxmlformats.org/officeDocument/2006/relationships/image" Target="../media/image33.emf"/><Relationship Id="rId5" Type="http://schemas.openxmlformats.org/officeDocument/2006/relationships/oleObject" Target="../embeddings/oleObject1.bin"/><Relationship Id="rId4" Type="http://schemas.openxmlformats.org/officeDocument/2006/relationships/image" Target="../media/image3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01.xml"/><Relationship Id="rId5" Type="http://schemas.openxmlformats.org/officeDocument/2006/relationships/image" Target="../media/image65.tiff"/><Relationship Id="rId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3" Type="http://schemas.openxmlformats.org/officeDocument/2006/relationships/hyperlink" Target="https://news.skhynix.com/sk-hynix-develops-pim-next-generation-ai-accelerator/" TargetMode="External"/><Relationship Id="rId2" Type="http://schemas.openxmlformats.org/officeDocument/2006/relationships/image" Target="../media/image129.png"/><Relationship Id="rId1" Type="http://schemas.openxmlformats.org/officeDocument/2006/relationships/slideLayout" Target="../slideLayouts/slideLayout501.xml"/><Relationship Id="rId5" Type="http://schemas.openxmlformats.org/officeDocument/2006/relationships/image" Target="../media/image130.png"/><Relationship Id="rId4" Type="http://schemas.openxmlformats.org/officeDocument/2006/relationships/image" Target="../media/image64.png"/></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01.xml"/><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8.xml"/></Relationships>
</file>

<file path=ppt/slides/_rels/slide10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5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10.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35.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36.png"/><Relationship Id="rId1" Type="http://schemas.openxmlformats.org/officeDocument/2006/relationships/slideLayout" Target="../slideLayouts/slideLayout236.xml"/></Relationships>
</file>

<file path=ppt/slides/_rels/slide112.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137.png"/><Relationship Id="rId4" Type="http://schemas.openxmlformats.org/officeDocument/2006/relationships/hyperlink" Target="https://www.youtube.com/watch?v=qeukNs5XI3g&amp;t=4192s"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138.jpg"/><Relationship Id="rId4" Type="http://schemas.openxmlformats.org/officeDocument/2006/relationships/hyperlink" Target="https://www.youtube.com/watch?v=qeukNs5XI3g&amp;t=4192s"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139.png"/><Relationship Id="rId4" Type="http://schemas.openxmlformats.org/officeDocument/2006/relationships/hyperlink" Target="https://www.youtube.com/watch?v=qeukNs5XI3g&amp;t=4192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797.xml"/></Relationships>
</file>

<file path=ppt/slides/_rels/slide116.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21.xml"/><Relationship Id="rId1" Type="http://schemas.openxmlformats.org/officeDocument/2006/relationships/slideLayout" Target="../slideLayouts/slideLayout797.xml"/><Relationship Id="rId4" Type="http://schemas.openxmlformats.org/officeDocument/2006/relationships/image" Target="../media/image141.png"/></Relationships>
</file>

<file path=ppt/slides/_rels/slide117.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22.xml"/><Relationship Id="rId1" Type="http://schemas.openxmlformats.org/officeDocument/2006/relationships/slideLayout" Target="../slideLayouts/slideLayout797.xml"/><Relationship Id="rId4" Type="http://schemas.openxmlformats.org/officeDocument/2006/relationships/image" Target="../media/image142.png"/></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797.xml"/><Relationship Id="rId4" Type="http://schemas.openxmlformats.org/officeDocument/2006/relationships/hyperlink" Target="https://youtu.be/s_z_S6FYpC8"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4.tiff"/><Relationship Id="rId1" Type="http://schemas.openxmlformats.org/officeDocument/2006/relationships/slideLayout" Target="../slideLayouts/slideLayout279.xml"/></Relationships>
</file>

<file path=ppt/slides/_rels/slide122.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image" Target="../media/image145.tiff"/><Relationship Id="rId1" Type="http://schemas.openxmlformats.org/officeDocument/2006/relationships/slideLayout" Target="../slideLayouts/slideLayout603.xml"/></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147.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49.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510.png"/><Relationship Id="rId2" Type="http://schemas.openxmlformats.org/officeDocument/2006/relationships/notesSlide" Target="../notesSlides/notesSlide24.xml"/><Relationship Id="rId1" Type="http://schemas.openxmlformats.org/officeDocument/2006/relationships/slideLayout" Target="../slideLayouts/slideLayout720.xml"/><Relationship Id="rId6" Type="http://schemas.openxmlformats.org/officeDocument/2006/relationships/image" Target="../media/image1000.png"/><Relationship Id="rId5" Type="http://schemas.openxmlformats.org/officeDocument/2006/relationships/image" Target="../media/image1440.png"/><Relationship Id="rId4" Type="http://schemas.openxmlformats.org/officeDocument/2006/relationships/image" Target="../media/image1360.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20.xml"/></Relationships>
</file>

<file path=ppt/slides/_rels/slide128.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49.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29.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150.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39.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jpeg"/></Relationships>
</file>

<file path=ppt/slides/_rels/slide13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152.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13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42.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580.xml"/></Relationships>
</file>

<file path=ppt/slides/_rels/slide147.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60.xml"/></Relationships>
</file>

<file path=ppt/slides/_rels/slide1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github.com/CMU-SAFARI/" TargetMode="External"/><Relationship Id="rId1" Type="http://schemas.openxmlformats.org/officeDocument/2006/relationships/slideLayout" Target="../slideLayouts/slideLayout580.xml"/><Relationship Id="rId4" Type="http://schemas.openxmlformats.org/officeDocument/2006/relationships/image" Target="../media/image158.png"/></Relationships>
</file>

<file path=ppt/slides/_rels/slide149.xml.rels><?xml version="1.0" encoding="UTF-8" standalone="yes"?>
<Relationships xmlns="http://schemas.openxmlformats.org/package/2006/relationships"><Relationship Id="rId3" Type="http://schemas.openxmlformats.org/officeDocument/2006/relationships/hyperlink" Target="https://www.youtube.com/watch?v=qeukNs5XI3g" TargetMode="External"/><Relationship Id="rId2" Type="http://schemas.openxmlformats.org/officeDocument/2006/relationships/image" Target="../media/image159.png"/><Relationship Id="rId1" Type="http://schemas.openxmlformats.org/officeDocument/2006/relationships/slideLayout" Target="../slideLayouts/slideLayout626.xml"/></Relationships>
</file>

<file path=ppt/slides/_rels/slide15.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603.xml"/><Relationship Id="rId4" Type="http://schemas.openxmlformats.org/officeDocument/2006/relationships/image" Target="../media/image43.png"/></Relationships>
</file>

<file path=ppt/slides/_rels/slide150.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80.xml"/><Relationship Id="rId6" Type="http://schemas.openxmlformats.org/officeDocument/2006/relationships/image" Target="../media/image160.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safari.ethz.ch/projects_and_seminars/spring2022/doku.php?id=processing_in_memory"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26.xml"/><Relationship Id="rId6" Type="http://schemas.openxmlformats.org/officeDocument/2006/relationships/image" Target="../media/image161.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safari.ethz.ch/architecture/fall2021/doku.php?id=schedule" TargetMode="External"/><Relationship Id="rId2" Type="http://schemas.openxmlformats.org/officeDocument/2006/relationships/hyperlink" Target="https://safari.ethz.ch/projects_and_seminars/spring2022/doku.php?id=bioinformatics" TargetMode="External"/><Relationship Id="rId1" Type="http://schemas.openxmlformats.org/officeDocument/2006/relationships/slideLayout" Target="../slideLayouts/slideLayout735.xml"/><Relationship Id="rId6" Type="http://schemas.openxmlformats.org/officeDocument/2006/relationships/image" Target="../media/image162.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DEL_5A_Y3TI&amp;list=PL5Q2soXY2Zi8NrPDgOR1yRU_Cxxjw-u18"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safari.ethz.ch/architecture/fall2021/doku.php?id=schedule" TargetMode="External"/><Relationship Id="rId2" Type="http://schemas.openxmlformats.org/officeDocument/2006/relationships/hyperlink" Target="https://safari.ethz.ch/projects_and_seminars/spring2022/doku.php?id=heterogeneous_systems" TargetMode="External"/><Relationship Id="rId1" Type="http://schemas.openxmlformats.org/officeDocument/2006/relationships/slideLayout" Target="../slideLayouts/slideLayout708.xml"/><Relationship Id="rId6" Type="http://schemas.openxmlformats.org/officeDocument/2006/relationships/image" Target="../media/image163.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oFO5fTrgFIY&amp;list=PL5Q2soXY2Zi9XrgXR38IM_FTjmY6h7Gzm" TargetMode="External"/></Relationships>
</file>

<file path=ppt/slides/_rels/slide15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hyperlink" Target="https://safari.ethz.ch/projects_and_seminars/spring2022/doku.php?id=hw_sw_codesign" TargetMode="External"/><Relationship Id="rId7" Type="http://schemas.openxmlformats.org/officeDocument/2006/relationships/image" Target="../media/image164.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708.xml"/><Relationship Id="rId6" Type="http://schemas.openxmlformats.org/officeDocument/2006/relationships/hyperlink" Target="https://youtube.com/playlist?list=PL5Q2soXY2Zi8nH7un3ghD2nutKWWDk-NK" TargetMode="External"/><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s://safari.ethz.ch/projects_and_seminars/spring2022/doku.php?id=modern_ssds" TargetMode="External"/><Relationship Id="rId7" Type="http://schemas.openxmlformats.org/officeDocument/2006/relationships/image" Target="../media/image167.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708.xml"/><Relationship Id="rId6" Type="http://schemas.openxmlformats.org/officeDocument/2006/relationships/image" Target="../media/image166.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_q4rm71DsY4&amp;list=PL5Q2soXY2Zi8vabcse1kL22DEcgMl2RAq"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people.inf.ethz.ch/omutlu"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168.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626.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71.xml"/><Relationship Id="rId1" Type="http://schemas.openxmlformats.org/officeDocument/2006/relationships/tags" Target="../tags/tag1.xml"/><Relationship Id="rId5" Type="http://schemas.openxmlformats.org/officeDocument/2006/relationships/image" Target="../media/image170.svg"/><Relationship Id="rId4" Type="http://schemas.openxmlformats.org/officeDocument/2006/relationships/image" Target="../media/image1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notesSlide" Target="../notesSlides/notesSlide29.xml"/><Relationship Id="rId7" Type="http://schemas.openxmlformats.org/officeDocument/2006/relationships/image" Target="../media/image174.svg"/><Relationship Id="rId2" Type="http://schemas.openxmlformats.org/officeDocument/2006/relationships/slideLayout" Target="../slideLayouts/slideLayout771.xml"/><Relationship Id="rId1" Type="http://schemas.openxmlformats.org/officeDocument/2006/relationships/tags" Target="../tags/tag2.xml"/><Relationship Id="rId6" Type="http://schemas.openxmlformats.org/officeDocument/2006/relationships/image" Target="../media/image173.png"/><Relationship Id="rId11" Type="http://schemas.openxmlformats.org/officeDocument/2006/relationships/image" Target="../media/image170.svg"/><Relationship Id="rId5" Type="http://schemas.openxmlformats.org/officeDocument/2006/relationships/image" Target="../media/image172.svg"/><Relationship Id="rId10" Type="http://schemas.openxmlformats.org/officeDocument/2006/relationships/image" Target="../media/image169.png"/><Relationship Id="rId4" Type="http://schemas.openxmlformats.org/officeDocument/2006/relationships/image" Target="../media/image171.png"/><Relationship Id="rId9" Type="http://schemas.openxmlformats.org/officeDocument/2006/relationships/image" Target="../media/image176.sv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71.xml"/><Relationship Id="rId1" Type="http://schemas.openxmlformats.org/officeDocument/2006/relationships/tags" Target="../tags/tag3.xml"/><Relationship Id="rId5" Type="http://schemas.openxmlformats.org/officeDocument/2006/relationships/image" Target="../media/image178.svg"/><Relationship Id="rId4" Type="http://schemas.openxmlformats.org/officeDocument/2006/relationships/image" Target="../media/image177.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71.xml"/><Relationship Id="rId1" Type="http://schemas.openxmlformats.org/officeDocument/2006/relationships/tags" Target="../tags/tag4.xml"/><Relationship Id="rId5" Type="http://schemas.openxmlformats.org/officeDocument/2006/relationships/image" Target="../media/image178.svg"/><Relationship Id="rId4" Type="http://schemas.openxmlformats.org/officeDocument/2006/relationships/image" Target="../media/image177.png"/></Relationships>
</file>

<file path=ppt/slides/_rels/slide16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s://www.youtube.com/watch?v=kIU44FxjbFk"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168.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626.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36.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0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gqAYMx34euU" TargetMode="External"/><Relationship Id="rId7"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501.xml"/><Relationship Id="rId6" Type="http://schemas.openxmlformats.org/officeDocument/2006/relationships/hyperlink" Target="https://community.microcenter.com/discussion/5134/comparing-zen-3-to-zen-2" TargetMode="External"/><Relationship Id="rId5" Type="http://schemas.openxmlformats.org/officeDocument/2006/relationships/image" Target="../media/image49.png"/><Relationship Id="rId4" Type="http://schemas.openxmlformats.org/officeDocument/2006/relationships/hyperlink" Target="https://www.tech-critter.com/amd-keynote-computex-2021/"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47.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77.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5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5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3.xm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eAZZGDlsDAY" TargetMode="External"/><Relationship Id="rId3" Type="http://schemas.openxmlformats.org/officeDocument/2006/relationships/hyperlink" Target="http://www.date-conference.com/" TargetMode="External"/><Relationship Id="rId7" Type="http://schemas.openxmlformats.org/officeDocument/2006/relationships/hyperlink" Target="https://people.inf.ethz.ch/omutlu/pub/onur-IEDM-Tutorial-MemoryCentricComputingSystems-December-12-2020-FINAL.pdf" TargetMode="External"/><Relationship Id="rId2" Type="http://schemas.openxmlformats.org/officeDocument/2006/relationships/hyperlink" Target="https://people.inf.ethz.ch/omutlu/pub/intelligent-architectures-for-intelligent-computingsystems-invited_paper_DATE21.pdf" TargetMode="External"/><Relationship Id="rId1" Type="http://schemas.openxmlformats.org/officeDocument/2006/relationships/slideLayout" Target="../slideLayouts/slideLayout626.xml"/><Relationship Id="rId6" Type="http://schemas.openxmlformats.org/officeDocument/2006/relationships/hyperlink" Target="https://people.inf.ethz.ch/omutlu/pub/onur-IEDM-Tutorial-MemoryCentricComputingSystems-December-12-2020-FINAL.pptx" TargetMode="External"/><Relationship Id="rId5" Type="http://schemas.openxmlformats.org/officeDocument/2006/relationships/hyperlink" Target="https://people.inf.ethz.ch/omutlu/pub/onur-DATE-InvitedTalk-IntelligentArchitecturesForIntelligentComputingSystems-January-22-2021.pdf" TargetMode="External"/><Relationship Id="rId10" Type="http://schemas.openxmlformats.org/officeDocument/2006/relationships/image" Target="../media/image54.png"/><Relationship Id="rId4" Type="http://schemas.openxmlformats.org/officeDocument/2006/relationships/hyperlink" Target="https://people.inf.ethz.ch/omutlu/pub/onur-DATE-InvitedTalk-IntelligentArchitecturesForIntelligentComputingSystems-January-22-2021.pptx" TargetMode="External"/><Relationship Id="rId9" Type="http://schemas.openxmlformats.org/officeDocument/2006/relationships/hyperlink" Target="https://www.youtube.com/watch?v=H3sEaINPBO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doi.org/10.1109/T-C.1969.222754" TargetMode="External"/><Relationship Id="rId1" Type="http://schemas.openxmlformats.org/officeDocument/2006/relationships/slideLayout" Target="../slideLayouts/slideLayout708.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hyperlink" Target="https://safari.ethz.ch/architecture/fall2020/lib/exe/fetch.php?media=stone_logic_in_memory_1970.pdf" TargetMode="External"/><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7.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67.png"/><Relationship Id="rId1" Type="http://schemas.openxmlformats.org/officeDocument/2006/relationships/slideLayout" Target="../slideLayouts/slideLayout61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614.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x2-qB0J7KHw" TargetMode="External"/><Relationship Id="rId2" Type="http://schemas.openxmlformats.org/officeDocument/2006/relationships/image" Target="../media/image15.png"/><Relationship Id="rId1" Type="http://schemas.openxmlformats.org/officeDocument/2006/relationships/slideLayout" Target="../slideLayouts/slideLayout6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1.xml.rels><?xml version="1.0" encoding="UTF-8" standalone="yes"?>
<Relationships xmlns="http://schemas.openxmlformats.org/package/2006/relationships"><Relationship Id="rId3" Type="http://schemas.openxmlformats.org/officeDocument/2006/relationships/hyperlink" Target="http://isca09.cs.columbia.edu/" TargetMode="External"/><Relationship Id="rId2" Type="http://schemas.openxmlformats.org/officeDocument/2006/relationships/hyperlink" Target="https://people.inf.ethz.ch/omutlu/pub/pcm_isca09.pdf" TargetMode="External"/><Relationship Id="rId1" Type="http://schemas.openxmlformats.org/officeDocument/2006/relationships/slideLayout" Target="../slideLayouts/slideLayout759.xml"/><Relationship Id="rId5" Type="http://schemas.openxmlformats.org/officeDocument/2006/relationships/image" Target="../media/image69.png"/><Relationship Id="rId4" Type="http://schemas.openxmlformats.org/officeDocument/2006/relationships/hyperlink" Target="https://people.inf.ethz.ch/omutlu/pub/lee_isca09_talk.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23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4.png"/><Relationship Id="rId1" Type="http://schemas.openxmlformats.org/officeDocument/2006/relationships/slideLayout" Target="../slideLayouts/slideLayout236.xml"/><Relationship Id="rId6" Type="http://schemas.openxmlformats.org/officeDocument/2006/relationships/image" Target="../media/image45.tiff"/><Relationship Id="rId5" Type="http://schemas.openxmlformats.org/officeDocument/2006/relationships/image" Target="../media/image47.jpe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6.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6.xml"/></Relationships>
</file>

<file path=ppt/slides/_rels/slide53.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12.xml"/><Relationship Id="rId5" Type="http://schemas.openxmlformats.org/officeDocument/2006/relationships/image" Target="../media/image76.tiff"/><Relationship Id="rId4" Type="http://schemas.openxmlformats.org/officeDocument/2006/relationships/hyperlink" Target="https://people.inf.ethz.ch/omutlu/pub/mutlu_hpca03_talk.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36.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53.tif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3.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hyperlink" Target="https://arxiv.org/pdf/1903.03988.pdf"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3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80.tiff"/><Relationship Id="rId1" Type="http://schemas.openxmlformats.org/officeDocument/2006/relationships/slideLayout" Target="../slideLayouts/slideLayout501.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81.tif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5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672.xml"/><Relationship Id="rId4" Type="http://schemas.openxmlformats.org/officeDocument/2006/relationships/hyperlink" Target="http://www.upmem.com/"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hyperlink" Target="https://arxiv.org/pdf/2105.03814.pdf" TargetMode="External"/><Relationship Id="rId3" Type="http://schemas.openxmlformats.org/officeDocument/2006/relationships/image" Target="../media/image83.emf"/><Relationship Id="rId7" Type="http://schemas.openxmlformats.org/officeDocument/2006/relationships/image" Target="../media/image87.emf"/><Relationship Id="rId12" Type="http://schemas.openxmlformats.org/officeDocument/2006/relationships/image" Target="../media/image92.emf"/><Relationship Id="rId2" Type="http://schemas.openxmlformats.org/officeDocument/2006/relationships/notesSlide" Target="../notesSlides/notesSlide12.xml"/><Relationship Id="rId1" Type="http://schemas.openxmlformats.org/officeDocument/2006/relationships/slideLayout" Target="../slideLayouts/slideLayout501.xml"/><Relationship Id="rId6" Type="http://schemas.openxmlformats.org/officeDocument/2006/relationships/image" Target="../media/image86.emf"/><Relationship Id="rId11" Type="http://schemas.openxmlformats.org/officeDocument/2006/relationships/image" Target="../media/image91.emf"/><Relationship Id="rId5" Type="http://schemas.openxmlformats.org/officeDocument/2006/relationships/image" Target="../media/image85.emf"/><Relationship Id="rId10" Type="http://schemas.openxmlformats.org/officeDocument/2006/relationships/image" Target="../media/image90.emf"/><Relationship Id="rId4" Type="http://schemas.openxmlformats.org/officeDocument/2006/relationships/image" Target="../media/image84.emf"/><Relationship Id="rId9" Type="http://schemas.openxmlformats.org/officeDocument/2006/relationships/image" Target="../media/image89.emf"/><Relationship Id="rId1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arxiv.org/pdf/2105.03814.pdf" TargetMode="External"/><Relationship Id="rId1" Type="http://schemas.openxmlformats.org/officeDocument/2006/relationships/slideLayout" Target="../slideLayouts/slideLayout501.xml"/></Relationships>
</file>

<file path=ppt/slides/_rels/slide74.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hyperlink" Target="https://arxiv.org/pdf/2105.03814.pdf" TargetMode="External"/><Relationship Id="rId1" Type="http://schemas.openxmlformats.org/officeDocument/2006/relationships/slideLayout" Target="../slideLayouts/slideLayout671.xml"/></Relationships>
</file>

<file path=ppt/slides/_rels/slide75.xml.rels><?xml version="1.0" encoding="UTF-8" standalone="yes"?>
<Relationships xmlns="http://schemas.openxmlformats.org/package/2006/relationships"><Relationship Id="rId3" Type="http://schemas.openxmlformats.org/officeDocument/2006/relationships/hyperlink" Target="https://arxiv.org/pdf/2207.07886.pdf" TargetMode="External"/><Relationship Id="rId7" Type="http://schemas.openxmlformats.org/officeDocument/2006/relationships/image" Target="../media/image97.png"/><Relationship Id="rId2" Type="http://schemas.openxmlformats.org/officeDocument/2006/relationships/hyperlink" Target="https://arxiv.org/pdf/2105.03814.pdf" TargetMode="External"/><Relationship Id="rId1" Type="http://schemas.openxmlformats.org/officeDocument/2006/relationships/slideLayout" Target="../slideLayouts/slideLayout626.xml"/><Relationship Id="rId6" Type="http://schemas.openxmlformats.org/officeDocument/2006/relationships/hyperlink" Target="https://www.youtube.com/watch?v=nphV36SrysA" TargetMode="External"/><Relationship Id="rId5" Type="http://schemas.openxmlformats.org/officeDocument/2006/relationships/image" Target="../media/image96.png"/><Relationship Id="rId4" Type="http://schemas.openxmlformats.org/officeDocument/2006/relationships/image" Target="../media/image95.jpeg"/></Relationships>
</file>

<file path=ppt/slides/_rels/slide7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33.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chart" Target="../charts/chart4.xml"/><Relationship Id="rId1" Type="http://schemas.openxmlformats.org/officeDocument/2006/relationships/slideLayout" Target="../slideLayouts/slideLayout733.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chart" Target="../charts/chart5.xml"/><Relationship Id="rId1" Type="http://schemas.openxmlformats.org/officeDocument/2006/relationships/slideLayout" Target="../slideLayouts/slideLayout733.xm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hyperlink" Target="https://arxiv.org/pdf/2105.03814.pdf" TargetMode="External"/><Relationship Id="rId1" Type="http://schemas.openxmlformats.org/officeDocument/2006/relationships/slideLayout" Target="../slideLayouts/slideLayout73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5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501.xml"/><Relationship Id="rId6" Type="http://schemas.openxmlformats.org/officeDocument/2006/relationships/hyperlink" Target="https://people.inf.ethz.ch/omutlu/pub/Benchmarking-Memory-Centric-Computing-Systems_cut21-talk.pptx" TargetMode="External"/><Relationship Id="rId5" Type="http://schemas.openxmlformats.org/officeDocument/2006/relationships/hyperlink" Target="https://github.com/CMU-SAFARI/prim-benchmarks" TargetMode="External"/><Relationship Id="rId10" Type="http://schemas.openxmlformats.org/officeDocument/2006/relationships/image" Target="../media/image99.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33.xml"/></Relationships>
</file>

<file path=ppt/slides/_rels/slide82.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13.xml"/><Relationship Id="rId1" Type="http://schemas.openxmlformats.org/officeDocument/2006/relationships/slideLayout" Target="../slideLayouts/slideLayout733.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733.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D8Hjy2iU9l4&amp;list=PL5Q2soXY2Zi_tOTAYm--dYByNPL7JhwR9" TargetMode="External"/><Relationship Id="rId2" Type="http://schemas.openxmlformats.org/officeDocument/2006/relationships/image" Target="../media/image102.png"/><Relationship Id="rId1" Type="http://schemas.openxmlformats.org/officeDocument/2006/relationships/slideLayout" Target="../slideLayouts/slideLayout501.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15.xml"/><Relationship Id="rId1" Type="http://schemas.openxmlformats.org/officeDocument/2006/relationships/slideLayout" Target="../slideLayouts/slideLayout733.xml"/><Relationship Id="rId5" Type="http://schemas.openxmlformats.org/officeDocument/2006/relationships/image" Target="../media/image106.png"/><Relationship Id="rId4" Type="http://schemas.openxmlformats.org/officeDocument/2006/relationships/image" Target="../media/image10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33.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785.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svg"/><Relationship Id="rId10" Type="http://schemas.openxmlformats.org/officeDocument/2006/relationships/image" Target="../media/image116.emf"/><Relationship Id="rId4" Type="http://schemas.openxmlformats.org/officeDocument/2006/relationships/image" Target="../media/image110.svg"/><Relationship Id="rId9" Type="http://schemas.openxmlformats.org/officeDocument/2006/relationships/image" Target="../media/image115.svg"/></Relationships>
</file>

<file path=ppt/slides/_rels/slide92.xml.rels><?xml version="1.0" encoding="UTF-8" standalone="yes"?>
<Relationships xmlns="http://schemas.openxmlformats.org/package/2006/relationships"><Relationship Id="rId3" Type="http://schemas.openxmlformats.org/officeDocument/2006/relationships/hyperlink" Target="https://arxiv.org/pdf/2201.05072.pdf" TargetMode="External"/><Relationship Id="rId2" Type="http://schemas.openxmlformats.org/officeDocument/2006/relationships/notesSlide" Target="../notesSlides/notesSlide17.xml"/><Relationship Id="rId1" Type="http://schemas.openxmlformats.org/officeDocument/2006/relationships/slideLayout" Target="../slideLayouts/slideLayout785.xml"/><Relationship Id="rId4" Type="http://schemas.openxmlformats.org/officeDocument/2006/relationships/hyperlink" Target="https://github.com/CMU-SAFARI/SparseP"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785.xml"/></Relationships>
</file>

<file path=ppt/slides/_rels/slide94.xml.rels><?xml version="1.0" encoding="UTF-8" standalone="yes"?>
<Relationships xmlns="http://schemas.openxmlformats.org/package/2006/relationships"><Relationship Id="rId3" Type="http://schemas.openxmlformats.org/officeDocument/2006/relationships/hyperlink" Target="https://www.youtube.com/watch?v=5kaOsJKlGrE" TargetMode="Externa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20.png"/><Relationship Id="rId1" Type="http://schemas.openxmlformats.org/officeDocument/2006/relationships/slideLayout" Target="../slideLayouts/slideLayout501.xml"/></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01.xml"/></Relationships>
</file>

<file path=ppt/slides/_rels/slide9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png"/><Relationship Id="rId1" Type="http://schemas.openxmlformats.org/officeDocument/2006/relationships/slideLayout" Target="../slideLayouts/slideLayout501.xml"/></Relationships>
</file>

<file path=ppt/slides/_rels/slide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slideLayout" Target="../slideLayouts/slideLayout501.xml"/></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5.png"/><Relationship Id="rId1" Type="http://schemas.openxmlformats.org/officeDocument/2006/relationships/slideLayout" Target="../slideLayouts/slideLayout5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September 2022</a:t>
            </a:r>
          </a:p>
          <a:p>
            <a:r>
              <a:rPr lang="en-US" sz="2200" dirty="0"/>
              <a:t>MATEO 2022</a:t>
            </a:r>
          </a:p>
          <a:p>
            <a:pPr algn="l"/>
            <a:endParaRPr lang="en-US" sz="2200" dirty="0"/>
          </a:p>
        </p:txBody>
      </p:sp>
      <p:sp>
        <p:nvSpPr>
          <p:cNvPr id="13" name="Title 1"/>
          <p:cNvSpPr>
            <a:spLocks noGrp="1"/>
          </p:cNvSpPr>
          <p:nvPr>
            <p:ph type="ctrTitle"/>
          </p:nvPr>
        </p:nvSpPr>
        <p:spPr>
          <a:xfrm>
            <a:off x="203060" y="1227584"/>
            <a:ext cx="8820472" cy="2201416"/>
          </a:xfrm>
        </p:spPr>
        <p:txBody>
          <a:bodyPr>
            <a:noAutofit/>
          </a:bodyPr>
          <a:lstStyle/>
          <a:p>
            <a:pPr algn="ctr"/>
            <a:r>
              <a:rPr lang="en-US" sz="6000" b="1" dirty="0">
                <a:solidFill>
                  <a:srgbClr val="006633"/>
                </a:solidFill>
              </a:rPr>
              <a:t>Memory-Centric</a:t>
            </a:r>
            <a:br>
              <a:rPr lang="en-US" sz="6000" b="1" dirty="0">
                <a:solidFill>
                  <a:srgbClr val="006633"/>
                </a:solidFill>
              </a:rPr>
            </a:br>
            <a:r>
              <a:rPr lang="en-US" sz="6000" b="1" dirty="0">
                <a:solidFill>
                  <a:srgbClr val="006633"/>
                </a:solidFill>
              </a:rPr>
              <a:t>Computing</a:t>
            </a:r>
            <a:endParaRPr lang="en-US" b="1"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19416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name="Visio" r:id="rId5" imgW="2695276" imgH="2509932" progId="Visio.Drawing.11">
                  <p:embed/>
                </p:oleObj>
              </mc:Choice>
              <mc:Fallback>
                <p:oleObj name="Visio" r:id="rId5" imgW="2695276" imgH="2509932" progId="Visio.Drawing.11">
                  <p:embed/>
                  <p:pic>
                    <p:nvPicPr>
                      <p:cNvPr id="2" name="Object 1"/>
                      <p:cNvPicPr/>
                      <p:nvPr/>
                    </p:nvPicPr>
                    <p:blipFill>
                      <a:blip r:embed="rId6"/>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name="Visio" r:id="rId7" imgW="3859122" imgH="1695796" progId="Visio.Drawing.11">
                  <p:embed/>
                </p:oleObj>
              </mc:Choice>
              <mc:Fallback>
                <p:oleObj name="Visio" r:id="rId7" imgW="3859122" imgH="1695796" progId="Visio.Drawing.11">
                  <p:embed/>
                  <p:pic>
                    <p:nvPicPr>
                      <p:cNvPr id="23" name="Object 22"/>
                      <p:cNvPicPr/>
                      <p:nvPr/>
                    </p:nvPicPr>
                    <p:blipFill>
                      <a:blip r:embed="rId8"/>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err="1"/>
              <a:t>DDRx</a:t>
            </a:r>
            <a:r>
              <a:rPr lang="en-US" dirty="0"/>
              <a:t>-PIM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04800" y="6528003"/>
            <a:ext cx="7968848"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et al. "Near-Memory Processing in Action: Accelerating Personalized Recommendation with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AxDIMM</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IEEE Micro (2021)</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356876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630F2C-F1A4-504C-BD76-4C0CF610117E}"/>
              </a:ext>
            </a:extLst>
          </p:cNvPr>
          <p:cNvPicPr>
            <a:picLocks noChangeAspect="1"/>
          </p:cNvPicPr>
          <p:nvPr/>
        </p:nvPicPr>
        <p:blipFill>
          <a:blip r:embed="rId2"/>
          <a:stretch>
            <a:fillRect/>
          </a:stretch>
        </p:blipFill>
        <p:spPr>
          <a:xfrm>
            <a:off x="76200" y="838200"/>
            <a:ext cx="5638800" cy="5659138"/>
          </a:xfrm>
          <a:prstGeom prst="rect">
            <a:avLst/>
          </a:prstGeom>
        </p:spPr>
      </p:pic>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SK Hynix Accelerator-in-Memory (2022)</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6" name="TextBox 5">
            <a:extLst>
              <a:ext uri="{FF2B5EF4-FFF2-40B4-BE49-F238E27FC236}">
                <a16:creationId xmlns:a16="http://schemas.microsoft.com/office/drawing/2014/main" id="{E2E504B7-DA66-5B4F-B558-31F93F8EC635}"/>
              </a:ext>
            </a:extLst>
          </p:cNvPr>
          <p:cNvSpPr txBox="1"/>
          <p:nvPr/>
        </p:nvSpPr>
        <p:spPr>
          <a:xfrm>
            <a:off x="1700819" y="6528003"/>
            <a:ext cx="5157181"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https://news.skhynix.com/sk-hynix-develops-pim-next-generation-ai-accelerator/</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2616349" y="3703490"/>
            <a:ext cx="477539" cy="5110162"/>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83782F46-972B-F74E-B5E1-F30E8DD07FBE}"/>
              </a:ext>
            </a:extLst>
          </p:cNvPr>
          <p:cNvPicPr>
            <a:picLocks noChangeAspect="1"/>
          </p:cNvPicPr>
          <p:nvPr/>
        </p:nvPicPr>
        <p:blipFill>
          <a:blip r:embed="rId4"/>
          <a:stretch>
            <a:fillRect/>
          </a:stretch>
        </p:blipFill>
        <p:spPr>
          <a:xfrm>
            <a:off x="5389919" y="1600200"/>
            <a:ext cx="3724263" cy="2382603"/>
          </a:xfrm>
          <a:prstGeom prst="rect">
            <a:avLst/>
          </a:prstGeom>
        </p:spPr>
      </p:pic>
      <p:pic>
        <p:nvPicPr>
          <p:cNvPr id="11" name="Picture 10">
            <a:extLst>
              <a:ext uri="{FF2B5EF4-FFF2-40B4-BE49-F238E27FC236}">
                <a16:creationId xmlns:a16="http://schemas.microsoft.com/office/drawing/2014/main" id="{651C93C8-E662-634A-AE11-0C2FA4229424}"/>
              </a:ext>
            </a:extLst>
          </p:cNvPr>
          <p:cNvPicPr>
            <a:picLocks noChangeAspect="1"/>
          </p:cNvPicPr>
          <p:nvPr/>
        </p:nvPicPr>
        <p:blipFill>
          <a:blip r:embed="rId5"/>
          <a:stretch>
            <a:fillRect/>
          </a:stretch>
        </p:blipFill>
        <p:spPr>
          <a:xfrm>
            <a:off x="5375009" y="4648200"/>
            <a:ext cx="3754081" cy="524285"/>
          </a:xfrm>
          <a:prstGeom prst="rect">
            <a:avLst/>
          </a:prstGeom>
        </p:spPr>
      </p:pic>
    </p:spTree>
    <p:extLst>
      <p:ext uri="{BB962C8B-B14F-4D97-AF65-F5344CB8AC3E}">
        <p14:creationId xmlns:p14="http://schemas.microsoft.com/office/powerpoint/2010/main" val="57725324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C546-6A11-1120-A673-A501F4AC5FC4}"/>
              </a:ext>
            </a:extLst>
          </p:cNvPr>
          <p:cNvSpPr>
            <a:spLocks noGrp="1"/>
          </p:cNvSpPr>
          <p:nvPr>
            <p:ph type="title"/>
          </p:nvPr>
        </p:nvSpPr>
        <p:spPr>
          <a:xfrm>
            <a:off x="228600" y="152400"/>
            <a:ext cx="9167936" cy="1066800"/>
          </a:xfrm>
        </p:spPr>
        <p:txBody>
          <a:bodyPr/>
          <a:lstStyle/>
          <a:p>
            <a:r>
              <a:rPr lang="en-US" sz="3800" dirty="0" err="1"/>
              <a:t>AliBaba</a:t>
            </a:r>
            <a:r>
              <a:rPr lang="en-US" sz="3800" dirty="0"/>
              <a:t> PIM Recommendation System (2022)</a:t>
            </a:r>
          </a:p>
        </p:txBody>
      </p:sp>
      <p:sp>
        <p:nvSpPr>
          <p:cNvPr id="3" name="Content Placeholder 2">
            <a:extLst>
              <a:ext uri="{FF2B5EF4-FFF2-40B4-BE49-F238E27FC236}">
                <a16:creationId xmlns:a16="http://schemas.microsoft.com/office/drawing/2014/main" id="{5F160195-56F6-74E3-8969-3DF2E94937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80F43C-6533-8AC6-A6BF-105E6C561CE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68FE1CEA-D8CC-E719-F994-3424A0124DDE}"/>
              </a:ext>
            </a:extLst>
          </p:cNvPr>
          <p:cNvPicPr>
            <a:picLocks noChangeAspect="1"/>
          </p:cNvPicPr>
          <p:nvPr/>
        </p:nvPicPr>
        <p:blipFill>
          <a:blip r:embed="rId2"/>
          <a:stretch>
            <a:fillRect/>
          </a:stretch>
        </p:blipFill>
        <p:spPr>
          <a:xfrm>
            <a:off x="223735" y="1026550"/>
            <a:ext cx="3812235" cy="3573016"/>
          </a:xfrm>
          <a:prstGeom prst="rect">
            <a:avLst/>
          </a:prstGeom>
        </p:spPr>
      </p:pic>
      <p:pic>
        <p:nvPicPr>
          <p:cNvPr id="6" name="Picture 5">
            <a:extLst>
              <a:ext uri="{FF2B5EF4-FFF2-40B4-BE49-F238E27FC236}">
                <a16:creationId xmlns:a16="http://schemas.microsoft.com/office/drawing/2014/main" id="{8CCE5892-6368-A987-2CEE-A43367C6AE1F}"/>
              </a:ext>
            </a:extLst>
          </p:cNvPr>
          <p:cNvPicPr>
            <a:picLocks noChangeAspect="1"/>
          </p:cNvPicPr>
          <p:nvPr/>
        </p:nvPicPr>
        <p:blipFill>
          <a:blip r:embed="rId3"/>
          <a:stretch>
            <a:fillRect/>
          </a:stretch>
        </p:blipFill>
        <p:spPr>
          <a:xfrm>
            <a:off x="4330079" y="999834"/>
            <a:ext cx="4202361" cy="3623898"/>
          </a:xfrm>
          <a:prstGeom prst="rect">
            <a:avLst/>
          </a:prstGeom>
        </p:spPr>
      </p:pic>
      <p:pic>
        <p:nvPicPr>
          <p:cNvPr id="7" name="Picture 6">
            <a:extLst>
              <a:ext uri="{FF2B5EF4-FFF2-40B4-BE49-F238E27FC236}">
                <a16:creationId xmlns:a16="http://schemas.microsoft.com/office/drawing/2014/main" id="{8B8823BA-1CC6-C778-1F46-DA01D7A284DB}"/>
              </a:ext>
            </a:extLst>
          </p:cNvPr>
          <p:cNvPicPr>
            <a:picLocks noChangeAspect="1"/>
          </p:cNvPicPr>
          <p:nvPr/>
        </p:nvPicPr>
        <p:blipFill>
          <a:blip r:embed="rId4"/>
          <a:stretch>
            <a:fillRect/>
          </a:stretch>
        </p:blipFill>
        <p:spPr>
          <a:xfrm>
            <a:off x="1331640" y="4827100"/>
            <a:ext cx="6552728" cy="1878567"/>
          </a:xfrm>
          <a:prstGeom prst="rect">
            <a:avLst/>
          </a:prstGeom>
        </p:spPr>
      </p:pic>
    </p:spTree>
    <p:extLst>
      <p:ext uri="{BB962C8B-B14F-4D97-AF65-F5344CB8AC3E}">
        <p14:creationId xmlns:p14="http://schemas.microsoft.com/office/powerpoint/2010/main" val="200394679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26876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Processing-in-Memory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in the Real World</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06620833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near Memory</a:t>
            </a:r>
          </a:p>
          <a:p>
            <a:pPr algn="l"/>
            <a:r>
              <a:rPr lang="en-US" sz="3600" dirty="0">
                <a:solidFill>
                  <a:srgbClr val="0432FF"/>
                </a:solidFill>
              </a:rPr>
              <a:t>2. Processing using Memory</a:t>
            </a:r>
          </a:p>
          <a:p>
            <a:pPr algn="l"/>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813290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Mindset: 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283898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46325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5970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735297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17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2535058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73-7E21-7436-74E0-F287D60C1EE3}"/>
              </a:ext>
            </a:extLst>
          </p:cNvPr>
          <p:cNvSpPr>
            <a:spLocks noGrp="1"/>
          </p:cNvSpPr>
          <p:nvPr>
            <p:ph type="title"/>
          </p:nvPr>
        </p:nvSpPr>
        <p:spPr/>
        <p:txBody>
          <a:bodyPr/>
          <a:lstStyle/>
          <a:p>
            <a:r>
              <a:rPr lang="en-US" dirty="0" err="1"/>
              <a:t>RowClone</a:t>
            </a:r>
            <a:r>
              <a:rPr lang="en-US" dirty="0"/>
              <a:t> in Off-the-Shelf DRAM Chips</a:t>
            </a:r>
          </a:p>
        </p:txBody>
      </p:sp>
      <p:sp>
        <p:nvSpPr>
          <p:cNvPr id="3" name="Content Placeholder 2">
            <a:extLst>
              <a:ext uri="{FF2B5EF4-FFF2-40B4-BE49-F238E27FC236}">
                <a16:creationId xmlns:a16="http://schemas.microsoft.com/office/drawing/2014/main" id="{7A7D763B-460D-5047-4208-B36908168001}"/>
              </a:ext>
            </a:extLst>
          </p:cNvPr>
          <p:cNvSpPr>
            <a:spLocks noGrp="1"/>
          </p:cNvSpPr>
          <p:nvPr>
            <p:ph idx="1"/>
          </p:nvPr>
        </p:nvSpPr>
        <p:spPr>
          <a:xfrm>
            <a:off x="228600" y="1259613"/>
            <a:ext cx="8610600" cy="5193723"/>
          </a:xfrm>
        </p:spPr>
        <p:txBody>
          <a:bodyPr/>
          <a:lstStyle/>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endParaRPr lang="en-US" dirty="0"/>
          </a:p>
        </p:txBody>
      </p:sp>
      <p:sp>
        <p:nvSpPr>
          <p:cNvPr id="4" name="Slide Number Placeholder 3">
            <a:extLst>
              <a:ext uri="{FF2B5EF4-FFF2-40B4-BE49-F238E27FC236}">
                <a16:creationId xmlns:a16="http://schemas.microsoft.com/office/drawing/2014/main" id="{3C325695-C676-E649-2556-7B4EBA3C4291}"/>
              </a:ext>
            </a:extLst>
          </p:cNvPr>
          <p:cNvSpPr>
            <a:spLocks noGrp="1"/>
          </p:cNvSpPr>
          <p:nvPr>
            <p:ph type="sldNum" sz="quarter" idx="11"/>
          </p:nvPr>
        </p:nvSpPr>
        <p:spPr/>
        <p:txBody>
          <a:bodyPr/>
          <a:lstStyle/>
          <a:p>
            <a:pPr>
              <a:defRPr/>
            </a:pPr>
            <a:fld id="{8E574D81-B5DE-384D-B24B-566C679AE608}" type="slidenum">
              <a:rPr lang="en-US" smtClean="0"/>
              <a:pPr>
                <a:defRPr/>
              </a:pPr>
              <a:t>111</a:t>
            </a:fld>
            <a:endParaRPr lang="en-US"/>
          </a:p>
        </p:txBody>
      </p:sp>
      <p:pic>
        <p:nvPicPr>
          <p:cNvPr id="5" name="Picture 4">
            <a:extLst>
              <a:ext uri="{FF2B5EF4-FFF2-40B4-BE49-F238E27FC236}">
                <a16:creationId xmlns:a16="http://schemas.microsoft.com/office/drawing/2014/main" id="{9B549C4D-0B83-D49C-F0C2-209B18BDE865}"/>
              </a:ext>
            </a:extLst>
          </p:cNvPr>
          <p:cNvPicPr>
            <a:picLocks noChangeAspect="1"/>
          </p:cNvPicPr>
          <p:nvPr/>
        </p:nvPicPr>
        <p:blipFill>
          <a:blip r:embed="rId2"/>
          <a:stretch>
            <a:fillRect/>
          </a:stretch>
        </p:blipFill>
        <p:spPr>
          <a:xfrm>
            <a:off x="104254" y="2780928"/>
            <a:ext cx="9004250" cy="1856690"/>
          </a:xfrm>
          <a:prstGeom prst="rect">
            <a:avLst/>
          </a:prstGeom>
        </p:spPr>
      </p:pic>
      <p:sp>
        <p:nvSpPr>
          <p:cNvPr id="6" name="TextBox 5">
            <a:extLst>
              <a:ext uri="{FF2B5EF4-FFF2-40B4-BE49-F238E27FC236}">
                <a16:creationId xmlns:a16="http://schemas.microsoft.com/office/drawing/2014/main" id="{5AB4E02B-07B2-089A-22A9-BFD691DD9A68}"/>
              </a:ext>
            </a:extLst>
          </p:cNvPr>
          <p:cNvSpPr txBox="1"/>
          <p:nvPr/>
        </p:nvSpPr>
        <p:spPr>
          <a:xfrm>
            <a:off x="1966210" y="64533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50044477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211709472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172186894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382569611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a:t>
            </a:r>
            <a:br>
              <a:rPr lang="en-US" sz="2800" dirty="0"/>
            </a:br>
            <a:r>
              <a:rPr lang="en-US" sz="2800" dirty="0"/>
              <a:t>Throughput Improvement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prstClr val="white"/>
                </a:solidFill>
                <a:effectLst/>
                <a:uLnTx/>
                <a:uFillTx/>
                <a:latin typeface="Calibri" panose="020F0502020204030204"/>
                <a:ea typeface="+mn-ea"/>
                <a:cs typeface="+mn-cs"/>
              </a:rPr>
              <a:t>improve throughput by 119x and 89x, respectively</a:t>
            </a:r>
          </a:p>
        </p:txBody>
      </p:sp>
    </p:spTree>
    <p:extLst>
      <p:ext uri="{BB962C8B-B14F-4D97-AF65-F5344CB8AC3E}">
        <p14:creationId xmlns:p14="http://schemas.microsoft.com/office/powerpoint/2010/main" val="16418132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180528" y="975034"/>
            <a:ext cx="9577064" cy="558491"/>
          </a:xfrm>
        </p:spPr>
        <p:txBody>
          <a:bodyPr/>
          <a:lstStyle/>
          <a:p>
            <a:pPr marL="0" indent="0" algn="ctr">
              <a:buNone/>
            </a:pPr>
            <a:r>
              <a:rPr lang="en-US" b="1" dirty="0">
                <a:solidFill>
                  <a:srgbClr val="0432FF"/>
                </a:solidFill>
                <a:hlinkClick r:id="rId3">
                  <a:extLst>
                    <a:ext uri="{A12FA001-AC4F-418D-AE19-62706E023703}">
                      <ahyp:hlinkClr xmlns:ahyp="http://schemas.microsoft.com/office/drawing/2018/hyperlinkcolor" val="tx"/>
                    </a:ext>
                  </a:extLst>
                </a:hlinkClick>
              </a:rPr>
              <a:t>https://github.com/CMU-SAFARI/PiDRAM</a:t>
            </a:r>
            <a:r>
              <a:rPr lang="en-US" b="1" dirty="0">
                <a:solidFill>
                  <a:srgbClr val="0432FF"/>
                </a:solidFill>
              </a:rPr>
              <a:t> </a:t>
            </a:r>
            <a:endParaRPr lang="en-CH" b="1" dirty="0">
              <a:solidFill>
                <a:srgbClr val="0432FF"/>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930786"/>
            <a:ext cx="9144000" cy="4479291"/>
          </a:xfrm>
          <a:prstGeom prst="rect">
            <a:avLst/>
          </a:prstGeom>
        </p:spPr>
      </p:pic>
    </p:spTree>
    <p:extLst>
      <p:ext uri="{BB962C8B-B14F-4D97-AF65-F5344CB8AC3E}">
        <p14:creationId xmlns:p14="http://schemas.microsoft.com/office/powerpoint/2010/main" val="2986498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Extended Version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b="1" dirty="0">
                <a:solidFill>
                  <a:srgbClr val="0432FF"/>
                </a:solidFill>
                <a:hlinkClick r:id="rId3">
                  <a:extLst>
                    <a:ext uri="{A12FA001-AC4F-418D-AE19-62706E023703}">
                      <ahyp:hlinkClr xmlns:ahyp="http://schemas.microsoft.com/office/drawing/2018/hyperlinkcolor" val="tx"/>
                    </a:ext>
                  </a:extLst>
                </a:hlinkClick>
              </a:rPr>
              <a:t>https://arxiv.org/abs/2111.00082</a:t>
            </a:r>
            <a:r>
              <a:rPr lang="en-US" b="1" dirty="0">
                <a:solidFill>
                  <a:srgbClr val="0432FF"/>
                </a:solidFill>
              </a:rPr>
              <a:t> </a:t>
            </a:r>
            <a:endParaRPr lang="en-CH" b="1" dirty="0">
              <a:solidFill>
                <a:srgbClr val="0432FF"/>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9" y="1972773"/>
            <a:ext cx="9144000" cy="4395316"/>
          </a:xfrm>
          <a:prstGeom prst="rect">
            <a:avLst/>
          </a:prstGeom>
        </p:spPr>
      </p:pic>
    </p:spTree>
    <p:extLst>
      <p:ext uri="{BB962C8B-B14F-4D97-AF65-F5344CB8AC3E}">
        <p14:creationId xmlns:p14="http://schemas.microsoft.com/office/powerpoint/2010/main" val="38695914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lstStyle/>
          <a:p>
            <a:r>
              <a:rPr lang="en-US"/>
              <a:t>Long Talk </a:t>
            </a:r>
            <a:r>
              <a:rPr lang="en-US" dirty="0"/>
              <a:t>+ Tutorial on </a:t>
            </a:r>
            <a:r>
              <a:rPr lang="en-US" dirty="0" err="1"/>
              <a:t>Youtube</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744090" y="1614598"/>
            <a:ext cx="7651422" cy="5232302"/>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975034"/>
            <a:ext cx="8987622" cy="558491"/>
          </a:xfrm>
        </p:spPr>
        <p:txBody>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1361319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60828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4246215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39963628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180989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1300639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2576965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8379764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14529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par>
                                <p:cTn id="13" presetID="10" presetClass="exit" presetSubtype="0" fill="hold" grpId="1" nodeType="withEffect">
                                  <p:stCondLst>
                                    <p:cond delay="0"/>
                                  </p:stCondLst>
                                  <p:childTnLst>
                                    <p:animEffect transition="out" filter="fade">
                                      <p:cBhvr>
                                        <p:cTn id="14" dur="500"/>
                                        <p:tgtEl>
                                          <p:spTgt spid="157"/>
                                        </p:tgtEl>
                                      </p:cBhvr>
                                    </p:animEffect>
                                    <p:set>
                                      <p:cBhvr>
                                        <p:cTn id="15" dur="1" fill="hold">
                                          <p:stCondLst>
                                            <p:cond delay="499"/>
                                          </p:stCondLst>
                                        </p:cTn>
                                        <p:tgtEl>
                                          <p:spTgt spid="15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9"/>
                                        </p:tgtEl>
                                      </p:cBhvr>
                                    </p:animEffect>
                                    <p:set>
                                      <p:cBhvr>
                                        <p:cTn id="20" dur="1" fill="hold">
                                          <p:stCondLst>
                                            <p:cond delay="499"/>
                                          </p:stCondLst>
                                        </p:cTn>
                                        <p:tgtEl>
                                          <p:spTgt spid="1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fade">
                                      <p:cBhvr>
                                        <p:cTn id="2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4AB7-AB37-0A4D-8C50-DBAC614EDDE9}"/>
              </a:ext>
            </a:extLst>
          </p:cNvPr>
          <p:cNvSpPr>
            <a:spLocks noGrp="1"/>
          </p:cNvSpPr>
          <p:nvPr>
            <p:ph type="title"/>
          </p:nvPr>
        </p:nvSpPr>
        <p:spPr/>
        <p:txBody>
          <a:bodyPr/>
          <a:lstStyle/>
          <a:p>
            <a:r>
              <a:rPr lang="en-US" sz="4400" dirty="0"/>
              <a:t>SIMDRAM Key Results</a:t>
            </a:r>
          </a:p>
        </p:txBody>
      </p:sp>
      <p:sp>
        <p:nvSpPr>
          <p:cNvPr id="3" name="Content Placeholder 2">
            <a:extLst>
              <a:ext uri="{FF2B5EF4-FFF2-40B4-BE49-F238E27FC236}">
                <a16:creationId xmlns:a16="http://schemas.microsoft.com/office/drawing/2014/main" id="{365FDE68-9981-7943-A013-F882D934F5CA}"/>
              </a:ext>
            </a:extLst>
          </p:cNvPr>
          <p:cNvSpPr>
            <a:spLocks noGrp="1"/>
          </p:cNvSpPr>
          <p:nvPr>
            <p:ph idx="1"/>
          </p:nvPr>
        </p:nvSpPr>
        <p:spPr>
          <a:xfrm>
            <a:off x="75991" y="911224"/>
            <a:ext cx="8987622" cy="5867329"/>
          </a:xfrm>
        </p:spPr>
        <p:txBody>
          <a:bodyPr/>
          <a:lstStyle/>
          <a:p>
            <a:pPr marL="0" indent="0">
              <a:buNone/>
            </a:pPr>
            <a:r>
              <a:rPr lang="en-US" sz="3200" dirty="0"/>
              <a:t>Evaluated on:</a:t>
            </a:r>
            <a:endParaRPr lang="en-US" sz="800" dirty="0"/>
          </a:p>
          <a:p>
            <a:pPr lvl="1"/>
            <a:r>
              <a:rPr lang="en-US" dirty="0">
                <a:solidFill>
                  <a:schemeClr val="accent1">
                    <a:lumMod val="75000"/>
                  </a:schemeClr>
                </a:solidFill>
              </a:rPr>
              <a:t>16 complex in-DRAM operations</a:t>
            </a:r>
          </a:p>
          <a:p>
            <a:pPr lvl="1"/>
            <a:r>
              <a:rPr lang="en-US" dirty="0">
                <a:solidFill>
                  <a:schemeClr val="accent1">
                    <a:lumMod val="75000"/>
                  </a:schemeClr>
                </a:solidFill>
              </a:rPr>
              <a:t>7 commonly-used real-world applications</a:t>
            </a:r>
          </a:p>
          <a:p>
            <a:pPr lvl="1"/>
            <a:endParaRPr lang="en-US" sz="1000" dirty="0">
              <a:solidFill>
                <a:schemeClr val="accent1">
                  <a:lumMod val="75000"/>
                </a:schemeClr>
              </a:solidFill>
            </a:endParaRPr>
          </a:p>
          <a:p>
            <a:pPr marL="0" indent="0">
              <a:buNone/>
            </a:pPr>
            <a:r>
              <a:rPr lang="en-US" b="1" dirty="0"/>
              <a:t>SIMDRAM provides:</a:t>
            </a:r>
          </a:p>
          <a:p>
            <a:pPr marL="0" indent="0">
              <a:buNone/>
            </a:pPr>
            <a:endParaRPr lang="en-US" sz="800" b="1" dirty="0"/>
          </a:p>
          <a:p>
            <a:r>
              <a:rPr lang="en-US" b="1" dirty="0">
                <a:solidFill>
                  <a:schemeClr val="accent6">
                    <a:lumMod val="75000"/>
                  </a:schemeClr>
                </a:solidFill>
              </a:rPr>
              <a:t>88×</a:t>
            </a:r>
            <a:r>
              <a:rPr lang="en-US" dirty="0">
                <a:solidFill>
                  <a:schemeClr val="accent6">
                    <a:lumMod val="75000"/>
                  </a:schemeClr>
                </a:solidFill>
              </a:rPr>
              <a:t> </a:t>
            </a:r>
            <a:r>
              <a:rPr lang="en-US" dirty="0"/>
              <a:t>and </a:t>
            </a:r>
            <a:r>
              <a:rPr lang="en-US" b="1" dirty="0">
                <a:solidFill>
                  <a:schemeClr val="accent6">
                    <a:lumMod val="75000"/>
                  </a:schemeClr>
                </a:solidFill>
              </a:rPr>
              <a:t>5.8×</a:t>
            </a:r>
            <a:r>
              <a:rPr lang="en-US" dirty="0"/>
              <a:t> the </a:t>
            </a:r>
            <a:r>
              <a:rPr lang="en-US" b="1" dirty="0">
                <a:solidFill>
                  <a:schemeClr val="accent1">
                    <a:lumMod val="75000"/>
                  </a:schemeClr>
                </a:solidFill>
              </a:rPr>
              <a:t>throughput</a:t>
            </a:r>
            <a:r>
              <a:rPr lang="en-US" dirty="0"/>
              <a:t> of a </a:t>
            </a:r>
            <a:r>
              <a:rPr lang="en-US" b="1" dirty="0">
                <a:solidFill>
                  <a:srgbClr val="C00000"/>
                </a:solidFill>
              </a:rPr>
              <a:t>CPU</a:t>
            </a:r>
            <a:r>
              <a:rPr lang="en-US" dirty="0"/>
              <a:t> and a</a:t>
            </a:r>
            <a:r>
              <a:rPr lang="en-US" b="1" dirty="0">
                <a:solidFill>
                  <a:srgbClr val="C00000"/>
                </a:solidFill>
              </a:rPr>
              <a:t> high-end GPU</a:t>
            </a:r>
            <a:r>
              <a:rPr lang="en-US" dirty="0"/>
              <a:t>, respectively, over </a:t>
            </a:r>
            <a:r>
              <a:rPr lang="en-US" b="1" dirty="0"/>
              <a:t>16 operations</a:t>
            </a:r>
          </a:p>
          <a:p>
            <a:endParaRPr lang="en-US" sz="800" b="1" dirty="0"/>
          </a:p>
          <a:p>
            <a:r>
              <a:rPr lang="en-US" b="1" dirty="0">
                <a:solidFill>
                  <a:schemeClr val="accent6">
                    <a:lumMod val="75000"/>
                  </a:schemeClr>
                </a:solidFill>
              </a:rPr>
              <a:t>257×</a:t>
            </a:r>
            <a:r>
              <a:rPr lang="en-US" dirty="0">
                <a:solidFill>
                  <a:schemeClr val="accent6">
                    <a:lumMod val="75000"/>
                  </a:schemeClr>
                </a:solidFill>
              </a:rPr>
              <a:t> </a:t>
            </a:r>
            <a:r>
              <a:rPr lang="en-US" dirty="0"/>
              <a:t>and </a:t>
            </a:r>
            <a:r>
              <a:rPr lang="en-US" b="1" dirty="0">
                <a:solidFill>
                  <a:schemeClr val="accent6">
                    <a:lumMod val="75000"/>
                  </a:schemeClr>
                </a:solidFill>
              </a:rPr>
              <a:t>31× </a:t>
            </a:r>
            <a:r>
              <a:rPr lang="en-US" dirty="0"/>
              <a:t>the </a:t>
            </a:r>
            <a:r>
              <a:rPr lang="en-US" b="1" dirty="0">
                <a:solidFill>
                  <a:schemeClr val="accent1">
                    <a:lumMod val="75000"/>
                  </a:schemeClr>
                </a:solidFill>
              </a:rPr>
              <a:t>energy efficiency</a:t>
            </a:r>
            <a:r>
              <a:rPr lang="en-US" dirty="0">
                <a:solidFill>
                  <a:schemeClr val="accent1">
                    <a:lumMod val="75000"/>
                  </a:schemeClr>
                </a:solidFill>
              </a:rPr>
              <a:t> </a:t>
            </a:r>
            <a:r>
              <a:rPr lang="en-US" dirty="0"/>
              <a:t>of a </a:t>
            </a:r>
            <a:r>
              <a:rPr lang="en-US" b="1" dirty="0">
                <a:solidFill>
                  <a:srgbClr val="C00000"/>
                </a:solidFill>
              </a:rPr>
              <a:t>CPU</a:t>
            </a:r>
            <a:r>
              <a:rPr lang="en-US" dirty="0"/>
              <a:t> and a </a:t>
            </a:r>
            <a:r>
              <a:rPr lang="en-US" b="1" dirty="0">
                <a:solidFill>
                  <a:srgbClr val="C00000"/>
                </a:solidFill>
              </a:rPr>
              <a:t>high-end GPU</a:t>
            </a:r>
            <a:r>
              <a:rPr lang="en-US" dirty="0"/>
              <a:t>, respectively, over</a:t>
            </a:r>
            <a:r>
              <a:rPr lang="en-US" b="1" dirty="0"/>
              <a:t> 16 operations</a:t>
            </a:r>
          </a:p>
          <a:p>
            <a:endParaRPr lang="en-US" sz="800" b="1" dirty="0"/>
          </a:p>
          <a:p>
            <a:r>
              <a:rPr lang="en-US" b="1" dirty="0">
                <a:solidFill>
                  <a:schemeClr val="accent6">
                    <a:lumMod val="75000"/>
                  </a:schemeClr>
                </a:solidFill>
              </a:rPr>
              <a:t>21× </a:t>
            </a:r>
            <a:r>
              <a:rPr lang="en-US" dirty="0"/>
              <a:t>and </a:t>
            </a:r>
            <a:r>
              <a:rPr lang="en-US" b="1" dirty="0">
                <a:solidFill>
                  <a:schemeClr val="accent6">
                    <a:lumMod val="75000"/>
                  </a:schemeClr>
                </a:solidFill>
              </a:rPr>
              <a:t>2.1×</a:t>
            </a:r>
            <a:r>
              <a:rPr lang="en-US" dirty="0"/>
              <a:t> the </a:t>
            </a:r>
            <a:r>
              <a:rPr lang="en-US" b="1" dirty="0">
                <a:solidFill>
                  <a:schemeClr val="accent1">
                    <a:lumMod val="75000"/>
                  </a:schemeClr>
                </a:solidFill>
              </a:rPr>
              <a:t>performance</a:t>
            </a:r>
            <a:r>
              <a:rPr lang="en-US" dirty="0"/>
              <a:t> of a </a:t>
            </a:r>
            <a:r>
              <a:rPr lang="en-US" b="1" dirty="0">
                <a:solidFill>
                  <a:srgbClr val="C00000"/>
                </a:solidFill>
              </a:rPr>
              <a:t>CPU</a:t>
            </a:r>
            <a:r>
              <a:rPr lang="en-US" dirty="0"/>
              <a:t> an a </a:t>
            </a:r>
            <a:r>
              <a:rPr lang="en-US" b="1" dirty="0">
                <a:solidFill>
                  <a:srgbClr val="C00000"/>
                </a:solidFill>
              </a:rPr>
              <a:t>high-end GPU</a:t>
            </a:r>
            <a:r>
              <a:rPr lang="en-US" dirty="0"/>
              <a:t>, over </a:t>
            </a:r>
            <a:r>
              <a:rPr lang="en-US" b="1" dirty="0"/>
              <a:t>seven real-world applications</a:t>
            </a:r>
          </a:p>
          <a:p>
            <a:endParaRPr lang="en-US" sz="3200" dirty="0">
              <a:solidFill>
                <a:schemeClr val="accent1">
                  <a:lumMod val="75000"/>
                </a:schemeClr>
              </a:solidFill>
            </a:endParaRPr>
          </a:p>
          <a:p>
            <a:endParaRPr lang="en-US" dirty="0"/>
          </a:p>
          <a:p>
            <a:endParaRPr lang="en-US" dirty="0"/>
          </a:p>
          <a:p>
            <a:endParaRPr lang="en-US" dirty="0"/>
          </a:p>
        </p:txBody>
      </p:sp>
    </p:spTree>
    <p:extLst>
      <p:ext uri="{BB962C8B-B14F-4D97-AF65-F5344CB8AC3E}">
        <p14:creationId xmlns:p14="http://schemas.microsoft.com/office/powerpoint/2010/main" val="816371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More on SIMDRAM</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25021563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065707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a:xfrm>
            <a:off x="35496" y="152400"/>
            <a:ext cx="9167936" cy="1066800"/>
          </a:xfrm>
        </p:spPr>
        <p:txBody>
          <a:bodyPr/>
          <a:lstStyle/>
          <a:p>
            <a:r>
              <a:rPr lang="en-US" dirty="0"/>
              <a:t>One Problem with (Genome) Analysis Today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4" name="Group 3">
            <a:extLst>
              <a:ext uri="{FF2B5EF4-FFF2-40B4-BE49-F238E27FC236}">
                <a16:creationId xmlns:a16="http://schemas.microsoft.com/office/drawing/2014/main" id="{E5A101C6-D963-4545-B3BF-32EF1B31EC2F}"/>
              </a:ext>
            </a:extLst>
          </p:cNvPr>
          <p:cNvGrpSpPr/>
          <p:nvPr/>
        </p:nvGrpSpPr>
        <p:grpSpPr>
          <a:xfrm>
            <a:off x="918833" y="1487851"/>
            <a:ext cx="2830933" cy="2402638"/>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3"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4005064"/>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Special-Purpose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lang="en-US" b="1" kern="0" dirty="0">
                <a:solidFill>
                  <a:srgbClr val="7030A0"/>
                </a:solidFill>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Generation</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39" y="3143428"/>
            <a:ext cx="982715"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5"/>
          <a:stretch>
            <a:fillRect/>
          </a:stretch>
        </p:blipFill>
        <p:spPr>
          <a:xfrm>
            <a:off x="5353733" y="2180190"/>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32040" y="3962497"/>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General-Purpose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lang="en-US" b="1" kern="0" dirty="0">
                <a:solidFill>
                  <a:srgbClr val="7030A0"/>
                </a:solidFill>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1" y="3346708"/>
            <a:ext cx="982714" cy="50822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2" y="2523560"/>
            <a:ext cx="985313" cy="399811"/>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6"/>
          <a:srcRect r="-5153" b="30267"/>
          <a:stretch/>
        </p:blipFill>
        <p:spPr>
          <a:xfrm>
            <a:off x="5872655" y="2617993"/>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228600" y="4932457"/>
            <a:ext cx="8159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33"/>
                </a:solidFill>
                <a:effectLst/>
                <a:uLnTx/>
                <a:uFillTx/>
                <a:latin typeface="Comic Sans MS" panose="030F0902030302020204" pitchFamily="66" charset="0"/>
                <a:ea typeface="+mn-ea"/>
                <a:cs typeface="+mn-cs"/>
              </a:rPr>
              <a:t>FAST                        </a:t>
            </a:r>
            <a:r>
              <a:rPr kumimoji="0" lang="en-US" sz="3200" b="1" i="0" u="none" strike="noStrike" kern="1200" cap="none" spc="0" normalizeH="0" baseline="0" noProof="0" dirty="0">
                <a:ln>
                  <a:noFill/>
                </a:ln>
                <a:solidFill>
                  <a:srgbClr val="FF0000"/>
                </a:solidFill>
                <a:effectLst/>
                <a:uLnTx/>
                <a:uFillTx/>
                <a:latin typeface="Comic Sans MS" panose="030F0902030302020204" pitchFamily="66" charset="0"/>
                <a:ea typeface="+mn-ea"/>
                <a:cs typeface="+mn-cs"/>
              </a:rPr>
              <a:t>SLOW</a:t>
            </a:r>
          </a:p>
        </p:txBody>
      </p:sp>
      <p:sp>
        <p:nvSpPr>
          <p:cNvPr id="16" name="TextBox 15">
            <a:extLst>
              <a:ext uri="{FF2B5EF4-FFF2-40B4-BE49-F238E27FC236}">
                <a16:creationId xmlns:a16="http://schemas.microsoft.com/office/drawing/2014/main" id="{D4423DC6-1026-4355-C667-D4D1A1F16D6F}"/>
              </a:ext>
            </a:extLst>
          </p:cNvPr>
          <p:cNvSpPr txBox="1"/>
          <p:nvPr/>
        </p:nvSpPr>
        <p:spPr>
          <a:xfrm>
            <a:off x="2051720" y="5954590"/>
            <a:ext cx="4992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Slow and inefficient processing capability</a:t>
            </a:r>
          </a:p>
        </p:txBody>
      </p:sp>
      <p:sp>
        <p:nvSpPr>
          <p:cNvPr id="17" name="TextBox 16">
            <a:extLst>
              <a:ext uri="{FF2B5EF4-FFF2-40B4-BE49-F238E27FC236}">
                <a16:creationId xmlns:a16="http://schemas.microsoft.com/office/drawing/2014/main" id="{64086A96-D354-3059-9C64-A176A6002A90}"/>
              </a:ext>
            </a:extLst>
          </p:cNvPr>
          <p:cNvSpPr txBox="1"/>
          <p:nvPr/>
        </p:nvSpPr>
        <p:spPr>
          <a:xfrm>
            <a:off x="1295302" y="6460492"/>
            <a:ext cx="7068858" cy="369332"/>
          </a:xfrm>
          <a:prstGeom prst="rect">
            <a:avLst/>
          </a:prstGeom>
          <a:noFill/>
        </p:spPr>
        <p:txBody>
          <a:bodyPr wrap="none" rtlCol="0">
            <a:spAutoFit/>
          </a:bodyPr>
          <a:lstStyle/>
          <a:p>
            <a:r>
              <a:rPr lang="en-US" dirty="0">
                <a:solidFill>
                  <a:srgbClr val="0000FF"/>
                </a:solidFill>
              </a:rPr>
              <a:t>This picture is similar for many “data generators &amp; analyzers” today</a:t>
            </a:r>
          </a:p>
        </p:txBody>
      </p:sp>
      <p:sp>
        <p:nvSpPr>
          <p:cNvPr id="18" name="Line 15">
            <a:extLst>
              <a:ext uri="{FF2B5EF4-FFF2-40B4-BE49-F238E27FC236}">
                <a16:creationId xmlns:a16="http://schemas.microsoft.com/office/drawing/2014/main" id="{925427A8-7454-B0ED-2AB3-4F8B14F32BAC}"/>
              </a:ext>
            </a:extLst>
          </p:cNvPr>
          <p:cNvSpPr>
            <a:spLocks noChangeShapeType="1"/>
          </p:cNvSpPr>
          <p:nvPr/>
        </p:nvSpPr>
        <p:spPr bwMode="auto">
          <a:xfrm flipH="1" flipV="1">
            <a:off x="4090740" y="1981407"/>
            <a:ext cx="982713" cy="724645"/>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6486275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316061253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236056227"/>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22242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dirty="0"/>
              <a:t>	Adoption Challenges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using Memory</a:t>
            </a:r>
          </a:p>
          <a:p>
            <a:pPr algn="l"/>
            <a:r>
              <a:rPr lang="en-US" sz="3600" dirty="0">
                <a:solidFill>
                  <a:srgbClr val="0000FF"/>
                </a:solidFill>
              </a:rPr>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312153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028044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6773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717970304"/>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59548753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9756119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41795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14</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5042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2539323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03492731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48144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85063428"/>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321494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December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405076581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6631973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611560" y="908720"/>
            <a:ext cx="7740352" cy="5516420"/>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640940" y="836712"/>
            <a:ext cx="7710972" cy="5654098"/>
          </a:xfrm>
          <a:prstGeom prst="rect">
            <a:avLst/>
          </a:prstGeom>
        </p:spPr>
      </p:pic>
    </p:spTree>
    <p:extLst>
      <p:ext uri="{BB962C8B-B14F-4D97-AF65-F5344CB8AC3E}">
        <p14:creationId xmlns:p14="http://schemas.microsoft.com/office/powerpoint/2010/main" val="1538859213"/>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1052736"/>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B6B0EC3-D65E-13D3-B6B0-8A11DE70F95D}"/>
              </a:ext>
            </a:extLst>
          </p:cNvPr>
          <p:cNvPicPr>
            <a:picLocks noChangeAspect="1"/>
          </p:cNvPicPr>
          <p:nvPr/>
        </p:nvPicPr>
        <p:blipFill>
          <a:blip r:embed="rId2"/>
          <a:stretch>
            <a:fillRect/>
          </a:stretch>
        </p:blipFill>
        <p:spPr>
          <a:xfrm>
            <a:off x="1187624" y="1572833"/>
            <a:ext cx="7038528" cy="4837269"/>
          </a:xfrm>
          <a:prstGeom prst="rect">
            <a:avLst/>
          </a:prstGeom>
        </p:spPr>
      </p:pic>
      <p:sp>
        <p:nvSpPr>
          <p:cNvPr id="6" name="TextBox 5">
            <a:extLst>
              <a:ext uri="{FF2B5EF4-FFF2-40B4-BE49-F238E27FC236}">
                <a16:creationId xmlns:a16="http://schemas.microsoft.com/office/drawing/2014/main" id="{45C9899B-0C6B-9012-9C33-24CC4B7C8C97}"/>
              </a:ext>
            </a:extLst>
          </p:cNvPr>
          <p:cNvSpPr txBox="1"/>
          <p:nvPr/>
        </p:nvSpPr>
        <p:spPr>
          <a:xfrm>
            <a:off x="1691680" y="6467530"/>
            <a:ext cx="6274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https://www.youtube.com/watch?v=qeukNs5XI3g</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5787199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Near-Memory Analytics</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251801398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6617195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a:t>
            </a:r>
            <a:r>
              <a:rPr lang="en-US" sz="1600" b="1" dirty="0">
                <a:solidFill>
                  <a:srgbClr val="0432FF"/>
                </a:solidFill>
                <a:hlinkClick r:id="rId3">
                  <a:extLst>
                    <a:ext uri="{A12FA001-AC4F-418D-AE19-62706E023703}">
                      <ahyp:hlinkClr xmlns:ahyp="http://schemas.microsoft.com/office/drawing/2018/hyperlinkcolor" val="tx"/>
                    </a:ext>
                  </a:extLst>
                </a:hlinkClick>
              </a:rPr>
              <a:t>2022</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6"/>
          <a:stretch>
            <a:fillRect/>
          </a:stretch>
        </p:blipFill>
        <p:spPr>
          <a:xfrm>
            <a:off x="6226127" y="0"/>
            <a:ext cx="2666353" cy="6858000"/>
          </a:xfrm>
          <a:prstGeom prst="rect">
            <a:avLst/>
          </a:prstGeom>
        </p:spPr>
      </p:pic>
    </p:spTree>
    <p:extLst>
      <p:ext uri="{BB962C8B-B14F-4D97-AF65-F5344CB8AC3E}">
        <p14:creationId xmlns:p14="http://schemas.microsoft.com/office/powerpoint/2010/main" val="259757467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Genomics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https://safari.ethz.ch/projects_and_seminars/spring2022/doku.php?id=bioinformatics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https://www.youtube.com/watch?v=DEL_5A_Y3TI&amp;list=PL5Q2soXY2Zi8NrPDgOR1yRU_Cxxjw-u18</a:t>
            </a:r>
            <a:r>
              <a:rPr lang="en-US" sz="1400" dirty="0">
                <a:solidFill>
                  <a:srgbClr val="0432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EF9421B9-1559-06A9-963C-137F113AE1DA}"/>
              </a:ext>
            </a:extLst>
          </p:cNvPr>
          <p:cNvPicPr>
            <a:picLocks noChangeAspect="1"/>
          </p:cNvPicPr>
          <p:nvPr/>
        </p:nvPicPr>
        <p:blipFill>
          <a:blip r:embed="rId6"/>
          <a:stretch>
            <a:fillRect/>
          </a:stretch>
        </p:blipFill>
        <p:spPr>
          <a:xfrm>
            <a:off x="5008900" y="0"/>
            <a:ext cx="4171612" cy="6858000"/>
          </a:xfrm>
          <a:prstGeom prst="rect">
            <a:avLst/>
          </a:prstGeom>
        </p:spPr>
      </p:pic>
    </p:spTree>
    <p:extLst>
      <p:ext uri="{BB962C8B-B14F-4D97-AF65-F5344CB8AC3E}">
        <p14:creationId xmlns:p14="http://schemas.microsoft.com/office/powerpoint/2010/main" val="415123642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Hetero. Systems (Spring’22)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https://safari.ethz.ch/projects_and_seminars/spring2022/doku.php?id=heterogeneous_systems</a:t>
            </a:r>
            <a:r>
              <a:rPr lang="en-US" sz="1400" dirty="0">
                <a:solidFill>
                  <a:srgbClr val="0000FF"/>
                </a:solidFill>
              </a:rPr>
              <a:t> </a:t>
            </a:r>
          </a:p>
          <a:p>
            <a:pPr lvl="1"/>
            <a:endParaRPr lang="en-US" sz="1600" dirty="0">
              <a:solidFill>
                <a:srgbClr val="0432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000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https://www.youtube.com/watch?v=oFO5fTrgFIY&amp;list=PL5Q2soXY2Zi9XrgXR38IM_FTjmY6h7Gzm</a:t>
            </a:r>
            <a:r>
              <a:rPr lang="en-US" sz="1400" dirty="0">
                <a:solidFill>
                  <a:srgbClr val="0000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GPU and Parallelism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6" name="Picture 5">
            <a:extLst>
              <a:ext uri="{FF2B5EF4-FFF2-40B4-BE49-F238E27FC236}">
                <a16:creationId xmlns:a16="http://schemas.microsoft.com/office/drawing/2014/main" id="{0756705C-65E8-9410-750D-09178D45AC8F}"/>
              </a:ext>
            </a:extLst>
          </p:cNvPr>
          <p:cNvPicPr>
            <a:picLocks noChangeAspect="1"/>
          </p:cNvPicPr>
          <p:nvPr/>
        </p:nvPicPr>
        <p:blipFill>
          <a:blip r:embed="rId6"/>
          <a:stretch>
            <a:fillRect/>
          </a:stretch>
        </p:blipFill>
        <p:spPr>
          <a:xfrm>
            <a:off x="5850637" y="0"/>
            <a:ext cx="3257867" cy="6858000"/>
          </a:xfrm>
          <a:prstGeom prst="rect">
            <a:avLst/>
          </a:prstGeom>
        </p:spPr>
      </p:pic>
    </p:spTree>
    <p:extLst>
      <p:ext uri="{BB962C8B-B14F-4D97-AF65-F5344CB8AC3E}">
        <p14:creationId xmlns:p14="http://schemas.microsoft.com/office/powerpoint/2010/main" val="271263560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HW/SW Co-Design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https://safari.ethz.ch/projects_and_seminars/spring2022/doku.php?id=hw_sw_codesign</a:t>
            </a:r>
            <a:endParaRPr lang="en-US" sz="1400" dirty="0">
              <a:solidFill>
                <a:srgbClr val="0432FF"/>
              </a:solidFill>
            </a:endParaRP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6">
                  <a:extLst>
                    <a:ext uri="{A12FA001-AC4F-418D-AE19-62706E023703}">
                      <ahyp:hlinkClr xmlns:ahyp="http://schemas.microsoft.com/office/drawing/2018/hyperlinkcolor" val="tx"/>
                    </a:ext>
                  </a:extLst>
                </a:hlinkClick>
              </a:rPr>
              <a:t>https://youtube.com/playlist?list=PL5Q2soXY2Zi8nH7un3ghD2nutKWWDk-NK</a:t>
            </a:r>
            <a:endParaRPr lang="en-US" sz="14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HW/SW co-design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07929472-62AD-AB4E-A75A-BE2AA054DBA5}"/>
              </a:ext>
            </a:extLst>
          </p:cNvPr>
          <p:cNvPicPr>
            <a:picLocks noChangeAspect="1"/>
          </p:cNvPicPr>
          <p:nvPr/>
        </p:nvPicPr>
        <p:blipFill>
          <a:blip r:embed="rId7"/>
          <a:stretch>
            <a:fillRect/>
          </a:stretch>
        </p:blipFill>
        <p:spPr>
          <a:xfrm>
            <a:off x="5292480" y="908720"/>
            <a:ext cx="3600000" cy="2205344"/>
          </a:xfrm>
          <a:prstGeom prst="rect">
            <a:avLst/>
          </a:prstGeom>
        </p:spPr>
      </p:pic>
      <p:pic>
        <p:nvPicPr>
          <p:cNvPr id="6" name="Picture 5">
            <a:extLst>
              <a:ext uri="{FF2B5EF4-FFF2-40B4-BE49-F238E27FC236}">
                <a16:creationId xmlns:a16="http://schemas.microsoft.com/office/drawing/2014/main" id="{CD8CB39F-DC1B-2F4D-8F50-25FE46B07DFB}"/>
              </a:ext>
            </a:extLst>
          </p:cNvPr>
          <p:cNvPicPr>
            <a:picLocks noChangeAspect="1"/>
          </p:cNvPicPr>
          <p:nvPr/>
        </p:nvPicPr>
        <p:blipFill>
          <a:blip r:embed="rId8"/>
          <a:stretch>
            <a:fillRect/>
          </a:stretch>
        </p:blipFill>
        <p:spPr>
          <a:xfrm>
            <a:off x="5292480" y="3097214"/>
            <a:ext cx="3600000" cy="3572146"/>
          </a:xfrm>
          <a:prstGeom prst="rect">
            <a:avLst/>
          </a:prstGeom>
        </p:spPr>
      </p:pic>
    </p:spTree>
    <p:extLst>
      <p:ext uri="{BB962C8B-B14F-4D97-AF65-F5344CB8AC3E}">
        <p14:creationId xmlns:p14="http://schemas.microsoft.com/office/powerpoint/2010/main" val="159805328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a:t>
            </a:r>
            <a:r>
              <a:rPr lang="en-US" sz="1600" b="1" dirty="0">
                <a:solidFill>
                  <a:srgbClr val="0432FF"/>
                </a:solidFill>
                <a:hlinkClick r:id="rId3">
                  <a:extLst>
                    <a:ext uri="{A12FA001-AC4F-418D-AE19-62706E023703}">
                      <ahyp:hlinkClr xmlns:ahyp="http://schemas.microsoft.com/office/drawing/2018/hyperlinkcolor" val="tx"/>
                    </a:ext>
                  </a:extLst>
                </a:hlinkClick>
              </a:rPr>
              <a:t>2022</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https://safari.ethz.ch/projects_and_seminars/spring2022/doku.php?id=modern_ssds</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https://www.youtube.com/watch?v=_q4rm71DsY4&amp;list=PL5Q2soXY2Zi8vabcse1kL22DEcgMl2RAq</a:t>
            </a:r>
            <a:r>
              <a:rPr lang="en-US" sz="1400" dirty="0">
                <a:solidFill>
                  <a:srgbClr val="0000FF"/>
                </a:solidFill>
              </a:rPr>
              <a:t> </a:t>
            </a:r>
            <a:endParaRPr lang="en-US" sz="1600" dirty="0">
              <a:solidFill>
                <a:srgbClr val="0000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7" name="Picture 6">
            <a:extLst>
              <a:ext uri="{FF2B5EF4-FFF2-40B4-BE49-F238E27FC236}">
                <a16:creationId xmlns:a16="http://schemas.microsoft.com/office/drawing/2014/main" id="{3046AD48-5FCD-3C98-E8A2-A00B51668526}"/>
              </a:ext>
            </a:extLst>
          </p:cNvPr>
          <p:cNvPicPr>
            <a:picLocks noChangeAspect="1"/>
          </p:cNvPicPr>
          <p:nvPr/>
        </p:nvPicPr>
        <p:blipFill>
          <a:blip r:embed="rId6"/>
          <a:stretch>
            <a:fillRect/>
          </a:stretch>
        </p:blipFill>
        <p:spPr>
          <a:xfrm>
            <a:off x="4975419" y="980728"/>
            <a:ext cx="4046636" cy="2773219"/>
          </a:xfrm>
          <a:prstGeom prst="rect">
            <a:avLst/>
          </a:prstGeom>
        </p:spPr>
      </p:pic>
      <p:pic>
        <p:nvPicPr>
          <p:cNvPr id="8" name="Picture 7">
            <a:extLst>
              <a:ext uri="{FF2B5EF4-FFF2-40B4-BE49-F238E27FC236}">
                <a16:creationId xmlns:a16="http://schemas.microsoft.com/office/drawing/2014/main" id="{51EEFCF4-8E7C-ACAA-6D85-CB72A2373879}"/>
              </a:ext>
            </a:extLst>
          </p:cNvPr>
          <p:cNvPicPr>
            <a:picLocks noChangeAspect="1"/>
          </p:cNvPicPr>
          <p:nvPr/>
        </p:nvPicPr>
        <p:blipFill>
          <a:blip r:embed="rId7"/>
          <a:stretch>
            <a:fillRect/>
          </a:stretch>
        </p:blipFill>
        <p:spPr>
          <a:xfrm>
            <a:off x="4989859" y="3798920"/>
            <a:ext cx="4046637" cy="2773220"/>
          </a:xfrm>
          <a:prstGeom prst="rect">
            <a:avLst/>
          </a:prstGeom>
        </p:spPr>
      </p:pic>
    </p:spTree>
    <p:extLst>
      <p:ext uri="{BB962C8B-B14F-4D97-AF65-F5344CB8AC3E}">
        <p14:creationId xmlns:p14="http://schemas.microsoft.com/office/powerpoint/2010/main" val="3143705252"/>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September 2022</a:t>
            </a:r>
          </a:p>
          <a:p>
            <a:r>
              <a:rPr lang="en-US" sz="2200" dirty="0"/>
              <a:t>MATEO 2022</a:t>
            </a:r>
          </a:p>
          <a:p>
            <a:pPr algn="l"/>
            <a:endParaRPr lang="en-US" sz="2200" dirty="0"/>
          </a:p>
        </p:txBody>
      </p:sp>
      <p:sp>
        <p:nvSpPr>
          <p:cNvPr id="13" name="Title 1"/>
          <p:cNvSpPr>
            <a:spLocks noGrp="1"/>
          </p:cNvSpPr>
          <p:nvPr>
            <p:ph type="ctrTitle"/>
          </p:nvPr>
        </p:nvSpPr>
        <p:spPr>
          <a:xfrm>
            <a:off x="203060" y="1227584"/>
            <a:ext cx="8820472" cy="2201416"/>
          </a:xfrm>
        </p:spPr>
        <p:txBody>
          <a:bodyPr>
            <a:noAutofit/>
          </a:bodyPr>
          <a:lstStyle/>
          <a:p>
            <a:pPr algn="ctr"/>
            <a:r>
              <a:rPr lang="en-US" sz="6000" b="1" dirty="0">
                <a:solidFill>
                  <a:srgbClr val="006633"/>
                </a:solidFill>
              </a:rPr>
              <a:t>Memory-Centric</a:t>
            </a:r>
            <a:br>
              <a:rPr lang="en-US" sz="6000" b="1" dirty="0">
                <a:solidFill>
                  <a:srgbClr val="006633"/>
                </a:solidFill>
              </a:rPr>
            </a:br>
            <a:r>
              <a:rPr lang="en-US" sz="6000" b="1" dirty="0">
                <a:solidFill>
                  <a:srgbClr val="006633"/>
                </a:solidFill>
              </a:rPr>
              <a:t>Computing</a:t>
            </a:r>
            <a:endParaRPr lang="en-US" b="1"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1240651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1107907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239944" cy="1066800"/>
          </a:xfrm>
        </p:spPr>
        <p:txBody>
          <a:bodyPr/>
          <a:lstStyle/>
          <a:p>
            <a:r>
              <a:rPr lang="en-US" dirty="0"/>
              <a:t>In-Storage Genomic Data Filtering </a:t>
            </a:r>
            <a:r>
              <a:rPr lang="en-US" sz="2200" b="1" dirty="0">
                <a:solidFill>
                  <a:srgbClr val="006633"/>
                </a:solidFill>
              </a:rPr>
              <a:t>[ASPLOS 2022]</a:t>
            </a:r>
            <a:r>
              <a:rPr lang="en-US" sz="2200"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45827184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97156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6 L 0.73472 0.15185 " pathEditMode="relative" rAng="0" ptsTypes="AA">
                                      <p:cBhvr>
                                        <p:cTn id="9" dur="500" fill="hold"/>
                                        <p:tgtEl>
                                          <p:spTgt spid="31"/>
                                        </p:tgtEl>
                                        <p:attrNameLst>
                                          <p:attrName>ppt_x</p:attrName>
                                          <p:attrName>ppt_y</p:attrName>
                                        </p:attrNameLst>
                                      </p:cBhvr>
                                      <p:rCtr x="36007" y="2153"/>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 L 0.73472 0.08819 " pathEditMode="relative" rAng="0" ptsTypes="AA">
                                      <p:cBhvr>
                                        <p:cTn id="12" dur="500" fill="hold"/>
                                        <p:tgtEl>
                                          <p:spTgt spid="32"/>
                                        </p:tgtEl>
                                        <p:attrNameLst>
                                          <p:attrName>ppt_x</p:attrName>
                                          <p:attrName>ppt_y</p:attrName>
                                        </p:attrNameLst>
                                      </p:cBhvr>
                                      <p:rCtr x="36007" y="2153"/>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8 -0.08611 L 0.71024 0.05162 " pathEditMode="relative" rAng="0" ptsTypes="AA">
                                      <p:cBhvr>
                                        <p:cTn id="15" dur="500" fill="hold"/>
                                        <p:tgtEl>
                                          <p:spTgt spid="14"/>
                                        </p:tgtEl>
                                        <p:attrNameLst>
                                          <p:attrName>ppt_x</p:attrName>
                                          <p:attrName>ppt_y</p:attrName>
                                        </p:attrNameLst>
                                      </p:cBhvr>
                                      <p:rCtr x="36146" y="6875"/>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597 2.59259E-6 L 0.71406 0.19097 " pathEditMode="relative" rAng="0" ptsTypes="AA">
                                      <p:cBhvr>
                                        <p:cTn id="18" dur="500" fill="hold"/>
                                        <p:tgtEl>
                                          <p:spTgt spid="15"/>
                                        </p:tgtEl>
                                        <p:attrNameLst>
                                          <p:attrName>ppt_x</p:attrName>
                                          <p:attrName>ppt_y</p:attrName>
                                        </p:attrNameLst>
                                      </p:cBhvr>
                                      <p:rCtr x="36493" y="9537"/>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70747 0.13472 " pathEditMode="relative" rAng="0" ptsTypes="AA">
                                      <p:cBhvr>
                                        <p:cTn id="21" dur="500" fill="hold"/>
                                        <p:tgtEl>
                                          <p:spTgt spid="16"/>
                                        </p:tgtEl>
                                        <p:attrNameLst>
                                          <p:attrName>ppt_x</p:attrName>
                                          <p:attrName>ppt_y</p:attrName>
                                        </p:attrNameLst>
                                      </p:cBhvr>
                                      <p:rCtr x="35104" y="4931"/>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4 0.02384 L 0.70677 0.09537 " pathEditMode="relative" rAng="0" ptsTypes="AA">
                                      <p:cBhvr>
                                        <p:cTn id="24" dur="500" fill="hold"/>
                                        <p:tgtEl>
                                          <p:spTgt spid="17"/>
                                        </p:tgtEl>
                                        <p:attrNameLst>
                                          <p:attrName>ppt_x</p:attrName>
                                          <p:attrName>ppt_y</p:attrName>
                                        </p:attrNameLst>
                                      </p:cBhvr>
                                      <p:rCtr x="35243" y="3565"/>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8 0.02616 L 0.7342 0.16458 " pathEditMode="relative" rAng="0" ptsTypes="AA">
                                      <p:cBhvr>
                                        <p:cTn id="27" dur="500" fill="hold"/>
                                        <p:tgtEl>
                                          <p:spTgt spid="18"/>
                                        </p:tgtEl>
                                        <p:attrNameLst>
                                          <p:attrName>ppt_x</p:attrName>
                                          <p:attrName>ppt_y</p:attrName>
                                        </p:attrNameLst>
                                      </p:cBhvr>
                                      <p:rCtr x="36441" y="6921"/>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5 0.01759 L 0.72361 0.22292 " pathEditMode="relative" rAng="0" ptsTypes="AA">
                                      <p:cBhvr>
                                        <p:cTn id="30" dur="500" fill="hold"/>
                                        <p:tgtEl>
                                          <p:spTgt spid="19"/>
                                        </p:tgtEl>
                                        <p:attrNameLst>
                                          <p:attrName>ppt_x</p:attrName>
                                          <p:attrName>ppt_y</p:attrName>
                                        </p:attrNameLst>
                                      </p:cBhvr>
                                      <p:rCtr x="35833" y="1025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CH" dirty="0"/>
              <a:t>Accelerating Genome Sequence Analysis</a:t>
            </a:r>
          </a:p>
        </p:txBody>
      </p:sp>
    </p:spTree>
    <p:custDataLst>
      <p:tags r:id="rId1"/>
    </p:custDataLst>
    <p:extLst>
      <p:ext uri="{BB962C8B-B14F-4D97-AF65-F5344CB8AC3E}">
        <p14:creationId xmlns:p14="http://schemas.microsoft.com/office/powerpoint/2010/main" val="40974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childTnLst>
                          </p:cTn>
                        </p:par>
                        <p:par>
                          <p:cTn id="38" fill="hold">
                            <p:stCondLst>
                              <p:cond delay="1000"/>
                            </p:stCondLst>
                            <p:childTnLst>
                              <p:par>
                                <p:cTn id="39" presetID="0" presetClass="path" presetSubtype="0" accel="50000" decel="50000" fill="hold" grpId="0" nodeType="afterEffect">
                                  <p:stCondLst>
                                    <p:cond delay="0"/>
                                  </p:stCondLst>
                                  <p:childTnLst>
                                    <p:animMotion origin="layout" path="M 0.01458 0.0449 L 0.73472 0.08819 " pathEditMode="relative" rAng="0" ptsTypes="AA">
                                      <p:cBhvr>
                                        <p:cTn id="40" dur="500" fill="hold"/>
                                        <p:tgtEl>
                                          <p:spTgt spid="54"/>
                                        </p:tgtEl>
                                        <p:attrNameLst>
                                          <p:attrName>ppt_x</p:attrName>
                                          <p:attrName>ppt_y</p:attrName>
                                        </p:attrNameLst>
                                      </p:cBhvr>
                                      <p:rCtr x="36007" y="2153"/>
                                    </p:animMotion>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0.01268 -0.08611 L 0.71024 0.05162 " pathEditMode="relative" rAng="0" ptsTypes="AA">
                                      <p:cBhvr>
                                        <p:cTn id="43" dur="500" fill="hold"/>
                                        <p:tgtEl>
                                          <p:spTgt spid="55"/>
                                        </p:tgtEl>
                                        <p:attrNameLst>
                                          <p:attrName>ppt_x</p:attrName>
                                          <p:attrName>ppt_y</p:attrName>
                                        </p:attrNameLst>
                                      </p:cBhvr>
                                      <p:rCtr x="36146" y="6875"/>
                                    </p:animMotion>
                                  </p:childTnLst>
                                </p:cTn>
                              </p:par>
                            </p:childTnLst>
                          </p:cTn>
                        </p:par>
                        <p:par>
                          <p:cTn id="44" fill="hold">
                            <p:stCondLst>
                              <p:cond delay="2000"/>
                            </p:stCondLst>
                            <p:childTnLst>
                              <p:par>
                                <p:cTn id="45" presetID="0" presetClass="path" presetSubtype="0" accel="50000" decel="50000" fill="hold" grpId="0" nodeType="afterEffect">
                                  <p:stCondLst>
                                    <p:cond delay="0"/>
                                  </p:stCondLst>
                                  <p:childTnLst>
                                    <p:animMotion origin="layout" path="M -0.01597 2.59259E-6 L 0.71406 0.19097 " pathEditMode="relative" rAng="0" ptsTypes="AA">
                                      <p:cBhvr>
                                        <p:cTn id="46" dur="500" fill="hold"/>
                                        <p:tgtEl>
                                          <p:spTgt spid="56"/>
                                        </p:tgtEl>
                                        <p:attrNameLst>
                                          <p:attrName>ppt_x</p:attrName>
                                          <p:attrName>ppt_y</p:attrName>
                                        </p:attrNameLst>
                                      </p:cBhvr>
                                      <p:rCtr x="36493" y="9537"/>
                                    </p:animMotion>
                                  </p:childTnLst>
                                </p:cTn>
                              </p:par>
                            </p:childTnLst>
                          </p:cTn>
                        </p:par>
                        <p:par>
                          <p:cTn id="47" fill="hold">
                            <p:stCondLst>
                              <p:cond delay="2500"/>
                            </p:stCondLst>
                            <p:childTnLst>
                              <p:par>
                                <p:cTn id="48" presetID="0" presetClass="path" presetSubtype="0" accel="50000" decel="50000" fill="hold" grpId="0" nodeType="afterEffect">
                                  <p:stCondLst>
                                    <p:cond delay="0"/>
                                  </p:stCondLst>
                                  <p:childTnLst>
                                    <p:animMotion origin="layout" path="M 0.00521 0.03611 L 0.70747 0.13472 " pathEditMode="relative" rAng="0" ptsTypes="AA">
                                      <p:cBhvr>
                                        <p:cTn id="49" dur="500" fill="hold"/>
                                        <p:tgtEl>
                                          <p:spTgt spid="57"/>
                                        </p:tgtEl>
                                        <p:attrNameLst>
                                          <p:attrName>ppt_x</p:attrName>
                                          <p:attrName>ppt_y</p:attrName>
                                        </p:attrNameLst>
                                      </p:cBhvr>
                                      <p:rCtr x="35104" y="4931"/>
                                    </p:animMotion>
                                  </p:childTnLst>
                                </p:cTn>
                              </p:par>
                            </p:childTnLst>
                          </p:cTn>
                        </p:par>
                        <p:par>
                          <p:cTn id="50" fill="hold">
                            <p:stCondLst>
                              <p:cond delay="3000"/>
                            </p:stCondLst>
                            <p:childTnLst>
                              <p:par>
                                <p:cTn id="51" presetID="0" presetClass="path" presetSubtype="0" accel="50000" decel="50000" fill="hold" grpId="0" nodeType="afterEffect">
                                  <p:stCondLst>
                                    <p:cond delay="0"/>
                                  </p:stCondLst>
                                  <p:childTnLst>
                                    <p:animMotion origin="layout" path="M 0.00174 0.02384 L 0.70677 0.09537 " pathEditMode="relative" rAng="0" ptsTypes="AA">
                                      <p:cBhvr>
                                        <p:cTn id="52" dur="500" fill="hold"/>
                                        <p:tgtEl>
                                          <p:spTgt spid="58"/>
                                        </p:tgtEl>
                                        <p:attrNameLst>
                                          <p:attrName>ppt_x</p:attrName>
                                          <p:attrName>ppt_y</p:attrName>
                                        </p:attrNameLst>
                                      </p:cBhvr>
                                      <p:rCtr x="35243" y="3565"/>
                                    </p:animMotion>
                                  </p:childTnLst>
                                </p:cTn>
                              </p:par>
                            </p:childTnLst>
                          </p:cTn>
                        </p:par>
                        <p:par>
                          <p:cTn id="53" fill="hold">
                            <p:stCondLst>
                              <p:cond delay="3500"/>
                            </p:stCondLst>
                            <p:childTnLst>
                              <p:par>
                                <p:cTn id="54" presetID="0" presetClass="path" presetSubtype="0" accel="50000" decel="50000" fill="hold" grpId="0" nodeType="afterEffect">
                                  <p:stCondLst>
                                    <p:cond delay="0"/>
                                  </p:stCondLst>
                                  <p:childTnLst>
                                    <p:animMotion origin="layout" path="M 0.00538 0.02616 L 0.7342 0.16458 " pathEditMode="relative" rAng="0" ptsTypes="AA">
                                      <p:cBhvr>
                                        <p:cTn id="55" dur="500" fill="hold"/>
                                        <p:tgtEl>
                                          <p:spTgt spid="59"/>
                                        </p:tgtEl>
                                        <p:attrNameLst>
                                          <p:attrName>ppt_x</p:attrName>
                                          <p:attrName>ppt_y</p:attrName>
                                        </p:attrNameLst>
                                      </p:cBhvr>
                                      <p:rCtr x="36441" y="6921"/>
                                    </p:animMotion>
                                  </p:childTnLst>
                                </p:cTn>
                              </p:par>
                            </p:childTnLst>
                          </p:cTn>
                        </p:par>
                        <p:par>
                          <p:cTn id="56" fill="hold">
                            <p:stCondLst>
                              <p:cond delay="4000"/>
                            </p:stCondLst>
                            <p:childTnLst>
                              <p:par>
                                <p:cTn id="57" presetID="0" presetClass="path" presetSubtype="0" accel="50000" decel="50000" fill="hold" grpId="0" nodeType="afterEffect">
                                  <p:stCondLst>
                                    <p:cond delay="0"/>
                                  </p:stCondLst>
                                  <p:childTnLst>
                                    <p:animMotion origin="layout" path="M 0.00695 0.01759 L 0.72361 0.22292 " pathEditMode="relative" rAng="0" ptsTypes="AA">
                                      <p:cBhvr>
                                        <p:cTn id="58"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Key Idea</a:t>
            </a:r>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65684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720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err="1"/>
              <a:t>GenStore</a:t>
            </a:r>
            <a:r>
              <a:rPr lang="en-US" dirty="0"/>
              <a:t>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2140869" y="6452890"/>
            <a:ext cx="5527475" cy="338554"/>
          </a:xfrm>
          <a:prstGeom prst="rect">
            <a:avLst/>
          </a:prstGeom>
          <a:noFill/>
        </p:spPr>
        <p:txBody>
          <a:bodyPr wrap="none" rtlCol="0">
            <a:spAutoFit/>
          </a:bodyPr>
          <a:lstStyle/>
          <a:p>
            <a:pPr lvl="0">
              <a:defRPr/>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https://www.youtube.com/watch?v=kIU44FxjbFk</a:t>
            </a:r>
            <a:r>
              <a:rPr lang="en-US" sz="1600" b="1" dirty="0">
                <a:solidFill>
                  <a:srgbClr val="0432FF"/>
                </a:solidFill>
              </a:rPr>
              <a:t> </a:t>
            </a:r>
            <a:endParaRPr kumimoji="0" lang="en-US" sz="16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3" name="Picture 2">
            <a:extLst>
              <a:ext uri="{FF2B5EF4-FFF2-40B4-BE49-F238E27FC236}">
                <a16:creationId xmlns:a16="http://schemas.microsoft.com/office/drawing/2014/main" id="{1E8F5BC5-FA42-0B8C-03D6-AFF142DDF482}"/>
              </a:ext>
            </a:extLst>
          </p:cNvPr>
          <p:cNvPicPr>
            <a:picLocks noChangeAspect="1"/>
          </p:cNvPicPr>
          <p:nvPr/>
        </p:nvPicPr>
        <p:blipFill>
          <a:blip r:embed="rId3"/>
          <a:stretch>
            <a:fillRect/>
          </a:stretch>
        </p:blipFill>
        <p:spPr>
          <a:xfrm>
            <a:off x="685800" y="1008726"/>
            <a:ext cx="7772400" cy="5339538"/>
          </a:xfrm>
          <a:prstGeom prst="rect">
            <a:avLst/>
          </a:prstGeom>
        </p:spPr>
      </p:pic>
    </p:spTree>
    <p:extLst>
      <p:ext uri="{BB962C8B-B14F-4D97-AF65-F5344CB8AC3E}">
        <p14:creationId xmlns:p14="http://schemas.microsoft.com/office/powerpoint/2010/main" val="22492591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0246792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A1460DFD-7FBB-C847-BDB7-45C727A8D8F6}"/>
              </a:ext>
            </a:extLst>
          </p:cNvPr>
          <p:cNvSpPr txBox="1"/>
          <p:nvPr/>
        </p:nvSpPr>
        <p:spPr>
          <a:xfrm>
            <a:off x="1599443" y="6457890"/>
            <a:ext cx="5868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rPr>
              <a:t>Yet,</a:t>
            </a:r>
            <a:r>
              <a:rPr kumimoji="0" lang="en-US" sz="2000" b="1" i="0" u="none" strike="noStrike" kern="1200" cap="none" spc="0" normalizeH="0" noProof="0" dirty="0">
                <a:ln>
                  <a:noFill/>
                </a:ln>
                <a:solidFill>
                  <a:srgbClr val="0000FF"/>
                </a:solidFill>
                <a:effectLst/>
                <a:uLnTx/>
                <a:uFillTx/>
                <a:latin typeface="Tahoma"/>
                <a:ea typeface="+mn-ea"/>
                <a:cs typeface="+mn-cs"/>
              </a:rPr>
              <a:t> system is still bottlenecked by memory</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212154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dirty="0"/>
              <a:t>Deeper and Larger Memory Hierarchies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57981" y="1399401"/>
            <a:ext cx="6722200" cy="4433327"/>
          </a:xfrm>
          <a:prstGeom prst="rect">
            <a:avLst/>
          </a:prstGeom>
        </p:spPr>
      </p:pic>
      <p:sp>
        <p:nvSpPr>
          <p:cNvPr id="6" name="Rectangle 5"/>
          <p:cNvSpPr/>
          <p:nvPr/>
        </p:nvSpPr>
        <p:spPr>
          <a:xfrm>
            <a:off x="192974" y="6520190"/>
            <a:ext cx="8493826"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https://wccftech.com/amd-ryzen-5000-zen-3-vermeer-undressed-high-res-die-shots-close-ups-pictured-detailed/</a:t>
            </a:r>
          </a:p>
        </p:txBody>
      </p:sp>
      <p:sp>
        <p:nvSpPr>
          <p:cNvPr id="7" name="TextBox 6"/>
          <p:cNvSpPr txBox="1"/>
          <p:nvPr/>
        </p:nvSpPr>
        <p:spPr>
          <a:xfrm>
            <a:off x="1873702" y="6047457"/>
            <a:ext cx="325823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AMD Ryzen 5000, 2020</a:t>
            </a:r>
          </a:p>
        </p:txBody>
      </p:sp>
      <p:sp>
        <p:nvSpPr>
          <p:cNvPr id="9" name="TextBox 8"/>
          <p:cNvSpPr txBox="1"/>
          <p:nvPr/>
        </p:nvSpPr>
        <p:spPr>
          <a:xfrm>
            <a:off x="7086600" y="1432441"/>
            <a:ext cx="2499952" cy="44627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 Count: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cores/16 threads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L1 Caches: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KB</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per 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512 KB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Rectangle 39">
            <a:extLst>
              <a:ext uri="{FF2B5EF4-FFF2-40B4-BE49-F238E27FC236}">
                <a16:creationId xmlns:a16="http://schemas.microsoft.com/office/drawing/2014/main" id="{E43B13E5-F680-354D-8F66-3B88FCFE528C}"/>
              </a:ext>
            </a:extLst>
          </p:cNvPr>
          <p:cNvSpPr>
            <a:spLocks noChangeArrowheads="1"/>
          </p:cNvSpPr>
          <p:nvPr/>
        </p:nvSpPr>
        <p:spPr bwMode="auto">
          <a:xfrm rot="5400000">
            <a:off x="1543157" y="1924098"/>
            <a:ext cx="3711767" cy="4022321"/>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19519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D4C-42D6-944C-AB93-1F2E7C88172D}"/>
              </a:ext>
            </a:extLst>
          </p:cNvPr>
          <p:cNvSpPr>
            <a:spLocks noGrp="1"/>
          </p:cNvSpPr>
          <p:nvPr>
            <p:ph type="title"/>
          </p:nvPr>
        </p:nvSpPr>
        <p:spPr/>
        <p:txBody>
          <a:bodyPr/>
          <a:lstStyle/>
          <a:p>
            <a:r>
              <a:rPr lang="en-US" dirty="0"/>
              <a:t>AMD’s 3D Last Level Cache (2021)</a:t>
            </a:r>
          </a:p>
        </p:txBody>
      </p:sp>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24E0D01-23CA-4248-B1F9-623D1F5F6DD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5" name="TextBox 4">
            <a:extLst>
              <a:ext uri="{FF2B5EF4-FFF2-40B4-BE49-F238E27FC236}">
                <a16:creationId xmlns:a16="http://schemas.microsoft.com/office/drawing/2014/main" id="{59C9DCE1-9387-224F-B474-2091B2AD1D02}"/>
              </a:ext>
            </a:extLst>
          </p:cNvPr>
          <p:cNvSpPr txBox="1"/>
          <p:nvPr/>
        </p:nvSpPr>
        <p:spPr>
          <a:xfrm>
            <a:off x="187233" y="6459379"/>
            <a:ext cx="194636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https://youtu.be/gqAYMx34euU</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Rectangle 13">
            <a:extLst>
              <a:ext uri="{FF2B5EF4-FFF2-40B4-BE49-F238E27FC236}">
                <a16:creationId xmlns:a16="http://schemas.microsoft.com/office/drawing/2014/main" id="{87628116-A674-6B47-B5A5-66C8134061BF}"/>
              </a:ext>
            </a:extLst>
          </p:cNvPr>
          <p:cNvSpPr/>
          <p:nvPr/>
        </p:nvSpPr>
        <p:spPr>
          <a:xfrm>
            <a:off x="187233" y="6611779"/>
            <a:ext cx="6019800"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https://www.tech-critter.com/amd-keynote-computex-2021/</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B457267-7C22-2546-AC36-075A3FCB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39" y="1143000"/>
            <a:ext cx="2321095" cy="1605524"/>
          </a:xfrm>
          <a:prstGeom prst="rect">
            <a:avLst/>
          </a:prstGeom>
        </p:spPr>
      </p:pic>
      <p:sp>
        <p:nvSpPr>
          <p:cNvPr id="15" name="TextBox 14">
            <a:extLst>
              <a:ext uri="{FF2B5EF4-FFF2-40B4-BE49-F238E27FC236}">
                <a16:creationId xmlns:a16="http://schemas.microsoft.com/office/drawing/2014/main" id="{C64E69AA-9F57-594C-94FD-1C2F8CE71CE7}"/>
              </a:ext>
            </a:extLst>
          </p:cNvPr>
          <p:cNvSpPr txBox="1"/>
          <p:nvPr/>
        </p:nvSpPr>
        <p:spPr>
          <a:xfrm>
            <a:off x="189215" y="2720681"/>
            <a:ext cx="183188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6"/>
              </a:rPr>
              <a:t>https://community.microcenter.com/discussion/5134/comparing-zen-3-to-zen-2</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7" name="Picture 16">
            <a:extLst>
              <a:ext uri="{FF2B5EF4-FFF2-40B4-BE49-F238E27FC236}">
                <a16:creationId xmlns:a16="http://schemas.microsoft.com/office/drawing/2014/main" id="{F0E1BA0A-A982-F949-9AD7-117233B424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086073"/>
            <a:ext cx="7081838" cy="3238527"/>
          </a:xfrm>
          <a:prstGeom prst="rect">
            <a:avLst/>
          </a:prstGeom>
        </p:spPr>
      </p:pic>
      <p:sp>
        <p:nvSpPr>
          <p:cNvPr id="18" name="TextBox 17">
            <a:extLst>
              <a:ext uri="{FF2B5EF4-FFF2-40B4-BE49-F238E27FC236}">
                <a16:creationId xmlns:a16="http://schemas.microsoft.com/office/drawing/2014/main" id="{54D4E1FF-4B6E-B549-A45F-DEC4188FF16D}"/>
              </a:ext>
            </a:extLst>
          </p:cNvPr>
          <p:cNvSpPr txBox="1"/>
          <p:nvPr/>
        </p:nvSpPr>
        <p:spPr>
          <a:xfrm>
            <a:off x="5075226" y="1905000"/>
            <a:ext cx="406877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Additional 64 MB L3 cache die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stacked on top of the processor die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Connected using Through Silicon Vias (TSVs)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Total of 96 MB L3 cache</a:t>
            </a:r>
          </a:p>
        </p:txBody>
      </p:sp>
      <p:sp>
        <p:nvSpPr>
          <p:cNvPr id="19" name="TextBox 18">
            <a:extLst>
              <a:ext uri="{FF2B5EF4-FFF2-40B4-BE49-F238E27FC236}">
                <a16:creationId xmlns:a16="http://schemas.microsoft.com/office/drawing/2014/main" id="{A81D9142-3631-7D49-9D01-95EB2AD2E5B2}"/>
              </a:ext>
            </a:extLst>
          </p:cNvPr>
          <p:cNvSpPr txBox="1"/>
          <p:nvPr/>
        </p:nvSpPr>
        <p:spPr>
          <a:xfrm>
            <a:off x="2667000" y="1048434"/>
            <a:ext cx="573641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AMD increases the L3 size of their 8-core Zen 3 processors from 32 MB to 96 MB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942885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A72A-7A5D-D742-AA80-43A4ED0F6C5B}"/>
              </a:ext>
            </a:extLst>
          </p:cNvPr>
          <p:cNvSpPr>
            <a:spLocks noGrp="1"/>
          </p:cNvSpPr>
          <p:nvPr>
            <p:ph type="title"/>
          </p:nvPr>
        </p:nvSpPr>
        <p:spPr>
          <a:xfrm>
            <a:off x="228600" y="152400"/>
            <a:ext cx="8991600" cy="1066800"/>
          </a:xfrm>
        </p:spPr>
        <p:txBody>
          <a:bodyPr/>
          <a:lstStyle/>
          <a:p>
            <a:r>
              <a:rPr lang="en-US" dirty="0"/>
              <a:t>Deeper and Larger Memory Hierarchies</a:t>
            </a:r>
          </a:p>
        </p:txBody>
      </p:sp>
      <p:sp>
        <p:nvSpPr>
          <p:cNvPr id="4" name="Slide Number Placeholder 3">
            <a:extLst>
              <a:ext uri="{FF2B5EF4-FFF2-40B4-BE49-F238E27FC236}">
                <a16:creationId xmlns:a16="http://schemas.microsoft.com/office/drawing/2014/main" id="{9D6B463F-D9A5-F246-AEBF-B6E35DCE8C60}"/>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D3246B-4504-6A44-A3C6-3AD1B220008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2" descr="Logical structure of the IBM POWER10 processor">
            <a:extLst>
              <a:ext uri="{FF2B5EF4-FFF2-40B4-BE49-F238E27FC236}">
                <a16:creationId xmlns:a16="http://schemas.microsoft.com/office/drawing/2014/main" id="{6ADD481E-19DE-9A41-BC9C-3EE0A79F1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679107" cy="5471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5642F6-54C9-E34D-85DE-D198E153BB67}"/>
              </a:ext>
            </a:extLst>
          </p:cNvPr>
          <p:cNvSpPr txBox="1"/>
          <p:nvPr/>
        </p:nvSpPr>
        <p:spPr>
          <a:xfrm>
            <a:off x="738673" y="6498451"/>
            <a:ext cx="724384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ＭＳ Ｐゴシック" panose="020B0600070205080204" pitchFamily="34" charset="-128"/>
                <a:cs typeface="+mn-cs"/>
              </a:rPr>
              <a:t>www.it-techblog.de</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/ibm-power10-prozessor-mehr-speicher-mehr-tempo-mehr-sicherheit/09/2020/</a:t>
            </a:r>
          </a:p>
        </p:txBody>
      </p:sp>
      <p:sp>
        <p:nvSpPr>
          <p:cNvPr id="7" name="TextBox 6">
            <a:extLst>
              <a:ext uri="{FF2B5EF4-FFF2-40B4-BE49-F238E27FC236}">
                <a16:creationId xmlns:a16="http://schemas.microsoft.com/office/drawing/2014/main" id="{DA78BC4D-1A2D-3F42-9A30-04C1B7FB7A52}"/>
              </a:ext>
            </a:extLst>
          </p:cNvPr>
          <p:cNvSpPr txBox="1"/>
          <p:nvPr/>
        </p:nvSpPr>
        <p:spPr>
          <a:xfrm>
            <a:off x="7304291" y="1065539"/>
            <a:ext cx="191590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IBM POWER10,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2020</a:t>
            </a:r>
          </a:p>
        </p:txBody>
      </p:sp>
      <p:sp>
        <p:nvSpPr>
          <p:cNvPr id="8" name="Rectangle 39">
            <a:extLst>
              <a:ext uri="{FF2B5EF4-FFF2-40B4-BE49-F238E27FC236}">
                <a16:creationId xmlns:a16="http://schemas.microsoft.com/office/drawing/2014/main" id="{354C51D2-A9DE-7B4B-8BF6-162BD3236CB0}"/>
              </a:ext>
            </a:extLst>
          </p:cNvPr>
          <p:cNvSpPr>
            <a:spLocks noChangeArrowheads="1"/>
          </p:cNvSpPr>
          <p:nvPr/>
        </p:nvSpPr>
        <p:spPr bwMode="auto">
          <a:xfrm rot="5400000">
            <a:off x="3581398" y="289560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Rectangle 39">
            <a:extLst>
              <a:ext uri="{FF2B5EF4-FFF2-40B4-BE49-F238E27FC236}">
                <a16:creationId xmlns:a16="http://schemas.microsoft.com/office/drawing/2014/main" id="{9F37681C-67D9-8347-A15E-41A123016402}"/>
              </a:ext>
            </a:extLst>
          </p:cNvPr>
          <p:cNvSpPr>
            <a:spLocks noChangeArrowheads="1"/>
          </p:cNvSpPr>
          <p:nvPr/>
        </p:nvSpPr>
        <p:spPr bwMode="auto">
          <a:xfrm rot="5400000">
            <a:off x="3601552" y="56887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11DAAC93-B839-BF47-AAD1-4D6898B3644F}"/>
              </a:ext>
            </a:extLst>
          </p:cNvPr>
          <p:cNvSpPr txBox="1"/>
          <p:nvPr/>
        </p:nvSpPr>
        <p:spPr>
          <a:xfrm>
            <a:off x="7239000" y="2166640"/>
            <a:ext cx="2499952"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15-16</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threads/core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MB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120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056358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Deeper and Larger Memory Hierarchies</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Tree>
    <p:extLst>
      <p:ext uri="{BB962C8B-B14F-4D97-AF65-F5344CB8AC3E}">
        <p14:creationId xmlns:p14="http://schemas.microsoft.com/office/powerpoint/2010/main" val="1346995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b="1" dirty="0">
                <a:solidFill>
                  <a:srgbClr val="0000FF"/>
                </a:solidFill>
              </a:rPr>
              <a:t>Ensure data does not overwhelm </a:t>
            </a:r>
            <a:r>
              <a:rPr lang="en-US" dirty="0">
                <a:solidFill>
                  <a:srgbClr val="0000FF"/>
                </a:solidFill>
              </a:rPr>
              <a:t>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b="1" dirty="0">
                <a:solidFill>
                  <a:srgbClr val="0000FF"/>
                </a:solidFill>
              </a:rPr>
              <a:t>Take advantage of </a:t>
            </a:r>
            <a:r>
              <a:rPr lang="en-US" dirty="0">
                <a:solidFill>
                  <a:srgbClr val="0000FF"/>
                </a:solidFill>
              </a:rPr>
              <a:t>vast amounts of </a:t>
            </a:r>
            <a:r>
              <a:rPr lang="en-US" b="1" dirty="0">
                <a:solidFill>
                  <a:srgbClr val="0000FF"/>
                </a:solidFill>
              </a:rPr>
              <a:t>data</a:t>
            </a:r>
            <a:r>
              <a:rPr lang="en-US" dirty="0">
                <a:solidFill>
                  <a:srgbClr val="0000FF"/>
                </a:solidFill>
              </a:rPr>
              <a:t> and metadata</a:t>
            </a:r>
          </a:p>
          <a:p>
            <a:pPr lvl="1"/>
            <a:r>
              <a:rPr lang="en-US" dirty="0"/>
              <a:t>to improve architectural &amp; system-level decisions </a:t>
            </a:r>
          </a:p>
          <a:p>
            <a:pPr lvl="1"/>
            <a:endParaRPr lang="en-US" dirty="0"/>
          </a:p>
          <a:p>
            <a:pPr lvl="1"/>
            <a:endParaRPr lang="en-US" dirty="0"/>
          </a:p>
          <a:p>
            <a:r>
              <a:rPr lang="en-US" b="1" dirty="0">
                <a:solidFill>
                  <a:srgbClr val="0000FF"/>
                </a:solidFill>
              </a:rPr>
              <a:t>Understand and exploit </a:t>
            </a:r>
            <a:r>
              <a:rPr lang="en-US" dirty="0">
                <a:solidFill>
                  <a:srgbClr val="0000FF"/>
                </a:solidFill>
              </a:rPr>
              <a:t>properties of (different) </a:t>
            </a:r>
            <a:r>
              <a:rPr lang="en-US" b="1" dirty="0">
                <a:solidFill>
                  <a:srgbClr val="0000FF"/>
                </a:solidFill>
              </a:rPr>
              <a:t>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2709411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Computing Systems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Are</a:t>
            </a:r>
            <a:r>
              <a:rPr lang="en-US" dirty="0">
                <a:solidFill>
                  <a:srgbClr val="0000FF"/>
                </a:solidFill>
              </a:rPr>
              <a:t> </a:t>
            </a:r>
            <a:r>
              <a:rPr lang="en-US" dirty="0">
                <a:solidFill>
                  <a:srgbClr val="FF0000"/>
                </a:solidFill>
              </a:rPr>
              <a:t>processor-centric</a:t>
            </a:r>
            <a:r>
              <a:rPr lang="en-US" dirty="0">
                <a:solidFill>
                  <a:srgbClr val="0432FF"/>
                </a:solidFill>
              </a:rPr>
              <a:t> vs. </a:t>
            </a:r>
            <a:r>
              <a:rPr lang="en-US" b="1" dirty="0">
                <a:solidFill>
                  <a:srgbClr val="0432FF"/>
                </a:solidFill>
              </a:rPr>
              <a:t>data-centric</a:t>
            </a:r>
          </a:p>
          <a:p>
            <a:pPr lvl="1"/>
            <a:endParaRPr lang="en-US" dirty="0"/>
          </a:p>
          <a:p>
            <a:pPr lvl="1"/>
            <a:endParaRPr lang="en-US" dirty="0"/>
          </a:p>
          <a:p>
            <a:endParaRPr lang="en-US" dirty="0"/>
          </a:p>
          <a:p>
            <a:r>
              <a:rPr lang="en-US" dirty="0"/>
              <a:t>Make </a:t>
            </a:r>
            <a:r>
              <a:rPr lang="en-US" dirty="0">
                <a:solidFill>
                  <a:srgbClr val="FF0000"/>
                </a:solidFill>
              </a:rPr>
              <a:t>designer-dictated </a:t>
            </a:r>
            <a:r>
              <a:rPr lang="en-US" dirty="0">
                <a:solidFill>
                  <a:srgbClr val="0432FF"/>
                </a:solidFill>
              </a:rPr>
              <a:t>decisions vs. </a:t>
            </a:r>
            <a:r>
              <a:rPr lang="en-US" b="1" dirty="0">
                <a:solidFill>
                  <a:srgbClr val="0432FF"/>
                </a:solidFill>
              </a:rPr>
              <a:t>data-driven</a:t>
            </a:r>
            <a:endParaRPr lang="en-US" dirty="0">
              <a:solidFill>
                <a:srgbClr val="0432FF"/>
              </a:solidFill>
            </a:endParaRPr>
          </a:p>
          <a:p>
            <a:pPr lvl="1"/>
            <a:endParaRPr lang="en-US" dirty="0"/>
          </a:p>
          <a:p>
            <a:pPr lvl="1"/>
            <a:endParaRPr lang="en-US" dirty="0"/>
          </a:p>
          <a:p>
            <a:endParaRPr lang="en-US" dirty="0"/>
          </a:p>
          <a:p>
            <a:r>
              <a:rPr lang="en-US" dirty="0"/>
              <a:t>Make </a:t>
            </a:r>
            <a:r>
              <a:rPr lang="en-US" dirty="0">
                <a:solidFill>
                  <a:srgbClr val="FF0000"/>
                </a:solidFill>
              </a:rPr>
              <a:t>component-based myopic </a:t>
            </a:r>
            <a:r>
              <a:rPr lang="en-US" dirty="0">
                <a:solidFill>
                  <a:srgbClr val="0000FF"/>
                </a:solidFill>
              </a:rPr>
              <a:t>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397007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716490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852-247E-8E45-911F-917B88B448CC}"/>
              </a:ext>
            </a:extLst>
          </p:cNvPr>
          <p:cNvSpPr>
            <a:spLocks noGrp="1"/>
          </p:cNvSpPr>
          <p:nvPr>
            <p:ph type="title"/>
          </p:nvPr>
        </p:nvSpPr>
        <p:spPr>
          <a:xfrm>
            <a:off x="228600" y="152400"/>
            <a:ext cx="8879904" cy="1066800"/>
          </a:xfrm>
        </p:spPr>
        <p:txBody>
          <a:bodyPr/>
          <a:lstStyle/>
          <a:p>
            <a:r>
              <a:rPr lang="en-US" sz="3400" dirty="0"/>
              <a:t>A Blueprint for Fundamentally Better Architectures</a:t>
            </a:r>
          </a:p>
        </p:txBody>
      </p:sp>
      <p:sp>
        <p:nvSpPr>
          <p:cNvPr id="3" name="Content Placeholder 2">
            <a:extLst>
              <a:ext uri="{FF2B5EF4-FFF2-40B4-BE49-F238E27FC236}">
                <a16:creationId xmlns:a16="http://schemas.microsoft.com/office/drawing/2014/main" id="{33D775C0-662F-E944-BE80-00AD35D75816}"/>
              </a:ext>
            </a:extLst>
          </p:cNvPr>
          <p:cNvSpPr>
            <a:spLocks noGrp="1"/>
          </p:cNvSpPr>
          <p:nvPr>
            <p:ph idx="1"/>
          </p:nvPr>
        </p:nvSpPr>
        <p:spPr>
          <a:xfrm>
            <a:off x="228600" y="1052736"/>
            <a:ext cx="8610600" cy="5195664"/>
          </a:xfrm>
        </p:spPr>
        <p:txBody>
          <a:bodyPr/>
          <a:lstStyle/>
          <a:p>
            <a:r>
              <a:rPr lang="en-US" sz="2000" dirty="0"/>
              <a:t>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"Intelligent Architectures for Intelligent Computing Systems"</a:t>
            </a:r>
            <a:br>
              <a:rPr lang="en-US" sz="2000" dirty="0"/>
            </a:br>
            <a:r>
              <a:rPr lang="en-US" sz="2000" i="1" dirty="0"/>
              <a:t>Invited Paper in Proceedings of the </a:t>
            </a:r>
            <a:r>
              <a:rPr lang="en-US" sz="2000" i="1" dirty="0">
                <a:hlinkClick r:id="rId3"/>
              </a:rPr>
              <a:t>Design, Automation, and Test in Europe Conference</a:t>
            </a:r>
            <a:r>
              <a:rPr lang="en-US" sz="2000" i="1" dirty="0"/>
              <a:t> (</a:t>
            </a:r>
            <a:r>
              <a:rPr lang="en-US" sz="2000" b="1" i="1" dirty="0"/>
              <a:t>DATE</a:t>
            </a:r>
            <a:r>
              <a:rPr lang="en-US" sz="2000" i="1" dirty="0"/>
              <a:t>)</a:t>
            </a:r>
            <a:r>
              <a:rPr lang="en-US" sz="2000" dirty="0"/>
              <a:t>, Virtual, February 2021.</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IEDM Tutorial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Short DATE Talk Video</a:t>
            </a:r>
            <a:r>
              <a:rPr lang="en-US" sz="2000" dirty="0"/>
              <a:t> (11 minutes)]</a:t>
            </a:r>
            <a:br>
              <a:rPr lang="en-US" sz="2000" dirty="0"/>
            </a:br>
            <a:r>
              <a:rPr lang="en-US" sz="2000" dirty="0"/>
              <a:t>[</a:t>
            </a:r>
            <a:r>
              <a:rPr lang="en-US" sz="2000" dirty="0">
                <a:hlinkClick r:id="rId9"/>
              </a:rPr>
              <a:t>Longer IEDM Tutorial Video</a:t>
            </a:r>
            <a:r>
              <a:rPr lang="en-US" sz="2000" dirty="0"/>
              <a:t> (1 </a:t>
            </a:r>
            <a:r>
              <a:rPr lang="en-US" sz="2000" dirty="0" err="1"/>
              <a:t>hr</a:t>
            </a:r>
            <a:r>
              <a:rPr lang="en-US" sz="2000" dirty="0"/>
              <a:t> 51 minutes)]</a:t>
            </a:r>
          </a:p>
          <a:p>
            <a:endParaRPr lang="en-US" sz="2000" dirty="0"/>
          </a:p>
        </p:txBody>
      </p:sp>
      <p:sp>
        <p:nvSpPr>
          <p:cNvPr id="4" name="Slide Number Placeholder 3">
            <a:extLst>
              <a:ext uri="{FF2B5EF4-FFF2-40B4-BE49-F238E27FC236}">
                <a16:creationId xmlns:a16="http://schemas.microsoft.com/office/drawing/2014/main" id="{A902EC93-2093-4A4C-9A55-4B63386A8D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A91863D-16AC-D747-BA17-510BFEEF04EF}"/>
              </a:ext>
            </a:extLst>
          </p:cNvPr>
          <p:cNvPicPr>
            <a:picLocks noChangeAspect="1"/>
          </p:cNvPicPr>
          <p:nvPr/>
        </p:nvPicPr>
        <p:blipFill>
          <a:blip r:embed="rId10"/>
          <a:stretch>
            <a:fillRect/>
          </a:stretch>
        </p:blipFill>
        <p:spPr>
          <a:xfrm>
            <a:off x="0" y="4399550"/>
            <a:ext cx="9144000" cy="1549730"/>
          </a:xfrm>
          <a:prstGeom prst="rect">
            <a:avLst/>
          </a:prstGeom>
        </p:spPr>
      </p:pic>
    </p:spTree>
    <p:extLst>
      <p:ext uri="{BB962C8B-B14F-4D97-AF65-F5344CB8AC3E}">
        <p14:creationId xmlns:p14="http://schemas.microsoft.com/office/powerpoint/2010/main" val="21569816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83942022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31</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perf.</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0DC6A04-D80E-184D-BC07-63C1F510EF16}"/>
              </a:ext>
            </a:extLst>
          </p:cNvPr>
          <p:cNvSpPr>
            <a:spLocks noGrp="1"/>
          </p:cNvSpPr>
          <p:nvPr>
            <p:ph idx="1"/>
          </p:nvPr>
        </p:nvSpPr>
        <p:spPr>
          <a:xfrm>
            <a:off x="169011" y="936172"/>
            <a:ext cx="8894602" cy="5293805"/>
          </a:xfrm>
        </p:spPr>
        <p:txBody>
          <a:bodyPr/>
          <a:lstStyle/>
          <a:p>
            <a:r>
              <a:rPr lang="en-US" dirty="0"/>
              <a:t>Kautz, “</a:t>
            </a:r>
            <a:r>
              <a:rPr lang="en-US" dirty="0">
                <a:solidFill>
                  <a:srgbClr val="0000FF"/>
                </a:solidFill>
              </a:rPr>
              <a:t>Cellular Logic-in-Memory Arrays</a:t>
            </a:r>
            <a:r>
              <a:rPr lang="en-US" dirty="0"/>
              <a:t>”, IEEE TC 1969.</a:t>
            </a:r>
          </a:p>
        </p:txBody>
      </p:sp>
      <p:sp>
        <p:nvSpPr>
          <p:cNvPr id="8" name="TextBox 7">
            <a:extLst>
              <a:ext uri="{FF2B5EF4-FFF2-40B4-BE49-F238E27FC236}">
                <a16:creationId xmlns:a16="http://schemas.microsoft.com/office/drawing/2014/main" id="{B249EA16-0367-EB43-921A-3C42949CA66E}"/>
              </a:ext>
            </a:extLst>
          </p:cNvPr>
          <p:cNvSpPr txBox="1"/>
          <p:nvPr/>
        </p:nvSpPr>
        <p:spPr>
          <a:xfrm>
            <a:off x="3384816" y="6557759"/>
            <a:ext cx="23743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https://doi.org/10.1109/T-C.1969.222754</a:t>
            </a:r>
            <a:endPar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28C4192-E29D-E24F-8502-741864FE95A5}"/>
              </a:ext>
            </a:extLst>
          </p:cNvPr>
          <p:cNvPicPr>
            <a:picLocks noChangeAspect="1"/>
          </p:cNvPicPr>
          <p:nvPr/>
        </p:nvPicPr>
        <p:blipFill>
          <a:blip r:embed="rId3"/>
          <a:stretch>
            <a:fillRect/>
          </a:stretch>
        </p:blipFill>
        <p:spPr>
          <a:xfrm>
            <a:off x="93840" y="1545034"/>
            <a:ext cx="7422488" cy="1614853"/>
          </a:xfrm>
          <a:prstGeom prst="rect">
            <a:avLst/>
          </a:prstGeom>
          <a:ln>
            <a:noFill/>
          </a:ln>
        </p:spPr>
      </p:pic>
      <p:pic>
        <p:nvPicPr>
          <p:cNvPr id="4" name="Picture 3">
            <a:extLst>
              <a:ext uri="{FF2B5EF4-FFF2-40B4-BE49-F238E27FC236}">
                <a16:creationId xmlns:a16="http://schemas.microsoft.com/office/drawing/2014/main" id="{415F294C-7C0D-9C40-83D9-362BA2329E1C}"/>
              </a:ext>
            </a:extLst>
          </p:cNvPr>
          <p:cNvPicPr>
            <a:picLocks noChangeAspect="1"/>
          </p:cNvPicPr>
          <p:nvPr/>
        </p:nvPicPr>
        <p:blipFill>
          <a:blip r:embed="rId4"/>
          <a:stretch>
            <a:fillRect/>
          </a:stretch>
        </p:blipFill>
        <p:spPr>
          <a:xfrm>
            <a:off x="750743" y="3159887"/>
            <a:ext cx="3821257" cy="3260576"/>
          </a:xfrm>
          <a:prstGeom prst="rect">
            <a:avLst/>
          </a:prstGeom>
          <a:ln>
            <a:noFill/>
          </a:ln>
        </p:spPr>
      </p:pic>
      <p:pic>
        <p:nvPicPr>
          <p:cNvPr id="5" name="Picture 4">
            <a:extLst>
              <a:ext uri="{FF2B5EF4-FFF2-40B4-BE49-F238E27FC236}">
                <a16:creationId xmlns:a16="http://schemas.microsoft.com/office/drawing/2014/main" id="{B83F4E44-82BE-F649-AE47-8490FABD910C}"/>
              </a:ext>
            </a:extLst>
          </p:cNvPr>
          <p:cNvPicPr>
            <a:picLocks noChangeAspect="1"/>
          </p:cNvPicPr>
          <p:nvPr/>
        </p:nvPicPr>
        <p:blipFill>
          <a:blip r:embed="rId5"/>
          <a:stretch>
            <a:fillRect/>
          </a:stretch>
        </p:blipFill>
        <p:spPr>
          <a:xfrm>
            <a:off x="5127130" y="3594249"/>
            <a:ext cx="3289819" cy="2460750"/>
          </a:xfrm>
          <a:prstGeom prst="rect">
            <a:avLst/>
          </a:prstGeom>
          <a:noFill/>
          <a:ln>
            <a:noFill/>
          </a:ln>
        </p:spPr>
      </p:pic>
      <p:sp>
        <p:nvSpPr>
          <p:cNvPr id="9" name="Title 1">
            <a:extLst>
              <a:ext uri="{FF2B5EF4-FFF2-40B4-BE49-F238E27FC236}">
                <a16:creationId xmlns:a16="http://schemas.microsoft.com/office/drawing/2014/main" id="{5EFFEB3E-E419-4F42-ACDC-B356AE150896}"/>
              </a:ext>
            </a:extLst>
          </p:cNvPr>
          <p:cNvSpPr>
            <a:spLocks noGrp="1"/>
          </p:cNvSpPr>
          <p:nvPr>
            <p:ph type="title"/>
          </p:nvPr>
        </p:nvSpPr>
        <p:spPr>
          <a:xfrm>
            <a:off x="228600" y="152400"/>
            <a:ext cx="8610600" cy="1066800"/>
          </a:xfrm>
        </p:spPr>
        <p:txBody>
          <a:bodyPr/>
          <a:lstStyle/>
          <a:p>
            <a:r>
              <a:rPr lang="en-US" dirty="0"/>
              <a:t>Processing in/near Memory: An Old Idea</a:t>
            </a:r>
          </a:p>
        </p:txBody>
      </p:sp>
    </p:spTree>
    <p:extLst>
      <p:ext uri="{BB962C8B-B14F-4D97-AF65-F5344CB8AC3E}">
        <p14:creationId xmlns:p14="http://schemas.microsoft.com/office/powerpoint/2010/main" val="4576401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7DE9C9-2D44-EB4D-B6C3-44873EE82368}"/>
              </a:ext>
            </a:extLst>
          </p:cNvPr>
          <p:cNvSpPr txBox="1"/>
          <p:nvPr/>
        </p:nvSpPr>
        <p:spPr>
          <a:xfrm>
            <a:off x="1475656" y="6467135"/>
            <a:ext cx="66319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https://safari.ethz.ch/architecture/fall2020/lib/exe/fetch.php?media=stone_logic_in_memory_1970.pdf</a:t>
            </a:r>
            <a:r>
              <a:rPr kumimoji="0" lang="en-US" sz="11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69553585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a:xfrm>
            <a:off x="228600" y="1219200"/>
            <a:ext cx="8915400" cy="5029200"/>
          </a:xfrm>
        </p:spPr>
        <p:txBody>
          <a:bodyPr/>
          <a:lstStyle/>
          <a:p>
            <a:r>
              <a:rPr lang="en-US" b="1" dirty="0">
                <a:solidFill>
                  <a:srgbClr val="FF0000"/>
                </a:solidFill>
              </a:rPr>
              <a:t>Push from Technology</a:t>
            </a:r>
          </a:p>
          <a:p>
            <a:pPr lvl="1"/>
            <a:r>
              <a:rPr lang="en-US" dirty="0">
                <a:solidFill>
                  <a:srgbClr val="0000FF"/>
                </a:solidFill>
              </a:rPr>
              <a:t>Memory technology scaling is not going well </a:t>
            </a:r>
            <a:r>
              <a:rPr lang="en-US" dirty="0">
                <a:solidFill>
                  <a:srgbClr val="0000FF"/>
                </a:solidFill>
                <a:sym typeface="Wingdings" pitchFamily="2" charset="2"/>
              </a:rPr>
              <a:t>(e.g., RowHammer)</a:t>
            </a:r>
            <a:endParaRPr lang="en-US" dirty="0">
              <a:solidFill>
                <a:srgbClr val="0000FF"/>
              </a:solidFill>
            </a:endParaRPr>
          </a:p>
          <a:p>
            <a:pPr lvl="1"/>
            <a:r>
              <a:rPr lang="en-US" dirty="0">
                <a:solidFill>
                  <a:srgbClr val="C00000"/>
                </a:solidFill>
                <a:sym typeface="Wingdings"/>
              </a:rPr>
              <a:t>Many scaling issues demand intelligence in memory</a:t>
            </a:r>
          </a:p>
          <a:p>
            <a:pPr marL="0" indent="0">
              <a:buNone/>
            </a:pPr>
            <a:endParaRPr lang="en-US" dirty="0">
              <a:solidFill>
                <a:srgbClr val="FF0000"/>
              </a:solidFill>
            </a:endParaRPr>
          </a:p>
          <a:p>
            <a:r>
              <a:rPr lang="en-US" b="1" dirty="0">
                <a:solidFill>
                  <a:srgbClr val="FF0000"/>
                </a:solidFill>
              </a:rPr>
              <a:t>Pull from Applications &amp; Systems</a:t>
            </a:r>
          </a:p>
          <a:p>
            <a:pPr lvl="1"/>
            <a:r>
              <a:rPr lang="en-US" dirty="0">
                <a:solidFill>
                  <a:srgbClr val="0000FF"/>
                </a:solidFill>
              </a:rPr>
              <a:t>Data access is the major bottleneck</a:t>
            </a:r>
          </a:p>
          <a:p>
            <a:pPr lvl="1"/>
            <a:r>
              <a:rPr lang="en-US" dirty="0">
                <a:solidFill>
                  <a:srgbClr val="0000FF"/>
                </a:solidFill>
              </a:rPr>
              <a:t>Systems are energy &amp; power limited</a:t>
            </a:r>
          </a:p>
          <a:p>
            <a:pPr lvl="1"/>
            <a:r>
              <a:rPr lang="en-US" dirty="0">
                <a:solidFill>
                  <a:srgbClr val="0000FF"/>
                </a:solidFill>
              </a:rPr>
              <a:t>Data movement much more energy-hungry than computation</a:t>
            </a:r>
          </a:p>
          <a:p>
            <a:pPr lvl="1"/>
            <a:r>
              <a:rPr lang="en-US" dirty="0">
                <a:solidFill>
                  <a:srgbClr val="0000FF"/>
                </a:solidFill>
              </a:rPr>
              <a:t>Need all at the same time: performance, energy, sustainability</a:t>
            </a:r>
          </a:p>
          <a:p>
            <a:pPr lvl="1"/>
            <a:r>
              <a:rPr lang="en-US" dirty="0">
                <a:solidFill>
                  <a:srgbClr val="C00000"/>
                </a:solidFill>
              </a:rPr>
              <a:t>We can improve all metrics by minimizing data movement</a:t>
            </a:r>
          </a:p>
          <a:p>
            <a:pPr lvl="1"/>
            <a:endParaRPr lang="en-US" dirty="0">
              <a:solidFill>
                <a:srgbClr val="0000FF"/>
              </a:solidFill>
            </a:endParaRPr>
          </a:p>
          <a:p>
            <a:r>
              <a:rPr lang="en-US" b="1" dirty="0">
                <a:solidFill>
                  <a:srgbClr val="FF0000"/>
                </a:solidFill>
              </a:rPr>
              <a:t>Designs are squeezed in the middle</a:t>
            </a:r>
          </a:p>
          <a:p>
            <a:pPr lvl="1"/>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0257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3843453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6"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"The RowHammer Problem and Other Issues We May Face as Memory Becomes Denser"</a:t>
            </a:r>
            <a:r>
              <a:rPr lang="en-US" sz="2000" dirty="0">
                <a:solidFill>
                  <a:srgbClr val="0000FF"/>
                </a:solidFill>
              </a:rPr>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9725608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33967491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4466031" cy="307777"/>
          </a:xfrm>
          <a:prstGeom prst="rect">
            <a:avLst/>
          </a:prstGeom>
          <a:noFill/>
        </p:spPr>
        <p:txBody>
          <a:bodyPr wrap="none" rtlCol="0">
            <a:spAutoFit/>
          </a:bodyPr>
          <a:lstStyle/>
          <a:p>
            <a:pPr lvl="0" eaLnBrk="0" fontAlgn="base" hangingPunct="0">
              <a:spcBef>
                <a:spcPct val="0"/>
              </a:spcBef>
              <a:spcAft>
                <a:spcPct val="0"/>
              </a:spcAft>
              <a:defRPr/>
            </a:pPr>
            <a:r>
              <a:rPr lang="en-US" sz="1400" b="1" dirty="0">
                <a:solidFill>
                  <a:srgbClr val="0432FF"/>
                </a:solidFill>
                <a:latin typeface="Arial" panose="020B0604020202020204" pitchFamily="34" charset="0"/>
                <a:ea typeface="ＭＳ Ｐゴシック" panose="020B0600070205080204" pitchFamily="34" charset="-128"/>
                <a:hlinkClick r:id="rId3">
                  <a:extLst>
                    <a:ext uri="{A12FA001-AC4F-418D-AE19-62706E023703}">
                      <ahyp:hlinkClr xmlns:ahyp="http://schemas.microsoft.com/office/drawing/2018/hyperlinkcolor" val="tx"/>
                    </a:ext>
                  </a:extLst>
                </a:hlinkClick>
              </a:rPr>
              <a:t>https://www.youtube.com/watch?v=x2-qB0J7KHw</a:t>
            </a:r>
            <a:r>
              <a:rPr lang="en-US" sz="1400" b="1" dirty="0">
                <a:solidFill>
                  <a:srgbClr val="0432FF"/>
                </a:solidFill>
                <a:latin typeface="Arial" panose="020B0604020202020204" pitchFamily="34" charset="0"/>
                <a:ea typeface="ＭＳ Ｐゴシック" panose="020B0600070205080204" pitchFamily="34" charset="-128"/>
              </a:rPr>
              <a:t> </a:t>
            </a:r>
            <a:endParaRPr kumimoji="0" lang="en-US" sz="14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660925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20200" cy="1066800"/>
          </a:xfrm>
        </p:spPr>
        <p:txBody>
          <a:bodyPr/>
          <a:lstStyle/>
          <a:p>
            <a:r>
              <a:rPr lang="en-US" sz="3200" dirty="0"/>
              <a:t>Emerging Memories Also Need Intelligent Controllers</a:t>
            </a:r>
          </a:p>
        </p:txBody>
      </p:sp>
      <p:sp>
        <p:nvSpPr>
          <p:cNvPr id="3" name="Content Placeholder 2"/>
          <p:cNvSpPr>
            <a:spLocks noGrp="1"/>
          </p:cNvSpPr>
          <p:nvPr>
            <p:ph idx="1"/>
          </p:nvPr>
        </p:nvSpPr>
        <p:spPr>
          <a:xfrm>
            <a:off x="0" y="997527"/>
            <a:ext cx="9144000" cy="5193723"/>
          </a:xfrm>
        </p:spPr>
        <p:txBody>
          <a:bodyPr/>
          <a:lstStyle/>
          <a:p>
            <a:r>
              <a:rPr lang="en-US" sz="1900" dirty="0"/>
              <a:t>Benjamin C. Lee, Engin Ipek, Onur Mutlu, and Doug Burger,</a:t>
            </a:r>
            <a:br>
              <a:rPr lang="en-US" sz="1900" dirty="0"/>
            </a:br>
            <a:r>
              <a:rPr lang="en-US" sz="1900" b="1" dirty="0">
                <a:solidFill>
                  <a:srgbClr val="0000FF"/>
                </a:solidFill>
                <a:hlinkClick r:id="rId2">
                  <a:extLst>
                    <a:ext uri="{A12FA001-AC4F-418D-AE19-62706E023703}">
                      <ahyp:hlinkClr xmlns:ahyp="http://schemas.microsoft.com/office/drawing/2018/hyperlinkcolor" val="tx"/>
                    </a:ext>
                  </a:extLst>
                </a:hlinkClick>
              </a:rPr>
              <a:t>"Architecting Phase Change Memory as a Scalable DRAM Alternative"</a:t>
            </a:r>
            <a:br>
              <a:rPr lang="en-US" sz="1900" dirty="0">
                <a:solidFill>
                  <a:srgbClr val="0000FF"/>
                </a:solidFill>
              </a:rPr>
            </a:br>
            <a:r>
              <a:rPr lang="en-US" sz="1900" i="1" dirty="0"/>
              <a:t>Proceedings of the </a:t>
            </a:r>
            <a:r>
              <a:rPr lang="en-US" sz="1900" i="1" dirty="0">
                <a:hlinkClick r:id="rId3"/>
              </a:rPr>
              <a:t>36th International Symposium on Computer Architecture</a:t>
            </a:r>
            <a:r>
              <a:rPr lang="en-US" sz="1900" i="1" dirty="0"/>
              <a:t> (</a:t>
            </a:r>
            <a:r>
              <a:rPr lang="en-US" sz="1900" b="1" i="1" dirty="0"/>
              <a:t>ISCA</a:t>
            </a:r>
            <a:r>
              <a:rPr lang="en-US" sz="1900" i="1" dirty="0"/>
              <a:t>)</a:t>
            </a:r>
            <a:r>
              <a:rPr lang="en-US" sz="1900" dirty="0"/>
              <a:t>, pages 2-13, Austin, TX, June 2009. </a:t>
            </a:r>
            <a:r>
              <a:rPr lang="en-US" sz="1900" dirty="0">
                <a:hlinkClick r:id="rId4"/>
              </a:rPr>
              <a:t>Slides (pdf)</a:t>
            </a:r>
            <a:br>
              <a:rPr lang="en-US" sz="1900" dirty="0"/>
            </a:br>
            <a:r>
              <a:rPr lang="en-US" sz="1900" b="1" i="1" dirty="0">
                <a:solidFill>
                  <a:srgbClr val="FF0000"/>
                </a:solidFill>
              </a:rPr>
              <a:t>One of the 13 computer architecture papers of 2009 selected as Top Picks by IEEE Micro. Selected as a CACM Research Highlight.           2022 Persistent Impact Prize.</a:t>
            </a:r>
          </a:p>
          <a:p>
            <a:endParaRPr lang="en-US" sz="1900" dirty="0">
              <a:solidFill>
                <a:srgbClr val="FF0000"/>
              </a:solidFill>
            </a:endParaRPr>
          </a:p>
          <a:p>
            <a:pPr marL="0" indent="0">
              <a:buNone/>
            </a:pPr>
            <a:br>
              <a:rPr lang="en-US" sz="1900" dirty="0"/>
            </a:br>
            <a:endParaRPr lang="en-US" sz="1900" dirty="0"/>
          </a:p>
          <a:p>
            <a:endParaRPr lang="en-US" sz="1900"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3573016"/>
            <a:ext cx="9144000" cy="2857500"/>
          </a:xfrm>
          <a:prstGeom prst="rect">
            <a:avLst/>
          </a:prstGeom>
        </p:spPr>
      </p:pic>
    </p:spTree>
    <p:extLst>
      <p:ext uri="{BB962C8B-B14F-4D97-AF65-F5344CB8AC3E}">
        <p14:creationId xmlns:p14="http://schemas.microsoft.com/office/powerpoint/2010/main" val="1794625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a:t>
            </a:r>
          </a:p>
        </p:txBody>
      </p:sp>
      <p:sp>
        <p:nvSpPr>
          <p:cNvPr id="3" name="Content Placeholder 2"/>
          <p:cNvSpPr>
            <a:spLocks noGrp="1"/>
          </p:cNvSpPr>
          <p:nvPr>
            <p:ph idx="1"/>
          </p:nvPr>
        </p:nvSpPr>
        <p:spPr>
          <a:xfrm>
            <a:off x="0" y="1268760"/>
            <a:ext cx="9144000" cy="2376264"/>
          </a:xfrm>
        </p:spPr>
        <p:txBody>
          <a:bodyPr/>
          <a:lstStyle/>
          <a:p>
            <a:pPr marL="0" indent="0" algn="ctr">
              <a:buNone/>
            </a:pPr>
            <a:r>
              <a:rPr lang="en-US" sz="6400" dirty="0">
                <a:solidFill>
                  <a:srgbClr val="0000FF"/>
                </a:solidFill>
              </a:rPr>
              <a:t>Intelligent </a:t>
            </a:r>
          </a:p>
          <a:p>
            <a:pPr marL="0" indent="0" algn="ctr">
              <a:buNone/>
            </a:pPr>
            <a:r>
              <a:rPr lang="en-US" sz="6400" dirty="0">
                <a:solidFill>
                  <a:srgbClr val="0000FF"/>
                </a:solidFill>
              </a:rPr>
              <a:t>Memory Controllers</a:t>
            </a:r>
          </a:p>
          <a:p>
            <a:pPr marL="0" indent="0" algn="ctr">
              <a:buNone/>
            </a:pPr>
            <a:r>
              <a:rPr lang="en-US" sz="6400" dirty="0">
                <a:solidFill>
                  <a:srgbClr val="FF0000"/>
                </a:solidFill>
              </a:rPr>
              <a:t>Can Avoid Many Failures</a:t>
            </a:r>
          </a:p>
          <a:p>
            <a:pPr marL="0" indent="0" algn="ctr">
              <a:buNone/>
            </a:pPr>
            <a:r>
              <a:rPr lang="en-US" sz="6400" dirty="0">
                <a:solidFill>
                  <a:srgbClr val="FF0000"/>
                </a:solidFill>
              </a:rPr>
              <a:t>&amp; Enable Better Scaling</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&amp; Application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the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79512" y="1412776"/>
            <a:ext cx="8712968"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a:p>
            <a:pPr marL="0" indent="0" algn="ctr">
              <a:buNone/>
            </a:pPr>
            <a:r>
              <a:rPr lang="en-US" sz="6400" dirty="0"/>
              <a:t>(All at the Same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5663596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r>
              <a:rPr lang="en-US" dirty="0"/>
              <a:t>Processor is heavily optimized and is considered the master</a:t>
            </a:r>
          </a:p>
          <a:p>
            <a:r>
              <a:rPr lang="en-US" dirty="0">
                <a:solidFill>
                  <a:srgbClr val="FF0000"/>
                </a:solidFill>
              </a:rPr>
              <a:t>Data storage units are dumb </a:t>
            </a:r>
            <a:r>
              <a:rPr lang="en-US" dirty="0"/>
              <a:t>and are largely unoptimized </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r>
              <a:rPr lang="en-US" sz="1800" dirty="0"/>
              <a:t>Onur Mutlu, Jared Stark, Chris Wilkerson, and Yale N. </a:t>
            </a:r>
            <a:r>
              <a:rPr lang="en-US" sz="1800" dirty="0" err="1"/>
              <a:t>Patt</a:t>
            </a:r>
            <a:r>
              <a:rPr lang="en-US" sz="1800" dirty="0"/>
              <a:t>, </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"Runahead Execution: An Alternative to Very Large Instruction Windows for Out-of-order Processors"</a:t>
            </a:r>
            <a:br>
              <a:rPr lang="en-US" sz="1800" dirty="0">
                <a:solidFill>
                  <a:srgbClr val="0432FF"/>
                </a:solidFill>
              </a:rPr>
            </a:br>
            <a:r>
              <a:rPr lang="en-US" sz="1800" i="1" dirty="0"/>
              <a:t>Proceedings of the </a:t>
            </a:r>
            <a:r>
              <a:rPr lang="en-US" sz="1800" i="1" dirty="0">
                <a:hlinkClick r:id="rId3"/>
              </a:rPr>
              <a:t>9th International Symposium on High-Performance Computer Architecture</a:t>
            </a:r>
            <a:r>
              <a:rPr lang="en-US" sz="1800" i="1" dirty="0"/>
              <a:t> (</a:t>
            </a:r>
            <a:r>
              <a:rPr lang="en-US" sz="1800" b="1" i="1" dirty="0"/>
              <a:t>HPCA</a:t>
            </a:r>
            <a:r>
              <a:rPr lang="en-US" sz="1800" i="1" dirty="0"/>
              <a:t>)</a:t>
            </a:r>
            <a:r>
              <a:rPr lang="en-US" sz="1800" dirty="0"/>
              <a:t>, pages 129-140, Anaheim, CA, February 2003. </a:t>
            </a:r>
            <a:r>
              <a:rPr lang="en-US" sz="1800" dirty="0">
                <a:hlinkClick r:id="rId4"/>
              </a:rPr>
              <a:t>Slides (pdf)</a:t>
            </a:r>
            <a:r>
              <a:rPr lang="en-US" sz="1800" dirty="0"/>
              <a:t> </a:t>
            </a:r>
            <a:r>
              <a:rPr lang="en-US" sz="1800" b="1" i="1" dirty="0"/>
              <a:t> </a:t>
            </a:r>
          </a:p>
          <a:p>
            <a:pPr marL="327025" lvl="1" indent="0">
              <a:buNone/>
            </a:pPr>
            <a:r>
              <a:rPr lang="en-US" sz="1600" b="1" i="1" dirty="0">
                <a:solidFill>
                  <a:srgbClr val="FF0000"/>
                </a:solidFill>
              </a:rPr>
              <a:t>One of the 15 computer arch. papers of 2003 selected as Top Picks by IEEE Micro.</a:t>
            </a:r>
            <a:br>
              <a:rPr lang="en-US" sz="1600" dirty="0">
                <a:solidFill>
                  <a:srgbClr val="FF0000"/>
                </a:solidFill>
              </a:rPr>
            </a:br>
            <a:r>
              <a:rPr lang="en-US" sz="1600" b="1" i="1" dirty="0">
                <a:solidFill>
                  <a:srgbClr val="FF0000"/>
                </a:solidFill>
              </a:rPr>
              <a:t>HPCA Test of Time Award (awarded in 2021).</a:t>
            </a:r>
            <a:endParaRPr lang="en-US" sz="1600" dirty="0">
              <a:solidFill>
                <a:srgbClr val="FF0000"/>
              </a:solidFill>
            </a:endParaRPr>
          </a:p>
          <a:p>
            <a:pPr marL="0" indent="0">
              <a:buNone/>
            </a:pPr>
            <a:br>
              <a:rPr lang="en-US" sz="1800" dirty="0"/>
            </a:br>
            <a:endParaRPr lang="en-US" sz="18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4289124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9712894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273438600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solidFill>
                  <a:srgbClr val="0432FF"/>
                </a:solidFill>
              </a:rPr>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897160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3860171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9B52-F2B8-8348-BBF0-9CC3383732A5}"/>
              </a:ext>
            </a:extLst>
          </p:cNvPr>
          <p:cNvSpPr>
            <a:spLocks noGrp="1"/>
          </p:cNvSpPr>
          <p:nvPr>
            <p:ph type="ctrTitle"/>
          </p:nvPr>
        </p:nvSpPr>
        <p:spPr>
          <a:xfrm>
            <a:off x="660343" y="1412776"/>
            <a:ext cx="7924800" cy="1752600"/>
          </a:xfrm>
        </p:spPr>
        <p:txBody>
          <a:bodyPr/>
          <a:lstStyle/>
          <a:p>
            <a:pPr algn="ctr"/>
            <a:r>
              <a:rPr lang="en-US" dirty="0"/>
              <a:t>We Need to Think Differently from the Past Approaches</a:t>
            </a:r>
          </a:p>
        </p:txBody>
      </p:sp>
      <p:sp>
        <p:nvSpPr>
          <p:cNvPr id="3" name="Subtitle 2">
            <a:extLst>
              <a:ext uri="{FF2B5EF4-FFF2-40B4-BE49-F238E27FC236}">
                <a16:creationId xmlns:a16="http://schemas.microsoft.com/office/drawing/2014/main" id="{C9E3E67C-D070-004D-ADD7-E5EC7486AAB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ADEE094-EFFB-5A43-AF3E-891771815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2823869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near Memory</a:t>
            </a:r>
          </a:p>
          <a:p>
            <a:pPr algn="l"/>
            <a:r>
              <a:rPr lang="en-US" sz="3600" dirty="0"/>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92158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Mindset: 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87557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26876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Processing-in-Memory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in the Real World</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83819808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51007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810439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48267421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338995905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41294896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3179298"/>
            <a:ext cx="9144000" cy="1199754"/>
          </a:xfrm>
        </p:spPr>
        <p:txBody>
          <a:bodyPr>
            <a:noAutofit/>
          </a:bodyPr>
          <a:lstStyle/>
          <a:p>
            <a:pPr>
              <a:spcBef>
                <a:spcPts val="600"/>
              </a:spcBef>
            </a:pPr>
            <a:r>
              <a:rPr lang="en-US" sz="2400" b="0" u="sng" dirty="0">
                <a:latin typeface="Candara" panose="020E0502030303020204" pitchFamily="34" charset="0"/>
              </a:rPr>
              <a:t>Juan Gómez Luna</a:t>
            </a:r>
            <a:r>
              <a:rPr lang="en-US" sz="2400" b="0" dirty="0">
                <a:latin typeface="Candara" panose="020E0502030303020204" pitchFamily="34" charset="0"/>
              </a:rPr>
              <a:t>, Izzat El Hajj, </a:t>
            </a:r>
          </a:p>
          <a:p>
            <a:pPr>
              <a:spcBef>
                <a:spcPts val="600"/>
              </a:spcBef>
            </a:pPr>
            <a:r>
              <a:rPr lang="en-US" sz="2400" b="0" dirty="0">
                <a:latin typeface="Candara" panose="020E0502030303020204" pitchFamily="34" charset="0"/>
              </a:rPr>
              <a:t>Ivan Fernandez, Christina </a:t>
            </a:r>
            <a:r>
              <a:rPr lang="en-US" sz="2400" b="0" dirty="0" err="1">
                <a:latin typeface="Candara" panose="020E0502030303020204" pitchFamily="34" charset="0"/>
              </a:rPr>
              <a:t>Giannoula</a:t>
            </a:r>
            <a:r>
              <a:rPr lang="en-US" sz="2400" b="0" dirty="0">
                <a:latin typeface="Candara" panose="020E0502030303020204" pitchFamily="34" charset="0"/>
              </a:rPr>
              <a:t>, </a:t>
            </a:r>
          </a:p>
          <a:p>
            <a:pPr>
              <a:spcBef>
                <a:spcPts val="600"/>
              </a:spcBef>
            </a:pPr>
            <a:r>
              <a:rPr lang="en-US" sz="2400" b="0" dirty="0">
                <a:latin typeface="Candara" panose="020E0502030303020204" pitchFamily="34" charset="0"/>
              </a:rPr>
              <a:t>Geraldo F. Oliveira, </a:t>
            </a:r>
            <a:r>
              <a:rPr lang="en-US" sz="2400" b="0" dirty="0" err="1">
                <a:latin typeface="Candara" panose="020E0502030303020204" pitchFamily="34" charset="0"/>
              </a:rPr>
              <a:t>Onur</a:t>
            </a:r>
            <a:r>
              <a:rPr lang="en-US" sz="2400" b="0" dirty="0">
                <a:latin typeface="Candara" panose="020E0502030303020204" pitchFamily="34" charset="0"/>
              </a:rPr>
              <a:t> </a:t>
            </a:r>
            <a:r>
              <a:rPr lang="en-US" sz="2400" b="0" dirty="0" err="1">
                <a:latin typeface="Candara" panose="020E0502030303020204" pitchFamily="34" charset="0"/>
              </a:rPr>
              <a:t>Mutlu</a:t>
            </a:r>
            <a:endParaRPr lang="en-US" sz="24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220668"/>
            <a:ext cx="9144000" cy="2728724"/>
          </a:xfrm>
        </p:spPr>
        <p:txBody>
          <a:bodyPr>
            <a:normAutofit/>
          </a:bodyPr>
          <a:lstStyle/>
          <a:p>
            <a:r>
              <a:rPr lang="en-US" sz="4400" dirty="0">
                <a:solidFill>
                  <a:srgbClr val="0070C0"/>
                </a:solidFill>
              </a:rPr>
              <a:t>Understanding a Modern Processing-in-Memory Architecture:</a:t>
            </a:r>
          </a:p>
          <a:p>
            <a:r>
              <a:rPr lang="en-US" sz="3200" dirty="0">
                <a:latin typeface="Candara" panose="020E0502030303020204" pitchFamily="34" charset="0"/>
              </a:rPr>
              <a:t>Benchmarking and Experimental Characterization</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608957"/>
            <a:ext cx="6858000" cy="114686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srgbClr val="0563C1"/>
              </a:solidFill>
              <a:effectLst/>
              <a:uLnTx/>
              <a:uFillTx/>
              <a:latin typeface="Calibri Light" panose="020F0302020204030204"/>
              <a:ea typeface="+mn-ea"/>
              <a:cs typeface="+mn-cs"/>
              <a:hlinkClick r:id="rId2">
                <a:extLst>
                  <a:ext uri="{A12FA001-AC4F-418D-AE19-62706E023703}">
                    <ahyp:hlinkClr xmlns:ahyp="http://schemas.microsoft.com/office/drawing/2018/hyperlinkcolor" val="tx"/>
                  </a:ext>
                </a:extLst>
              </a:hlinkClick>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2">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73240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Upcoming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pPr marL="0" indent="0">
              <a:buNone/>
            </a:pPr>
            <a:endParaRPr lang="en-US" sz="400" dirty="0"/>
          </a:p>
          <a:p>
            <a:r>
              <a:rPr lang="en-US" sz="2000" dirty="0">
                <a:solidFill>
                  <a:srgbClr val="0000FF"/>
                </a:solidFill>
              </a:rPr>
              <a:t>Dr. Juan Gomez-Luna</a:t>
            </a:r>
          </a:p>
          <a:p>
            <a:pPr lvl="1"/>
            <a:r>
              <a:rPr lang="en-US" sz="1800" dirty="0"/>
              <a:t>Benchmarking Memory-Centric Computing Systems: Analysis of Real Processing-in-Memory Hardware</a:t>
            </a:r>
          </a:p>
          <a:p>
            <a:pPr lvl="1"/>
            <a:r>
              <a:rPr lang="en-US" sz="1800" dirty="0"/>
              <a:t>Based on two major works</a:t>
            </a:r>
          </a:p>
          <a:p>
            <a:pPr lvl="2"/>
            <a:r>
              <a:rPr lang="en-US" sz="1600" dirty="0">
                <a:solidFill>
                  <a:srgbClr val="0000FF"/>
                </a:solidFill>
                <a:hlinkClick r:id="rId2">
                  <a:extLst>
                    <a:ext uri="{A12FA001-AC4F-418D-AE19-62706E023703}">
                      <ahyp:hlinkClr xmlns:ahyp="http://schemas.microsoft.com/office/drawing/2018/hyperlinkcolor" val="tx"/>
                    </a:ext>
                  </a:extLst>
                </a:hlinkClick>
              </a:rPr>
              <a:t>https://arxiv.org/pdf/2105.03814.pdf</a:t>
            </a:r>
            <a:r>
              <a:rPr lang="en-US" sz="1600" dirty="0">
                <a:solidFill>
                  <a:srgbClr val="0000FF"/>
                </a:solidFill>
              </a:rPr>
              <a:t> </a:t>
            </a:r>
          </a:p>
          <a:p>
            <a:pPr lvl="2"/>
            <a:r>
              <a:rPr lang="en-US" sz="1600" dirty="0">
                <a:solidFill>
                  <a:srgbClr val="0000FF"/>
                </a:solidFill>
                <a:hlinkClick r:id="rId3">
                  <a:extLst>
                    <a:ext uri="{A12FA001-AC4F-418D-AE19-62706E023703}">
                      <ahyp:hlinkClr xmlns:ahyp="http://schemas.microsoft.com/office/drawing/2018/hyperlinkcolor" val="tx"/>
                    </a:ext>
                  </a:extLst>
                </a:hlinkClick>
              </a:rPr>
              <a:t>https://arxiv.org/pdf/2207.07886.pdf</a:t>
            </a:r>
            <a:r>
              <a:rPr lang="en-US" sz="1600" dirty="0">
                <a:solidFill>
                  <a:srgbClr val="0000FF"/>
                </a:solidFill>
              </a:rPr>
              <a:t> </a:t>
            </a:r>
          </a:p>
          <a:p>
            <a:pPr lvl="1"/>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D8D4B166-DB52-E19C-06F3-08AE7C311A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0152" y="1821910"/>
            <a:ext cx="1574084" cy="1895122"/>
          </a:xfrm>
          <a:prstGeom prst="rect">
            <a:avLst/>
          </a:prstGeom>
        </p:spPr>
      </p:pic>
      <p:pic>
        <p:nvPicPr>
          <p:cNvPr id="5" name="Picture 4">
            <a:extLst>
              <a:ext uri="{FF2B5EF4-FFF2-40B4-BE49-F238E27FC236}">
                <a16:creationId xmlns:a16="http://schemas.microsoft.com/office/drawing/2014/main" id="{BDAA8BAB-3A1F-51A4-6FE8-11C12BD602DB}"/>
              </a:ext>
            </a:extLst>
          </p:cNvPr>
          <p:cNvPicPr>
            <a:picLocks noChangeAspect="1"/>
          </p:cNvPicPr>
          <p:nvPr/>
        </p:nvPicPr>
        <p:blipFill>
          <a:blip r:embed="rId5"/>
          <a:stretch>
            <a:fillRect/>
          </a:stretch>
        </p:blipFill>
        <p:spPr>
          <a:xfrm>
            <a:off x="0" y="3789040"/>
            <a:ext cx="9144000" cy="2527123"/>
          </a:xfrm>
          <a:prstGeom prst="rect">
            <a:avLst/>
          </a:prstGeom>
        </p:spPr>
      </p:pic>
      <p:sp>
        <p:nvSpPr>
          <p:cNvPr id="6" name="TextBox 5">
            <a:extLst>
              <a:ext uri="{FF2B5EF4-FFF2-40B4-BE49-F238E27FC236}">
                <a16:creationId xmlns:a16="http://schemas.microsoft.com/office/drawing/2014/main" id="{A67BFC93-2FEB-043F-059C-46A5FFAB9787}"/>
              </a:ext>
            </a:extLst>
          </p:cNvPr>
          <p:cNvSpPr txBox="1"/>
          <p:nvPr/>
        </p:nvSpPr>
        <p:spPr>
          <a:xfrm>
            <a:off x="1835696" y="6419364"/>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https://www.youtube.com/watch?v=nphV36SrysA</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8" name="Picture 7">
            <a:extLst>
              <a:ext uri="{FF2B5EF4-FFF2-40B4-BE49-F238E27FC236}">
                <a16:creationId xmlns:a16="http://schemas.microsoft.com/office/drawing/2014/main" id="{C711645F-23A3-68C2-501C-55D24552EF56}"/>
              </a:ext>
            </a:extLst>
          </p:cNvPr>
          <p:cNvPicPr>
            <a:picLocks noChangeAspect="1"/>
          </p:cNvPicPr>
          <p:nvPr/>
        </p:nvPicPr>
        <p:blipFill>
          <a:blip r:embed="rId7"/>
          <a:stretch>
            <a:fillRect/>
          </a:stretch>
        </p:blipFill>
        <p:spPr>
          <a:xfrm>
            <a:off x="4818568" y="4034963"/>
            <a:ext cx="3563888" cy="2437275"/>
          </a:xfrm>
          <a:prstGeom prst="rect">
            <a:avLst/>
          </a:prstGeom>
        </p:spPr>
      </p:pic>
    </p:spTree>
    <p:extLst>
      <p:ext uri="{BB962C8B-B14F-4D97-AF65-F5344CB8AC3E}">
        <p14:creationId xmlns:p14="http://schemas.microsoft.com/office/powerpoint/2010/main" val="401022970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1</a:t>
            </a:r>
          </a:p>
        </p:txBody>
      </p:sp>
      <p:graphicFrame>
        <p:nvGraphicFramePr>
          <p:cNvPr id="11" name="Chart 10">
            <a:extLst>
              <a:ext uri="{FF2B5EF4-FFF2-40B4-BE49-F238E27FC236}">
                <a16:creationId xmlns:a16="http://schemas.microsoft.com/office/drawing/2014/main" id="{959BB4B7-D308-A343-86BB-DEF6AAC24243}"/>
              </a:ext>
            </a:extLst>
          </p:cNvPr>
          <p:cNvGraphicFramePr>
            <a:graphicFrameLocks noChangeAspect="1"/>
          </p:cNvGraphicFramePr>
          <p:nvPr/>
        </p:nvGraphicFramePr>
        <p:xfrm>
          <a:off x="252136" y="1172483"/>
          <a:ext cx="4680000" cy="2794979"/>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up 11">
            <a:extLst>
              <a:ext uri="{FF2B5EF4-FFF2-40B4-BE49-F238E27FC236}">
                <a16:creationId xmlns:a16="http://schemas.microsoft.com/office/drawing/2014/main" id="{EED77566-CAFF-0D40-9517-F4F799C2325B}"/>
              </a:ext>
            </a:extLst>
          </p:cNvPr>
          <p:cNvGrpSpPr/>
          <p:nvPr/>
        </p:nvGrpSpPr>
        <p:grpSpPr>
          <a:xfrm>
            <a:off x="925804" y="1172483"/>
            <a:ext cx="2484000" cy="1999152"/>
            <a:chOff x="842679" y="887483"/>
            <a:chExt cx="2484000" cy="1999152"/>
          </a:xfrm>
        </p:grpSpPr>
        <p:sp>
          <p:nvSpPr>
            <p:cNvPr id="13" name="Right Triangle 12">
              <a:extLst>
                <a:ext uri="{FF2B5EF4-FFF2-40B4-BE49-F238E27FC236}">
                  <a16:creationId xmlns:a16="http://schemas.microsoft.com/office/drawing/2014/main" id="{39F54316-3400-BE47-91D0-5BF8A2AF3573}"/>
                </a:ext>
              </a:extLst>
            </p:cNvPr>
            <p:cNvSpPr/>
            <p:nvPr/>
          </p:nvSpPr>
          <p:spPr>
            <a:xfrm flipH="1">
              <a:off x="842679" y="887483"/>
              <a:ext cx="2484000" cy="1999152"/>
            </a:xfrm>
            <a:prstGeom prst="rtTriangle">
              <a:avLst/>
            </a:prstGeom>
            <a:solidFill>
              <a:srgbClr val="FF26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A7FDA02-7327-B546-9210-4967490D3EDA}"/>
                </a:ext>
              </a:extLst>
            </p:cNvPr>
            <p:cNvSpPr txBox="1"/>
            <p:nvPr/>
          </p:nvSpPr>
          <p:spPr>
            <a:xfrm>
              <a:off x="1691936" y="2160494"/>
              <a:ext cx="144116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Memory-bound region</a:t>
              </a:r>
            </a:p>
          </p:txBody>
        </p:sp>
      </p:grpSp>
      <p:grpSp>
        <p:nvGrpSpPr>
          <p:cNvPr id="15" name="Group 14">
            <a:extLst>
              <a:ext uri="{FF2B5EF4-FFF2-40B4-BE49-F238E27FC236}">
                <a16:creationId xmlns:a16="http://schemas.microsoft.com/office/drawing/2014/main" id="{77D4D2BF-C849-4E45-9193-07B0974758A9}"/>
              </a:ext>
            </a:extLst>
          </p:cNvPr>
          <p:cNvGrpSpPr/>
          <p:nvPr/>
        </p:nvGrpSpPr>
        <p:grpSpPr>
          <a:xfrm>
            <a:off x="3155624" y="1172483"/>
            <a:ext cx="1819835" cy="1999152"/>
            <a:chOff x="3072499" y="887483"/>
            <a:chExt cx="1819835" cy="1999152"/>
          </a:xfrm>
        </p:grpSpPr>
        <p:sp>
          <p:nvSpPr>
            <p:cNvPr id="16" name="Rectangle 15">
              <a:extLst>
                <a:ext uri="{FF2B5EF4-FFF2-40B4-BE49-F238E27FC236}">
                  <a16:creationId xmlns:a16="http://schemas.microsoft.com/office/drawing/2014/main" id="{52CB3CFB-184D-CA49-B103-8255F9C8EFE1}"/>
                </a:ext>
              </a:extLst>
            </p:cNvPr>
            <p:cNvSpPr/>
            <p:nvPr/>
          </p:nvSpPr>
          <p:spPr>
            <a:xfrm>
              <a:off x="3371849" y="887483"/>
              <a:ext cx="1224000" cy="1999152"/>
            </a:xfrm>
            <a:prstGeom prst="rect">
              <a:avLst/>
            </a:prstGeom>
            <a:solidFill>
              <a:srgbClr val="00B0F0">
                <a:alpha val="25098"/>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9AC1BB2-D09D-D043-9330-2E346F10189A}"/>
                </a:ext>
              </a:extLst>
            </p:cNvPr>
            <p:cNvSpPr txBox="1"/>
            <p:nvPr/>
          </p:nvSpPr>
          <p:spPr>
            <a:xfrm>
              <a:off x="3072499" y="2160494"/>
              <a:ext cx="18198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2060"/>
                  </a:solidFill>
                  <a:effectLst/>
                  <a:uLnTx/>
                  <a:uFillTx/>
                  <a:latin typeface="Calibri" panose="020F0502020204030204"/>
                  <a:ea typeface="+mn-ea"/>
                  <a:cs typeface="+mn-cs"/>
                </a:rPr>
                <a:t>Compute-bound region</a:t>
              </a:r>
            </a:p>
          </p:txBody>
        </p:sp>
      </p:grpSp>
      <p:sp>
        <p:nvSpPr>
          <p:cNvPr id="21" name="Rounded Rectangle 20">
            <a:extLst>
              <a:ext uri="{FF2B5EF4-FFF2-40B4-BE49-F238E27FC236}">
                <a16:creationId xmlns:a16="http://schemas.microsoft.com/office/drawing/2014/main" id="{0162ED09-6690-754B-9E64-C17091975622}"/>
              </a:ext>
            </a:extLst>
          </p:cNvPr>
          <p:cNvSpPr/>
          <p:nvPr/>
        </p:nvSpPr>
        <p:spPr>
          <a:xfrm>
            <a:off x="5247860" y="1172483"/>
            <a:ext cx="3392169" cy="2365605"/>
          </a:xfrm>
          <a:prstGeom prst="roundRect">
            <a:avLst/>
          </a:prstGeom>
          <a:solidFill>
            <a:schemeClr val="accent5">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The throughput saturation point is as low as ¼ OP/B,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i.e., </a:t>
            </a:r>
            <a:r>
              <a:rPr kumimoji="0" lang="en-US" sz="22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1 integer addition per every 32-bit element </a:t>
            </a: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fetched</a:t>
            </a:r>
          </a:p>
        </p:txBody>
      </p:sp>
      <p:sp>
        <p:nvSpPr>
          <p:cNvPr id="23" name="Rounded Rectangle 22">
            <a:extLst>
              <a:ext uri="{FF2B5EF4-FFF2-40B4-BE49-F238E27FC236}">
                <a16:creationId xmlns:a16="http://schemas.microsoft.com/office/drawing/2014/main" id="{50EB9356-6B63-CE48-9614-A37E15880C50}"/>
              </a:ext>
            </a:extLst>
          </p:cNvPr>
          <p:cNvSpPr/>
          <p:nvPr/>
        </p:nvSpPr>
        <p:spPr>
          <a:xfrm>
            <a:off x="700200" y="4590270"/>
            <a:ext cx="7733584" cy="1130415"/>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24" name="Round Same Side Corner Rectangle 23">
            <a:extLst>
              <a:ext uri="{FF2B5EF4-FFF2-40B4-BE49-F238E27FC236}">
                <a16:creationId xmlns:a16="http://schemas.microsoft.com/office/drawing/2014/main" id="{9BA37741-816E-554A-BC80-B489AA341C30}"/>
              </a:ext>
            </a:extLst>
          </p:cNvPr>
          <p:cNvSpPr/>
          <p:nvPr/>
        </p:nvSpPr>
        <p:spPr>
          <a:xfrm>
            <a:off x="700200" y="4590267"/>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1</a:t>
            </a:r>
          </a:p>
        </p:txBody>
      </p:sp>
      <p:sp>
        <p:nvSpPr>
          <p:cNvPr id="25" name="TextBox 24">
            <a:extLst>
              <a:ext uri="{FF2B5EF4-FFF2-40B4-BE49-F238E27FC236}">
                <a16:creationId xmlns:a16="http://schemas.microsoft.com/office/drawing/2014/main" id="{18746EAB-FF17-3E42-8BF7-565BF59B1C19}"/>
              </a:ext>
            </a:extLst>
          </p:cNvPr>
          <p:cNvSpPr txBox="1"/>
          <p:nvPr/>
        </p:nvSpPr>
        <p:spPr>
          <a:xfrm>
            <a:off x="710216" y="5012799"/>
            <a:ext cx="7733584" cy="707886"/>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UPMEM PIM architecture is fundamentally compute bound.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 a result,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suitable workloads are memory-bound.</a:t>
            </a:r>
          </a:p>
        </p:txBody>
      </p:sp>
    </p:spTree>
    <p:extLst>
      <p:ext uri="{BB962C8B-B14F-4D97-AF65-F5344CB8AC3E}">
        <p14:creationId xmlns:p14="http://schemas.microsoft.com/office/powerpoint/2010/main" val="2079249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2</a:t>
            </a:r>
          </a:p>
        </p:txBody>
      </p:sp>
      <p:graphicFrame>
        <p:nvGraphicFramePr>
          <p:cNvPr id="11" name="Chart 10">
            <a:extLst>
              <a:ext uri="{FF2B5EF4-FFF2-40B4-BE49-F238E27FC236}">
                <a16:creationId xmlns:a16="http://schemas.microsoft.com/office/drawing/2014/main" id="{129964FF-8838-AA42-9258-BD8354F30428}"/>
              </a:ext>
            </a:extLst>
          </p:cNvPr>
          <p:cNvGraphicFramePr>
            <a:graphicFrameLocks noChangeAspect="1"/>
          </p:cNvGraphicFramePr>
          <p:nvPr/>
        </p:nvGraphicFramePr>
        <p:xfrm>
          <a:off x="72000" y="913302"/>
          <a:ext cx="9000000" cy="380769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a:extLst>
              <a:ext uri="{FF2B5EF4-FFF2-40B4-BE49-F238E27FC236}">
                <a16:creationId xmlns:a16="http://schemas.microsoft.com/office/drawing/2014/main" id="{1A0466AB-D48B-B946-9216-CA80DEDD9699}"/>
              </a:ext>
            </a:extLst>
          </p:cNvPr>
          <p:cNvSpPr/>
          <p:nvPr/>
        </p:nvSpPr>
        <p:spPr>
          <a:xfrm>
            <a:off x="700200" y="4815559"/>
            <a:ext cx="7733584" cy="1438192"/>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3" name="Round Same Side Corner Rectangle 12">
            <a:extLst>
              <a:ext uri="{FF2B5EF4-FFF2-40B4-BE49-F238E27FC236}">
                <a16:creationId xmlns:a16="http://schemas.microsoft.com/office/drawing/2014/main" id="{C54532F2-4500-5440-9AB6-1DCBD691C46C}"/>
              </a:ext>
            </a:extLst>
          </p:cNvPr>
          <p:cNvSpPr/>
          <p:nvPr/>
        </p:nvSpPr>
        <p:spPr>
          <a:xfrm>
            <a:off x="700200" y="4815556"/>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2</a:t>
            </a:r>
          </a:p>
        </p:txBody>
      </p:sp>
      <p:sp>
        <p:nvSpPr>
          <p:cNvPr id="14" name="TextBox 13">
            <a:extLst>
              <a:ext uri="{FF2B5EF4-FFF2-40B4-BE49-F238E27FC236}">
                <a16:creationId xmlns:a16="http://schemas.microsoft.com/office/drawing/2014/main" id="{340E3122-1510-E540-8497-0CFCEB1E25D7}"/>
              </a:ext>
            </a:extLst>
          </p:cNvPr>
          <p:cNvSpPr txBox="1"/>
          <p:nvPr/>
        </p:nvSpPr>
        <p:spPr>
          <a:xfrm>
            <a:off x="630703" y="5224836"/>
            <a:ext cx="7930201" cy="1015663"/>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well-suited workloads for the UPMEM PIM architecture use no arithmetic operations or use only simple operations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(e.g., bitwise operations and integer addition/subtraction). </a:t>
            </a:r>
          </a:p>
        </p:txBody>
      </p:sp>
      <p:sp>
        <p:nvSpPr>
          <p:cNvPr id="15" name="Rectangle 14">
            <a:extLst>
              <a:ext uri="{FF2B5EF4-FFF2-40B4-BE49-F238E27FC236}">
                <a16:creationId xmlns:a16="http://schemas.microsoft.com/office/drawing/2014/main" id="{71BF7BF4-E564-CC47-8F9A-21CA64555889}"/>
              </a:ext>
            </a:extLst>
          </p:cNvPr>
          <p:cNvSpPr/>
          <p:nvPr/>
        </p:nvSpPr>
        <p:spPr>
          <a:xfrm>
            <a:off x="1232452" y="1298713"/>
            <a:ext cx="3631095" cy="303474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5603B6-B0E2-A55A-0697-068C2DD5D84A}"/>
              </a:ext>
            </a:extLst>
          </p:cNvPr>
          <p:cNvPicPr>
            <a:picLocks noChangeAspect="1"/>
          </p:cNvPicPr>
          <p:nvPr/>
        </p:nvPicPr>
        <p:blipFill>
          <a:blip r:embed="rId3"/>
          <a:stretch>
            <a:fillRect/>
          </a:stretch>
        </p:blipFill>
        <p:spPr>
          <a:xfrm>
            <a:off x="5076056" y="38990"/>
            <a:ext cx="4032448" cy="777771"/>
          </a:xfrm>
          <a:prstGeom prst="rect">
            <a:avLst/>
          </a:prstGeom>
        </p:spPr>
      </p:pic>
    </p:spTree>
    <p:extLst>
      <p:ext uri="{BB962C8B-B14F-4D97-AF65-F5344CB8AC3E}">
        <p14:creationId xmlns:p14="http://schemas.microsoft.com/office/powerpoint/2010/main" val="2507244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3</a:t>
            </a:r>
          </a:p>
        </p:txBody>
      </p:sp>
      <p:graphicFrame>
        <p:nvGraphicFramePr>
          <p:cNvPr id="11" name="Chart 10">
            <a:extLst>
              <a:ext uri="{FF2B5EF4-FFF2-40B4-BE49-F238E27FC236}">
                <a16:creationId xmlns:a16="http://schemas.microsoft.com/office/drawing/2014/main" id="{129964FF-8838-AA42-9258-BD8354F30428}"/>
              </a:ext>
            </a:extLst>
          </p:cNvPr>
          <p:cNvGraphicFramePr>
            <a:graphicFrameLocks noChangeAspect="1"/>
          </p:cNvGraphicFramePr>
          <p:nvPr/>
        </p:nvGraphicFramePr>
        <p:xfrm>
          <a:off x="72000" y="913302"/>
          <a:ext cx="9000000" cy="380769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a:extLst>
              <a:ext uri="{FF2B5EF4-FFF2-40B4-BE49-F238E27FC236}">
                <a16:creationId xmlns:a16="http://schemas.microsoft.com/office/drawing/2014/main" id="{1A0466AB-D48B-B946-9216-CA80DEDD9699}"/>
              </a:ext>
            </a:extLst>
          </p:cNvPr>
          <p:cNvSpPr/>
          <p:nvPr/>
        </p:nvSpPr>
        <p:spPr>
          <a:xfrm>
            <a:off x="700200" y="4815559"/>
            <a:ext cx="7733584" cy="1438192"/>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3" name="Round Same Side Corner Rectangle 12">
            <a:extLst>
              <a:ext uri="{FF2B5EF4-FFF2-40B4-BE49-F238E27FC236}">
                <a16:creationId xmlns:a16="http://schemas.microsoft.com/office/drawing/2014/main" id="{C54532F2-4500-5440-9AB6-1DCBD691C46C}"/>
              </a:ext>
            </a:extLst>
          </p:cNvPr>
          <p:cNvSpPr/>
          <p:nvPr/>
        </p:nvSpPr>
        <p:spPr>
          <a:xfrm>
            <a:off x="700200" y="4815556"/>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3</a:t>
            </a:r>
          </a:p>
        </p:txBody>
      </p:sp>
      <p:sp>
        <p:nvSpPr>
          <p:cNvPr id="14" name="TextBox 13">
            <a:extLst>
              <a:ext uri="{FF2B5EF4-FFF2-40B4-BE49-F238E27FC236}">
                <a16:creationId xmlns:a16="http://schemas.microsoft.com/office/drawing/2014/main" id="{340E3122-1510-E540-8497-0CFCEB1E25D7}"/>
              </a:ext>
            </a:extLst>
          </p:cNvPr>
          <p:cNvSpPr txBox="1"/>
          <p:nvPr/>
        </p:nvSpPr>
        <p:spPr>
          <a:xfrm>
            <a:off x="700200" y="5224836"/>
            <a:ext cx="7733584" cy="1015663"/>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well-suited workloads for the UPMEM PIM architecture require little or no communication across DPUs (inter-DPU communication).  </a:t>
            </a:r>
          </a:p>
        </p:txBody>
      </p:sp>
      <p:sp>
        <p:nvSpPr>
          <p:cNvPr id="15" name="Rectangle 14">
            <a:extLst>
              <a:ext uri="{FF2B5EF4-FFF2-40B4-BE49-F238E27FC236}">
                <a16:creationId xmlns:a16="http://schemas.microsoft.com/office/drawing/2014/main" id="{71BF7BF4-E564-CC47-8F9A-21CA64555889}"/>
              </a:ext>
            </a:extLst>
          </p:cNvPr>
          <p:cNvSpPr/>
          <p:nvPr/>
        </p:nvSpPr>
        <p:spPr>
          <a:xfrm>
            <a:off x="1232452" y="1298713"/>
            <a:ext cx="3631095" cy="303474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06D27E6-CCBE-B5F9-9AB3-EBD114FF5B82}"/>
              </a:ext>
            </a:extLst>
          </p:cNvPr>
          <p:cNvPicPr>
            <a:picLocks noChangeAspect="1"/>
          </p:cNvPicPr>
          <p:nvPr/>
        </p:nvPicPr>
        <p:blipFill>
          <a:blip r:embed="rId3"/>
          <a:stretch>
            <a:fillRect/>
          </a:stretch>
        </p:blipFill>
        <p:spPr>
          <a:xfrm>
            <a:off x="5076056" y="38990"/>
            <a:ext cx="4032448" cy="777771"/>
          </a:xfrm>
          <a:prstGeom prst="rect">
            <a:avLst/>
          </a:prstGeom>
        </p:spPr>
      </p:pic>
    </p:spTree>
    <p:extLst>
      <p:ext uri="{BB962C8B-B14F-4D97-AF65-F5344CB8AC3E}">
        <p14:creationId xmlns:p14="http://schemas.microsoft.com/office/powerpoint/2010/main" val="1387088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3179298"/>
            <a:ext cx="9144000" cy="1199754"/>
          </a:xfrm>
        </p:spPr>
        <p:txBody>
          <a:bodyPr>
            <a:noAutofit/>
          </a:bodyPr>
          <a:lstStyle/>
          <a:p>
            <a:pPr>
              <a:spcBef>
                <a:spcPts val="600"/>
              </a:spcBef>
            </a:pPr>
            <a:r>
              <a:rPr lang="en-US" sz="2400" b="0" u="sng" dirty="0">
                <a:latin typeface="Candara" panose="020E0502030303020204" pitchFamily="34" charset="0"/>
              </a:rPr>
              <a:t>Juan Gómez Luna</a:t>
            </a:r>
            <a:r>
              <a:rPr lang="en-US" sz="2400" b="0" dirty="0">
                <a:latin typeface="Candara" panose="020E0502030303020204" pitchFamily="34" charset="0"/>
              </a:rPr>
              <a:t>, Izzat El Hajj, </a:t>
            </a:r>
          </a:p>
          <a:p>
            <a:pPr>
              <a:spcBef>
                <a:spcPts val="600"/>
              </a:spcBef>
            </a:pPr>
            <a:r>
              <a:rPr lang="en-US" sz="2400" b="0" dirty="0">
                <a:latin typeface="Candara" panose="020E0502030303020204" pitchFamily="34" charset="0"/>
              </a:rPr>
              <a:t>Ivan Fernandez, Christina </a:t>
            </a:r>
            <a:r>
              <a:rPr lang="en-US" sz="2400" b="0" dirty="0" err="1">
                <a:latin typeface="Candara" panose="020E0502030303020204" pitchFamily="34" charset="0"/>
              </a:rPr>
              <a:t>Giannoula</a:t>
            </a:r>
            <a:r>
              <a:rPr lang="en-US" sz="2400" b="0" dirty="0">
                <a:latin typeface="Candara" panose="020E0502030303020204" pitchFamily="34" charset="0"/>
              </a:rPr>
              <a:t>, </a:t>
            </a:r>
          </a:p>
          <a:p>
            <a:pPr>
              <a:spcBef>
                <a:spcPts val="600"/>
              </a:spcBef>
            </a:pPr>
            <a:r>
              <a:rPr lang="en-US" sz="2400" b="0" dirty="0">
                <a:latin typeface="Candara" panose="020E0502030303020204" pitchFamily="34" charset="0"/>
              </a:rPr>
              <a:t>Geraldo F. Oliveira, </a:t>
            </a:r>
            <a:r>
              <a:rPr lang="en-US" sz="2400" b="0" dirty="0" err="1">
                <a:latin typeface="Candara" panose="020E0502030303020204" pitchFamily="34" charset="0"/>
              </a:rPr>
              <a:t>Onur</a:t>
            </a:r>
            <a:r>
              <a:rPr lang="en-US" sz="2400" b="0" dirty="0">
                <a:latin typeface="Candara" panose="020E0502030303020204" pitchFamily="34" charset="0"/>
              </a:rPr>
              <a:t> </a:t>
            </a:r>
            <a:r>
              <a:rPr lang="en-US" sz="2400" b="0" dirty="0" err="1">
                <a:latin typeface="Candara" panose="020E0502030303020204" pitchFamily="34" charset="0"/>
              </a:rPr>
              <a:t>Mutlu</a:t>
            </a:r>
            <a:endParaRPr lang="en-US" sz="24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220668"/>
            <a:ext cx="9144000" cy="2728724"/>
          </a:xfrm>
        </p:spPr>
        <p:txBody>
          <a:bodyPr>
            <a:normAutofit/>
          </a:bodyPr>
          <a:lstStyle/>
          <a:p>
            <a:r>
              <a:rPr lang="en-US" sz="4400" dirty="0">
                <a:solidFill>
                  <a:srgbClr val="0070C0"/>
                </a:solidFill>
              </a:rPr>
              <a:t>Understanding a Modern Processing-in-Memory Architecture:</a:t>
            </a:r>
          </a:p>
          <a:p>
            <a:r>
              <a:rPr lang="en-US" sz="3200" dirty="0">
                <a:latin typeface="Candara" panose="020E0502030303020204" pitchFamily="34" charset="0"/>
              </a:rPr>
              <a:t>Benchmarking and Experimental Characterization</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608957"/>
            <a:ext cx="6858000" cy="1146861"/>
          </a:xfrm>
          <a:prstGeom prst="rect">
            <a:avLst/>
          </a:prstGeom>
        </p:spPr>
        <p:txBody>
          <a:bodyPr vert="horz" lIns="91440" tIns="45720" rIns="91440" bIns="45720" rtlCol="0">
            <a:normAutofit fontScale="92500" lnSpcReduction="20000"/>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563C1"/>
                </a:solidFill>
                <a:effectLst/>
                <a:uLnTx/>
                <a:uFillTx/>
                <a:latin typeface="Calibri Light" panose="020F0302020204030204"/>
                <a:ea typeface="+mn-ea"/>
                <a:cs typeface="+mn-cs"/>
                <a:hlinkClick r:id="">
                  <a:extLst>
                    <a:ext uri="{A12FA001-AC4F-418D-AE19-62706E023703}">
                      <ahyp:hlinkClr xmlns:ahyp="http://schemas.microsoft.com/office/drawing/2018/hyperlinkcolor" val="tx"/>
                    </a:ext>
                  </a:extLst>
                </a:hlinkClick>
              </a:rPr>
              <a:t>el1goluj@gmail.com</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srgbClr val="0563C1"/>
              </a:solidFill>
              <a:effectLst/>
              <a:uLnTx/>
              <a:uFillTx/>
              <a:latin typeface="Calibri Light" panose="020F0302020204030204"/>
              <a:ea typeface="+mn-ea"/>
              <a:cs typeface="+mn-cs"/>
              <a:hlinkClick r:id="">
                <a:extLst>
                  <a:ext uri="{A12FA001-AC4F-418D-AE19-62706E023703}">
                    <ahyp:hlinkClr xmlns:ahyp="http://schemas.microsoft.com/office/drawing/2018/hyperlinkcolor" val="tx"/>
                  </a:ext>
                </a:extLst>
              </a:hlinkClick>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2">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89965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spTree>
    <p:extLst>
      <p:ext uri="{BB962C8B-B14F-4D97-AF65-F5344CB8AC3E}">
        <p14:creationId xmlns:p14="http://schemas.microsoft.com/office/powerpoint/2010/main" val="163220613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498666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500071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78395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sz="3800" dirty="0"/>
              <a:t>Understanding a Modern PIM Architecture</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54381580-1F1F-5944-AEC7-1891060AC193}"/>
              </a:ext>
            </a:extLst>
          </p:cNvPr>
          <p:cNvPicPr>
            <a:picLocks noChangeAspect="1"/>
          </p:cNvPicPr>
          <p:nvPr/>
        </p:nvPicPr>
        <p:blipFill>
          <a:blip r:embed="rId2"/>
          <a:stretch>
            <a:fillRect/>
          </a:stretch>
        </p:blipFill>
        <p:spPr>
          <a:xfrm>
            <a:off x="849015" y="914400"/>
            <a:ext cx="7369769" cy="5506901"/>
          </a:xfrm>
          <a:prstGeom prst="rect">
            <a:avLst/>
          </a:prstGeom>
        </p:spPr>
      </p:pic>
      <p:sp>
        <p:nvSpPr>
          <p:cNvPr id="6" name="Rectangle 5">
            <a:extLst>
              <a:ext uri="{FF2B5EF4-FFF2-40B4-BE49-F238E27FC236}">
                <a16:creationId xmlns:a16="http://schemas.microsoft.com/office/drawing/2014/main" id="{5465C192-4893-AD4D-A97C-499395E42DF0}"/>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108492028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2396087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spTree>
    <p:extLst>
      <p:ext uri="{BB962C8B-B14F-4D97-AF65-F5344CB8AC3E}">
        <p14:creationId xmlns:p14="http://schemas.microsoft.com/office/powerpoint/2010/main" val="266641702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17489839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9953026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a:t>ML Training on Real PIM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1473915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1E1443-93ED-ED4C-B68E-7250F5666C1F}"/>
              </a:ext>
            </a:extLst>
          </p:cNvPr>
          <p:cNvSpPr/>
          <p:nvPr/>
        </p:nvSpPr>
        <p:spPr>
          <a:xfrm>
            <a:off x="-15498" y="-131052"/>
            <a:ext cx="9159498" cy="4110592"/>
          </a:xfrm>
          <a:prstGeom prst="rect">
            <a:avLst/>
          </a:prstGeom>
          <a:solidFill>
            <a:srgbClr val="D9EAD5">
              <a:alpha val="50196"/>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25A7EE06-AFEA-9E4C-A118-7E420281EFBB}"/>
              </a:ext>
            </a:extLst>
          </p:cNvPr>
          <p:cNvGrpSpPr>
            <a:grpSpLocks noChangeAspect="1"/>
          </p:cNvGrpSpPr>
          <p:nvPr/>
        </p:nvGrpSpPr>
        <p:grpSpPr>
          <a:xfrm>
            <a:off x="90652" y="146085"/>
            <a:ext cx="8984059" cy="3833455"/>
            <a:chOff x="-1587713" y="55752"/>
            <a:chExt cx="11328398" cy="4833775"/>
          </a:xfrm>
        </p:grpSpPr>
        <p:grpSp>
          <p:nvGrpSpPr>
            <p:cNvPr id="3" name="Group 2">
              <a:extLst>
                <a:ext uri="{FF2B5EF4-FFF2-40B4-BE49-F238E27FC236}">
                  <a16:creationId xmlns:a16="http://schemas.microsoft.com/office/drawing/2014/main" id="{87DE4CD0-E1C3-8A43-BE0E-B820665ABD92}"/>
                </a:ext>
              </a:extLst>
            </p:cNvPr>
            <p:cNvGrpSpPr/>
            <p:nvPr/>
          </p:nvGrpSpPr>
          <p:grpSpPr>
            <a:xfrm>
              <a:off x="1735979" y="55752"/>
              <a:ext cx="4652242" cy="3752162"/>
              <a:chOff x="1735979" y="55752"/>
              <a:chExt cx="4652242" cy="3752162"/>
            </a:xfrm>
          </p:grpSpPr>
          <p:sp>
            <p:nvSpPr>
              <p:cNvPr id="5" name="TextBox 4">
                <a:extLst>
                  <a:ext uri="{FF2B5EF4-FFF2-40B4-BE49-F238E27FC236}">
                    <a16:creationId xmlns:a16="http://schemas.microsoft.com/office/drawing/2014/main" id="{F078B3E3-71AE-ED48-82C1-5E77AF243B78}"/>
                  </a:ext>
                </a:extLst>
              </p:cNvPr>
              <p:cNvSpPr txBox="1"/>
              <p:nvPr/>
            </p:nvSpPr>
            <p:spPr>
              <a:xfrm>
                <a:off x="1735979" y="2527219"/>
                <a:ext cx="4652242" cy="12806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R" sz="6000" b="1" i="0" u="none" strike="noStrike" kern="1200" cap="none" spc="0" normalizeH="0" baseline="0" noProof="0" dirty="0">
                    <a:ln>
                      <a:noFill/>
                    </a:ln>
                    <a:solidFill>
                      <a:srgbClr val="1B587C"/>
                    </a:solidFill>
                    <a:effectLst/>
                    <a:uLnTx/>
                    <a:uFillTx/>
                    <a:latin typeface="Nunito" pitchFamily="2" charset="77"/>
                    <a:ea typeface="+mn-ea"/>
                    <a:cs typeface="+mn-cs"/>
                  </a:rPr>
                  <a:t>SparseP</a:t>
                </a:r>
                <a:endParaRPr kumimoji="0" lang="en-GR" sz="7200" b="1" i="0" u="none" strike="noStrike" kern="1200" cap="none" spc="0" normalizeH="0" baseline="0" noProof="0" dirty="0">
                  <a:ln>
                    <a:noFill/>
                  </a:ln>
                  <a:solidFill>
                    <a:srgbClr val="1B587C"/>
                  </a:solidFill>
                  <a:effectLst/>
                  <a:uLnTx/>
                  <a:uFillTx/>
                  <a:latin typeface="Nunito" pitchFamily="2" charset="77"/>
                  <a:ea typeface="+mn-ea"/>
                  <a:cs typeface="+mn-cs"/>
                </a:endParaRPr>
              </a:p>
            </p:txBody>
          </p:sp>
          <p:grpSp>
            <p:nvGrpSpPr>
              <p:cNvPr id="6" name="Group 5">
                <a:extLst>
                  <a:ext uri="{FF2B5EF4-FFF2-40B4-BE49-F238E27FC236}">
                    <a16:creationId xmlns:a16="http://schemas.microsoft.com/office/drawing/2014/main" id="{23ADB040-FB51-9549-BE57-BCED39EB333D}"/>
                  </a:ext>
                </a:extLst>
              </p:cNvPr>
              <p:cNvGrpSpPr/>
              <p:nvPr/>
            </p:nvGrpSpPr>
            <p:grpSpPr>
              <a:xfrm>
                <a:off x="2872497" y="1899683"/>
                <a:ext cx="2396543" cy="520098"/>
                <a:chOff x="4315313" y="2452812"/>
                <a:chExt cx="2631431" cy="571075"/>
              </a:xfrm>
            </p:grpSpPr>
            <p:grpSp>
              <p:nvGrpSpPr>
                <p:cNvPr id="26" name="Group 25">
                  <a:extLst>
                    <a:ext uri="{FF2B5EF4-FFF2-40B4-BE49-F238E27FC236}">
                      <a16:creationId xmlns:a16="http://schemas.microsoft.com/office/drawing/2014/main" id="{00931A2E-3BAA-BD49-A156-4DA769A0E4D7}"/>
                    </a:ext>
                  </a:extLst>
                </p:cNvPr>
                <p:cNvGrpSpPr>
                  <a:grpSpLocks noChangeAspect="1"/>
                </p:cNvGrpSpPr>
                <p:nvPr/>
              </p:nvGrpSpPr>
              <p:grpSpPr>
                <a:xfrm>
                  <a:off x="4315313" y="2452812"/>
                  <a:ext cx="1175951" cy="571075"/>
                  <a:chOff x="1651308" y="3442584"/>
                  <a:chExt cx="2880000" cy="1398610"/>
                </a:xfrm>
              </p:grpSpPr>
              <p:grpSp>
                <p:nvGrpSpPr>
                  <p:cNvPr id="34" name="Group 33">
                    <a:extLst>
                      <a:ext uri="{FF2B5EF4-FFF2-40B4-BE49-F238E27FC236}">
                        <a16:creationId xmlns:a16="http://schemas.microsoft.com/office/drawing/2014/main" id="{E5EB490F-CD4C-E845-940E-DC2F07CA3CEB}"/>
                      </a:ext>
                    </a:extLst>
                  </p:cNvPr>
                  <p:cNvGrpSpPr>
                    <a:grpSpLocks noChangeAspect="1"/>
                  </p:cNvGrpSpPr>
                  <p:nvPr/>
                </p:nvGrpSpPr>
                <p:grpSpPr>
                  <a:xfrm>
                    <a:off x="1651308" y="3669746"/>
                    <a:ext cx="2880000" cy="952390"/>
                    <a:chOff x="4128305" y="4361803"/>
                    <a:chExt cx="2728912" cy="902423"/>
                  </a:xfrm>
                </p:grpSpPr>
                <p:sp>
                  <p:nvSpPr>
                    <p:cNvPr id="38" name="Trapezium 37">
                      <a:extLst>
                        <a:ext uri="{FF2B5EF4-FFF2-40B4-BE49-F238E27FC236}">
                          <a16:creationId xmlns:a16="http://schemas.microsoft.com/office/drawing/2014/main" id="{D574BE67-EBA9-BF4B-81F8-B2EFFC39A268}"/>
                        </a:ext>
                      </a:extLst>
                    </p:cNvPr>
                    <p:cNvSpPr/>
                    <p:nvPr/>
                  </p:nvSpPr>
                  <p:spPr>
                    <a:xfrm>
                      <a:off x="4128305" y="4361803"/>
                      <a:ext cx="2728912" cy="902423"/>
                    </a:xfrm>
                    <a:prstGeom prst="trapezoid">
                      <a:avLst>
                        <a:gd name="adj" fmla="val 9941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riangle 38">
                      <a:extLst>
                        <a:ext uri="{FF2B5EF4-FFF2-40B4-BE49-F238E27FC236}">
                          <a16:creationId xmlns:a16="http://schemas.microsoft.com/office/drawing/2014/main" id="{6D072E0C-2208-7543-BC2C-A5459CCAED3B}"/>
                        </a:ext>
                      </a:extLst>
                    </p:cNvPr>
                    <p:cNvSpPr/>
                    <p:nvPr/>
                  </p:nvSpPr>
                  <p:spPr>
                    <a:xfrm>
                      <a:off x="5090166" y="4866354"/>
                      <a:ext cx="805189" cy="397872"/>
                    </a:xfrm>
                    <a:prstGeom prst="triangle">
                      <a:avLst/>
                    </a:prstGeom>
                    <a:solidFill>
                      <a:srgbClr val="D9EAD5"/>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FB2A2D1E-150F-EC4B-B283-D0CEE7284E39}"/>
                      </a:ext>
                    </a:extLst>
                  </p:cNvPr>
                  <p:cNvCxnSpPr>
                    <a:cxnSpLocks/>
                  </p:cNvCxnSpPr>
                  <p:nvPr/>
                </p:nvCxnSpPr>
                <p:spPr>
                  <a:xfrm>
                    <a:off x="2171701" y="4445192"/>
                    <a:ext cx="0" cy="396002"/>
                  </a:xfrm>
                  <a:prstGeom prst="line">
                    <a:avLst/>
                  </a:prstGeom>
                  <a:ln w="41275">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758F48-451E-4645-BCF4-C6131B1227C6}"/>
                      </a:ext>
                    </a:extLst>
                  </p:cNvPr>
                  <p:cNvCxnSpPr>
                    <a:cxnSpLocks/>
                  </p:cNvCxnSpPr>
                  <p:nvPr/>
                </p:nvCxnSpPr>
                <p:spPr>
                  <a:xfrm>
                    <a:off x="3934490" y="4445192"/>
                    <a:ext cx="0" cy="396002"/>
                  </a:xfrm>
                  <a:prstGeom prst="line">
                    <a:avLst/>
                  </a:prstGeom>
                  <a:ln w="41275">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7F66F1-A999-7B4C-9FC9-0D2C83D63E4C}"/>
                      </a:ext>
                    </a:extLst>
                  </p:cNvPr>
                  <p:cNvCxnSpPr>
                    <a:cxnSpLocks/>
                  </p:cNvCxnSpPr>
                  <p:nvPr/>
                </p:nvCxnSpPr>
                <p:spPr>
                  <a:xfrm>
                    <a:off x="3077020" y="3442584"/>
                    <a:ext cx="0" cy="395999"/>
                  </a:xfrm>
                  <a:prstGeom prst="line">
                    <a:avLst/>
                  </a:prstGeom>
                  <a:ln w="41275">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43E46E0-7735-CC46-9638-4D8BCAC522A0}"/>
                    </a:ext>
                  </a:extLst>
                </p:cNvPr>
                <p:cNvGrpSpPr>
                  <a:grpSpLocks noChangeAspect="1"/>
                </p:cNvGrpSpPr>
                <p:nvPr/>
              </p:nvGrpSpPr>
              <p:grpSpPr>
                <a:xfrm>
                  <a:off x="5770793" y="2452812"/>
                  <a:ext cx="1175951" cy="571075"/>
                  <a:chOff x="1651308" y="3442584"/>
                  <a:chExt cx="2880000" cy="1398610"/>
                </a:xfrm>
              </p:grpSpPr>
              <p:grpSp>
                <p:nvGrpSpPr>
                  <p:cNvPr id="28" name="Group 27">
                    <a:extLst>
                      <a:ext uri="{FF2B5EF4-FFF2-40B4-BE49-F238E27FC236}">
                        <a16:creationId xmlns:a16="http://schemas.microsoft.com/office/drawing/2014/main" id="{699CE6CA-FC03-A846-ADA4-D386B84737C8}"/>
                      </a:ext>
                    </a:extLst>
                  </p:cNvPr>
                  <p:cNvGrpSpPr>
                    <a:grpSpLocks noChangeAspect="1"/>
                  </p:cNvGrpSpPr>
                  <p:nvPr/>
                </p:nvGrpSpPr>
                <p:grpSpPr>
                  <a:xfrm>
                    <a:off x="1651308" y="3669746"/>
                    <a:ext cx="2880000" cy="952390"/>
                    <a:chOff x="4128305" y="4361803"/>
                    <a:chExt cx="2728912" cy="902423"/>
                  </a:xfrm>
                </p:grpSpPr>
                <p:sp>
                  <p:nvSpPr>
                    <p:cNvPr id="32" name="Trapezium 31">
                      <a:extLst>
                        <a:ext uri="{FF2B5EF4-FFF2-40B4-BE49-F238E27FC236}">
                          <a16:creationId xmlns:a16="http://schemas.microsoft.com/office/drawing/2014/main" id="{BBD0C91A-698A-C949-8455-7B667949B5E8}"/>
                        </a:ext>
                      </a:extLst>
                    </p:cNvPr>
                    <p:cNvSpPr/>
                    <p:nvPr/>
                  </p:nvSpPr>
                  <p:spPr>
                    <a:xfrm>
                      <a:off x="4128305" y="4361803"/>
                      <a:ext cx="2728912" cy="902423"/>
                    </a:xfrm>
                    <a:prstGeom prst="trapezoid">
                      <a:avLst>
                        <a:gd name="adj" fmla="val 9941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riangle 32">
                      <a:extLst>
                        <a:ext uri="{FF2B5EF4-FFF2-40B4-BE49-F238E27FC236}">
                          <a16:creationId xmlns:a16="http://schemas.microsoft.com/office/drawing/2014/main" id="{67A3BC81-F585-2D4A-BDD7-CA7307D1CC71}"/>
                        </a:ext>
                      </a:extLst>
                    </p:cNvPr>
                    <p:cNvSpPr/>
                    <p:nvPr/>
                  </p:nvSpPr>
                  <p:spPr>
                    <a:xfrm>
                      <a:off x="5090166" y="4866354"/>
                      <a:ext cx="805189" cy="397872"/>
                    </a:xfrm>
                    <a:prstGeom prst="triangle">
                      <a:avLst/>
                    </a:prstGeom>
                    <a:solidFill>
                      <a:srgbClr val="D9EAD5"/>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9" name="Straight Connector 28">
                    <a:extLst>
                      <a:ext uri="{FF2B5EF4-FFF2-40B4-BE49-F238E27FC236}">
                        <a16:creationId xmlns:a16="http://schemas.microsoft.com/office/drawing/2014/main" id="{66F6CEBD-2D7B-634A-99C4-7CE6CE25FBBA}"/>
                      </a:ext>
                    </a:extLst>
                  </p:cNvPr>
                  <p:cNvCxnSpPr>
                    <a:cxnSpLocks/>
                  </p:cNvCxnSpPr>
                  <p:nvPr/>
                </p:nvCxnSpPr>
                <p:spPr>
                  <a:xfrm>
                    <a:off x="2171701" y="4445192"/>
                    <a:ext cx="0" cy="396002"/>
                  </a:xfrm>
                  <a:prstGeom prst="line">
                    <a:avLst/>
                  </a:prstGeom>
                  <a:ln w="41275">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C1CAD60-6EBB-EA4A-978B-41DF899200F2}"/>
                      </a:ext>
                    </a:extLst>
                  </p:cNvPr>
                  <p:cNvCxnSpPr>
                    <a:cxnSpLocks/>
                  </p:cNvCxnSpPr>
                  <p:nvPr/>
                </p:nvCxnSpPr>
                <p:spPr>
                  <a:xfrm>
                    <a:off x="3934490" y="4445192"/>
                    <a:ext cx="0" cy="396002"/>
                  </a:xfrm>
                  <a:prstGeom prst="line">
                    <a:avLst/>
                  </a:prstGeom>
                  <a:ln w="41275">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1353ED-4398-4B41-90D1-703E7640C32D}"/>
                      </a:ext>
                    </a:extLst>
                  </p:cNvPr>
                  <p:cNvCxnSpPr>
                    <a:cxnSpLocks/>
                  </p:cNvCxnSpPr>
                  <p:nvPr/>
                </p:nvCxnSpPr>
                <p:spPr>
                  <a:xfrm>
                    <a:off x="3077020" y="3442584"/>
                    <a:ext cx="0" cy="395999"/>
                  </a:xfrm>
                  <a:prstGeom prst="line">
                    <a:avLst/>
                  </a:prstGeom>
                  <a:ln w="41275">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9DD93451-A8AE-EB4D-B6B3-3394C1904C43}"/>
                  </a:ext>
                </a:extLst>
              </p:cNvPr>
              <p:cNvGrpSpPr>
                <a:grpSpLocks noChangeAspect="1"/>
              </p:cNvGrpSpPr>
              <p:nvPr/>
            </p:nvGrpSpPr>
            <p:grpSpPr>
              <a:xfrm>
                <a:off x="2598853" y="55752"/>
                <a:ext cx="2943830" cy="1891717"/>
                <a:chOff x="3955508" y="409530"/>
                <a:chExt cx="3284235" cy="2110470"/>
              </a:xfrm>
              <a:solidFill>
                <a:schemeClr val="accent5">
                  <a:lumMod val="75000"/>
                </a:schemeClr>
              </a:solidFill>
            </p:grpSpPr>
            <p:pic>
              <p:nvPicPr>
                <p:cNvPr id="9" name="Graphic 8" descr="Network">
                  <a:extLst>
                    <a:ext uri="{FF2B5EF4-FFF2-40B4-BE49-F238E27FC236}">
                      <a16:creationId xmlns:a16="http://schemas.microsoft.com/office/drawing/2014/main" id="{CD1CE4FD-D1DF-4F4F-BDA1-0B67BC1DA6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6711" y="1266978"/>
                  <a:ext cx="1253032" cy="1253022"/>
                </a:xfrm>
                <a:prstGeom prst="rect">
                  <a:avLst/>
                </a:prstGeom>
              </p:spPr>
            </p:pic>
            <p:grpSp>
              <p:nvGrpSpPr>
                <p:cNvPr id="10" name="Group 9">
                  <a:extLst>
                    <a:ext uri="{FF2B5EF4-FFF2-40B4-BE49-F238E27FC236}">
                      <a16:creationId xmlns:a16="http://schemas.microsoft.com/office/drawing/2014/main" id="{5ED4AEDC-F530-E541-B06A-2D9F5A7F7A20}"/>
                    </a:ext>
                  </a:extLst>
                </p:cNvPr>
                <p:cNvGrpSpPr/>
                <p:nvPr/>
              </p:nvGrpSpPr>
              <p:grpSpPr>
                <a:xfrm>
                  <a:off x="3955508" y="409530"/>
                  <a:ext cx="3033933" cy="1881039"/>
                  <a:chOff x="3406221" y="538120"/>
                  <a:chExt cx="3033933" cy="1881039"/>
                </a:xfrm>
                <a:grpFill/>
              </p:grpSpPr>
              <p:pic>
                <p:nvPicPr>
                  <p:cNvPr id="12" name="Graphic 11" descr="Network">
                    <a:extLst>
                      <a:ext uri="{FF2B5EF4-FFF2-40B4-BE49-F238E27FC236}">
                        <a16:creationId xmlns:a16="http://schemas.microsoft.com/office/drawing/2014/main" id="{2E8824B1-B6D2-CB45-80A3-E193D916673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3406221" y="1101178"/>
                    <a:ext cx="1253032" cy="1253022"/>
                  </a:xfrm>
                  <a:prstGeom prst="rect">
                    <a:avLst/>
                  </a:prstGeom>
                </p:spPr>
              </p:pic>
              <p:pic>
                <p:nvPicPr>
                  <p:cNvPr id="13" name="Graphic 12" descr="Network">
                    <a:extLst>
                      <a:ext uri="{FF2B5EF4-FFF2-40B4-BE49-F238E27FC236}">
                        <a16:creationId xmlns:a16="http://schemas.microsoft.com/office/drawing/2014/main" id="{47C1B8E1-8A1E-E448-B0EF-2614C04CDE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242760">
                    <a:off x="4640617" y="538120"/>
                    <a:ext cx="1253032" cy="1253022"/>
                  </a:xfrm>
                  <a:prstGeom prst="rect">
                    <a:avLst/>
                  </a:prstGeom>
                </p:spPr>
              </p:pic>
              <p:cxnSp>
                <p:nvCxnSpPr>
                  <p:cNvPr id="14" name="Straight Connector 13">
                    <a:extLst>
                      <a:ext uri="{FF2B5EF4-FFF2-40B4-BE49-F238E27FC236}">
                        <a16:creationId xmlns:a16="http://schemas.microsoft.com/office/drawing/2014/main" id="{3B76C9C7-C33D-0547-AC0C-0CC704AA35F6}"/>
                      </a:ext>
                    </a:extLst>
                  </p:cNvPr>
                  <p:cNvCxnSpPr>
                    <a:cxnSpLocks/>
                  </p:cNvCxnSpPr>
                  <p:nvPr/>
                </p:nvCxnSpPr>
                <p:spPr>
                  <a:xfrm flipV="1">
                    <a:off x="4032737" y="828675"/>
                    <a:ext cx="1105595" cy="536772"/>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A6C27F-21DA-7C4F-9FC9-273A16AF02D8}"/>
                      </a:ext>
                    </a:extLst>
                  </p:cNvPr>
                  <p:cNvCxnSpPr>
                    <a:cxnSpLocks/>
                  </p:cNvCxnSpPr>
                  <p:nvPr/>
                </p:nvCxnSpPr>
                <p:spPr>
                  <a:xfrm flipH="1" flipV="1">
                    <a:off x="3637886" y="1596046"/>
                    <a:ext cx="93411" cy="502392"/>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F696DD-69F4-804B-885E-439F70985E32}"/>
                      </a:ext>
                    </a:extLst>
                  </p:cNvPr>
                  <p:cNvCxnSpPr>
                    <a:cxnSpLocks/>
                  </p:cNvCxnSpPr>
                  <p:nvPr/>
                </p:nvCxnSpPr>
                <p:spPr>
                  <a:xfrm flipH="1" flipV="1">
                    <a:off x="4313426" y="2083867"/>
                    <a:ext cx="1450486" cy="314677"/>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E9BF21A-D619-EE4F-A381-BE6BDCC143BB}"/>
                      </a:ext>
                    </a:extLst>
                  </p:cNvPr>
                  <p:cNvCxnSpPr>
                    <a:cxnSpLocks/>
                  </p:cNvCxnSpPr>
                  <p:nvPr/>
                </p:nvCxnSpPr>
                <p:spPr>
                  <a:xfrm flipH="1">
                    <a:off x="4379298" y="1228936"/>
                    <a:ext cx="507239" cy="392794"/>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2497C6-91F1-8546-8CA4-6805B4328981}"/>
                      </a:ext>
                    </a:extLst>
                  </p:cNvPr>
                  <p:cNvCxnSpPr>
                    <a:cxnSpLocks/>
                  </p:cNvCxnSpPr>
                  <p:nvPr/>
                </p:nvCxnSpPr>
                <p:spPr>
                  <a:xfrm flipH="1">
                    <a:off x="4285049" y="1617396"/>
                    <a:ext cx="858444" cy="498543"/>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A06DD6-74F1-4747-BFFC-8BE8ECAD48F2}"/>
                      </a:ext>
                    </a:extLst>
                  </p:cNvPr>
                  <p:cNvCxnSpPr>
                    <a:cxnSpLocks/>
                  </p:cNvCxnSpPr>
                  <p:nvPr/>
                </p:nvCxnSpPr>
                <p:spPr>
                  <a:xfrm>
                    <a:off x="4873178" y="1202370"/>
                    <a:ext cx="240597" cy="412997"/>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CDF002-A57E-C84F-98B5-5D1C428304F3}"/>
                      </a:ext>
                    </a:extLst>
                  </p:cNvPr>
                  <p:cNvCxnSpPr>
                    <a:cxnSpLocks/>
                  </p:cNvCxnSpPr>
                  <p:nvPr/>
                </p:nvCxnSpPr>
                <p:spPr>
                  <a:xfrm>
                    <a:off x="5294196" y="1236281"/>
                    <a:ext cx="371212" cy="666468"/>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C89DDCA-E6B9-B44C-B575-DD70C00BE1C2}"/>
                      </a:ext>
                    </a:extLst>
                  </p:cNvPr>
                  <p:cNvCxnSpPr>
                    <a:cxnSpLocks/>
                  </p:cNvCxnSpPr>
                  <p:nvPr/>
                </p:nvCxnSpPr>
                <p:spPr>
                  <a:xfrm>
                    <a:off x="5675473" y="1917745"/>
                    <a:ext cx="98259" cy="501414"/>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C1EF7AB-FDB9-5044-AF4E-3C07EF2B9AC4}"/>
                      </a:ext>
                    </a:extLst>
                  </p:cNvPr>
                  <p:cNvCxnSpPr>
                    <a:cxnSpLocks/>
                  </p:cNvCxnSpPr>
                  <p:nvPr/>
                </p:nvCxnSpPr>
                <p:spPr>
                  <a:xfrm>
                    <a:off x="5135547" y="1615367"/>
                    <a:ext cx="628365" cy="782535"/>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C942DE-583A-2D4E-A877-CDDDB55633F5}"/>
                      </a:ext>
                    </a:extLst>
                  </p:cNvPr>
                  <p:cNvCxnSpPr>
                    <a:cxnSpLocks/>
                  </p:cNvCxnSpPr>
                  <p:nvPr/>
                </p:nvCxnSpPr>
                <p:spPr>
                  <a:xfrm flipV="1">
                    <a:off x="3757519" y="2085977"/>
                    <a:ext cx="570204" cy="15013"/>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3D967B0-AC48-844E-8B8B-6DF3588DC6CD}"/>
                      </a:ext>
                    </a:extLst>
                  </p:cNvPr>
                  <p:cNvCxnSpPr>
                    <a:cxnSpLocks/>
                  </p:cNvCxnSpPr>
                  <p:nvPr/>
                </p:nvCxnSpPr>
                <p:spPr>
                  <a:xfrm>
                    <a:off x="5697245" y="1365447"/>
                    <a:ext cx="376248" cy="284814"/>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22E14EB-070A-5748-955E-B2C0F94F874B}"/>
                      </a:ext>
                    </a:extLst>
                  </p:cNvPr>
                  <p:cNvCxnSpPr>
                    <a:cxnSpLocks/>
                  </p:cNvCxnSpPr>
                  <p:nvPr/>
                </p:nvCxnSpPr>
                <p:spPr>
                  <a:xfrm flipV="1">
                    <a:off x="6367257" y="1930825"/>
                    <a:ext cx="72897" cy="472021"/>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1A8E6905-7A82-2F4E-B9E2-576AD0F4F708}"/>
                    </a:ext>
                  </a:extLst>
                </p:cNvPr>
                <p:cNvCxnSpPr>
                  <a:cxnSpLocks/>
                </p:cNvCxnSpPr>
                <p:nvPr/>
              </p:nvCxnSpPr>
              <p:spPr>
                <a:xfrm>
                  <a:off x="4961751" y="1486777"/>
                  <a:ext cx="1348839" cy="782535"/>
                </a:xfrm>
                <a:prstGeom prst="line">
                  <a:avLst/>
                </a:prstGeom>
                <a:grpFill/>
                <a:ln w="60325">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8" name="TextBox 7">
              <a:extLst>
                <a:ext uri="{FF2B5EF4-FFF2-40B4-BE49-F238E27FC236}">
                  <a16:creationId xmlns:a16="http://schemas.microsoft.com/office/drawing/2014/main" id="{99CC32C8-F1A1-264F-8C2E-6496EC828406}"/>
                </a:ext>
              </a:extLst>
            </p:cNvPr>
            <p:cNvSpPr txBox="1"/>
            <p:nvPr/>
          </p:nvSpPr>
          <p:spPr>
            <a:xfrm>
              <a:off x="-1587713" y="3764068"/>
              <a:ext cx="11328398" cy="112545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587C"/>
                  </a:solidFill>
                  <a:effectLst/>
                  <a:uLnTx/>
                  <a:uFillTx/>
                  <a:latin typeface="Nunito SemiBold" pitchFamily="2" charset="77"/>
                  <a:ea typeface="+mn-ea"/>
                  <a:cs typeface="+mn-cs"/>
                </a:rPr>
                <a:t>Towards Efficient Sparse Matrix Vector Multiplication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587C"/>
                  </a:solidFill>
                  <a:effectLst/>
                  <a:uLnTx/>
                  <a:uFillTx/>
                  <a:latin typeface="Nunito SemiBold" pitchFamily="2" charset="77"/>
                  <a:ea typeface="+mn-ea"/>
                  <a:cs typeface="+mn-cs"/>
                </a:rPr>
                <a:t>on Real Processing-In-Memory Architectures</a:t>
              </a:r>
              <a:endParaRPr kumimoji="0" lang="en-GR" sz="2600" b="1" i="0" u="none" strike="noStrike" kern="1200" cap="none" spc="0" normalizeH="0" baseline="0" noProof="0" dirty="0">
                <a:ln>
                  <a:noFill/>
                </a:ln>
                <a:solidFill>
                  <a:srgbClr val="1B587C"/>
                </a:solidFill>
                <a:effectLst/>
                <a:uLnTx/>
                <a:uFillTx/>
                <a:latin typeface="Nunito SemiBold" pitchFamily="2" charset="77"/>
                <a:ea typeface="+mn-ea"/>
                <a:cs typeface="+mn-cs"/>
              </a:endParaRPr>
            </a:p>
          </p:txBody>
        </p:sp>
      </p:grpSp>
      <p:sp>
        <p:nvSpPr>
          <p:cNvPr id="42" name="TextBox 41">
            <a:extLst>
              <a:ext uri="{FF2B5EF4-FFF2-40B4-BE49-F238E27FC236}">
                <a16:creationId xmlns:a16="http://schemas.microsoft.com/office/drawing/2014/main" id="{871A2471-32BB-274E-9FDC-F34991B8C87C}"/>
              </a:ext>
            </a:extLst>
          </p:cNvPr>
          <p:cNvSpPr txBox="1"/>
          <p:nvPr/>
        </p:nvSpPr>
        <p:spPr>
          <a:xfrm>
            <a:off x="185980" y="4222324"/>
            <a:ext cx="8756541" cy="12413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F2936"/>
                </a:solidFill>
                <a:effectLst/>
                <a:uLnTx/>
                <a:uFillTx/>
                <a:latin typeface="Nunito SemiBold" pitchFamily="2" charset="77"/>
                <a:ea typeface="+mn-ea"/>
                <a:cs typeface="+mn-cs"/>
              </a:rPr>
              <a:t>Christina </a:t>
            </a:r>
            <a:r>
              <a:rPr kumimoji="0" lang="en-US" sz="2400" b="1" i="0" u="none" strike="noStrike" kern="1200" cap="none" spc="0" normalizeH="0" baseline="0" noProof="0" dirty="0" err="1">
                <a:ln>
                  <a:noFill/>
                </a:ln>
                <a:solidFill>
                  <a:srgbClr val="9F2936"/>
                </a:solidFill>
                <a:effectLst/>
                <a:uLnTx/>
                <a:uFillTx/>
                <a:latin typeface="Nunito SemiBold" pitchFamily="2" charset="77"/>
                <a:ea typeface="+mn-ea"/>
                <a:cs typeface="+mn-cs"/>
              </a:rPr>
              <a:t>Giannoula</a:t>
            </a:r>
            <a:endParaRPr kumimoji="0" lang="en-US" sz="2400" b="1" i="0" u="none" strike="noStrike" kern="1200" cap="none" spc="0" normalizeH="0" baseline="0" noProof="0" dirty="0">
              <a:ln>
                <a:noFill/>
              </a:ln>
              <a:solidFill>
                <a:srgbClr val="9F2936"/>
              </a:solidFill>
              <a:effectLst/>
              <a:uLnTx/>
              <a:uFillTx/>
              <a:latin typeface="Nunito SemiBold" pitchFamily="2" charset="77"/>
              <a:ea typeface="+mn-ea"/>
              <a:cs typeface="+mn-cs"/>
            </a:endParaRPr>
          </a:p>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Nunito SemiBold" pitchFamily="2" charset="77"/>
                <a:ea typeface="+mn-ea"/>
                <a:cs typeface="+mn-cs"/>
              </a:rPr>
              <a:t>Ivan Fernandez, Juan Gomez-Luna, </a:t>
            </a:r>
          </a:p>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2200" b="1" i="0" u="none" strike="noStrike" kern="1200" cap="none" spc="0" normalizeH="0" baseline="0" noProof="0" dirty="0" err="1">
                <a:ln>
                  <a:noFill/>
                </a:ln>
                <a:solidFill>
                  <a:prstClr val="black">
                    <a:lumMod val="85000"/>
                    <a:lumOff val="15000"/>
                  </a:prstClr>
                </a:solidFill>
                <a:effectLst/>
                <a:uLnTx/>
                <a:uFillTx/>
                <a:latin typeface="Nunito SemiBold" pitchFamily="2" charset="77"/>
                <a:ea typeface="+mn-ea"/>
                <a:cs typeface="+mn-cs"/>
              </a:rPr>
              <a:t>Nectarios</a:t>
            </a:r>
            <a:r>
              <a:rPr kumimoji="0" lang="en-US" sz="2200" b="1" i="0" u="none" strike="noStrike" kern="1200" cap="none" spc="0" normalizeH="0" baseline="0" noProof="0" dirty="0">
                <a:ln>
                  <a:noFill/>
                </a:ln>
                <a:solidFill>
                  <a:prstClr val="black">
                    <a:lumMod val="85000"/>
                    <a:lumOff val="15000"/>
                  </a:prstClr>
                </a:solidFill>
                <a:effectLst/>
                <a:uLnTx/>
                <a:uFillTx/>
                <a:latin typeface="Nunito SemiBold" pitchFamily="2" charset="77"/>
                <a:ea typeface="+mn-ea"/>
                <a:cs typeface="+mn-cs"/>
              </a:rPr>
              <a:t> </a:t>
            </a:r>
            <a:r>
              <a:rPr kumimoji="0" lang="en-US" sz="2200" b="1" i="0" u="none" strike="noStrike" kern="1200" cap="none" spc="0" normalizeH="0" baseline="0" noProof="0" dirty="0" err="1">
                <a:ln>
                  <a:noFill/>
                </a:ln>
                <a:solidFill>
                  <a:prstClr val="black">
                    <a:lumMod val="85000"/>
                    <a:lumOff val="15000"/>
                  </a:prstClr>
                </a:solidFill>
                <a:effectLst/>
                <a:uLnTx/>
                <a:uFillTx/>
                <a:latin typeface="Nunito SemiBold" pitchFamily="2" charset="77"/>
                <a:ea typeface="+mn-ea"/>
                <a:cs typeface="+mn-cs"/>
              </a:rPr>
              <a:t>Koziris</a:t>
            </a:r>
            <a:r>
              <a:rPr kumimoji="0" lang="en-US" sz="2200" b="1" i="0" u="none" strike="noStrike" kern="1200" cap="none" spc="0" normalizeH="0" baseline="0" noProof="0" dirty="0">
                <a:ln>
                  <a:noFill/>
                </a:ln>
                <a:solidFill>
                  <a:prstClr val="black">
                    <a:lumMod val="85000"/>
                    <a:lumOff val="15000"/>
                  </a:prstClr>
                </a:solidFill>
                <a:effectLst/>
                <a:uLnTx/>
                <a:uFillTx/>
                <a:latin typeface="Nunito SemiBold" pitchFamily="2" charset="77"/>
                <a:ea typeface="+mn-ea"/>
                <a:cs typeface="+mn-cs"/>
              </a:rPr>
              <a:t>, Georgios </a:t>
            </a:r>
            <a:r>
              <a:rPr kumimoji="0" lang="en-US" sz="2200" b="1" i="0" u="none" strike="noStrike" kern="1200" cap="none" spc="0" normalizeH="0" baseline="0" noProof="0" dirty="0" err="1">
                <a:ln>
                  <a:noFill/>
                </a:ln>
                <a:solidFill>
                  <a:prstClr val="black">
                    <a:lumMod val="85000"/>
                    <a:lumOff val="15000"/>
                  </a:prstClr>
                </a:solidFill>
                <a:effectLst/>
                <a:uLnTx/>
                <a:uFillTx/>
                <a:latin typeface="Nunito SemiBold" pitchFamily="2" charset="77"/>
                <a:ea typeface="+mn-ea"/>
                <a:cs typeface="+mn-cs"/>
              </a:rPr>
              <a:t>Goumas</a:t>
            </a:r>
            <a:r>
              <a:rPr kumimoji="0" lang="en-US" sz="2200" b="1" i="0" u="none" strike="noStrike" kern="1200" cap="none" spc="0" normalizeH="0" baseline="0" noProof="0" dirty="0">
                <a:ln>
                  <a:noFill/>
                </a:ln>
                <a:solidFill>
                  <a:prstClr val="black">
                    <a:lumMod val="85000"/>
                    <a:lumOff val="15000"/>
                  </a:prstClr>
                </a:solidFill>
                <a:effectLst/>
                <a:uLnTx/>
                <a:uFillTx/>
                <a:latin typeface="Nunito SemiBold" pitchFamily="2" charset="77"/>
                <a:ea typeface="+mn-ea"/>
                <a:cs typeface="+mn-cs"/>
              </a:rPr>
              <a:t>, </a:t>
            </a:r>
            <a:r>
              <a:rPr kumimoji="0" lang="en-US" sz="2200" b="1" i="0" u="none" strike="noStrike" kern="1200" cap="none" spc="0" normalizeH="0" baseline="0" noProof="0" dirty="0" err="1">
                <a:ln>
                  <a:noFill/>
                </a:ln>
                <a:solidFill>
                  <a:prstClr val="black">
                    <a:lumMod val="85000"/>
                    <a:lumOff val="15000"/>
                  </a:prstClr>
                </a:solidFill>
                <a:effectLst/>
                <a:uLnTx/>
                <a:uFillTx/>
                <a:latin typeface="Nunito SemiBold" pitchFamily="2" charset="77"/>
                <a:ea typeface="+mn-ea"/>
                <a:cs typeface="+mn-cs"/>
              </a:rPr>
              <a:t>Onur</a:t>
            </a:r>
            <a:r>
              <a:rPr kumimoji="0" lang="en-US" sz="2200" b="1" i="0" u="none" strike="noStrike" kern="1200" cap="none" spc="0" normalizeH="0" baseline="0" noProof="0" dirty="0">
                <a:ln>
                  <a:noFill/>
                </a:ln>
                <a:solidFill>
                  <a:prstClr val="black">
                    <a:lumMod val="85000"/>
                    <a:lumOff val="15000"/>
                  </a:prstClr>
                </a:solidFill>
                <a:effectLst/>
                <a:uLnTx/>
                <a:uFillTx/>
                <a:latin typeface="Nunito SemiBold" pitchFamily="2" charset="77"/>
                <a:ea typeface="+mn-ea"/>
                <a:cs typeface="+mn-cs"/>
              </a:rPr>
              <a:t> </a:t>
            </a:r>
            <a:r>
              <a:rPr kumimoji="0" lang="en-US" sz="2200" b="1" i="0" u="none" strike="noStrike" kern="1200" cap="none" spc="0" normalizeH="0" baseline="0" noProof="0" dirty="0" err="1">
                <a:ln>
                  <a:noFill/>
                </a:ln>
                <a:solidFill>
                  <a:prstClr val="black">
                    <a:lumMod val="85000"/>
                    <a:lumOff val="15000"/>
                  </a:prstClr>
                </a:solidFill>
                <a:effectLst/>
                <a:uLnTx/>
                <a:uFillTx/>
                <a:latin typeface="Nunito SemiBold" pitchFamily="2" charset="77"/>
                <a:ea typeface="+mn-ea"/>
                <a:cs typeface="+mn-cs"/>
              </a:rPr>
              <a:t>Mutlu</a:t>
            </a:r>
            <a:endParaRPr kumimoji="0" lang="en-GR" sz="2200" b="1" i="0" u="none" strike="noStrike" kern="1200" cap="none" spc="0" normalizeH="0" baseline="0" noProof="0" dirty="0">
              <a:ln>
                <a:noFill/>
              </a:ln>
              <a:solidFill>
                <a:prstClr val="black">
                  <a:lumMod val="85000"/>
                  <a:lumOff val="15000"/>
                </a:prstClr>
              </a:solidFill>
              <a:effectLst/>
              <a:uLnTx/>
              <a:uFillTx/>
              <a:latin typeface="Nunito SemiBold" pitchFamily="2" charset="77"/>
              <a:ea typeface="+mn-ea"/>
              <a:cs typeface="+mn-cs"/>
            </a:endParaRPr>
          </a:p>
        </p:txBody>
      </p:sp>
      <p:grpSp>
        <p:nvGrpSpPr>
          <p:cNvPr id="43" name="Group 42">
            <a:extLst>
              <a:ext uri="{FF2B5EF4-FFF2-40B4-BE49-F238E27FC236}">
                <a16:creationId xmlns:a16="http://schemas.microsoft.com/office/drawing/2014/main" id="{484329C9-31B6-0FF5-7EAD-30889B95312D}"/>
              </a:ext>
            </a:extLst>
          </p:cNvPr>
          <p:cNvGrpSpPr>
            <a:grpSpLocks noChangeAspect="1"/>
          </p:cNvGrpSpPr>
          <p:nvPr/>
        </p:nvGrpSpPr>
        <p:grpSpPr>
          <a:xfrm>
            <a:off x="4251762" y="5814857"/>
            <a:ext cx="2664000" cy="888420"/>
            <a:chOff x="6822135" y="4647763"/>
            <a:chExt cx="3130509" cy="1044000"/>
          </a:xfrm>
        </p:grpSpPr>
        <p:pic>
          <p:nvPicPr>
            <p:cNvPr id="44" name="Picture 43">
              <a:extLst>
                <a:ext uri="{FF2B5EF4-FFF2-40B4-BE49-F238E27FC236}">
                  <a16:creationId xmlns:a16="http://schemas.microsoft.com/office/drawing/2014/main" id="{4B85685F-6613-FBCA-6E86-E381731EF37C}"/>
                </a:ext>
              </a:extLst>
            </p:cNvPr>
            <p:cNvPicPr>
              <a:picLocks noChangeAspect="1"/>
            </p:cNvPicPr>
            <p:nvPr/>
          </p:nvPicPr>
          <p:blipFill>
            <a:blip r:embed="rId6"/>
            <a:stretch>
              <a:fillRect/>
            </a:stretch>
          </p:blipFill>
          <p:spPr>
            <a:xfrm>
              <a:off x="8908644" y="4647763"/>
              <a:ext cx="1044000" cy="1044000"/>
            </a:xfrm>
            <a:prstGeom prst="rect">
              <a:avLst/>
            </a:prstGeom>
          </p:spPr>
        </p:pic>
        <p:pic>
          <p:nvPicPr>
            <p:cNvPr id="45" name="Picture 44">
              <a:extLst>
                <a:ext uri="{FF2B5EF4-FFF2-40B4-BE49-F238E27FC236}">
                  <a16:creationId xmlns:a16="http://schemas.microsoft.com/office/drawing/2014/main" id="{A7FFE876-3440-D4D9-8DC0-A72281B9F605}"/>
                </a:ext>
              </a:extLst>
            </p:cNvPr>
            <p:cNvPicPr>
              <a:picLocks noChangeAspect="1"/>
            </p:cNvPicPr>
            <p:nvPr/>
          </p:nvPicPr>
          <p:blipFill>
            <a:blip r:embed="rId7"/>
            <a:stretch>
              <a:fillRect/>
            </a:stretch>
          </p:blipFill>
          <p:spPr>
            <a:xfrm>
              <a:off x="6822135" y="4863763"/>
              <a:ext cx="2072211" cy="612000"/>
            </a:xfrm>
            <a:prstGeom prst="rect">
              <a:avLst/>
            </a:prstGeom>
          </p:spPr>
        </p:pic>
      </p:grpSp>
      <p:grpSp>
        <p:nvGrpSpPr>
          <p:cNvPr id="46" name="Group 45">
            <a:extLst>
              <a:ext uri="{FF2B5EF4-FFF2-40B4-BE49-F238E27FC236}">
                <a16:creationId xmlns:a16="http://schemas.microsoft.com/office/drawing/2014/main" id="{89618EBA-2F75-3861-FBCC-D67E229D9894}"/>
              </a:ext>
            </a:extLst>
          </p:cNvPr>
          <p:cNvGrpSpPr>
            <a:grpSpLocks noChangeAspect="1"/>
          </p:cNvGrpSpPr>
          <p:nvPr/>
        </p:nvGrpSpPr>
        <p:grpSpPr>
          <a:xfrm>
            <a:off x="169452" y="5806774"/>
            <a:ext cx="4248000" cy="929066"/>
            <a:chOff x="203822" y="4471303"/>
            <a:chExt cx="5102770" cy="1116000"/>
          </a:xfrm>
        </p:grpSpPr>
        <p:pic>
          <p:nvPicPr>
            <p:cNvPr id="47" name="Graphic 46">
              <a:extLst>
                <a:ext uri="{FF2B5EF4-FFF2-40B4-BE49-F238E27FC236}">
                  <a16:creationId xmlns:a16="http://schemas.microsoft.com/office/drawing/2014/main" id="{ECBB070C-09C1-47A0-F0CE-FD63B76F31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3822" y="4802763"/>
              <a:ext cx="2304000" cy="439695"/>
            </a:xfrm>
            <a:prstGeom prst="rect">
              <a:avLst/>
            </a:prstGeom>
          </p:spPr>
        </p:pic>
        <p:pic>
          <p:nvPicPr>
            <p:cNvPr id="48" name="Picture 47">
              <a:extLst>
                <a:ext uri="{FF2B5EF4-FFF2-40B4-BE49-F238E27FC236}">
                  <a16:creationId xmlns:a16="http://schemas.microsoft.com/office/drawing/2014/main" id="{440FE610-C8DB-36CA-D2E9-04447500EEB7}"/>
                </a:ext>
              </a:extLst>
            </p:cNvPr>
            <p:cNvPicPr>
              <a:picLocks noChangeAspect="1"/>
            </p:cNvPicPr>
            <p:nvPr/>
          </p:nvPicPr>
          <p:blipFill>
            <a:blip r:embed="rId10"/>
            <a:stretch>
              <a:fillRect/>
            </a:stretch>
          </p:blipFill>
          <p:spPr>
            <a:xfrm>
              <a:off x="2282069" y="4471303"/>
              <a:ext cx="3024523" cy="1116000"/>
            </a:xfrm>
            <a:prstGeom prst="rect">
              <a:avLst/>
            </a:prstGeom>
          </p:spPr>
        </p:pic>
      </p:grpSp>
      <p:pic>
        <p:nvPicPr>
          <p:cNvPr id="49" name="Google Shape;45;p7" descr="Imagen que contiene Texto&#10;&#10;Descripción generada automáticamente">
            <a:extLst>
              <a:ext uri="{FF2B5EF4-FFF2-40B4-BE49-F238E27FC236}">
                <a16:creationId xmlns:a16="http://schemas.microsoft.com/office/drawing/2014/main" id="{8B69B12E-D7A4-2102-5494-B0741BC91134}"/>
              </a:ext>
            </a:extLst>
          </p:cNvPr>
          <p:cNvPicPr preferRelativeResize="0">
            <a:picLocks noChangeAspect="1"/>
          </p:cNvPicPr>
          <p:nvPr/>
        </p:nvPicPr>
        <p:blipFill rotWithShape="1">
          <a:blip r:embed="rId11">
            <a:alphaModFix/>
          </a:blip>
          <a:srcRect/>
          <a:stretch/>
        </p:blipFill>
        <p:spPr>
          <a:xfrm>
            <a:off x="7174548" y="5938200"/>
            <a:ext cx="1800000" cy="668197"/>
          </a:xfrm>
          <a:prstGeom prst="rect">
            <a:avLst/>
          </a:prstGeom>
          <a:noFill/>
          <a:ln>
            <a:noFill/>
          </a:ln>
        </p:spPr>
      </p:pic>
    </p:spTree>
    <p:extLst>
      <p:ext uri="{BB962C8B-B14F-4D97-AF65-F5344CB8AC3E}">
        <p14:creationId xmlns:p14="http://schemas.microsoft.com/office/powerpoint/2010/main" val="5313443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err="1">
                <a:ln>
                  <a:noFill/>
                </a:ln>
                <a:solidFill>
                  <a:srgbClr val="C19859">
                    <a:lumMod val="50000"/>
                  </a:srgbClr>
                </a:solidFill>
                <a:effectLst/>
                <a:uLnTx/>
                <a:uFillTx/>
                <a:latin typeface="Trebuchet MS" panose="020B0703020202090204" pitchFamily="34" charset="0"/>
                <a:ea typeface="+mj-ea"/>
                <a:cs typeface="+mj-cs"/>
              </a:rPr>
              <a:t>SparseP</a:t>
            </a:r>
            <a:r>
              <a:rPr kumimoji="0" lang="en-GB" sz="4000" b="0" i="0" u="none" strike="noStrike" kern="1200" cap="none" spc="0" normalizeH="0" baseline="0" noProof="0" dirty="0">
                <a:ln>
                  <a:noFill/>
                </a:ln>
                <a:solidFill>
                  <a:srgbClr val="C19859">
                    <a:lumMod val="50000"/>
                  </a:srgbClr>
                </a:solidFill>
                <a:effectLst/>
                <a:uLnTx/>
                <a:uFillTx/>
                <a:latin typeface="Trebuchet MS" panose="020B0703020202090204" pitchFamily="34" charset="0"/>
                <a:ea typeface="+mj-ea"/>
                <a:cs typeface="+mj-cs"/>
              </a:rPr>
              <a:t> Summary</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1" y="967410"/>
            <a:ext cx="8360840" cy="5667072"/>
          </a:xfrm>
        </p:spPr>
        <p:txBody>
          <a:bodyPr>
            <a:normAutofit/>
          </a:bodyPr>
          <a:lstStyle/>
          <a:p>
            <a:pPr marL="0" indent="0">
              <a:lnSpc>
                <a:spcPct val="100000"/>
              </a:lnSpc>
              <a:spcBef>
                <a:spcPts val="0"/>
              </a:spcBef>
              <a:spcAft>
                <a:spcPts val="400"/>
              </a:spcAft>
              <a:buNone/>
            </a:pPr>
            <a:r>
              <a:rPr lang="en-GB" dirty="0">
                <a:solidFill>
                  <a:schemeClr val="accent5"/>
                </a:solidFill>
                <a:latin typeface="Trebuchet MS" panose="020B0703020202090204" pitchFamily="34" charset="0"/>
              </a:rPr>
              <a:t>Efficient Algorithmic Designs</a:t>
            </a:r>
          </a:p>
          <a:p>
            <a:pPr>
              <a:lnSpc>
                <a:spcPct val="100000"/>
              </a:lnSpc>
              <a:spcBef>
                <a:spcPts val="0"/>
              </a:spcBef>
              <a:spcAft>
                <a:spcPts val="1000"/>
              </a:spcAft>
            </a:pPr>
            <a:r>
              <a:rPr lang="en-GB" sz="2400" dirty="0">
                <a:latin typeface="Trebuchet MS" panose="020B0703020202090204" pitchFamily="34" charset="0"/>
              </a:rPr>
              <a:t>The first open-source Sparse Matrix Vector Multiplication (</a:t>
            </a:r>
            <a:r>
              <a:rPr lang="en-GB" sz="2400" dirty="0" err="1">
                <a:latin typeface="Trebuchet MS" panose="020B0703020202090204" pitchFamily="34" charset="0"/>
              </a:rPr>
              <a:t>SpMV</a:t>
            </a:r>
            <a:r>
              <a:rPr lang="en-GB" sz="2400" dirty="0">
                <a:latin typeface="Trebuchet MS" panose="020B0703020202090204" pitchFamily="34" charset="0"/>
              </a:rPr>
              <a:t>) software package, </a:t>
            </a:r>
            <a:r>
              <a:rPr lang="en-GB" sz="2400" dirty="0" err="1">
                <a:solidFill>
                  <a:schemeClr val="accent1"/>
                </a:solidFill>
                <a:latin typeface="Trebuchet MS" panose="020B0703020202090204" pitchFamily="34" charset="0"/>
              </a:rPr>
              <a:t>SparseP</a:t>
            </a:r>
            <a:r>
              <a:rPr lang="en-GB" sz="2400" dirty="0">
                <a:latin typeface="Trebuchet MS" panose="020B0703020202090204" pitchFamily="34" charset="0"/>
              </a:rPr>
              <a:t>, for real Processing-In-Memory (PIM) systems</a:t>
            </a:r>
          </a:p>
          <a:p>
            <a:pPr marL="0" indent="0">
              <a:lnSpc>
                <a:spcPct val="100000"/>
              </a:lnSpc>
              <a:spcBef>
                <a:spcPts val="0"/>
              </a:spcBef>
              <a:spcAft>
                <a:spcPts val="1000"/>
              </a:spcAft>
              <a:buNone/>
            </a:pPr>
            <a:endParaRPr lang="en-GB" dirty="0">
              <a:solidFill>
                <a:schemeClr val="accent4"/>
              </a:solidFill>
              <a:latin typeface="Trebuchet MS" panose="020B0703020202090204" pitchFamily="34" charset="0"/>
            </a:endParaRPr>
          </a:p>
          <a:p>
            <a:pPr marL="0" indent="0">
              <a:lnSpc>
                <a:spcPct val="100000"/>
              </a:lnSpc>
              <a:spcBef>
                <a:spcPts val="0"/>
              </a:spcBef>
              <a:spcAft>
                <a:spcPts val="1000"/>
              </a:spcAft>
              <a:buNone/>
            </a:pPr>
            <a:endParaRPr lang="en-GB" sz="4400" dirty="0">
              <a:solidFill>
                <a:schemeClr val="accent4"/>
              </a:solidFill>
              <a:latin typeface="Trebuchet MS" panose="020B0703020202090204" pitchFamily="34" charset="0"/>
            </a:endParaRPr>
          </a:p>
          <a:p>
            <a:pPr marL="0" indent="0">
              <a:lnSpc>
                <a:spcPct val="100000"/>
              </a:lnSpc>
              <a:spcBef>
                <a:spcPts val="0"/>
              </a:spcBef>
              <a:spcAft>
                <a:spcPts val="400"/>
              </a:spcAft>
              <a:buNone/>
            </a:pPr>
            <a:r>
              <a:rPr lang="en-GB" dirty="0">
                <a:solidFill>
                  <a:schemeClr val="accent4"/>
                </a:solidFill>
                <a:latin typeface="Trebuchet MS" panose="020B0703020202090204" pitchFamily="34" charset="0"/>
              </a:rPr>
              <a:t>Extensive Characterization</a:t>
            </a:r>
          </a:p>
          <a:p>
            <a:pPr>
              <a:lnSpc>
                <a:spcPct val="100000"/>
              </a:lnSpc>
              <a:spcBef>
                <a:spcPts val="0"/>
              </a:spcBef>
              <a:spcAft>
                <a:spcPts val="1000"/>
              </a:spcAft>
            </a:pPr>
            <a:r>
              <a:rPr lang="en-GB" sz="2400" dirty="0">
                <a:latin typeface="Trebuchet MS" panose="020B0703020202090204" pitchFamily="34" charset="0"/>
              </a:rPr>
              <a:t>The first comprehensive analysis of </a:t>
            </a:r>
            <a:r>
              <a:rPr lang="en-GB" sz="2400" dirty="0" err="1">
                <a:latin typeface="Trebuchet MS" panose="020B0703020202090204" pitchFamily="34" charset="0"/>
              </a:rPr>
              <a:t>SpMV</a:t>
            </a:r>
            <a:r>
              <a:rPr lang="en-GB" sz="2400" dirty="0">
                <a:latin typeface="Trebuchet MS" panose="020B0703020202090204" pitchFamily="34" charset="0"/>
              </a:rPr>
              <a:t> on the first real commercial PIM architecture</a:t>
            </a:r>
          </a:p>
        </p:txBody>
      </p:sp>
      <p:grpSp>
        <p:nvGrpSpPr>
          <p:cNvPr id="39" name="Group 38">
            <a:extLst>
              <a:ext uri="{FF2B5EF4-FFF2-40B4-BE49-F238E27FC236}">
                <a16:creationId xmlns:a16="http://schemas.microsoft.com/office/drawing/2014/main" id="{E71C26C6-56B2-68CA-0DAD-435D34BF811C}"/>
              </a:ext>
            </a:extLst>
          </p:cNvPr>
          <p:cNvGrpSpPr/>
          <p:nvPr/>
        </p:nvGrpSpPr>
        <p:grpSpPr>
          <a:xfrm>
            <a:off x="823322" y="5425593"/>
            <a:ext cx="7377436" cy="1053360"/>
            <a:chOff x="2533714" y="1420217"/>
            <a:chExt cx="6754407" cy="1254713"/>
          </a:xfrm>
        </p:grpSpPr>
        <p:sp>
          <p:nvSpPr>
            <p:cNvPr id="40" name="Rounded Rectangle 39">
              <a:extLst>
                <a:ext uri="{FF2B5EF4-FFF2-40B4-BE49-F238E27FC236}">
                  <a16:creationId xmlns:a16="http://schemas.microsoft.com/office/drawing/2014/main" id="{6C5AAC86-B3B6-31D8-069E-03CCDE1E6D38}"/>
                </a:ext>
              </a:extLst>
            </p:cNvPr>
            <p:cNvSpPr/>
            <p:nvPr/>
          </p:nvSpPr>
          <p:spPr>
            <a:xfrm>
              <a:off x="2533715" y="1420217"/>
              <a:ext cx="6754406" cy="1254713"/>
            </a:xfrm>
            <a:prstGeom prst="roundRect">
              <a:avLst>
                <a:gd name="adj" fmla="val 10014"/>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23232"/>
                  </a:solidFill>
                  <a:effectLst/>
                  <a:uLnTx/>
                  <a:uFillTx/>
                  <a:latin typeface="Trebuchet MS" panose="020B0703020202090204" pitchFamily="34" charset="0"/>
                  <a:ea typeface="+mn-ea"/>
                  <a:cs typeface="+mn-cs"/>
                </a:rPr>
                <a:t> </a:t>
              </a:r>
              <a:endParaRPr kumimoji="0" lang="en-GB" sz="2100" b="0" i="0" u="none" strike="noStrike" kern="1200" cap="none" spc="0" normalizeH="0" baseline="0" noProof="0" dirty="0">
                <a:ln>
                  <a:noFill/>
                </a:ln>
                <a:solidFill>
                  <a:srgbClr val="323232"/>
                </a:solidFill>
                <a:effectLst/>
                <a:uLnTx/>
                <a:uFillTx/>
                <a:latin typeface="Trebuchet MS" panose="020B070302020209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07F09"/>
                  </a:solidFill>
                  <a:effectLst/>
                  <a:uLnTx/>
                  <a:uFillTx/>
                  <a:latin typeface="Trebuchet MS" panose="020B0703020202090204" pitchFamily="34" charset="0"/>
                  <a:ea typeface="+mn-ea"/>
                  <a:cs typeface="+mn-cs"/>
                </a:rPr>
                <a:t>	Full Paper: </a:t>
              </a:r>
              <a:r>
                <a:rPr kumimoji="0" lang="en-GB" sz="2000" b="0" i="0" u="none" strike="noStrike" kern="1200" cap="none" spc="0" normalizeH="0" baseline="0" noProof="0" dirty="0">
                  <a:ln>
                    <a:noFill/>
                  </a:ln>
                  <a:solidFill>
                    <a:srgbClr val="1B587C"/>
                  </a:solidFill>
                  <a:effectLst/>
                  <a:uLnTx/>
                  <a:uFillTx/>
                  <a:latin typeface="Trebuchet MS" panose="020B0703020202090204" pitchFamily="34" charset="0"/>
                  <a:ea typeface="+mn-ea"/>
                  <a:cs typeface="+mn-cs"/>
                  <a:hlinkClick r:id="rId3">
                    <a:extLst>
                      <a:ext uri="{A12FA001-AC4F-418D-AE19-62706E023703}">
                        <ahyp:hlinkClr xmlns:ahyp="http://schemas.microsoft.com/office/drawing/2018/hyperlinkcolor" val="tx"/>
                      </a:ext>
                    </a:extLst>
                  </a:hlinkClick>
                </a:rPr>
                <a:t>https://arxiv.org/pdf/2201.05072.pdf</a:t>
              </a:r>
              <a:r>
                <a:rPr kumimoji="0" lang="en-GB" sz="2000" b="0" i="0" u="none" strike="noStrike" kern="1200" cap="none" spc="0" normalizeH="0" baseline="0" noProof="0" dirty="0">
                  <a:ln>
                    <a:noFill/>
                  </a:ln>
                  <a:solidFill>
                    <a:srgbClr val="323232"/>
                  </a:solidFill>
                  <a:effectLst/>
                  <a:uLnTx/>
                  <a:uFillTx/>
                  <a:latin typeface="Trebuchet MS" panose="020B0703020202090204" pitchFamily="34" charset="0"/>
                  <a:ea typeface="+mn-ea"/>
                  <a:cs typeface="+mn-cs"/>
                </a:rPr>
                <a:t> </a:t>
              </a:r>
            </a:p>
          </p:txBody>
        </p:sp>
        <p:sp>
          <p:nvSpPr>
            <p:cNvPr id="41" name="Round Same-side Corner of Rectangle 40">
              <a:extLst>
                <a:ext uri="{FF2B5EF4-FFF2-40B4-BE49-F238E27FC236}">
                  <a16:creationId xmlns:a16="http://schemas.microsoft.com/office/drawing/2014/main" id="{444D621B-0DA8-7C6E-1F31-391A1FB85C7C}"/>
                </a:ext>
              </a:extLst>
            </p:cNvPr>
            <p:cNvSpPr/>
            <p:nvPr/>
          </p:nvSpPr>
          <p:spPr>
            <a:xfrm>
              <a:off x="2533714" y="1420217"/>
              <a:ext cx="6754407" cy="564517"/>
            </a:xfrm>
            <a:prstGeom prst="round2SameRect">
              <a:avLst>
                <a:gd name="adj1" fmla="val 33578"/>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R" sz="2400" b="0"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Recommendations </a:t>
              </a:r>
              <a:r>
                <a:rPr kumimoji="0" lang="en-GR"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for Architects and Programmers</a:t>
              </a:r>
              <a:endParaRPr kumimoji="0" lang="en-GR" sz="2400" b="0"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endParaRPr>
            </a:p>
          </p:txBody>
        </p:sp>
      </p:grpSp>
      <p:grpSp>
        <p:nvGrpSpPr>
          <p:cNvPr id="42" name="Group 41">
            <a:extLst>
              <a:ext uri="{FF2B5EF4-FFF2-40B4-BE49-F238E27FC236}">
                <a16:creationId xmlns:a16="http://schemas.microsoft.com/office/drawing/2014/main" id="{8ED569BC-72DC-5863-8889-03F0A9541F7C}"/>
              </a:ext>
            </a:extLst>
          </p:cNvPr>
          <p:cNvGrpSpPr/>
          <p:nvPr/>
        </p:nvGrpSpPr>
        <p:grpSpPr>
          <a:xfrm>
            <a:off x="823323" y="2702615"/>
            <a:ext cx="7377435" cy="1053361"/>
            <a:chOff x="2533714" y="1420217"/>
            <a:chExt cx="6754407" cy="1254713"/>
          </a:xfrm>
        </p:grpSpPr>
        <p:sp>
          <p:nvSpPr>
            <p:cNvPr id="43" name="Rounded Rectangle 42">
              <a:extLst>
                <a:ext uri="{FF2B5EF4-FFF2-40B4-BE49-F238E27FC236}">
                  <a16:creationId xmlns:a16="http://schemas.microsoft.com/office/drawing/2014/main" id="{19124CB1-1BFD-DDBF-8D7B-13BBCB92F5F9}"/>
                </a:ext>
              </a:extLst>
            </p:cNvPr>
            <p:cNvSpPr/>
            <p:nvPr/>
          </p:nvSpPr>
          <p:spPr>
            <a:xfrm>
              <a:off x="2533715" y="1420218"/>
              <a:ext cx="6754406" cy="1254712"/>
            </a:xfrm>
            <a:prstGeom prst="roundRect">
              <a:avLst>
                <a:gd name="adj" fmla="val 10014"/>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323232"/>
                  </a:solidFill>
                  <a:effectLst/>
                  <a:uLnTx/>
                  <a:uFillTx/>
                  <a:latin typeface="Trebuchet MS" panose="020B0703020202090204" pitchFamily="34" charset="0"/>
                  <a:ea typeface="+mn-ea"/>
                  <a:cs typeface="+mn-cs"/>
                </a:rPr>
                <a:t> </a:t>
              </a:r>
              <a:r>
                <a:rPr kumimoji="0" lang="en-GB" sz="3200" b="0" i="0" u="none" strike="noStrike" kern="1200" cap="none" spc="0" normalizeH="0" baseline="0" noProof="0" dirty="0">
                  <a:ln>
                    <a:noFill/>
                  </a:ln>
                  <a:solidFill>
                    <a:srgbClr val="323232"/>
                  </a:solidFill>
                  <a:effectLst/>
                  <a:uLnTx/>
                  <a:uFillTx/>
                  <a:latin typeface="Trebuchet MS" panose="020B0703020202090204" pitchFamily="34" charset="0"/>
                  <a:ea typeface="+mn-ea"/>
                  <a:cs typeface="+mn-cs"/>
                </a:rPr>
                <a:t> </a:t>
              </a:r>
              <a:endParaRPr kumimoji="0" lang="en-GB" sz="2400" b="0" i="0" u="none" strike="noStrike" kern="1200" cap="none" spc="0" normalizeH="0" baseline="0" noProof="0" dirty="0">
                <a:ln>
                  <a:noFill/>
                </a:ln>
                <a:solidFill>
                  <a:srgbClr val="323232"/>
                </a:solidFill>
                <a:effectLst/>
                <a:uLnTx/>
                <a:uFillTx/>
                <a:latin typeface="Trebuchet MS" panose="020B070302020209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07F09"/>
                  </a:solidFill>
                  <a:effectLst/>
                  <a:uLnTx/>
                  <a:uFillTx/>
                  <a:latin typeface="Trebuchet MS" panose="020B0703020202090204" pitchFamily="34" charset="0"/>
                  <a:ea typeface="+mn-ea"/>
                  <a:cs typeface="+mn-cs"/>
                </a:rPr>
                <a:t>    </a:t>
              </a:r>
              <a:r>
                <a:rPr kumimoji="0" lang="en-GB" sz="2000" b="0" i="0" u="none" strike="noStrike" kern="1200" cap="none" spc="0" normalizeH="0" baseline="0" noProof="0" dirty="0" err="1">
                  <a:ln>
                    <a:noFill/>
                  </a:ln>
                  <a:solidFill>
                    <a:srgbClr val="F07F09"/>
                  </a:solidFill>
                  <a:effectLst/>
                  <a:uLnTx/>
                  <a:uFillTx/>
                  <a:latin typeface="Trebuchet MS" panose="020B0703020202090204" pitchFamily="34" charset="0"/>
                  <a:ea typeface="+mn-ea"/>
                  <a:cs typeface="+mn-cs"/>
                </a:rPr>
                <a:t>SparseP</a:t>
              </a:r>
              <a:r>
                <a:rPr kumimoji="0" lang="en-GB" sz="2000" b="0" i="0" u="none" strike="noStrike" kern="1200" cap="none" spc="0" normalizeH="0" baseline="0" noProof="0" dirty="0">
                  <a:ln>
                    <a:noFill/>
                  </a:ln>
                  <a:solidFill>
                    <a:srgbClr val="F07F09"/>
                  </a:solidFill>
                  <a:effectLst/>
                  <a:uLnTx/>
                  <a:uFillTx/>
                  <a:latin typeface="Trebuchet MS" panose="020B0703020202090204" pitchFamily="34" charset="0"/>
                  <a:ea typeface="+mn-ea"/>
                  <a:cs typeface="+mn-cs"/>
                </a:rPr>
                <a:t>: </a:t>
              </a:r>
              <a:r>
                <a:rPr kumimoji="0" lang="en-GB" sz="2000" b="0" i="0" u="none" strike="noStrike" kern="1200" cap="none" spc="0" normalizeH="0" baseline="0" noProof="0" dirty="0">
                  <a:ln>
                    <a:noFill/>
                  </a:ln>
                  <a:solidFill>
                    <a:srgbClr val="1B587C"/>
                  </a:solidFill>
                  <a:effectLst/>
                  <a:uLnTx/>
                  <a:uFillTx/>
                  <a:latin typeface="Trebuchet MS" panose="020B0703020202090204" pitchFamily="34" charset="0"/>
                  <a:ea typeface="+mn-ea"/>
                  <a:cs typeface="+mn-cs"/>
                  <a:hlinkClick r:id="rId4">
                    <a:extLst>
                      <a:ext uri="{A12FA001-AC4F-418D-AE19-62706E023703}">
                        <ahyp:hlinkClr xmlns:ahyp="http://schemas.microsoft.com/office/drawing/2018/hyperlinkcolor" val="tx"/>
                      </a:ext>
                    </a:extLst>
                  </a:hlinkClick>
                </a:rPr>
                <a:t>https://github.com/CMU-SAFARI/SparseP</a:t>
              </a:r>
              <a:endParaRPr kumimoji="0" lang="en-GB" sz="2000" b="0" i="0" u="none" strike="noStrike" kern="1200" cap="none" spc="0" normalizeH="0" baseline="0" noProof="0" dirty="0">
                <a:ln>
                  <a:noFill/>
                </a:ln>
                <a:solidFill>
                  <a:srgbClr val="1B587C"/>
                </a:solidFill>
                <a:effectLst/>
                <a:uLnTx/>
                <a:uFillTx/>
                <a:latin typeface="Trebuchet MS" panose="020B0703020202090204" pitchFamily="34" charset="0"/>
                <a:ea typeface="+mn-ea"/>
                <a:cs typeface="+mn-cs"/>
              </a:endParaRPr>
            </a:p>
          </p:txBody>
        </p:sp>
        <p:sp>
          <p:nvSpPr>
            <p:cNvPr id="44" name="Round Same-side Corner of Rectangle 43">
              <a:extLst>
                <a:ext uri="{FF2B5EF4-FFF2-40B4-BE49-F238E27FC236}">
                  <a16:creationId xmlns:a16="http://schemas.microsoft.com/office/drawing/2014/main" id="{DA266E93-02A4-7863-FBB3-3B442298C7E4}"/>
                </a:ext>
              </a:extLst>
            </p:cNvPr>
            <p:cNvSpPr/>
            <p:nvPr/>
          </p:nvSpPr>
          <p:spPr>
            <a:xfrm>
              <a:off x="2533714" y="1420217"/>
              <a:ext cx="6754407" cy="543484"/>
            </a:xfrm>
            <a:prstGeom prst="round2SameRect">
              <a:avLst>
                <a:gd name="adj1" fmla="val 33578"/>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R" sz="2400" b="0"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SparseP is Open-Source</a:t>
              </a:r>
            </a:p>
          </p:txBody>
        </p:sp>
      </p:grpSp>
      <p:sp>
        <p:nvSpPr>
          <p:cNvPr id="2" name="Rectangle 1">
            <a:extLst>
              <a:ext uri="{FF2B5EF4-FFF2-40B4-BE49-F238E27FC236}">
                <a16:creationId xmlns:a16="http://schemas.microsoft.com/office/drawing/2014/main" id="{81FDC3AF-2827-F6A4-A9A1-CE94E35F9375}"/>
              </a:ext>
            </a:extLst>
          </p:cNvPr>
          <p:cNvSpPr/>
          <p:nvPr/>
        </p:nvSpPr>
        <p:spPr>
          <a:xfrm>
            <a:off x="498528" y="1555867"/>
            <a:ext cx="72000" cy="102244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B89A273-1053-7502-936D-6F6476D3CEB5}"/>
              </a:ext>
            </a:extLst>
          </p:cNvPr>
          <p:cNvSpPr/>
          <p:nvPr/>
        </p:nvSpPr>
        <p:spPr>
          <a:xfrm>
            <a:off x="501446" y="4598040"/>
            <a:ext cx="69082" cy="612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656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23659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err="1">
                <a:ln>
                  <a:noFill/>
                </a:ln>
                <a:solidFill>
                  <a:srgbClr val="1B587C"/>
                </a:solidFill>
                <a:effectLst/>
                <a:uLnTx/>
                <a:uFillTx/>
                <a:latin typeface="Trebuchet MS" panose="020B0703020202090204" pitchFamily="34" charset="0"/>
                <a:ea typeface="+mj-ea"/>
                <a:cs typeface="+mj-cs"/>
              </a:rPr>
              <a:t>SparseP</a:t>
            </a:r>
            <a:r>
              <a:rPr kumimoji="0" lang="en-GB" sz="4000" b="0" i="0" u="none" strike="noStrike" kern="1200" cap="none" spc="0" normalizeH="0" baseline="0" noProof="0" dirty="0">
                <a:ln>
                  <a:noFill/>
                </a:ln>
                <a:solidFill>
                  <a:srgbClr val="1B587C"/>
                </a:solidFill>
                <a:effectLst/>
                <a:uLnTx/>
                <a:uFillTx/>
                <a:latin typeface="Trebuchet MS" panose="020B0703020202090204" pitchFamily="34" charset="0"/>
                <a:ea typeface="+mj-ea"/>
                <a:cs typeface="+mj-cs"/>
              </a:rPr>
              <a:t>:</a:t>
            </a:r>
            <a:r>
              <a:rPr kumimoji="0" lang="en-GB" sz="4000" b="0" i="0" u="none" strike="noStrike" kern="1200" cap="none" spc="0" normalizeH="0" baseline="0" noProof="0" dirty="0">
                <a:ln>
                  <a:noFill/>
                </a:ln>
                <a:solidFill>
                  <a:srgbClr val="C19859">
                    <a:lumMod val="50000"/>
                  </a:srgbClr>
                </a:solidFill>
                <a:effectLst/>
                <a:uLnTx/>
                <a:uFillTx/>
                <a:latin typeface="Trebuchet MS" panose="020B0703020202090204" pitchFamily="34" charset="0"/>
                <a:ea typeface="+mj-ea"/>
                <a:cs typeface="+mj-cs"/>
              </a:rPr>
              <a:t> </a:t>
            </a:r>
            <a:r>
              <a:rPr kumimoji="0" lang="en-GB" sz="4000" b="0" i="0" u="none" strike="noStrike" kern="1200" cap="none" spc="0" normalizeH="0" baseline="0" noProof="0" dirty="0" err="1">
                <a:ln>
                  <a:noFill/>
                </a:ln>
                <a:solidFill>
                  <a:srgbClr val="C19859">
                    <a:lumMod val="50000"/>
                  </a:srgbClr>
                </a:solidFill>
                <a:effectLst/>
                <a:uLnTx/>
                <a:uFillTx/>
                <a:latin typeface="Trebuchet MS" panose="020B0703020202090204" pitchFamily="34" charset="0"/>
                <a:ea typeface="+mj-ea"/>
                <a:cs typeface="+mj-cs"/>
              </a:rPr>
              <a:t>SpMV</a:t>
            </a:r>
            <a:r>
              <a:rPr kumimoji="0" lang="en-GB" sz="4000" b="0" i="0" u="none" strike="noStrike" kern="1200" cap="none" spc="0" normalizeH="0" baseline="0" noProof="0" dirty="0">
                <a:ln>
                  <a:noFill/>
                </a:ln>
                <a:solidFill>
                  <a:srgbClr val="C19859">
                    <a:lumMod val="50000"/>
                  </a:srgbClr>
                </a:solidFill>
                <a:effectLst/>
                <a:uLnTx/>
                <a:uFillTx/>
                <a:latin typeface="Trebuchet MS" panose="020B0703020202090204" pitchFamily="34" charset="0"/>
                <a:ea typeface="+mj-ea"/>
                <a:cs typeface="+mj-cs"/>
              </a:rPr>
              <a:t> Library for Real PIMs</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247973" y="951912"/>
            <a:ext cx="8632556" cy="5667072"/>
          </a:xfrm>
        </p:spPr>
        <p:txBody>
          <a:bodyPr>
            <a:normAutofit fontScale="92500" lnSpcReduction="20000"/>
          </a:bodyPr>
          <a:lstStyle/>
          <a:p>
            <a:pPr marL="0" indent="0">
              <a:lnSpc>
                <a:spcPct val="110000"/>
              </a:lnSpc>
              <a:spcBef>
                <a:spcPts val="0"/>
              </a:spcBef>
              <a:spcAft>
                <a:spcPts val="400"/>
              </a:spcAft>
              <a:buNone/>
            </a:pPr>
            <a:r>
              <a:rPr lang="en-GB" sz="2600" dirty="0">
                <a:solidFill>
                  <a:schemeClr val="tx1">
                    <a:lumMod val="85000"/>
                    <a:lumOff val="15000"/>
                  </a:schemeClr>
                </a:solidFill>
                <a:latin typeface="Trebuchet MS" panose="020B0703020202090204" pitchFamily="34" charset="0"/>
              </a:rPr>
              <a:t>Our Contributions:</a:t>
            </a:r>
          </a:p>
          <a:p>
            <a:pPr marL="478350" indent="-514350">
              <a:lnSpc>
                <a:spcPct val="120000"/>
              </a:lnSpc>
              <a:spcBef>
                <a:spcPts val="0"/>
              </a:spcBef>
              <a:spcAft>
                <a:spcPts val="400"/>
              </a:spcAft>
              <a:buFont typeface="+mj-lt"/>
              <a:buAutoNum type="arabicPeriod"/>
            </a:pPr>
            <a:r>
              <a:rPr lang="en-GB" sz="2600" dirty="0">
                <a:solidFill>
                  <a:schemeClr val="tx1">
                    <a:lumMod val="85000"/>
                    <a:lumOff val="15000"/>
                  </a:schemeClr>
                </a:solidFill>
                <a:latin typeface="Trebuchet MS" panose="020B0703020202090204" pitchFamily="34" charset="0"/>
              </a:rPr>
              <a:t>Design </a:t>
            </a:r>
            <a:r>
              <a:rPr lang="en-GB" sz="2600" dirty="0">
                <a:solidFill>
                  <a:schemeClr val="accent4"/>
                </a:solidFill>
                <a:latin typeface="Trebuchet MS" panose="020B0703020202090204" pitchFamily="34" charset="0"/>
              </a:rPr>
              <a:t>efficient </a:t>
            </a:r>
            <a:r>
              <a:rPr lang="en-GB" sz="2600" dirty="0" err="1">
                <a:solidFill>
                  <a:schemeClr val="accent4"/>
                </a:solidFill>
                <a:latin typeface="Trebuchet MS" panose="020B0703020202090204" pitchFamily="34" charset="0"/>
              </a:rPr>
              <a:t>SpMV</a:t>
            </a:r>
            <a:r>
              <a:rPr lang="en-GB" sz="2600" dirty="0">
                <a:solidFill>
                  <a:schemeClr val="accent4"/>
                </a:solidFill>
                <a:latin typeface="Trebuchet MS" panose="020B0703020202090204" pitchFamily="34" charset="0"/>
              </a:rPr>
              <a:t> kernels</a:t>
            </a:r>
            <a:r>
              <a:rPr lang="en-GB" sz="2600" dirty="0">
                <a:solidFill>
                  <a:schemeClr val="accent3"/>
                </a:solidFill>
                <a:latin typeface="Trebuchet MS" panose="020B0703020202090204" pitchFamily="34" charset="0"/>
              </a:rPr>
              <a:t> </a:t>
            </a:r>
            <a:r>
              <a:rPr lang="en-GB" sz="2600" dirty="0">
                <a:solidFill>
                  <a:schemeClr val="tx1">
                    <a:lumMod val="85000"/>
                    <a:lumOff val="15000"/>
                  </a:schemeClr>
                </a:solidFill>
                <a:latin typeface="Trebuchet MS" panose="020B0703020202090204" pitchFamily="34" charset="0"/>
              </a:rPr>
              <a:t>for current and future PIM systems</a:t>
            </a:r>
          </a:p>
          <a:p>
            <a:pPr lvl="1" indent="-264600">
              <a:lnSpc>
                <a:spcPct val="120000"/>
              </a:lnSpc>
              <a:spcBef>
                <a:spcPts val="0"/>
              </a:spcBef>
              <a:spcAft>
                <a:spcPts val="400"/>
              </a:spcAft>
              <a:buFont typeface="Wingdings" pitchFamily="2" charset="2"/>
              <a:buChar char="§"/>
            </a:pPr>
            <a:r>
              <a:rPr lang="en-GB" dirty="0">
                <a:solidFill>
                  <a:schemeClr val="accent1"/>
                </a:solidFill>
                <a:latin typeface="Trebuchet MS" panose="020B0703020202090204" pitchFamily="34" charset="0"/>
              </a:rPr>
              <a:t>25 </a:t>
            </a:r>
            <a:r>
              <a:rPr lang="en-GB" dirty="0" err="1">
                <a:solidFill>
                  <a:schemeClr val="accent1"/>
                </a:solidFill>
                <a:latin typeface="Trebuchet MS" panose="020B0703020202090204" pitchFamily="34" charset="0"/>
              </a:rPr>
              <a:t>SpMV</a:t>
            </a:r>
            <a:r>
              <a:rPr lang="en-GB" dirty="0">
                <a:solidFill>
                  <a:schemeClr val="accent1"/>
                </a:solidFill>
                <a:latin typeface="Trebuchet MS" panose="020B0703020202090204" pitchFamily="34" charset="0"/>
              </a:rPr>
              <a:t> kernels</a:t>
            </a:r>
          </a:p>
          <a:p>
            <a:pPr lvl="2" indent="-264600">
              <a:lnSpc>
                <a:spcPct val="110000"/>
              </a:lnSpc>
              <a:spcBef>
                <a:spcPts val="0"/>
              </a:spcBef>
              <a:spcAft>
                <a:spcPts val="200"/>
              </a:spcAft>
              <a:buFont typeface="Wingdings" pitchFamily="2" charset="2"/>
              <a:buChar char="§"/>
            </a:pPr>
            <a:r>
              <a:rPr lang="en-GB" sz="2100" dirty="0">
                <a:solidFill>
                  <a:schemeClr val="tx1">
                    <a:lumMod val="85000"/>
                    <a:lumOff val="15000"/>
                  </a:schemeClr>
                </a:solidFill>
                <a:latin typeface="Trebuchet MS" panose="020B0703020202090204" pitchFamily="34" charset="0"/>
              </a:rPr>
              <a:t>4 compressed matrix formats (CSR, COO, BCSR, BCOO)</a:t>
            </a:r>
          </a:p>
          <a:p>
            <a:pPr lvl="2" indent="-264600">
              <a:lnSpc>
                <a:spcPct val="110000"/>
              </a:lnSpc>
              <a:spcBef>
                <a:spcPts val="0"/>
              </a:spcBef>
              <a:spcAft>
                <a:spcPts val="200"/>
              </a:spcAft>
              <a:buFont typeface="Wingdings" pitchFamily="2" charset="2"/>
              <a:buChar char="§"/>
            </a:pPr>
            <a:r>
              <a:rPr lang="en-GB" sz="2100" dirty="0">
                <a:solidFill>
                  <a:schemeClr val="tx1">
                    <a:lumMod val="85000"/>
                    <a:lumOff val="15000"/>
                  </a:schemeClr>
                </a:solidFill>
                <a:latin typeface="Trebuchet MS" panose="020B0703020202090204" pitchFamily="34" charset="0"/>
              </a:rPr>
              <a:t>6 data types</a:t>
            </a:r>
          </a:p>
          <a:p>
            <a:pPr lvl="2" indent="-264600">
              <a:lnSpc>
                <a:spcPct val="110000"/>
              </a:lnSpc>
              <a:spcBef>
                <a:spcPts val="0"/>
              </a:spcBef>
              <a:spcAft>
                <a:spcPts val="200"/>
              </a:spcAft>
              <a:buFont typeface="Wingdings" pitchFamily="2" charset="2"/>
              <a:buChar char="§"/>
            </a:pPr>
            <a:r>
              <a:rPr lang="en-GB" sz="2100" dirty="0">
                <a:solidFill>
                  <a:schemeClr val="tx1">
                    <a:lumMod val="85000"/>
                    <a:lumOff val="15000"/>
                  </a:schemeClr>
                </a:solidFill>
                <a:latin typeface="Trebuchet MS" panose="020B0703020202090204" pitchFamily="34" charset="0"/>
              </a:rPr>
              <a:t>4 data partitioning techniques</a:t>
            </a:r>
          </a:p>
          <a:p>
            <a:pPr lvl="2" indent="-264600">
              <a:lnSpc>
                <a:spcPct val="110000"/>
              </a:lnSpc>
              <a:spcBef>
                <a:spcPts val="0"/>
              </a:spcBef>
              <a:spcAft>
                <a:spcPts val="200"/>
              </a:spcAft>
              <a:buFont typeface="Wingdings" pitchFamily="2" charset="2"/>
              <a:buChar char="§"/>
            </a:pPr>
            <a:r>
              <a:rPr lang="en-GB" sz="2100" dirty="0">
                <a:solidFill>
                  <a:schemeClr val="tx1">
                    <a:lumMod val="85000"/>
                    <a:lumOff val="15000"/>
                  </a:schemeClr>
                </a:solidFill>
                <a:latin typeface="Trebuchet MS" panose="020B0703020202090204" pitchFamily="34" charset="0"/>
              </a:rPr>
              <a:t>Various load balancing schemes among PIM cores/threads</a:t>
            </a:r>
          </a:p>
          <a:p>
            <a:pPr lvl="2" indent="-264600">
              <a:lnSpc>
                <a:spcPct val="110000"/>
              </a:lnSpc>
              <a:spcBef>
                <a:spcPts val="0"/>
              </a:spcBef>
              <a:spcAft>
                <a:spcPts val="800"/>
              </a:spcAft>
              <a:buFont typeface="Wingdings" pitchFamily="2" charset="2"/>
              <a:buChar char="§"/>
            </a:pPr>
            <a:r>
              <a:rPr lang="en-GB" sz="2100" dirty="0">
                <a:solidFill>
                  <a:schemeClr val="tx1">
                    <a:lumMod val="85000"/>
                    <a:lumOff val="15000"/>
                  </a:schemeClr>
                </a:solidFill>
                <a:latin typeface="Trebuchet MS" panose="020B0703020202090204" pitchFamily="34" charset="0"/>
              </a:rPr>
              <a:t>3 synchronization approaches</a:t>
            </a:r>
          </a:p>
          <a:p>
            <a:pPr marL="0" indent="0">
              <a:lnSpc>
                <a:spcPct val="120000"/>
              </a:lnSpc>
              <a:spcBef>
                <a:spcPts val="0"/>
              </a:spcBef>
              <a:spcAft>
                <a:spcPts val="800"/>
              </a:spcAft>
              <a:buNone/>
            </a:pPr>
            <a:endParaRPr lang="en-GB" sz="900" dirty="0">
              <a:solidFill>
                <a:schemeClr val="tx1">
                  <a:lumMod val="85000"/>
                  <a:lumOff val="15000"/>
                </a:schemeClr>
              </a:solidFill>
              <a:latin typeface="Trebuchet MS" panose="020B0703020202090204" pitchFamily="34" charset="0"/>
            </a:endParaRPr>
          </a:p>
          <a:p>
            <a:pPr marL="478350" indent="-514350">
              <a:lnSpc>
                <a:spcPct val="120000"/>
              </a:lnSpc>
              <a:spcBef>
                <a:spcPts val="0"/>
              </a:spcBef>
              <a:spcAft>
                <a:spcPts val="400"/>
              </a:spcAft>
              <a:buFont typeface="+mj-lt"/>
              <a:buAutoNum type="arabicPeriod" startAt="2"/>
            </a:pPr>
            <a:r>
              <a:rPr lang="en-GB" sz="2600" dirty="0">
                <a:solidFill>
                  <a:schemeClr val="tx1">
                    <a:lumMod val="85000"/>
                    <a:lumOff val="15000"/>
                  </a:schemeClr>
                </a:solidFill>
                <a:latin typeface="Trebuchet MS" panose="020B0703020202090204" pitchFamily="34" charset="0"/>
              </a:rPr>
              <a:t>Provide a </a:t>
            </a:r>
            <a:r>
              <a:rPr lang="en-GB" sz="2600" dirty="0">
                <a:solidFill>
                  <a:schemeClr val="accent4"/>
                </a:solidFill>
                <a:latin typeface="Trebuchet MS" panose="020B0703020202090204" pitchFamily="34" charset="0"/>
              </a:rPr>
              <a:t>comprehensive analysis </a:t>
            </a:r>
            <a:r>
              <a:rPr lang="en-GB" sz="2600" dirty="0">
                <a:solidFill>
                  <a:schemeClr val="tx1">
                    <a:lumMod val="85000"/>
                    <a:lumOff val="15000"/>
                  </a:schemeClr>
                </a:solidFill>
                <a:latin typeface="Trebuchet MS" panose="020B0703020202090204" pitchFamily="34" charset="0"/>
              </a:rPr>
              <a:t>of </a:t>
            </a:r>
            <a:r>
              <a:rPr lang="en-GB" sz="2600" dirty="0" err="1">
                <a:solidFill>
                  <a:schemeClr val="tx1">
                    <a:lumMod val="85000"/>
                    <a:lumOff val="15000"/>
                  </a:schemeClr>
                </a:solidFill>
                <a:latin typeface="Trebuchet MS" panose="020B0703020202090204" pitchFamily="34" charset="0"/>
              </a:rPr>
              <a:t>SpMV</a:t>
            </a:r>
            <a:r>
              <a:rPr lang="en-GB" sz="2600" dirty="0">
                <a:solidFill>
                  <a:schemeClr val="tx1">
                    <a:lumMod val="85000"/>
                    <a:lumOff val="15000"/>
                  </a:schemeClr>
                </a:solidFill>
                <a:latin typeface="Trebuchet MS" panose="020B0703020202090204" pitchFamily="34" charset="0"/>
              </a:rPr>
              <a:t> on the first commercially-available </a:t>
            </a:r>
            <a:r>
              <a:rPr lang="en-GB" sz="2600" dirty="0">
                <a:solidFill>
                  <a:schemeClr val="accent3"/>
                </a:solidFill>
                <a:latin typeface="Trebuchet MS" panose="020B0703020202090204" pitchFamily="34" charset="0"/>
              </a:rPr>
              <a:t>real PIM system </a:t>
            </a:r>
            <a:endParaRPr lang="en-GB" sz="2600" dirty="0">
              <a:solidFill>
                <a:schemeClr val="tx1">
                  <a:lumMod val="85000"/>
                  <a:lumOff val="15000"/>
                </a:schemeClr>
              </a:solidFill>
              <a:latin typeface="Trebuchet MS" panose="020B0703020202090204" pitchFamily="34" charset="0"/>
            </a:endParaRPr>
          </a:p>
          <a:p>
            <a:pPr lvl="1" indent="-264600">
              <a:lnSpc>
                <a:spcPct val="120000"/>
              </a:lnSpc>
              <a:spcBef>
                <a:spcPts val="0"/>
              </a:spcBef>
              <a:spcAft>
                <a:spcPts val="200"/>
              </a:spcAft>
              <a:buFont typeface="Wingdings" pitchFamily="2" charset="2"/>
              <a:buChar char="§"/>
            </a:pPr>
            <a:r>
              <a:rPr lang="en-GB" dirty="0">
                <a:solidFill>
                  <a:schemeClr val="accent1"/>
                </a:solidFill>
                <a:latin typeface="Trebuchet MS" panose="020B0703020202090204" pitchFamily="34" charset="0"/>
              </a:rPr>
              <a:t>26</a:t>
            </a:r>
            <a:r>
              <a:rPr lang="en-GB" dirty="0">
                <a:solidFill>
                  <a:schemeClr val="tx1">
                    <a:lumMod val="85000"/>
                    <a:lumOff val="15000"/>
                  </a:schemeClr>
                </a:solidFill>
                <a:latin typeface="Trebuchet MS" panose="020B0703020202090204" pitchFamily="34" charset="0"/>
              </a:rPr>
              <a:t> sparse matrices</a:t>
            </a:r>
          </a:p>
          <a:p>
            <a:pPr lvl="1" indent="-264600">
              <a:lnSpc>
                <a:spcPct val="120000"/>
              </a:lnSpc>
              <a:spcBef>
                <a:spcPts val="0"/>
              </a:spcBef>
              <a:spcAft>
                <a:spcPts val="200"/>
              </a:spcAft>
              <a:buFont typeface="Wingdings" pitchFamily="2" charset="2"/>
              <a:buChar char="§"/>
            </a:pPr>
            <a:r>
              <a:rPr lang="en-GB" dirty="0">
                <a:solidFill>
                  <a:schemeClr val="tx1">
                    <a:lumMod val="85000"/>
                    <a:lumOff val="15000"/>
                  </a:schemeClr>
                </a:solidFill>
                <a:latin typeface="Trebuchet MS" panose="020B0703020202090204" pitchFamily="34" charset="0"/>
              </a:rPr>
              <a:t>Comparisons to state-of-the-art </a:t>
            </a:r>
            <a:r>
              <a:rPr lang="en-GB" dirty="0">
                <a:solidFill>
                  <a:schemeClr val="accent1"/>
                </a:solidFill>
                <a:latin typeface="Trebuchet MS" panose="020B0703020202090204" pitchFamily="34" charset="0"/>
              </a:rPr>
              <a:t>CPU</a:t>
            </a:r>
            <a:r>
              <a:rPr lang="en-GB" dirty="0">
                <a:solidFill>
                  <a:schemeClr val="tx1">
                    <a:lumMod val="85000"/>
                    <a:lumOff val="15000"/>
                  </a:schemeClr>
                </a:solidFill>
                <a:latin typeface="Trebuchet MS" panose="020B0703020202090204" pitchFamily="34" charset="0"/>
              </a:rPr>
              <a:t> and </a:t>
            </a:r>
            <a:r>
              <a:rPr lang="en-GB" dirty="0">
                <a:solidFill>
                  <a:schemeClr val="accent1"/>
                </a:solidFill>
                <a:latin typeface="Trebuchet MS" panose="020B0703020202090204" pitchFamily="34" charset="0"/>
              </a:rPr>
              <a:t>GPU</a:t>
            </a:r>
            <a:r>
              <a:rPr lang="en-GB" dirty="0">
                <a:solidFill>
                  <a:schemeClr val="tx1">
                    <a:lumMod val="85000"/>
                    <a:lumOff val="15000"/>
                  </a:schemeClr>
                </a:solidFill>
                <a:latin typeface="Trebuchet MS" panose="020B0703020202090204" pitchFamily="34" charset="0"/>
              </a:rPr>
              <a:t> systems</a:t>
            </a:r>
          </a:p>
          <a:p>
            <a:pPr lvl="1" indent="-264600">
              <a:lnSpc>
                <a:spcPct val="120000"/>
              </a:lnSpc>
              <a:spcBef>
                <a:spcPts val="0"/>
              </a:spcBef>
              <a:spcAft>
                <a:spcPts val="200"/>
              </a:spcAft>
              <a:buFont typeface="Wingdings" pitchFamily="2" charset="2"/>
              <a:buChar char="§"/>
            </a:pPr>
            <a:r>
              <a:rPr lang="en-GB" dirty="0">
                <a:solidFill>
                  <a:schemeClr val="accent1"/>
                </a:solidFill>
                <a:latin typeface="Trebuchet MS" panose="020B0703020202090204" pitchFamily="34" charset="0"/>
              </a:rPr>
              <a:t>Recommendations</a:t>
            </a:r>
            <a:r>
              <a:rPr lang="en-GB" dirty="0">
                <a:solidFill>
                  <a:schemeClr val="tx1">
                    <a:lumMod val="85000"/>
                    <a:lumOff val="15000"/>
                  </a:schemeClr>
                </a:solidFill>
                <a:latin typeface="Trebuchet MS" panose="020B0703020202090204" pitchFamily="34" charset="0"/>
              </a:rPr>
              <a:t> for software, system and hardware designers</a:t>
            </a:r>
          </a:p>
        </p:txBody>
      </p:sp>
      <p:pic>
        <p:nvPicPr>
          <p:cNvPr id="5" name="Picture 4">
            <a:extLst>
              <a:ext uri="{FF2B5EF4-FFF2-40B4-BE49-F238E27FC236}">
                <a16:creationId xmlns:a16="http://schemas.microsoft.com/office/drawing/2014/main" id="{257B7144-560B-D87D-CDF3-8957E6EB3101}"/>
              </a:ext>
            </a:extLst>
          </p:cNvPr>
          <p:cNvPicPr>
            <a:picLocks noChangeAspect="1"/>
          </p:cNvPicPr>
          <p:nvPr/>
        </p:nvPicPr>
        <p:blipFill>
          <a:blip r:embed="rId3"/>
          <a:stretch>
            <a:fillRect/>
          </a:stretch>
        </p:blipFill>
        <p:spPr>
          <a:xfrm>
            <a:off x="6334858" y="4693978"/>
            <a:ext cx="576000" cy="577768"/>
          </a:xfrm>
          <a:prstGeom prst="rect">
            <a:avLst/>
          </a:prstGeom>
        </p:spPr>
      </p:pic>
    </p:spTree>
    <p:extLst>
      <p:ext uri="{BB962C8B-B14F-4D97-AF65-F5344CB8AC3E}">
        <p14:creationId xmlns:p14="http://schemas.microsoft.com/office/powerpoint/2010/main" val="20070241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err="1"/>
              <a:t>SparseP</a:t>
            </a:r>
            <a:r>
              <a:rPr lang="en-US" dirty="0"/>
              <a:t>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79D09994-978E-1C95-6B43-D73CBB91E957}"/>
              </a:ext>
            </a:extLst>
          </p:cNvPr>
          <p:cNvPicPr>
            <a:picLocks noChangeAspect="1"/>
          </p:cNvPicPr>
          <p:nvPr/>
        </p:nvPicPr>
        <p:blipFill>
          <a:blip r:embed="rId2"/>
          <a:stretch>
            <a:fillRect/>
          </a:stretch>
        </p:blipFill>
        <p:spPr>
          <a:xfrm>
            <a:off x="539552" y="908720"/>
            <a:ext cx="7920880" cy="5422471"/>
          </a:xfrm>
          <a:prstGeom prst="rect">
            <a:avLst/>
          </a:prstGeom>
        </p:spPr>
      </p:pic>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03931823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425770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9|5.2|1.7"/>
</p:tagLst>
</file>

<file path=ppt/tags/tag2.xml><?xml version="1.0" encoding="utf-8"?>
<p:tagLst xmlns:a="http://schemas.openxmlformats.org/drawingml/2006/main" xmlns:r="http://schemas.openxmlformats.org/officeDocument/2006/relationships" xmlns:p="http://schemas.openxmlformats.org/presentationml/2006/main">
  <p:tag name="TIMING" val="|4.5|0.7|1|6.4|2.9|2.7"/>
</p:tagLst>
</file>

<file path=ppt/tags/tag3.xml><?xml version="1.0" encoding="utf-8"?>
<p:tagLst xmlns:a="http://schemas.openxmlformats.org/drawingml/2006/main" xmlns:r="http://schemas.openxmlformats.org/officeDocument/2006/relationships" xmlns:p="http://schemas.openxmlformats.org/presentationml/2006/main">
  <p:tag name="TIMING" val="|2.2|4.6|8.2|3.6"/>
</p:tagLst>
</file>

<file path=ppt/tags/tag4.xml><?xml version="1.0" encoding="utf-8"?>
<p:tagLst xmlns:a="http://schemas.openxmlformats.org/drawingml/2006/main" xmlns:r="http://schemas.openxmlformats.org/officeDocument/2006/relationships" xmlns:p="http://schemas.openxmlformats.org/presentationml/2006/main">
  <p:tag name="TIMING" val="|5.6|1.4|3.1|5.3"/>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4.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66.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5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331713</TotalTime>
  <Words>8183</Words>
  <Application>Microsoft Macintosh PowerPoint</Application>
  <PresentationFormat>On-screen Show (4:3)</PresentationFormat>
  <Paragraphs>1480</Paragraphs>
  <Slides>164</Slides>
  <Notes>31</Notes>
  <HiddenSlides>0</HiddenSlides>
  <MMClips>0</MMClips>
  <ScaleCrop>false</ScaleCrop>
  <HeadingPairs>
    <vt:vector size="8" baseType="variant">
      <vt:variant>
        <vt:lpstr>Fonts Used</vt:lpstr>
      </vt:variant>
      <vt:variant>
        <vt:i4>29</vt:i4>
      </vt:variant>
      <vt:variant>
        <vt:lpstr>Theme</vt:lpstr>
      </vt:variant>
      <vt:variant>
        <vt:i4>76</vt:i4>
      </vt:variant>
      <vt:variant>
        <vt:lpstr>Embedded OLE Servers</vt:lpstr>
      </vt:variant>
      <vt:variant>
        <vt:i4>1</vt:i4>
      </vt:variant>
      <vt:variant>
        <vt:lpstr>Slide Titles</vt:lpstr>
      </vt:variant>
      <vt:variant>
        <vt:i4>164</vt:i4>
      </vt:variant>
    </vt:vector>
  </HeadingPairs>
  <TitlesOfParts>
    <vt:vector size="270" baseType="lpstr">
      <vt:lpstr>Arial</vt:lpstr>
      <vt:lpstr>Arial</vt:lpstr>
      <vt:lpstr>Calibri</vt:lpstr>
      <vt:lpstr>Calibri Light</vt:lpstr>
      <vt:lpstr>Cambria</vt:lpstr>
      <vt:lpstr>Cambria Math</vt:lpstr>
      <vt:lpstr>Candara</vt:lpstr>
      <vt:lpstr>Chalkduster</vt:lpstr>
      <vt:lpstr>Comic Sans MS</vt:lpstr>
      <vt:lpstr>Corbel</vt:lpstr>
      <vt:lpstr>Courier New</vt:lpstr>
      <vt:lpstr>europa</vt:lpstr>
      <vt:lpstr>Futura Medium</vt:lpstr>
      <vt:lpstr>Garamond</vt:lpstr>
      <vt:lpstr>Gill Sans</vt:lpstr>
      <vt:lpstr>Gill Sans MT</vt:lpstr>
      <vt:lpstr>Helvetica Neue</vt:lpstr>
      <vt:lpstr>Lucida Grande</vt:lpstr>
      <vt:lpstr>medium-content-sans-serif-font</vt:lpstr>
      <vt:lpstr>Myriad Pro Bold Cond</vt:lpstr>
      <vt:lpstr>Nunito</vt:lpstr>
      <vt:lpstr>Nunito SemiBold</vt:lpstr>
      <vt:lpstr>Segoe UI</vt:lpstr>
      <vt:lpstr>Segoe UI Symbol</vt:lpstr>
      <vt:lpstr>Tahoma</vt:lpstr>
      <vt:lpstr>Times New Roman</vt:lpstr>
      <vt:lpstr>Trebuchet MS</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156_Edge</vt:lpstr>
      <vt:lpstr>159_Edge</vt:lpstr>
      <vt:lpstr>safari</vt:lpstr>
      <vt:lpstr>153_Edge</vt:lpstr>
      <vt:lpstr>5_Edge</vt:lpstr>
      <vt:lpstr>7_Edge</vt:lpstr>
      <vt:lpstr>18_Edge</vt:lpstr>
      <vt:lpstr>4_sesha-theme</vt:lpstr>
      <vt:lpstr>19_Edge</vt:lpstr>
      <vt:lpstr>11_Edge</vt:lpstr>
      <vt:lpstr>14_Edge</vt:lpstr>
      <vt:lpstr>2_Edge</vt:lpstr>
      <vt:lpstr>40_Edge</vt:lpstr>
      <vt:lpstr>15_Edge</vt:lpstr>
      <vt:lpstr>99_Edge</vt:lpstr>
      <vt:lpstr>137_Edge</vt:lpstr>
      <vt:lpstr>24_Edge</vt:lpstr>
      <vt:lpstr>155_Edge</vt:lpstr>
      <vt:lpstr>62_Edge</vt:lpstr>
      <vt:lpstr>27_Edge</vt:lpstr>
      <vt:lpstr>28_Edge</vt:lpstr>
      <vt:lpstr>100_Edge</vt:lpstr>
      <vt:lpstr>29_Edge</vt:lpstr>
      <vt:lpstr>41_Edge</vt:lpstr>
      <vt:lpstr>101_Edge</vt:lpstr>
      <vt:lpstr>22_Edge</vt:lpstr>
      <vt:lpstr>1_Office Theme</vt:lpstr>
      <vt:lpstr>16_Edge</vt:lpstr>
      <vt:lpstr>12_Edge</vt:lpstr>
      <vt:lpstr>Metropolitan_bullet</vt:lpstr>
      <vt:lpstr>25_Edge</vt:lpstr>
      <vt:lpstr>8_Office Theme</vt:lpstr>
      <vt:lpstr>157_Edge</vt:lpstr>
      <vt:lpstr>3_Office Theme</vt:lpstr>
      <vt:lpstr>31_Edge</vt:lpstr>
      <vt:lpstr>30_Edge</vt:lpstr>
      <vt:lpstr>33_Edge</vt:lpstr>
      <vt:lpstr>12_Office Theme</vt:lpstr>
      <vt:lpstr>34_Edge</vt:lpstr>
      <vt:lpstr>15_Office Theme</vt:lpstr>
      <vt:lpstr>Office Theme</vt:lpstr>
      <vt:lpstr>Visio</vt:lpstr>
      <vt:lpstr>Memory-Centric Computing</vt:lpstr>
      <vt:lpstr>The Problem</vt:lpstr>
      <vt:lpstr>Data is Key for AI, ML, Genomics, …</vt:lpstr>
      <vt:lpstr>Huge Demand for Performance &amp; Efficiency</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One Problem with (Genome) Analysis Today</vt:lpstr>
      <vt:lpstr>Accelerating Genome Analysis [IEEE MICRO 2020]</vt:lpstr>
      <vt:lpstr>FPGA-based Near-Memory Analytics</vt:lpstr>
      <vt:lpstr>Data Overwhelms Modern Machines …</vt:lpstr>
      <vt:lpstr>A Computing System</vt:lpstr>
      <vt:lpstr>Perils of Processor-Centric Design</vt:lpstr>
      <vt:lpstr>Deeper and Larger Memory Hierarchies</vt:lpstr>
      <vt:lpstr>AMD’s 3D Last Level Cache (2021)</vt:lpstr>
      <vt:lpstr>Deeper and Larger Memory Hierarchies</vt:lpstr>
      <vt:lpstr>Deeper and Larger Memory Hierarchies</vt:lpstr>
      <vt:lpstr>PowerPoint Presentation</vt:lpstr>
      <vt:lpstr>PowerPoint Presentation</vt:lpstr>
      <vt:lpstr>Axiom</vt:lpstr>
      <vt:lpstr>How to Handle Data Well</vt:lpstr>
      <vt:lpstr>Corollaries: Computing Systems Today …</vt:lpstr>
      <vt:lpstr>Architectures for Intelligent Machines</vt:lpstr>
      <vt:lpstr>A Blueprint for Fundamentally Better Architectures</vt:lpstr>
      <vt:lpstr>We Need to Revisit the Entire Stack</vt:lpstr>
      <vt:lpstr>Data-Centric (Memory-Centric) Architectures</vt:lpstr>
      <vt:lpstr>Data-Centric Architectures: Properties</vt:lpstr>
      <vt:lpstr>Processing Data           Where It Makes Sense</vt:lpstr>
      <vt:lpstr>Processing in/near Memory: An Old Idea</vt:lpstr>
      <vt:lpstr>Processing in/near Memory: An Old Idea</vt:lpstr>
      <vt:lpstr>Why In-Memory Computation Today?</vt:lpstr>
      <vt:lpstr>Processing-in-Memory Landscape Today</vt:lpstr>
      <vt:lpstr>Memory Scaling Issues Are Real</vt:lpstr>
      <vt:lpstr>Memory Scaling Issues Are Real</vt:lpstr>
      <vt:lpstr>The Push from Circuits and Devices</vt:lpstr>
      <vt:lpstr>Emerging Memories Also Need Intelligent Controllers</vt:lpstr>
      <vt:lpstr>The Takeaway</vt:lpstr>
      <vt:lpstr>Three Key Systems &amp; Application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Energy Perspective</vt:lpstr>
      <vt:lpstr>Data Movement vs. Computation Energy</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PIM Review and Open Problems</vt:lpstr>
      <vt:lpstr>We Need to Think Differently from the Past Approaches</vt:lpstr>
      <vt:lpstr>Processing in Memory:   Two Approaches</vt:lpstr>
      <vt:lpstr>Mindset: Memory as an Accelerator</vt:lpstr>
      <vt:lpstr>Eliminating the Adoption Barriers</vt:lpstr>
      <vt:lpstr>Processing-in-Memory Landscape Today</vt:lpstr>
      <vt:lpstr>UPMEM Processing-in-DRAM Engine (2019)</vt:lpstr>
      <vt:lpstr>UPMEM Memory Modules</vt:lpstr>
      <vt:lpstr>2,560-DPU Processing-in-Memory System</vt:lpstr>
      <vt:lpstr>More on the UPMEM PIM System</vt:lpstr>
      <vt:lpstr>Experimental Analysis of the UPMEM PIM Engine</vt:lpstr>
      <vt:lpstr>PowerPoint Presentation</vt:lpstr>
      <vt:lpstr>Upcoming TECHCON Presentation</vt:lpstr>
      <vt:lpstr>Key Takeaway 1</vt:lpstr>
      <vt:lpstr>Key Takeaway 2</vt:lpstr>
      <vt:lpstr>Key Takeaway 3</vt:lpstr>
      <vt:lpstr>PowerPoint Presentation</vt:lpstr>
      <vt:lpstr>UPMEM PIM System Summary &amp; Analysis</vt:lpstr>
      <vt:lpstr>PrIM Benchmarks: Application Domains</vt:lpstr>
      <vt:lpstr>PrIM Benchmarks are Open Source</vt:lpstr>
      <vt:lpstr>Understanding a Modern PIM Architecture</vt:lpstr>
      <vt:lpstr>Understanding a Modern PIM Architecture</vt:lpstr>
      <vt:lpstr>More on Analysis of the UPMEM PIM Engine</vt:lpstr>
      <vt:lpstr>More on Analysis of the UPMEM PIM Engine</vt:lpstr>
      <vt:lpstr>ML Training on a Real PIM System</vt:lpstr>
      <vt:lpstr>ML Training on a Real PIM System</vt:lpstr>
      <vt:lpstr>ML Training on Real PIM Talk Video</vt:lpstr>
      <vt:lpstr>SpMV Multiplication on Real PIM Systems</vt:lpstr>
      <vt:lpstr>PowerPoint Presentation</vt:lpstr>
      <vt:lpstr>PowerPoint Presentation</vt:lpstr>
      <vt:lpstr>PowerPoint Presentation</vt:lpstr>
      <vt:lpstr>SparseP Talk Video</vt:lpstr>
      <vt:lpstr>Samsung Function-in-Memory DRAM (2021)</vt:lpstr>
      <vt:lpstr>Samsung Function-in-Memory DRAM (2021)</vt:lpstr>
      <vt:lpstr>Samsung Function-in-Memory DRAM (2021)</vt:lpstr>
      <vt:lpstr>Samsung Function-in-Memory DRAM (2021)</vt:lpstr>
      <vt:lpstr>Samsung Function-in-Memory DRAM (2021)</vt:lpstr>
      <vt:lpstr>Samsung AxDIMM (2021)</vt:lpstr>
      <vt:lpstr>SK Hynix Accelerator-in-Memory (2022)</vt:lpstr>
      <vt:lpstr>AliBaba PIM Recommendation System (2022)</vt:lpstr>
      <vt:lpstr>Eliminating the Adoption Barriers</vt:lpstr>
      <vt:lpstr>Processing in Memory:   Two Approaches</vt:lpstr>
      <vt:lpstr>Mindset: Memory as an Accelerator</vt:lpstr>
      <vt:lpstr>Starting Simple: Data Copy and Initialization</vt:lpstr>
      <vt:lpstr>Future Systems: In-Memory Copy</vt:lpstr>
      <vt:lpstr>RowClone: In-DRAM Row Copy</vt:lpstr>
      <vt:lpstr>RowClone: Latency and Energy Savings</vt:lpstr>
      <vt:lpstr>More on RowClone</vt:lpstr>
      <vt:lpstr>RowClone in Off-the-Shelf DRAM Chips</vt:lpstr>
      <vt:lpstr>Real Processing Using Memory Prototype</vt:lpstr>
      <vt:lpstr>Real Processing-using-Memory Prototype</vt:lpstr>
      <vt:lpstr>Real Processing-using-Memory Prototype</vt:lpstr>
      <vt:lpstr>Microbenchmark Copy/Initialization  Throughput Improvement</vt:lpstr>
      <vt:lpstr>PiDRAM is Open Source</vt:lpstr>
      <vt:lpstr>Extended Version on ArXiv</vt:lpstr>
      <vt:lpstr>Long Talk + Tutorial on Youtube</vt:lpstr>
      <vt:lpstr>(Truly) In-Memory Computation </vt:lpstr>
      <vt:lpstr>In-DRAM AND/OR: Triple Row Activation</vt:lpstr>
      <vt:lpstr>Bulk Bitwise Operations in Workloads</vt:lpstr>
      <vt:lpstr>In-DRAM Acceleration of Database Queries</vt:lpstr>
      <vt:lpstr>More on Ambit</vt:lpstr>
      <vt:lpstr>In-DRAM Bulk Bitwise Execution</vt:lpstr>
      <vt:lpstr>SIMDRAM Framework</vt:lpstr>
      <vt:lpstr>SIMDRAM Framework: Overview </vt:lpstr>
      <vt:lpstr>SIMDRAM Key Results</vt:lpstr>
      <vt:lpstr>More on SIMDRAM</vt:lpstr>
      <vt:lpstr>In-DRAM Physical Unclonable Functions</vt:lpstr>
      <vt:lpstr>In-DRAM True Random Number Generation</vt:lpstr>
      <vt:lpstr>In-DRAM True Random Number Generation</vt:lpstr>
      <vt:lpstr>In-DRAM True Random Number Generation</vt:lpstr>
      <vt:lpstr>Processing in Memory:  Adoption Challenges</vt:lpstr>
      <vt:lpstr>Eliminating the Adoption Barriers</vt:lpstr>
      <vt:lpstr>Potential Barriers to Adoption of PIM</vt:lpstr>
      <vt:lpstr>We Need to Revisit the Entire Stack</vt:lpstr>
      <vt:lpstr>Challenge and Opportunity for Future</vt:lpstr>
      <vt:lpstr>Challenge and Opportunity for Future</vt:lpstr>
      <vt:lpstr>Challenge and Opportunity for Future</vt:lpstr>
      <vt:lpstr>Concluding Remarks</vt:lpstr>
      <vt:lpstr>Fundamentally Better Architectures</vt:lpstr>
      <vt:lpstr>PowerPoint Presentation</vt:lpstr>
      <vt:lpstr>We Need to Revisit the Entire Stack</vt:lpstr>
      <vt:lpstr>Funding Acknowledgments</vt:lpstr>
      <vt:lpstr>Acknowledgments</vt:lpstr>
      <vt:lpstr>SAFARI Newsletter December 2021 Edition</vt:lpstr>
      <vt:lpstr>Referenced Papers, Talks, Artifacts</vt:lpstr>
      <vt:lpstr>Open Source Tools: SAFARI GitHub</vt:lpstr>
      <vt:lpstr>Special Research Sessions &amp; Courses</vt:lpstr>
      <vt:lpstr>Comp Arch (Fall’21)</vt:lpstr>
      <vt:lpstr>PIM Course (Spring 2022)</vt:lpstr>
      <vt:lpstr>Genomics (Spring 2022)</vt:lpstr>
      <vt:lpstr>Hetero. Systems (Spring’22)</vt:lpstr>
      <vt:lpstr>HW/SW Co-Design (Spring 2022)</vt:lpstr>
      <vt:lpstr>SSD Course (Spring 2022)</vt:lpstr>
      <vt:lpstr>Memory-Centric Computing</vt:lpstr>
      <vt:lpstr>Backup Slides</vt:lpstr>
      <vt:lpstr>In-Storage Genomic Data Filtering [ASPLOS 2022] </vt:lpstr>
      <vt:lpstr>Genome Sequence Analysis</vt:lpstr>
      <vt:lpstr>Accelerating Genome Sequence Analysis</vt:lpstr>
      <vt:lpstr>Key Idea</vt:lpstr>
      <vt:lpstr>GenStore</vt:lpstr>
      <vt:lpstr>GenStore Talk Video</vt:lpstr>
      <vt:lpstr>In-Storage Genomic Data Filtering [ASPLOS 2022]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3152</cp:revision>
  <cp:lastPrinted>2017-12-05T03:30:35Z</cp:lastPrinted>
  <dcterms:created xsi:type="dcterms:W3CDTF">2010-10-08T20:41:54Z</dcterms:created>
  <dcterms:modified xsi:type="dcterms:W3CDTF">2022-09-02T08:40:53Z</dcterms:modified>
</cp:coreProperties>
</file>