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6.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7.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8.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49.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0.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2.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3.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4.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5.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6.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7.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58.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59.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40" r:id="rId39"/>
    <p:sldMasterId id="2147488378" r:id="rId40"/>
    <p:sldMasterId id="2147488559" r:id="rId41"/>
    <p:sldMasterId id="2147488584" r:id="rId42"/>
    <p:sldMasterId id="2147488597" r:id="rId43"/>
    <p:sldMasterId id="2147488610" r:id="rId44"/>
    <p:sldMasterId id="2147488623" r:id="rId45"/>
    <p:sldMasterId id="2147488636" r:id="rId46"/>
    <p:sldMasterId id="2147488649" r:id="rId47"/>
    <p:sldMasterId id="2147488661" r:id="rId48"/>
    <p:sldMasterId id="2147488674" r:id="rId49"/>
    <p:sldMasterId id="2147488687" r:id="rId50"/>
    <p:sldMasterId id="2147488700" r:id="rId51"/>
    <p:sldMasterId id="2147488713" r:id="rId52"/>
    <p:sldMasterId id="2147488738" r:id="rId53"/>
    <p:sldMasterId id="2147488762" r:id="rId54"/>
    <p:sldMasterId id="2147488775" r:id="rId55"/>
    <p:sldMasterId id="2147488787" r:id="rId56"/>
    <p:sldMasterId id="2147488812" r:id="rId57"/>
    <p:sldMasterId id="2147488825" r:id="rId58"/>
    <p:sldMasterId id="2147488838" r:id="rId59"/>
    <p:sldMasterId id="2147488851" r:id="rId60"/>
  </p:sldMasterIdLst>
  <p:notesMasterIdLst>
    <p:notesMasterId r:id="rId176"/>
  </p:notesMasterIdLst>
  <p:handoutMasterIdLst>
    <p:handoutMasterId r:id="rId177"/>
  </p:handoutMasterIdLst>
  <p:sldIdLst>
    <p:sldId id="5509" r:id="rId61"/>
    <p:sldId id="5489" r:id="rId62"/>
    <p:sldId id="811" r:id="rId63"/>
    <p:sldId id="700" r:id="rId64"/>
    <p:sldId id="4895" r:id="rId65"/>
    <p:sldId id="5490" r:id="rId66"/>
    <p:sldId id="5492" r:id="rId67"/>
    <p:sldId id="5176" r:id="rId68"/>
    <p:sldId id="5491" r:id="rId69"/>
    <p:sldId id="5496" r:id="rId70"/>
    <p:sldId id="5493" r:id="rId71"/>
    <p:sldId id="979" r:id="rId72"/>
    <p:sldId id="997" r:id="rId73"/>
    <p:sldId id="1016" r:id="rId74"/>
    <p:sldId id="5494" r:id="rId75"/>
    <p:sldId id="1022" r:id="rId76"/>
    <p:sldId id="1049" r:id="rId77"/>
    <p:sldId id="4729" r:id="rId78"/>
    <p:sldId id="1069" r:id="rId79"/>
    <p:sldId id="1079" r:id="rId80"/>
    <p:sldId id="4742" r:id="rId81"/>
    <p:sldId id="4743" r:id="rId82"/>
    <p:sldId id="5444" r:id="rId83"/>
    <p:sldId id="4740" r:id="rId84"/>
    <p:sldId id="4933" r:id="rId85"/>
    <p:sldId id="5495" r:id="rId86"/>
    <p:sldId id="5136" r:id="rId87"/>
    <p:sldId id="5497" r:id="rId88"/>
    <p:sldId id="5218" r:id="rId89"/>
    <p:sldId id="5498" r:id="rId90"/>
    <p:sldId id="1455" r:id="rId91"/>
    <p:sldId id="5395" r:id="rId92"/>
    <p:sldId id="5056" r:id="rId93"/>
    <p:sldId id="5396" r:id="rId94"/>
    <p:sldId id="5397" r:id="rId95"/>
    <p:sldId id="5520" r:id="rId96"/>
    <p:sldId id="5526" r:id="rId97"/>
    <p:sldId id="5519" r:id="rId98"/>
    <p:sldId id="4146" r:id="rId99"/>
    <p:sldId id="5061" r:id="rId100"/>
    <p:sldId id="4145" r:id="rId101"/>
    <p:sldId id="977" r:id="rId102"/>
    <p:sldId id="978" r:id="rId103"/>
    <p:sldId id="5499" r:id="rId104"/>
    <p:sldId id="5500" r:id="rId105"/>
    <p:sldId id="5045" r:id="rId106"/>
    <p:sldId id="5063" r:id="rId107"/>
    <p:sldId id="5066" r:id="rId108"/>
    <p:sldId id="5071" r:id="rId109"/>
    <p:sldId id="5072" r:id="rId110"/>
    <p:sldId id="5073" r:id="rId111"/>
    <p:sldId id="5254" r:id="rId112"/>
    <p:sldId id="5503" r:id="rId113"/>
    <p:sldId id="5530" r:id="rId114"/>
    <p:sldId id="5406" r:id="rId115"/>
    <p:sldId id="5203" r:id="rId116"/>
    <p:sldId id="5502" r:id="rId117"/>
    <p:sldId id="3583" r:id="rId118"/>
    <p:sldId id="3584" r:id="rId119"/>
    <p:sldId id="5047" r:id="rId120"/>
    <p:sldId id="3947" r:id="rId121"/>
    <p:sldId id="3719" r:id="rId122"/>
    <p:sldId id="3721" r:id="rId123"/>
    <p:sldId id="3722" r:id="rId124"/>
    <p:sldId id="1513" r:id="rId125"/>
    <p:sldId id="1512" r:id="rId126"/>
    <p:sldId id="4699" r:id="rId127"/>
    <p:sldId id="5521" r:id="rId128"/>
    <p:sldId id="3723" r:id="rId129"/>
    <p:sldId id="5504" r:id="rId130"/>
    <p:sldId id="3958" r:id="rId131"/>
    <p:sldId id="3978" r:id="rId132"/>
    <p:sldId id="5029" r:id="rId133"/>
    <p:sldId id="5028" r:id="rId134"/>
    <p:sldId id="3602" r:id="rId135"/>
    <p:sldId id="5212" r:id="rId136"/>
    <p:sldId id="5505" r:id="rId137"/>
    <p:sldId id="3855" r:id="rId138"/>
    <p:sldId id="5046" r:id="rId139"/>
    <p:sldId id="5506" r:id="rId140"/>
    <p:sldId id="5510" r:id="rId141"/>
    <p:sldId id="5511" r:id="rId142"/>
    <p:sldId id="5512" r:id="rId143"/>
    <p:sldId id="5513" r:id="rId144"/>
    <p:sldId id="5527" r:id="rId145"/>
    <p:sldId id="5531" r:id="rId146"/>
    <p:sldId id="5405" r:id="rId147"/>
    <p:sldId id="5404" r:id="rId148"/>
    <p:sldId id="5378" r:id="rId149"/>
    <p:sldId id="5516" r:id="rId150"/>
    <p:sldId id="5507" r:id="rId151"/>
    <p:sldId id="5528" r:id="rId152"/>
    <p:sldId id="5529" r:id="rId153"/>
    <p:sldId id="5517" r:id="rId154"/>
    <p:sldId id="5508" r:id="rId155"/>
    <p:sldId id="5518" r:id="rId156"/>
    <p:sldId id="5415" r:id="rId157"/>
    <p:sldId id="5522" r:id="rId158"/>
    <p:sldId id="5408" r:id="rId159"/>
    <p:sldId id="5441" r:id="rId160"/>
    <p:sldId id="5481" r:id="rId161"/>
    <p:sldId id="5483" r:id="rId162"/>
    <p:sldId id="5523" r:id="rId163"/>
    <p:sldId id="5524" r:id="rId164"/>
    <p:sldId id="5525" r:id="rId165"/>
    <p:sldId id="5514" r:id="rId166"/>
    <p:sldId id="5515" r:id="rId167"/>
    <p:sldId id="5479" r:id="rId168"/>
    <p:sldId id="5480" r:id="rId169"/>
    <p:sldId id="5473" r:id="rId170"/>
    <p:sldId id="5471" r:id="rId171"/>
    <p:sldId id="5371" r:id="rId172"/>
    <p:sldId id="5475" r:id="rId173"/>
    <p:sldId id="5209" r:id="rId174"/>
    <p:sldId id="5532" r:id="rId17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C4"/>
    <a:srgbClr val="0432FF"/>
    <a:srgbClr val="8C0000"/>
    <a:srgbClr val="1A5712"/>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49" autoAdjust="0"/>
    <p:restoredTop sz="99433" autoAdjust="0"/>
  </p:normalViewPr>
  <p:slideViewPr>
    <p:cSldViewPr>
      <p:cViewPr varScale="1">
        <p:scale>
          <a:sx n="93" d="100"/>
          <a:sy n="93" d="100"/>
        </p:scale>
        <p:origin x="9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3.xml"/><Relationship Id="rId84" Type="http://schemas.openxmlformats.org/officeDocument/2006/relationships/slide" Target="slides/slide24.xml"/><Relationship Id="rId138" Type="http://schemas.openxmlformats.org/officeDocument/2006/relationships/slide" Target="slides/slide78.xml"/><Relationship Id="rId159" Type="http://schemas.openxmlformats.org/officeDocument/2006/relationships/slide" Target="slides/slide99.xml"/><Relationship Id="rId170" Type="http://schemas.openxmlformats.org/officeDocument/2006/relationships/slide" Target="slides/slide110.xml"/><Relationship Id="rId107" Type="http://schemas.openxmlformats.org/officeDocument/2006/relationships/slide" Target="slides/slide4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4.xml"/><Relationship Id="rId128" Type="http://schemas.openxmlformats.org/officeDocument/2006/relationships/slide" Target="slides/slide68.xml"/><Relationship Id="rId149" Type="http://schemas.openxmlformats.org/officeDocument/2006/relationships/slide" Target="slides/slide89.xml"/><Relationship Id="rId5" Type="http://schemas.openxmlformats.org/officeDocument/2006/relationships/slideMaster" Target="slideMasters/slideMaster5.xml"/><Relationship Id="rId95" Type="http://schemas.openxmlformats.org/officeDocument/2006/relationships/slide" Target="slides/slide35.xml"/><Relationship Id="rId160" Type="http://schemas.openxmlformats.org/officeDocument/2006/relationships/slide" Target="slides/slide100.xml"/><Relationship Id="rId181"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4.xml"/><Relationship Id="rId118" Type="http://schemas.openxmlformats.org/officeDocument/2006/relationships/slide" Target="slides/slide58.xml"/><Relationship Id="rId139" Type="http://schemas.openxmlformats.org/officeDocument/2006/relationships/slide" Target="slides/slide79.xml"/><Relationship Id="rId85" Type="http://schemas.openxmlformats.org/officeDocument/2006/relationships/slide" Target="slides/slide25.xml"/><Relationship Id="rId150" Type="http://schemas.openxmlformats.org/officeDocument/2006/relationships/slide" Target="slides/slide90.xml"/><Relationship Id="rId171" Type="http://schemas.openxmlformats.org/officeDocument/2006/relationships/slide" Target="slides/slide11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8.xml"/><Relationship Id="rId129" Type="http://schemas.openxmlformats.org/officeDocument/2006/relationships/slide" Target="slides/slide69.xml"/><Relationship Id="rId54" Type="http://schemas.openxmlformats.org/officeDocument/2006/relationships/slideMaster" Target="slideMasters/slideMaster54.xml"/><Relationship Id="rId75" Type="http://schemas.openxmlformats.org/officeDocument/2006/relationships/slide" Target="slides/slide15.xml"/><Relationship Id="rId96" Type="http://schemas.openxmlformats.org/officeDocument/2006/relationships/slide" Target="slides/slide36.xml"/><Relationship Id="rId140" Type="http://schemas.openxmlformats.org/officeDocument/2006/relationships/slide" Target="slides/slide80.xml"/><Relationship Id="rId161" Type="http://schemas.openxmlformats.org/officeDocument/2006/relationships/slide" Target="slides/slide10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 Target="slides/slide5.xml"/><Relationship Id="rId81" Type="http://schemas.openxmlformats.org/officeDocument/2006/relationships/slide" Target="slides/slide21.xml"/><Relationship Id="rId86" Type="http://schemas.openxmlformats.org/officeDocument/2006/relationships/slide" Target="slides/slide26.xml"/><Relationship Id="rId130" Type="http://schemas.openxmlformats.org/officeDocument/2006/relationships/slide" Target="slides/slide70.xml"/><Relationship Id="rId135" Type="http://schemas.openxmlformats.org/officeDocument/2006/relationships/slide" Target="slides/slide75.xml"/><Relationship Id="rId151" Type="http://schemas.openxmlformats.org/officeDocument/2006/relationships/slide" Target="slides/slide91.xml"/><Relationship Id="rId156" Type="http://schemas.openxmlformats.org/officeDocument/2006/relationships/slide" Target="slides/slide96.xml"/><Relationship Id="rId177" Type="http://schemas.openxmlformats.org/officeDocument/2006/relationships/handoutMaster" Target="handoutMasters/handoutMaster1.xml"/><Relationship Id="rId172" Type="http://schemas.openxmlformats.org/officeDocument/2006/relationships/slide" Target="slides/slide11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04" Type="http://schemas.openxmlformats.org/officeDocument/2006/relationships/slide" Target="slides/slide44.xml"/><Relationship Id="rId120" Type="http://schemas.openxmlformats.org/officeDocument/2006/relationships/slide" Target="slides/slide60.xml"/><Relationship Id="rId125" Type="http://schemas.openxmlformats.org/officeDocument/2006/relationships/slide" Target="slides/slide65.xml"/><Relationship Id="rId141" Type="http://schemas.openxmlformats.org/officeDocument/2006/relationships/slide" Target="slides/slide81.xml"/><Relationship Id="rId146" Type="http://schemas.openxmlformats.org/officeDocument/2006/relationships/slide" Target="slides/slide86.xml"/><Relationship Id="rId167" Type="http://schemas.openxmlformats.org/officeDocument/2006/relationships/slide" Target="slides/slide107.xml"/><Relationship Id="rId7" Type="http://schemas.openxmlformats.org/officeDocument/2006/relationships/slideMaster" Target="slideMasters/slideMaster7.xml"/><Relationship Id="rId71" Type="http://schemas.openxmlformats.org/officeDocument/2006/relationships/slide" Target="slides/slide11.xml"/><Relationship Id="rId92" Type="http://schemas.openxmlformats.org/officeDocument/2006/relationships/slide" Target="slides/slide32.xml"/><Relationship Id="rId162" Type="http://schemas.openxmlformats.org/officeDocument/2006/relationships/slide" Target="slides/slide10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15" Type="http://schemas.openxmlformats.org/officeDocument/2006/relationships/slide" Target="slides/slide55.xml"/><Relationship Id="rId131" Type="http://schemas.openxmlformats.org/officeDocument/2006/relationships/slide" Target="slides/slide71.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presProps" Target="presProps.xml"/><Relationship Id="rId61" Type="http://schemas.openxmlformats.org/officeDocument/2006/relationships/slide" Target="slides/slide1.xml"/><Relationship Id="rId82" Type="http://schemas.openxmlformats.org/officeDocument/2006/relationships/slide" Target="slides/slide22.xml"/><Relationship Id="rId152" Type="http://schemas.openxmlformats.org/officeDocument/2006/relationships/slide" Target="slides/slide92.xml"/><Relationship Id="rId173" Type="http://schemas.openxmlformats.org/officeDocument/2006/relationships/slide" Target="slides/slide11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7.xml"/><Relationship Id="rId100" Type="http://schemas.openxmlformats.org/officeDocument/2006/relationships/slide" Target="slides/slide4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98" Type="http://schemas.openxmlformats.org/officeDocument/2006/relationships/slide" Target="slides/slide38.xml"/><Relationship Id="rId121" Type="http://schemas.openxmlformats.org/officeDocument/2006/relationships/slide" Target="slides/slide61.xml"/><Relationship Id="rId142" Type="http://schemas.openxmlformats.org/officeDocument/2006/relationships/slide" Target="slides/slide82.xml"/><Relationship Id="rId163" Type="http://schemas.openxmlformats.org/officeDocument/2006/relationships/slide" Target="slides/slide10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3" Type="http://schemas.openxmlformats.org/officeDocument/2006/relationships/slide" Target="slides/slide93.xml"/><Relationship Id="rId174" Type="http://schemas.openxmlformats.org/officeDocument/2006/relationships/slide" Target="slides/slide114.xml"/><Relationship Id="rId179"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6.xml"/><Relationship Id="rId127"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78" Type="http://schemas.openxmlformats.org/officeDocument/2006/relationships/slide" Target="slides/slide18.xml"/><Relationship Id="rId94" Type="http://schemas.openxmlformats.org/officeDocument/2006/relationships/slide" Target="slides/slide34.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slide" Target="slides/slide83.xml"/><Relationship Id="rId148" Type="http://schemas.openxmlformats.org/officeDocument/2006/relationships/slide" Target="slides/slide88.xml"/><Relationship Id="rId164" Type="http://schemas.openxmlformats.org/officeDocument/2006/relationships/slide" Target="slides/slide104.xml"/><Relationship Id="rId169"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54" Type="http://schemas.openxmlformats.org/officeDocument/2006/relationships/slide" Target="slides/slide94.xml"/><Relationship Id="rId175"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90" Type="http://schemas.openxmlformats.org/officeDocument/2006/relationships/slide" Target="slides/slide30.xml"/><Relationship Id="rId165" Type="http://schemas.openxmlformats.org/officeDocument/2006/relationships/slide" Target="slides/slide10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6/24/19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6/24/19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84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753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83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02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67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323340091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521660281"/>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383087863"/>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62322128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57442302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13772728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260415890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62697219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4262423602"/>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75603896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250249408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2677065413"/>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F41F74B-AA83-1C4A-9DC5-17849802666D}"/>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B05A2E59-A2D9-3E4F-9B06-B82AE0BBD2A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B3C1655-D4C4-3A47-BEC9-3D332F7071E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AE70C4E7-7409-C048-BA75-E7ADEB5D8E51}"/>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3A66812C-CC87-AA40-BF4F-6F5FE345C57C}"/>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9B5DA5E-E624-C14C-ACAF-ABDE9567FC72}"/>
              </a:ext>
            </a:extLst>
          </p:cNvPr>
          <p:cNvSpPr>
            <a:spLocks noGrp="1" noChangeArrowheads="1"/>
          </p:cNvSpPr>
          <p:nvPr>
            <p:ph type="sldNum" sz="quarter" idx="12"/>
          </p:nvPr>
        </p:nvSpPr>
        <p:spPr/>
        <p:txBody>
          <a:bodyPr/>
          <a:lstStyle>
            <a:lvl1pPr>
              <a:defRPr sz="1200"/>
            </a:lvl1pPr>
          </a:lstStyle>
          <a:p>
            <a:pPr>
              <a:defRPr/>
            </a:pPr>
            <a:fld id="{D2F7D627-ED6C-934B-B4AB-9C230223A4BE}" type="slidenum">
              <a:rPr lang="en-US" altLang="en-US"/>
              <a:pPr>
                <a:defRPr/>
              </a:pPr>
              <a:t>‹#›</a:t>
            </a:fld>
            <a:endParaRPr lang="en-US" altLang="en-US"/>
          </a:p>
        </p:txBody>
      </p:sp>
    </p:spTree>
    <p:extLst>
      <p:ext uri="{BB962C8B-B14F-4D97-AF65-F5344CB8AC3E}">
        <p14:creationId xmlns:p14="http://schemas.microsoft.com/office/powerpoint/2010/main" val="581278963"/>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549729B-AD0B-724F-8ACD-2BA31B0543F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40DC89E1-ED6E-6F46-A395-EC6CEDF8577D}"/>
              </a:ext>
            </a:extLst>
          </p:cNvPr>
          <p:cNvSpPr>
            <a:spLocks noGrp="1" noChangeArrowheads="1"/>
          </p:cNvSpPr>
          <p:nvPr>
            <p:ph type="sldNum" sz="quarter" idx="11"/>
          </p:nvPr>
        </p:nvSpPr>
        <p:spPr>
          <a:ln/>
        </p:spPr>
        <p:txBody>
          <a:bodyPr/>
          <a:lstStyle>
            <a:lvl1pPr>
              <a:defRPr/>
            </a:lvl1pPr>
          </a:lstStyle>
          <a:p>
            <a:pPr>
              <a:defRPr/>
            </a:pPr>
            <a:fld id="{8B49B05D-68A5-4143-A01C-D326336E0055}" type="slidenum">
              <a:rPr lang="en-US" altLang="en-US"/>
              <a:pPr>
                <a:defRPr/>
              </a:pPr>
              <a:t>‹#›</a:t>
            </a:fld>
            <a:endParaRPr lang="en-US" altLang="en-US"/>
          </a:p>
        </p:txBody>
      </p:sp>
    </p:spTree>
    <p:extLst>
      <p:ext uri="{BB962C8B-B14F-4D97-AF65-F5344CB8AC3E}">
        <p14:creationId xmlns:p14="http://schemas.microsoft.com/office/powerpoint/2010/main" val="393697638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DECCDD91-6466-A449-B315-8036D85CEF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E31AFC-371B-3B4E-AB20-B49498F38931}"/>
              </a:ext>
            </a:extLst>
          </p:cNvPr>
          <p:cNvSpPr>
            <a:spLocks noGrp="1" noChangeArrowheads="1"/>
          </p:cNvSpPr>
          <p:nvPr>
            <p:ph type="sldNum" sz="quarter" idx="11"/>
          </p:nvPr>
        </p:nvSpPr>
        <p:spPr>
          <a:ln/>
        </p:spPr>
        <p:txBody>
          <a:bodyPr/>
          <a:lstStyle>
            <a:lvl1pPr>
              <a:defRPr/>
            </a:lvl1pPr>
          </a:lstStyle>
          <a:p>
            <a:pPr>
              <a:defRPr/>
            </a:pPr>
            <a:fld id="{2764E77F-4AB5-3043-BFAE-04512C508923}" type="slidenum">
              <a:rPr lang="en-US" altLang="en-US"/>
              <a:pPr>
                <a:defRPr/>
              </a:pPr>
              <a:t>‹#›</a:t>
            </a:fld>
            <a:endParaRPr lang="en-US" altLang="en-US"/>
          </a:p>
        </p:txBody>
      </p:sp>
    </p:spTree>
    <p:extLst>
      <p:ext uri="{BB962C8B-B14F-4D97-AF65-F5344CB8AC3E}">
        <p14:creationId xmlns:p14="http://schemas.microsoft.com/office/powerpoint/2010/main" val="1488746622"/>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E316B82-D8C8-DD4D-A5B2-054F29EB69D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FA5AF6-268E-5F4F-8993-60F4725EA27B}"/>
              </a:ext>
            </a:extLst>
          </p:cNvPr>
          <p:cNvSpPr>
            <a:spLocks noGrp="1" noChangeArrowheads="1"/>
          </p:cNvSpPr>
          <p:nvPr>
            <p:ph type="sldNum" sz="quarter" idx="11"/>
          </p:nvPr>
        </p:nvSpPr>
        <p:spPr>
          <a:ln/>
        </p:spPr>
        <p:txBody>
          <a:bodyPr/>
          <a:lstStyle>
            <a:lvl1pPr>
              <a:defRPr/>
            </a:lvl1pPr>
          </a:lstStyle>
          <a:p>
            <a:pPr>
              <a:defRPr/>
            </a:pPr>
            <a:fld id="{8589BFCE-DDE2-114D-AA45-64EF1DBC29FD}" type="slidenum">
              <a:rPr lang="en-US" altLang="en-US"/>
              <a:pPr>
                <a:defRPr/>
              </a:pPr>
              <a:t>‹#›</a:t>
            </a:fld>
            <a:endParaRPr lang="en-US" altLang="en-US"/>
          </a:p>
        </p:txBody>
      </p:sp>
    </p:spTree>
    <p:extLst>
      <p:ext uri="{BB962C8B-B14F-4D97-AF65-F5344CB8AC3E}">
        <p14:creationId xmlns:p14="http://schemas.microsoft.com/office/powerpoint/2010/main" val="717811687"/>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42EAC2EC-76DC-7742-A01D-6318FC2D931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F3B1FDC-1BA0-8842-856E-69E54B99EF06}"/>
              </a:ext>
            </a:extLst>
          </p:cNvPr>
          <p:cNvSpPr>
            <a:spLocks noGrp="1" noChangeArrowheads="1"/>
          </p:cNvSpPr>
          <p:nvPr>
            <p:ph type="sldNum" sz="quarter" idx="11"/>
          </p:nvPr>
        </p:nvSpPr>
        <p:spPr>
          <a:ln/>
        </p:spPr>
        <p:txBody>
          <a:bodyPr/>
          <a:lstStyle>
            <a:lvl1pPr>
              <a:defRPr/>
            </a:lvl1pPr>
          </a:lstStyle>
          <a:p>
            <a:pPr>
              <a:defRPr/>
            </a:pPr>
            <a:fld id="{5F9C79F7-B865-C445-BA69-7CEC569A98D2}" type="slidenum">
              <a:rPr lang="en-US" altLang="en-US"/>
              <a:pPr>
                <a:defRPr/>
              </a:pPr>
              <a:t>‹#›</a:t>
            </a:fld>
            <a:endParaRPr lang="en-US" altLang="en-US"/>
          </a:p>
        </p:txBody>
      </p:sp>
    </p:spTree>
    <p:extLst>
      <p:ext uri="{BB962C8B-B14F-4D97-AF65-F5344CB8AC3E}">
        <p14:creationId xmlns:p14="http://schemas.microsoft.com/office/powerpoint/2010/main" val="330034821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A899732F-CD61-5D44-9CC8-44ED2C3BB52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7225E707-2B4E-524B-AE66-EF2F78B40F81}"/>
              </a:ext>
            </a:extLst>
          </p:cNvPr>
          <p:cNvSpPr>
            <a:spLocks noGrp="1" noChangeArrowheads="1"/>
          </p:cNvSpPr>
          <p:nvPr>
            <p:ph type="sldNum" sz="quarter" idx="11"/>
          </p:nvPr>
        </p:nvSpPr>
        <p:spPr>
          <a:ln/>
        </p:spPr>
        <p:txBody>
          <a:bodyPr/>
          <a:lstStyle>
            <a:lvl1pPr>
              <a:defRPr/>
            </a:lvl1pPr>
          </a:lstStyle>
          <a:p>
            <a:pPr>
              <a:defRPr/>
            </a:pPr>
            <a:fld id="{E3FFC6D1-63CF-4743-9384-6F70CDBD7C34}" type="slidenum">
              <a:rPr lang="en-US" altLang="en-US"/>
              <a:pPr>
                <a:defRPr/>
              </a:pPr>
              <a:t>‹#›</a:t>
            </a:fld>
            <a:endParaRPr lang="en-US" altLang="en-US"/>
          </a:p>
        </p:txBody>
      </p:sp>
    </p:spTree>
    <p:extLst>
      <p:ext uri="{BB962C8B-B14F-4D97-AF65-F5344CB8AC3E}">
        <p14:creationId xmlns:p14="http://schemas.microsoft.com/office/powerpoint/2010/main" val="25893770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DAB8F50-282F-5F4B-8F73-E1FDE38105F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1FF7B73-3076-164B-908B-04A882DC1CA9}"/>
              </a:ext>
            </a:extLst>
          </p:cNvPr>
          <p:cNvSpPr>
            <a:spLocks noGrp="1" noChangeArrowheads="1"/>
          </p:cNvSpPr>
          <p:nvPr>
            <p:ph type="sldNum" sz="quarter" idx="11"/>
          </p:nvPr>
        </p:nvSpPr>
        <p:spPr>
          <a:ln/>
        </p:spPr>
        <p:txBody>
          <a:bodyPr/>
          <a:lstStyle>
            <a:lvl1pPr>
              <a:defRPr/>
            </a:lvl1pPr>
          </a:lstStyle>
          <a:p>
            <a:pPr>
              <a:defRPr/>
            </a:pPr>
            <a:fld id="{D8B52632-FF02-7D43-93C8-AC1D386EBA28}" type="slidenum">
              <a:rPr lang="en-US" altLang="en-US"/>
              <a:pPr>
                <a:defRPr/>
              </a:pPr>
              <a:t>‹#›</a:t>
            </a:fld>
            <a:endParaRPr lang="en-US" altLang="en-US"/>
          </a:p>
        </p:txBody>
      </p:sp>
    </p:spTree>
    <p:extLst>
      <p:ext uri="{BB962C8B-B14F-4D97-AF65-F5344CB8AC3E}">
        <p14:creationId xmlns:p14="http://schemas.microsoft.com/office/powerpoint/2010/main" val="403901602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DC72670-3020-8243-88E2-2ED2096ECC6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ACA085D-2209-3841-8A35-F5064C7C2DA4}"/>
              </a:ext>
            </a:extLst>
          </p:cNvPr>
          <p:cNvSpPr>
            <a:spLocks noGrp="1" noChangeArrowheads="1"/>
          </p:cNvSpPr>
          <p:nvPr>
            <p:ph type="sldNum" sz="quarter" idx="11"/>
          </p:nvPr>
        </p:nvSpPr>
        <p:spPr>
          <a:ln/>
        </p:spPr>
        <p:txBody>
          <a:bodyPr/>
          <a:lstStyle>
            <a:lvl1pPr>
              <a:defRPr/>
            </a:lvl1pPr>
          </a:lstStyle>
          <a:p>
            <a:pPr>
              <a:defRPr/>
            </a:pPr>
            <a:fld id="{D107B820-2180-0A48-8D2B-1E48D5E03687}" type="slidenum">
              <a:rPr lang="en-US" altLang="en-US"/>
              <a:pPr>
                <a:defRPr/>
              </a:pPr>
              <a:t>‹#›</a:t>
            </a:fld>
            <a:endParaRPr lang="en-US" altLang="en-US"/>
          </a:p>
        </p:txBody>
      </p:sp>
    </p:spTree>
    <p:extLst>
      <p:ext uri="{BB962C8B-B14F-4D97-AF65-F5344CB8AC3E}">
        <p14:creationId xmlns:p14="http://schemas.microsoft.com/office/powerpoint/2010/main" val="257808680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D5EC080-BE47-E440-87FA-595F75E71F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DADE1FE-0E81-1546-AF61-B6D1013CCA6F}"/>
              </a:ext>
            </a:extLst>
          </p:cNvPr>
          <p:cNvSpPr>
            <a:spLocks noGrp="1" noChangeArrowheads="1"/>
          </p:cNvSpPr>
          <p:nvPr>
            <p:ph type="sldNum" sz="quarter" idx="11"/>
          </p:nvPr>
        </p:nvSpPr>
        <p:spPr>
          <a:ln/>
        </p:spPr>
        <p:txBody>
          <a:bodyPr/>
          <a:lstStyle>
            <a:lvl1pPr>
              <a:defRPr/>
            </a:lvl1pPr>
          </a:lstStyle>
          <a:p>
            <a:pPr>
              <a:defRPr/>
            </a:pPr>
            <a:fld id="{44D7C76F-A551-2941-9A56-CE86282532C6}" type="slidenum">
              <a:rPr lang="en-US" altLang="en-US"/>
              <a:pPr>
                <a:defRPr/>
              </a:pPr>
              <a:t>‹#›</a:t>
            </a:fld>
            <a:endParaRPr lang="en-US" altLang="en-US"/>
          </a:p>
        </p:txBody>
      </p:sp>
    </p:spTree>
    <p:extLst>
      <p:ext uri="{BB962C8B-B14F-4D97-AF65-F5344CB8AC3E}">
        <p14:creationId xmlns:p14="http://schemas.microsoft.com/office/powerpoint/2010/main" val="2393105306"/>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429AE41-C592-B948-A760-5CC059AE32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0510CC9-49BA-8445-9225-DF48947D644D}"/>
              </a:ext>
            </a:extLst>
          </p:cNvPr>
          <p:cNvSpPr>
            <a:spLocks noGrp="1" noChangeArrowheads="1"/>
          </p:cNvSpPr>
          <p:nvPr>
            <p:ph type="sldNum" sz="quarter" idx="11"/>
          </p:nvPr>
        </p:nvSpPr>
        <p:spPr>
          <a:ln/>
        </p:spPr>
        <p:txBody>
          <a:bodyPr/>
          <a:lstStyle>
            <a:lvl1pPr>
              <a:defRPr/>
            </a:lvl1pPr>
          </a:lstStyle>
          <a:p>
            <a:pPr>
              <a:defRPr/>
            </a:pPr>
            <a:fld id="{BA98E7CE-9865-2949-9325-1B1427108605}" type="slidenum">
              <a:rPr lang="en-US" altLang="en-US"/>
              <a:pPr>
                <a:defRPr/>
              </a:pPr>
              <a:t>‹#›</a:t>
            </a:fld>
            <a:endParaRPr lang="en-US" altLang="en-US"/>
          </a:p>
        </p:txBody>
      </p:sp>
    </p:spTree>
    <p:extLst>
      <p:ext uri="{BB962C8B-B14F-4D97-AF65-F5344CB8AC3E}">
        <p14:creationId xmlns:p14="http://schemas.microsoft.com/office/powerpoint/2010/main" val="476395524"/>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2A83008-4581-7941-B027-9AB0EE454D1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EA63E0B-0EE1-1442-A7F7-B76364CBA2C8}"/>
              </a:ext>
            </a:extLst>
          </p:cNvPr>
          <p:cNvSpPr>
            <a:spLocks noGrp="1" noChangeArrowheads="1"/>
          </p:cNvSpPr>
          <p:nvPr>
            <p:ph type="sldNum" sz="quarter" idx="11"/>
          </p:nvPr>
        </p:nvSpPr>
        <p:spPr>
          <a:ln/>
        </p:spPr>
        <p:txBody>
          <a:bodyPr/>
          <a:lstStyle>
            <a:lvl1pPr>
              <a:defRPr/>
            </a:lvl1pPr>
          </a:lstStyle>
          <a:p>
            <a:pPr>
              <a:defRPr/>
            </a:pPr>
            <a:fld id="{A5B76A31-11CD-5140-96F5-152E9ADEA8B2}" type="slidenum">
              <a:rPr lang="en-US" altLang="en-US"/>
              <a:pPr>
                <a:defRPr/>
              </a:pPr>
              <a:t>‹#›</a:t>
            </a:fld>
            <a:endParaRPr lang="en-US" altLang="en-US"/>
          </a:p>
        </p:txBody>
      </p:sp>
    </p:spTree>
    <p:extLst>
      <p:ext uri="{BB962C8B-B14F-4D97-AF65-F5344CB8AC3E}">
        <p14:creationId xmlns:p14="http://schemas.microsoft.com/office/powerpoint/2010/main" val="379601841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3170D67-A1F7-044E-9B90-2282B18ACD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E8E89B9-2743-B446-A5FE-357503EEAB35}"/>
              </a:ext>
            </a:extLst>
          </p:cNvPr>
          <p:cNvSpPr>
            <a:spLocks noGrp="1" noChangeArrowheads="1"/>
          </p:cNvSpPr>
          <p:nvPr>
            <p:ph type="sldNum" sz="quarter" idx="11"/>
          </p:nvPr>
        </p:nvSpPr>
        <p:spPr>
          <a:ln/>
        </p:spPr>
        <p:txBody>
          <a:bodyPr/>
          <a:lstStyle>
            <a:lvl1pPr>
              <a:defRPr/>
            </a:lvl1pPr>
          </a:lstStyle>
          <a:p>
            <a:pPr>
              <a:defRPr/>
            </a:pPr>
            <a:fld id="{65DB57EE-D099-AB4F-AA4E-E33EC0476B61}" type="slidenum">
              <a:rPr lang="en-US" altLang="en-US"/>
              <a:pPr>
                <a:defRPr/>
              </a:pPr>
              <a:t>‹#›</a:t>
            </a:fld>
            <a:endParaRPr lang="en-US" altLang="en-US"/>
          </a:p>
        </p:txBody>
      </p:sp>
    </p:spTree>
    <p:extLst>
      <p:ext uri="{BB962C8B-B14F-4D97-AF65-F5344CB8AC3E}">
        <p14:creationId xmlns:p14="http://schemas.microsoft.com/office/powerpoint/2010/main" val="415023816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90EDC1BF-D507-7F45-A7C4-0B906829077C}"/>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1992A2FD-3614-2F4F-8D8D-1968A4FCD5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88F423D4-7D62-A046-9486-902C5E64323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93B21A48-4278-2847-949C-8F4EE04798A4}"/>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B665F9C1-6ECF-784D-8FE7-AA1307BE8426}"/>
              </a:ext>
            </a:extLst>
          </p:cNvPr>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11459B8B-977C-BF46-961F-BB3F0DCA34CC}"/>
              </a:ext>
            </a:extLst>
          </p:cNvPr>
          <p:cNvSpPr>
            <a:spLocks noGrp="1" noChangeArrowheads="1"/>
          </p:cNvSpPr>
          <p:nvPr>
            <p:ph type="sldNum" sz="quarter" idx="12"/>
          </p:nvPr>
        </p:nvSpPr>
        <p:spPr/>
        <p:txBody>
          <a:bodyPr/>
          <a:lstStyle>
            <a:lvl1pPr eaLnBrk="0" hangingPunct="0">
              <a:defRPr sz="1200"/>
            </a:lvl1pPr>
          </a:lstStyle>
          <a:p>
            <a:pPr>
              <a:defRPr/>
            </a:pPr>
            <a:fld id="{FE9E5A73-BAFF-F548-9E2E-21289D47583D}" type="slidenum">
              <a:rPr lang="en-US" altLang="en-US"/>
              <a:pPr>
                <a:defRPr/>
              </a:pPr>
              <a:t>‹#›</a:t>
            </a:fld>
            <a:endParaRPr lang="en-US" altLang="en-US"/>
          </a:p>
        </p:txBody>
      </p:sp>
    </p:spTree>
    <p:extLst>
      <p:ext uri="{BB962C8B-B14F-4D97-AF65-F5344CB8AC3E}">
        <p14:creationId xmlns:p14="http://schemas.microsoft.com/office/powerpoint/2010/main" val="2993936257"/>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F827B9E-D107-FE47-BCBA-A0F54423FF28}"/>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AE25E78-7811-3E45-9C3F-3AE96402681A}"/>
              </a:ext>
            </a:extLst>
          </p:cNvPr>
          <p:cNvSpPr>
            <a:spLocks noGrp="1" noChangeArrowheads="1"/>
          </p:cNvSpPr>
          <p:nvPr>
            <p:ph type="sldNum" sz="quarter" idx="11"/>
          </p:nvPr>
        </p:nvSpPr>
        <p:spPr/>
        <p:txBody>
          <a:bodyPr/>
          <a:lstStyle>
            <a:lvl1pPr eaLnBrk="0" hangingPunct="0">
              <a:defRPr/>
            </a:lvl1pPr>
          </a:lstStyle>
          <a:p>
            <a:pPr>
              <a:defRPr/>
            </a:pPr>
            <a:fld id="{9CD3246B-4504-6A44-A3C6-3AD1B220008A}" type="slidenum">
              <a:rPr lang="en-US" altLang="en-US"/>
              <a:pPr>
                <a:defRPr/>
              </a:pPr>
              <a:t>‹#›</a:t>
            </a:fld>
            <a:endParaRPr lang="en-US" altLang="en-US"/>
          </a:p>
        </p:txBody>
      </p:sp>
    </p:spTree>
    <p:extLst>
      <p:ext uri="{BB962C8B-B14F-4D97-AF65-F5344CB8AC3E}">
        <p14:creationId xmlns:p14="http://schemas.microsoft.com/office/powerpoint/2010/main" val="414751127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4D63735-01BA-B944-9CAC-1B9C54BD73C2}"/>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7C670B12-B340-A643-9F4E-E46E2789DC7F}"/>
              </a:ext>
            </a:extLst>
          </p:cNvPr>
          <p:cNvSpPr>
            <a:spLocks noGrp="1" noChangeArrowheads="1"/>
          </p:cNvSpPr>
          <p:nvPr>
            <p:ph type="sldNum" sz="quarter" idx="11"/>
          </p:nvPr>
        </p:nvSpPr>
        <p:spPr/>
        <p:txBody>
          <a:bodyPr/>
          <a:lstStyle>
            <a:lvl1pPr eaLnBrk="0" hangingPunct="0">
              <a:defRPr/>
            </a:lvl1pPr>
          </a:lstStyle>
          <a:p>
            <a:pPr>
              <a:defRPr/>
            </a:pPr>
            <a:fld id="{CB2591BB-F593-DC41-9202-A6281FB4FDB6}" type="slidenum">
              <a:rPr lang="en-US" altLang="en-US"/>
              <a:pPr>
                <a:defRPr/>
              </a:pPr>
              <a:t>‹#›</a:t>
            </a:fld>
            <a:endParaRPr lang="en-US" altLang="en-US"/>
          </a:p>
        </p:txBody>
      </p:sp>
    </p:spTree>
    <p:extLst>
      <p:ext uri="{BB962C8B-B14F-4D97-AF65-F5344CB8AC3E}">
        <p14:creationId xmlns:p14="http://schemas.microsoft.com/office/powerpoint/2010/main" val="26556668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D1CFE7F-38BF-7E4F-8084-41548CC6EB39}"/>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0B09D385-5ADD-F044-A1E9-12910F637D9B}"/>
              </a:ext>
            </a:extLst>
          </p:cNvPr>
          <p:cNvSpPr>
            <a:spLocks noGrp="1" noChangeArrowheads="1"/>
          </p:cNvSpPr>
          <p:nvPr>
            <p:ph type="sldNum" sz="quarter" idx="11"/>
          </p:nvPr>
        </p:nvSpPr>
        <p:spPr/>
        <p:txBody>
          <a:bodyPr/>
          <a:lstStyle>
            <a:lvl1pPr eaLnBrk="0" hangingPunct="0">
              <a:defRPr/>
            </a:lvl1pPr>
          </a:lstStyle>
          <a:p>
            <a:pPr>
              <a:defRPr/>
            </a:pPr>
            <a:fld id="{A850AAB8-6D13-F74D-82DE-01543047371E}" type="slidenum">
              <a:rPr lang="en-US" altLang="en-US"/>
              <a:pPr>
                <a:defRPr/>
              </a:pPr>
              <a:t>‹#›</a:t>
            </a:fld>
            <a:endParaRPr lang="en-US" altLang="en-US"/>
          </a:p>
        </p:txBody>
      </p:sp>
    </p:spTree>
    <p:extLst>
      <p:ext uri="{BB962C8B-B14F-4D97-AF65-F5344CB8AC3E}">
        <p14:creationId xmlns:p14="http://schemas.microsoft.com/office/powerpoint/2010/main" val="1491854706"/>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62CE1-D7B9-2B48-AABD-520F279FD19B}"/>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a:extLst>
              <a:ext uri="{FF2B5EF4-FFF2-40B4-BE49-F238E27FC236}">
                <a16:creationId xmlns:a16="http://schemas.microsoft.com/office/drawing/2014/main" id="{48A76E69-B5F0-BF4B-B407-6D552D390EF3}"/>
              </a:ext>
            </a:extLst>
          </p:cNvPr>
          <p:cNvSpPr>
            <a:spLocks noGrp="1" noChangeArrowheads="1"/>
          </p:cNvSpPr>
          <p:nvPr>
            <p:ph type="sldNum" sz="quarter" idx="11"/>
          </p:nvPr>
        </p:nvSpPr>
        <p:spPr/>
        <p:txBody>
          <a:bodyPr/>
          <a:lstStyle>
            <a:lvl1pPr eaLnBrk="0" hangingPunct="0">
              <a:defRPr/>
            </a:lvl1pPr>
          </a:lstStyle>
          <a:p>
            <a:pPr>
              <a:defRPr/>
            </a:pPr>
            <a:fld id="{7DCC7F1B-7885-0949-97FC-084E8A56F43B}" type="slidenum">
              <a:rPr lang="en-US" altLang="en-US"/>
              <a:pPr>
                <a:defRPr/>
              </a:pPr>
              <a:t>‹#›</a:t>
            </a:fld>
            <a:endParaRPr lang="en-US" altLang="en-US"/>
          </a:p>
        </p:txBody>
      </p:sp>
    </p:spTree>
    <p:extLst>
      <p:ext uri="{BB962C8B-B14F-4D97-AF65-F5344CB8AC3E}">
        <p14:creationId xmlns:p14="http://schemas.microsoft.com/office/powerpoint/2010/main" val="3209865087"/>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35DD151-C820-B34A-B26B-2D2F1D3E1F83}"/>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a:extLst>
              <a:ext uri="{FF2B5EF4-FFF2-40B4-BE49-F238E27FC236}">
                <a16:creationId xmlns:a16="http://schemas.microsoft.com/office/drawing/2014/main" id="{CCFDF57E-6974-814A-893F-5B3EC8AC9CA0}"/>
              </a:ext>
            </a:extLst>
          </p:cNvPr>
          <p:cNvSpPr>
            <a:spLocks noGrp="1" noChangeArrowheads="1"/>
          </p:cNvSpPr>
          <p:nvPr>
            <p:ph type="sldNum" sz="quarter" idx="11"/>
          </p:nvPr>
        </p:nvSpPr>
        <p:spPr/>
        <p:txBody>
          <a:bodyPr/>
          <a:lstStyle>
            <a:lvl1pPr eaLnBrk="0" hangingPunct="0">
              <a:defRPr/>
            </a:lvl1pPr>
          </a:lstStyle>
          <a:p>
            <a:pPr>
              <a:defRPr/>
            </a:pPr>
            <a:fld id="{BDA969E1-C8A6-544B-920A-17EB75C6EE01}" type="slidenum">
              <a:rPr lang="en-US" altLang="en-US"/>
              <a:pPr>
                <a:defRPr/>
              </a:pPr>
              <a:t>‹#›</a:t>
            </a:fld>
            <a:endParaRPr lang="en-US" altLang="en-US"/>
          </a:p>
        </p:txBody>
      </p:sp>
    </p:spTree>
    <p:extLst>
      <p:ext uri="{BB962C8B-B14F-4D97-AF65-F5344CB8AC3E}">
        <p14:creationId xmlns:p14="http://schemas.microsoft.com/office/powerpoint/2010/main" val="43551883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53C2F28A-A914-FE46-A024-DF13262B8C5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a:extLst>
              <a:ext uri="{FF2B5EF4-FFF2-40B4-BE49-F238E27FC236}">
                <a16:creationId xmlns:a16="http://schemas.microsoft.com/office/drawing/2014/main" id="{19100917-C7B6-434C-99E9-E987DCCAA5D8}"/>
              </a:ext>
            </a:extLst>
          </p:cNvPr>
          <p:cNvSpPr>
            <a:spLocks noGrp="1" noChangeArrowheads="1"/>
          </p:cNvSpPr>
          <p:nvPr>
            <p:ph type="sldNum" sz="quarter" idx="11"/>
          </p:nvPr>
        </p:nvSpPr>
        <p:spPr/>
        <p:txBody>
          <a:bodyPr/>
          <a:lstStyle>
            <a:lvl1pPr eaLnBrk="0" hangingPunct="0">
              <a:defRPr/>
            </a:lvl1pPr>
          </a:lstStyle>
          <a:p>
            <a:pPr>
              <a:defRPr/>
            </a:pPr>
            <a:fld id="{6585CF00-0E48-FA45-8634-07059AC75E63}" type="slidenum">
              <a:rPr lang="en-US" altLang="en-US"/>
              <a:pPr>
                <a:defRPr/>
              </a:pPr>
              <a:t>‹#›</a:t>
            </a:fld>
            <a:endParaRPr lang="en-US" altLang="en-US"/>
          </a:p>
        </p:txBody>
      </p:sp>
    </p:spTree>
    <p:extLst>
      <p:ext uri="{BB962C8B-B14F-4D97-AF65-F5344CB8AC3E}">
        <p14:creationId xmlns:p14="http://schemas.microsoft.com/office/powerpoint/2010/main" val="76247291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552A2B8-84EB-424B-AB45-BF86C41D24AC}"/>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A2D8C86B-640E-DD49-A5A7-2807F5B6B58F}"/>
              </a:ext>
            </a:extLst>
          </p:cNvPr>
          <p:cNvSpPr>
            <a:spLocks noGrp="1" noChangeArrowheads="1"/>
          </p:cNvSpPr>
          <p:nvPr>
            <p:ph type="sldNum" sz="quarter" idx="11"/>
          </p:nvPr>
        </p:nvSpPr>
        <p:spPr/>
        <p:txBody>
          <a:bodyPr/>
          <a:lstStyle>
            <a:lvl1pPr eaLnBrk="0" hangingPunct="0">
              <a:defRPr/>
            </a:lvl1pPr>
          </a:lstStyle>
          <a:p>
            <a:pPr>
              <a:defRPr/>
            </a:pPr>
            <a:fld id="{2C344135-9420-D548-BD7C-79317C91434F}" type="slidenum">
              <a:rPr lang="en-US" altLang="en-US"/>
              <a:pPr>
                <a:defRPr/>
              </a:pPr>
              <a:t>‹#›</a:t>
            </a:fld>
            <a:endParaRPr lang="en-US" altLang="en-US"/>
          </a:p>
        </p:txBody>
      </p:sp>
    </p:spTree>
    <p:extLst>
      <p:ext uri="{BB962C8B-B14F-4D97-AF65-F5344CB8AC3E}">
        <p14:creationId xmlns:p14="http://schemas.microsoft.com/office/powerpoint/2010/main" val="411003643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EBB0C76-64C6-2942-B4EB-EE86FC1D051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2E47F2FC-584D-BF4D-AF6A-AD9133707603}"/>
              </a:ext>
            </a:extLst>
          </p:cNvPr>
          <p:cNvSpPr>
            <a:spLocks noGrp="1" noChangeArrowheads="1"/>
          </p:cNvSpPr>
          <p:nvPr>
            <p:ph type="sldNum" sz="quarter" idx="11"/>
          </p:nvPr>
        </p:nvSpPr>
        <p:spPr/>
        <p:txBody>
          <a:bodyPr/>
          <a:lstStyle>
            <a:lvl1pPr eaLnBrk="0" hangingPunct="0">
              <a:defRPr/>
            </a:lvl1pPr>
          </a:lstStyle>
          <a:p>
            <a:pPr>
              <a:defRPr/>
            </a:pPr>
            <a:fld id="{F1DB68E5-2868-6D4F-A89F-4CC0EFD4A2B9}" type="slidenum">
              <a:rPr lang="en-US" altLang="en-US"/>
              <a:pPr>
                <a:defRPr/>
              </a:pPr>
              <a:t>‹#›</a:t>
            </a:fld>
            <a:endParaRPr lang="en-US" altLang="en-US"/>
          </a:p>
        </p:txBody>
      </p:sp>
    </p:spTree>
    <p:extLst>
      <p:ext uri="{BB962C8B-B14F-4D97-AF65-F5344CB8AC3E}">
        <p14:creationId xmlns:p14="http://schemas.microsoft.com/office/powerpoint/2010/main" val="2978917597"/>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631792A-AD76-664C-A1F8-67622FD12195}"/>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D1CFAAE-D710-B945-880C-4838C9E27A0A}"/>
              </a:ext>
            </a:extLst>
          </p:cNvPr>
          <p:cNvSpPr>
            <a:spLocks noGrp="1" noChangeArrowheads="1"/>
          </p:cNvSpPr>
          <p:nvPr>
            <p:ph type="sldNum" sz="quarter" idx="11"/>
          </p:nvPr>
        </p:nvSpPr>
        <p:spPr/>
        <p:txBody>
          <a:bodyPr/>
          <a:lstStyle>
            <a:lvl1pPr eaLnBrk="0" hangingPunct="0">
              <a:defRPr/>
            </a:lvl1pPr>
          </a:lstStyle>
          <a:p>
            <a:pPr>
              <a:defRPr/>
            </a:pPr>
            <a:fld id="{B99F8390-5E7B-F84D-BB5A-F0643481A975}" type="slidenum">
              <a:rPr lang="en-US" altLang="en-US"/>
              <a:pPr>
                <a:defRPr/>
              </a:pPr>
              <a:t>‹#›</a:t>
            </a:fld>
            <a:endParaRPr lang="en-US" altLang="en-US"/>
          </a:p>
        </p:txBody>
      </p:sp>
    </p:spTree>
    <p:extLst>
      <p:ext uri="{BB962C8B-B14F-4D97-AF65-F5344CB8AC3E}">
        <p14:creationId xmlns:p14="http://schemas.microsoft.com/office/powerpoint/2010/main" val="223078625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50158EE-260B-B548-928C-E911F37962D7}"/>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D3577B43-A5DC-1B40-946C-9AFCCF79B3B1}"/>
              </a:ext>
            </a:extLst>
          </p:cNvPr>
          <p:cNvSpPr>
            <a:spLocks noGrp="1" noChangeArrowheads="1"/>
          </p:cNvSpPr>
          <p:nvPr>
            <p:ph type="sldNum" sz="quarter" idx="11"/>
          </p:nvPr>
        </p:nvSpPr>
        <p:spPr/>
        <p:txBody>
          <a:bodyPr/>
          <a:lstStyle>
            <a:lvl1pPr eaLnBrk="0" hangingPunct="0">
              <a:defRPr/>
            </a:lvl1pPr>
          </a:lstStyle>
          <a:p>
            <a:pPr>
              <a:defRPr/>
            </a:pPr>
            <a:fld id="{954DE8F5-A1D7-DB49-969C-EAC86A464DD7}" type="slidenum">
              <a:rPr lang="en-US" altLang="en-US"/>
              <a:pPr>
                <a:defRPr/>
              </a:pPr>
              <a:t>‹#›</a:t>
            </a:fld>
            <a:endParaRPr lang="en-US" altLang="en-US"/>
          </a:p>
        </p:txBody>
      </p:sp>
    </p:spTree>
    <p:extLst>
      <p:ext uri="{BB962C8B-B14F-4D97-AF65-F5344CB8AC3E}">
        <p14:creationId xmlns:p14="http://schemas.microsoft.com/office/powerpoint/2010/main" val="373298832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6F2D48B-DA98-9943-BC1C-A3EA9EB5DCED}"/>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D1997EEF-E597-CB49-82CE-E15B3C1E8B73}"/>
              </a:ext>
            </a:extLst>
          </p:cNvPr>
          <p:cNvSpPr>
            <a:spLocks noGrp="1" noChangeArrowheads="1"/>
          </p:cNvSpPr>
          <p:nvPr>
            <p:ph type="sldNum" sz="quarter" idx="11"/>
          </p:nvPr>
        </p:nvSpPr>
        <p:spPr/>
        <p:txBody>
          <a:bodyPr/>
          <a:lstStyle>
            <a:lvl1pPr eaLnBrk="0" hangingPunct="0">
              <a:defRPr/>
            </a:lvl1pPr>
          </a:lstStyle>
          <a:p>
            <a:pPr>
              <a:defRPr/>
            </a:pPr>
            <a:fld id="{C61C15F8-46C5-1E47-A52A-D0FDBA87F580}" type="slidenum">
              <a:rPr lang="en-US" altLang="en-US"/>
              <a:pPr>
                <a:defRPr/>
              </a:pPr>
              <a:t>‹#›</a:t>
            </a:fld>
            <a:endParaRPr lang="en-US" altLang="en-US"/>
          </a:p>
        </p:txBody>
      </p:sp>
    </p:spTree>
    <p:extLst>
      <p:ext uri="{BB962C8B-B14F-4D97-AF65-F5344CB8AC3E}">
        <p14:creationId xmlns:p14="http://schemas.microsoft.com/office/powerpoint/2010/main" val="788816927"/>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0D71A4F-09BD-F241-9AE5-930BBA89C0A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A10B36B-8E41-A54A-A5D3-FD487707547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1944914A-B698-7B46-9134-2E77F54593A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B8097E77-4686-1246-90CF-31AC90AEEEC6}"/>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EEEB630-4EB4-0046-B0C0-4F34513CA7AF}"/>
              </a:ext>
            </a:extLst>
          </p:cNvPr>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14BF37E0-6DBD-3943-8BBF-8677B1C32B19}"/>
              </a:ext>
            </a:extLst>
          </p:cNvPr>
          <p:cNvSpPr>
            <a:spLocks noGrp="1" noChangeArrowheads="1"/>
          </p:cNvSpPr>
          <p:nvPr>
            <p:ph type="sldNum" sz="quarter" idx="12"/>
          </p:nvPr>
        </p:nvSpPr>
        <p:spPr/>
        <p:txBody>
          <a:bodyPr/>
          <a:lstStyle>
            <a:lvl1pPr eaLnBrk="0" hangingPunct="0">
              <a:defRPr sz="1200" smtClean="0"/>
            </a:lvl1pPr>
          </a:lstStyle>
          <a:p>
            <a:pPr>
              <a:defRPr/>
            </a:pPr>
            <a:fld id="{0061B143-6FEB-7C42-AA46-78B65607A3E3}" type="slidenum">
              <a:rPr lang="en-US" altLang="en-US"/>
              <a:pPr>
                <a:defRPr/>
              </a:pPr>
              <a:t>‹#›</a:t>
            </a:fld>
            <a:endParaRPr lang="en-US" altLang="en-US"/>
          </a:p>
        </p:txBody>
      </p:sp>
    </p:spTree>
    <p:extLst>
      <p:ext uri="{BB962C8B-B14F-4D97-AF65-F5344CB8AC3E}">
        <p14:creationId xmlns:p14="http://schemas.microsoft.com/office/powerpoint/2010/main" val="32548489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84AB84F-1FEE-4948-AB80-ED5977B89B50}"/>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59E4FB37-3F28-3C49-91E1-4310EDB3D3FA}"/>
              </a:ext>
            </a:extLst>
          </p:cNvPr>
          <p:cNvSpPr>
            <a:spLocks noGrp="1" noChangeArrowheads="1"/>
          </p:cNvSpPr>
          <p:nvPr>
            <p:ph type="sldNum" sz="quarter" idx="11"/>
          </p:nvPr>
        </p:nvSpPr>
        <p:spPr/>
        <p:txBody>
          <a:bodyPr/>
          <a:lstStyle>
            <a:lvl1pPr eaLnBrk="0" hangingPunct="0">
              <a:defRPr smtClean="0"/>
            </a:lvl1pPr>
          </a:lstStyle>
          <a:p>
            <a:pPr>
              <a:defRPr/>
            </a:pPr>
            <a:fld id="{ED66E0EA-5E03-1047-ACA4-A381F3375120}" type="slidenum">
              <a:rPr lang="en-US" altLang="en-US"/>
              <a:pPr>
                <a:defRPr/>
              </a:pPr>
              <a:t>‹#›</a:t>
            </a:fld>
            <a:endParaRPr lang="en-US" altLang="en-US"/>
          </a:p>
        </p:txBody>
      </p:sp>
    </p:spTree>
    <p:extLst>
      <p:ext uri="{BB962C8B-B14F-4D97-AF65-F5344CB8AC3E}">
        <p14:creationId xmlns:p14="http://schemas.microsoft.com/office/powerpoint/2010/main" val="2463259336"/>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141E5CA-9DDA-9E48-9465-AE341740044E}"/>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2E8441B0-F95B-F248-A929-EA35051D1D77}"/>
              </a:ext>
            </a:extLst>
          </p:cNvPr>
          <p:cNvSpPr>
            <a:spLocks noGrp="1" noChangeArrowheads="1"/>
          </p:cNvSpPr>
          <p:nvPr>
            <p:ph type="sldNum" sz="quarter" idx="11"/>
          </p:nvPr>
        </p:nvSpPr>
        <p:spPr/>
        <p:txBody>
          <a:bodyPr/>
          <a:lstStyle>
            <a:lvl1pPr eaLnBrk="0" hangingPunct="0">
              <a:defRPr smtClean="0"/>
            </a:lvl1pPr>
          </a:lstStyle>
          <a:p>
            <a:pPr>
              <a:defRPr/>
            </a:pPr>
            <a:fld id="{0E2BAD20-90BD-9E40-9C0D-A97DCBA21044}" type="slidenum">
              <a:rPr lang="en-US" altLang="en-US"/>
              <a:pPr>
                <a:defRPr/>
              </a:pPr>
              <a:t>‹#›</a:t>
            </a:fld>
            <a:endParaRPr lang="en-US" altLang="en-US"/>
          </a:p>
        </p:txBody>
      </p:sp>
    </p:spTree>
    <p:extLst>
      <p:ext uri="{BB962C8B-B14F-4D97-AF65-F5344CB8AC3E}">
        <p14:creationId xmlns:p14="http://schemas.microsoft.com/office/powerpoint/2010/main" val="46635664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3B3DEB9-1CA0-BA4A-BD14-362DDC3B3489}"/>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FCDDD1F8-30D9-DB4C-9C6B-AE8849A2BF27}"/>
              </a:ext>
            </a:extLst>
          </p:cNvPr>
          <p:cNvSpPr>
            <a:spLocks noGrp="1" noChangeArrowheads="1"/>
          </p:cNvSpPr>
          <p:nvPr>
            <p:ph type="sldNum" sz="quarter" idx="11"/>
          </p:nvPr>
        </p:nvSpPr>
        <p:spPr/>
        <p:txBody>
          <a:bodyPr/>
          <a:lstStyle>
            <a:lvl1pPr eaLnBrk="0" hangingPunct="0">
              <a:defRPr smtClean="0"/>
            </a:lvl1pPr>
          </a:lstStyle>
          <a:p>
            <a:pPr>
              <a:defRPr/>
            </a:pPr>
            <a:fld id="{C1F18E9E-C57C-1245-8953-6096C8B03A7B}" type="slidenum">
              <a:rPr lang="en-US" altLang="en-US"/>
              <a:pPr>
                <a:defRPr/>
              </a:pPr>
              <a:t>‹#›</a:t>
            </a:fld>
            <a:endParaRPr lang="en-US" altLang="en-US"/>
          </a:p>
        </p:txBody>
      </p:sp>
    </p:spTree>
    <p:extLst>
      <p:ext uri="{BB962C8B-B14F-4D97-AF65-F5344CB8AC3E}">
        <p14:creationId xmlns:p14="http://schemas.microsoft.com/office/powerpoint/2010/main" val="198316207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1A83319F-FE6F-844E-826C-312CC1BC0FBB}"/>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a:extLst>
              <a:ext uri="{FF2B5EF4-FFF2-40B4-BE49-F238E27FC236}">
                <a16:creationId xmlns:a16="http://schemas.microsoft.com/office/drawing/2014/main" id="{05808911-3CD9-D946-A5CD-4A34A9D0766E}"/>
              </a:ext>
            </a:extLst>
          </p:cNvPr>
          <p:cNvSpPr>
            <a:spLocks noGrp="1" noChangeArrowheads="1"/>
          </p:cNvSpPr>
          <p:nvPr>
            <p:ph type="sldNum" sz="quarter" idx="11"/>
          </p:nvPr>
        </p:nvSpPr>
        <p:spPr/>
        <p:txBody>
          <a:bodyPr/>
          <a:lstStyle>
            <a:lvl1pPr eaLnBrk="0" hangingPunct="0">
              <a:defRPr smtClean="0"/>
            </a:lvl1pPr>
          </a:lstStyle>
          <a:p>
            <a:pPr>
              <a:defRPr/>
            </a:pPr>
            <a:fld id="{56611964-0F2C-9A44-83AA-C604A7C870C5}" type="slidenum">
              <a:rPr lang="en-US" altLang="en-US"/>
              <a:pPr>
                <a:defRPr/>
              </a:pPr>
              <a:t>‹#›</a:t>
            </a:fld>
            <a:endParaRPr lang="en-US" altLang="en-US"/>
          </a:p>
        </p:txBody>
      </p:sp>
    </p:spTree>
    <p:extLst>
      <p:ext uri="{BB962C8B-B14F-4D97-AF65-F5344CB8AC3E}">
        <p14:creationId xmlns:p14="http://schemas.microsoft.com/office/powerpoint/2010/main" val="110837853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C7EF064D-B58F-314A-B4EF-33CA1CF6A640}"/>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a:extLst>
              <a:ext uri="{FF2B5EF4-FFF2-40B4-BE49-F238E27FC236}">
                <a16:creationId xmlns:a16="http://schemas.microsoft.com/office/drawing/2014/main" id="{685E6030-2603-FE4D-BEE0-322BAD3B4E36}"/>
              </a:ext>
            </a:extLst>
          </p:cNvPr>
          <p:cNvSpPr>
            <a:spLocks noGrp="1" noChangeArrowheads="1"/>
          </p:cNvSpPr>
          <p:nvPr>
            <p:ph type="sldNum" sz="quarter" idx="11"/>
          </p:nvPr>
        </p:nvSpPr>
        <p:spPr/>
        <p:txBody>
          <a:bodyPr/>
          <a:lstStyle>
            <a:lvl1pPr eaLnBrk="0" hangingPunct="0">
              <a:defRPr smtClean="0"/>
            </a:lvl1pPr>
          </a:lstStyle>
          <a:p>
            <a:pPr>
              <a:defRPr/>
            </a:pPr>
            <a:fld id="{A70C05BB-4314-034D-A403-91B4E32CEF08}" type="slidenum">
              <a:rPr lang="en-US" altLang="en-US"/>
              <a:pPr>
                <a:defRPr/>
              </a:pPr>
              <a:t>‹#›</a:t>
            </a:fld>
            <a:endParaRPr lang="en-US" altLang="en-US"/>
          </a:p>
        </p:txBody>
      </p:sp>
    </p:spTree>
    <p:extLst>
      <p:ext uri="{BB962C8B-B14F-4D97-AF65-F5344CB8AC3E}">
        <p14:creationId xmlns:p14="http://schemas.microsoft.com/office/powerpoint/2010/main" val="210853471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67830527-8DC4-5649-9F1F-2BF7435CCA65}"/>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a:extLst>
              <a:ext uri="{FF2B5EF4-FFF2-40B4-BE49-F238E27FC236}">
                <a16:creationId xmlns:a16="http://schemas.microsoft.com/office/drawing/2014/main" id="{82670CB3-B34B-7D4A-9FD4-849D584962B9}"/>
              </a:ext>
            </a:extLst>
          </p:cNvPr>
          <p:cNvSpPr>
            <a:spLocks noGrp="1" noChangeArrowheads="1"/>
          </p:cNvSpPr>
          <p:nvPr>
            <p:ph type="sldNum" sz="quarter" idx="11"/>
          </p:nvPr>
        </p:nvSpPr>
        <p:spPr/>
        <p:txBody>
          <a:bodyPr/>
          <a:lstStyle>
            <a:lvl1pPr eaLnBrk="0" hangingPunct="0">
              <a:defRPr smtClean="0"/>
            </a:lvl1pPr>
          </a:lstStyle>
          <a:p>
            <a:pPr>
              <a:defRPr/>
            </a:pPr>
            <a:fld id="{7A156829-0E99-0048-A355-63EB395BD605}" type="slidenum">
              <a:rPr lang="en-US" altLang="en-US"/>
              <a:pPr>
                <a:defRPr/>
              </a:pPr>
              <a:t>‹#›</a:t>
            </a:fld>
            <a:endParaRPr lang="en-US" altLang="en-US"/>
          </a:p>
        </p:txBody>
      </p:sp>
    </p:spTree>
    <p:extLst>
      <p:ext uri="{BB962C8B-B14F-4D97-AF65-F5344CB8AC3E}">
        <p14:creationId xmlns:p14="http://schemas.microsoft.com/office/powerpoint/2010/main" val="2872214206"/>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E02CE0CA-C07F-3441-A25B-2B6806160B02}"/>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08510235-429D-BB42-8382-73264D2B5A2C}"/>
              </a:ext>
            </a:extLst>
          </p:cNvPr>
          <p:cNvSpPr>
            <a:spLocks noGrp="1" noChangeArrowheads="1"/>
          </p:cNvSpPr>
          <p:nvPr>
            <p:ph type="sldNum" sz="quarter" idx="11"/>
          </p:nvPr>
        </p:nvSpPr>
        <p:spPr/>
        <p:txBody>
          <a:bodyPr/>
          <a:lstStyle>
            <a:lvl1pPr eaLnBrk="0" hangingPunct="0">
              <a:defRPr smtClean="0"/>
            </a:lvl1pPr>
          </a:lstStyle>
          <a:p>
            <a:pPr>
              <a:defRPr/>
            </a:pPr>
            <a:fld id="{25B88A1F-27E7-FF44-A4AF-59EB61A14270}" type="slidenum">
              <a:rPr lang="en-US" altLang="en-US"/>
              <a:pPr>
                <a:defRPr/>
              </a:pPr>
              <a:t>‹#›</a:t>
            </a:fld>
            <a:endParaRPr lang="en-US" altLang="en-US"/>
          </a:p>
        </p:txBody>
      </p:sp>
    </p:spTree>
    <p:extLst>
      <p:ext uri="{BB962C8B-B14F-4D97-AF65-F5344CB8AC3E}">
        <p14:creationId xmlns:p14="http://schemas.microsoft.com/office/powerpoint/2010/main" val="1246854851"/>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D7432BA1-7D41-A14F-94D1-18EF7BD791D3}"/>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B241BEB0-E010-D94D-B89E-A192F5A12376}"/>
              </a:ext>
            </a:extLst>
          </p:cNvPr>
          <p:cNvSpPr>
            <a:spLocks noGrp="1" noChangeArrowheads="1"/>
          </p:cNvSpPr>
          <p:nvPr>
            <p:ph type="sldNum" sz="quarter" idx="11"/>
          </p:nvPr>
        </p:nvSpPr>
        <p:spPr/>
        <p:txBody>
          <a:bodyPr/>
          <a:lstStyle>
            <a:lvl1pPr eaLnBrk="0" hangingPunct="0">
              <a:defRPr smtClean="0"/>
            </a:lvl1pPr>
          </a:lstStyle>
          <a:p>
            <a:pPr>
              <a:defRPr/>
            </a:pPr>
            <a:fld id="{0B37D189-7FF9-F94B-92F4-56A5A14607A7}" type="slidenum">
              <a:rPr lang="en-US" altLang="en-US"/>
              <a:pPr>
                <a:defRPr/>
              </a:pPr>
              <a:t>‹#›</a:t>
            </a:fld>
            <a:endParaRPr lang="en-US" altLang="en-US"/>
          </a:p>
        </p:txBody>
      </p:sp>
    </p:spTree>
    <p:extLst>
      <p:ext uri="{BB962C8B-B14F-4D97-AF65-F5344CB8AC3E}">
        <p14:creationId xmlns:p14="http://schemas.microsoft.com/office/powerpoint/2010/main" val="1590196890"/>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87EFA74-9423-3C47-9F81-EF4F2F9890FE}"/>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579FB64F-605C-6F46-9234-3A946B9B957A}"/>
              </a:ext>
            </a:extLst>
          </p:cNvPr>
          <p:cNvSpPr>
            <a:spLocks noGrp="1" noChangeArrowheads="1"/>
          </p:cNvSpPr>
          <p:nvPr>
            <p:ph type="sldNum" sz="quarter" idx="11"/>
          </p:nvPr>
        </p:nvSpPr>
        <p:spPr/>
        <p:txBody>
          <a:bodyPr/>
          <a:lstStyle>
            <a:lvl1pPr eaLnBrk="0" hangingPunct="0">
              <a:defRPr smtClean="0"/>
            </a:lvl1pPr>
          </a:lstStyle>
          <a:p>
            <a:pPr>
              <a:defRPr/>
            </a:pPr>
            <a:fld id="{A4FEF804-25B1-3B43-A407-968E9CA27511}" type="slidenum">
              <a:rPr lang="en-US" altLang="en-US"/>
              <a:pPr>
                <a:defRPr/>
              </a:pPr>
              <a:t>‹#›</a:t>
            </a:fld>
            <a:endParaRPr lang="en-US" altLang="en-US"/>
          </a:p>
        </p:txBody>
      </p:sp>
    </p:spTree>
    <p:extLst>
      <p:ext uri="{BB962C8B-B14F-4D97-AF65-F5344CB8AC3E}">
        <p14:creationId xmlns:p14="http://schemas.microsoft.com/office/powerpoint/2010/main" val="78935065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8EDD823-8798-C54A-BCB7-6F551F182738}"/>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E6551DE-5E06-E542-B36C-741431E84848}"/>
              </a:ext>
            </a:extLst>
          </p:cNvPr>
          <p:cNvSpPr>
            <a:spLocks noGrp="1" noChangeArrowheads="1"/>
          </p:cNvSpPr>
          <p:nvPr>
            <p:ph type="sldNum" sz="quarter" idx="11"/>
          </p:nvPr>
        </p:nvSpPr>
        <p:spPr/>
        <p:txBody>
          <a:bodyPr/>
          <a:lstStyle>
            <a:lvl1pPr eaLnBrk="0" hangingPunct="0">
              <a:defRPr smtClean="0"/>
            </a:lvl1pPr>
          </a:lstStyle>
          <a:p>
            <a:pPr>
              <a:defRPr/>
            </a:pPr>
            <a:fld id="{473C136B-57A0-3046-9B42-132A8F417249}" type="slidenum">
              <a:rPr lang="en-US" altLang="en-US"/>
              <a:pPr>
                <a:defRPr/>
              </a:pPr>
              <a:t>‹#›</a:t>
            </a:fld>
            <a:endParaRPr lang="en-US" altLang="en-US"/>
          </a:p>
        </p:txBody>
      </p:sp>
    </p:spTree>
    <p:extLst>
      <p:ext uri="{BB962C8B-B14F-4D97-AF65-F5344CB8AC3E}">
        <p14:creationId xmlns:p14="http://schemas.microsoft.com/office/powerpoint/2010/main" val="26058569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1BF5FDA-5A94-6348-BE93-E0E262BA736A}"/>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2473F27E-A0DE-6442-ABB9-FC7AA7066752}"/>
              </a:ext>
            </a:extLst>
          </p:cNvPr>
          <p:cNvSpPr>
            <a:spLocks noGrp="1" noChangeArrowheads="1"/>
          </p:cNvSpPr>
          <p:nvPr>
            <p:ph type="sldNum" sz="quarter" idx="11"/>
          </p:nvPr>
        </p:nvSpPr>
        <p:spPr/>
        <p:txBody>
          <a:bodyPr/>
          <a:lstStyle>
            <a:lvl1pPr eaLnBrk="0" hangingPunct="0">
              <a:defRPr smtClean="0"/>
            </a:lvl1pPr>
          </a:lstStyle>
          <a:p>
            <a:pPr>
              <a:defRPr/>
            </a:pPr>
            <a:fld id="{B25FFCB8-2F45-7F41-9625-CDED00A5C08D}" type="slidenum">
              <a:rPr lang="en-US" altLang="en-US"/>
              <a:pPr>
                <a:defRPr/>
              </a:pPr>
              <a:t>‹#›</a:t>
            </a:fld>
            <a:endParaRPr lang="en-US" altLang="en-US"/>
          </a:p>
        </p:txBody>
      </p:sp>
    </p:spTree>
    <p:extLst>
      <p:ext uri="{BB962C8B-B14F-4D97-AF65-F5344CB8AC3E}">
        <p14:creationId xmlns:p14="http://schemas.microsoft.com/office/powerpoint/2010/main" val="27803326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826880828"/>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56806693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35401126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9805831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0634681"/>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411861874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89982254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00184357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9038821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915525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23972046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04125448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hangingPunct="1">
              <a:defRPr/>
            </a:pPr>
            <a:endParaRPr lang="en-US">
              <a:solidFill>
                <a:srgbClr val="000000"/>
              </a:solidFill>
              <a:ea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hangingPunct="1">
              <a:defRPr/>
            </a:pPr>
            <a:endParaRPr lang="en-US">
              <a:solidFill>
                <a:srgbClr val="000000"/>
              </a:solidFill>
              <a:ea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hangingPunct="1">
              <a:defRPr/>
            </a:pPr>
            <a:endParaRPr lang="en-US">
              <a:solidFill>
                <a:srgbClr val="000000"/>
              </a:solidFill>
              <a:ea typeface="ＭＳ Ｐゴシック" charset="0"/>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charset="0"/>
              </a:defRPr>
            </a:lvl1pPr>
          </a:lstStyle>
          <a:p>
            <a:pPr defTabSz="914165" eaLnBrk="1" hangingPunct="1"/>
            <a:endParaRPr lang="en-US">
              <a:solidFill>
                <a:srgbClr val="000000"/>
              </a:solidFill>
              <a:ea typeface="ＭＳ Ｐゴシック" charset="0"/>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0708EC85-8E27-6947-853D-098AE9A3DF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954518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018A9BF-27BD-E54A-B2B9-7514B3A3E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570281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D0647DA4-E504-F143-9039-6C108E15DD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564537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CF2AB3B2-F127-8C4A-BE0E-3A479CC66C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0711759"/>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89A918CF-EF33-1E44-803B-0EB48D9F03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3499476"/>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F3B22A0E-DC56-1446-958F-4D64627731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0189230"/>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116B9E55-B62E-314E-AF73-238A9A4309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730422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8A2DD4D9-DAC0-5C49-99CA-08A3ED10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57104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3391A07-F6ED-4440-A5ED-0E2893CB05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0245787"/>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5138CCE0-3E32-5E40-BD5B-6C88477CCD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45492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A47D0A5-D70F-574F-A554-1EEF6D8DE0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472596"/>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91416" tIns="45709" rIns="91416" bIns="45709"/>
          <a:lstStyle/>
          <a:p>
            <a:pPr defTabSz="914165"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16" tIns="45709" rIns="91416" bIns="45709"/>
          <a:lstStyle/>
          <a:p>
            <a:pPr defTabSz="914165"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lIns="91416" tIns="45709" rIns="91416" bIns="45709"/>
          <a:lstStyle/>
          <a:p>
            <a:pPr defTabSz="914165"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165" eaLnBrk="1" hangingPunct="1">
              <a:defRPr/>
            </a:pPr>
            <a:endParaRPr lang="en-US"/>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CFB08E3E-FD0F-944B-98DB-F0391CC9CF67}" type="slidenum">
              <a:rPr lang="en-US"/>
              <a:pPr>
                <a:defRPr/>
              </a:pPr>
              <a:t>‹#›</a:t>
            </a:fld>
            <a:endParaRPr lang="en-US"/>
          </a:p>
        </p:txBody>
      </p:sp>
    </p:spTree>
    <p:extLst>
      <p:ext uri="{BB962C8B-B14F-4D97-AF65-F5344CB8AC3E}">
        <p14:creationId xmlns:p14="http://schemas.microsoft.com/office/powerpoint/2010/main" val="799704278"/>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30"/>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001C7A6-1A12-9941-AC8E-888EB46A5B1C}" type="slidenum">
              <a:rPr lang="en-US"/>
              <a:pPr>
                <a:defRPr/>
              </a:pPr>
              <a:t>‹#›</a:t>
            </a:fld>
            <a:endParaRPr lang="en-US"/>
          </a:p>
        </p:txBody>
      </p:sp>
    </p:spTree>
    <p:extLst>
      <p:ext uri="{BB962C8B-B14F-4D97-AF65-F5344CB8AC3E}">
        <p14:creationId xmlns:p14="http://schemas.microsoft.com/office/powerpoint/2010/main" val="138236517"/>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9EF1FA1-0AD3-F546-93DA-B4DF0D3F9A5C}" type="slidenum">
              <a:rPr lang="en-US"/>
              <a:pPr>
                <a:defRPr/>
              </a:pPr>
              <a:t>‹#›</a:t>
            </a:fld>
            <a:endParaRPr lang="en-US"/>
          </a:p>
        </p:txBody>
      </p:sp>
    </p:spTree>
    <p:extLst>
      <p:ext uri="{BB962C8B-B14F-4D97-AF65-F5344CB8AC3E}">
        <p14:creationId xmlns:p14="http://schemas.microsoft.com/office/powerpoint/2010/main" val="697056710"/>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D83F977-CD84-C547-B340-0CA7D45C0E48}" type="slidenum">
              <a:rPr lang="en-US"/>
              <a:pPr>
                <a:defRPr/>
              </a:pPr>
              <a:t>‹#›</a:t>
            </a:fld>
            <a:endParaRPr lang="en-US"/>
          </a:p>
        </p:txBody>
      </p:sp>
    </p:spTree>
    <p:extLst>
      <p:ext uri="{BB962C8B-B14F-4D97-AF65-F5344CB8AC3E}">
        <p14:creationId xmlns:p14="http://schemas.microsoft.com/office/powerpoint/2010/main" val="1975639328"/>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98500AF3-3DD8-DC40-9A25-33BE05830F75}" type="slidenum">
              <a:rPr lang="en-US"/>
              <a:pPr>
                <a:defRPr/>
              </a:pPr>
              <a:t>‹#›</a:t>
            </a:fld>
            <a:endParaRPr lang="en-US"/>
          </a:p>
        </p:txBody>
      </p:sp>
    </p:spTree>
    <p:extLst>
      <p:ext uri="{BB962C8B-B14F-4D97-AF65-F5344CB8AC3E}">
        <p14:creationId xmlns:p14="http://schemas.microsoft.com/office/powerpoint/2010/main" val="264470628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74A1FAA5-A9B6-A94F-993C-DD0C910C2C67}" type="slidenum">
              <a:rPr lang="en-US"/>
              <a:pPr>
                <a:defRPr/>
              </a:pPr>
              <a:t>‹#›</a:t>
            </a:fld>
            <a:endParaRPr lang="en-US"/>
          </a:p>
        </p:txBody>
      </p:sp>
    </p:spTree>
    <p:extLst>
      <p:ext uri="{BB962C8B-B14F-4D97-AF65-F5344CB8AC3E}">
        <p14:creationId xmlns:p14="http://schemas.microsoft.com/office/powerpoint/2010/main" val="212865208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7240F2-C9F1-8941-BE91-795E27CDB7C6}" type="slidenum">
              <a:rPr lang="en-US"/>
              <a:pPr>
                <a:defRPr/>
              </a:pPr>
              <a:t>‹#›</a:t>
            </a:fld>
            <a:endParaRPr lang="en-US"/>
          </a:p>
        </p:txBody>
      </p:sp>
    </p:spTree>
    <p:extLst>
      <p:ext uri="{BB962C8B-B14F-4D97-AF65-F5344CB8AC3E}">
        <p14:creationId xmlns:p14="http://schemas.microsoft.com/office/powerpoint/2010/main" val="403181794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6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6"/>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526CCB17-90BC-1A47-9622-8F2ACB458821}" type="slidenum">
              <a:rPr lang="en-US"/>
              <a:pPr>
                <a:defRPr/>
              </a:pPr>
              <a:t>‹#›</a:t>
            </a:fld>
            <a:endParaRPr lang="en-US"/>
          </a:p>
        </p:txBody>
      </p:sp>
    </p:spTree>
    <p:extLst>
      <p:ext uri="{BB962C8B-B14F-4D97-AF65-F5344CB8AC3E}">
        <p14:creationId xmlns:p14="http://schemas.microsoft.com/office/powerpoint/2010/main" val="143292138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B37291A2-188B-0940-86EB-983D03778A33}" type="slidenum">
              <a:rPr lang="en-US"/>
              <a:pPr>
                <a:defRPr/>
              </a:pPr>
              <a:t>‹#›</a:t>
            </a:fld>
            <a:endParaRPr lang="en-US"/>
          </a:p>
        </p:txBody>
      </p:sp>
    </p:spTree>
    <p:extLst>
      <p:ext uri="{BB962C8B-B14F-4D97-AF65-F5344CB8AC3E}">
        <p14:creationId xmlns:p14="http://schemas.microsoft.com/office/powerpoint/2010/main" val="123825740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4F535E8-E63E-0445-9609-9DCC8125E0C4}" type="slidenum">
              <a:rPr lang="en-US"/>
              <a:pPr>
                <a:defRPr/>
              </a:pPr>
              <a:t>‹#›</a:t>
            </a:fld>
            <a:endParaRPr lang="en-US"/>
          </a:p>
        </p:txBody>
      </p:sp>
    </p:spTree>
    <p:extLst>
      <p:ext uri="{BB962C8B-B14F-4D97-AF65-F5344CB8AC3E}">
        <p14:creationId xmlns:p14="http://schemas.microsoft.com/office/powerpoint/2010/main" val="238622074"/>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1"/>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11" y="152401"/>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4A21322-3807-BC44-8EA5-44C7AD0250F6}" type="slidenum">
              <a:rPr lang="en-US"/>
              <a:pPr>
                <a:defRPr/>
              </a:pPr>
              <a:t>‹#›</a:t>
            </a:fld>
            <a:endParaRPr lang="en-US"/>
          </a:p>
        </p:txBody>
      </p:sp>
    </p:spTree>
    <p:extLst>
      <p:ext uri="{BB962C8B-B14F-4D97-AF65-F5344CB8AC3E}">
        <p14:creationId xmlns:p14="http://schemas.microsoft.com/office/powerpoint/2010/main" val="16452929"/>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5EC0CA2C-65A0-E04B-A48D-71EF9CD48738}" type="slidenum">
              <a:rPr lang="en-US"/>
              <a:pPr>
                <a:defRPr/>
              </a:pPr>
              <a:t>‹#›</a:t>
            </a:fld>
            <a:endParaRPr lang="en-US"/>
          </a:p>
        </p:txBody>
      </p:sp>
    </p:spTree>
    <p:extLst>
      <p:ext uri="{BB962C8B-B14F-4D97-AF65-F5344CB8AC3E}">
        <p14:creationId xmlns:p14="http://schemas.microsoft.com/office/powerpoint/2010/main" val="397680093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243398223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6919623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428180324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78821595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41707870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82936335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618218662"/>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6304477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45538470"/>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85463551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46777510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951453485"/>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defTabSz="914165" eaLnBrk="1" hangingPunct="1">
              <a:defRPr/>
            </a:pPr>
            <a:endParaRPr lang="en-US"/>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55546878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8"/>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34341351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362157591"/>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975279115"/>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29782925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56698247"/>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584161160"/>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7844043"/>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90799489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2749639621"/>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868723089"/>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94454251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3183536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172230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833017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022555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2296964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4006518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2151084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3174281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3311790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4077785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2196609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931587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1941920526"/>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298151733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010278347"/>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6172923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62862996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328878017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4130405021"/>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49422720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74673545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61940740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046106328"/>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8640487"/>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24516041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83223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79855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23705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94490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951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28642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98646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21048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36875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03374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341515797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43246681"/>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96811748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811884531"/>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61419044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547828515"/>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2718262953"/>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5099449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795514956"/>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60666347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696351089"/>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691191638"/>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39592485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78007889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198967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97713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7526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55194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1834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50702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358505"/>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41681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76846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11934238"/>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03050835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186675814"/>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1004990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158874441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1579707471"/>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138391263"/>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182872920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7523004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207380607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179235398"/>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265584831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614169638"/>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3809799332"/>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2273393368"/>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110395982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2880337155"/>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3033670044"/>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1531857587"/>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1760544755"/>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1525106105"/>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415867994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4066998344"/>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258163693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589719363"/>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126943772"/>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1065522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758277819"/>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823313334"/>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913910339"/>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498024430"/>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09222874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48397137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4125019813"/>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7167189"/>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89341428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24311125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528561959"/>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119720839"/>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586273131"/>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979983745"/>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24232575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586261760"/>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298823930"/>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3391725802"/>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1147962453"/>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2263658266"/>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2323257283"/>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713892"/>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1647708"/>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5669122"/>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986733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5381802"/>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090152"/>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2225911"/>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457631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6398961"/>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8852870"/>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79771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image" Target="../media/image1.png"/><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1.pn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theme" Target="../theme/theme42.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theme" Target="../theme/theme43.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theme" Target="../theme/theme4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theme" Target="../theme/theme45.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theme" Target="../theme/theme46.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7.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theme" Target="../theme/theme48.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theme" Target="../theme/theme49.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slideLayout" Target="../slideLayouts/slideLayout53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5.xml"/><Relationship Id="rId13" Type="http://schemas.openxmlformats.org/officeDocument/2006/relationships/theme" Target="../theme/theme50.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slideLayout" Target="../slideLayouts/slideLayout549.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theme" Target="../theme/theme51.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theme" Target="../theme/theme52.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3.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54.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5.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5.xml"/><Relationship Id="rId13" Type="http://schemas.openxmlformats.org/officeDocument/2006/relationships/theme" Target="../theme/theme56.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slideLayout" Target="../slideLayouts/slideLayout619.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theme" Target="../theme/theme5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9.xml"/><Relationship Id="rId13" Type="http://schemas.openxmlformats.org/officeDocument/2006/relationships/theme" Target="../theme/theme58.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slideLayout" Target="../slideLayouts/slideLayout64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51.xml"/><Relationship Id="rId13" Type="http://schemas.openxmlformats.org/officeDocument/2006/relationships/theme" Target="../theme/theme59.xml"/><Relationship Id="rId3" Type="http://schemas.openxmlformats.org/officeDocument/2006/relationships/slideLayout" Target="../slideLayouts/slideLayout646.xml"/><Relationship Id="rId7" Type="http://schemas.openxmlformats.org/officeDocument/2006/relationships/slideLayout" Target="../slideLayouts/slideLayout650.xml"/><Relationship Id="rId12" Type="http://schemas.openxmlformats.org/officeDocument/2006/relationships/slideLayout" Target="../slideLayouts/slideLayout655.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11" Type="http://schemas.openxmlformats.org/officeDocument/2006/relationships/slideLayout" Target="../slideLayouts/slideLayout654.xml"/><Relationship Id="rId5" Type="http://schemas.openxmlformats.org/officeDocument/2006/relationships/slideLayout" Target="../slideLayouts/slideLayout648.xml"/><Relationship Id="rId10" Type="http://schemas.openxmlformats.org/officeDocument/2006/relationships/slideLayout" Target="../slideLayouts/slideLayout653.xml"/><Relationship Id="rId4" Type="http://schemas.openxmlformats.org/officeDocument/2006/relationships/slideLayout" Target="../slideLayouts/slideLayout647.xml"/><Relationship Id="rId9" Type="http://schemas.openxmlformats.org/officeDocument/2006/relationships/slideLayout" Target="../slideLayouts/slideLayout6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63.xml"/><Relationship Id="rId13" Type="http://schemas.openxmlformats.org/officeDocument/2006/relationships/image" Target="../media/image1.png"/><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theme" Target="../theme/theme60.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sldNum="0"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hf sldNum="0" hdr="0" ftr="0" dt="0"/>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sldNum="0"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94529853"/>
      </p:ext>
    </p:extLst>
  </p:cSld>
  <p:clrMap bg1="lt1" tx1="dk1" bg2="lt2" tx2="dk2" accent1="accent1" accent2="accent2" accent3="accent3" accent4="accent4" accent5="accent5" accent6="accent6" hlink="hlink" folHlink="folHlink"/>
  <p:sldLayoutIdLst>
    <p:sldLayoutId id="2147488585" r:id="rId1"/>
    <p:sldLayoutId id="2147488586" r:id="rId2"/>
    <p:sldLayoutId id="2147488587" r:id="rId3"/>
    <p:sldLayoutId id="2147488588" r:id="rId4"/>
    <p:sldLayoutId id="2147488589" r:id="rId5"/>
    <p:sldLayoutId id="2147488590" r:id="rId6"/>
    <p:sldLayoutId id="2147488591" r:id="rId7"/>
    <p:sldLayoutId id="2147488592" r:id="rId8"/>
    <p:sldLayoutId id="2147488593" r:id="rId9"/>
    <p:sldLayoutId id="2147488594" r:id="rId10"/>
    <p:sldLayoutId id="2147488595" r:id="rId11"/>
    <p:sldLayoutId id="2147488596"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1026">
            <a:extLst>
              <a:ext uri="{FF2B5EF4-FFF2-40B4-BE49-F238E27FC236}">
                <a16:creationId xmlns:a16="http://schemas.microsoft.com/office/drawing/2014/main" id="{2C0A23CA-6C5D-AE44-A50B-FE6AF0E80B04}"/>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2339" name="Rectangle 1027">
            <a:extLst>
              <a:ext uri="{FF2B5EF4-FFF2-40B4-BE49-F238E27FC236}">
                <a16:creationId xmlns:a16="http://schemas.microsoft.com/office/drawing/2014/main" id="{C0F7F7FC-60C5-CF48-80AA-4F021B9D28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2F8CF94-9CD5-8445-9D9F-B38C69891A8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E2881A30-5090-2B44-8472-7E335F085173}"/>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pPr>
              <a:defRPr/>
            </a:pPr>
            <a:fld id="{B39A17D3-E4F0-0D44-88C9-C0A8E3A599E2}" type="slidenum">
              <a:rPr lang="en-US" altLang="en-US"/>
              <a:pPr>
                <a:defRPr/>
              </a:pPr>
              <a:t>‹#›</a:t>
            </a:fld>
            <a:endParaRPr lang="en-US" altLang="en-US"/>
          </a:p>
        </p:txBody>
      </p:sp>
      <p:sp>
        <p:nvSpPr>
          <p:cNvPr id="142342" name="Line 1032">
            <a:extLst>
              <a:ext uri="{FF2B5EF4-FFF2-40B4-BE49-F238E27FC236}">
                <a16:creationId xmlns:a16="http://schemas.microsoft.com/office/drawing/2014/main" id="{83B25912-987F-6D48-B2EB-54FEA0454163}"/>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43" name="Line 1033">
            <a:extLst>
              <a:ext uri="{FF2B5EF4-FFF2-40B4-BE49-F238E27FC236}">
                <a16:creationId xmlns:a16="http://schemas.microsoft.com/office/drawing/2014/main" id="{B0587D57-4ACF-0943-87AB-920B14B2BB9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68695927"/>
      </p:ext>
    </p:extLst>
  </p:cSld>
  <p:clrMap bg1="lt1" tx1="dk1" bg2="lt2" tx2="dk2" accent1="accent1" accent2="accent2" accent3="accent3" accent4="accent4" accent5="accent5" accent6="accent6" hlink="hlink" folHlink="folHlink"/>
  <p:sldLayoutIdLst>
    <p:sldLayoutId id="2147488598" r:id="rId1"/>
    <p:sldLayoutId id="2147488599" r:id="rId2"/>
    <p:sldLayoutId id="2147488600" r:id="rId3"/>
    <p:sldLayoutId id="2147488601" r:id="rId4"/>
    <p:sldLayoutId id="2147488602" r:id="rId5"/>
    <p:sldLayoutId id="2147488603" r:id="rId6"/>
    <p:sldLayoutId id="2147488604" r:id="rId7"/>
    <p:sldLayoutId id="2147488605" r:id="rId8"/>
    <p:sldLayoutId id="2147488606" r:id="rId9"/>
    <p:sldLayoutId id="2147488607" r:id="rId10"/>
    <p:sldLayoutId id="2147488608" r:id="rId11"/>
    <p:sldLayoutId id="214748860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905E7BDC-7850-0840-AE02-4CD684FE19E6}"/>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339" name="Rectangle 1027">
            <a:extLst>
              <a:ext uri="{FF2B5EF4-FFF2-40B4-BE49-F238E27FC236}">
                <a16:creationId xmlns:a16="http://schemas.microsoft.com/office/drawing/2014/main" id="{6E0880CC-46D8-144C-AB8F-FA38446BBE49}"/>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2720296-8B91-D64B-9FD7-7AF64C73237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9D3AC41-115F-0845-A7A4-47BF361B1873}"/>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2E03388C-8DDE-5549-8BDC-829E3484E1EC}" type="slidenum">
              <a:rPr lang="en-US" altLang="en-US"/>
              <a:pPr>
                <a:defRPr/>
              </a:pPr>
              <a:t>‹#›</a:t>
            </a:fld>
            <a:endParaRPr lang="en-US" altLang="en-US"/>
          </a:p>
        </p:txBody>
      </p:sp>
      <p:sp>
        <p:nvSpPr>
          <p:cNvPr id="14342" name="Line 1032">
            <a:extLst>
              <a:ext uri="{FF2B5EF4-FFF2-40B4-BE49-F238E27FC236}">
                <a16:creationId xmlns:a16="http://schemas.microsoft.com/office/drawing/2014/main" id="{C35EBA84-E5B9-C34A-9AC4-3C109F724BD9}"/>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1033">
            <a:extLst>
              <a:ext uri="{FF2B5EF4-FFF2-40B4-BE49-F238E27FC236}">
                <a16:creationId xmlns:a16="http://schemas.microsoft.com/office/drawing/2014/main" id="{F5BD3987-485D-E042-8A19-7C18DF05F31E}"/>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79755613"/>
      </p:ext>
    </p:extLst>
  </p:cSld>
  <p:clrMap bg1="lt1" tx1="dk1" bg2="lt2" tx2="dk2" accent1="accent1" accent2="accent2" accent3="accent3" accent4="accent4" accent5="accent5" accent6="accent6" hlink="hlink" folHlink="folHlink"/>
  <p:sldLayoutIdLst>
    <p:sldLayoutId id="2147488611" r:id="rId1"/>
    <p:sldLayoutId id="2147488612" r:id="rId2"/>
    <p:sldLayoutId id="2147488613" r:id="rId3"/>
    <p:sldLayoutId id="2147488614" r:id="rId4"/>
    <p:sldLayoutId id="2147488615" r:id="rId5"/>
    <p:sldLayoutId id="2147488616" r:id="rId6"/>
    <p:sldLayoutId id="2147488617" r:id="rId7"/>
    <p:sldLayoutId id="2147488618" r:id="rId8"/>
    <p:sldLayoutId id="2147488619" r:id="rId9"/>
    <p:sldLayoutId id="2147488620" r:id="rId10"/>
    <p:sldLayoutId id="2147488621" r:id="rId11"/>
    <p:sldLayoutId id="214748862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1026">
            <a:extLst>
              <a:ext uri="{FF2B5EF4-FFF2-40B4-BE49-F238E27FC236}">
                <a16:creationId xmlns:a16="http://schemas.microsoft.com/office/drawing/2014/main" id="{DED34432-A999-2C45-BA02-005C82FEB33F}"/>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4275" name="Rectangle 1027">
            <a:extLst>
              <a:ext uri="{FF2B5EF4-FFF2-40B4-BE49-F238E27FC236}">
                <a16:creationId xmlns:a16="http://schemas.microsoft.com/office/drawing/2014/main" id="{6DF1CDC1-66E7-9D4D-AE93-B9B272F943E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13CE8170-D60F-7B4B-8B0C-C7E88D0B0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487D9274-6DA9-5A48-BF16-F85C943D5CB5}"/>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ea typeface="ＭＳ Ｐゴシック" charset="-128"/>
              </a:defRPr>
            </a:lvl1pPr>
          </a:lstStyle>
          <a:p>
            <a:pPr>
              <a:defRPr/>
            </a:pPr>
            <a:fld id="{C5CC3FEF-9F05-A049-A898-EAE4F2262525}" type="slidenum">
              <a:rPr lang="en-US" altLang="en-US"/>
              <a:pPr>
                <a:defRPr/>
              </a:pPr>
              <a:t>‹#›</a:t>
            </a:fld>
            <a:endParaRPr lang="en-US" altLang="en-US"/>
          </a:p>
        </p:txBody>
      </p:sp>
      <p:sp>
        <p:nvSpPr>
          <p:cNvPr id="54278" name="Line 1032">
            <a:extLst>
              <a:ext uri="{FF2B5EF4-FFF2-40B4-BE49-F238E27FC236}">
                <a16:creationId xmlns:a16="http://schemas.microsoft.com/office/drawing/2014/main" id="{3148FD0C-AC33-F14F-890B-6BD73BB8AC26}"/>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79" name="Line 1033">
            <a:extLst>
              <a:ext uri="{FF2B5EF4-FFF2-40B4-BE49-F238E27FC236}">
                <a16:creationId xmlns:a16="http://schemas.microsoft.com/office/drawing/2014/main" id="{A53FC20B-C13F-A943-83B2-736A3E4F20F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83842953"/>
      </p:ext>
    </p:extLst>
  </p:cSld>
  <p:clrMap bg1="lt1" tx1="dk1" bg2="lt2" tx2="dk2" accent1="accent1" accent2="accent2" accent3="accent3" accent4="accent4" accent5="accent5" accent6="accent6" hlink="hlink" folHlink="folHlink"/>
  <p:sldLayoutIdLst>
    <p:sldLayoutId id="2147488624" r:id="rId1"/>
    <p:sldLayoutId id="2147488625" r:id="rId2"/>
    <p:sldLayoutId id="2147488626" r:id="rId3"/>
    <p:sldLayoutId id="2147488627" r:id="rId4"/>
    <p:sldLayoutId id="2147488628" r:id="rId5"/>
    <p:sldLayoutId id="2147488629" r:id="rId6"/>
    <p:sldLayoutId id="2147488630" r:id="rId7"/>
    <p:sldLayoutId id="2147488631" r:id="rId8"/>
    <p:sldLayoutId id="2147488632" r:id="rId9"/>
    <p:sldLayoutId id="2147488633" r:id="rId10"/>
    <p:sldLayoutId id="2147488634" r:id="rId11"/>
    <p:sldLayoutId id="2147488635"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98631103"/>
      </p:ext>
    </p:extLst>
  </p:cSld>
  <p:clrMap bg1="lt1" tx1="dk1" bg2="lt2" tx2="dk2" accent1="accent1" accent2="accent2" accent3="accent3" accent4="accent4" accent5="accent5" accent6="accent6" hlink="hlink" folHlink="folHlink"/>
  <p:sldLayoutIdLst>
    <p:sldLayoutId id="2147488637" r:id="rId1"/>
    <p:sldLayoutId id="2147488638" r:id="rId2"/>
    <p:sldLayoutId id="2147488639" r:id="rId3"/>
    <p:sldLayoutId id="2147488640" r:id="rId4"/>
    <p:sldLayoutId id="2147488641" r:id="rId5"/>
    <p:sldLayoutId id="2147488642" r:id="rId6"/>
    <p:sldLayoutId id="2147488643" r:id="rId7"/>
    <p:sldLayoutId id="2147488644" r:id="rId8"/>
    <p:sldLayoutId id="2147488645" r:id="rId9"/>
    <p:sldLayoutId id="2147488646" r:id="rId10"/>
    <p:sldLayoutId id="2147488647" r:id="rId11"/>
    <p:sldLayoutId id="2147488648"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lvl="0"/>
            <a:r>
              <a:rPr 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mj-lt"/>
                <a:ea typeface="+mn-ea"/>
              </a:defRPr>
            </a:lvl1pPr>
          </a:lstStyle>
          <a:p>
            <a:pPr defTabSz="914165" eaLnBrk="1" hangingPunct="1">
              <a:defRPr/>
            </a:pPr>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charset="0"/>
              </a:defRPr>
            </a:lvl1pPr>
          </a:lstStyle>
          <a:p>
            <a:pPr defTabSz="914165" eaLnBrk="1" hangingPunct="1"/>
            <a:fld id="{69CEE821-72E2-A347-B0FA-2945389F3259}" type="slidenum">
              <a:rPr lang="en-US" smtClean="0">
                <a:solidFill>
                  <a:srgbClr val="000000"/>
                </a:solidFill>
                <a:ea typeface="ＭＳ Ｐゴシック" charset="0"/>
              </a:rPr>
              <a:pPr defTabSz="914165" eaLnBrk="1" hangingPunct="1"/>
              <a:t>‹#›</a:t>
            </a:fld>
            <a:endParaRPr lang="en-US">
              <a:solidFill>
                <a:srgbClr val="000000"/>
              </a:solidFill>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eaLnBrk="1" hangingPunct="1">
              <a:defRPr/>
            </a:pPr>
            <a:endParaRPr lang="en-US">
              <a:solidFill>
                <a:srgbClr val="000000"/>
              </a:solidFill>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eaLnBrk="1" hangingPunct="1">
              <a:defRPr/>
            </a:pPr>
            <a:endParaRPr lang="en-US">
              <a:solidFill>
                <a:srgbClr val="000000"/>
              </a:solidFill>
              <a:ea typeface="ＭＳ Ｐゴシック" charset="0"/>
            </a:endParaRPr>
          </a:p>
        </p:txBody>
      </p:sp>
    </p:spTree>
    <p:extLst>
      <p:ext uri="{BB962C8B-B14F-4D97-AF65-F5344CB8AC3E}">
        <p14:creationId xmlns:p14="http://schemas.microsoft.com/office/powerpoint/2010/main" val="1795210111"/>
      </p:ext>
    </p:extLst>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mj-cs"/>
        </a:defRPr>
      </a:lvl1pPr>
      <a:lvl2pPr algn="l" rtl="0" eaLnBrk="0" fontAlgn="base" hangingPunct="0">
        <a:spcBef>
          <a:spcPct val="0"/>
        </a:spcBef>
        <a:spcAft>
          <a:spcPct val="0"/>
        </a:spcAft>
        <a:defRPr sz="4000">
          <a:solidFill>
            <a:schemeClr val="tx2"/>
          </a:solidFill>
          <a:latin typeface="Garamond" pitchFamily="18" charset="0"/>
          <a:ea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mn-cs"/>
        </a:defRPr>
      </a:lvl1pPr>
      <a:lvl2pPr marL="669753" indent="-325355"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089" indent="-35074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507" indent="-31583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0733" indent="-339639"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1"/>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30"/>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solidFill>
                  <a:srgbClr val="000000"/>
                </a:solidFill>
                <a:latin typeface="+mj-lt"/>
                <a:ea typeface="+mn-ea"/>
                <a:cs typeface="+mn-cs"/>
              </a:defRPr>
            </a:lvl1pPr>
          </a:lstStyle>
          <a:p>
            <a:pPr defTabSz="914165"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165" eaLnBrk="1" hangingPunct="1">
              <a:defRPr/>
            </a:pPr>
            <a:fld id="{D9975433-3AC9-7244-B186-4714F19C1D23}" type="slidenum">
              <a:rPr lang="en-US" smtClean="0">
                <a:ea typeface="ＭＳ Ｐゴシック" charset="0"/>
              </a:rPr>
              <a:pPr defTabSz="914165"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16" tIns="45709" rIns="91416" bIns="45709"/>
          <a:lstStyle/>
          <a:p>
            <a:pPr defTabSz="914165"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16" tIns="45709" rIns="91416" bIns="45709"/>
          <a:lstStyle/>
          <a:p>
            <a:pPr defTabSz="914165"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16900836"/>
      </p:ext>
    </p:extLst>
  </p:cSld>
  <p:clrMap bg1="lt1" tx1="dk1" bg2="lt2" tx2="dk2" accent1="accent1" accent2="accent2" accent3="accent3" accent4="accent4" accent5="accent5" accent6="accent6" hlink="hlink" folHlink="folHlink"/>
  <p:sldLayoutIdLst>
    <p:sldLayoutId id="2147488662" r:id="rId1"/>
    <p:sldLayoutId id="2147488663" r:id="rId2"/>
    <p:sldLayoutId id="2147488664" r:id="rId3"/>
    <p:sldLayoutId id="2147488665" r:id="rId4"/>
    <p:sldLayoutId id="2147488666" r:id="rId5"/>
    <p:sldLayoutId id="2147488667" r:id="rId6"/>
    <p:sldLayoutId id="2147488668" r:id="rId7"/>
    <p:sldLayoutId id="2147488669" r:id="rId8"/>
    <p:sldLayoutId id="2147488670" r:id="rId9"/>
    <p:sldLayoutId id="2147488671" r:id="rId10"/>
    <p:sldLayoutId id="2147488672" r:id="rId11"/>
    <p:sldLayoutId id="2147488673"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753" indent="-325355"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089" indent="-35074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507" indent="-31583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733" indent="-339639"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4282714527"/>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1"/>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30"/>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solidFill>
                  <a:srgbClr val="000000"/>
                </a:solidFill>
                <a:latin typeface="+mj-lt"/>
                <a:ea typeface="+mn-ea"/>
                <a:cs typeface="+mn-cs"/>
              </a:defRPr>
            </a:lvl1pPr>
          </a:lstStyle>
          <a:p>
            <a:pPr defTabSz="914165"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solidFill>
                  <a:srgbClr val="000000"/>
                </a:solidFill>
                <a:latin typeface="Garamond" charset="0"/>
              </a:defRPr>
            </a:lvl1pPr>
          </a:lstStyle>
          <a:p>
            <a:pPr defTabSz="914165" eaLnBrk="1" hangingPunct="1"/>
            <a:fld id="{55D46416-474E-184B-A5AD-7D0BC91A8C60}" type="slidenum">
              <a:rPr lang="en-US" smtClean="0">
                <a:ea typeface="ＭＳ Ｐゴシック" charset="0"/>
                <a:cs typeface="Arial" charset="0"/>
              </a:rPr>
              <a:pPr defTabSz="914165"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lIns="91416" tIns="45709" rIns="91416" bIns="45709"/>
          <a:lstStyle/>
          <a:p>
            <a:pPr defTabSz="914165"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lIns="91416" tIns="45709" rIns="91416" bIns="45709"/>
          <a:lstStyle/>
          <a:p>
            <a:pPr defTabSz="914165" eaLnBrk="1" hangingPunct="1">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3" y="6525344"/>
            <a:ext cx="1080120" cy="312522"/>
          </a:xfrm>
          <a:prstGeom prst="rect">
            <a:avLst/>
          </a:prstGeom>
        </p:spPr>
      </p:pic>
    </p:spTree>
    <p:extLst>
      <p:ext uri="{BB962C8B-B14F-4D97-AF65-F5344CB8AC3E}">
        <p14:creationId xmlns:p14="http://schemas.microsoft.com/office/powerpoint/2010/main" val="3842068027"/>
      </p:ext>
    </p:extLst>
  </p:cSld>
  <p:clrMap bg1="lt1" tx1="dk1" bg2="lt2" tx2="dk2" accent1="accent1" accent2="accent2" accent3="accent3" accent4="accent4" accent5="accent5" accent6="accent6" hlink="hlink" folHlink="folHlink"/>
  <p:sldLayoutIdLst>
    <p:sldLayoutId id="2147488688" r:id="rId1"/>
    <p:sldLayoutId id="2147488689" r:id="rId2"/>
    <p:sldLayoutId id="2147488690" r:id="rId3"/>
    <p:sldLayoutId id="2147488691" r:id="rId4"/>
    <p:sldLayoutId id="2147488692" r:id="rId5"/>
    <p:sldLayoutId id="2147488693" r:id="rId6"/>
    <p:sldLayoutId id="2147488694" r:id="rId7"/>
    <p:sldLayoutId id="2147488695" r:id="rId8"/>
    <p:sldLayoutId id="2147488696" r:id="rId9"/>
    <p:sldLayoutId id="2147488697" r:id="rId10"/>
    <p:sldLayoutId id="2147488698" r:id="rId11"/>
    <p:sldLayoutId id="214748869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753" indent="-325355"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089" indent="-35074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507" indent="-31583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0733" indent="-339639"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37809615"/>
      </p:ext>
    </p:extLst>
  </p:cSld>
  <p:clrMap bg1="lt1" tx1="dk1" bg2="lt2" tx2="dk2" accent1="accent1" accent2="accent2" accent3="accent3" accent4="accent4" accent5="accent5" accent6="accent6" hlink="hlink" folHlink="folHlink"/>
  <p:sldLayoutIdLst>
    <p:sldLayoutId id="2147488701" r:id="rId1"/>
    <p:sldLayoutId id="2147488702" r:id="rId2"/>
    <p:sldLayoutId id="2147488703" r:id="rId3"/>
    <p:sldLayoutId id="2147488704" r:id="rId4"/>
    <p:sldLayoutId id="2147488705" r:id="rId5"/>
    <p:sldLayoutId id="2147488706" r:id="rId6"/>
    <p:sldLayoutId id="2147488707" r:id="rId7"/>
    <p:sldLayoutId id="2147488708" r:id="rId8"/>
    <p:sldLayoutId id="2147488709" r:id="rId9"/>
    <p:sldLayoutId id="2147488710" r:id="rId10"/>
    <p:sldLayoutId id="2147488711" r:id="rId11"/>
    <p:sldLayoutId id="2147488712"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734112"/>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 id="2147488725"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869202"/>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91104912"/>
      </p:ext>
    </p:extLst>
  </p:cSld>
  <p:clrMap bg1="lt1" tx1="dk1" bg2="lt2" tx2="dk2" accent1="accent1" accent2="accent2" accent3="accent3" accent4="accent4" accent5="accent5" accent6="accent6" hlink="hlink" folHlink="folHlink"/>
  <p:sldLayoutIdLst>
    <p:sldLayoutId id="2147488763" r:id="rId1"/>
    <p:sldLayoutId id="2147488764" r:id="rId2"/>
    <p:sldLayoutId id="2147488765" r:id="rId3"/>
    <p:sldLayoutId id="2147488766" r:id="rId4"/>
    <p:sldLayoutId id="2147488767" r:id="rId5"/>
    <p:sldLayoutId id="2147488768" r:id="rId6"/>
    <p:sldLayoutId id="2147488769" r:id="rId7"/>
    <p:sldLayoutId id="2147488770" r:id="rId8"/>
    <p:sldLayoutId id="2147488771" r:id="rId9"/>
    <p:sldLayoutId id="2147488772" r:id="rId10"/>
    <p:sldLayoutId id="2147488773" r:id="rId11"/>
    <p:sldLayoutId id="2147488774"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60500034"/>
      </p:ext>
    </p:extLst>
  </p:cSld>
  <p:clrMap bg1="lt1" tx1="dk1" bg2="lt2" tx2="dk2" accent1="accent1" accent2="accent2" accent3="accent3" accent4="accent4" accent5="accent5" accent6="accent6" hlink="hlink" folHlink="folHlink"/>
  <p:sldLayoutIdLst>
    <p:sldLayoutId id="2147488776" r:id="rId1"/>
    <p:sldLayoutId id="2147488777" r:id="rId2"/>
    <p:sldLayoutId id="2147488778" r:id="rId3"/>
    <p:sldLayoutId id="2147488779" r:id="rId4"/>
    <p:sldLayoutId id="2147488780" r:id="rId5"/>
    <p:sldLayoutId id="2147488781" r:id="rId6"/>
    <p:sldLayoutId id="2147488782" r:id="rId7"/>
    <p:sldLayoutId id="2147488783" r:id="rId8"/>
    <p:sldLayoutId id="2147488784" r:id="rId9"/>
    <p:sldLayoutId id="2147488785" r:id="rId10"/>
    <p:sldLayoutId id="214748878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38085426"/>
      </p:ext>
    </p:extLst>
  </p:cSld>
  <p:clrMap bg1="lt1" tx1="dk1" bg2="lt2" tx2="dk2" accent1="accent1" accent2="accent2" accent3="accent3" accent4="accent4" accent5="accent5" accent6="accent6" hlink="hlink" folHlink="folHlink"/>
  <p:sldLayoutIdLst>
    <p:sldLayoutId id="2147488788" r:id="rId1"/>
    <p:sldLayoutId id="2147488789" r:id="rId2"/>
    <p:sldLayoutId id="2147488790" r:id="rId3"/>
    <p:sldLayoutId id="2147488791" r:id="rId4"/>
    <p:sldLayoutId id="2147488792" r:id="rId5"/>
    <p:sldLayoutId id="2147488793" r:id="rId6"/>
    <p:sldLayoutId id="2147488794" r:id="rId7"/>
    <p:sldLayoutId id="2147488795" r:id="rId8"/>
    <p:sldLayoutId id="2147488796" r:id="rId9"/>
    <p:sldLayoutId id="2147488797" r:id="rId10"/>
    <p:sldLayoutId id="2147488798" r:id="rId11"/>
    <p:sldLayoutId id="214748879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264417286"/>
      </p:ext>
    </p:extLst>
  </p:cSld>
  <p:clrMap bg1="lt1" tx1="dk1" bg2="lt2" tx2="dk2" accent1="accent1" accent2="accent2" accent3="accent3" accent4="accent4" accent5="accent5" accent6="accent6" hlink="hlink" folHlink="folHlink"/>
  <p:sldLayoutIdLst>
    <p:sldLayoutId id="2147488813" r:id="rId1"/>
    <p:sldLayoutId id="2147488814" r:id="rId2"/>
    <p:sldLayoutId id="2147488815" r:id="rId3"/>
    <p:sldLayoutId id="2147488816" r:id="rId4"/>
    <p:sldLayoutId id="2147488817" r:id="rId5"/>
    <p:sldLayoutId id="2147488818" r:id="rId6"/>
    <p:sldLayoutId id="2147488819" r:id="rId7"/>
    <p:sldLayoutId id="2147488820" r:id="rId8"/>
    <p:sldLayoutId id="2147488821" r:id="rId9"/>
    <p:sldLayoutId id="2147488822" r:id="rId10"/>
    <p:sldLayoutId id="2147488823" r:id="rId11"/>
    <p:sldLayoutId id="2147488824"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2848819172"/>
      </p:ext>
    </p:extLst>
  </p:cSld>
  <p:clrMap bg1="lt1" tx1="dk1" bg2="lt2" tx2="dk2" accent1="accent1" accent2="accent2" accent3="accent3" accent4="accent4" accent5="accent5" accent6="accent6" hlink="hlink" folHlink="folHlink"/>
  <p:sldLayoutIdLst>
    <p:sldLayoutId id="2147488826" r:id="rId1"/>
    <p:sldLayoutId id="2147488827" r:id="rId2"/>
    <p:sldLayoutId id="2147488828" r:id="rId3"/>
    <p:sldLayoutId id="2147488829" r:id="rId4"/>
    <p:sldLayoutId id="2147488830" r:id="rId5"/>
    <p:sldLayoutId id="2147488831" r:id="rId6"/>
    <p:sldLayoutId id="2147488832" r:id="rId7"/>
    <p:sldLayoutId id="2147488833" r:id="rId8"/>
    <p:sldLayoutId id="2147488834" r:id="rId9"/>
    <p:sldLayoutId id="2147488835" r:id="rId10"/>
    <p:sldLayoutId id="2147488836" r:id="rId11"/>
    <p:sldLayoutId id="2147488837"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94206573"/>
      </p:ext>
    </p:extLst>
  </p:cSld>
  <p:clrMap bg1="lt1" tx1="dk1" bg2="lt2" tx2="dk2" accent1="accent1" accent2="accent2" accent3="accent3" accent4="accent4" accent5="accent5" accent6="accent6" hlink="hlink" folHlink="folHlink"/>
  <p:sldLayoutIdLst>
    <p:sldLayoutId id="2147488839" r:id="rId1"/>
    <p:sldLayoutId id="2147488840" r:id="rId2"/>
    <p:sldLayoutId id="2147488841" r:id="rId3"/>
    <p:sldLayoutId id="2147488842" r:id="rId4"/>
    <p:sldLayoutId id="2147488843" r:id="rId5"/>
    <p:sldLayoutId id="2147488844" r:id="rId6"/>
    <p:sldLayoutId id="2147488845" r:id="rId7"/>
    <p:sldLayoutId id="2147488846" r:id="rId8"/>
    <p:sldLayoutId id="2147488847" r:id="rId9"/>
    <p:sldLayoutId id="2147488848" r:id="rId10"/>
    <p:sldLayoutId id="2147488849" r:id="rId11"/>
    <p:sldLayoutId id="214748885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sldNum="0"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82994055"/>
      </p:ext>
    </p:extLst>
  </p:cSld>
  <p:clrMap bg1="lt1" tx1="dk1" bg2="lt2" tx2="dk2" accent1="accent1" accent2="accent2" accent3="accent3" accent4="accent4" accent5="accent5" accent6="accent6" hlink="hlink" folHlink="folHlink"/>
  <p:sldLayoutIdLst>
    <p:sldLayoutId id="2147488852" r:id="rId1"/>
    <p:sldLayoutId id="2147488853" r:id="rId2"/>
    <p:sldLayoutId id="2147488854" r:id="rId3"/>
    <p:sldLayoutId id="2147488855" r:id="rId4"/>
    <p:sldLayoutId id="2147488856" r:id="rId5"/>
    <p:sldLayoutId id="2147488857" r:id="rId6"/>
    <p:sldLayoutId id="2147488858" r:id="rId7"/>
    <p:sldLayoutId id="2147488859" r:id="rId8"/>
    <p:sldLayoutId id="2147488860" r:id="rId9"/>
    <p:sldLayoutId id="2147488861" r:id="rId10"/>
    <p:sldLayoutId id="21474888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hf sldNum="0" hdr="0" ftr="0" dt="0"/>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44.xml"/></Relationships>
</file>

<file path=ppt/slides/_rels/slide10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4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92.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586.xml"/></Relationships>
</file>

<file path=ppt/slides/_rels/slide115.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usenix.org/events/sec07/" TargetMode="External"/><Relationship Id="rId2" Type="http://schemas.openxmlformats.org/officeDocument/2006/relationships/hyperlink" Target="http://users.ece.cmu.edu/~omutlu/pub/mph_usenix_security07.pdf" TargetMode="External"/><Relationship Id="rId1" Type="http://schemas.openxmlformats.org/officeDocument/2006/relationships/slideLayout" Target="../slideLayouts/slideLayout422.xml"/><Relationship Id="rId5" Type="http://schemas.openxmlformats.org/officeDocument/2006/relationships/image" Target="../media/image15.png"/><Relationship Id="rId4" Type="http://schemas.openxmlformats.org/officeDocument/2006/relationships/hyperlink" Target="http://users.ece.cmu.edu/~omutlu/pub/mutlu_usenix-security07_talk.pp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microarch.org/micro40/" TargetMode="External"/><Relationship Id="rId2" Type="http://schemas.openxmlformats.org/officeDocument/2006/relationships/hyperlink" Target="http://users.ece.cmu.edu/~omutlu/pub/stfm_micro07.pdf" TargetMode="External"/><Relationship Id="rId1" Type="http://schemas.openxmlformats.org/officeDocument/2006/relationships/slideLayout" Target="../slideLayouts/slideLayout444.xml"/><Relationship Id="rId6" Type="http://schemas.openxmlformats.org/officeDocument/2006/relationships/image" Target="../media/image16.png"/><Relationship Id="rId5" Type="http://schemas.openxmlformats.org/officeDocument/2006/relationships/hyperlink" Target="http://users.ece.cmu.edu/~omutlu/pub/mutlu_micro07_talk.ppt" TargetMode="External"/><Relationship Id="rId4" Type="http://schemas.openxmlformats.org/officeDocument/2006/relationships/hyperlink" Target="http://users.ece.cmu.edu/~omutlu/pub/stfm_micro07-summary.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parbs_isca08.pdf" TargetMode="External"/><Relationship Id="rId1" Type="http://schemas.openxmlformats.org/officeDocument/2006/relationships/slideLayout" Target="../slideLayouts/slideLayout504.xml"/><Relationship Id="rId6" Type="http://schemas.openxmlformats.org/officeDocument/2006/relationships/image" Target="../media/image17.png"/><Relationship Id="rId5" Type="http://schemas.openxmlformats.org/officeDocument/2006/relationships/hyperlink" Target="http://users.ece.cmu.edu/~omutlu/pub/mutlu_isca08_talk.ppt" TargetMode="External"/><Relationship Id="rId4" Type="http://schemas.openxmlformats.org/officeDocument/2006/relationships/hyperlink" Target="http://users.ece.cmu.edu/~omutlu/pub/parbs_isca08-summary.pdf"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4.xml"/></Relationships>
</file>

<file path=ppt/slides/_rels/slide16.xml.rels><?xml version="1.0" encoding="UTF-8" standalone="yes"?>
<Relationships xmlns="http://schemas.openxmlformats.org/package/2006/relationships"><Relationship Id="rId3" Type="http://schemas.openxmlformats.org/officeDocument/2006/relationships/hyperlink" Target="http://www.cse.psu.edu/hpcl/hpca16.html" TargetMode="External"/><Relationship Id="rId2" Type="http://schemas.openxmlformats.org/officeDocument/2006/relationships/hyperlink" Target="http://users.ece.cmu.edu/~omutlu/pub/atlas_hpca10.pdf" TargetMode="External"/><Relationship Id="rId1" Type="http://schemas.openxmlformats.org/officeDocument/2006/relationships/slideLayout" Target="../slideLayouts/slideLayout515.xml"/><Relationship Id="rId5" Type="http://schemas.openxmlformats.org/officeDocument/2006/relationships/image" Target="../media/image19.png"/><Relationship Id="rId4" Type="http://schemas.openxmlformats.org/officeDocument/2006/relationships/hyperlink" Target="http://users.ece.cmu.edu/~omutlu/pub/kim_hpca10_talk.pptx"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microarch.org/micro43/" TargetMode="External"/><Relationship Id="rId2" Type="http://schemas.openxmlformats.org/officeDocument/2006/relationships/hyperlink" Target="http://users.ece.cmu.edu/~omutlu/pub/tcm_micro10.pdf" TargetMode="External"/><Relationship Id="rId1" Type="http://schemas.openxmlformats.org/officeDocument/2006/relationships/slideLayout" Target="../slideLayouts/slideLayout515.xml"/><Relationship Id="rId6" Type="http://schemas.openxmlformats.org/officeDocument/2006/relationships/image" Target="../media/image20.png"/><Relationship Id="rId5" Type="http://schemas.openxmlformats.org/officeDocument/2006/relationships/hyperlink" Target="http://users.ece.cmu.edu/~omutlu/pub/kim_micro10_talk.pdf" TargetMode="External"/><Relationship Id="rId4" Type="http://schemas.openxmlformats.org/officeDocument/2006/relationships/hyperlink" Target="http://users.ece.cmu.edu/~omutlu/pub/kim_micro10_talk.pptx"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users.ece.cmu.edu/~omutlu/pub/bliss-memory-scheduler_iccd14.pdf" TargetMode="External"/><Relationship Id="rId1" Type="http://schemas.openxmlformats.org/officeDocument/2006/relationships/slideLayout" Target="../slideLayouts/slideLayout527.xml"/><Relationship Id="rId6" Type="http://schemas.openxmlformats.org/officeDocument/2006/relationships/image" Target="../media/image21.png"/><Relationship Id="rId5" Type="http://schemas.openxmlformats.org/officeDocument/2006/relationships/hyperlink" Target="http://users.ece.cmu.edu/~omutlu/pub/bliss_lavanya_iccd14-talk.pdf" TargetMode="External"/><Relationship Id="rId4" Type="http://schemas.openxmlformats.org/officeDocument/2006/relationships/hyperlink" Target="http://users.ece.cmu.edu/~omutlu/pub/bliss_lavanya_iccd14-talk.ppt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staged-memory-scheduling_isca12.pdf" TargetMode="External"/><Relationship Id="rId1" Type="http://schemas.openxmlformats.org/officeDocument/2006/relationships/slideLayout" Target="../slideLayouts/slideLayout527.xml"/><Relationship Id="rId5" Type="http://schemas.openxmlformats.org/officeDocument/2006/relationships/image" Target="../media/image22.png"/><Relationship Id="rId4" Type="http://schemas.openxmlformats.org/officeDocument/2006/relationships/hyperlink" Target="http://users.ece.cmu.edu/~omutlu/pub/rachata_isca12_talk.ppt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taco.acm.org/" TargetMode="External"/><Relationship Id="rId7" Type="http://schemas.openxmlformats.org/officeDocument/2006/relationships/hyperlink" Target="https://github.com/CMU-SAFARI/HWASim" TargetMode="External"/><Relationship Id="rId2" Type="http://schemas.openxmlformats.org/officeDocument/2006/relationships/hyperlink" Target="https://users.ece.cmu.edu/~omutlu/pub/dash_deadline-aware-heterogeneous-memory-scheduler_taco16.pdf" TargetMode="External"/><Relationship Id="rId1" Type="http://schemas.openxmlformats.org/officeDocument/2006/relationships/slideLayout" Target="../slideLayouts/slideLayout527.xml"/><Relationship Id="rId6" Type="http://schemas.openxmlformats.org/officeDocument/2006/relationships/hyperlink" Target="https://users.ece.cmu.edu/~omutlu/pub/dash_deadline-aware-heterogeneous-memory-scheduler_usui_hipeac16-talk.pdf" TargetMode="External"/><Relationship Id="rId5" Type="http://schemas.openxmlformats.org/officeDocument/2006/relationships/hyperlink" Target="https://users.ece.cmu.edu/~omutlu/pub/dash_deadline-aware-heterogeneous-memory-scheduler_usui_hipeac16-talk.pptx" TargetMode="External"/><Relationship Id="rId4" Type="http://schemas.openxmlformats.org/officeDocument/2006/relationships/hyperlink" Target="https://www.hipeac.net/2016/pragu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mise-predictable_memory_performance-hpca13.pdf" TargetMode="External"/><Relationship Id="rId1" Type="http://schemas.openxmlformats.org/officeDocument/2006/relationships/slideLayout" Target="../slideLayouts/slideLayout539.xml"/><Relationship Id="rId5" Type="http://schemas.openxmlformats.org/officeDocument/2006/relationships/image" Target="../media/image24.png"/><Relationship Id="rId4" Type="http://schemas.openxmlformats.org/officeDocument/2006/relationships/hyperlink" Target="http://users.ece.cmu.edu/~omutlu/pub/subramanian_hpca13_talk.pptx"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users.ece.cmu.edu/~omutlu/pub/application-slowdown-model_lavanya_micro15-poster.pptx" TargetMode="External"/><Relationship Id="rId3" Type="http://schemas.openxmlformats.org/officeDocument/2006/relationships/hyperlink" Target="http://www.microarch.org/micro48/" TargetMode="External"/><Relationship Id="rId7" Type="http://schemas.openxmlformats.org/officeDocument/2006/relationships/hyperlink" Target="https://users.ece.cmu.edu/~omutlu/pub/application-slowdown-model_lavanya_micro15-lightning-talk.pdf" TargetMode="External"/><Relationship Id="rId2" Type="http://schemas.openxmlformats.org/officeDocument/2006/relationships/hyperlink" Target="https://users.ece.cmu.edu/~omutlu/pub/application-slowdown-model_micro15.pdf" TargetMode="External"/><Relationship Id="rId1" Type="http://schemas.openxmlformats.org/officeDocument/2006/relationships/slideLayout" Target="../slideLayouts/slideLayout539.xml"/><Relationship Id="rId6" Type="http://schemas.openxmlformats.org/officeDocument/2006/relationships/hyperlink" Target="https://users.ece.cmu.edu/~omutlu/pub/application-slowdown-model_lavanya_micro15-lightning-talk.pptx" TargetMode="External"/><Relationship Id="rId11" Type="http://schemas.openxmlformats.org/officeDocument/2006/relationships/image" Target="../media/image25.png"/><Relationship Id="rId5" Type="http://schemas.openxmlformats.org/officeDocument/2006/relationships/hyperlink" Target="https://users.ece.cmu.edu/~omutlu/pub/application-slowdown-model_lavanya_micro15-talk.pdf" TargetMode="External"/><Relationship Id="rId10" Type="http://schemas.openxmlformats.org/officeDocument/2006/relationships/hyperlink" Target="https://github.com/CMU-SAFARI/ASMSim" TargetMode="External"/><Relationship Id="rId4" Type="http://schemas.openxmlformats.org/officeDocument/2006/relationships/hyperlink" Target="https://users.ece.cmu.edu/~omutlu/pub/application-slowdown-model_lavanya_micro15-talk.pptx" TargetMode="External"/><Relationship Id="rId9" Type="http://schemas.openxmlformats.org/officeDocument/2006/relationships/hyperlink" Target="https://users.ece.cmu.edu/~omutlu/pub/application-slowdown-model_lavanya_micro15-poster.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45.xml"/><Relationship Id="rId5" Type="http://schemas.openxmlformats.org/officeDocument/2006/relationships/image" Target="../media/image26.png"/><Relationship Id="rId4" Type="http://schemas.openxmlformats.org/officeDocument/2006/relationships/hyperlink" Target="https://people.inf.ethz.ch/omutlu/pub/ipek_isca08_talk.pptx"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1.xml"/></Relationships>
</file>

<file path=ppt/slides/_rels/slide29.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27.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63.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5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people.inf.ethz.ch/omutlu/pub/kim_isca12_talk.ppt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8.xml"/></Relationships>
</file>

<file path=ppt/slides/_rels/slide34.xml.rels><?xml version="1.0" encoding="UTF-8" standalone="yes"?>
<Relationships xmlns="http://schemas.openxmlformats.org/package/2006/relationships"><Relationship Id="rId3" Type="http://schemas.openxmlformats.org/officeDocument/2006/relationships/hyperlink" Target="http://www.cs.utah.edu/thememoryforum/kang_slides.pdf" TargetMode="External"/><Relationship Id="rId2" Type="http://schemas.openxmlformats.org/officeDocument/2006/relationships/image" Target="../media/image32.png"/><Relationship Id="rId1" Type="http://schemas.openxmlformats.org/officeDocument/2006/relationships/slideLayout" Target="../slideLayouts/slideLayout248.xml"/></Relationships>
</file>

<file path=ppt/slides/_rels/slide35.xml.rels><?xml version="1.0" encoding="UTF-8" standalone="yes"?>
<Relationships xmlns="http://schemas.openxmlformats.org/package/2006/relationships"><Relationship Id="rId3" Type="http://schemas.openxmlformats.org/officeDocument/2006/relationships/hyperlink" Target="http://www.cs.utah.edu/thememoryforum/kang_slides.pdf" TargetMode="External"/><Relationship Id="rId2" Type="http://schemas.openxmlformats.org/officeDocument/2006/relationships/image" Target="../media/image33.png"/><Relationship Id="rId1" Type="http://schemas.openxmlformats.org/officeDocument/2006/relationships/slideLayout" Target="../slideLayouts/slideLayout24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37.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248.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1.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8.xml"/></Relationships>
</file>

<file path=ppt/slides/_rels/slide4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51.xml"/><Relationship Id="rId5" Type="http://schemas.openxmlformats.org/officeDocument/2006/relationships/image" Target="../media/image36.png"/><Relationship Id="rId4" Type="http://schemas.openxmlformats.org/officeDocument/2006/relationships/hyperlink" Target="http://users.ece.cmu.edu/~omutlu/pub/liu_isca12_talk.pdf"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8.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00.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400.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github.com/CMU-SAFARI/SoftMC" TargetMode="External"/><Relationship Id="rId1" Type="http://schemas.openxmlformats.org/officeDocument/2006/relationships/slideLayout" Target="../slideLayouts/slideLayout40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8.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48.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248.xml"/><Relationship Id="rId6" Type="http://schemas.openxmlformats.org/officeDocument/2006/relationships/image" Target="../media/image46.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80.xml"/></Relationships>
</file>

<file path=ppt/slides/_rels/slide50.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47.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8.png"/><Relationship Id="rId1" Type="http://schemas.openxmlformats.org/officeDocument/2006/relationships/slideLayout" Target="../slideLayouts/slideLayout248.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248.xml"/><Relationship Id="rId5" Type="http://schemas.openxmlformats.org/officeDocument/2006/relationships/image" Target="../media/image49.png"/><Relationship Id="rId4" Type="http://schemas.openxmlformats.org/officeDocument/2006/relationships/hyperlink" Target="https://github.com/CMU-SAFARI/EINSim"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5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633.xml"/><Relationship Id="rId5" Type="http://schemas.openxmlformats.org/officeDocument/2006/relationships/image" Target="../media/image50.png"/><Relationship Id="rId4" Type="http://schemas.openxmlformats.org/officeDocument/2006/relationships/hyperlink" Target="https://github.com/CMU-SAFARI/ramulator"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09.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598.xml"/><Relationship Id="rId6" Type="http://schemas.openxmlformats.org/officeDocument/2006/relationships/hyperlink" Target="https://github.com/CMU-SAFARI/rowhammer" TargetMode="External"/><Relationship Id="rId5" Type="http://schemas.openxmlformats.org/officeDocument/2006/relationships/image" Target="../media/image53.jpe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63.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lab.dsst.io/32c3-slides/7197.html" TargetMode="External"/><Relationship Id="rId1" Type="http://schemas.openxmlformats.org/officeDocument/2006/relationships/slideLayout" Target="../slideLayouts/slideLayout563.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63.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86.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86.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86.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86.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9.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support.apple.com/en-gb/HT204934" TargetMode="External"/><Relationship Id="rId1" Type="http://schemas.openxmlformats.org/officeDocument/2006/relationships/slideLayout" Target="../slideLayouts/slideLayout56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5.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8.xml"/></Relationships>
</file>

<file path=ppt/slides/_rels/slide74.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72.jpg"/><Relationship Id="rId1" Type="http://schemas.openxmlformats.org/officeDocument/2006/relationships/slideLayout" Target="../slideLayouts/slideLayout248.xml"/></Relationships>
</file>

<file path=ppt/slides/_rels/slide75.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9.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4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safari.ethz.ch/" TargetMode="External"/><Relationship Id="rId1" Type="http://schemas.openxmlformats.org/officeDocument/2006/relationships/slideLayout" Target="../slideLayouts/slideLayout49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5.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5.xml"/><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2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2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563.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83.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rxiv.org/pdf/1905.09822.pdf" TargetMode="External"/><Relationship Id="rId1" Type="http://schemas.openxmlformats.org/officeDocument/2006/relationships/slideLayout" Target="../slideLayouts/slideLayout3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25 June 2019</a:t>
            </a:r>
          </a:p>
          <a:p>
            <a:r>
              <a:rPr lang="en-US" sz="2200" dirty="0"/>
              <a:t>Maurice Wilkes Award @ ISCA 2019</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2" name="Title 1">
            <a:extLst>
              <a:ext uri="{FF2B5EF4-FFF2-40B4-BE49-F238E27FC236}">
                <a16:creationId xmlns:a16="http://schemas.microsoft.com/office/drawing/2014/main" id="{091539DA-A9C8-8347-AC02-F95E92A26DD7}"/>
              </a:ext>
            </a:extLst>
          </p:cNvPr>
          <p:cNvSpPr>
            <a:spLocks noGrp="1"/>
          </p:cNvSpPr>
          <p:nvPr>
            <p:ph type="ctrTitle"/>
          </p:nvPr>
        </p:nvSpPr>
        <p:spPr>
          <a:xfrm>
            <a:off x="445892" y="1802209"/>
            <a:ext cx="8382000" cy="2201416"/>
          </a:xfrm>
        </p:spPr>
        <p:txBody>
          <a:bodyPr>
            <a:noAutofit/>
          </a:bodyPr>
          <a:lstStyle/>
          <a:p>
            <a:pPr algn="ctr"/>
            <a:r>
              <a:rPr lang="en-US" sz="4200" dirty="0"/>
              <a:t>Some Reflections (on DRAM)</a:t>
            </a:r>
            <a:br>
              <a:rPr lang="en-US" dirty="0"/>
            </a:br>
            <a:br>
              <a:rPr lang="en-US" dirty="0"/>
            </a:br>
            <a:endParaRPr lang="en-US" dirty="0">
              <a:solidFill>
                <a:srgbClr val="FF0000"/>
              </a:solidFill>
            </a:endParaRPr>
          </a:p>
        </p:txBody>
      </p:sp>
    </p:spTree>
    <p:extLst>
      <p:ext uri="{BB962C8B-B14F-4D97-AF65-F5344CB8AC3E}">
        <p14:creationId xmlns:p14="http://schemas.microsoft.com/office/powerpoint/2010/main" val="512511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2123728" y="1795462"/>
            <a:ext cx="7924800" cy="1752600"/>
          </a:xfrm>
        </p:spPr>
        <p:txBody>
          <a:bodyPr/>
          <a:lstStyle/>
          <a:p>
            <a:r>
              <a:rPr lang="en-US" dirty="0"/>
              <a:t>DRAM Controllers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3746251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Sounds Good, No?</a:t>
            </a: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1801483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59011002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94262354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407996416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23769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393625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F2C5F17E-4FEC-0A42-8F3B-7B866ABDE05D}"/>
              </a:ext>
            </a:extLst>
          </p:cNvPr>
          <p:cNvSpPr/>
          <p:nvPr/>
        </p:nvSpPr>
        <p:spPr>
          <a:xfrm>
            <a:off x="3020019" y="292099"/>
            <a:ext cx="3698986" cy="4726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542697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09422" y="1828800"/>
            <a:ext cx="7924800" cy="1752600"/>
          </a:xfrm>
        </p:spPr>
        <p:txBody>
          <a:bodyPr/>
          <a:lstStyle/>
          <a:p>
            <a:pPr algn="ctr"/>
            <a:r>
              <a:rPr lang="en-US" dirty="0"/>
              <a:t>Into the Future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6061124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Tree>
    <p:extLst>
      <p:ext uri="{BB962C8B-B14F-4D97-AF65-F5344CB8AC3E}">
        <p14:creationId xmlns:p14="http://schemas.microsoft.com/office/powerpoint/2010/main" val="287577738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Prediction</a:t>
            </a:r>
          </a:p>
        </p:txBody>
      </p:sp>
      <p:sp>
        <p:nvSpPr>
          <p:cNvPr id="3" name="Content Placeholder 2"/>
          <p:cNvSpPr>
            <a:spLocks noGrp="1"/>
          </p:cNvSpPr>
          <p:nvPr>
            <p:ph idx="1"/>
          </p:nvPr>
        </p:nvSpPr>
        <p:spPr>
          <a:xfrm>
            <a:off x="-7505" y="1772816"/>
            <a:ext cx="9144000" cy="2088232"/>
          </a:xfrm>
        </p:spPr>
        <p:txBody>
          <a:bodyPr/>
          <a:lstStyle/>
          <a:p>
            <a:pPr marL="0" indent="0" algn="ctr">
              <a:buNone/>
            </a:pPr>
            <a:r>
              <a:rPr lang="en-US" sz="6000" dirty="0">
                <a:solidFill>
                  <a:srgbClr val="0000FF"/>
                </a:solidFill>
              </a:rPr>
              <a:t>Future Innovations</a:t>
            </a:r>
          </a:p>
          <a:p>
            <a:pPr marL="0" indent="0" algn="ctr">
              <a:buNone/>
            </a:pPr>
            <a:r>
              <a:rPr lang="en-US" sz="6000" dirty="0">
                <a:solidFill>
                  <a:srgbClr val="FF0000"/>
                </a:solidFill>
              </a:rPr>
              <a:t>Will Be Even More</a:t>
            </a:r>
          </a:p>
          <a:p>
            <a:pPr marL="0" indent="0" algn="ctr">
              <a:buNone/>
            </a:pPr>
            <a:r>
              <a:rPr lang="en-US" sz="6000" dirty="0">
                <a:solidFill>
                  <a:srgbClr val="FF0000"/>
                </a:solidFill>
              </a:rPr>
              <a:t>Bottlenecked by Memory</a:t>
            </a:r>
          </a:p>
        </p:txBody>
      </p:sp>
    </p:spTree>
    <p:extLst>
      <p:ext uri="{BB962C8B-B14F-4D97-AF65-F5344CB8AC3E}">
        <p14:creationId xmlns:p14="http://schemas.microsoft.com/office/powerpoint/2010/main" val="305508726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sz="3600" dirty="0"/>
              <a:t>We Need Architectures That Handle Data Well</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Tree>
    <p:extLst>
      <p:ext uri="{BB962C8B-B14F-4D97-AF65-F5344CB8AC3E}">
        <p14:creationId xmlns:p14="http://schemas.microsoft.com/office/powerpoint/2010/main" val="4766653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F08B-2190-F04A-9DE7-E34CA48180CB}"/>
              </a:ext>
            </a:extLst>
          </p:cNvPr>
          <p:cNvSpPr>
            <a:spLocks noGrp="1"/>
          </p:cNvSpPr>
          <p:nvPr>
            <p:ph type="title"/>
          </p:nvPr>
        </p:nvSpPr>
        <p:spPr/>
        <p:txBody>
          <a:bodyPr/>
          <a:lstStyle/>
          <a:p>
            <a:r>
              <a:rPr lang="en-US" dirty="0"/>
              <a:t>It All Started with FSB Controllers (2001)</a:t>
            </a:r>
          </a:p>
        </p:txBody>
      </p:sp>
      <p:pic>
        <p:nvPicPr>
          <p:cNvPr id="5" name="Picture 4">
            <a:extLst>
              <a:ext uri="{FF2B5EF4-FFF2-40B4-BE49-F238E27FC236}">
                <a16:creationId xmlns:a16="http://schemas.microsoft.com/office/drawing/2014/main" id="{E75B20AB-4293-A14A-9EA8-6F5304D3F5DC}"/>
              </a:ext>
            </a:extLst>
          </p:cNvPr>
          <p:cNvPicPr>
            <a:picLocks noChangeAspect="1"/>
          </p:cNvPicPr>
          <p:nvPr/>
        </p:nvPicPr>
        <p:blipFill>
          <a:blip r:embed="rId2"/>
          <a:stretch>
            <a:fillRect/>
          </a:stretch>
        </p:blipFill>
        <p:spPr>
          <a:xfrm>
            <a:off x="0" y="1484784"/>
            <a:ext cx="9144000" cy="4226291"/>
          </a:xfrm>
          <a:prstGeom prst="rect">
            <a:avLst/>
          </a:prstGeom>
        </p:spPr>
      </p:pic>
    </p:spTree>
    <p:extLst>
      <p:ext uri="{BB962C8B-B14F-4D97-AF65-F5344CB8AC3E}">
        <p14:creationId xmlns:p14="http://schemas.microsoft.com/office/powerpoint/2010/main" val="64563080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Tree>
    <p:extLst>
      <p:ext uri="{BB962C8B-B14F-4D97-AF65-F5344CB8AC3E}">
        <p14:creationId xmlns:p14="http://schemas.microsoft.com/office/powerpoint/2010/main" val="40530939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669384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Overview of PIM Challenges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036072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00299587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D7CC-532F-7747-B2AA-B5648C18339B}"/>
              </a:ext>
            </a:extLst>
          </p:cNvPr>
          <p:cNvSpPr>
            <a:spLocks noGrp="1"/>
          </p:cNvSpPr>
          <p:nvPr>
            <p:ph type="title"/>
          </p:nvPr>
        </p:nvSpPr>
        <p:spPr/>
        <p:txBody>
          <a:bodyPr/>
          <a:lstStyle/>
          <a:p>
            <a:r>
              <a:rPr lang="en-US" dirty="0"/>
              <a:t>Food for Thought: Two Quotes</a:t>
            </a:r>
          </a:p>
        </p:txBody>
      </p:sp>
      <p:sp>
        <p:nvSpPr>
          <p:cNvPr id="3" name="Content Placeholder 2">
            <a:extLst>
              <a:ext uri="{FF2B5EF4-FFF2-40B4-BE49-F238E27FC236}">
                <a16:creationId xmlns:a16="http://schemas.microsoft.com/office/drawing/2014/main" id="{96C63D4A-C4FE-FE4E-B747-46129F6B02CA}"/>
              </a:ext>
            </a:extLst>
          </p:cNvPr>
          <p:cNvSpPr>
            <a:spLocks noGrp="1"/>
          </p:cNvSpPr>
          <p:nvPr>
            <p:ph idx="1"/>
          </p:nvPr>
        </p:nvSpPr>
        <p:spPr/>
        <p:txBody>
          <a:bodyPr/>
          <a:lstStyle/>
          <a:p>
            <a:pPr marL="0" indent="0">
              <a:buNone/>
            </a:pPr>
            <a:r>
              <a:rPr lang="en-US" dirty="0">
                <a:solidFill>
                  <a:srgbClr val="FF0000"/>
                </a:solidFill>
              </a:rPr>
              <a:t>Progress is impossible without change, </a:t>
            </a:r>
          </a:p>
          <a:p>
            <a:pPr marL="0" indent="0">
              <a:buNone/>
            </a:pPr>
            <a:r>
              <a:rPr lang="en-US" dirty="0">
                <a:solidFill>
                  <a:srgbClr val="FF0000"/>
                </a:solidFill>
              </a:rPr>
              <a:t>and those who cannot change their minds </a:t>
            </a:r>
          </a:p>
          <a:p>
            <a:pPr marL="0" indent="0">
              <a:buNone/>
            </a:pPr>
            <a:r>
              <a:rPr lang="en-US" dirty="0">
                <a:solidFill>
                  <a:srgbClr val="FF0000"/>
                </a:solidFill>
              </a:rPr>
              <a:t>cannot change anything.</a:t>
            </a:r>
          </a:p>
          <a:p>
            <a:pPr marL="0" indent="0">
              <a:buNone/>
            </a:pPr>
            <a:endParaRPr lang="en-US" b="1" dirty="0"/>
          </a:p>
          <a:p>
            <a:pPr marL="0" indent="0">
              <a:buNone/>
            </a:pPr>
            <a:r>
              <a:rPr lang="en-US" b="1" dirty="0"/>
              <a:t>George Bernard Shaw</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r>
              <a:rPr lang="en-US" b="1" dirty="0">
                <a:solidFill>
                  <a:srgbClr val="0000FF"/>
                </a:solidFill>
              </a:rPr>
              <a:t>My heart is in the work.</a:t>
            </a:r>
            <a:endParaRPr lang="en-US" dirty="0"/>
          </a:p>
          <a:p>
            <a:pPr marL="0" indent="0">
              <a:buNone/>
            </a:pPr>
            <a:endParaRPr lang="en-US" b="1" dirty="0">
              <a:solidFill>
                <a:srgbClr val="0000FF"/>
              </a:solidFill>
            </a:endParaRPr>
          </a:p>
          <a:p>
            <a:pPr marL="0" indent="0">
              <a:buNone/>
            </a:pPr>
            <a:r>
              <a:rPr lang="en-US" b="1" dirty="0"/>
              <a:t>Andrew Carnegie</a:t>
            </a:r>
          </a:p>
          <a:p>
            <a:pPr marL="0" indent="0">
              <a:buNone/>
            </a:pPr>
            <a:endParaRPr lang="en-US" b="1" dirty="0">
              <a:solidFill>
                <a:srgbClr val="0000FF"/>
              </a:solidFill>
            </a:endParaRPr>
          </a:p>
        </p:txBody>
      </p:sp>
      <p:sp>
        <p:nvSpPr>
          <p:cNvPr id="6" name="TextBox 5">
            <a:extLst>
              <a:ext uri="{FF2B5EF4-FFF2-40B4-BE49-F238E27FC236}">
                <a16:creationId xmlns:a16="http://schemas.microsoft.com/office/drawing/2014/main" id="{082164D3-9C32-E64D-BB99-29608596F757}"/>
              </a:ext>
            </a:extLst>
          </p:cNvPr>
          <p:cNvSpPr txBox="1"/>
          <p:nvPr/>
        </p:nvSpPr>
        <p:spPr>
          <a:xfrm>
            <a:off x="103239" y="6607277"/>
            <a:ext cx="7991290"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Image: By Alvin Langdon Coburn - Illustrated London News, p. 575 (subscription required), PD-US, https://</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en.wikipedia.org</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index.php?curid</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=49887931</a:t>
            </a:r>
          </a:p>
        </p:txBody>
      </p:sp>
      <p:pic>
        <p:nvPicPr>
          <p:cNvPr id="7" name="Picture 6">
            <a:extLst>
              <a:ext uri="{FF2B5EF4-FFF2-40B4-BE49-F238E27FC236}">
                <a16:creationId xmlns:a16="http://schemas.microsoft.com/office/drawing/2014/main" id="{0C1DC7AA-F09D-3B42-B399-EA20CB524FFE}"/>
              </a:ext>
            </a:extLst>
          </p:cNvPr>
          <p:cNvPicPr>
            <a:picLocks noChangeAspect="1"/>
          </p:cNvPicPr>
          <p:nvPr/>
        </p:nvPicPr>
        <p:blipFill>
          <a:blip r:embed="rId2"/>
          <a:stretch>
            <a:fillRect/>
          </a:stretch>
        </p:blipFill>
        <p:spPr>
          <a:xfrm>
            <a:off x="6444209" y="1028866"/>
            <a:ext cx="1944216" cy="2734817"/>
          </a:xfrm>
          <a:prstGeom prst="rect">
            <a:avLst/>
          </a:prstGeom>
        </p:spPr>
      </p:pic>
    </p:spTree>
    <p:extLst>
      <p:ext uri="{BB962C8B-B14F-4D97-AF65-F5344CB8AC3E}">
        <p14:creationId xmlns:p14="http://schemas.microsoft.com/office/powerpoint/2010/main" val="2819635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25 June 2019</a:t>
            </a:r>
          </a:p>
          <a:p>
            <a:r>
              <a:rPr lang="en-US" sz="2200" dirty="0"/>
              <a:t>Maurice Wilkes Award @ ISCA 2019</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2" name="Title 1">
            <a:extLst>
              <a:ext uri="{FF2B5EF4-FFF2-40B4-BE49-F238E27FC236}">
                <a16:creationId xmlns:a16="http://schemas.microsoft.com/office/drawing/2014/main" id="{091539DA-A9C8-8347-AC02-F95E92A26DD7}"/>
              </a:ext>
            </a:extLst>
          </p:cNvPr>
          <p:cNvSpPr>
            <a:spLocks noGrp="1"/>
          </p:cNvSpPr>
          <p:nvPr>
            <p:ph type="ctrTitle"/>
          </p:nvPr>
        </p:nvSpPr>
        <p:spPr>
          <a:xfrm>
            <a:off x="445892" y="1802209"/>
            <a:ext cx="8382000" cy="2201416"/>
          </a:xfrm>
        </p:spPr>
        <p:txBody>
          <a:bodyPr>
            <a:noAutofit/>
          </a:bodyPr>
          <a:lstStyle/>
          <a:p>
            <a:pPr algn="ctr"/>
            <a:r>
              <a:rPr lang="en-US" sz="4200" dirty="0"/>
              <a:t>Some Reflections (on DRAM)</a:t>
            </a:r>
            <a:br>
              <a:rPr lang="en-US" dirty="0"/>
            </a:br>
            <a:br>
              <a:rPr lang="en-US" dirty="0"/>
            </a:br>
            <a:endParaRPr lang="en-US" dirty="0">
              <a:solidFill>
                <a:srgbClr val="FF0000"/>
              </a:solidFill>
            </a:endParaRPr>
          </a:p>
        </p:txBody>
      </p:sp>
    </p:spTree>
    <p:extLst>
      <p:ext uri="{BB962C8B-B14F-4D97-AF65-F5344CB8AC3E}">
        <p14:creationId xmlns:p14="http://schemas.microsoft.com/office/powerpoint/2010/main" val="3331674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Memory Performance Attacks </a:t>
            </a:r>
            <a:r>
              <a:rPr lang="en-US" sz="2600" b="1" dirty="0">
                <a:solidFill>
                  <a:srgbClr val="006633"/>
                </a:solidFill>
                <a:ea typeface="ＭＳ Ｐゴシック" pitchFamily="-106" charset="-128"/>
              </a:rPr>
              <a:t>[USENIX SEC’07]</a:t>
            </a:r>
            <a:r>
              <a:rPr lang="en-US" dirty="0"/>
              <a:t>  </a:t>
            </a:r>
            <a:endParaRPr lang="en-US" sz="3200" dirty="0"/>
          </a:p>
        </p:txBody>
      </p:sp>
      <p:sp>
        <p:nvSpPr>
          <p:cNvPr id="3" name="Content Placeholder 2"/>
          <p:cNvSpPr>
            <a:spLocks noGrp="1"/>
          </p:cNvSpPr>
          <p:nvPr>
            <p:ph idx="1"/>
          </p:nvPr>
        </p:nvSpPr>
        <p:spPr>
          <a:xfrm>
            <a:off x="228600" y="980728"/>
            <a:ext cx="8610600" cy="5123656"/>
          </a:xfrm>
        </p:spPr>
        <p:txBody>
          <a:bodyPr/>
          <a:lstStyle/>
          <a:p>
            <a:r>
              <a:rPr lang="en-US" sz="2200" dirty="0"/>
              <a:t>Thomas Moscibroda and Onur Mutlu, </a:t>
            </a:r>
            <a:br>
              <a:rPr lang="en-US" sz="2200" dirty="0"/>
            </a:br>
            <a:r>
              <a:rPr lang="en-US" sz="2200" b="1" dirty="0">
                <a:hlinkClick r:id="rId2"/>
              </a:rPr>
              <a:t>"Memory Performance Attacks: Denial of Memory Service in Multi-Core Systems"</a:t>
            </a:r>
            <a:r>
              <a:rPr lang="en-US" sz="2200" dirty="0"/>
              <a:t> </a:t>
            </a:r>
            <a:br>
              <a:rPr lang="en-US" sz="2200" dirty="0"/>
            </a:br>
            <a:r>
              <a:rPr lang="en-US" sz="2200" i="1" dirty="0"/>
              <a:t>Proceedings of the </a:t>
            </a:r>
            <a:r>
              <a:rPr lang="en-US" sz="2200" i="1" dirty="0">
                <a:hlinkClick r:id="rId3"/>
              </a:rPr>
              <a:t>16th USENIX Security Symposium</a:t>
            </a:r>
            <a:r>
              <a:rPr lang="en-US" sz="2200" i="1" dirty="0"/>
              <a:t> (</a:t>
            </a:r>
            <a:r>
              <a:rPr lang="en-US" sz="2200" b="1" i="1" dirty="0"/>
              <a:t>USENIX SECURITY</a:t>
            </a:r>
            <a:r>
              <a:rPr lang="en-US" sz="2200" i="1" dirty="0"/>
              <a:t>)</a:t>
            </a:r>
            <a:r>
              <a:rPr lang="en-US" sz="2200" dirty="0"/>
              <a:t>, pages 257-274, Boston, MA, August 2007. </a:t>
            </a:r>
            <a:r>
              <a:rPr lang="en-US" sz="2200" dirty="0">
                <a:hlinkClick r:id="rId4"/>
              </a:rPr>
              <a:t>Slides (ppt)</a:t>
            </a:r>
            <a:r>
              <a:rPr lang="en-US" sz="2200" dirty="0"/>
              <a:t> </a:t>
            </a:r>
          </a:p>
          <a:p>
            <a:endParaRPr lang="en-US" dirty="0"/>
          </a:p>
        </p:txBody>
      </p:sp>
      <p:pic>
        <p:nvPicPr>
          <p:cNvPr id="5" name="Picture 4"/>
          <p:cNvPicPr>
            <a:picLocks noChangeAspect="1"/>
          </p:cNvPicPr>
          <p:nvPr/>
        </p:nvPicPr>
        <p:blipFill>
          <a:blip r:embed="rId5"/>
          <a:stretch>
            <a:fillRect/>
          </a:stretch>
        </p:blipFill>
        <p:spPr>
          <a:xfrm>
            <a:off x="203200" y="3356992"/>
            <a:ext cx="8737600" cy="2933700"/>
          </a:xfrm>
          <a:prstGeom prst="rect">
            <a:avLst/>
          </a:prstGeom>
        </p:spPr>
      </p:pic>
    </p:spTree>
    <p:extLst>
      <p:ext uri="{BB962C8B-B14F-4D97-AF65-F5344CB8AC3E}">
        <p14:creationId xmlns:p14="http://schemas.microsoft.com/office/powerpoint/2010/main" val="28761804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STFM </a:t>
            </a:r>
            <a:r>
              <a:rPr lang="en-US" sz="2600" b="1" dirty="0">
                <a:solidFill>
                  <a:srgbClr val="006633"/>
                </a:solidFill>
                <a:ea typeface="ＭＳ Ｐゴシック" pitchFamily="-106" charset="-128"/>
              </a:rPr>
              <a:t>[MICRO’07]</a:t>
            </a:r>
            <a:r>
              <a:rPr lang="en-US" sz="2600" dirty="0">
                <a:solidFill>
                  <a:srgbClr val="006633"/>
                </a:solidFill>
                <a:ea typeface="ＭＳ Ｐゴシック" pitchFamily="-106" charset="-128"/>
              </a:rPr>
              <a:t> </a:t>
            </a:r>
            <a:endParaRPr lang="en-US" dirty="0"/>
          </a:p>
        </p:txBody>
      </p:sp>
      <p:sp>
        <p:nvSpPr>
          <p:cNvPr id="3" name="Content Placeholder 2"/>
          <p:cNvSpPr>
            <a:spLocks noGrp="1"/>
          </p:cNvSpPr>
          <p:nvPr>
            <p:ph idx="1"/>
          </p:nvPr>
        </p:nvSpPr>
        <p:spPr/>
        <p:txBody>
          <a:bodyPr/>
          <a:lstStyle/>
          <a:p>
            <a:r>
              <a:rPr lang="en-US" sz="2200" dirty="0"/>
              <a:t>Onur Mutlu and Thomas Moscibroda, </a:t>
            </a:r>
            <a:br>
              <a:rPr lang="en-US" sz="2200" dirty="0"/>
            </a:br>
            <a:r>
              <a:rPr lang="en-US" sz="2200" b="1" dirty="0">
                <a:hlinkClick r:id="rId2"/>
              </a:rPr>
              <a:t>"Stall-Time Fair Memory Access Scheduling for Chip Multiprocessors"</a:t>
            </a:r>
            <a:r>
              <a:rPr lang="en-US" sz="2200" dirty="0"/>
              <a:t> </a:t>
            </a:r>
            <a:br>
              <a:rPr lang="en-US" sz="2200" dirty="0"/>
            </a:br>
            <a:r>
              <a:rPr lang="en-US" sz="2200" i="1" dirty="0"/>
              <a:t>Proceedings of the </a:t>
            </a:r>
            <a:r>
              <a:rPr lang="en-US" sz="2200" i="1" dirty="0">
                <a:hlinkClick r:id="rId3"/>
              </a:rPr>
              <a:t>40th International Symposium on Microarchitecture</a:t>
            </a:r>
            <a:r>
              <a:rPr lang="en-US" sz="2200" i="1" dirty="0"/>
              <a:t> (</a:t>
            </a:r>
            <a:r>
              <a:rPr lang="en-US" sz="2200" b="1" i="1" dirty="0"/>
              <a:t>MICRO</a:t>
            </a:r>
            <a:r>
              <a:rPr lang="en-US" sz="2200" i="1" dirty="0"/>
              <a:t>)</a:t>
            </a:r>
            <a:r>
              <a:rPr lang="en-US" sz="2200" dirty="0"/>
              <a:t>, pages 146-158, Chicago, IL, December 2007. [</a:t>
            </a:r>
            <a:r>
              <a:rPr lang="en-US" sz="2200" dirty="0">
                <a:hlinkClick r:id="rId4"/>
              </a:rPr>
              <a:t>Summary</a:t>
            </a:r>
            <a:r>
              <a:rPr lang="en-US" sz="2200" dirty="0"/>
              <a:t>] [</a:t>
            </a:r>
            <a:r>
              <a:rPr lang="en-US" sz="2200" dirty="0">
                <a:hlinkClick r:id="rId5"/>
              </a:rPr>
              <a:t>Slides (ppt)</a:t>
            </a:r>
            <a:r>
              <a:rPr lang="en-US" sz="2200" dirty="0"/>
              <a:t>] </a:t>
            </a:r>
          </a:p>
          <a:p>
            <a:endParaRPr lang="en-US" dirty="0"/>
          </a:p>
          <a:p>
            <a:endParaRPr lang="en-US" dirty="0"/>
          </a:p>
          <a:p>
            <a:endParaRPr lang="en-US" dirty="0"/>
          </a:p>
        </p:txBody>
      </p:sp>
      <p:pic>
        <p:nvPicPr>
          <p:cNvPr id="5" name="Picture 4"/>
          <p:cNvPicPr>
            <a:picLocks noChangeAspect="1"/>
          </p:cNvPicPr>
          <p:nvPr/>
        </p:nvPicPr>
        <p:blipFill>
          <a:blip r:embed="rId6"/>
          <a:stretch>
            <a:fillRect/>
          </a:stretch>
        </p:blipFill>
        <p:spPr>
          <a:xfrm>
            <a:off x="0" y="4209256"/>
            <a:ext cx="9144000" cy="1524000"/>
          </a:xfrm>
          <a:prstGeom prst="rect">
            <a:avLst/>
          </a:prstGeom>
        </p:spPr>
      </p:pic>
    </p:spTree>
    <p:extLst>
      <p:ext uri="{BB962C8B-B14F-4D97-AF65-F5344CB8AC3E}">
        <p14:creationId xmlns:p14="http://schemas.microsoft.com/office/powerpoint/2010/main" val="399108270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PAR-BS </a:t>
            </a:r>
            <a:r>
              <a:rPr lang="en-US" sz="2600" b="1" dirty="0">
                <a:solidFill>
                  <a:srgbClr val="006633"/>
                </a:solidFill>
                <a:ea typeface="ＭＳ Ｐゴシック" pitchFamily="-106" charset="-128"/>
              </a:rPr>
              <a:t>[ISCA’08]</a:t>
            </a:r>
            <a:r>
              <a:rPr lang="en-US" sz="2600" dirty="0">
                <a:solidFill>
                  <a:srgbClr val="006633"/>
                </a:solidFill>
                <a:ea typeface="ＭＳ Ｐゴシック" pitchFamily="-106" charset="-128"/>
              </a:rPr>
              <a:t> </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a:t>Onur Mutlu and Thomas Moscibroda, </a:t>
            </a:r>
            <a:br>
              <a:rPr lang="en-US" sz="2200" dirty="0"/>
            </a:br>
            <a:r>
              <a:rPr lang="en-US" sz="2200" b="1" dirty="0">
                <a:hlinkClick r:id="rId2"/>
              </a:rPr>
              <a:t>"Parallelism-Aware Batch Scheduling: Enhancing both Performance and Fairness of Shared DRAM Systems"</a:t>
            </a:r>
            <a:br>
              <a:rPr lang="en-US" sz="2200" dirty="0"/>
            </a:br>
            <a:r>
              <a:rPr lang="en-US" sz="2200" i="1" dirty="0"/>
              <a:t>Proceedings of the </a:t>
            </a:r>
            <a:r>
              <a:rPr lang="en-US" sz="2200" i="1" dirty="0">
                <a:hlinkClick r:id="rId3"/>
              </a:rPr>
              <a:t>35th International Symposium on Computer Architecture</a:t>
            </a:r>
            <a:r>
              <a:rPr lang="en-US" sz="2200" i="1" dirty="0"/>
              <a:t> (</a:t>
            </a:r>
            <a:r>
              <a:rPr lang="en-US" sz="2200" b="1" i="1" dirty="0"/>
              <a:t>ISCA</a:t>
            </a:r>
            <a:r>
              <a:rPr lang="en-US" sz="2200" i="1" dirty="0"/>
              <a:t>)</a:t>
            </a:r>
            <a:r>
              <a:rPr lang="en-US" sz="2200" dirty="0"/>
              <a:t>, pages 63-74, Beijing, China, June 2008. [</a:t>
            </a:r>
            <a:r>
              <a:rPr lang="en-US" sz="2200" dirty="0">
                <a:hlinkClick r:id="rId4"/>
              </a:rPr>
              <a:t>Summary</a:t>
            </a:r>
            <a:r>
              <a:rPr lang="en-US" sz="2200" dirty="0"/>
              <a:t>] [</a:t>
            </a:r>
            <a:r>
              <a:rPr lang="en-US" sz="2200" dirty="0">
                <a:hlinkClick r:id="rId5"/>
              </a:rPr>
              <a:t>Slides (ppt)</a:t>
            </a:r>
            <a:r>
              <a:rPr lang="en-US" sz="2200" dirty="0"/>
              <a:t>]</a:t>
            </a:r>
          </a:p>
        </p:txBody>
      </p:sp>
      <p:pic>
        <p:nvPicPr>
          <p:cNvPr id="5" name="Picture 4"/>
          <p:cNvPicPr>
            <a:picLocks noChangeAspect="1"/>
          </p:cNvPicPr>
          <p:nvPr/>
        </p:nvPicPr>
        <p:blipFill>
          <a:blip r:embed="rId6"/>
          <a:stretch>
            <a:fillRect/>
          </a:stretch>
        </p:blipFill>
        <p:spPr>
          <a:xfrm>
            <a:off x="0" y="4235718"/>
            <a:ext cx="9144000" cy="1785570"/>
          </a:xfrm>
          <a:prstGeom prst="rect">
            <a:avLst/>
          </a:prstGeom>
        </p:spPr>
      </p:pic>
    </p:spTree>
    <p:extLst>
      <p:ext uri="{BB962C8B-B14F-4D97-AF65-F5344CB8AC3E}">
        <p14:creationId xmlns:p14="http://schemas.microsoft.com/office/powerpoint/2010/main" val="12379654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8D7C-8629-D541-A9D4-2A5624DF134B}"/>
              </a:ext>
            </a:extLst>
          </p:cNvPr>
          <p:cNvSpPr>
            <a:spLocks noGrp="1"/>
          </p:cNvSpPr>
          <p:nvPr>
            <p:ph type="title"/>
          </p:nvPr>
        </p:nvSpPr>
        <p:spPr/>
        <p:txBody>
          <a:bodyPr/>
          <a:lstStyle/>
          <a:p>
            <a:r>
              <a:rPr lang="en-US" dirty="0"/>
              <a:t>On PAR-BS</a:t>
            </a:r>
          </a:p>
        </p:txBody>
      </p:sp>
      <p:sp>
        <p:nvSpPr>
          <p:cNvPr id="3" name="Content Placeholder 2">
            <a:extLst>
              <a:ext uri="{FF2B5EF4-FFF2-40B4-BE49-F238E27FC236}">
                <a16:creationId xmlns:a16="http://schemas.microsoft.com/office/drawing/2014/main" id="{6D2BF1DC-1ED4-7244-9453-EB5E9E7C525F}"/>
              </a:ext>
            </a:extLst>
          </p:cNvPr>
          <p:cNvSpPr>
            <a:spLocks noGrp="1"/>
          </p:cNvSpPr>
          <p:nvPr>
            <p:ph idx="1"/>
          </p:nvPr>
        </p:nvSpPr>
        <p:spPr/>
        <p:txBody>
          <a:bodyPr/>
          <a:lstStyle/>
          <a:p>
            <a:r>
              <a:rPr lang="en-US" dirty="0"/>
              <a:t>Variants implemented in Samsung SoC memory controllers</a:t>
            </a:r>
          </a:p>
        </p:txBody>
      </p:sp>
      <p:pic>
        <p:nvPicPr>
          <p:cNvPr id="6" name="Picture 5">
            <a:extLst>
              <a:ext uri="{FF2B5EF4-FFF2-40B4-BE49-F238E27FC236}">
                <a16:creationId xmlns:a16="http://schemas.microsoft.com/office/drawing/2014/main" id="{AD36D933-4AFE-ED42-BE23-855C84EAA398}"/>
              </a:ext>
            </a:extLst>
          </p:cNvPr>
          <p:cNvPicPr>
            <a:picLocks noChangeAspect="1"/>
          </p:cNvPicPr>
          <p:nvPr/>
        </p:nvPicPr>
        <p:blipFill>
          <a:blip r:embed="rId2"/>
          <a:stretch>
            <a:fillRect/>
          </a:stretch>
        </p:blipFill>
        <p:spPr>
          <a:xfrm>
            <a:off x="450850" y="2679700"/>
            <a:ext cx="8242300" cy="1498600"/>
          </a:xfrm>
          <a:prstGeom prst="rect">
            <a:avLst/>
          </a:prstGeom>
        </p:spPr>
      </p:pic>
      <p:sp>
        <p:nvSpPr>
          <p:cNvPr id="7" name="TextBox 6">
            <a:extLst>
              <a:ext uri="{FF2B5EF4-FFF2-40B4-BE49-F238E27FC236}">
                <a16:creationId xmlns:a16="http://schemas.microsoft.com/office/drawing/2014/main" id="{7C985C24-F160-364D-9016-00A56CC1E509}"/>
              </a:ext>
            </a:extLst>
          </p:cNvPr>
          <p:cNvSpPr txBox="1"/>
          <p:nvPr/>
        </p:nvSpPr>
        <p:spPr>
          <a:xfrm>
            <a:off x="3419872" y="3767597"/>
            <a:ext cx="5094664" cy="584775"/>
          </a:xfrm>
          <a:prstGeom prst="rect">
            <a:avLst/>
          </a:prstGeom>
          <a:noFill/>
        </p:spPr>
        <p:txBody>
          <a:bodyPr wrap="none" rtlCol="0">
            <a:spAutoFit/>
          </a:bodyPr>
          <a:lstStyle/>
          <a:p>
            <a:r>
              <a:rPr lang="en-US" sz="3200" b="1" dirty="0">
                <a:solidFill>
                  <a:srgbClr val="FF0000"/>
                </a:solidFill>
              </a:rPr>
              <a:t>Review from ISCA 2008</a:t>
            </a:r>
          </a:p>
        </p:txBody>
      </p:sp>
    </p:spTree>
    <p:extLst>
      <p:ext uri="{BB962C8B-B14F-4D97-AF65-F5344CB8AC3E}">
        <p14:creationId xmlns:p14="http://schemas.microsoft.com/office/powerpoint/2010/main" val="225229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ATLAS Memory Scheduler </a:t>
            </a:r>
            <a:r>
              <a:rPr lang="en-US" sz="2600" b="1" dirty="0">
                <a:solidFill>
                  <a:srgbClr val="006633"/>
                </a:solidFill>
                <a:ea typeface="ＭＳ Ｐゴシック" pitchFamily="-106" charset="-128"/>
              </a:rPr>
              <a:t>[HPCA’10]</a:t>
            </a:r>
            <a:r>
              <a:rPr lang="en-US" sz="2600" dirty="0">
                <a:solidFill>
                  <a:srgbClr val="006633"/>
                </a:solidFill>
                <a:ea typeface="ＭＳ Ｐゴシック" pitchFamily="-106" charset="-128"/>
              </a:rPr>
              <a:t> </a:t>
            </a:r>
            <a:endParaRPr lang="en-US" dirty="0"/>
          </a:p>
        </p:txBody>
      </p:sp>
      <p:sp>
        <p:nvSpPr>
          <p:cNvPr id="3" name="Content Placeholder 2"/>
          <p:cNvSpPr>
            <a:spLocks noGrp="1"/>
          </p:cNvSpPr>
          <p:nvPr>
            <p:ph idx="1"/>
          </p:nvPr>
        </p:nvSpPr>
        <p:spPr/>
        <p:txBody>
          <a:bodyPr/>
          <a:lstStyle/>
          <a:p>
            <a:r>
              <a:rPr lang="en-US" sz="2200" dirty="0"/>
              <a:t>Yoongu Kim, </a:t>
            </a:r>
            <a:r>
              <a:rPr lang="en-US" sz="2200" dirty="0" err="1"/>
              <a:t>Dongsu</a:t>
            </a:r>
            <a:r>
              <a:rPr lang="en-US" sz="2200" dirty="0"/>
              <a:t> Han, Onur Mutlu, and </a:t>
            </a:r>
            <a:r>
              <a:rPr lang="en-US" sz="2200" dirty="0" err="1"/>
              <a:t>Mor</a:t>
            </a:r>
            <a:r>
              <a:rPr lang="en-US" sz="2200" dirty="0"/>
              <a:t> </a:t>
            </a:r>
            <a:r>
              <a:rPr lang="en-US" sz="2200" dirty="0" err="1"/>
              <a:t>Harchol-Balter</a:t>
            </a:r>
            <a:r>
              <a:rPr lang="en-US" sz="2200" dirty="0"/>
              <a:t>,</a:t>
            </a:r>
            <a:br>
              <a:rPr lang="en-US" sz="2200" dirty="0"/>
            </a:br>
            <a:r>
              <a:rPr lang="en-US" sz="2200" b="1" dirty="0">
                <a:hlinkClick r:id="rId2"/>
              </a:rPr>
              <a:t>"ATLAS: A Scalable and High-Performance Scheduling Algorithm for Multiple Memory Controllers"</a:t>
            </a:r>
            <a:r>
              <a:rPr lang="en-US" sz="2200" dirty="0"/>
              <a:t> </a:t>
            </a:r>
            <a:br>
              <a:rPr lang="en-US" sz="2200" dirty="0"/>
            </a:br>
            <a:r>
              <a:rPr lang="en-US" sz="2200" i="1" dirty="0"/>
              <a:t>Proceedings of the </a:t>
            </a:r>
            <a:r>
              <a:rPr lang="en-US" sz="2200" i="1" dirty="0">
                <a:hlinkClick r:id="rId3"/>
              </a:rPr>
              <a:t>16th International Symposium on High-Performance Computer Architecture</a:t>
            </a:r>
            <a:r>
              <a:rPr lang="en-US" sz="2200" i="1" dirty="0"/>
              <a:t> (</a:t>
            </a:r>
            <a:r>
              <a:rPr lang="en-US" sz="2200" b="1" i="1" dirty="0"/>
              <a:t>HPCA</a:t>
            </a:r>
            <a:r>
              <a:rPr lang="en-US" sz="2200" i="1" dirty="0"/>
              <a:t>)</a:t>
            </a:r>
            <a:r>
              <a:rPr lang="en-US" sz="2200" dirty="0"/>
              <a:t>, Bangalore, India, January 2010. </a:t>
            </a:r>
            <a:r>
              <a:rPr lang="en-US" sz="2200" dirty="0">
                <a:hlinkClick r:id="rId4"/>
              </a:rPr>
              <a:t>Slides (pptx)</a:t>
            </a:r>
            <a:endParaRPr lang="en-US" sz="2200" dirty="0"/>
          </a:p>
        </p:txBody>
      </p:sp>
      <p:pic>
        <p:nvPicPr>
          <p:cNvPr id="5" name="Picture 4"/>
          <p:cNvPicPr>
            <a:picLocks noChangeAspect="1"/>
          </p:cNvPicPr>
          <p:nvPr/>
        </p:nvPicPr>
        <p:blipFill>
          <a:blip r:embed="rId5"/>
          <a:stretch>
            <a:fillRect/>
          </a:stretch>
        </p:blipFill>
        <p:spPr>
          <a:xfrm>
            <a:off x="0" y="4149080"/>
            <a:ext cx="9144000" cy="1790574"/>
          </a:xfrm>
          <a:prstGeom prst="rect">
            <a:avLst/>
          </a:prstGeom>
        </p:spPr>
      </p:pic>
    </p:spTree>
    <p:extLst>
      <p:ext uri="{BB962C8B-B14F-4D97-AF65-F5344CB8AC3E}">
        <p14:creationId xmlns:p14="http://schemas.microsoft.com/office/powerpoint/2010/main" val="26712855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900" dirty="0"/>
              <a:t>Thread Cluster Memory Scheduling </a:t>
            </a:r>
            <a:r>
              <a:rPr lang="en-US" sz="2600" b="1" dirty="0">
                <a:solidFill>
                  <a:srgbClr val="006633"/>
                </a:solidFill>
                <a:ea typeface="ＭＳ Ｐゴシック" pitchFamily="-106" charset="-128"/>
              </a:rPr>
              <a:t>[MICRO’10]</a:t>
            </a:r>
            <a:r>
              <a:rPr lang="en-US" sz="2600" dirty="0">
                <a:solidFill>
                  <a:srgbClr val="006633"/>
                </a:solidFill>
                <a:ea typeface="ＭＳ Ｐゴシック" pitchFamily="-106" charset="-128"/>
              </a:rPr>
              <a:t> </a:t>
            </a:r>
            <a:endParaRPr lang="en-US" dirty="0"/>
          </a:p>
        </p:txBody>
      </p:sp>
      <p:sp>
        <p:nvSpPr>
          <p:cNvPr id="3" name="Content Placeholder 2"/>
          <p:cNvSpPr>
            <a:spLocks noGrp="1"/>
          </p:cNvSpPr>
          <p:nvPr>
            <p:ph idx="1"/>
          </p:nvPr>
        </p:nvSpPr>
        <p:spPr/>
        <p:txBody>
          <a:bodyPr/>
          <a:lstStyle/>
          <a:p>
            <a:r>
              <a:rPr lang="en-US" sz="2200" dirty="0"/>
              <a:t>Yoongu Kim, Michael </a:t>
            </a:r>
            <a:r>
              <a:rPr lang="en-US" sz="2200" dirty="0" err="1"/>
              <a:t>Papamichael</a:t>
            </a:r>
            <a:r>
              <a:rPr lang="en-US" sz="2200" dirty="0"/>
              <a:t>, Onur Mutlu, and </a:t>
            </a:r>
            <a:r>
              <a:rPr lang="en-US" sz="2200" dirty="0" err="1"/>
              <a:t>Mor</a:t>
            </a:r>
            <a:r>
              <a:rPr lang="en-US" sz="2200" dirty="0"/>
              <a:t> </a:t>
            </a:r>
            <a:r>
              <a:rPr lang="en-US" sz="2200" dirty="0" err="1"/>
              <a:t>Harchol-Balter</a:t>
            </a:r>
            <a:r>
              <a:rPr lang="en-US" sz="2200" dirty="0"/>
              <a:t>,</a:t>
            </a:r>
            <a:br>
              <a:rPr lang="en-US" sz="2200" dirty="0"/>
            </a:br>
            <a:r>
              <a:rPr lang="en-US" sz="2200" b="1" dirty="0">
                <a:hlinkClick r:id="rId2"/>
              </a:rPr>
              <a:t>"Thread Cluster Memory Scheduling: Exploiting Differences in Memory Access Behavior"</a:t>
            </a:r>
            <a:r>
              <a:rPr lang="en-US" sz="2200" dirty="0"/>
              <a:t> </a:t>
            </a:r>
            <a:br>
              <a:rPr lang="en-US" sz="2200" dirty="0"/>
            </a:br>
            <a:r>
              <a:rPr lang="en-US" sz="2200" i="1" dirty="0"/>
              <a:t>Proceedings of the </a:t>
            </a:r>
            <a:r>
              <a:rPr lang="en-US" sz="2200" i="1" dirty="0">
                <a:hlinkClick r:id="rId3"/>
              </a:rPr>
              <a:t>43rd International Symposium on Microarchitecture</a:t>
            </a:r>
            <a:r>
              <a:rPr lang="en-US" sz="2200" i="1" dirty="0"/>
              <a:t> (</a:t>
            </a:r>
            <a:r>
              <a:rPr lang="en-US" sz="2200" b="1" i="1" dirty="0"/>
              <a:t>MICRO</a:t>
            </a:r>
            <a:r>
              <a:rPr lang="en-US" sz="2200" i="1" dirty="0"/>
              <a:t>)</a:t>
            </a:r>
            <a:r>
              <a:rPr lang="en-US" sz="2200" dirty="0"/>
              <a:t>, pages 65-76, Atlanta, GA, December 2010. </a:t>
            </a:r>
            <a:r>
              <a:rPr lang="en-US" sz="2200" dirty="0">
                <a:hlinkClick r:id="rId4"/>
              </a:rPr>
              <a:t>Slides (pptx)</a:t>
            </a:r>
            <a:r>
              <a:rPr lang="en-US" sz="2200" dirty="0"/>
              <a:t> </a:t>
            </a:r>
            <a:r>
              <a:rPr lang="en-US" sz="2200" dirty="0">
                <a:hlinkClick r:id="rId5"/>
              </a:rPr>
              <a:t>(pdf)</a:t>
            </a:r>
            <a:r>
              <a:rPr lang="en-US" sz="2200" dirty="0"/>
              <a:t> </a:t>
            </a:r>
          </a:p>
        </p:txBody>
      </p:sp>
      <p:pic>
        <p:nvPicPr>
          <p:cNvPr id="5" name="Picture 4"/>
          <p:cNvPicPr>
            <a:picLocks noChangeAspect="1"/>
          </p:cNvPicPr>
          <p:nvPr/>
        </p:nvPicPr>
        <p:blipFill>
          <a:blip r:embed="rId6"/>
          <a:stretch>
            <a:fillRect/>
          </a:stretch>
        </p:blipFill>
        <p:spPr>
          <a:xfrm>
            <a:off x="0" y="4043849"/>
            <a:ext cx="9144000" cy="1905431"/>
          </a:xfrm>
          <a:prstGeom prst="rect">
            <a:avLst/>
          </a:prstGeom>
        </p:spPr>
      </p:pic>
    </p:spTree>
    <p:extLst>
      <p:ext uri="{BB962C8B-B14F-4D97-AF65-F5344CB8AC3E}">
        <p14:creationId xmlns:p14="http://schemas.microsoft.com/office/powerpoint/2010/main" val="41606963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BLISS </a:t>
            </a:r>
            <a:r>
              <a:rPr lang="en-US" sz="2600" b="1" dirty="0">
                <a:solidFill>
                  <a:srgbClr val="006633"/>
                </a:solidFill>
                <a:ea typeface="ＭＳ Ｐゴシック" pitchFamily="-106" charset="-128"/>
              </a:rPr>
              <a:t>[ICCD’14, TPDS’16]</a:t>
            </a:r>
            <a:r>
              <a:rPr lang="en-US" sz="2600" dirty="0">
                <a:solidFill>
                  <a:srgbClr val="006633"/>
                </a:solidFill>
                <a:ea typeface="ＭＳ Ｐゴシック" pitchFamily="-106" charset="-128"/>
              </a:rPr>
              <a:t> </a:t>
            </a:r>
            <a:endParaRPr lang="en-US" dirty="0"/>
          </a:p>
        </p:txBody>
      </p:sp>
      <p:sp>
        <p:nvSpPr>
          <p:cNvPr id="3" name="Content Placeholder 2"/>
          <p:cNvSpPr>
            <a:spLocks noGrp="1"/>
          </p:cNvSpPr>
          <p:nvPr>
            <p:ph idx="1"/>
          </p:nvPr>
        </p:nvSpPr>
        <p:spPr/>
        <p:txBody>
          <a:bodyPr/>
          <a:lstStyle/>
          <a:p>
            <a:r>
              <a:rPr lang="en-US" sz="2200" dirty="0"/>
              <a:t>Lavanya Subramanian, Donghyuk Lee, Vivek Seshadri, </a:t>
            </a:r>
            <a:r>
              <a:rPr lang="en-US" sz="2200" dirty="0" err="1"/>
              <a:t>Harsha</a:t>
            </a:r>
            <a:r>
              <a:rPr lang="en-US" sz="2200" dirty="0"/>
              <a:t> </a:t>
            </a:r>
            <a:r>
              <a:rPr lang="en-US" sz="2200" dirty="0" err="1"/>
              <a:t>Rastogi</a:t>
            </a:r>
            <a:r>
              <a:rPr lang="en-US" sz="2200" dirty="0"/>
              <a:t>, and Onur Mutlu,</a:t>
            </a:r>
            <a:br>
              <a:rPr lang="en-US" sz="2200" dirty="0"/>
            </a:br>
            <a:r>
              <a:rPr lang="en-US" sz="2200" b="1" dirty="0">
                <a:hlinkClick r:id="rId2"/>
              </a:rPr>
              <a:t>"The Blacklisting Memory Scheduler: Achieving High Performance and Fairness at Low Cost"</a:t>
            </a:r>
            <a:br>
              <a:rPr lang="en-US" sz="2200" dirty="0"/>
            </a:br>
            <a:r>
              <a:rPr lang="en-US" sz="2200" i="1" dirty="0"/>
              <a:t>Proceedings of the </a:t>
            </a:r>
            <a:r>
              <a:rPr lang="en-US" sz="2200" i="1" dirty="0">
                <a:hlinkClick r:id="rId3"/>
              </a:rPr>
              <a:t>32nd IEEE International Conference on Computer Design</a:t>
            </a:r>
            <a:r>
              <a:rPr lang="en-US" sz="2200" i="1" dirty="0"/>
              <a:t> (</a:t>
            </a:r>
            <a:r>
              <a:rPr lang="en-US" sz="2200" b="1" i="1" dirty="0"/>
              <a:t>ICCD</a:t>
            </a:r>
            <a:r>
              <a:rPr lang="en-US" sz="2200" i="1" dirty="0"/>
              <a:t>)</a:t>
            </a:r>
            <a:r>
              <a:rPr lang="en-US" sz="2200" dirty="0"/>
              <a:t>, Seoul, South Korea, October 2014. [</a:t>
            </a:r>
            <a:r>
              <a:rPr lang="en-US" sz="2200" dirty="0">
                <a:hlinkClick r:id="rId4"/>
              </a:rPr>
              <a:t>Slides (pptx)</a:t>
            </a:r>
            <a:r>
              <a:rPr lang="en-US" sz="2200" dirty="0"/>
              <a:t> </a:t>
            </a:r>
            <a:r>
              <a:rPr lang="en-US" sz="2200" dirty="0">
                <a:hlinkClick r:id="rId5"/>
              </a:rPr>
              <a:t>(pdf)</a:t>
            </a:r>
            <a:r>
              <a:rPr lang="en-US" sz="2200" dirty="0"/>
              <a:t>] </a:t>
            </a:r>
          </a:p>
        </p:txBody>
      </p:sp>
      <p:pic>
        <p:nvPicPr>
          <p:cNvPr id="5" name="Picture 4"/>
          <p:cNvPicPr>
            <a:picLocks noChangeAspect="1"/>
          </p:cNvPicPr>
          <p:nvPr/>
        </p:nvPicPr>
        <p:blipFill>
          <a:blip r:embed="rId6"/>
          <a:stretch>
            <a:fillRect/>
          </a:stretch>
        </p:blipFill>
        <p:spPr>
          <a:xfrm>
            <a:off x="0" y="4106567"/>
            <a:ext cx="9144000" cy="2058737"/>
          </a:xfrm>
          <a:prstGeom prst="rect">
            <a:avLst/>
          </a:prstGeom>
        </p:spPr>
      </p:pic>
    </p:spTree>
    <p:extLst>
      <p:ext uri="{BB962C8B-B14F-4D97-AF65-F5344CB8AC3E}">
        <p14:creationId xmlns:p14="http://schemas.microsoft.com/office/powerpoint/2010/main" val="179998476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Staged Memory Scheduling: CPU-GPU </a:t>
            </a:r>
            <a:r>
              <a:rPr lang="en-US" sz="2600" b="1" dirty="0">
                <a:solidFill>
                  <a:srgbClr val="006633"/>
                </a:solidFill>
                <a:ea typeface="ＭＳ Ｐゴシック" pitchFamily="-106" charset="-128"/>
              </a:rPr>
              <a:t>[ISCA’12]</a:t>
            </a:r>
            <a:r>
              <a:rPr lang="en-US" sz="2600" dirty="0">
                <a:solidFill>
                  <a:srgbClr val="006633"/>
                </a:solidFill>
                <a:ea typeface="ＭＳ Ｐゴシック" pitchFamily="-106" charset="-128"/>
              </a:rPr>
              <a:t> </a:t>
            </a:r>
            <a:endParaRPr lang="en-US" dirty="0"/>
          </a:p>
        </p:txBody>
      </p:sp>
      <p:sp>
        <p:nvSpPr>
          <p:cNvPr id="3" name="Content Placeholder 2"/>
          <p:cNvSpPr>
            <a:spLocks noGrp="1"/>
          </p:cNvSpPr>
          <p:nvPr>
            <p:ph idx="1"/>
          </p:nvPr>
        </p:nvSpPr>
        <p:spPr/>
        <p:txBody>
          <a:bodyPr/>
          <a:lstStyle/>
          <a:p>
            <a:r>
              <a:rPr lang="en-US" sz="2200" dirty="0" err="1"/>
              <a:t>Rachata</a:t>
            </a:r>
            <a:r>
              <a:rPr lang="en-US" sz="2200" dirty="0"/>
              <a:t> </a:t>
            </a:r>
            <a:r>
              <a:rPr lang="en-US" sz="2200" dirty="0" err="1"/>
              <a:t>Ausavarungnirun</a:t>
            </a:r>
            <a:r>
              <a:rPr lang="en-US" sz="2200" dirty="0"/>
              <a:t>, Kevin Chang, Lavanya Subramanian, Gabriel </a:t>
            </a:r>
            <a:r>
              <a:rPr lang="en-US" sz="2200" dirty="0" err="1"/>
              <a:t>Loh</a:t>
            </a:r>
            <a:r>
              <a:rPr lang="en-US" sz="2200" dirty="0"/>
              <a:t>, and Onur Mutlu,</a:t>
            </a:r>
            <a:br>
              <a:rPr lang="en-US" sz="2200" dirty="0"/>
            </a:br>
            <a:r>
              <a:rPr lang="en-US" sz="2200" b="1" dirty="0">
                <a:hlinkClick r:id="rId2"/>
              </a:rPr>
              <a:t>"Staged Memory Scheduling: Achieving High Performance and Scalability in Heterogeneous Systems"</a:t>
            </a:r>
            <a:br>
              <a:rPr lang="en-US" sz="2200" dirty="0"/>
            </a:br>
            <a:r>
              <a:rPr lang="en-US" sz="2200" i="1" dirty="0"/>
              <a:t>Proceedings of the </a:t>
            </a:r>
            <a:r>
              <a:rPr lang="en-US" sz="2200" i="1" dirty="0">
                <a:hlinkClick r:id="rId3"/>
              </a:rPr>
              <a:t>39th International Symposium on Computer Architecture</a:t>
            </a:r>
            <a:r>
              <a:rPr lang="en-US" sz="2200" i="1" dirty="0"/>
              <a:t> (</a:t>
            </a:r>
            <a:r>
              <a:rPr lang="en-US" sz="2200" b="1" i="1" dirty="0"/>
              <a:t>ISCA</a:t>
            </a:r>
            <a:r>
              <a:rPr lang="en-US" sz="2200" i="1" dirty="0"/>
              <a:t>)</a:t>
            </a:r>
            <a:r>
              <a:rPr lang="en-US" sz="2200" dirty="0"/>
              <a:t>, Portland, OR, June 2012. </a:t>
            </a:r>
            <a:r>
              <a:rPr lang="en-US" sz="2200" dirty="0">
                <a:hlinkClick r:id="rId4"/>
              </a:rPr>
              <a:t>Slides (pptx)</a:t>
            </a:r>
            <a:r>
              <a:rPr lang="en-US" sz="2200" dirty="0"/>
              <a:t> </a:t>
            </a:r>
          </a:p>
        </p:txBody>
      </p:sp>
      <p:pic>
        <p:nvPicPr>
          <p:cNvPr id="5" name="Picture 4"/>
          <p:cNvPicPr>
            <a:picLocks noChangeAspect="1"/>
          </p:cNvPicPr>
          <p:nvPr/>
        </p:nvPicPr>
        <p:blipFill>
          <a:blip r:embed="rId5"/>
          <a:stretch>
            <a:fillRect/>
          </a:stretch>
        </p:blipFill>
        <p:spPr>
          <a:xfrm>
            <a:off x="0" y="4157202"/>
            <a:ext cx="9144000" cy="1720070"/>
          </a:xfrm>
          <a:prstGeom prst="rect">
            <a:avLst/>
          </a:prstGeom>
        </p:spPr>
      </p:pic>
    </p:spTree>
    <p:extLst>
      <p:ext uri="{BB962C8B-B14F-4D97-AF65-F5344CB8AC3E}">
        <p14:creationId xmlns:p14="http://schemas.microsoft.com/office/powerpoint/2010/main" val="28405028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6A78-A732-C84F-9F58-2B849493540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BEB82211-EAF2-C44A-9156-3DD6CCAECEA4}"/>
              </a:ext>
            </a:extLst>
          </p:cNvPr>
          <p:cNvSpPr>
            <a:spLocks noGrp="1"/>
          </p:cNvSpPr>
          <p:nvPr>
            <p:ph idx="1"/>
          </p:nvPr>
        </p:nvSpPr>
        <p:spPr/>
        <p:txBody>
          <a:bodyPr/>
          <a:lstStyle/>
          <a:p>
            <a:r>
              <a:rPr lang="en-US" dirty="0"/>
              <a:t>On Maurice Wilkes</a:t>
            </a:r>
          </a:p>
          <a:p>
            <a:endParaRPr lang="en-US" dirty="0"/>
          </a:p>
          <a:p>
            <a:r>
              <a:rPr lang="en-US" dirty="0"/>
              <a:t>Thanks</a:t>
            </a:r>
          </a:p>
          <a:p>
            <a:endParaRPr lang="en-US" dirty="0"/>
          </a:p>
          <a:p>
            <a:r>
              <a:rPr lang="en-US" dirty="0"/>
              <a:t>A Sketch of Our DRAM Work</a:t>
            </a:r>
          </a:p>
          <a:p>
            <a:pPr marL="0" indent="0">
              <a:buNone/>
            </a:pPr>
            <a:endParaRPr lang="en-US" dirty="0"/>
          </a:p>
          <a:p>
            <a:r>
              <a:rPr lang="en-US" dirty="0"/>
              <a:t>Looking to the Future</a:t>
            </a:r>
          </a:p>
          <a:p>
            <a:endParaRPr lang="en-US" dirty="0"/>
          </a:p>
          <a:p>
            <a:endParaRPr lang="en-US" dirty="0"/>
          </a:p>
        </p:txBody>
      </p:sp>
    </p:spTree>
    <p:extLst>
      <p:ext uri="{BB962C8B-B14F-4D97-AF65-F5344CB8AC3E}">
        <p14:creationId xmlns:p14="http://schemas.microsoft.com/office/powerpoint/2010/main" val="6754407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DASH: Heterogeneous Systems </a:t>
            </a:r>
            <a:r>
              <a:rPr lang="en-US" sz="2600" b="1" dirty="0">
                <a:solidFill>
                  <a:srgbClr val="006633"/>
                </a:solidFill>
                <a:ea typeface="ＭＳ Ｐゴシック" pitchFamily="-106" charset="-128"/>
              </a:rPr>
              <a:t>[TACO’16]</a:t>
            </a:r>
            <a:r>
              <a:rPr lang="en-US" sz="2600" dirty="0">
                <a:solidFill>
                  <a:srgbClr val="006633"/>
                </a:solidFill>
                <a:ea typeface="ＭＳ Ｐゴシック" pitchFamily="-106" charset="-128"/>
              </a:rPr>
              <a:t> </a:t>
            </a:r>
            <a:endParaRPr lang="en-US" dirty="0"/>
          </a:p>
        </p:txBody>
      </p:sp>
      <p:sp>
        <p:nvSpPr>
          <p:cNvPr id="3" name="Content Placeholder 2"/>
          <p:cNvSpPr>
            <a:spLocks noGrp="1"/>
          </p:cNvSpPr>
          <p:nvPr>
            <p:ph idx="1"/>
          </p:nvPr>
        </p:nvSpPr>
        <p:spPr/>
        <p:txBody>
          <a:bodyPr/>
          <a:lstStyle/>
          <a:p>
            <a:r>
              <a:rPr lang="en-US" sz="2100" dirty="0"/>
              <a:t>Hiroyuki </a:t>
            </a:r>
            <a:r>
              <a:rPr lang="en-US" sz="2100" dirty="0" err="1"/>
              <a:t>Usui</a:t>
            </a:r>
            <a:r>
              <a:rPr lang="en-US" sz="2100" dirty="0"/>
              <a:t>, </a:t>
            </a:r>
            <a:r>
              <a:rPr lang="en-US" sz="2100" dirty="0" err="1"/>
              <a:t>Lavanya</a:t>
            </a:r>
            <a:r>
              <a:rPr lang="en-US" sz="2100" dirty="0"/>
              <a:t> Subramanian, Kevin Kai-Wei Chang, and </a:t>
            </a:r>
            <a:r>
              <a:rPr lang="en-US" sz="2100" dirty="0" err="1"/>
              <a:t>Onur</a:t>
            </a:r>
            <a:r>
              <a:rPr lang="en-US" sz="2100" dirty="0"/>
              <a:t> </a:t>
            </a:r>
            <a:r>
              <a:rPr lang="en-US" sz="2100" dirty="0" err="1"/>
              <a:t>Mutlu</a:t>
            </a:r>
            <a:r>
              <a:rPr lang="en-US" sz="2100" dirty="0"/>
              <a:t>,</a:t>
            </a:r>
            <a:br>
              <a:rPr lang="en-US" sz="2100" dirty="0"/>
            </a:br>
            <a:r>
              <a:rPr lang="en-US" sz="2100" b="1" dirty="0">
                <a:hlinkClick r:id="rId2"/>
              </a:rPr>
              <a:t>"DASH: Deadline-Aware High-Performance Memory Scheduler for Heterogeneous Systems with Hardware Accelerators"</a:t>
            </a:r>
            <a:r>
              <a:rPr lang="en-US" sz="2100" dirty="0"/>
              <a:t> </a:t>
            </a:r>
            <a:br>
              <a:rPr lang="en-US" sz="2100" dirty="0"/>
            </a:br>
            <a:r>
              <a:rPr lang="en-US" sz="2100" i="1" dirty="0">
                <a:hlinkClick r:id="rId3"/>
              </a:rPr>
              <a:t>ACM Transactions on Architecture and Code Optimization</a:t>
            </a:r>
            <a:r>
              <a:rPr lang="en-US" sz="2100" i="1" dirty="0"/>
              <a:t> (</a:t>
            </a:r>
            <a:r>
              <a:rPr lang="en-US" sz="2100" b="1" i="1" dirty="0"/>
              <a:t>TACO</a:t>
            </a:r>
            <a:r>
              <a:rPr lang="en-US" sz="2100" i="1" dirty="0"/>
              <a:t>)</a:t>
            </a:r>
            <a:r>
              <a:rPr lang="en-US" sz="2100" dirty="0"/>
              <a:t>, Vol. 12, January 2016. </a:t>
            </a:r>
            <a:br>
              <a:rPr lang="en-US" sz="2100" dirty="0"/>
            </a:br>
            <a:r>
              <a:rPr lang="en-US" sz="2100" dirty="0"/>
              <a:t>Presented at the </a:t>
            </a:r>
            <a:r>
              <a:rPr lang="en-US" sz="2100" dirty="0">
                <a:hlinkClick r:id="rId4"/>
              </a:rPr>
              <a:t>11th HiPEAC Conference</a:t>
            </a:r>
            <a:r>
              <a:rPr lang="en-US" sz="2100" dirty="0"/>
              <a:t>, Prague, Czech Republic, January 2016. </a:t>
            </a:r>
            <a:br>
              <a:rPr lang="en-US" sz="2100" dirty="0"/>
            </a:br>
            <a:r>
              <a:rPr lang="en-US" sz="2100" dirty="0"/>
              <a:t>[</a:t>
            </a:r>
            <a:r>
              <a:rPr lang="en-US" sz="2100" dirty="0">
                <a:hlinkClick r:id="rId5"/>
              </a:rPr>
              <a:t>Slides (pptx)</a:t>
            </a:r>
            <a:r>
              <a:rPr lang="en-US" sz="2100" dirty="0"/>
              <a:t> </a:t>
            </a:r>
            <a:r>
              <a:rPr lang="en-US" sz="2100" dirty="0">
                <a:hlinkClick r:id="rId6"/>
              </a:rPr>
              <a:t>(pdf)</a:t>
            </a:r>
            <a:r>
              <a:rPr lang="en-US" sz="2100" dirty="0"/>
              <a:t>] </a:t>
            </a:r>
            <a:br>
              <a:rPr lang="en-US" sz="2100" dirty="0"/>
            </a:br>
            <a:r>
              <a:rPr lang="en-US" sz="2100" dirty="0"/>
              <a:t>[</a:t>
            </a:r>
            <a:r>
              <a:rPr lang="en-US" sz="2100" dirty="0">
                <a:hlinkClick r:id="rId7"/>
              </a:rPr>
              <a:t>Source Code</a:t>
            </a:r>
            <a:r>
              <a:rPr lang="en-US" sz="2100" dirty="0"/>
              <a:t>] </a:t>
            </a:r>
          </a:p>
        </p:txBody>
      </p:sp>
      <p:pic>
        <p:nvPicPr>
          <p:cNvPr id="5" name="Picture 4"/>
          <p:cNvPicPr>
            <a:picLocks noChangeAspect="1"/>
          </p:cNvPicPr>
          <p:nvPr/>
        </p:nvPicPr>
        <p:blipFill>
          <a:blip r:embed="rId8"/>
          <a:stretch>
            <a:fillRect/>
          </a:stretch>
        </p:blipFill>
        <p:spPr>
          <a:xfrm>
            <a:off x="0" y="4810273"/>
            <a:ext cx="9144000" cy="1643063"/>
          </a:xfrm>
          <a:prstGeom prst="rect">
            <a:avLst/>
          </a:prstGeom>
        </p:spPr>
      </p:pic>
    </p:spTree>
    <p:extLst>
      <p:ext uri="{BB962C8B-B14F-4D97-AF65-F5344CB8AC3E}">
        <p14:creationId xmlns:p14="http://schemas.microsoft.com/office/powerpoint/2010/main" val="13443925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MISE: Predictable Performance </a:t>
            </a:r>
            <a:r>
              <a:rPr lang="en-US" sz="2600" b="1" dirty="0">
                <a:solidFill>
                  <a:srgbClr val="006633"/>
                </a:solidFill>
                <a:ea typeface="ＭＳ Ｐゴシック" pitchFamily="-106" charset="-128"/>
              </a:rPr>
              <a:t>[HPCA’13]</a:t>
            </a:r>
            <a:r>
              <a:rPr lang="en-US" sz="2600" dirty="0">
                <a:solidFill>
                  <a:srgbClr val="006633"/>
                </a:solidFill>
                <a:ea typeface="ＭＳ Ｐゴシック" pitchFamily="-106" charset="-128"/>
              </a:rPr>
              <a:t> </a:t>
            </a:r>
            <a:endParaRPr lang="en-US" dirty="0"/>
          </a:p>
        </p:txBody>
      </p:sp>
      <p:sp>
        <p:nvSpPr>
          <p:cNvPr id="3" name="Content Placeholder 2"/>
          <p:cNvSpPr>
            <a:spLocks noGrp="1"/>
          </p:cNvSpPr>
          <p:nvPr>
            <p:ph idx="1"/>
          </p:nvPr>
        </p:nvSpPr>
        <p:spPr/>
        <p:txBody>
          <a:bodyPr/>
          <a:lstStyle/>
          <a:p>
            <a:r>
              <a:rPr lang="en-US" sz="2200" dirty="0"/>
              <a:t>Lavanya Subramanian, Vivek Seshadri, Yoongu Kim, Ben </a:t>
            </a:r>
            <a:r>
              <a:rPr lang="en-US" sz="2200" dirty="0" err="1"/>
              <a:t>Jaiyen</a:t>
            </a:r>
            <a:r>
              <a:rPr lang="en-US" sz="2200" dirty="0"/>
              <a:t>, and Onur Mutlu,</a:t>
            </a:r>
            <a:br>
              <a:rPr lang="en-US" sz="2200" dirty="0"/>
            </a:br>
            <a:r>
              <a:rPr lang="en-US" sz="2200" b="1" dirty="0">
                <a:hlinkClick r:id="rId2"/>
              </a:rPr>
              <a:t>"MISE: Providing Performance Predictability and Improving Fairness in Shared Main Memory Systems"</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r>
              <a:rPr lang="en-US" sz="2200" dirty="0"/>
              <a:t>  </a:t>
            </a:r>
          </a:p>
        </p:txBody>
      </p:sp>
      <p:pic>
        <p:nvPicPr>
          <p:cNvPr id="5" name="Picture 4"/>
          <p:cNvPicPr>
            <a:picLocks noChangeAspect="1"/>
          </p:cNvPicPr>
          <p:nvPr/>
        </p:nvPicPr>
        <p:blipFill>
          <a:blip r:embed="rId5"/>
          <a:stretch>
            <a:fillRect/>
          </a:stretch>
        </p:blipFill>
        <p:spPr>
          <a:xfrm>
            <a:off x="36512" y="4260908"/>
            <a:ext cx="9144000" cy="1616364"/>
          </a:xfrm>
          <a:prstGeom prst="rect">
            <a:avLst/>
          </a:prstGeom>
        </p:spPr>
      </p:pic>
    </p:spTree>
    <p:extLst>
      <p:ext uri="{BB962C8B-B14F-4D97-AF65-F5344CB8AC3E}">
        <p14:creationId xmlns:p14="http://schemas.microsoft.com/office/powerpoint/2010/main" val="9983293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ASM: Predictable Performance </a:t>
            </a:r>
            <a:r>
              <a:rPr lang="en-US" sz="2600" b="1" dirty="0">
                <a:solidFill>
                  <a:srgbClr val="006633"/>
                </a:solidFill>
                <a:ea typeface="ＭＳ Ｐゴシック" pitchFamily="-106" charset="-128"/>
              </a:rPr>
              <a:t>[MICRO’15]</a:t>
            </a:r>
            <a:r>
              <a:rPr lang="en-US" sz="2600" dirty="0">
                <a:solidFill>
                  <a:srgbClr val="006633"/>
                </a:solidFill>
                <a:ea typeface="ＭＳ Ｐゴシック" pitchFamily="-106" charset="-128"/>
              </a:rPr>
              <a:t> </a:t>
            </a:r>
            <a:endParaRPr lang="en-US" dirty="0"/>
          </a:p>
        </p:txBody>
      </p:sp>
      <p:sp>
        <p:nvSpPr>
          <p:cNvPr id="3" name="Content Placeholder 2"/>
          <p:cNvSpPr>
            <a:spLocks noGrp="1"/>
          </p:cNvSpPr>
          <p:nvPr>
            <p:ph idx="1"/>
          </p:nvPr>
        </p:nvSpPr>
        <p:spPr/>
        <p:txBody>
          <a:bodyPr/>
          <a:lstStyle/>
          <a:p>
            <a:r>
              <a:rPr lang="en-US" sz="2000" dirty="0" err="1"/>
              <a:t>Lavanya</a:t>
            </a:r>
            <a:r>
              <a:rPr lang="en-US" sz="2000" dirty="0"/>
              <a:t> Subramanian, </a:t>
            </a:r>
            <a:r>
              <a:rPr lang="en-US" sz="2000" dirty="0" err="1"/>
              <a:t>Vivek</a:t>
            </a:r>
            <a:r>
              <a:rPr lang="en-US" sz="2000" dirty="0"/>
              <a:t> </a:t>
            </a:r>
            <a:r>
              <a:rPr lang="en-US" sz="2000" dirty="0" err="1"/>
              <a:t>Seshadri</a:t>
            </a:r>
            <a:r>
              <a:rPr lang="en-US" sz="2000" dirty="0"/>
              <a:t>, </a:t>
            </a:r>
            <a:r>
              <a:rPr lang="en-US" sz="2000" dirty="0" err="1"/>
              <a:t>Arnab</a:t>
            </a:r>
            <a:r>
              <a:rPr lang="en-US" sz="2000" dirty="0"/>
              <a:t> </a:t>
            </a:r>
            <a:r>
              <a:rPr lang="en-US" sz="2000" dirty="0" err="1"/>
              <a:t>Ghosh</a:t>
            </a:r>
            <a:r>
              <a:rPr lang="en-US" sz="2000" dirty="0"/>
              <a:t>, Samira Khan, and Onur Mutlu,</a:t>
            </a:r>
            <a:br>
              <a:rPr lang="en-US" sz="2000" dirty="0"/>
            </a:br>
            <a:r>
              <a:rPr lang="en-US" sz="2000" b="1" dirty="0">
                <a:hlinkClick r:id="rId2"/>
              </a:rPr>
              <a:t>"The Application Slowdown Model: Quantifying and Controlling the Impact of Inter-Application Interference at Shared Caches and Main Memory"</a:t>
            </a:r>
            <a:br>
              <a:rPr lang="en-US" sz="2000" dirty="0"/>
            </a:br>
            <a:r>
              <a:rPr lang="en-US" sz="2000" i="1" dirty="0"/>
              <a:t>Proceedings of the </a:t>
            </a:r>
            <a:r>
              <a:rPr lang="en-US" sz="2000" i="1" dirty="0">
                <a:hlinkClick r:id="rId3"/>
              </a:rPr>
              <a:t>48th International Symposium on Microarchitecture</a:t>
            </a:r>
            <a:r>
              <a:rPr lang="en-US" sz="2000" i="1" dirty="0"/>
              <a:t> (</a:t>
            </a:r>
            <a:r>
              <a:rPr lang="en-US" sz="2000" b="1" i="1" dirty="0"/>
              <a:t>MICRO</a:t>
            </a:r>
            <a:r>
              <a:rPr lang="en-US" sz="2000" i="1" dirty="0"/>
              <a:t>)</a:t>
            </a:r>
            <a:r>
              <a:rPr lang="en-US" sz="2000" dirty="0"/>
              <a:t>, Waikiki, Hawaii, USA, December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(pptx)</a:t>
            </a:r>
            <a:r>
              <a:rPr lang="en-US" sz="2000" dirty="0"/>
              <a:t> </a:t>
            </a:r>
            <a:r>
              <a:rPr lang="en-US" sz="2000" dirty="0">
                <a:hlinkClick r:id="rId7"/>
              </a:rPr>
              <a:t>(pdf)</a:t>
            </a:r>
            <a:r>
              <a:rPr lang="en-US" sz="2000" dirty="0"/>
              <a:t>] [</a:t>
            </a:r>
            <a:r>
              <a:rPr lang="en-US" sz="2000" dirty="0">
                <a:hlinkClick r:id="rId8"/>
              </a:rPr>
              <a:t>Poster (pptx)</a:t>
            </a:r>
            <a:r>
              <a:rPr lang="en-US" sz="2000" dirty="0"/>
              <a:t> </a:t>
            </a:r>
            <a:r>
              <a:rPr lang="en-US" sz="2000" dirty="0">
                <a:hlinkClick r:id="rId9"/>
              </a:rPr>
              <a:t>(pdf)</a:t>
            </a:r>
            <a:r>
              <a:rPr lang="en-US" sz="2000" dirty="0"/>
              <a:t>] </a:t>
            </a:r>
            <a:br>
              <a:rPr lang="en-US" sz="2000" dirty="0"/>
            </a:br>
            <a:r>
              <a:rPr lang="en-US" sz="2000" dirty="0"/>
              <a:t>[</a:t>
            </a:r>
            <a:r>
              <a:rPr lang="en-US" sz="2000" dirty="0">
                <a:hlinkClick r:id="rId10"/>
              </a:rPr>
              <a:t>Source Code</a:t>
            </a:r>
            <a:r>
              <a:rPr lang="en-US" sz="2000" dirty="0"/>
              <a:t>] </a:t>
            </a:r>
            <a:endParaRPr lang="en-US" sz="2200" dirty="0"/>
          </a:p>
        </p:txBody>
      </p:sp>
      <p:pic>
        <p:nvPicPr>
          <p:cNvPr id="6" name="Picture 5"/>
          <p:cNvPicPr>
            <a:picLocks noChangeAspect="1"/>
          </p:cNvPicPr>
          <p:nvPr/>
        </p:nvPicPr>
        <p:blipFill>
          <a:blip r:embed="rId11"/>
          <a:stretch>
            <a:fillRect/>
          </a:stretch>
        </p:blipFill>
        <p:spPr>
          <a:xfrm>
            <a:off x="0" y="4581128"/>
            <a:ext cx="9144000" cy="1751171"/>
          </a:xfrm>
          <a:prstGeom prst="rect">
            <a:avLst/>
          </a:prstGeom>
        </p:spPr>
      </p:pic>
    </p:spTree>
    <p:extLst>
      <p:ext uri="{BB962C8B-B14F-4D97-AF65-F5344CB8AC3E}">
        <p14:creationId xmlns:p14="http://schemas.microsoft.com/office/powerpoint/2010/main" val="186089865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Future</a:t>
            </a:r>
          </a:p>
        </p:txBody>
      </p:sp>
      <p:sp>
        <p:nvSpPr>
          <p:cNvPr id="3" name="Content Placeholder 2"/>
          <p:cNvSpPr>
            <a:spLocks noGrp="1"/>
          </p:cNvSpPr>
          <p:nvPr>
            <p:ph idx="1"/>
          </p:nvPr>
        </p:nvSpPr>
        <p:spPr>
          <a:xfrm>
            <a:off x="0" y="1115786"/>
            <a:ext cx="9144000" cy="2088232"/>
          </a:xfrm>
        </p:spPr>
        <p:txBody>
          <a:bodyPr/>
          <a:lstStyle/>
          <a:p>
            <a:pPr marL="0" indent="0" algn="ctr">
              <a:buNone/>
            </a:pPr>
            <a:r>
              <a:rPr lang="en-US" sz="6000" dirty="0">
                <a:solidFill>
                  <a:srgbClr val="0000FF"/>
                </a:solidFill>
              </a:rPr>
              <a:t>Memory Controllers</a:t>
            </a:r>
          </a:p>
          <a:p>
            <a:pPr marL="0" indent="0" algn="ctr">
              <a:buNone/>
            </a:pPr>
            <a:r>
              <a:rPr lang="en-US" sz="6000" dirty="0">
                <a:solidFill>
                  <a:srgbClr val="FF0000"/>
                </a:solidFill>
              </a:rPr>
              <a:t>are critical to research</a:t>
            </a:r>
          </a:p>
          <a:p>
            <a:pPr marL="0" indent="0" algn="ctr">
              <a:buNone/>
            </a:pPr>
            <a:endParaRPr lang="en-US" sz="5000" dirty="0">
              <a:solidFill>
                <a:srgbClr val="FF0000"/>
              </a:solidFill>
            </a:endParaRPr>
          </a:p>
          <a:p>
            <a:pPr marL="0" indent="0" algn="ctr">
              <a:buNone/>
            </a:pPr>
            <a:r>
              <a:rPr lang="en-US" sz="6000" dirty="0">
                <a:solidFill>
                  <a:srgbClr val="FF0000"/>
                </a:solidFill>
              </a:rPr>
              <a:t>They will become </a:t>
            </a:r>
          </a:p>
          <a:p>
            <a:pPr marL="0" indent="0" algn="ctr">
              <a:buNone/>
            </a:pPr>
            <a:r>
              <a:rPr lang="en-US" sz="6000" dirty="0">
                <a:solidFill>
                  <a:srgbClr val="FF0000"/>
                </a:solidFill>
              </a:rPr>
              <a:t>even more important</a:t>
            </a:r>
          </a:p>
        </p:txBody>
      </p:sp>
    </p:spTree>
    <p:extLst>
      <p:ext uri="{BB962C8B-B14F-4D97-AF65-F5344CB8AC3E}">
        <p14:creationId xmlns:p14="http://schemas.microsoft.com/office/powerpoint/2010/main" val="2536609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dirty="0"/>
              <a:t>Memory Control is Getting More Complex</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01148" y="5639516"/>
            <a:ext cx="746550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
                <a:cs typeface="+mn-cs"/>
              </a:rPr>
              <a:t>Many goals, many constraints, many metrics …</a:t>
            </a:r>
          </a:p>
        </p:txBody>
      </p: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372974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600" dirty="0"/>
              <a:t>Memory Control w/ Machine Learning </a:t>
            </a:r>
            <a:r>
              <a:rPr lang="en-US" sz="2600" b="1" dirty="0">
                <a:solidFill>
                  <a:srgbClr val="006633"/>
                </a:solidFill>
                <a:ea typeface="ＭＳ Ｐゴシック" pitchFamily="-106" charset="-128"/>
              </a:rPr>
              <a:t>[ISCA’08]</a:t>
            </a:r>
            <a:r>
              <a:rPr lang="en-US" sz="2600" dirty="0">
                <a:solidFill>
                  <a:srgbClr val="006633"/>
                </a:solidFill>
                <a:ea typeface="ＭＳ Ｐゴシック" pitchFamily="-106" charset="-128"/>
              </a:rPr>
              <a:t> </a:t>
            </a:r>
            <a:endParaRPr lang="en-US" sz="3800" dirty="0">
              <a:latin typeface="Garamond" charset="0"/>
            </a:endParaRP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Martínez, and Rich Caruana,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 </a:t>
            </a:r>
            <a:r>
              <a:rPr lang="en-US" sz="1800" dirty="0">
                <a:hlinkClick r:id="rId4"/>
              </a:rPr>
              <a:t>Slides (pptx)</a:t>
            </a:r>
            <a:endParaRPr lang="en-US" sz="1800" dirty="0"/>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5"/>
          <a:stretch>
            <a:fillRect/>
          </a:stretch>
        </p:blipFill>
        <p:spPr>
          <a:xfrm>
            <a:off x="0" y="3771507"/>
            <a:ext cx="9144000" cy="1791093"/>
          </a:xfrm>
          <a:prstGeom prst="rect">
            <a:avLst/>
          </a:prstGeom>
        </p:spPr>
      </p:pic>
    </p:spTree>
    <p:extLst>
      <p:ext uri="{BB962C8B-B14F-4D97-AF65-F5344CB8AC3E}">
        <p14:creationId xmlns:p14="http://schemas.microsoft.com/office/powerpoint/2010/main" val="339796835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Future</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Memory Controllers:</a:t>
            </a:r>
          </a:p>
          <a:p>
            <a:pPr marL="0" indent="0" algn="ctr">
              <a:buNone/>
            </a:pPr>
            <a:r>
              <a:rPr lang="en-US" sz="6000" dirty="0">
                <a:solidFill>
                  <a:srgbClr val="FF0000"/>
                </a:solidFill>
              </a:rPr>
              <a:t>Many New Problems</a:t>
            </a:r>
          </a:p>
        </p:txBody>
      </p:sp>
    </p:spTree>
    <p:extLst>
      <p:ext uri="{BB962C8B-B14F-4D97-AF65-F5344CB8AC3E}">
        <p14:creationId xmlns:p14="http://schemas.microsoft.com/office/powerpoint/2010/main" val="150129539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201898550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1547664" y="1795462"/>
            <a:ext cx="7924800" cy="1752600"/>
          </a:xfrm>
        </p:spPr>
        <p:txBody>
          <a:bodyPr/>
          <a:lstStyle/>
          <a:p>
            <a:r>
              <a:rPr lang="en-US" dirty="0"/>
              <a:t>DRAM Scaling Issues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3354462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“Early” Position Paper </a:t>
            </a:r>
            <a:r>
              <a:rPr lang="en-US" sz="32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6179819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a:extLst>
              <a:ext uri="{FF2B5EF4-FFF2-40B4-BE49-F238E27FC236}">
                <a16:creationId xmlns:a16="http://schemas.microsoft.com/office/drawing/2014/main" id="{F71917F7-9E96-2048-B3F5-0C45C140B3A3}"/>
              </a:ext>
            </a:extLst>
          </p:cNvPr>
          <p:cNvSpPr>
            <a:spLocks noGrp="1" noChangeArrowheads="1"/>
          </p:cNvSpPr>
          <p:nvPr>
            <p:ph type="title"/>
          </p:nvPr>
        </p:nvSpPr>
        <p:spPr/>
        <p:txBody>
          <a:bodyPr/>
          <a:lstStyle/>
          <a:p>
            <a:r>
              <a:rPr lang="en-US" altLang="en-US" dirty="0">
                <a:ea typeface="ＭＳ Ｐゴシック" panose="020B0600070205080204" pitchFamily="34" charset="-128"/>
              </a:rPr>
              <a:t>On Maurice Wilkes (I)</a:t>
            </a:r>
          </a:p>
        </p:txBody>
      </p:sp>
      <p:sp>
        <p:nvSpPr>
          <p:cNvPr id="3" name="Content Placeholder 2">
            <a:extLst>
              <a:ext uri="{FF2B5EF4-FFF2-40B4-BE49-F238E27FC236}">
                <a16:creationId xmlns:a16="http://schemas.microsoft.com/office/drawing/2014/main" id="{4CA743AF-C59B-634B-BDC4-CA711A186A64}"/>
              </a:ext>
            </a:extLst>
          </p:cNvPr>
          <p:cNvSpPr>
            <a:spLocks noGrp="1" noChangeArrowheads="1"/>
          </p:cNvSpPr>
          <p:nvPr>
            <p:ph idx="1"/>
          </p:nvPr>
        </p:nvSpPr>
        <p:spPr>
          <a:xfrm>
            <a:off x="228600" y="996950"/>
            <a:ext cx="8610600" cy="5194300"/>
          </a:xfrm>
        </p:spPr>
        <p:txBody>
          <a:bodyPr/>
          <a:lstStyle/>
          <a:p>
            <a:r>
              <a:rPr lang="en-US" altLang="en-US" dirty="0">
                <a:ea typeface="ＭＳ Ｐゴシック" panose="020B0600070205080204" pitchFamily="34" charset="-128"/>
              </a:rPr>
              <a:t>Maurice Wilkes, “</a:t>
            </a:r>
            <a:r>
              <a:rPr lang="en-US" altLang="ja-JP" dirty="0">
                <a:solidFill>
                  <a:srgbClr val="0000FF"/>
                </a:solidFill>
                <a:ea typeface="ＭＳ Ｐゴシック" panose="020B0600070205080204" pitchFamily="34" charset="-128"/>
              </a:rPr>
              <a:t>The Best Way to Design an Automatic Calculating Machine</a:t>
            </a:r>
            <a:r>
              <a:rPr lang="en-US" altLang="ja-JP" dirty="0">
                <a:ea typeface="ＭＳ Ｐゴシック" panose="020B0600070205080204" pitchFamily="34" charset="-128"/>
              </a:rPr>
              <a:t>,</a:t>
            </a:r>
            <a:r>
              <a:rPr lang="en-US" altLang="en-US" dirty="0">
                <a:ea typeface="ＭＳ Ｐゴシック" panose="020B0600070205080204" pitchFamily="34" charset="-128"/>
              </a:rPr>
              <a:t>”</a:t>
            </a:r>
            <a:r>
              <a:rPr lang="en-US" altLang="ja-JP" dirty="0">
                <a:ea typeface="ＭＳ Ｐゴシック" panose="020B0600070205080204" pitchFamily="34" charset="-128"/>
              </a:rPr>
              <a:t> Manchester Univ. Computer Inaugural Conf., 1951.</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solidFill>
                  <a:srgbClr val="0000FF"/>
                </a:solidFill>
                <a:ea typeface="ＭＳ Ｐゴシック" panose="020B0600070205080204" pitchFamily="34" charset="-128"/>
              </a:rPr>
              <a:t>The concept of </a:t>
            </a:r>
            <a:r>
              <a:rPr lang="en-US" altLang="en-US" dirty="0" err="1">
                <a:solidFill>
                  <a:srgbClr val="0000FF"/>
                </a:solidFill>
                <a:ea typeface="ＭＳ Ｐゴシック" panose="020B0600070205080204" pitchFamily="34" charset="-128"/>
              </a:rPr>
              <a:t>microcoded</a:t>
            </a:r>
            <a:r>
              <a:rPr lang="en-US" altLang="en-US" dirty="0">
                <a:solidFill>
                  <a:srgbClr val="0000FF"/>
                </a:solidFill>
                <a:ea typeface="ＭＳ Ｐゴシック" panose="020B0600070205080204" pitchFamily="34" charset="-128"/>
              </a:rPr>
              <a:t>/microprogrammed machines</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230404" name="Picture 1">
            <a:extLst>
              <a:ext uri="{FF2B5EF4-FFF2-40B4-BE49-F238E27FC236}">
                <a16:creationId xmlns:a16="http://schemas.microsoft.com/office/drawing/2014/main" id="{B0BB4C3D-B88B-0C43-81FC-5DFA9C7471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2670175"/>
            <a:ext cx="91440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3">
            <a:extLst>
              <a:ext uri="{FF2B5EF4-FFF2-40B4-BE49-F238E27FC236}">
                <a16:creationId xmlns:a16="http://schemas.microsoft.com/office/drawing/2014/main" id="{3553B677-F7EF-5047-9FA0-2C399E7B41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505200"/>
            <a:ext cx="14224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4580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DAE9-4980-B544-81CA-D7616FAD4E4E}"/>
              </a:ext>
            </a:extLst>
          </p:cNvPr>
          <p:cNvSpPr>
            <a:spLocks noGrp="1"/>
          </p:cNvSpPr>
          <p:nvPr>
            <p:ph type="title"/>
          </p:nvPr>
        </p:nvSpPr>
        <p:spPr/>
        <p:txBody>
          <a:bodyPr/>
          <a:lstStyle/>
          <a:p>
            <a:r>
              <a:rPr lang="en-US" dirty="0"/>
              <a:t>Challenges in DRAM Scaling</a:t>
            </a:r>
          </a:p>
        </p:txBody>
      </p:sp>
      <p:sp>
        <p:nvSpPr>
          <p:cNvPr id="3" name="Content Placeholder 2">
            <a:extLst>
              <a:ext uri="{FF2B5EF4-FFF2-40B4-BE49-F238E27FC236}">
                <a16:creationId xmlns:a16="http://schemas.microsoft.com/office/drawing/2014/main" id="{C24F012C-CBCA-624E-9D50-223B15082523}"/>
              </a:ext>
            </a:extLst>
          </p:cNvPr>
          <p:cNvSpPr>
            <a:spLocks noGrp="1"/>
          </p:cNvSpPr>
          <p:nvPr>
            <p:ph idx="1"/>
          </p:nvPr>
        </p:nvSpPr>
        <p:spPr/>
        <p:txBody>
          <a:bodyPr/>
          <a:lstStyle/>
          <a:p>
            <a:r>
              <a:rPr lang="en-US" dirty="0"/>
              <a:t>Refresh</a:t>
            </a:r>
          </a:p>
          <a:p>
            <a:endParaRPr lang="en-US" dirty="0"/>
          </a:p>
          <a:p>
            <a:r>
              <a:rPr lang="en-US" dirty="0"/>
              <a:t>Latency</a:t>
            </a:r>
          </a:p>
          <a:p>
            <a:r>
              <a:rPr lang="en-US" dirty="0"/>
              <a:t>Bank conflicts/parallelism</a:t>
            </a:r>
          </a:p>
          <a:p>
            <a:endParaRPr lang="en-US" dirty="0"/>
          </a:p>
          <a:p>
            <a:r>
              <a:rPr lang="en-US" dirty="0"/>
              <a:t>Reliability and vulnerabilities</a:t>
            </a:r>
          </a:p>
          <a:p>
            <a:endParaRPr lang="en-US" dirty="0"/>
          </a:p>
          <a:p>
            <a:r>
              <a:rPr lang="en-US" dirty="0"/>
              <a:t>Energy &amp; power</a:t>
            </a:r>
          </a:p>
          <a:p>
            <a:endParaRPr lang="en-US" dirty="0"/>
          </a:p>
          <a:p>
            <a:r>
              <a:rPr lang="en-US" dirty="0"/>
              <a:t>Memory’s inability to do more than store data </a:t>
            </a:r>
          </a:p>
        </p:txBody>
      </p:sp>
    </p:spTree>
    <p:extLst>
      <p:ext uri="{BB962C8B-B14F-4D97-AF65-F5344CB8AC3E}">
        <p14:creationId xmlns:p14="http://schemas.microsoft.com/office/powerpoint/2010/main" val="39507353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SALP: Subarray-Level Parallelism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915400" cy="5195664"/>
          </a:xfrm>
        </p:spPr>
        <p:txBody>
          <a:bodyPr/>
          <a:lstStyle/>
          <a:p>
            <a:r>
              <a:rPr lang="en-US" sz="2200" dirty="0"/>
              <a:t>Problem: </a:t>
            </a:r>
            <a:r>
              <a:rPr lang="en-US" sz="2200" dirty="0">
                <a:solidFill>
                  <a:srgbClr val="FF0000"/>
                </a:solidFill>
              </a:rPr>
              <a:t>Bank conflicts are costly for performance and energy</a:t>
            </a:r>
          </a:p>
          <a:p>
            <a:r>
              <a:rPr lang="en-US" sz="2200" dirty="0"/>
              <a:t>Goal: </a:t>
            </a:r>
            <a:r>
              <a:rPr lang="en-US" sz="2200" dirty="0">
                <a:solidFill>
                  <a:srgbClr val="0000FF"/>
                </a:solidFill>
              </a:rPr>
              <a:t>Reduce bank conflicts without adding more banks (low cost)</a:t>
            </a:r>
          </a:p>
          <a:p>
            <a:r>
              <a:rPr lang="en-US" sz="2200" dirty="0"/>
              <a:t>Observation:</a:t>
            </a:r>
            <a:r>
              <a:rPr lang="en-US" sz="2200" dirty="0">
                <a:solidFill>
                  <a:srgbClr val="0000FF"/>
                </a:solidFill>
              </a:rPr>
              <a:t> A DRAM bank is divided into subarrays</a:t>
            </a:r>
          </a:p>
          <a:p>
            <a:r>
              <a:rPr lang="en-US" sz="2200" dirty="0"/>
              <a:t>Idea: </a:t>
            </a:r>
            <a:r>
              <a:rPr lang="en-US" sz="2200" b="1" dirty="0">
                <a:solidFill>
                  <a:srgbClr val="FF00C4"/>
                </a:solidFill>
              </a:rPr>
              <a:t>Enable mostly-parallel access to different subarrays</a:t>
            </a:r>
          </a:p>
        </p:txBody>
      </p:sp>
      <p:pic>
        <p:nvPicPr>
          <p:cNvPr id="5" name="Picture 4"/>
          <p:cNvPicPr>
            <a:picLocks noChangeAspect="1"/>
          </p:cNvPicPr>
          <p:nvPr/>
        </p:nvPicPr>
        <p:blipFill>
          <a:blip r:embed="rId2"/>
          <a:stretch>
            <a:fillRect/>
          </a:stretch>
        </p:blipFill>
        <p:spPr>
          <a:xfrm>
            <a:off x="861492" y="3307042"/>
            <a:ext cx="7344816" cy="3550958"/>
          </a:xfrm>
          <a:prstGeom prst="rect">
            <a:avLst/>
          </a:prstGeom>
        </p:spPr>
      </p:pic>
    </p:spTree>
    <p:extLst>
      <p:ext uri="{BB962C8B-B14F-4D97-AF65-F5344CB8AC3E}">
        <p14:creationId xmlns:p14="http://schemas.microsoft.com/office/powerpoint/2010/main" val="343299504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SALP: Subarray-Level Parallelism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a:stretch>
            <a:fillRect/>
          </a:stretch>
        </p:blipFill>
        <p:spPr>
          <a:xfrm>
            <a:off x="0" y="4653136"/>
            <a:ext cx="9144000" cy="1427408"/>
          </a:xfrm>
          <a:prstGeom prst="rect">
            <a:avLst/>
          </a:prstGeom>
        </p:spPr>
      </p:pic>
    </p:spTree>
    <p:extLst>
      <p:ext uri="{BB962C8B-B14F-4D97-AF65-F5344CB8AC3E}">
        <p14:creationId xmlns:p14="http://schemas.microsoft.com/office/powerpoint/2010/main" val="3037007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More on SALP </a:t>
            </a:r>
            <a:r>
              <a:rPr lang="en-US" sz="2600" b="1" dirty="0">
                <a:solidFill>
                  <a:srgbClr val="006633"/>
                </a:solidFill>
              </a:rPr>
              <a:t>[Memory Forum’14]</a:t>
            </a:r>
            <a:r>
              <a:rPr lang="en-US" sz="2600" dirty="0">
                <a:solidFill>
                  <a:srgbClr val="006633"/>
                </a:solidFill>
              </a:rPr>
              <a:t> </a:t>
            </a:r>
            <a:endParaRPr lang="en-US" dirty="0"/>
          </a:p>
        </p:txBody>
      </p:sp>
    </p:spTree>
    <p:extLst>
      <p:ext uri="{BB962C8B-B14F-4D97-AF65-F5344CB8AC3E}">
        <p14:creationId xmlns:p14="http://schemas.microsoft.com/office/powerpoint/2010/main" val="366386645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07516" y="152400"/>
            <a:ext cx="8972996" cy="884238"/>
          </a:xfrm>
        </p:spPr>
        <p:txBody>
          <a:bodyPr/>
          <a:lstStyle/>
          <a:p>
            <a:r>
              <a:rPr lang="en-US" dirty="0"/>
              <a:t>More on SALP </a:t>
            </a:r>
            <a:r>
              <a:rPr lang="en-US" sz="2600" b="1" dirty="0">
                <a:solidFill>
                  <a:srgbClr val="006633"/>
                </a:solidFill>
              </a:rPr>
              <a:t>[Memory Forum’14]</a:t>
            </a:r>
            <a:r>
              <a:rPr lang="en-US" sz="2600" dirty="0">
                <a:solidFill>
                  <a:srgbClr val="006633"/>
                </a:solidFill>
              </a:rPr>
              <a:t> </a:t>
            </a:r>
            <a:endParaRPr lang="en-US" dirty="0"/>
          </a:p>
        </p:txBody>
      </p:sp>
      <p:pic>
        <p:nvPicPr>
          <p:cNvPr id="2" name="Picture 1">
            <a:extLst>
              <a:ext uri="{FF2B5EF4-FFF2-40B4-BE49-F238E27FC236}">
                <a16:creationId xmlns:a16="http://schemas.microsoft.com/office/drawing/2014/main" id="{39732962-A26D-614D-AA46-1395A3C492EE}"/>
              </a:ext>
            </a:extLst>
          </p:cNvPr>
          <p:cNvPicPr>
            <a:picLocks noChangeAspect="1"/>
          </p:cNvPicPr>
          <p:nvPr/>
        </p:nvPicPr>
        <p:blipFill>
          <a:blip r:embed="rId2"/>
          <a:stretch>
            <a:fillRect/>
          </a:stretch>
        </p:blipFill>
        <p:spPr>
          <a:xfrm>
            <a:off x="827584" y="1054083"/>
            <a:ext cx="7387108" cy="5500503"/>
          </a:xfrm>
          <a:prstGeom prst="rect">
            <a:avLst/>
          </a:prstGeom>
        </p:spPr>
      </p:pic>
      <p:sp>
        <p:nvSpPr>
          <p:cNvPr id="3" name="TextBox 2">
            <a:extLst>
              <a:ext uri="{FF2B5EF4-FFF2-40B4-BE49-F238E27FC236}">
                <a16:creationId xmlns:a16="http://schemas.microsoft.com/office/drawing/2014/main" id="{A0B36687-557A-EB43-B3DE-E9CA824A8F78}"/>
              </a:ext>
            </a:extLst>
          </p:cNvPr>
          <p:cNvSpPr txBox="1"/>
          <p:nvPr/>
        </p:nvSpPr>
        <p:spPr>
          <a:xfrm>
            <a:off x="1627437" y="6506565"/>
            <a:ext cx="6133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http://www.cs.utah.edu/thememoryforum/kang_slides.pdf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2282535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45FFE-0D98-814A-ADAE-57E384C7863A}"/>
              </a:ext>
            </a:extLst>
          </p:cNvPr>
          <p:cNvSpPr>
            <a:spLocks noGrp="1"/>
          </p:cNvSpPr>
          <p:nvPr>
            <p:ph type="title"/>
          </p:nvPr>
        </p:nvSpPr>
        <p:spPr/>
        <p:txBody>
          <a:bodyPr/>
          <a:lstStyle/>
          <a:p>
            <a:r>
              <a:rPr lang="en-US" dirty="0"/>
              <a:t>More on SALP </a:t>
            </a:r>
            <a:r>
              <a:rPr lang="en-US" sz="2600" b="1" dirty="0">
                <a:solidFill>
                  <a:srgbClr val="006633"/>
                </a:solidFill>
              </a:rPr>
              <a:t>[Memory Forum’14]</a:t>
            </a:r>
            <a:r>
              <a:rPr lang="en-US" sz="2600" dirty="0">
                <a:solidFill>
                  <a:srgbClr val="006633"/>
                </a:solidFill>
              </a:rPr>
              <a:t> </a:t>
            </a:r>
            <a:endParaRPr lang="en-US" dirty="0"/>
          </a:p>
        </p:txBody>
      </p:sp>
      <p:sp>
        <p:nvSpPr>
          <p:cNvPr id="3" name="Content Placeholder 2">
            <a:extLst>
              <a:ext uri="{FF2B5EF4-FFF2-40B4-BE49-F238E27FC236}">
                <a16:creationId xmlns:a16="http://schemas.microsoft.com/office/drawing/2014/main" id="{477FD9A6-8A23-BD4A-9C0E-B4EAC5C9BC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58F7002-3F07-694A-9E0A-F84290837657}"/>
              </a:ext>
            </a:extLst>
          </p:cNvPr>
          <p:cNvPicPr>
            <a:picLocks noChangeAspect="1"/>
          </p:cNvPicPr>
          <p:nvPr/>
        </p:nvPicPr>
        <p:blipFill>
          <a:blip r:embed="rId2"/>
          <a:stretch>
            <a:fillRect/>
          </a:stretch>
        </p:blipFill>
        <p:spPr>
          <a:xfrm>
            <a:off x="892009" y="1025334"/>
            <a:ext cx="7092280" cy="5293106"/>
          </a:xfrm>
          <a:prstGeom prst="rect">
            <a:avLst/>
          </a:prstGeom>
        </p:spPr>
      </p:pic>
      <p:sp>
        <p:nvSpPr>
          <p:cNvPr id="6" name="TextBox 5">
            <a:extLst>
              <a:ext uri="{FF2B5EF4-FFF2-40B4-BE49-F238E27FC236}">
                <a16:creationId xmlns:a16="http://schemas.microsoft.com/office/drawing/2014/main" id="{03554C17-6BB5-AB48-B3A4-9F0750EF5F7A}"/>
              </a:ext>
            </a:extLst>
          </p:cNvPr>
          <p:cNvSpPr txBox="1"/>
          <p:nvPr/>
        </p:nvSpPr>
        <p:spPr>
          <a:xfrm>
            <a:off x="1627437" y="6506565"/>
            <a:ext cx="6133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http://www.cs.utah.edu/thememoryforum/kang_slides.pdf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5030623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420888"/>
            <a:ext cx="9144000" cy="2088232"/>
          </a:xfrm>
        </p:spPr>
        <p:txBody>
          <a:bodyPr/>
          <a:lstStyle/>
          <a:p>
            <a:pPr marL="0" indent="0" algn="ctr">
              <a:buNone/>
            </a:pPr>
            <a:r>
              <a:rPr lang="en-US" sz="6000" dirty="0">
                <a:solidFill>
                  <a:srgbClr val="0000FF"/>
                </a:solidFill>
              </a:rPr>
              <a:t>Low-Cost DRAM Changes </a:t>
            </a:r>
            <a:r>
              <a:rPr lang="en-US" sz="6000" dirty="0">
                <a:solidFill>
                  <a:srgbClr val="FF0000"/>
                </a:solidFill>
              </a:rPr>
              <a:t>Enable Large Parallelism</a:t>
            </a:r>
          </a:p>
        </p:txBody>
      </p:sp>
    </p:spTree>
    <p:extLst>
      <p:ext uri="{BB962C8B-B14F-4D97-AF65-F5344CB8AC3E}">
        <p14:creationId xmlns:p14="http://schemas.microsoft.com/office/powerpoint/2010/main" val="94070777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Most Recent Example: CROW </a:t>
            </a:r>
            <a:r>
              <a:rPr lang="en-US" sz="2600" b="1" dirty="0">
                <a:solidFill>
                  <a:srgbClr val="006633"/>
                </a:solidFill>
                <a:cs typeface="+mj-cs"/>
              </a:rPr>
              <a:t>[ISCA’19]</a:t>
            </a:r>
            <a:endParaRPr lang="en-US" dirty="0"/>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74444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09600" y="1795464"/>
            <a:ext cx="7924800" cy="1752600"/>
          </a:xfrm>
        </p:spPr>
        <p:txBody>
          <a:bodyPr/>
          <a:lstStyle/>
          <a:p>
            <a:pPr algn="ctr"/>
            <a:r>
              <a:rPr lang="en-US" dirty="0"/>
              <a:t>DRAM Refresh Problem</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2642771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Most Refreshes Are Unnecessary</a:t>
            </a:r>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4237256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52C9FD8F-DE8D-4B4B-AB3A-9414E47E786F}"/>
              </a:ext>
            </a:extLst>
          </p:cNvPr>
          <p:cNvSpPr>
            <a:spLocks noGrp="1" noChangeArrowheads="1"/>
          </p:cNvSpPr>
          <p:nvPr>
            <p:ph type="title"/>
          </p:nvPr>
        </p:nvSpPr>
        <p:spPr/>
        <p:txBody>
          <a:bodyPr/>
          <a:lstStyle/>
          <a:p>
            <a:r>
              <a:rPr lang="en-US" altLang="en-US" sz="3600" dirty="0">
                <a:ea typeface="ＭＳ Ｐゴシック" panose="020B0600070205080204" pitchFamily="34" charset="-128"/>
              </a:rPr>
              <a:t>On Maurice Wilkes (II)</a:t>
            </a:r>
          </a:p>
        </p:txBody>
      </p:sp>
      <p:sp>
        <p:nvSpPr>
          <p:cNvPr id="3" name="Content Placeholder 2">
            <a:extLst>
              <a:ext uri="{FF2B5EF4-FFF2-40B4-BE49-F238E27FC236}">
                <a16:creationId xmlns:a16="http://schemas.microsoft.com/office/drawing/2014/main" id="{D020E597-0C87-FB41-B35A-A7E445DAB6F7}"/>
              </a:ext>
            </a:extLst>
          </p:cNvPr>
          <p:cNvSpPr>
            <a:spLocks noGrp="1" noChangeArrowheads="1"/>
          </p:cNvSpPr>
          <p:nvPr>
            <p:ph idx="1"/>
          </p:nvPr>
        </p:nvSpPr>
        <p:spPr>
          <a:xfrm>
            <a:off x="304800" y="990600"/>
            <a:ext cx="8610600" cy="5194300"/>
          </a:xfrm>
        </p:spPr>
        <p:txBody>
          <a:bodyPr/>
          <a:lstStyle/>
          <a:p>
            <a:r>
              <a:rPr lang="en-US" altLang="en-US" dirty="0">
                <a:ea typeface="ＭＳ Ｐゴシック" panose="020B0600070205080204" pitchFamily="34" charset="-128"/>
              </a:rPr>
              <a:t>Wilkes, “</a:t>
            </a:r>
            <a:r>
              <a:rPr lang="en-US" altLang="ja-JP" dirty="0">
                <a:solidFill>
                  <a:srgbClr val="FF0000"/>
                </a:solidFill>
                <a:ea typeface="ＭＳ Ｐゴシック" panose="020B0600070205080204" pitchFamily="34" charset="-128"/>
              </a:rPr>
              <a:t>Slave Memories and Dynamic Storage Allocation</a:t>
            </a:r>
            <a:r>
              <a:rPr lang="en-US" altLang="ja-JP" dirty="0">
                <a:ea typeface="ＭＳ Ｐゴシック" panose="020B0600070205080204" pitchFamily="34" charset="-128"/>
              </a:rPr>
              <a:t>,</a:t>
            </a:r>
            <a:r>
              <a:rPr lang="en-US" altLang="en-US" dirty="0">
                <a:ea typeface="ＭＳ Ｐゴシック" panose="020B0600070205080204" pitchFamily="34" charset="-128"/>
              </a:rPr>
              <a:t>”</a:t>
            </a:r>
            <a:r>
              <a:rPr lang="en-US" altLang="ja-JP" dirty="0">
                <a:ea typeface="ＭＳ Ｐゴシック" panose="020B0600070205080204" pitchFamily="34" charset="-128"/>
              </a:rPr>
              <a:t> IEEE Trans. On Electronic Computers, 1965.</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solidFill>
                  <a:srgbClr val="0000FF"/>
                </a:solidFill>
                <a:ea typeface="ＭＳ Ｐゴシック" panose="020B0600070205080204" pitchFamily="34" charset="-128"/>
              </a:rPr>
              <a:t>The concept of hardware cache</a:t>
            </a:r>
          </a:p>
        </p:txBody>
      </p:sp>
      <p:pic>
        <p:nvPicPr>
          <p:cNvPr id="2" name="Picture 1">
            <a:extLst>
              <a:ext uri="{FF2B5EF4-FFF2-40B4-BE49-F238E27FC236}">
                <a16:creationId xmlns:a16="http://schemas.microsoft.com/office/drawing/2014/main" id="{2D5B76E5-ADF1-554E-8E35-68C38919F6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564904"/>
            <a:ext cx="86868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22693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RAIDR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4012931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100" dirty="0">
                <a:solidFill>
                  <a:srgbClr val="006633"/>
                </a:solidFill>
              </a:rPr>
              <a:t>Infrastructures to Understand and Model DRAM Issues</a:t>
            </a:r>
            <a:endParaRPr lang="en-US" dirty="0"/>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8015049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100" dirty="0"/>
              <a:t>Infrastructures to Understand and Model DRAM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16945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396378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446711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1331640" y="1795462"/>
            <a:ext cx="7924800" cy="1752600"/>
          </a:xfrm>
        </p:spPr>
        <p:txBody>
          <a:bodyPr/>
          <a:lstStyle/>
          <a:p>
            <a:r>
              <a:rPr lang="en-US" dirty="0"/>
              <a:t>Mitigating Refresh Issues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7638389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202494867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415155423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117192361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395239118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587C6-0747-B547-8CFE-4F5168D19E93}"/>
              </a:ext>
            </a:extLst>
          </p:cNvPr>
          <p:cNvSpPr>
            <a:spLocks noGrp="1"/>
          </p:cNvSpPr>
          <p:nvPr>
            <p:ph type="title"/>
          </p:nvPr>
        </p:nvSpPr>
        <p:spPr/>
        <p:txBody>
          <a:bodyPr/>
          <a:lstStyle/>
          <a:p>
            <a:r>
              <a:rPr lang="en-US" dirty="0"/>
              <a:t>Cache in 1962 (Bloom, Cohen, Porter)</a:t>
            </a:r>
          </a:p>
        </p:txBody>
      </p:sp>
      <p:sp>
        <p:nvSpPr>
          <p:cNvPr id="3" name="Content Placeholder 2">
            <a:extLst>
              <a:ext uri="{FF2B5EF4-FFF2-40B4-BE49-F238E27FC236}">
                <a16:creationId xmlns:a16="http://schemas.microsoft.com/office/drawing/2014/main" id="{76A2CCBD-746F-F54A-AB4E-564F65C6317A}"/>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A3DCCC9-3532-2C4B-8D6E-175A27B99431}"/>
              </a:ext>
            </a:extLst>
          </p:cNvPr>
          <p:cNvPicPr>
            <a:picLocks noChangeAspect="1"/>
          </p:cNvPicPr>
          <p:nvPr/>
        </p:nvPicPr>
        <p:blipFill>
          <a:blip r:embed="rId2"/>
          <a:stretch>
            <a:fillRect/>
          </a:stretch>
        </p:blipFill>
        <p:spPr>
          <a:xfrm>
            <a:off x="107504" y="953015"/>
            <a:ext cx="6434162" cy="5825677"/>
          </a:xfrm>
          <a:prstGeom prst="rect">
            <a:avLst/>
          </a:prstGeom>
        </p:spPr>
      </p:pic>
      <p:sp>
        <p:nvSpPr>
          <p:cNvPr id="6" name="Rectangle 5">
            <a:extLst>
              <a:ext uri="{FF2B5EF4-FFF2-40B4-BE49-F238E27FC236}">
                <a16:creationId xmlns:a16="http://schemas.microsoft.com/office/drawing/2014/main" id="{49EB57BF-DAA7-694B-AD9F-EC948AA11792}"/>
              </a:ext>
            </a:extLst>
          </p:cNvPr>
          <p:cNvSpPr/>
          <p:nvPr/>
        </p:nvSpPr>
        <p:spPr>
          <a:xfrm>
            <a:off x="6662762" y="2204864"/>
            <a:ext cx="2717141" cy="2585323"/>
          </a:xfrm>
          <a:prstGeom prst="rect">
            <a:avLst/>
          </a:prstGeom>
        </p:spPr>
        <p:txBody>
          <a:bodyPr wrap="square">
            <a:spAutoFit/>
          </a:bodyPr>
          <a:lstStyle/>
          <a:p>
            <a:r>
              <a:rPr lang="en-US" altLang="en-US" dirty="0">
                <a:ea typeface="ＭＳ Ｐゴシック" panose="020B0600070205080204" pitchFamily="34" charset="-128"/>
              </a:rPr>
              <a:t>Bloom, Cohen, Porter, “</a:t>
            </a:r>
            <a:r>
              <a:rPr lang="en-US" altLang="en-US" dirty="0">
                <a:solidFill>
                  <a:srgbClr val="0432FF"/>
                </a:solidFill>
                <a:ea typeface="ＭＳ Ｐゴシック" panose="020B0600070205080204" pitchFamily="34" charset="-128"/>
              </a:rPr>
              <a:t>Considerations in the Design of a Computer with High Logic-to-Memory Speed Ratio</a:t>
            </a:r>
            <a:r>
              <a:rPr lang="en-US" altLang="en-US" dirty="0">
                <a:ea typeface="ＭＳ Ｐゴシック" panose="020B0600070205080204" pitchFamily="34" charset="-128"/>
              </a:rPr>
              <a:t>,” AIEE Gigacycle Computing Systems Winter Meeting, Jan. 1962.</a:t>
            </a:r>
          </a:p>
        </p:txBody>
      </p:sp>
    </p:spTree>
    <p:extLst>
      <p:ext uri="{BB962C8B-B14F-4D97-AF65-F5344CB8AC3E}">
        <p14:creationId xmlns:p14="http://schemas.microsoft.com/office/powerpoint/2010/main" val="253719803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Failures </a:t>
            </a:r>
            <a:r>
              <a:rPr lang="en-US" sz="2600" b="1" dirty="0">
                <a:solidFill>
                  <a:srgbClr val="006633"/>
                </a:solidFill>
              </a:rPr>
              <a:t>[MICRO’17]</a:t>
            </a:r>
            <a:r>
              <a:rPr lang="en-US" sz="2600" dirty="0"/>
              <a:t> </a:t>
            </a:r>
            <a:r>
              <a:rPr lang="en-US" dirty="0"/>
              <a:t> </a:t>
            </a:r>
          </a:p>
        </p:txBody>
      </p:sp>
    </p:spTree>
    <p:extLst>
      <p:ext uri="{BB962C8B-B14F-4D97-AF65-F5344CB8AC3E}">
        <p14:creationId xmlns:p14="http://schemas.microsoft.com/office/powerpoint/2010/main" val="274376218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084220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In-DRAM ECC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r>
              <a:rPr lang="en-US" sz="2000" dirty="0"/>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t>Best paper session.</a:t>
            </a:r>
            <a:endParaRPr lang="en-US" sz="2000" dirty="0"/>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1583354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204864"/>
            <a:ext cx="9144000" cy="2088232"/>
          </a:xfrm>
        </p:spPr>
        <p:txBody>
          <a:bodyPr/>
          <a:lstStyle/>
          <a:p>
            <a:pPr marL="0" indent="0" algn="ctr">
              <a:buNone/>
            </a:pPr>
            <a:r>
              <a:rPr lang="en-US" sz="6000" dirty="0">
                <a:solidFill>
                  <a:srgbClr val="0000FF"/>
                </a:solidFill>
              </a:rPr>
              <a:t>Most Refreshes </a:t>
            </a:r>
          </a:p>
          <a:p>
            <a:pPr marL="0" indent="0" algn="ctr">
              <a:buNone/>
            </a:pPr>
            <a:r>
              <a:rPr lang="en-US" sz="6000" dirty="0">
                <a:solidFill>
                  <a:srgbClr val="0000FF"/>
                </a:solidFill>
              </a:rPr>
              <a:t>Can Be Eliminated</a:t>
            </a:r>
            <a:endParaRPr lang="en-US" sz="6000" dirty="0">
              <a:solidFill>
                <a:srgbClr val="FF0000"/>
              </a:solidFill>
            </a:endParaRPr>
          </a:p>
        </p:txBody>
      </p:sp>
    </p:spTree>
    <p:extLst>
      <p:ext uri="{BB962C8B-B14F-4D97-AF65-F5344CB8AC3E}">
        <p14:creationId xmlns:p14="http://schemas.microsoft.com/office/powerpoint/2010/main" val="170053095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243723826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Build Infrastructure</a:t>
            </a:r>
          </a:p>
        </p:txBody>
      </p:sp>
      <p:sp>
        <p:nvSpPr>
          <p:cNvPr id="3" name="Content Placeholder 2"/>
          <p:cNvSpPr>
            <a:spLocks noGrp="1"/>
          </p:cNvSpPr>
          <p:nvPr>
            <p:ph idx="1"/>
          </p:nvPr>
        </p:nvSpPr>
        <p:spPr>
          <a:xfrm>
            <a:off x="-26577" y="2420888"/>
            <a:ext cx="9144000" cy="2088232"/>
          </a:xfrm>
        </p:spPr>
        <p:txBody>
          <a:bodyPr/>
          <a:lstStyle/>
          <a:p>
            <a:pPr marL="0" indent="0" algn="ctr">
              <a:buNone/>
            </a:pPr>
            <a:r>
              <a:rPr lang="en-US" sz="6400" dirty="0">
                <a:solidFill>
                  <a:srgbClr val="0000FF"/>
                </a:solidFill>
              </a:rPr>
              <a:t>Build Infrastructure to </a:t>
            </a:r>
            <a:r>
              <a:rPr lang="en-US" sz="6400" dirty="0">
                <a:solidFill>
                  <a:srgbClr val="FF0000"/>
                </a:solidFill>
              </a:rPr>
              <a:t>Enable Your Passion</a:t>
            </a:r>
          </a:p>
        </p:txBody>
      </p:sp>
    </p:spTree>
    <p:extLst>
      <p:ext uri="{BB962C8B-B14F-4D97-AF65-F5344CB8AC3E}">
        <p14:creationId xmlns:p14="http://schemas.microsoft.com/office/powerpoint/2010/main" val="290069160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Ramulator </a:t>
            </a:r>
            <a:r>
              <a:rPr lang="en-US" sz="2600" b="1" dirty="0">
                <a:solidFill>
                  <a:srgbClr val="006633"/>
                </a:solidFill>
                <a:ea typeface="ＭＳ Ｐゴシック" pitchFamily="-106" charset="-128"/>
              </a:rPr>
              <a:t>[IEEE CAL’15]</a:t>
            </a:r>
            <a:endParaRPr lang="en-US" dirty="0"/>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pic>
        <p:nvPicPr>
          <p:cNvPr id="5" name="Picture 4"/>
          <p:cNvPicPr>
            <a:picLocks noChangeAspect="1"/>
          </p:cNvPicPr>
          <p:nvPr/>
        </p:nvPicPr>
        <p:blipFill>
          <a:blip r:embed="rId5"/>
          <a:stretch>
            <a:fillRect/>
          </a:stretch>
        </p:blipFill>
        <p:spPr>
          <a:xfrm>
            <a:off x="0" y="4724400"/>
            <a:ext cx="9144000" cy="1190231"/>
          </a:xfrm>
          <a:prstGeom prst="rect">
            <a:avLst/>
          </a:prstGeom>
        </p:spPr>
      </p:pic>
    </p:spTree>
    <p:extLst>
      <p:ext uri="{BB962C8B-B14F-4D97-AF65-F5344CB8AC3E}">
        <p14:creationId xmlns:p14="http://schemas.microsoft.com/office/powerpoint/2010/main" val="318842825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535632" y="1795462"/>
            <a:ext cx="7924800" cy="1752600"/>
          </a:xfrm>
        </p:spPr>
        <p:txBody>
          <a:bodyPr/>
          <a:lstStyle/>
          <a:p>
            <a:pPr algn="ctr"/>
            <a:r>
              <a:rPr lang="en-US" dirty="0"/>
              <a:t>RowHammer</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2445125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Enable Scientific Inquiry</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120309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Observation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Tree>
    <p:extLst>
      <p:ext uri="{BB962C8B-B14F-4D97-AF65-F5344CB8AC3E}">
        <p14:creationId xmlns:p14="http://schemas.microsoft.com/office/powerpoint/2010/main" val="2156116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EEF3-6492-7647-B2C3-6305381D093C}"/>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C0CC7034-0EE0-EA4E-8DE5-0D15DB5B29B7}"/>
              </a:ext>
            </a:extLst>
          </p:cNvPr>
          <p:cNvSpPr>
            <a:spLocks noGrp="1"/>
          </p:cNvSpPr>
          <p:nvPr>
            <p:ph idx="1"/>
          </p:nvPr>
        </p:nvSpPr>
        <p:spPr/>
        <p:txBody>
          <a:bodyPr/>
          <a:lstStyle/>
          <a:p>
            <a:r>
              <a:rPr lang="en-US" dirty="0"/>
              <a:t>It is humbling to receive an award named after a true researcher and pioneer</a:t>
            </a:r>
          </a:p>
        </p:txBody>
      </p:sp>
    </p:spTree>
    <p:extLst>
      <p:ext uri="{BB962C8B-B14F-4D97-AF65-F5344CB8AC3E}">
        <p14:creationId xmlns:p14="http://schemas.microsoft.com/office/powerpoint/2010/main" val="424911052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RowHammer</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343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2800511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
        <p:nvSpPr>
          <p:cNvPr id="10" name="Rectangle 9">
            <a:extLst>
              <a:ext uri="{FF2B5EF4-FFF2-40B4-BE49-F238E27FC236}">
                <a16:creationId xmlns:a16="http://schemas.microsoft.com/office/drawing/2014/main" id="{B4D63DBA-6067-EE4B-8315-FCDC9AB82722}"/>
              </a:ext>
            </a:extLst>
          </p:cNvPr>
          <p:cNvSpPr/>
          <p:nvPr/>
        </p:nvSpPr>
        <p:spPr>
          <a:xfrm>
            <a:off x="1115616" y="1933456"/>
            <a:ext cx="6696744" cy="5652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32458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04309945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361689049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07032931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207520111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374801308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26217801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97280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EEF3-6492-7647-B2C3-6305381D093C}"/>
              </a:ext>
            </a:extLst>
          </p:cNvPr>
          <p:cNvSpPr>
            <a:spLocks noGrp="1"/>
          </p:cNvSpPr>
          <p:nvPr>
            <p:ph type="title"/>
          </p:nvPr>
        </p:nvSpPr>
        <p:spPr/>
        <p:txBody>
          <a:bodyPr/>
          <a:lstStyle/>
          <a:p>
            <a:r>
              <a:rPr lang="en-US" dirty="0"/>
              <a:t>Special Thanks to…</a:t>
            </a:r>
          </a:p>
        </p:txBody>
      </p:sp>
      <p:sp>
        <p:nvSpPr>
          <p:cNvPr id="3" name="Content Placeholder 2">
            <a:extLst>
              <a:ext uri="{FF2B5EF4-FFF2-40B4-BE49-F238E27FC236}">
                <a16:creationId xmlns:a16="http://schemas.microsoft.com/office/drawing/2014/main" id="{C0CC7034-0EE0-EA4E-8DE5-0D15DB5B29B7}"/>
              </a:ext>
            </a:extLst>
          </p:cNvPr>
          <p:cNvSpPr>
            <a:spLocks noGrp="1"/>
          </p:cNvSpPr>
          <p:nvPr>
            <p:ph idx="1"/>
          </p:nvPr>
        </p:nvSpPr>
        <p:spPr>
          <a:xfrm>
            <a:off x="228600" y="908720"/>
            <a:ext cx="8610600" cy="4876800"/>
          </a:xfrm>
        </p:spPr>
        <p:txBody>
          <a:bodyPr/>
          <a:lstStyle/>
          <a:p>
            <a:r>
              <a:rPr lang="en-US" dirty="0"/>
              <a:t>My PhD advisor, Yale </a:t>
            </a:r>
            <a:r>
              <a:rPr lang="en-US" dirty="0" err="1"/>
              <a:t>Patt</a:t>
            </a:r>
            <a:endParaRPr lang="en-US" dirty="0"/>
          </a:p>
          <a:p>
            <a:endParaRPr lang="en-US" dirty="0"/>
          </a:p>
          <a:p>
            <a:r>
              <a:rPr lang="en-US" dirty="0"/>
              <a:t>All my past and current teachers and family</a:t>
            </a:r>
          </a:p>
          <a:p>
            <a:endParaRPr lang="en-US" dirty="0"/>
          </a:p>
          <a:p>
            <a:r>
              <a:rPr lang="en-US" dirty="0"/>
              <a:t>My students and trainees</a:t>
            </a:r>
          </a:p>
          <a:p>
            <a:pPr lvl="1"/>
            <a:r>
              <a:rPr lang="en-US" sz="2000" dirty="0"/>
              <a:t>Lavanya Subramanian, Gennady Pekhimenko, Yixin Luo </a:t>
            </a:r>
          </a:p>
          <a:p>
            <a:pPr lvl="1"/>
            <a:r>
              <a:rPr lang="en-US" sz="2000" dirty="0"/>
              <a:t>Samira Khan, Saugata Ghose</a:t>
            </a:r>
          </a:p>
          <a:p>
            <a:pPr lvl="1"/>
            <a:r>
              <a:rPr lang="en-US" sz="2000" dirty="0"/>
              <a:t>Tyler Huberty</a:t>
            </a:r>
          </a:p>
          <a:p>
            <a:pPr lvl="1"/>
            <a:r>
              <a:rPr lang="en-US" sz="2000" dirty="0"/>
              <a:t>Hasan Hassan, Amirali Boroumand</a:t>
            </a:r>
          </a:p>
          <a:p>
            <a:endParaRPr lang="en-US" dirty="0"/>
          </a:p>
          <a:p>
            <a:r>
              <a:rPr lang="en-US" dirty="0"/>
              <a:t>My collaborators and past research groups</a:t>
            </a:r>
          </a:p>
          <a:p>
            <a:endParaRPr lang="en-US" dirty="0"/>
          </a:p>
          <a:p>
            <a:r>
              <a:rPr lang="en-US" dirty="0"/>
              <a:t>Funding agencies and many industrial partners</a:t>
            </a:r>
          </a:p>
        </p:txBody>
      </p:sp>
    </p:spTree>
    <p:extLst>
      <p:ext uri="{BB962C8B-B14F-4D97-AF65-F5344CB8AC3E}">
        <p14:creationId xmlns:p14="http://schemas.microsoft.com/office/powerpoint/2010/main" val="92128261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a:t>
            </a: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132026850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316911797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Tree>
    <p:extLst>
      <p:ext uri="{BB962C8B-B14F-4D97-AF65-F5344CB8AC3E}">
        <p14:creationId xmlns:p14="http://schemas.microsoft.com/office/powerpoint/2010/main" val="721341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38208946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1890166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Original RowHammer Analysis</a:t>
            </a: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81709947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5 Years Later</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a:t>
            </a:r>
          </a:p>
          <a:p>
            <a:endParaRPr lang="en-US" dirty="0"/>
          </a:p>
          <a:p>
            <a:endParaRPr lang="en-US" dirty="0"/>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3"/>
          <a:stretch>
            <a:fillRect/>
          </a:stretch>
        </p:blipFill>
        <p:spPr>
          <a:xfrm>
            <a:off x="876300" y="3908648"/>
            <a:ext cx="7391400" cy="1752600"/>
          </a:xfrm>
          <a:prstGeom prst="rect">
            <a:avLst/>
          </a:prstGeom>
        </p:spPr>
      </p:pic>
    </p:spTree>
    <p:extLst>
      <p:ext uri="{BB962C8B-B14F-4D97-AF65-F5344CB8AC3E}">
        <p14:creationId xmlns:p14="http://schemas.microsoft.com/office/powerpoint/2010/main" val="179474163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RowHammer Takeaway</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altLang="en-US" sz="4000" dirty="0">
                <a:solidFill>
                  <a:srgbClr val="0000FF"/>
                </a:solidFill>
                <a:ea typeface="ＭＳ Ｐゴシック" panose="020B0600070205080204" pitchFamily="34" charset="-128"/>
              </a:rPr>
              <a:t>First example of how a </a:t>
            </a:r>
          </a:p>
          <a:p>
            <a:pPr marL="0" indent="0" algn="ctr">
              <a:buNone/>
            </a:pPr>
            <a:r>
              <a:rPr lang="en-US" altLang="en-US" sz="4000" dirty="0">
                <a:solidFill>
                  <a:srgbClr val="FF0000"/>
                </a:solidFill>
                <a:ea typeface="ＭＳ Ｐゴシック" panose="020B0600070205080204" pitchFamily="34" charset="-128"/>
              </a:rPr>
              <a:t>simple hardware failure mechanism </a:t>
            </a:r>
          </a:p>
          <a:p>
            <a:pPr marL="0" indent="0" algn="ctr">
              <a:buNone/>
            </a:pPr>
            <a:r>
              <a:rPr lang="en-US" altLang="en-US" sz="4000" dirty="0">
                <a:solidFill>
                  <a:srgbClr val="0000FF"/>
                </a:solidFill>
                <a:ea typeface="ＭＳ Ｐゴシック" panose="020B0600070205080204" pitchFamily="34" charset="-128"/>
              </a:rPr>
              <a:t>can create a </a:t>
            </a:r>
          </a:p>
          <a:p>
            <a:pPr marL="0" indent="0" algn="ctr">
              <a:buNone/>
            </a:pPr>
            <a:r>
              <a:rPr lang="en-US" altLang="en-US" sz="4000" dirty="0">
                <a:solidFill>
                  <a:srgbClr val="FF0000"/>
                </a:solidFill>
                <a:ea typeface="ＭＳ Ｐゴシック" panose="020B0600070205080204" pitchFamily="34" charset="-128"/>
              </a:rPr>
              <a:t>widespread security vulnerability</a:t>
            </a:r>
          </a:p>
        </p:txBody>
      </p:sp>
    </p:spTree>
    <p:extLst>
      <p:ext uri="{BB962C8B-B14F-4D97-AF65-F5344CB8AC3E}">
        <p14:creationId xmlns:p14="http://schemas.microsoft.com/office/powerpoint/2010/main" val="131779149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Tree>
    <p:extLst>
      <p:ext uri="{BB962C8B-B14F-4D97-AF65-F5344CB8AC3E}">
        <p14:creationId xmlns:p14="http://schemas.microsoft.com/office/powerpoint/2010/main" val="168746874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ISCA 2019)</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Tree>
    <p:extLst>
      <p:ext uri="{BB962C8B-B14F-4D97-AF65-F5344CB8AC3E}">
        <p14:creationId xmlns:p14="http://schemas.microsoft.com/office/powerpoint/2010/main" val="2911875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SAFARI Research Group</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377252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Tree>
    <p:extLst>
      <p:ext uri="{BB962C8B-B14F-4D97-AF65-F5344CB8AC3E}">
        <p14:creationId xmlns:p14="http://schemas.microsoft.com/office/powerpoint/2010/main" val="2598643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126918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r>
              <a:rPr lang="en-US" sz="3200" b="1" dirty="0">
                <a:solidFill>
                  <a:srgbClr val="FF0000"/>
                </a:solidFill>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11005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r>
              <a:rPr lang="en-US" sz="3200" b="1" dirty="0">
                <a:solidFill>
                  <a:srgbClr val="FF0000"/>
                </a:solidFill>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63068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F2A-B249-6841-B1AC-3698A40F840F}"/>
              </a:ext>
            </a:extLst>
          </p:cNvPr>
          <p:cNvSpPr>
            <a:spLocks noGrp="1"/>
          </p:cNvSpPr>
          <p:nvPr>
            <p:ph type="title"/>
          </p:nvPr>
        </p:nvSpPr>
        <p:spPr/>
        <p:txBody>
          <a:bodyPr/>
          <a:lstStyle/>
          <a:p>
            <a:r>
              <a:rPr lang="en-US" sz="4400" dirty="0"/>
              <a:t>Suggestions to Reviewers</a:t>
            </a:r>
          </a:p>
        </p:txBody>
      </p:sp>
      <p:sp>
        <p:nvSpPr>
          <p:cNvPr id="3" name="Content Placeholder 2">
            <a:extLst>
              <a:ext uri="{FF2B5EF4-FFF2-40B4-BE49-F238E27FC236}">
                <a16:creationId xmlns:a16="http://schemas.microsoft.com/office/drawing/2014/main" id="{CAC4FC53-7113-3A4E-8DBE-713A3C470483}"/>
              </a:ext>
            </a:extLst>
          </p:cNvPr>
          <p:cNvSpPr>
            <a:spLocks noGrp="1"/>
          </p:cNvSpPr>
          <p:nvPr>
            <p:ph idx="1"/>
          </p:nvPr>
        </p:nvSpPr>
        <p:spPr>
          <a:xfrm>
            <a:off x="228600" y="1052736"/>
            <a:ext cx="8610600" cy="4876800"/>
          </a:xfrm>
        </p:spPr>
        <p:txBody>
          <a:bodyPr/>
          <a:lstStyle/>
          <a:p>
            <a:r>
              <a:rPr lang="en-US" dirty="0">
                <a:solidFill>
                  <a:srgbClr val="0000FF"/>
                </a:solidFill>
              </a:rPr>
              <a:t>Be fair</a:t>
            </a:r>
            <a:r>
              <a:rPr lang="en-US" dirty="0"/>
              <a:t>; you do not know it all</a:t>
            </a:r>
          </a:p>
          <a:p>
            <a:endParaRPr lang="en-US" dirty="0"/>
          </a:p>
          <a:p>
            <a:r>
              <a:rPr lang="en-US" dirty="0">
                <a:solidFill>
                  <a:srgbClr val="0000FF"/>
                </a:solidFill>
              </a:rPr>
              <a:t>Be open-minded</a:t>
            </a:r>
            <a:r>
              <a:rPr lang="en-US" dirty="0"/>
              <a:t>; you do not know it all</a:t>
            </a:r>
          </a:p>
          <a:p>
            <a:endParaRPr lang="en-US" dirty="0"/>
          </a:p>
          <a:p>
            <a:r>
              <a:rPr lang="en-US" dirty="0">
                <a:solidFill>
                  <a:srgbClr val="0000FF"/>
                </a:solidFill>
              </a:rPr>
              <a:t>Be accepting of diverse research methods</a:t>
            </a:r>
            <a:r>
              <a:rPr lang="en-US" dirty="0"/>
              <a:t>: there is no single way of doing research</a:t>
            </a:r>
          </a:p>
          <a:p>
            <a:endParaRPr lang="en-US" dirty="0"/>
          </a:p>
          <a:p>
            <a:r>
              <a:rPr lang="en-US" dirty="0">
                <a:solidFill>
                  <a:srgbClr val="0000FF"/>
                </a:solidFill>
              </a:rPr>
              <a:t>Be constructive</a:t>
            </a:r>
            <a:r>
              <a:rPr lang="en-US" dirty="0"/>
              <a:t>, not destructive</a:t>
            </a:r>
          </a:p>
          <a:p>
            <a:endParaRPr lang="en-US" dirty="0"/>
          </a:p>
          <a:p>
            <a:r>
              <a:rPr lang="en-US" dirty="0">
                <a:solidFill>
                  <a:srgbClr val="0000FF"/>
                </a:solidFill>
              </a:rPr>
              <a:t>Do not have double standards…</a:t>
            </a:r>
          </a:p>
          <a:p>
            <a:endParaRPr lang="en-US" dirty="0"/>
          </a:p>
          <a:p>
            <a:endParaRPr lang="en-US" dirty="0"/>
          </a:p>
        </p:txBody>
      </p:sp>
      <p:sp>
        <p:nvSpPr>
          <p:cNvPr id="5" name="TextBox 4">
            <a:extLst>
              <a:ext uri="{FF2B5EF4-FFF2-40B4-BE49-F238E27FC236}">
                <a16:creationId xmlns:a16="http://schemas.microsoft.com/office/drawing/2014/main" id="{FD670F5A-260F-1A4C-9742-8E026C9140E4}"/>
              </a:ext>
            </a:extLst>
          </p:cNvPr>
          <p:cNvSpPr txBox="1"/>
          <p:nvPr/>
        </p:nvSpPr>
        <p:spPr>
          <a:xfrm>
            <a:off x="148371" y="5805792"/>
            <a:ext cx="8919429" cy="461665"/>
          </a:xfrm>
          <a:prstGeom prst="rect">
            <a:avLst/>
          </a:prstGeom>
          <a:noFill/>
        </p:spPr>
        <p:txBody>
          <a:bodyPr wrap="none" rtlCol="0">
            <a:spAutoFit/>
          </a:bodyPr>
          <a:lstStyle/>
          <a:p>
            <a:r>
              <a:rPr lang="en-US" sz="2400" b="1" dirty="0">
                <a:solidFill>
                  <a:srgbClr val="FF0000"/>
                </a:solidFill>
              </a:rPr>
              <a:t>Do not block or delay scientific progress for non-reasons</a:t>
            </a:r>
          </a:p>
        </p:txBody>
      </p:sp>
    </p:spTree>
    <p:extLst>
      <p:ext uri="{BB962C8B-B14F-4D97-AF65-F5344CB8AC3E}">
        <p14:creationId xmlns:p14="http://schemas.microsoft.com/office/powerpoint/2010/main" val="1095308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137227094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0" y="2348880"/>
            <a:ext cx="9144000" cy="2088232"/>
          </a:xfrm>
        </p:spPr>
        <p:txBody>
          <a:bodyPr/>
          <a:lstStyle/>
          <a:p>
            <a:pPr marL="0" indent="0" algn="ctr">
              <a:buNone/>
            </a:pPr>
            <a:r>
              <a:rPr lang="en-US" sz="6400" dirty="0">
                <a:solidFill>
                  <a:srgbClr val="0000FF"/>
                </a:solidFill>
              </a:rPr>
              <a:t>Eliminate </a:t>
            </a:r>
          </a:p>
          <a:p>
            <a:pPr marL="0" indent="0" algn="ctr">
              <a:buNone/>
            </a:pPr>
            <a:r>
              <a:rPr lang="en-US" sz="6400" dirty="0">
                <a:solidFill>
                  <a:srgbClr val="FF0000"/>
                </a:solidFill>
              </a:rPr>
              <a:t>Double Standards</a:t>
            </a:r>
          </a:p>
        </p:txBody>
      </p:sp>
    </p:spTree>
    <p:extLst>
      <p:ext uri="{BB962C8B-B14F-4D97-AF65-F5344CB8AC3E}">
        <p14:creationId xmlns:p14="http://schemas.microsoft.com/office/powerpoint/2010/main" val="349368330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Suggestion to Researchers: Principle: Passion</a:t>
            </a:r>
          </a:p>
        </p:txBody>
      </p:sp>
      <p:sp>
        <p:nvSpPr>
          <p:cNvPr id="3" name="Content Placeholder 2"/>
          <p:cNvSpPr>
            <a:spLocks noGrp="1"/>
          </p:cNvSpPr>
          <p:nvPr>
            <p:ph idx="1"/>
          </p:nvPr>
        </p:nvSpPr>
        <p:spPr>
          <a:xfrm>
            <a:off x="-25152" y="1844824"/>
            <a:ext cx="9144000" cy="2088232"/>
          </a:xfrm>
        </p:spPr>
        <p:txBody>
          <a:bodyPr/>
          <a:lstStyle/>
          <a:p>
            <a:pPr marL="0" indent="0" algn="ctr">
              <a:buNone/>
            </a:pPr>
            <a:r>
              <a:rPr lang="en-US" sz="6400" dirty="0">
                <a:solidFill>
                  <a:srgbClr val="0000FF"/>
                </a:solidFill>
              </a:rPr>
              <a:t>Follow Your Passion</a:t>
            </a:r>
          </a:p>
          <a:p>
            <a:pPr marL="0" indent="0" algn="ctr">
              <a:buNone/>
            </a:pPr>
            <a:r>
              <a:rPr lang="en-US" sz="6400" dirty="0">
                <a:solidFill>
                  <a:srgbClr val="FF0000"/>
                </a:solidFill>
              </a:rPr>
              <a:t>(Do not get derailed</a:t>
            </a:r>
          </a:p>
          <a:p>
            <a:pPr marL="0" indent="0" algn="ctr">
              <a:buNone/>
            </a:pPr>
            <a:r>
              <a:rPr lang="en-US" sz="6400" dirty="0">
                <a:solidFill>
                  <a:srgbClr val="FF0000"/>
                </a:solidFill>
              </a:rPr>
              <a:t>by naysayers)</a:t>
            </a:r>
          </a:p>
        </p:txBody>
      </p:sp>
    </p:spTree>
    <p:extLst>
      <p:ext uri="{BB962C8B-B14F-4D97-AF65-F5344CB8AC3E}">
        <p14:creationId xmlns:p14="http://schemas.microsoft.com/office/powerpoint/2010/main" val="298076017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700" dirty="0"/>
              <a:t>Suggestion to Researchers: Principle: Resilience</a:t>
            </a:r>
          </a:p>
        </p:txBody>
      </p:sp>
      <p:sp>
        <p:nvSpPr>
          <p:cNvPr id="3" name="Content Placeholder 2"/>
          <p:cNvSpPr>
            <a:spLocks noGrp="1"/>
          </p:cNvSpPr>
          <p:nvPr>
            <p:ph idx="1"/>
          </p:nvPr>
        </p:nvSpPr>
        <p:spPr>
          <a:xfrm>
            <a:off x="-31034" y="2636912"/>
            <a:ext cx="9144000" cy="2088232"/>
          </a:xfrm>
        </p:spPr>
        <p:txBody>
          <a:bodyPr/>
          <a:lstStyle/>
          <a:p>
            <a:pPr marL="0" indent="0" algn="ctr">
              <a:buNone/>
            </a:pPr>
            <a:r>
              <a:rPr lang="en-US" sz="6400" dirty="0">
                <a:solidFill>
                  <a:srgbClr val="0000FF"/>
                </a:solidFill>
              </a:rPr>
              <a:t>Be Resilient</a:t>
            </a:r>
          </a:p>
        </p:txBody>
      </p:sp>
    </p:spTree>
    <p:extLst>
      <p:ext uri="{BB962C8B-B14F-4D97-AF65-F5344CB8AC3E}">
        <p14:creationId xmlns:p14="http://schemas.microsoft.com/office/powerpoint/2010/main" val="271983939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Tree>
    <p:extLst>
      <p:ext uri="{BB962C8B-B14F-4D97-AF65-F5344CB8AC3E}">
        <p14:creationId xmlns:p14="http://schemas.microsoft.com/office/powerpoint/2010/main" val="41209754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6A78-A732-C84F-9F58-2B849493540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BEB82211-EAF2-C44A-9156-3DD6CCAECEA4}"/>
              </a:ext>
            </a:extLst>
          </p:cNvPr>
          <p:cNvSpPr>
            <a:spLocks noGrp="1"/>
          </p:cNvSpPr>
          <p:nvPr>
            <p:ph idx="1"/>
          </p:nvPr>
        </p:nvSpPr>
        <p:spPr/>
        <p:txBody>
          <a:bodyPr/>
          <a:lstStyle/>
          <a:p>
            <a:r>
              <a:rPr lang="en-US" dirty="0"/>
              <a:t>On Maurice Wilkes</a:t>
            </a:r>
          </a:p>
          <a:p>
            <a:endParaRPr lang="en-US" dirty="0"/>
          </a:p>
          <a:p>
            <a:r>
              <a:rPr lang="en-US" dirty="0"/>
              <a:t>Thanks</a:t>
            </a:r>
          </a:p>
          <a:p>
            <a:endParaRPr lang="en-US" dirty="0"/>
          </a:p>
          <a:p>
            <a:r>
              <a:rPr lang="en-US" dirty="0"/>
              <a:t>A Sketch of Our DRAM Work</a:t>
            </a:r>
          </a:p>
          <a:p>
            <a:pPr marL="0" indent="0">
              <a:buNone/>
            </a:pPr>
            <a:endParaRPr lang="en-US" dirty="0"/>
          </a:p>
          <a:p>
            <a:r>
              <a:rPr lang="en-US" dirty="0"/>
              <a:t>Looking to the Future</a:t>
            </a:r>
          </a:p>
          <a:p>
            <a:endParaRPr lang="en-US" dirty="0"/>
          </a:p>
          <a:p>
            <a:endParaRPr lang="en-US" dirty="0"/>
          </a:p>
        </p:txBody>
      </p:sp>
      <p:sp>
        <p:nvSpPr>
          <p:cNvPr id="5" name="Rectangle 4">
            <a:extLst>
              <a:ext uri="{FF2B5EF4-FFF2-40B4-BE49-F238E27FC236}">
                <a16:creationId xmlns:a16="http://schemas.microsoft.com/office/drawing/2014/main" id="{422CF627-8A2F-1D4E-B765-9D24839A3025}"/>
              </a:ext>
            </a:extLst>
          </p:cNvPr>
          <p:cNvSpPr/>
          <p:nvPr/>
        </p:nvSpPr>
        <p:spPr>
          <a:xfrm>
            <a:off x="539552" y="3159547"/>
            <a:ext cx="4104456" cy="43204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596964758"/>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lgn="ctr">
              <a:buFont typeface="Wingdings" pitchFamily="2" charset="2"/>
              <a:buNone/>
            </a:pPr>
            <a:r>
              <a:rPr lang="en-US" sz="6400" kern="0" dirty="0">
                <a:solidFill>
                  <a:srgbClr val="0000FF"/>
                </a:solidFill>
              </a:rPr>
              <a:t>The quality of your work defines your impact</a:t>
            </a:r>
            <a:endParaRPr lang="en-US" sz="6400" kern="0" dirty="0">
              <a:solidFill>
                <a:srgbClr val="FF0000"/>
              </a:solidFill>
            </a:endParaRPr>
          </a:p>
        </p:txBody>
      </p:sp>
    </p:spTree>
    <p:extLst>
      <p:ext uri="{BB962C8B-B14F-4D97-AF65-F5344CB8AC3E}">
        <p14:creationId xmlns:p14="http://schemas.microsoft.com/office/powerpoint/2010/main" val="394397049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535632" y="1795462"/>
            <a:ext cx="7924800" cy="1752600"/>
          </a:xfrm>
        </p:spPr>
        <p:txBody>
          <a:bodyPr/>
          <a:lstStyle/>
          <a:p>
            <a:pPr algn="ctr"/>
            <a:r>
              <a:rPr lang="en-US" dirty="0"/>
              <a:t>Reducing DRAM Latency</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3812162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609F-90E1-C044-B22B-93EF43FBFB94}"/>
              </a:ext>
            </a:extLst>
          </p:cNvPr>
          <p:cNvSpPr>
            <a:spLocks noGrp="1"/>
          </p:cNvSpPr>
          <p:nvPr>
            <p:ph type="title"/>
          </p:nvPr>
        </p:nvSpPr>
        <p:spPr/>
        <p:txBody>
          <a:bodyPr/>
          <a:lstStyle/>
          <a:p>
            <a:r>
              <a:rPr lang="en-US" dirty="0" err="1"/>
              <a:t>Donghyuk</a:t>
            </a:r>
            <a:r>
              <a:rPr lang="en-US" dirty="0"/>
              <a:t> Lee’s PhD Thesis </a:t>
            </a:r>
            <a:r>
              <a:rPr lang="en-US" sz="2600" b="1" dirty="0">
                <a:solidFill>
                  <a:srgbClr val="006633"/>
                </a:solidFill>
                <a:ea typeface="ＭＳ Ｐゴシック" pitchFamily="-106" charset="-128"/>
              </a:rPr>
              <a:t>[CMU 2015]</a:t>
            </a:r>
            <a:r>
              <a:rPr lang="en-US" dirty="0">
                <a:solidFill>
                  <a:srgbClr val="006633"/>
                </a:solidFill>
                <a:ea typeface="ＭＳ Ｐゴシック" pitchFamily="-106" charset="-128"/>
              </a:rPr>
              <a:t> </a:t>
            </a:r>
            <a:endParaRPr lang="en-US" dirty="0"/>
          </a:p>
        </p:txBody>
      </p:sp>
      <p:sp>
        <p:nvSpPr>
          <p:cNvPr id="3" name="Content Placeholder 2">
            <a:extLst>
              <a:ext uri="{FF2B5EF4-FFF2-40B4-BE49-F238E27FC236}">
                <a16:creationId xmlns:a16="http://schemas.microsoft.com/office/drawing/2014/main" id="{4A43322A-A846-A547-9942-6AE839649D8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E23DEFD-33E7-B642-AD21-C42842F3C0C7}"/>
              </a:ext>
            </a:extLst>
          </p:cNvPr>
          <p:cNvPicPr>
            <a:picLocks noChangeAspect="1"/>
          </p:cNvPicPr>
          <p:nvPr/>
        </p:nvPicPr>
        <p:blipFill>
          <a:blip r:embed="rId2"/>
          <a:stretch>
            <a:fillRect/>
          </a:stretch>
        </p:blipFill>
        <p:spPr>
          <a:xfrm>
            <a:off x="827584" y="1052736"/>
            <a:ext cx="7280873" cy="5501406"/>
          </a:xfrm>
          <a:prstGeom prst="rect">
            <a:avLst/>
          </a:prstGeom>
        </p:spPr>
      </p:pic>
    </p:spTree>
    <p:extLst>
      <p:ext uri="{BB962C8B-B14F-4D97-AF65-F5344CB8AC3E}">
        <p14:creationId xmlns:p14="http://schemas.microsoft.com/office/powerpoint/2010/main" val="366320186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609F-90E1-C044-B22B-93EF43FBFB94}"/>
              </a:ext>
            </a:extLst>
          </p:cNvPr>
          <p:cNvSpPr>
            <a:spLocks noGrp="1"/>
          </p:cNvSpPr>
          <p:nvPr>
            <p:ph type="title"/>
          </p:nvPr>
        </p:nvSpPr>
        <p:spPr/>
        <p:txBody>
          <a:bodyPr/>
          <a:lstStyle/>
          <a:p>
            <a:r>
              <a:rPr lang="en-US" dirty="0"/>
              <a:t>Kevin Chang’s PhD Thesis </a:t>
            </a:r>
            <a:r>
              <a:rPr lang="en-US" sz="2600" b="1" dirty="0">
                <a:solidFill>
                  <a:srgbClr val="006633"/>
                </a:solidFill>
                <a:ea typeface="ＭＳ Ｐゴシック" pitchFamily="-106" charset="-128"/>
              </a:rPr>
              <a:t>[CMU 2017]</a:t>
            </a:r>
            <a:r>
              <a:rPr lang="en-US" dirty="0">
                <a:solidFill>
                  <a:srgbClr val="006633"/>
                </a:solidFill>
                <a:ea typeface="ＭＳ Ｐゴシック" pitchFamily="-106" charset="-128"/>
              </a:rPr>
              <a:t> </a:t>
            </a:r>
            <a:endParaRPr lang="en-US" dirty="0"/>
          </a:p>
        </p:txBody>
      </p:sp>
      <p:sp>
        <p:nvSpPr>
          <p:cNvPr id="3" name="Content Placeholder 2">
            <a:extLst>
              <a:ext uri="{FF2B5EF4-FFF2-40B4-BE49-F238E27FC236}">
                <a16:creationId xmlns:a16="http://schemas.microsoft.com/office/drawing/2014/main" id="{4A43322A-A846-A547-9942-6AE839649D8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6306B5-BCAB-5449-8E07-C29C3FC45E37}"/>
              </a:ext>
            </a:extLst>
          </p:cNvPr>
          <p:cNvPicPr>
            <a:picLocks noChangeAspect="1"/>
          </p:cNvPicPr>
          <p:nvPr/>
        </p:nvPicPr>
        <p:blipFill>
          <a:blip r:embed="rId2"/>
          <a:stretch>
            <a:fillRect/>
          </a:stretch>
        </p:blipFill>
        <p:spPr>
          <a:xfrm>
            <a:off x="1001291" y="1108367"/>
            <a:ext cx="7065218" cy="5714339"/>
          </a:xfrm>
          <a:prstGeom prst="rect">
            <a:avLst/>
          </a:prstGeom>
        </p:spPr>
      </p:pic>
    </p:spTree>
    <p:extLst>
      <p:ext uri="{BB962C8B-B14F-4D97-AF65-F5344CB8AC3E}">
        <p14:creationId xmlns:p14="http://schemas.microsoft.com/office/powerpoint/2010/main" val="248594614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535632" y="1795462"/>
            <a:ext cx="7924800" cy="1752600"/>
          </a:xfrm>
        </p:spPr>
        <p:txBody>
          <a:bodyPr/>
          <a:lstStyle/>
          <a:p>
            <a:pPr algn="ctr"/>
            <a:r>
              <a:rPr lang="en-US" dirty="0"/>
              <a:t>Reducing DRAM Energy</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064187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467544" y="1556792"/>
            <a:ext cx="7924800" cy="1752600"/>
          </a:xfrm>
        </p:spPr>
        <p:txBody>
          <a:bodyPr/>
          <a:lstStyle/>
          <a:p>
            <a:pPr algn="ctr"/>
            <a:r>
              <a:rPr lang="en-US" dirty="0"/>
              <a:t>Enabling DRAM to Compute </a:t>
            </a:r>
            <a:br>
              <a:rPr lang="en-US" dirty="0"/>
            </a:br>
            <a:r>
              <a:rPr lang="en-US" dirty="0"/>
              <a:t>at Low Cost</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3034341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RowClone </a:t>
            </a:r>
            <a:r>
              <a:rPr lang="en-US" sz="2600" b="1" dirty="0">
                <a:solidFill>
                  <a:srgbClr val="006633"/>
                </a:solidFill>
              </a:rPr>
              <a:t>[MICRO’13]</a:t>
            </a:r>
            <a:r>
              <a:rPr lang="en-US" dirty="0"/>
              <a:t> </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2999673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Ambit </a:t>
            </a:r>
            <a:r>
              <a:rPr lang="en-US" sz="2600" b="1" dirty="0">
                <a:solidFill>
                  <a:srgbClr val="006633"/>
                </a:solidFill>
                <a:ea typeface="ＭＳ Ｐゴシック" pitchFamily="-106" charset="-128"/>
              </a:rPr>
              <a:t>[MICRO’17]</a:t>
            </a:r>
            <a:endParaRPr lang="en-US" dirty="0"/>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308718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Ambit </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2054981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endParaRPr lang="en-US" dirty="0">
              <a:solidFill>
                <a:srgbClr val="FF0000"/>
              </a:solidFill>
            </a:endParaRPr>
          </a:p>
          <a:p>
            <a:r>
              <a:rPr lang="en-US" b="1" dirty="0">
                <a:solidFill>
                  <a:srgbClr val="FF0000"/>
                </a:solidFill>
              </a:rPr>
              <a:t>30-74X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p:txBody>
      </p:sp>
    </p:spTree>
    <p:extLst>
      <p:ext uri="{BB962C8B-B14F-4D97-AF65-F5344CB8AC3E}">
        <p14:creationId xmlns:p14="http://schemas.microsoft.com/office/powerpoint/2010/main" val="1883221380"/>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211192</TotalTime>
  <Words>2758</Words>
  <Application>Microsoft Macintosh PowerPoint</Application>
  <PresentationFormat>On-screen Show (4:3)</PresentationFormat>
  <Paragraphs>499</Paragraphs>
  <Slides>115</Slides>
  <Notes>5</Notes>
  <HiddenSlides>0</HiddenSlides>
  <MMClips>0</MMClips>
  <ScaleCrop>false</ScaleCrop>
  <HeadingPairs>
    <vt:vector size="6" baseType="variant">
      <vt:variant>
        <vt:lpstr>Fonts Used</vt:lpstr>
      </vt:variant>
      <vt:variant>
        <vt:i4>13</vt:i4>
      </vt:variant>
      <vt:variant>
        <vt:lpstr>Theme</vt:lpstr>
      </vt:variant>
      <vt:variant>
        <vt:i4>60</vt:i4>
      </vt:variant>
      <vt:variant>
        <vt:lpstr>Slide Titles</vt:lpstr>
      </vt:variant>
      <vt:variant>
        <vt:i4>115</vt:i4>
      </vt:variant>
    </vt:vector>
  </HeadingPairs>
  <TitlesOfParts>
    <vt:vector size="188" baseType="lpstr">
      <vt:lpstr>ＭＳ Ｐゴシック</vt:lpstr>
      <vt:lpstr>Apple Chancery</vt:lpstr>
      <vt:lpstr>Arial</vt:lpstr>
      <vt:lpstr>Calibri</vt:lpstr>
      <vt:lpstr>Calibri Light</vt:lpstr>
      <vt:lpstr>Cambria Math</vt:lpstr>
      <vt:lpstr>Chalkduster</vt:lpstr>
      <vt:lpstr>Courier New</vt:lpstr>
      <vt:lpstr>Garamond</vt:lpstr>
      <vt:lpstr>나눔고딕</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43_Edge</vt:lpstr>
      <vt:lpstr>10_Edge</vt:lpstr>
      <vt:lpstr>12_Edge</vt:lpstr>
      <vt:lpstr>15_Edge</vt:lpstr>
      <vt:lpstr>62_Edge</vt:lpstr>
      <vt:lpstr>22_Edge</vt:lpstr>
      <vt:lpstr>24_Edge</vt:lpstr>
      <vt:lpstr>29_Edge</vt:lpstr>
      <vt:lpstr>37_Edge</vt:lpstr>
      <vt:lpstr>150_Edge</vt:lpstr>
      <vt:lpstr>95_Edge</vt:lpstr>
      <vt:lpstr>19_Office Theme</vt:lpstr>
      <vt:lpstr>16_Edge</vt:lpstr>
      <vt:lpstr>25_Office Theme</vt:lpstr>
      <vt:lpstr>20_Edge</vt:lpstr>
      <vt:lpstr>67_Edge</vt:lpstr>
      <vt:lpstr>63_Edge</vt:lpstr>
      <vt:lpstr>60_Edge</vt:lpstr>
      <vt:lpstr>21_Edge</vt:lpstr>
      <vt:lpstr>Some Reflections (on DRAM)  </vt:lpstr>
      <vt:lpstr>Agenda</vt:lpstr>
      <vt:lpstr>On Maurice Wilkes (I)</vt:lpstr>
      <vt:lpstr>On Maurice Wilkes (II)</vt:lpstr>
      <vt:lpstr>Cache in 1962 (Bloom, Cohen, Porter)</vt:lpstr>
      <vt:lpstr>Thank You</vt:lpstr>
      <vt:lpstr>Special Thanks to…</vt:lpstr>
      <vt:lpstr>SAFARI Research Group</vt:lpstr>
      <vt:lpstr>Agenda</vt:lpstr>
      <vt:lpstr>DRAM Controllers</vt:lpstr>
      <vt:lpstr>It All Started with FSB Controllers (2001)</vt:lpstr>
      <vt:lpstr>Memory Performance Attacks [USENIX SEC’07]  </vt:lpstr>
      <vt:lpstr>STFM [MICRO’07] </vt:lpstr>
      <vt:lpstr>PAR-BS [ISCA’08] </vt:lpstr>
      <vt:lpstr>On PAR-BS</vt:lpstr>
      <vt:lpstr>ATLAS Memory Scheduler [HPCA’10] </vt:lpstr>
      <vt:lpstr>Thread Cluster Memory Scheduling [MICRO’10] </vt:lpstr>
      <vt:lpstr>BLISS [ICCD’14, TPDS’16] </vt:lpstr>
      <vt:lpstr>Staged Memory Scheduling: CPU-GPU [ISCA’12] </vt:lpstr>
      <vt:lpstr>DASH: Heterogeneous Systems [TACO’16] </vt:lpstr>
      <vt:lpstr>MISE: Predictable Performance [HPCA’13] </vt:lpstr>
      <vt:lpstr>ASM: Predictable Performance [MICRO’15] </vt:lpstr>
      <vt:lpstr>The Future</vt:lpstr>
      <vt:lpstr>Memory Control is Getting More Complex</vt:lpstr>
      <vt:lpstr>Memory Control w/ Machine Learning [ISCA’08] </vt:lpstr>
      <vt:lpstr>The Future</vt:lpstr>
      <vt:lpstr>Takeaway</vt:lpstr>
      <vt:lpstr>DRAM Scaling Issues</vt:lpstr>
      <vt:lpstr>An “Early” Position Paper [IMW’13]</vt:lpstr>
      <vt:lpstr>Challenges in DRAM Scaling</vt:lpstr>
      <vt:lpstr>SALP: Subarray-Level Parallelism [ISCA’12]</vt:lpstr>
      <vt:lpstr>SALP: Subarray-Level Parallelism [ISCA’12]</vt:lpstr>
      <vt:lpstr>More on SALP [Memory Forum’14] </vt:lpstr>
      <vt:lpstr>More on SALP [Memory Forum’14] </vt:lpstr>
      <vt:lpstr>More on SALP [Memory Forum’14] </vt:lpstr>
      <vt:lpstr>Takeaway</vt:lpstr>
      <vt:lpstr>Most Recent Example: CROW [ISCA’19]</vt:lpstr>
      <vt:lpstr>DRAM Refresh Problem</vt:lpstr>
      <vt:lpstr>Most Refreshes Are Unnecessary</vt:lpstr>
      <vt:lpstr>RAIDR [ISCA’12]</vt:lpstr>
      <vt:lpstr>Infrastructures to Understand and Model DRAM Issues</vt:lpstr>
      <vt:lpstr>Infrastructures to Understand and Model DRAM Issues</vt:lpstr>
      <vt:lpstr>SoftMC: Open Source DRAM Infrastructure</vt:lpstr>
      <vt:lpstr>SoftMC [ISCA’12]</vt:lpstr>
      <vt:lpstr>Mitigating Refresh Issues</vt:lpstr>
      <vt:lpstr>Analysis of Data Retention Failures [ISCA’13]</vt:lpstr>
      <vt:lpstr>Mitigation of Retention Issues [SIGMETRICS’14]</vt:lpstr>
      <vt:lpstr>Handling Variable Retention Time [DSN’15] </vt:lpstr>
      <vt:lpstr>Handling Data-Dependent Failures [DSN’16]  </vt:lpstr>
      <vt:lpstr>Handling Data-Dependent Failures [MICRO’17]  </vt:lpstr>
      <vt:lpstr>Handling Both DPD and VRT [ISCA’17]</vt:lpstr>
      <vt:lpstr>Understanding In-DRAM ECC [DSN’19]</vt:lpstr>
      <vt:lpstr>Takeaway</vt:lpstr>
      <vt:lpstr>Takeaway</vt:lpstr>
      <vt:lpstr>Principle: Build Infrastructure</vt:lpstr>
      <vt:lpstr>Ramulator [IEEE CAL’15]</vt:lpstr>
      <vt:lpstr>RowHammer</vt:lpstr>
      <vt:lpstr>Infrastructures Enable Scientific Inquiry</vt:lpstr>
      <vt:lpstr>A Curious Observation [Kim et al., ISCA 2014]</vt:lpstr>
      <vt:lpstr>RowHammer</vt:lpstr>
      <vt:lpstr>A Simple Program Can Induce Many Errors</vt:lpstr>
      <vt:lpstr>One Can Take Over an Otherwise-Secure System</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vt:lpstr>
      <vt:lpstr>Seven RowHammer Solutions</vt:lpstr>
      <vt:lpstr>Apple’s Patch for RowHammer</vt:lpstr>
      <vt:lpstr>Our Solution to RowHammer</vt:lpstr>
      <vt:lpstr>Probabilistic Activation in Real Life (I)</vt:lpstr>
      <vt:lpstr>Probabilistic Activation in Real Life (II)</vt:lpstr>
      <vt:lpstr>The Original RowHammer Analysis</vt:lpstr>
      <vt:lpstr>RowHammer: 5 Years Later</vt:lpstr>
      <vt:lpstr>RowHammer Takeaway</vt:lpstr>
      <vt:lpstr>A Takeaway</vt:lpstr>
      <vt:lpstr>RowHammer: Retrospective</vt:lpstr>
      <vt:lpstr>Perhaps Most Importantly…</vt:lpstr>
      <vt:lpstr>Initial RowHammer Reviews</vt:lpstr>
      <vt:lpstr>Missing the Point</vt:lpstr>
      <vt:lpstr>More …</vt:lpstr>
      <vt:lpstr>Suggestions to Reviewers</vt:lpstr>
      <vt:lpstr>Suggestion to Community</vt:lpstr>
      <vt:lpstr>Suggestion to Community</vt:lpstr>
      <vt:lpstr>Suggestion to Researchers: Principle: Passion</vt:lpstr>
      <vt:lpstr>Suggestion to Researchers: Principle: Resilience</vt:lpstr>
      <vt:lpstr>Principle: Learning and Scholarship</vt:lpstr>
      <vt:lpstr>Principle: Learning and Scholarship</vt:lpstr>
      <vt:lpstr>Reducing DRAM Latency</vt:lpstr>
      <vt:lpstr>Donghyuk Lee’s PhD Thesis [CMU 2015] </vt:lpstr>
      <vt:lpstr>Kevin Chang’s PhD Thesis [CMU 2017] </vt:lpstr>
      <vt:lpstr>Reducing DRAM Energy</vt:lpstr>
      <vt:lpstr>Enabling DRAM to Compute  at Low Cost</vt:lpstr>
      <vt:lpstr>RowClone [MICRO’13] </vt:lpstr>
      <vt:lpstr>Ambit [MICRO’17]</vt:lpstr>
      <vt:lpstr>Ambit </vt:lpstr>
      <vt:lpstr>In-Memory Bulk Bitwise Operations</vt:lpstr>
      <vt:lpstr>Sounds Good, No?</vt:lpstr>
      <vt:lpstr>Another Review </vt:lpstr>
      <vt:lpstr>Yet Another Review</vt:lpstr>
      <vt:lpstr>Aside: A Recommended Book</vt:lpstr>
      <vt:lpstr>PowerPoint Presentation</vt:lpstr>
      <vt:lpstr>PowerPoint Presentation</vt:lpstr>
      <vt:lpstr>Into the Future</vt:lpstr>
      <vt:lpstr>The Problem</vt:lpstr>
      <vt:lpstr>Prediction</vt:lpstr>
      <vt:lpstr>We Need Architectures That Handle Data Well</vt:lpstr>
      <vt:lpstr>Challenge and Opportunity for Future</vt:lpstr>
      <vt:lpstr>We Need to Revisit the Entire Stack</vt:lpstr>
      <vt:lpstr>Overview of PIM Challenges</vt:lpstr>
      <vt:lpstr>PowerPoint Presentation</vt:lpstr>
      <vt:lpstr>Food for Thought: Two Quotes</vt:lpstr>
      <vt:lpstr>Some Reflections (on DRAM)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2947</cp:revision>
  <cp:lastPrinted>2017-12-05T03:30:35Z</cp:lastPrinted>
  <dcterms:created xsi:type="dcterms:W3CDTF">2010-10-08T20:41:54Z</dcterms:created>
  <dcterms:modified xsi:type="dcterms:W3CDTF">2019-06-26T15:04:53Z</dcterms:modified>
</cp:coreProperties>
</file>